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def" i="def">
        <a:font>
          <a:latin typeface="Chalkduster"/>
          <a:ea typeface="Chalkduster"/>
          <a:cs typeface="Chalkduster"/>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def" i="def">
        <a:font>
          <a:latin typeface="Chalkduster"/>
          <a:ea typeface="Chalkduster"/>
          <a:cs typeface="Chalkduster"/>
        </a:font>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def" i="def">
        <a:font>
          <a:latin typeface="Chalkduster"/>
          <a:ea typeface="Chalkduster"/>
          <a:cs typeface="Chalkduster"/>
        </a:font>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def" i="def">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def" i="def">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def" i="def">
        <a:font>
          <a:latin typeface="Chalkduster"/>
          <a:ea typeface="Chalkduster"/>
          <a:cs typeface="Chalkduster"/>
        </a:font>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def" i="de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def" i="def">
        <a:font>
          <a:latin typeface="Chalkduster"/>
          <a:ea typeface="Chalkduster"/>
          <a:cs typeface="Chalkduster"/>
        </a:font>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def" i="def">
        <a:font>
          <a:latin typeface="Chalkduster"/>
          <a:ea typeface="Chalkduster"/>
          <a:cs typeface="Chalkduster"/>
        </a:font>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def" i="de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6" name="Shape 366"/>
          <p:cNvSpPr/>
          <p:nvPr>
            <p:ph type="sldImg"/>
          </p:nvPr>
        </p:nvSpPr>
        <p:spPr>
          <a:xfrm>
            <a:off x="1143000" y="685800"/>
            <a:ext cx="4572000" cy="3429000"/>
          </a:xfrm>
          <a:prstGeom prst="rect">
            <a:avLst/>
          </a:prstGeom>
        </p:spPr>
        <p:txBody>
          <a:bodyPr/>
          <a:lstStyle/>
          <a:p>
            <a:pPr/>
          </a:p>
        </p:txBody>
      </p:sp>
      <p:sp>
        <p:nvSpPr>
          <p:cNvPr id="367" name="Shape 3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a:latin typeface="Lucida Grande"/>
        <a:ea typeface="Lucida Grande"/>
        <a:cs typeface="Lucida Grande"/>
        <a:sym typeface="Lucida Grande"/>
      </a:defRPr>
    </a:lvl1pPr>
    <a:lvl2pPr indent="228600" defTabSz="457200" latinLnBrk="0">
      <a:defRPr>
        <a:latin typeface="Lucida Grande"/>
        <a:ea typeface="Lucida Grande"/>
        <a:cs typeface="Lucida Grande"/>
        <a:sym typeface="Lucida Grande"/>
      </a:defRPr>
    </a:lvl2pPr>
    <a:lvl3pPr indent="457200" defTabSz="457200" latinLnBrk="0">
      <a:defRPr>
        <a:latin typeface="Lucida Grande"/>
        <a:ea typeface="Lucida Grande"/>
        <a:cs typeface="Lucida Grande"/>
        <a:sym typeface="Lucida Grande"/>
      </a:defRPr>
    </a:lvl3pPr>
    <a:lvl4pPr indent="685800" defTabSz="457200" latinLnBrk="0">
      <a:defRPr>
        <a:latin typeface="Lucida Grande"/>
        <a:ea typeface="Lucida Grande"/>
        <a:cs typeface="Lucida Grande"/>
        <a:sym typeface="Lucida Grande"/>
      </a:defRPr>
    </a:lvl4pPr>
    <a:lvl5pPr indent="914400" defTabSz="457200" latinLnBrk="0">
      <a:defRPr>
        <a:latin typeface="Lucida Grande"/>
        <a:ea typeface="Lucida Grande"/>
        <a:cs typeface="Lucida Grande"/>
        <a:sym typeface="Lucida Grande"/>
      </a:defRPr>
    </a:lvl5pPr>
    <a:lvl6pPr indent="1143000" defTabSz="457200" latinLnBrk="0">
      <a:defRPr>
        <a:latin typeface="Lucida Grande"/>
        <a:ea typeface="Lucida Grande"/>
        <a:cs typeface="Lucida Grande"/>
        <a:sym typeface="Lucida Grande"/>
      </a:defRPr>
    </a:lvl6pPr>
    <a:lvl7pPr indent="1371600" defTabSz="457200" latinLnBrk="0">
      <a:defRPr>
        <a:latin typeface="Lucida Grande"/>
        <a:ea typeface="Lucida Grande"/>
        <a:cs typeface="Lucida Grande"/>
        <a:sym typeface="Lucida Grande"/>
      </a:defRPr>
    </a:lvl7pPr>
    <a:lvl8pPr indent="1600200" defTabSz="457200" latinLnBrk="0">
      <a:defRPr>
        <a:latin typeface="Lucida Grande"/>
        <a:ea typeface="Lucida Grande"/>
        <a:cs typeface="Lucida Grande"/>
        <a:sym typeface="Lucida Grande"/>
      </a:defRPr>
    </a:lvl8pPr>
    <a:lvl9pPr indent="1828800" defTabSz="457200" latinLnBrk="0">
      <a:defRPr>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Si je fais juste comparer les 2 histogrammes, c'est un départ, mais ça me dit pas si les couleurs sont aux mêmes pixels. Ça me dit si j’ai environ la même répartition des tons de gris (ou avec décalage plus foncé), mais le décalage des pixels, on le sait pas</a:t>
            </a:r>
          </a:p>
          <a:p>
            <a:pPr/>
          </a:p>
          <a:p>
            <a:pPr/>
            <a:r>
              <a:t>On va essayer d'aller plus loin en incluant l'information spatiale dans l'histogramme. C'est pu 1D, c'Est 2D. J'ai 256 intentités potentielles (bin) pour chaque image.</a:t>
            </a:r>
          </a:p>
          <a:p>
            <a:pPr/>
          </a:p>
          <a:p>
            <a:pPr/>
            <a:r>
              <a:t>Image bleue: Ici ça dit que j'ai beaucoup de pixels dans les intensités 160-200 pour l'image J qii est plus pâle et beaucoup de pixels dans les 50-100 pour l'image I plus foncée.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Définition continue (somme - intégrale) : fenêtrage de Parzen (1973)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a:pPr/>
          </a:p>
        </p:txBody>
      </p:sp>
      <p:sp>
        <p:nvSpPr>
          <p:cNvPr id="511" name="Shape 511"/>
          <p:cNvSpPr/>
          <p:nvPr>
            <p:ph type="body" sz="quarter" idx="1"/>
          </p:nvPr>
        </p:nvSpPr>
        <p:spPr>
          <a:prstGeom prst="rect">
            <a:avLst/>
          </a:prstGeom>
        </p:spPr>
        <p:txBody>
          <a:bodyPr/>
          <a:lstStyle/>
          <a:p>
            <a:pPr/>
            <a:r>
              <a:t>question 2 sur TP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Ici c'Est le calcul sur les images mais ça se fait aussi sur l,histogramme conjoint.</a:t>
            </a:r>
          </a:p>
          <a:p>
            <a:pPr/>
          </a:p>
          <a:p>
            <a:pPr/>
            <a:r>
              <a:t>TP: pas de boucle for s.v.p.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https://www.quora.com/What-is-good-way-to-understand-conditional-entropy-H-y-x</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0 = complètement indépendant.</a:t>
            </a:r>
          </a:p>
          <a:p>
            <a:pPr/>
          </a:p>
          <a:p>
            <a:pPr/>
            <a:r>
              <a:t>On veut obtenir le max possible. On va maximiser pour recaler. Pas borné. On a pas de chiffre qui dit: ah, là c'est bon, on a atteint le max possible! Pas normalisé.</a:t>
            </a:r>
          </a:p>
          <a:p>
            <a:pPr/>
          </a:p>
          <a:p>
            <a:pPr/>
          </a:p>
          <a:p>
            <a:pPr/>
            <a:r>
              <a:t>L’IM d’un couple (X,Y) de variables aléatoires représente leur degré de dépendance au sens probabiliste</a:t>
            </a:r>
          </a:p>
          <a:p>
            <a:pPr/>
          </a:p>
          <a:p>
            <a:pPr/>
            <a:r>
              <a:t>Une interprétation : ‘‘distance’’ entre p(x,y) et p(x)p(y) </a:t>
            </a:r>
          </a:p>
          <a:p>
            <a:pPr/>
            <a:r>
              <a:t>(divergence de Kullback-Leibler)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Quand un pixel vaut i dans l'image I, combien de fois ce pixel-là vaut j dans l'image J?</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marL="322728" indent="-282088">
              <a:defRPr sz="3200"/>
            </a:pPr>
            <a:r>
              <a:t>Sum</a:t>
            </a:r>
            <a:r>
              <a:rPr baseline="-5998"/>
              <a:t>i</a:t>
            </a:r>
            <a:r>
              <a:t>( Sum</a:t>
            </a:r>
            <a:r>
              <a:rPr baseline="-5998"/>
              <a:t>j</a:t>
            </a:r>
            <a:r>
              <a:t> ( </a:t>
            </a:r>
            <a:r>
              <a:rPr sz="1800"/>
              <a:t>H</a:t>
            </a:r>
            <a:r>
              <a:rPr baseline="-5998"/>
              <a:t>I,J </a:t>
            </a:r>
            <a:r>
              <a:t>) ) = X*Y</a:t>
            </a:r>
          </a:p>
          <a:p>
            <a:pPr/>
          </a:p>
          <a:p>
            <a:pPr/>
            <a:r>
              <a:t>corrélation parfaite. même image.</a:t>
            </a:r>
          </a:p>
          <a:p>
            <a:pPr/>
          </a:p>
          <a:p>
            <a:pPr/>
            <a:r>
              <a:t>rouge vs blanc sur la diagonale: c'est l'histogramme qu'on a déjà appris, en z!</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on voit la ligne diagonale.      Si 100 dans I = 100 dans J, les images sont pareilles.  = diagonale 1 pour 1</a:t>
            </a:r>
          </a:p>
          <a:p>
            <a:pPr/>
          </a:p>
          <a:p>
            <a:pPr/>
            <a:r>
              <a:t>Mais ici le 100 dans I semble être 80 dans J. Image 1 plus pale. = droite (y = ax+b)</a:t>
            </a:r>
          </a:p>
          <a:p>
            <a:pPr/>
          </a:p>
          <a:p>
            <a:pPr/>
            <a:r>
              <a:t>Ligne droite = Il semble y avoir une dépendance entre les 2 images. Donc semblables.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defTabSz="914400">
              <a:defRPr sz="1100">
                <a:latin typeface="Arial"/>
                <a:ea typeface="Arial"/>
                <a:cs typeface="Arial"/>
                <a:sym typeface="Arial"/>
              </a:defRPr>
            </a:pPr>
            <a:r>
              <a:t>CC: 1.0</a:t>
            </a:r>
          </a:p>
          <a:p>
            <a:pPr defTabSz="914400">
              <a:defRPr sz="1100">
                <a:latin typeface="Arial"/>
                <a:ea typeface="Arial"/>
                <a:cs typeface="Arial"/>
                <a:sym typeface="Arial"/>
              </a:defRPr>
            </a:pPr>
            <a:r>
              <a:t>SSD - image: 0.0</a:t>
            </a:r>
          </a:p>
          <a:p>
            <a:pPr defTabSz="914400">
              <a:defRPr sz="1100">
                <a:latin typeface="Arial"/>
                <a:ea typeface="Arial"/>
                <a:cs typeface="Arial"/>
                <a:sym typeface="Arial"/>
              </a:defRPr>
            </a:pPr>
            <a:r>
              <a:t>MI: 3.695120043090095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defTabSz="914400">
              <a:defRPr sz="1100">
                <a:latin typeface="Arial"/>
                <a:ea typeface="Arial"/>
                <a:cs typeface="Arial"/>
                <a:sym typeface="Arial"/>
              </a:defRPr>
            </a:pPr>
            <a:r>
              <a:t>CC: 0.8225347359332423</a:t>
            </a:r>
          </a:p>
          <a:p>
            <a:pPr defTabSz="914400">
              <a:defRPr sz="1100">
                <a:latin typeface="Arial"/>
                <a:ea typeface="Arial"/>
                <a:cs typeface="Arial"/>
                <a:sym typeface="Arial"/>
              </a:defRPr>
            </a:pPr>
            <a:r>
              <a:t>SSD - image: 1852730.798134493</a:t>
            </a:r>
          </a:p>
          <a:p>
            <a:pPr defTabSz="914400">
              <a:defRPr sz="1100">
                <a:latin typeface="Arial"/>
                <a:ea typeface="Arial"/>
                <a:cs typeface="Arial"/>
                <a:sym typeface="Arial"/>
              </a:defRPr>
            </a:pPr>
            <a:r>
              <a:t>MI: 0.5685336189156396</a:t>
            </a:r>
          </a:p>
          <a:p>
            <a:pPr defTabSz="914400">
              <a:defRPr sz="1100">
                <a:latin typeface="Arial"/>
                <a:ea typeface="Arial"/>
                <a:cs typeface="Arial"/>
                <a:sym typeface="Arial"/>
              </a:defRPr>
            </a:pPr>
          </a:p>
          <a:p>
            <a:pPr defTabSz="914400">
              <a:defRPr sz="1100">
                <a:latin typeface="Arial"/>
                <a:ea typeface="Arial"/>
                <a:cs typeface="Arial"/>
                <a:sym typeface="Arial"/>
              </a:defRPr>
            </a:pPr>
            <a:r>
              <a:t>avec un peu de bruit.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defTabSz="914400">
              <a:defRPr sz="1100">
                <a:latin typeface="Arial"/>
                <a:ea typeface="Arial"/>
                <a:cs typeface="Arial"/>
                <a:sym typeface="Arial"/>
              </a:defRPr>
            </a:pPr>
            <a:r>
              <a:t>CC: 0.9922180077876394</a:t>
            </a:r>
          </a:p>
          <a:p>
            <a:pPr defTabSz="914400">
              <a:defRPr sz="1100">
                <a:latin typeface="Arial"/>
                <a:ea typeface="Arial"/>
                <a:cs typeface="Arial"/>
                <a:sym typeface="Arial"/>
              </a:defRPr>
            </a:pPr>
            <a:r>
              <a:t>SSD - image: 286832.4975344623</a:t>
            </a:r>
          </a:p>
          <a:p>
            <a:pPr defTabSz="914400">
              <a:defRPr sz="1100">
                <a:latin typeface="Arial"/>
                <a:ea typeface="Arial"/>
                <a:cs typeface="Arial"/>
                <a:sym typeface="Arial"/>
              </a:defRPr>
            </a:pPr>
            <a:r>
              <a:t>MI: 2.189297305733847</a:t>
            </a:r>
          </a:p>
          <a:p>
            <a:pPr defTabSz="914400">
              <a:defRPr sz="1100">
                <a:latin typeface="Arial"/>
                <a:ea typeface="Arial"/>
                <a:cs typeface="Arial"/>
                <a:sym typeface="Arial"/>
              </a:defRPr>
            </a:pPr>
          </a:p>
          <a:p>
            <a:pPr defTabSz="914400">
              <a:defRPr sz="1100">
                <a:latin typeface="Arial"/>
                <a:ea typeface="Arial"/>
                <a:cs typeface="Arial"/>
                <a:sym typeface="Arial"/>
              </a:defRPr>
            </a:pPr>
            <a:r>
              <a:t>(Zoomer: histogramme flou)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On joue à un jeu. Devinez.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p>
            <a:pPr/>
            <a:r>
              <a:t>G: on commence à voir un peu plus de ressemblance que F</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2565400"/>
            <a:ext cx="10464800" cy="2540000"/>
          </a:xfrm>
          <a:prstGeom prst="rect">
            <a:avLst/>
          </a:prstGeom>
        </p:spPr>
        <p:txBody>
          <a:bodyPr anchor="b"/>
          <a:lstStyle/>
          <a:p>
            <a:pPr/>
            <a:r>
              <a:t>Title Text</a:t>
            </a:r>
          </a:p>
        </p:txBody>
      </p:sp>
      <p:sp>
        <p:nvSpPr>
          <p:cNvPr id="12" name="Body Level One…"/>
          <p:cNvSpPr txBox="1"/>
          <p:nvPr>
            <p:ph type="body" sz="quarter" idx="1"/>
          </p:nvPr>
        </p:nvSpPr>
        <p:spPr>
          <a:xfrm>
            <a:off x="1270000" y="5207000"/>
            <a:ext cx="10464800" cy="14605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88" name="Image"/>
          <p:cNvSpPr/>
          <p:nvPr>
            <p:ph type="pic" sz="half" idx="21"/>
          </p:nvPr>
        </p:nvSpPr>
        <p:spPr>
          <a:xfrm>
            <a:off x="6794500" y="3073400"/>
            <a:ext cx="5486400" cy="5486400"/>
          </a:xfrm>
          <a:prstGeom prst="rect">
            <a:avLst/>
          </a:prstGeom>
          <a:ln w="9525">
            <a:round/>
          </a:ln>
          <a:effectLst>
            <a:outerShdw sx="100000" sy="100000" kx="0" ky="0" algn="b" rotWithShape="0" blurRad="63500" dist="38100" dir="5400000">
              <a:srgbClr val="000000">
                <a:alpha val="75000"/>
              </a:srgbClr>
            </a:outerShdw>
          </a:effectLst>
        </p:spPr>
        <p:txBody>
          <a:bodyPr lIns="91439" tIns="45719" rIns="91439" bIns="45719" anchor="t"/>
          <a:lstStyle/>
          <a:p>
            <a:pPr/>
          </a:p>
        </p:txBody>
      </p:sp>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sz="half" idx="1"/>
          </p:nvPr>
        </p:nvSpPr>
        <p:spPr>
          <a:xfrm>
            <a:off x="1270000" y="2946400"/>
            <a:ext cx="5105400" cy="5740400"/>
          </a:xfrm>
          <a:prstGeom prst="rect">
            <a:avLst/>
          </a:prstGeom>
        </p:spPr>
        <p:txBody>
          <a:bodyPr/>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xfrm>
            <a:off x="6337301" y="9258300"/>
            <a:ext cx="329261" cy="390669"/>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98" name="Title Text"/>
          <p:cNvSpPr txBox="1"/>
          <p:nvPr>
            <p:ph type="title"/>
          </p:nvPr>
        </p:nvSpPr>
        <p:spPr>
          <a:prstGeom prst="rect">
            <a:avLst/>
          </a:prstGeom>
        </p:spPr>
        <p:txBody>
          <a:bodyPr/>
          <a:lstStyle/>
          <a:p>
            <a:pPr/>
            <a:r>
              <a:t>Title Text</a:t>
            </a:r>
          </a:p>
        </p:txBody>
      </p:sp>
      <p:sp>
        <p:nvSpPr>
          <p:cNvPr id="99" name="Body Level One…"/>
          <p:cNvSpPr txBox="1"/>
          <p:nvPr>
            <p:ph type="body" sz="half" idx="1"/>
          </p:nvPr>
        </p:nvSpPr>
        <p:spPr>
          <a:xfrm>
            <a:off x="1270000" y="2946400"/>
            <a:ext cx="5105400" cy="5740400"/>
          </a:xfrm>
          <a:prstGeom prst="rect">
            <a:avLst/>
          </a:prstGeom>
        </p:spPr>
        <p:txBody>
          <a:bodyPr/>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07" name="Title Text"/>
          <p:cNvSpPr txBox="1"/>
          <p:nvPr>
            <p:ph type="title"/>
          </p:nvPr>
        </p:nvSpPr>
        <p:spPr>
          <a:prstGeom prst="rect">
            <a:avLst/>
          </a:prstGeom>
        </p:spPr>
        <p:txBody>
          <a:bodyPr/>
          <a:lstStyle/>
          <a:p>
            <a:pPr/>
            <a:r>
              <a:t>Title Text</a:t>
            </a:r>
          </a:p>
        </p:txBody>
      </p:sp>
      <p:sp>
        <p:nvSpPr>
          <p:cNvPr id="108" name="Body Level One…"/>
          <p:cNvSpPr txBox="1"/>
          <p:nvPr>
            <p:ph type="body" sz="quarter" idx="1"/>
          </p:nvPr>
        </p:nvSpPr>
        <p:spPr>
          <a:xfrm>
            <a:off x="7607300" y="2946400"/>
            <a:ext cx="4127500" cy="5740400"/>
          </a:xfrm>
          <a:prstGeom prst="rect">
            <a:avLst/>
          </a:prstGeom>
        </p:spPr>
        <p:txBody>
          <a:bodyPr/>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116" name="Title Text"/>
          <p:cNvSpPr txBox="1"/>
          <p:nvPr>
            <p:ph type="title"/>
          </p:nvPr>
        </p:nvSpPr>
        <p:spPr>
          <a:xfrm>
            <a:off x="1270000" y="203200"/>
            <a:ext cx="10464800" cy="1778000"/>
          </a:xfrm>
          <a:prstGeom prst="rect">
            <a:avLst/>
          </a:prstGeom>
        </p:spPr>
        <p:txBody>
          <a:bodyPr/>
          <a:lstStyle>
            <a:lvl1pPr>
              <a:defRPr sz="6400"/>
            </a:lvl1pPr>
          </a:lstStyle>
          <a:p>
            <a:pPr/>
            <a:r>
              <a:t>Title Text</a:t>
            </a:r>
          </a:p>
        </p:txBody>
      </p:sp>
      <p:sp>
        <p:nvSpPr>
          <p:cNvPr id="117" name="Body Level One…"/>
          <p:cNvSpPr txBox="1"/>
          <p:nvPr>
            <p:ph type="body" idx="1"/>
          </p:nvPr>
        </p:nvSpPr>
        <p:spPr>
          <a:xfrm>
            <a:off x="1270000" y="2222500"/>
            <a:ext cx="10464800" cy="6464300"/>
          </a:xfrm>
          <a:prstGeom prst="rect">
            <a:avLst/>
          </a:prstGeom>
        </p:spPr>
        <p:txBody>
          <a:bodyPr/>
          <a:lstStyle>
            <a:lvl1pPr>
              <a:spcBef>
                <a:spcPts val="3000"/>
              </a:spcBef>
              <a:buBlip>
                <a:blip r:embed="rId2"/>
              </a:buBlip>
            </a:lvl1pPr>
            <a:lvl2pPr>
              <a:spcBef>
                <a:spcPts val="3000"/>
              </a:spcBef>
              <a:buBlip>
                <a:blip r:embed="rId2"/>
              </a:buBlip>
            </a:lvl2pPr>
            <a:lvl3pPr>
              <a:spcBef>
                <a:spcPts val="3000"/>
              </a:spcBef>
              <a:buBlip>
                <a:blip r:embed="rId2"/>
              </a:buBlip>
            </a:lvl3pPr>
            <a:lvl4pPr>
              <a:spcBef>
                <a:spcPts val="3000"/>
              </a:spcBef>
              <a:buBlip>
                <a:blip r:embed="rId2"/>
              </a:buBlip>
            </a:lvl4pPr>
            <a:lvl5pPr>
              <a:spcBef>
                <a:spcPts val="30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25" name="Title Text"/>
          <p:cNvSpPr txBox="1"/>
          <p:nvPr>
            <p:ph type="title"/>
          </p:nvPr>
        </p:nvSpPr>
        <p:spPr>
          <a:xfrm>
            <a:off x="1270000" y="2565400"/>
            <a:ext cx="10464800" cy="2540000"/>
          </a:xfrm>
          <a:prstGeom prst="rect">
            <a:avLst/>
          </a:prstGeom>
        </p:spPr>
        <p:txBody>
          <a:bodyPr anchor="b"/>
          <a:lstStyle/>
          <a:p>
            <a:pPr/>
            <a:r>
              <a:t>Title Text</a:t>
            </a:r>
          </a:p>
        </p:txBody>
      </p:sp>
      <p:sp>
        <p:nvSpPr>
          <p:cNvPr id="126" name="Body Level One…"/>
          <p:cNvSpPr txBox="1"/>
          <p:nvPr>
            <p:ph type="body" sz="quarter" idx="1"/>
          </p:nvPr>
        </p:nvSpPr>
        <p:spPr>
          <a:xfrm>
            <a:off x="1270000" y="5207000"/>
            <a:ext cx="10464800" cy="14605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4" name="Title Text"/>
          <p:cNvSpPr txBox="1"/>
          <p:nvPr>
            <p:ph type="title"/>
          </p:nvPr>
        </p:nvSpPr>
        <p:spPr>
          <a:prstGeom prst="rect">
            <a:avLst/>
          </a:prstGeom>
        </p:spPr>
        <p:txBody>
          <a:bodyPr/>
          <a:lstStyle/>
          <a:p>
            <a:pPr/>
            <a:r>
              <a:t>Title Text</a:t>
            </a:r>
          </a:p>
        </p:txBody>
      </p:sp>
      <p:sp>
        <p:nvSpPr>
          <p:cNvPr id="135" name="Body Level One…"/>
          <p:cNvSpPr txBox="1"/>
          <p:nvPr>
            <p:ph type="body" idx="1"/>
          </p:nvPr>
        </p:nvSpPr>
        <p:spPr>
          <a:xfrm>
            <a:off x="1270000" y="2946400"/>
            <a:ext cx="10464800" cy="5740400"/>
          </a:xfrm>
          <a:prstGeom prst="rect">
            <a:avLst/>
          </a:prstGeom>
        </p:spPr>
        <p:txBody>
          <a:bodyPr/>
          <a:lstStyle>
            <a:lvl1pPr>
              <a:spcBef>
                <a:spcPts val="3000"/>
              </a:spcBef>
              <a:buBlip>
                <a:blip r:embed="rId2"/>
              </a:buBlip>
            </a:lvl1pPr>
            <a:lvl2pPr>
              <a:spcBef>
                <a:spcPts val="3000"/>
              </a:spcBef>
              <a:buBlip>
                <a:blip r:embed="rId2"/>
              </a:buBlip>
            </a:lvl2pPr>
            <a:lvl3pPr>
              <a:spcBef>
                <a:spcPts val="3000"/>
              </a:spcBef>
              <a:buBlip>
                <a:blip r:embed="rId2"/>
              </a:buBlip>
            </a:lvl3pPr>
            <a:lvl4pPr>
              <a:spcBef>
                <a:spcPts val="3000"/>
              </a:spcBef>
              <a:buBlip>
                <a:blip r:embed="rId2"/>
              </a:buBlip>
            </a:lvl4pPr>
            <a:lvl5pPr>
              <a:spcBef>
                <a:spcPts val="30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143" name="Title Text"/>
          <p:cNvSpPr txBox="1"/>
          <p:nvPr>
            <p:ph type="title"/>
          </p:nvPr>
        </p:nvSpPr>
        <p:spPr>
          <a:prstGeom prst="rect">
            <a:avLst/>
          </a:prstGeom>
        </p:spPr>
        <p:txBody>
          <a:bodyPr/>
          <a:lstStyle/>
          <a:p>
            <a:pPr/>
            <a:r>
              <a:t>Title Text</a:t>
            </a:r>
          </a:p>
        </p:txBody>
      </p:sp>
      <p:sp>
        <p:nvSpPr>
          <p:cNvPr id="144" name="Body Level One…"/>
          <p:cNvSpPr txBox="1"/>
          <p:nvPr>
            <p:ph type="body" idx="1"/>
          </p:nvPr>
        </p:nvSpPr>
        <p:spPr>
          <a:xfrm>
            <a:off x="1270000" y="2946400"/>
            <a:ext cx="10464800" cy="5740400"/>
          </a:xfrm>
          <a:prstGeom prst="rect">
            <a:avLst/>
          </a:prstGeom>
        </p:spPr>
        <p:txBody>
          <a:bodyPr numCol="2" spcCol="523240" anchor="t"/>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152"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67" name="Title Text"/>
          <p:cNvSpPr txBox="1"/>
          <p:nvPr>
            <p:ph type="title"/>
          </p:nvPr>
        </p:nvSpPr>
        <p:spPr>
          <a:prstGeom prst="rect">
            <a:avLst/>
          </a:prstGeom>
        </p:spPr>
        <p:txBody>
          <a:bodyPr/>
          <a:lstStyle/>
          <a:p>
            <a:pPr/>
            <a:r>
              <a:t>Title Text</a:t>
            </a:r>
          </a:p>
        </p:txBody>
      </p:sp>
      <p:sp>
        <p:nvSpPr>
          <p:cNvPr id="1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1270000" y="2946400"/>
            <a:ext cx="10464800" cy="5740400"/>
          </a:xfrm>
          <a:prstGeom prst="rect">
            <a:avLst/>
          </a:prstGeom>
        </p:spPr>
        <p:txBody>
          <a:bodyPr/>
          <a:lstStyle>
            <a:lvl1pPr>
              <a:spcBef>
                <a:spcPts val="3000"/>
              </a:spcBef>
              <a:buBlip>
                <a:blip r:embed="rId2"/>
              </a:buBlip>
            </a:lvl1pPr>
            <a:lvl2pPr>
              <a:spcBef>
                <a:spcPts val="3000"/>
              </a:spcBef>
              <a:buBlip>
                <a:blip r:embed="rId2"/>
              </a:buBlip>
            </a:lvl2pPr>
            <a:lvl3pPr>
              <a:spcBef>
                <a:spcPts val="3000"/>
              </a:spcBef>
              <a:buBlip>
                <a:blip r:embed="rId2"/>
              </a:buBlip>
            </a:lvl3pPr>
            <a:lvl4pPr>
              <a:spcBef>
                <a:spcPts val="3000"/>
              </a:spcBef>
              <a:buBlip>
                <a:blip r:embed="rId2"/>
              </a:buBlip>
            </a:lvl4pPr>
            <a:lvl5pPr>
              <a:spcBef>
                <a:spcPts val="30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75" name="Title Text"/>
          <p:cNvSpPr txBox="1"/>
          <p:nvPr>
            <p:ph type="title"/>
          </p:nvPr>
        </p:nvSpPr>
        <p:spPr>
          <a:xfrm>
            <a:off x="1270000" y="3606800"/>
            <a:ext cx="10464800" cy="2540000"/>
          </a:xfrm>
          <a:prstGeom prst="rect">
            <a:avLst/>
          </a:prstGeom>
        </p:spPr>
        <p:txBody>
          <a:bodyPr/>
          <a:lstStyle/>
          <a:p>
            <a:pPr/>
            <a:r>
              <a:t>Title Text</a:t>
            </a:r>
          </a:p>
        </p:txBody>
      </p:sp>
      <p:sp>
        <p:nvSpPr>
          <p:cNvPr id="1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83" name="Image"/>
          <p:cNvSpPr/>
          <p:nvPr>
            <p:ph type="pic" sz="half" idx="21"/>
          </p:nvPr>
        </p:nvSpPr>
        <p:spPr>
          <a:xfrm>
            <a:off x="3771900" y="2006600"/>
            <a:ext cx="5461000" cy="5461000"/>
          </a:xfrm>
          <a:prstGeom prst="rect">
            <a:avLst/>
          </a:prstGeom>
          <a:ln w="9525">
            <a:round/>
          </a:ln>
          <a:effectLst>
            <a:outerShdw sx="100000" sy="100000" kx="0" ky="0" algn="b" rotWithShape="0" blurRad="63500" dist="38100" dir="5400000">
              <a:srgbClr val="000000">
                <a:alpha val="75000"/>
              </a:srgbClr>
            </a:outerShdw>
          </a:effectLst>
        </p:spPr>
        <p:txBody>
          <a:bodyPr lIns="91439" tIns="45719" rIns="91439" bIns="45719" anchor="t"/>
          <a:lstStyle/>
          <a:p>
            <a:pPr/>
          </a:p>
        </p:txBody>
      </p:sp>
      <p:sp>
        <p:nvSpPr>
          <p:cNvPr id="184" name="Title Text"/>
          <p:cNvSpPr txBox="1"/>
          <p:nvPr>
            <p:ph type="title"/>
          </p:nvPr>
        </p:nvSpPr>
        <p:spPr>
          <a:xfrm>
            <a:off x="1270000" y="7366000"/>
            <a:ext cx="10464800" cy="1828800"/>
          </a:xfrm>
          <a:prstGeom prst="rect">
            <a:avLst/>
          </a:prstGeom>
        </p:spPr>
        <p:txBody>
          <a:bodyPr/>
          <a:lstStyle/>
          <a:p>
            <a:pPr/>
            <a:r>
              <a:t>Title Text</a:t>
            </a:r>
          </a:p>
        </p:txBody>
      </p:sp>
      <p:sp>
        <p:nvSpPr>
          <p:cNvPr id="1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192" name="Image"/>
          <p:cNvSpPr/>
          <p:nvPr>
            <p:ph type="pic" sz="half" idx="21"/>
          </p:nvPr>
        </p:nvSpPr>
        <p:spPr>
          <a:xfrm>
            <a:off x="6781800" y="2133600"/>
            <a:ext cx="5486400" cy="5486400"/>
          </a:xfrm>
          <a:prstGeom prst="rect">
            <a:avLst/>
          </a:prstGeom>
          <a:ln w="9525">
            <a:round/>
          </a:ln>
          <a:effectLst>
            <a:outerShdw sx="100000" sy="100000" kx="0" ky="0" algn="b" rotWithShape="0" blurRad="63500" dist="38100" dir="5400000">
              <a:srgbClr val="000000">
                <a:alpha val="75000"/>
              </a:srgbClr>
            </a:outerShdw>
          </a:effectLst>
        </p:spPr>
        <p:txBody>
          <a:bodyPr lIns="91439" tIns="45719" rIns="91439" bIns="45719" anchor="t"/>
          <a:lstStyle/>
          <a:p>
            <a:pPr/>
          </a:p>
        </p:txBody>
      </p:sp>
      <p:sp>
        <p:nvSpPr>
          <p:cNvPr id="193" name="Title Text"/>
          <p:cNvSpPr txBox="1"/>
          <p:nvPr>
            <p:ph type="title"/>
          </p:nvPr>
        </p:nvSpPr>
        <p:spPr>
          <a:xfrm>
            <a:off x="596900" y="1790700"/>
            <a:ext cx="6032500" cy="3048000"/>
          </a:xfrm>
          <a:prstGeom prst="rect">
            <a:avLst/>
          </a:prstGeom>
        </p:spPr>
        <p:txBody>
          <a:bodyPr anchor="b"/>
          <a:lstStyle>
            <a:lvl1pPr>
              <a:defRPr sz="6000"/>
            </a:lvl1pPr>
          </a:lstStyle>
          <a:p>
            <a:pPr/>
            <a:r>
              <a:t>Title Text</a:t>
            </a:r>
          </a:p>
        </p:txBody>
      </p:sp>
      <p:sp>
        <p:nvSpPr>
          <p:cNvPr id="194" name="Body Level One…"/>
          <p:cNvSpPr txBox="1"/>
          <p:nvPr>
            <p:ph type="body" sz="quarter" idx="1"/>
          </p:nvPr>
        </p:nvSpPr>
        <p:spPr>
          <a:xfrm>
            <a:off x="596900" y="4940300"/>
            <a:ext cx="6032500" cy="30480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202" name="Image"/>
          <p:cNvSpPr/>
          <p:nvPr>
            <p:ph type="pic" sz="half" idx="21"/>
          </p:nvPr>
        </p:nvSpPr>
        <p:spPr>
          <a:xfrm>
            <a:off x="6794500" y="3073400"/>
            <a:ext cx="5486400" cy="5486400"/>
          </a:xfrm>
          <a:prstGeom prst="rect">
            <a:avLst/>
          </a:prstGeom>
          <a:ln w="9525">
            <a:round/>
          </a:ln>
          <a:effectLst>
            <a:outerShdw sx="100000" sy="100000" kx="0" ky="0" algn="b" rotWithShape="0" blurRad="63500" dist="38100" dir="5400000">
              <a:srgbClr val="000000">
                <a:alpha val="75000"/>
              </a:srgbClr>
            </a:outerShdw>
          </a:effectLst>
        </p:spPr>
        <p:txBody>
          <a:bodyPr lIns="91439" tIns="45719" rIns="91439" bIns="45719" anchor="t"/>
          <a:lstStyle/>
          <a:p>
            <a:pPr/>
          </a:p>
        </p:txBody>
      </p:sp>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sz="half" idx="1"/>
          </p:nvPr>
        </p:nvSpPr>
        <p:spPr>
          <a:xfrm>
            <a:off x="1270000" y="2946400"/>
            <a:ext cx="5105400" cy="5740400"/>
          </a:xfrm>
          <a:prstGeom prst="rect">
            <a:avLst/>
          </a:prstGeom>
        </p:spPr>
        <p:txBody>
          <a:bodyPr/>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6337301" y="9258300"/>
            <a:ext cx="329261" cy="390669"/>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212" name="Title Text"/>
          <p:cNvSpPr txBox="1"/>
          <p:nvPr>
            <p:ph type="title"/>
          </p:nvPr>
        </p:nvSpPr>
        <p:spPr>
          <a:prstGeom prst="rect">
            <a:avLst/>
          </a:prstGeom>
        </p:spPr>
        <p:txBody>
          <a:bodyPr/>
          <a:lstStyle/>
          <a:p>
            <a:pPr/>
            <a:r>
              <a:t>Title Text</a:t>
            </a:r>
          </a:p>
        </p:txBody>
      </p:sp>
      <p:sp>
        <p:nvSpPr>
          <p:cNvPr id="213" name="Body Level One…"/>
          <p:cNvSpPr txBox="1"/>
          <p:nvPr>
            <p:ph type="body" sz="half" idx="1"/>
          </p:nvPr>
        </p:nvSpPr>
        <p:spPr>
          <a:xfrm>
            <a:off x="1270000" y="2946400"/>
            <a:ext cx="5105400" cy="5740400"/>
          </a:xfrm>
          <a:prstGeom prst="rect">
            <a:avLst/>
          </a:prstGeom>
        </p:spPr>
        <p:txBody>
          <a:bodyPr/>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221" name="Title Text"/>
          <p:cNvSpPr txBox="1"/>
          <p:nvPr>
            <p:ph type="title"/>
          </p:nvPr>
        </p:nvSpPr>
        <p:spPr>
          <a:prstGeom prst="rect">
            <a:avLst/>
          </a:prstGeom>
        </p:spPr>
        <p:txBody>
          <a:bodyPr/>
          <a:lstStyle/>
          <a:p>
            <a:pPr/>
            <a:r>
              <a:t>Title Text</a:t>
            </a:r>
          </a:p>
        </p:txBody>
      </p:sp>
      <p:sp>
        <p:nvSpPr>
          <p:cNvPr id="222" name="Body Level One…"/>
          <p:cNvSpPr txBox="1"/>
          <p:nvPr>
            <p:ph type="body" sz="quarter" idx="1"/>
          </p:nvPr>
        </p:nvSpPr>
        <p:spPr>
          <a:xfrm>
            <a:off x="7607300" y="2946400"/>
            <a:ext cx="4127500" cy="5740400"/>
          </a:xfrm>
          <a:prstGeom prst="rect">
            <a:avLst/>
          </a:prstGeom>
        </p:spPr>
        <p:txBody>
          <a:bodyPr/>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dèle par défaut">
    <p:bg>
      <p:bgPr>
        <a:solidFill>
          <a:srgbClr val="FFFFFF"/>
        </a:solidFill>
      </p:bgPr>
    </p:bg>
    <p:spTree>
      <p:nvGrpSpPr>
        <p:cNvPr id="1" name=""/>
        <p:cNvGrpSpPr/>
        <p:nvPr/>
      </p:nvGrpSpPr>
      <p:grpSpPr>
        <a:xfrm>
          <a:off x="0" y="0"/>
          <a:ext cx="0" cy="0"/>
          <a:chOff x="0" y="0"/>
          <a:chExt cx="0" cy="0"/>
        </a:xfrm>
      </p:grpSpPr>
      <p:sp>
        <p:nvSpPr>
          <p:cNvPr id="230"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231" name="Title Text"/>
          <p:cNvSpPr txBox="1"/>
          <p:nvPr>
            <p:ph type="title"/>
          </p:nvPr>
        </p:nvSpPr>
        <p:spPr>
          <a:xfrm>
            <a:off x="977900" y="546100"/>
            <a:ext cx="11049000" cy="2273300"/>
          </a:xfrm>
          <a:prstGeom prst="rect">
            <a:avLst/>
          </a:prstGeom>
        </p:spPr>
        <p:txBody>
          <a:bodyPr/>
          <a:lstStyle>
            <a:lvl1pPr marL="57799" marR="57799" defTabSz="1295400">
              <a:defRPr sz="6200">
                <a:solidFill>
                  <a:srgbClr val="000000"/>
                </a:solidFill>
                <a:uFill>
                  <a:solidFill>
                    <a:srgbClr val="000000"/>
                  </a:solidFill>
                </a:uFill>
                <a:latin typeface="+mn-lt"/>
                <a:ea typeface="+mn-ea"/>
                <a:cs typeface="+mn-cs"/>
                <a:sym typeface="Times New Roman"/>
              </a:defRPr>
            </a:lvl1pPr>
          </a:lstStyle>
          <a:p>
            <a:pPr/>
            <a:r>
              <a:t>Title Text</a:t>
            </a:r>
          </a:p>
        </p:txBody>
      </p:sp>
      <p:sp>
        <p:nvSpPr>
          <p:cNvPr id="232" name="Body Level One…"/>
          <p:cNvSpPr txBox="1"/>
          <p:nvPr>
            <p:ph type="body" idx="1"/>
          </p:nvPr>
        </p:nvSpPr>
        <p:spPr>
          <a:xfrm>
            <a:off x="977900" y="2819400"/>
            <a:ext cx="11049000" cy="6934200"/>
          </a:xfrm>
          <a:prstGeom prst="rect">
            <a:avLst/>
          </a:prstGeom>
        </p:spPr>
        <p:txBody>
          <a:bodyPr anchor="t"/>
          <a:lstStyle>
            <a:lvl1pPr marL="383540" marR="57799" indent="-342900" defTabSz="1295400">
              <a:spcBef>
                <a:spcPts val="700"/>
              </a:spcBef>
              <a:buSzPct val="100000"/>
              <a:buChar char="•"/>
              <a:defRPr sz="3400">
                <a:solidFill>
                  <a:srgbClr val="000000"/>
                </a:solidFill>
                <a:uFill>
                  <a:solidFill>
                    <a:srgbClr val="000000"/>
                  </a:solidFill>
                </a:uFill>
                <a:latin typeface="+mn-lt"/>
                <a:ea typeface="+mn-ea"/>
                <a:cs typeface="+mn-cs"/>
                <a:sym typeface="Times New Roman"/>
              </a:defRPr>
            </a:lvl1pPr>
            <a:lvl2pPr marL="783590" marR="57799" indent="-285750" defTabSz="1295400">
              <a:spcBef>
                <a:spcPts val="600"/>
              </a:spcBef>
              <a:buSzPct val="100000"/>
              <a:buChar char="–"/>
              <a:defRPr sz="2800">
                <a:solidFill>
                  <a:srgbClr val="000000"/>
                </a:solidFill>
                <a:uFill>
                  <a:solidFill>
                    <a:srgbClr val="000000"/>
                  </a:solidFill>
                </a:uFill>
                <a:latin typeface="+mn-lt"/>
                <a:ea typeface="+mn-ea"/>
                <a:cs typeface="+mn-cs"/>
                <a:sym typeface="Times New Roman"/>
              </a:defRPr>
            </a:lvl2pPr>
            <a:lvl3pPr marL="1183639" marR="57799" indent="-228600" defTabSz="1295400">
              <a:spcBef>
                <a:spcPts val="500"/>
              </a:spcBef>
              <a:buSzPct val="100000"/>
              <a:buChar char="•"/>
              <a:defRPr sz="2200">
                <a:solidFill>
                  <a:srgbClr val="000000"/>
                </a:solidFill>
                <a:uFill>
                  <a:solidFill>
                    <a:srgbClr val="000000"/>
                  </a:solidFill>
                </a:uFill>
                <a:latin typeface="+mn-lt"/>
                <a:ea typeface="+mn-ea"/>
                <a:cs typeface="+mn-cs"/>
                <a:sym typeface="Times New Roman"/>
              </a:defRPr>
            </a:lvl3pPr>
            <a:lvl4pPr marL="1640839" marR="57799" indent="-228600" defTabSz="1295400">
              <a:spcBef>
                <a:spcPts val="600"/>
              </a:spcBef>
              <a:buSzPct val="100000"/>
              <a:buChar char="–"/>
              <a:defRPr sz="2800">
                <a:solidFill>
                  <a:srgbClr val="000000"/>
                </a:solidFill>
                <a:uFill>
                  <a:solidFill>
                    <a:srgbClr val="000000"/>
                  </a:solidFill>
                </a:uFill>
                <a:latin typeface="+mn-lt"/>
                <a:ea typeface="+mn-ea"/>
                <a:cs typeface="+mn-cs"/>
                <a:sym typeface="Times New Roman"/>
              </a:defRPr>
            </a:lvl4pPr>
            <a:lvl5pPr marL="2098039" marR="57799" indent="-228600" defTabSz="1295400">
              <a:spcBef>
                <a:spcPts val="600"/>
              </a:spcBef>
              <a:buSzPct val="100000"/>
              <a:buChar char="»"/>
              <a:defRPr sz="2800">
                <a:solidFill>
                  <a:srgbClr val="000000"/>
                </a:solidFill>
                <a:uFill>
                  <a:solidFill>
                    <a:srgbClr val="000000"/>
                  </a:solidFill>
                </a:u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33" name="Slide Number"/>
          <p:cNvSpPr txBox="1"/>
          <p:nvPr>
            <p:ph type="sldNum" sz="quarter" idx="2"/>
          </p:nvPr>
        </p:nvSpPr>
        <p:spPr>
          <a:xfrm>
            <a:off x="10505158" y="8890000"/>
            <a:ext cx="342901" cy="358589"/>
          </a:xfrm>
          <a:prstGeom prst="rect">
            <a:avLst/>
          </a:prstGeom>
        </p:spPr>
        <p:txBody>
          <a:bodyPr/>
          <a:lstStyle>
            <a:lvl1pPr defTabSz="825500">
              <a:defRPr>
                <a:solidFill>
                  <a:srgbClr val="000000"/>
                </a:solidFill>
                <a:uFill>
                  <a:solidFill>
                    <a:srgbClr val="000000"/>
                  </a:solidFill>
                </a:uFill>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Modèle par défaut">
    <p:bg>
      <p:bgPr>
        <a:solidFill>
          <a:srgbClr val="FFFFFF"/>
        </a:solidFill>
      </p:bgPr>
    </p:bg>
    <p:spTree>
      <p:nvGrpSpPr>
        <p:cNvPr id="1" name=""/>
        <p:cNvGrpSpPr/>
        <p:nvPr/>
      </p:nvGrpSpPr>
      <p:grpSpPr>
        <a:xfrm>
          <a:off x="0" y="0"/>
          <a:ext cx="0" cy="0"/>
          <a:chOff x="0" y="0"/>
          <a:chExt cx="0" cy="0"/>
        </a:xfrm>
      </p:grpSpPr>
      <p:sp>
        <p:nvSpPr>
          <p:cNvPr id="240"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241" name="Title Text"/>
          <p:cNvSpPr txBox="1"/>
          <p:nvPr>
            <p:ph type="title"/>
          </p:nvPr>
        </p:nvSpPr>
        <p:spPr>
          <a:xfrm>
            <a:off x="977900" y="546100"/>
            <a:ext cx="11049000" cy="2273300"/>
          </a:xfrm>
          <a:prstGeom prst="rect">
            <a:avLst/>
          </a:prstGeom>
        </p:spPr>
        <p:txBody>
          <a:bodyPr/>
          <a:lstStyle>
            <a:lvl1pPr marL="57799" marR="57799" defTabSz="1295400">
              <a:defRPr sz="6200">
                <a:solidFill>
                  <a:srgbClr val="000000"/>
                </a:solidFill>
                <a:uFill>
                  <a:solidFill>
                    <a:srgbClr val="000000"/>
                  </a:solidFill>
                </a:uFill>
                <a:latin typeface="+mn-lt"/>
                <a:ea typeface="+mn-ea"/>
                <a:cs typeface="+mn-cs"/>
                <a:sym typeface="Times New Roman"/>
              </a:defRPr>
            </a:lvl1pPr>
          </a:lstStyle>
          <a:p>
            <a:pPr/>
            <a:r>
              <a:t>Title Text</a:t>
            </a:r>
          </a:p>
        </p:txBody>
      </p:sp>
      <p:sp>
        <p:nvSpPr>
          <p:cNvPr id="242" name="Body Level One…"/>
          <p:cNvSpPr txBox="1"/>
          <p:nvPr>
            <p:ph type="body" idx="1"/>
          </p:nvPr>
        </p:nvSpPr>
        <p:spPr>
          <a:xfrm>
            <a:off x="977900" y="2819400"/>
            <a:ext cx="11049000" cy="6934200"/>
          </a:xfrm>
          <a:prstGeom prst="rect">
            <a:avLst/>
          </a:prstGeom>
        </p:spPr>
        <p:txBody>
          <a:bodyPr anchor="t"/>
          <a:lstStyle>
            <a:lvl1pPr marL="383540" marR="57799" indent="-342900" defTabSz="1295400">
              <a:spcBef>
                <a:spcPts val="700"/>
              </a:spcBef>
              <a:buSzPct val="100000"/>
              <a:buChar char="•"/>
              <a:defRPr sz="3400">
                <a:solidFill>
                  <a:srgbClr val="000000"/>
                </a:solidFill>
                <a:uFill>
                  <a:solidFill>
                    <a:srgbClr val="000000"/>
                  </a:solidFill>
                </a:uFill>
                <a:latin typeface="+mn-lt"/>
                <a:ea typeface="+mn-ea"/>
                <a:cs typeface="+mn-cs"/>
                <a:sym typeface="Times New Roman"/>
              </a:defRPr>
            </a:lvl1pPr>
            <a:lvl2pPr marL="783590" marR="57799" indent="-285750" defTabSz="1295400">
              <a:spcBef>
                <a:spcPts val="600"/>
              </a:spcBef>
              <a:buSzPct val="100000"/>
              <a:buChar char="–"/>
              <a:defRPr sz="2800">
                <a:solidFill>
                  <a:srgbClr val="000000"/>
                </a:solidFill>
                <a:uFill>
                  <a:solidFill>
                    <a:srgbClr val="000000"/>
                  </a:solidFill>
                </a:uFill>
                <a:latin typeface="+mn-lt"/>
                <a:ea typeface="+mn-ea"/>
                <a:cs typeface="+mn-cs"/>
                <a:sym typeface="Times New Roman"/>
              </a:defRPr>
            </a:lvl2pPr>
            <a:lvl3pPr marL="1183639" marR="57799" indent="-228600" defTabSz="1295400">
              <a:spcBef>
                <a:spcPts val="500"/>
              </a:spcBef>
              <a:buSzPct val="100000"/>
              <a:buChar char="•"/>
              <a:defRPr sz="2200">
                <a:solidFill>
                  <a:srgbClr val="000000"/>
                </a:solidFill>
                <a:uFill>
                  <a:solidFill>
                    <a:srgbClr val="000000"/>
                  </a:solidFill>
                </a:uFill>
                <a:latin typeface="+mn-lt"/>
                <a:ea typeface="+mn-ea"/>
                <a:cs typeface="+mn-cs"/>
                <a:sym typeface="Times New Roman"/>
              </a:defRPr>
            </a:lvl3pPr>
            <a:lvl4pPr marL="1640839" marR="57799" indent="-228600" defTabSz="1295400">
              <a:spcBef>
                <a:spcPts val="600"/>
              </a:spcBef>
              <a:buSzPct val="100000"/>
              <a:buChar char="–"/>
              <a:defRPr sz="2800">
                <a:solidFill>
                  <a:srgbClr val="000000"/>
                </a:solidFill>
                <a:uFill>
                  <a:solidFill>
                    <a:srgbClr val="000000"/>
                  </a:solidFill>
                </a:uFill>
                <a:latin typeface="+mn-lt"/>
                <a:ea typeface="+mn-ea"/>
                <a:cs typeface="+mn-cs"/>
                <a:sym typeface="Times New Roman"/>
              </a:defRPr>
            </a:lvl4pPr>
            <a:lvl5pPr marL="2098039" marR="57799" indent="-228600" defTabSz="1295400">
              <a:spcBef>
                <a:spcPts val="600"/>
              </a:spcBef>
              <a:buSzPct val="100000"/>
              <a:buChar char="»"/>
              <a:defRPr sz="2800">
                <a:solidFill>
                  <a:srgbClr val="000000"/>
                </a:solidFill>
                <a:uFill>
                  <a:solidFill>
                    <a:srgbClr val="000000"/>
                  </a:solidFill>
                </a:u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43" name="Slide Number"/>
          <p:cNvSpPr txBox="1"/>
          <p:nvPr>
            <p:ph type="sldNum" sz="quarter" idx="2"/>
          </p:nvPr>
        </p:nvSpPr>
        <p:spPr>
          <a:xfrm>
            <a:off x="12298962" y="164817"/>
            <a:ext cx="342901" cy="358590"/>
          </a:xfrm>
          <a:prstGeom prst="rect">
            <a:avLst/>
          </a:prstGeom>
        </p:spPr>
        <p:txBody>
          <a:bodyPr/>
          <a:lstStyle>
            <a:lvl1pPr defTabSz="825500">
              <a:defRPr>
                <a:solidFill>
                  <a:srgbClr val="000000"/>
                </a:solidFill>
                <a:uFill>
                  <a:solidFill>
                    <a:srgbClr val="000000"/>
                  </a:solidFill>
                </a:uFill>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ea">
    <p:bg>
      <p:bgPr>
        <a:solidFill>
          <a:srgbClr val="FFFFFF"/>
        </a:solidFill>
      </p:bgPr>
    </p:bg>
    <p:spTree>
      <p:nvGrpSpPr>
        <p:cNvPr id="1" name=""/>
        <p:cNvGrpSpPr/>
        <p:nvPr/>
      </p:nvGrpSpPr>
      <p:grpSpPr>
        <a:xfrm>
          <a:off x="0" y="0"/>
          <a:ext cx="0" cy="0"/>
          <a:chOff x="0" y="0"/>
          <a:chExt cx="0" cy="0"/>
        </a:xfrm>
      </p:grpSpPr>
      <p:sp>
        <p:nvSpPr>
          <p:cNvPr id="250" name="Title Text"/>
          <p:cNvSpPr txBox="1"/>
          <p:nvPr>
            <p:ph type="title"/>
          </p:nvPr>
        </p:nvSpPr>
        <p:spPr>
          <a:xfrm>
            <a:off x="1409700" y="0"/>
            <a:ext cx="10749281" cy="946009"/>
          </a:xfrm>
          <a:prstGeom prst="rect">
            <a:avLst/>
          </a:prstGeom>
        </p:spPr>
        <p:txBody>
          <a:bodyPr/>
          <a:lstStyle>
            <a:lvl1pPr marL="57799" marR="57799" algn="l" defTabSz="1295400">
              <a:defRPr sz="3800">
                <a:solidFill>
                  <a:srgbClr val="000000"/>
                </a:solidFill>
                <a:uFill>
                  <a:solidFill>
                    <a:srgbClr val="000000"/>
                  </a:solidFill>
                </a:uFill>
                <a:latin typeface="Arial"/>
                <a:ea typeface="Arial"/>
                <a:cs typeface="Arial"/>
                <a:sym typeface="Arial"/>
              </a:defRPr>
            </a:lvl1pPr>
          </a:lstStyle>
          <a:p>
            <a:pPr/>
            <a:r>
              <a:t>Title Text</a:t>
            </a:r>
          </a:p>
        </p:txBody>
      </p:sp>
      <p:sp>
        <p:nvSpPr>
          <p:cNvPr id="251" name="Body Level One…"/>
          <p:cNvSpPr txBox="1"/>
          <p:nvPr>
            <p:ph type="body" idx="1"/>
          </p:nvPr>
        </p:nvSpPr>
        <p:spPr>
          <a:xfrm>
            <a:off x="1536700" y="1079500"/>
            <a:ext cx="10697352" cy="8674100"/>
          </a:xfrm>
          <a:prstGeom prst="rect">
            <a:avLst/>
          </a:prstGeom>
        </p:spPr>
        <p:txBody>
          <a:bodyPr anchor="t"/>
          <a:lstStyle>
            <a:lvl1pPr marL="383540" marR="57799" indent="-1524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1pPr>
            <a:lvl2pPr marL="802640" marR="57799" indent="-28575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2pPr>
            <a:lvl3pPr marL="1221739" marR="57799" indent="-2286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3pPr>
            <a:lvl4pPr marL="1640839" marR="57799" indent="-2286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4pPr>
            <a:lvl5pPr marL="2098039" marR="57799" indent="-2286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52" name="Slide Number"/>
          <p:cNvSpPr txBox="1"/>
          <p:nvPr>
            <p:ph type="sldNum" sz="quarter" idx="2"/>
          </p:nvPr>
        </p:nvSpPr>
        <p:spPr>
          <a:xfrm>
            <a:off x="11841767" y="9105900"/>
            <a:ext cx="266973" cy="259222"/>
          </a:xfrm>
          <a:prstGeom prst="rect">
            <a:avLst/>
          </a:prstGeom>
        </p:spPr>
        <p:txBody>
          <a:bodyPr lIns="0" tIns="0" rIns="0" bIns="0"/>
          <a:lstStyle>
            <a:lvl1pPr defTabSz="8255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cea">
    <p:bg>
      <p:bgPr>
        <a:solidFill>
          <a:srgbClr val="FFFFFF"/>
        </a:solidFill>
      </p:bgPr>
    </p:bg>
    <p:spTree>
      <p:nvGrpSpPr>
        <p:cNvPr id="1" name=""/>
        <p:cNvGrpSpPr/>
        <p:nvPr/>
      </p:nvGrpSpPr>
      <p:grpSpPr>
        <a:xfrm>
          <a:off x="0" y="0"/>
          <a:ext cx="0" cy="0"/>
          <a:chOff x="0" y="0"/>
          <a:chExt cx="0" cy="0"/>
        </a:xfrm>
      </p:grpSpPr>
      <p:sp>
        <p:nvSpPr>
          <p:cNvPr id="259" name="Title Text"/>
          <p:cNvSpPr txBox="1"/>
          <p:nvPr>
            <p:ph type="title"/>
          </p:nvPr>
        </p:nvSpPr>
        <p:spPr>
          <a:xfrm>
            <a:off x="1409700" y="0"/>
            <a:ext cx="10749281" cy="946009"/>
          </a:xfrm>
          <a:prstGeom prst="rect">
            <a:avLst/>
          </a:prstGeom>
        </p:spPr>
        <p:txBody>
          <a:bodyPr/>
          <a:lstStyle>
            <a:lvl1pPr marL="57799" marR="57799" algn="l" defTabSz="1295400">
              <a:defRPr sz="3800">
                <a:solidFill>
                  <a:srgbClr val="000000"/>
                </a:solidFill>
                <a:uFill>
                  <a:solidFill>
                    <a:srgbClr val="000000"/>
                  </a:solidFill>
                </a:uFill>
                <a:latin typeface="Arial"/>
                <a:ea typeface="Arial"/>
                <a:cs typeface="Arial"/>
                <a:sym typeface="Arial"/>
              </a:defRPr>
            </a:lvl1pPr>
          </a:lstStyle>
          <a:p>
            <a:pPr/>
            <a:r>
              <a:t>Title Text</a:t>
            </a:r>
          </a:p>
        </p:txBody>
      </p:sp>
      <p:sp>
        <p:nvSpPr>
          <p:cNvPr id="260" name="Body Level One…"/>
          <p:cNvSpPr txBox="1"/>
          <p:nvPr>
            <p:ph type="body" idx="1"/>
          </p:nvPr>
        </p:nvSpPr>
        <p:spPr>
          <a:xfrm>
            <a:off x="1536700" y="1079500"/>
            <a:ext cx="10697352" cy="8674100"/>
          </a:xfrm>
          <a:prstGeom prst="rect">
            <a:avLst/>
          </a:prstGeom>
        </p:spPr>
        <p:txBody>
          <a:bodyPr anchor="t"/>
          <a:lstStyle>
            <a:lvl1pPr marL="383540" marR="57799" indent="-1524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1pPr>
            <a:lvl2pPr marL="802640" marR="57799" indent="-28575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2pPr>
            <a:lvl3pPr marL="1221739" marR="57799" indent="-2286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3pPr>
            <a:lvl4pPr marL="1640839" marR="57799" indent="-2286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4pPr>
            <a:lvl5pPr marL="2098039" marR="57799" indent="-228600" defTabSz="1295400">
              <a:spcBef>
                <a:spcPts val="500"/>
              </a:spcBef>
              <a:buSzPct val="100000"/>
              <a:buChar char="»"/>
              <a:defRPr sz="2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11841767" y="9105900"/>
            <a:ext cx="266973" cy="259222"/>
          </a:xfrm>
          <a:prstGeom prst="rect">
            <a:avLst/>
          </a:prstGeom>
        </p:spPr>
        <p:txBody>
          <a:bodyPr lIns="0" tIns="0" rIns="0" bIns="0"/>
          <a:lstStyle>
            <a:lvl1pPr defTabSz="8255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1270000" y="2946400"/>
            <a:ext cx="10464800" cy="5740400"/>
          </a:xfrm>
          <a:prstGeom prst="rect">
            <a:avLst/>
          </a:prstGeom>
        </p:spPr>
        <p:txBody>
          <a:bodyPr numCol="2" spcCol="523240" anchor="t"/>
          <a:lstStyle>
            <a:lvl1pPr marL="863809" indent="-406609">
              <a:spcBef>
                <a:spcPts val="3600"/>
              </a:spcBef>
              <a:buFont typeface="Gill Sans"/>
              <a:buBlip>
                <a:blip r:embed="rId2"/>
              </a:buBlip>
              <a:defRPr sz="3200"/>
            </a:lvl1pPr>
            <a:lvl2pPr marL="1409909" indent="-406609">
              <a:spcBef>
                <a:spcPts val="3600"/>
              </a:spcBef>
              <a:buFont typeface="Gill Sans"/>
              <a:buBlip>
                <a:blip r:embed="rId2"/>
              </a:buBlip>
              <a:defRPr sz="3200"/>
            </a:lvl2pPr>
            <a:lvl3pPr marL="1943309" indent="-406609">
              <a:spcBef>
                <a:spcPts val="3600"/>
              </a:spcBef>
              <a:buFont typeface="Gill Sans"/>
              <a:buBlip>
                <a:blip r:embed="rId2"/>
              </a:buBlip>
              <a:defRPr sz="3200"/>
            </a:lvl3pPr>
            <a:lvl4pPr marL="2514809" indent="-406609">
              <a:spcBef>
                <a:spcPts val="3600"/>
              </a:spcBef>
              <a:buFont typeface="Gill Sans"/>
              <a:buBlip>
                <a:blip r:embed="rId2"/>
              </a:buBlip>
              <a:defRPr sz="3200"/>
            </a:lvl4pPr>
            <a:lvl5pPr marL="3099009" indent="-406609">
              <a:spcBef>
                <a:spcPts val="3600"/>
              </a:spcBef>
              <a:buFont typeface="Gill Sans"/>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8" name="Title Text"/>
          <p:cNvSpPr txBox="1"/>
          <p:nvPr>
            <p:ph type="title"/>
          </p:nvPr>
        </p:nvSpPr>
        <p:spPr>
          <a:xfrm>
            <a:off x="800100" y="254000"/>
            <a:ext cx="11430000" cy="2438400"/>
          </a:xfrm>
          <a:prstGeom prst="rect">
            <a:avLst/>
          </a:prstGeom>
        </p:spPr>
        <p:txBody>
          <a:bodyPr/>
          <a:lstStyle>
            <a:lvl1pPr algn="l" defTabSz="584200">
              <a:defRPr sz="70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269" name="Body Level One…"/>
          <p:cNvSpPr txBox="1"/>
          <p:nvPr>
            <p:ph type="body" idx="1"/>
          </p:nvPr>
        </p:nvSpPr>
        <p:spPr>
          <a:xfrm>
            <a:off x="800100" y="2768600"/>
            <a:ext cx="11430000" cy="5702300"/>
          </a:xfrm>
          <a:prstGeom prst="rect">
            <a:avLst/>
          </a:prstGeom>
        </p:spPr>
        <p:txBody>
          <a:bodyPr/>
          <a:lstStyle>
            <a:lvl1pPr marL="406400" indent="-406400" defTabSz="584200">
              <a:spcBef>
                <a:spcPts val="2400"/>
              </a:spcBef>
              <a:buSzPct val="30000"/>
              <a:buBlip>
                <a:blip r:embed="rId3"/>
              </a:buBlip>
              <a:defRPr sz="34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indent="-406400" defTabSz="584200">
              <a:spcBef>
                <a:spcPts val="2400"/>
              </a:spcBef>
              <a:buSzPct val="30000"/>
              <a:buBlip>
                <a:blip r:embed="rId3"/>
              </a:buBlip>
              <a:defRPr sz="34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indent="-406400" defTabSz="584200">
              <a:spcBef>
                <a:spcPts val="2400"/>
              </a:spcBef>
              <a:buSzPct val="30000"/>
              <a:buBlip>
                <a:blip r:embed="rId3"/>
              </a:buBlip>
              <a:defRPr sz="34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indent="-406400" defTabSz="584200">
              <a:spcBef>
                <a:spcPts val="2400"/>
              </a:spcBef>
              <a:buSzPct val="30000"/>
              <a:buBlip>
                <a:blip r:embed="rId3"/>
              </a:buBlip>
              <a:defRPr sz="34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indent="-406400" defTabSz="584200">
              <a:spcBef>
                <a:spcPts val="2400"/>
              </a:spcBef>
              <a:buSzPct val="30000"/>
              <a:buBlip>
                <a:blip r:embed="rId3"/>
              </a:buBlip>
              <a:defRPr sz="34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270" name="Slide Number"/>
          <p:cNvSpPr txBox="1"/>
          <p:nvPr>
            <p:ph type="sldNum" sz="quarter" idx="2"/>
          </p:nvPr>
        </p:nvSpPr>
        <p:spPr>
          <a:xfrm>
            <a:off x="12564038" y="9334500"/>
            <a:ext cx="283770" cy="287680"/>
          </a:xfrm>
          <a:prstGeom prst="rect">
            <a:avLst/>
          </a:prstGeom>
        </p:spPr>
        <p:txBody>
          <a:bodyPr/>
          <a:lstStyle>
            <a:lvl1pPr algn="r" defTabSz="584200">
              <a:defRPr b="1" sz="12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bg>
      <p:bgPr>
        <a:solidFill>
          <a:srgbClr val="FFFFFF"/>
        </a:solidFill>
      </p:bgPr>
    </p:bg>
    <p:spTree>
      <p:nvGrpSpPr>
        <p:cNvPr id="1" name=""/>
        <p:cNvGrpSpPr/>
        <p:nvPr/>
      </p:nvGrpSpPr>
      <p:grpSpPr>
        <a:xfrm>
          <a:off x="0" y="0"/>
          <a:ext cx="0" cy="0"/>
          <a:chOff x="0" y="0"/>
          <a:chExt cx="0" cy="0"/>
        </a:xfrm>
      </p:grpSpPr>
      <p:sp>
        <p:nvSpPr>
          <p:cNvPr id="277" name="Title Text"/>
          <p:cNvSpPr txBox="1"/>
          <p:nvPr>
            <p:ph type="title"/>
          </p:nvPr>
        </p:nvSpPr>
        <p:spPr>
          <a:xfrm>
            <a:off x="443306" y="1852124"/>
            <a:ext cx="12118188" cy="814508"/>
          </a:xfrm>
          <a:prstGeom prst="rect">
            <a:avLst/>
          </a:prstGeom>
        </p:spPr>
        <p:txBody>
          <a:bodyPr lIns="130026" tIns="130026" rIns="130026" bIns="130026" anchor="t">
            <a:normAutofit fontScale="100000" lnSpcReduction="0"/>
          </a:bodyPr>
          <a:lstStyle>
            <a:lvl1pPr algn="l" defTabSz="1733973">
              <a:defRPr sz="5000">
                <a:solidFill>
                  <a:srgbClr val="000000"/>
                </a:solidFill>
                <a:latin typeface="Arial"/>
                <a:ea typeface="Arial"/>
                <a:cs typeface="Arial"/>
                <a:sym typeface="Arial"/>
              </a:defRPr>
            </a:lvl1pPr>
          </a:lstStyle>
          <a:p>
            <a:pPr/>
            <a:r>
              <a:t>Title Text</a:t>
            </a:r>
          </a:p>
        </p:txBody>
      </p:sp>
      <p:sp>
        <p:nvSpPr>
          <p:cNvPr id="278" name="Body Level One…"/>
          <p:cNvSpPr txBox="1"/>
          <p:nvPr>
            <p:ph type="body" idx="1"/>
          </p:nvPr>
        </p:nvSpPr>
        <p:spPr>
          <a:xfrm>
            <a:off x="443306" y="2858275"/>
            <a:ext cx="12118188" cy="4858881"/>
          </a:xfrm>
          <a:prstGeom prst="rect">
            <a:avLst/>
          </a:prstGeom>
        </p:spPr>
        <p:txBody>
          <a:bodyPr lIns="130026" tIns="130026" rIns="130026" bIns="130026" anchor="t">
            <a:normAutofit fontScale="100000" lnSpcReduction="0"/>
          </a:bodyPr>
          <a:lstStyle>
            <a:lvl1pPr marL="762000" indent="-647700"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1pPr>
            <a:lvl2pPr marL="13679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2pPr>
            <a:lvl3pPr marL="18251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3pPr>
            <a:lvl4pPr marL="22823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4pPr>
            <a:lvl5pPr marL="27395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79" name="Slide Number"/>
          <p:cNvSpPr txBox="1"/>
          <p:nvPr>
            <p:ph type="sldNum" sz="quarter" idx="2"/>
          </p:nvPr>
        </p:nvSpPr>
        <p:spPr>
          <a:xfrm>
            <a:off x="12331317" y="7890220"/>
            <a:ext cx="498775" cy="482007"/>
          </a:xfrm>
          <a:prstGeom prst="rect">
            <a:avLst/>
          </a:prstGeom>
        </p:spPr>
        <p:txBody>
          <a:bodyPr lIns="130026" tIns="130026" rIns="130026" bIns="130026" anchor="ctr"/>
          <a:lstStyle>
            <a:lvl1pPr algn="r" defTabSz="1733973">
              <a:defRPr sz="16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bg>
      <p:bgPr>
        <a:solidFill>
          <a:srgbClr val="FFFFFF"/>
        </a:solidFill>
      </p:bgPr>
    </p:bg>
    <p:spTree>
      <p:nvGrpSpPr>
        <p:cNvPr id="1" name=""/>
        <p:cNvGrpSpPr/>
        <p:nvPr/>
      </p:nvGrpSpPr>
      <p:grpSpPr>
        <a:xfrm>
          <a:off x="0" y="0"/>
          <a:ext cx="0" cy="0"/>
          <a:chOff x="0" y="0"/>
          <a:chExt cx="0" cy="0"/>
        </a:xfrm>
      </p:grpSpPr>
      <p:sp>
        <p:nvSpPr>
          <p:cNvPr id="286" name="Title Text"/>
          <p:cNvSpPr txBox="1"/>
          <p:nvPr>
            <p:ph type="title"/>
          </p:nvPr>
        </p:nvSpPr>
        <p:spPr>
          <a:xfrm>
            <a:off x="443306" y="1852124"/>
            <a:ext cx="12118188" cy="814508"/>
          </a:xfrm>
          <a:prstGeom prst="rect">
            <a:avLst/>
          </a:prstGeom>
        </p:spPr>
        <p:txBody>
          <a:bodyPr lIns="130026" tIns="130026" rIns="130026" bIns="130026" anchor="t">
            <a:normAutofit fontScale="100000" lnSpcReduction="0"/>
          </a:bodyPr>
          <a:lstStyle>
            <a:lvl1pPr algn="l" defTabSz="1733973">
              <a:defRPr sz="5200">
                <a:solidFill>
                  <a:srgbClr val="000000"/>
                </a:solidFill>
                <a:latin typeface="Arial"/>
                <a:ea typeface="Arial"/>
                <a:cs typeface="Arial"/>
                <a:sym typeface="Arial"/>
              </a:defRPr>
            </a:lvl1pPr>
          </a:lstStyle>
          <a:p>
            <a:pPr/>
            <a:r>
              <a:t>Title Text</a:t>
            </a:r>
          </a:p>
        </p:txBody>
      </p:sp>
      <p:sp>
        <p:nvSpPr>
          <p:cNvPr id="287" name="Body Level One…"/>
          <p:cNvSpPr txBox="1"/>
          <p:nvPr>
            <p:ph type="body" idx="1"/>
          </p:nvPr>
        </p:nvSpPr>
        <p:spPr>
          <a:xfrm>
            <a:off x="443306" y="2858275"/>
            <a:ext cx="12118188" cy="4858881"/>
          </a:xfrm>
          <a:prstGeom prst="rect">
            <a:avLst/>
          </a:prstGeom>
        </p:spPr>
        <p:txBody>
          <a:bodyPr lIns="130026" tIns="130026" rIns="130026" bIns="130026" anchor="t">
            <a:normAutofit fontScale="100000" lnSpcReduction="0"/>
          </a:bodyPr>
          <a:lstStyle>
            <a:lvl1pPr marL="762000" indent="-647700"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1pPr>
            <a:lvl2pPr marL="13679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2pPr>
            <a:lvl3pPr marL="18251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3pPr>
            <a:lvl4pPr marL="22823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4pPr>
            <a:lvl5pPr marL="27395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88" name="Slide Number"/>
          <p:cNvSpPr txBox="1"/>
          <p:nvPr>
            <p:ph type="sldNum" sz="quarter" idx="2"/>
          </p:nvPr>
        </p:nvSpPr>
        <p:spPr>
          <a:xfrm>
            <a:off x="12303065" y="7871586"/>
            <a:ext cx="527027" cy="519276"/>
          </a:xfrm>
          <a:prstGeom prst="rect">
            <a:avLst/>
          </a:prstGeom>
        </p:spPr>
        <p:txBody>
          <a:bodyPr lIns="130026" tIns="130026" rIns="130026" bIns="130026" anchor="ctr"/>
          <a:lstStyle>
            <a:lvl1pPr algn="r" defTabSz="1733973">
              <a:defRPr>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dèle par défaut">
    <p:bg>
      <p:bgPr>
        <a:solidFill>
          <a:srgbClr val="FFFFFF"/>
        </a:solidFill>
      </p:bgPr>
    </p:bg>
    <p:spTree>
      <p:nvGrpSpPr>
        <p:cNvPr id="1" name=""/>
        <p:cNvGrpSpPr/>
        <p:nvPr/>
      </p:nvGrpSpPr>
      <p:grpSpPr>
        <a:xfrm>
          <a:off x="0" y="0"/>
          <a:ext cx="0" cy="0"/>
          <a:chOff x="0" y="0"/>
          <a:chExt cx="0" cy="0"/>
        </a:xfrm>
      </p:grpSpPr>
      <p:sp>
        <p:nvSpPr>
          <p:cNvPr id="295" name="Rounded Rectangle"/>
          <p:cNvSpPr/>
          <p:nvPr/>
        </p:nvSpPr>
        <p:spPr>
          <a:xfrm>
            <a:off x="114299" y="114299"/>
            <a:ext cx="12788901" cy="9423401"/>
          </a:xfrm>
          <a:prstGeom prst="roundRect">
            <a:avLst>
              <a:gd name="adj" fmla="val 4840"/>
            </a:avLst>
          </a:prstGeom>
          <a:ln w="12700">
            <a:solidFill>
              <a:srgbClr val="000000"/>
            </a:solidFill>
          </a:ln>
        </p:spPr>
        <p:txBody>
          <a:bodyPr lIns="50800" tIns="50800" rIns="50800" bIns="50800" anchor="ctr"/>
          <a:lstStyle/>
          <a:p>
            <a:pPr marL="57799" marR="57799" defTabSz="1295400">
              <a:defRPr sz="1800">
                <a:uFill>
                  <a:solidFill>
                    <a:srgbClr val="000000"/>
                  </a:solidFill>
                </a:uFill>
                <a:latin typeface="+mn-lt"/>
                <a:ea typeface="+mn-ea"/>
                <a:cs typeface="+mn-cs"/>
                <a:sym typeface="Times New Roman"/>
              </a:defRPr>
            </a:pPr>
          </a:p>
        </p:txBody>
      </p:sp>
      <p:sp>
        <p:nvSpPr>
          <p:cNvPr id="296" name="Title Text"/>
          <p:cNvSpPr txBox="1"/>
          <p:nvPr>
            <p:ph type="title"/>
          </p:nvPr>
        </p:nvSpPr>
        <p:spPr>
          <a:xfrm>
            <a:off x="977899" y="546099"/>
            <a:ext cx="11049001" cy="2273301"/>
          </a:xfrm>
          <a:prstGeom prst="rect">
            <a:avLst/>
          </a:prstGeom>
        </p:spPr>
        <p:txBody>
          <a:bodyPr/>
          <a:lstStyle>
            <a:lvl1pPr marL="57799" marR="57799" defTabSz="1295400">
              <a:defRPr sz="5800">
                <a:solidFill>
                  <a:srgbClr val="000000"/>
                </a:solidFill>
                <a:uFill>
                  <a:solidFill>
                    <a:srgbClr val="000000"/>
                  </a:solidFill>
                </a:uFill>
                <a:latin typeface="+mn-lt"/>
                <a:ea typeface="+mn-ea"/>
                <a:cs typeface="+mn-cs"/>
                <a:sym typeface="Times New Roman"/>
              </a:defRPr>
            </a:lvl1pPr>
          </a:lstStyle>
          <a:p>
            <a:pPr/>
            <a:r>
              <a:t>Title Text</a:t>
            </a:r>
          </a:p>
        </p:txBody>
      </p:sp>
      <p:sp>
        <p:nvSpPr>
          <p:cNvPr id="297" name="Body Level One…"/>
          <p:cNvSpPr txBox="1"/>
          <p:nvPr>
            <p:ph type="body" idx="1"/>
          </p:nvPr>
        </p:nvSpPr>
        <p:spPr>
          <a:xfrm>
            <a:off x="977899" y="2819400"/>
            <a:ext cx="11049001" cy="6934200"/>
          </a:xfrm>
          <a:prstGeom prst="rect">
            <a:avLst/>
          </a:prstGeom>
        </p:spPr>
        <p:txBody>
          <a:bodyPr anchor="t"/>
          <a:lstStyle>
            <a:lvl1pPr marL="343198" marR="57799" indent="-302558" defTabSz="1295400">
              <a:spcBef>
                <a:spcPts val="700"/>
              </a:spcBef>
              <a:buSzPct val="100000"/>
              <a:buChar char="•"/>
              <a:defRPr sz="3000">
                <a:solidFill>
                  <a:srgbClr val="000000"/>
                </a:solidFill>
                <a:uFill>
                  <a:solidFill>
                    <a:srgbClr val="000000"/>
                  </a:solidFill>
                </a:uFill>
                <a:latin typeface="+mn-lt"/>
                <a:ea typeface="+mn-ea"/>
                <a:cs typeface="+mn-cs"/>
                <a:sym typeface="Times New Roman"/>
              </a:defRPr>
            </a:lvl1pPr>
            <a:lvl2pPr marL="742768" marR="57799" indent="-244928" defTabSz="1295400">
              <a:spcBef>
                <a:spcPts val="600"/>
              </a:spcBef>
              <a:buSzPct val="100000"/>
              <a:buChar char="–"/>
              <a:defRPr sz="2400">
                <a:solidFill>
                  <a:srgbClr val="000000"/>
                </a:solidFill>
                <a:uFill>
                  <a:solidFill>
                    <a:srgbClr val="000000"/>
                  </a:solidFill>
                </a:uFill>
                <a:latin typeface="+mn-lt"/>
                <a:ea typeface="+mn-ea"/>
                <a:cs typeface="+mn-cs"/>
                <a:sym typeface="Times New Roman"/>
              </a:defRPr>
            </a:lvl2pPr>
            <a:lvl3pPr marL="1142076" marR="57799" indent="-187036" defTabSz="1295400">
              <a:spcBef>
                <a:spcPts val="500"/>
              </a:spcBef>
              <a:buSzPct val="100000"/>
              <a:buChar char="•"/>
              <a:defRPr sz="1800">
                <a:solidFill>
                  <a:srgbClr val="000000"/>
                </a:solidFill>
                <a:uFill>
                  <a:solidFill>
                    <a:srgbClr val="000000"/>
                  </a:solidFill>
                </a:uFill>
                <a:latin typeface="+mn-lt"/>
                <a:ea typeface="+mn-ea"/>
                <a:cs typeface="+mn-cs"/>
                <a:sym typeface="Times New Roman"/>
              </a:defRPr>
            </a:lvl3pPr>
            <a:lvl4pPr marL="1608182" marR="57799" indent="-195942" defTabSz="1295400">
              <a:spcBef>
                <a:spcPts val="600"/>
              </a:spcBef>
              <a:buSzPct val="100000"/>
              <a:buChar char="–"/>
              <a:defRPr sz="2400">
                <a:solidFill>
                  <a:srgbClr val="000000"/>
                </a:solidFill>
                <a:uFill>
                  <a:solidFill>
                    <a:srgbClr val="000000"/>
                  </a:solidFill>
                </a:uFill>
                <a:latin typeface="+mn-lt"/>
                <a:ea typeface="+mn-ea"/>
                <a:cs typeface="+mn-cs"/>
                <a:sym typeface="Times New Roman"/>
              </a:defRPr>
            </a:lvl4pPr>
            <a:lvl5pPr marL="2065382" marR="57799" indent="-195942" defTabSz="1295400">
              <a:spcBef>
                <a:spcPts val="600"/>
              </a:spcBef>
              <a:buSzPct val="100000"/>
              <a:buChar char="»"/>
              <a:defRPr sz="2400">
                <a:solidFill>
                  <a:srgbClr val="000000"/>
                </a:solidFill>
                <a:uFill>
                  <a:solidFill>
                    <a:srgbClr val="000000"/>
                  </a:solidFill>
                </a:u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98" name="Slide Number"/>
          <p:cNvSpPr txBox="1"/>
          <p:nvPr>
            <p:ph type="sldNum" sz="quarter" idx="2"/>
          </p:nvPr>
        </p:nvSpPr>
        <p:spPr>
          <a:xfrm>
            <a:off x="10517858" y="8890000"/>
            <a:ext cx="317501" cy="321568"/>
          </a:xfrm>
          <a:prstGeom prst="rect">
            <a:avLst/>
          </a:prstGeom>
        </p:spPr>
        <p:txBody>
          <a:bodyPr/>
          <a:lstStyle>
            <a:lvl1pPr defTabSz="825500">
              <a:defRPr sz="1600">
                <a:solidFill>
                  <a:srgbClr val="000000"/>
                </a:solidFill>
                <a:uFill>
                  <a:solidFill>
                    <a:srgbClr val="000000"/>
                  </a:solidFill>
                </a:uFill>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5" name="Title Text"/>
          <p:cNvSpPr txBox="1"/>
          <p:nvPr>
            <p:ph type="title"/>
          </p:nvPr>
        </p:nvSpPr>
        <p:spPr>
          <a:xfrm>
            <a:off x="1269999" y="2565400"/>
            <a:ext cx="10464801" cy="2540000"/>
          </a:xfrm>
          <a:prstGeom prst="rect">
            <a:avLst/>
          </a:prstGeom>
        </p:spPr>
        <p:txBody>
          <a:bodyPr anchor="b"/>
          <a:lstStyle>
            <a:lvl1pPr>
              <a:defRPr sz="7000"/>
            </a:lvl1pPr>
          </a:lstStyle>
          <a:p>
            <a:pPr/>
            <a:r>
              <a:t>Title Text</a:t>
            </a:r>
          </a:p>
        </p:txBody>
      </p:sp>
      <p:sp>
        <p:nvSpPr>
          <p:cNvPr id="306" name="Body Level One…"/>
          <p:cNvSpPr txBox="1"/>
          <p:nvPr>
            <p:ph type="body" sz="quarter" idx="1"/>
          </p:nvPr>
        </p:nvSpPr>
        <p:spPr>
          <a:xfrm>
            <a:off x="1269999" y="5207000"/>
            <a:ext cx="10464801" cy="14605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307" name="Slide Number"/>
          <p:cNvSpPr txBox="1"/>
          <p:nvPr>
            <p:ph type="sldNum" sz="quarter" idx="2"/>
          </p:nvPr>
        </p:nvSpPr>
        <p:spPr>
          <a:xfrm>
            <a:off x="6349243" y="9258300"/>
            <a:ext cx="305376" cy="365606"/>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dèle par défaut">
    <p:bg>
      <p:bgPr>
        <a:solidFill>
          <a:srgbClr val="FFFFFF"/>
        </a:solidFill>
      </p:bgPr>
    </p:bg>
    <p:spTree>
      <p:nvGrpSpPr>
        <p:cNvPr id="1" name=""/>
        <p:cNvGrpSpPr/>
        <p:nvPr/>
      </p:nvGrpSpPr>
      <p:grpSpPr>
        <a:xfrm>
          <a:off x="0" y="0"/>
          <a:ext cx="0" cy="0"/>
          <a:chOff x="0" y="0"/>
          <a:chExt cx="0" cy="0"/>
        </a:xfrm>
      </p:grpSpPr>
      <p:sp>
        <p:nvSpPr>
          <p:cNvPr id="314"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R="57798" defTabSz="1295400">
              <a:defRPr sz="2200">
                <a:uFill>
                  <a:solidFill>
                    <a:srgbClr val="000000"/>
                  </a:solidFill>
                </a:uFill>
                <a:latin typeface="+mn-lt"/>
                <a:ea typeface="+mn-ea"/>
                <a:cs typeface="+mn-cs"/>
                <a:sym typeface="Times New Roman"/>
              </a:defRPr>
            </a:pPr>
          </a:p>
        </p:txBody>
      </p:sp>
      <p:sp>
        <p:nvSpPr>
          <p:cNvPr id="315" name="Title Text"/>
          <p:cNvSpPr txBox="1"/>
          <p:nvPr>
            <p:ph type="title"/>
          </p:nvPr>
        </p:nvSpPr>
        <p:spPr>
          <a:xfrm>
            <a:off x="977900" y="546100"/>
            <a:ext cx="11049000" cy="2273300"/>
          </a:xfrm>
          <a:prstGeom prst="rect">
            <a:avLst/>
          </a:prstGeom>
        </p:spPr>
        <p:txBody>
          <a:bodyPr>
            <a:normAutofit fontScale="100000" lnSpcReduction="0"/>
          </a:bodyPr>
          <a:lstStyle>
            <a:lvl1pPr marR="57798" indent="57798" defTabSz="1295400">
              <a:defRPr sz="6200">
                <a:solidFill>
                  <a:srgbClr val="000000"/>
                </a:solidFill>
                <a:uFill>
                  <a:solidFill>
                    <a:srgbClr val="000000"/>
                  </a:solidFill>
                </a:uFill>
                <a:latin typeface="+mn-lt"/>
                <a:ea typeface="+mn-ea"/>
                <a:cs typeface="+mn-cs"/>
                <a:sym typeface="Times New Roman"/>
              </a:defRPr>
            </a:lvl1pPr>
          </a:lstStyle>
          <a:p>
            <a:pPr/>
            <a:r>
              <a:t>Title Text</a:t>
            </a:r>
          </a:p>
        </p:txBody>
      </p:sp>
      <p:sp>
        <p:nvSpPr>
          <p:cNvPr id="316" name="Body Level One…"/>
          <p:cNvSpPr txBox="1"/>
          <p:nvPr>
            <p:ph type="body" idx="1"/>
          </p:nvPr>
        </p:nvSpPr>
        <p:spPr>
          <a:xfrm>
            <a:off x="977900" y="2819400"/>
            <a:ext cx="11049000" cy="6934200"/>
          </a:xfrm>
          <a:prstGeom prst="rect">
            <a:avLst/>
          </a:prstGeom>
        </p:spPr>
        <p:txBody>
          <a:bodyPr anchor="t">
            <a:normAutofit fontScale="100000" lnSpcReduction="0"/>
          </a:bodyPr>
          <a:lstStyle>
            <a:lvl1pPr marL="383540" marR="57798" indent="-342900" defTabSz="1295400">
              <a:spcBef>
                <a:spcPts val="700"/>
              </a:spcBef>
              <a:buSzPct val="100000"/>
              <a:buChar char="•"/>
              <a:defRPr sz="3400">
                <a:solidFill>
                  <a:srgbClr val="000000"/>
                </a:solidFill>
                <a:uFill>
                  <a:solidFill>
                    <a:srgbClr val="000000"/>
                  </a:solidFill>
                </a:uFill>
                <a:latin typeface="+mn-lt"/>
                <a:ea typeface="+mn-ea"/>
                <a:cs typeface="+mn-cs"/>
                <a:sym typeface="Times New Roman"/>
              </a:defRPr>
            </a:lvl1pPr>
            <a:lvl2pPr marL="844822" marR="57798" indent="-346982" defTabSz="1295400">
              <a:spcBef>
                <a:spcPts val="700"/>
              </a:spcBef>
              <a:buSzPct val="100000"/>
              <a:buChar char="–"/>
              <a:defRPr sz="3400">
                <a:solidFill>
                  <a:srgbClr val="000000"/>
                </a:solidFill>
                <a:uFill>
                  <a:solidFill>
                    <a:srgbClr val="000000"/>
                  </a:solidFill>
                </a:uFill>
                <a:latin typeface="+mn-lt"/>
                <a:ea typeface="+mn-ea"/>
                <a:cs typeface="+mn-cs"/>
                <a:sym typeface="Times New Roman"/>
              </a:defRPr>
            </a:lvl2pPr>
            <a:lvl3pPr marL="1308329" marR="57798" indent="-353290" defTabSz="1295400">
              <a:spcBef>
                <a:spcPts val="700"/>
              </a:spcBef>
              <a:buSzPct val="100000"/>
              <a:buChar char="•"/>
              <a:defRPr sz="3400">
                <a:solidFill>
                  <a:srgbClr val="000000"/>
                </a:solidFill>
                <a:uFill>
                  <a:solidFill>
                    <a:srgbClr val="000000"/>
                  </a:solidFill>
                </a:uFill>
                <a:latin typeface="+mn-lt"/>
                <a:ea typeface="+mn-ea"/>
                <a:cs typeface="+mn-cs"/>
                <a:sym typeface="Times New Roman"/>
              </a:defRPr>
            </a:lvl3pPr>
            <a:lvl4pPr marL="1689824" marR="57798" indent="-277585" defTabSz="1295400">
              <a:spcBef>
                <a:spcPts val="700"/>
              </a:spcBef>
              <a:buSzPct val="100000"/>
              <a:buChar char="–"/>
              <a:defRPr sz="3400">
                <a:solidFill>
                  <a:srgbClr val="000000"/>
                </a:solidFill>
                <a:uFill>
                  <a:solidFill>
                    <a:srgbClr val="000000"/>
                  </a:solidFill>
                </a:uFill>
                <a:latin typeface="+mn-lt"/>
                <a:ea typeface="+mn-ea"/>
                <a:cs typeface="+mn-cs"/>
                <a:sym typeface="Times New Roman"/>
              </a:defRPr>
            </a:lvl4pPr>
            <a:lvl5pPr marL="2147024" marR="57798" indent="-277585" defTabSz="1295400">
              <a:spcBef>
                <a:spcPts val="700"/>
              </a:spcBef>
              <a:buSzPct val="100000"/>
              <a:buChar char="»"/>
              <a:defRPr sz="3400">
                <a:solidFill>
                  <a:srgbClr val="000000"/>
                </a:solidFill>
                <a:uFill>
                  <a:solidFill>
                    <a:srgbClr val="000000"/>
                  </a:solidFill>
                </a:u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317" name="Slide Number"/>
          <p:cNvSpPr txBox="1"/>
          <p:nvPr>
            <p:ph type="sldNum" sz="quarter" idx="2"/>
          </p:nvPr>
        </p:nvSpPr>
        <p:spPr>
          <a:xfrm>
            <a:off x="10505158" y="8890000"/>
            <a:ext cx="342901" cy="358589"/>
          </a:xfrm>
          <a:prstGeom prst="rect">
            <a:avLst/>
          </a:prstGeom>
        </p:spPr>
        <p:txBody>
          <a:bodyPr/>
          <a:lstStyle>
            <a:lvl1pPr defTabSz="825500">
              <a:defRPr>
                <a:solidFill>
                  <a:srgbClr val="000000"/>
                </a:solidFill>
                <a:uFill>
                  <a:solidFill>
                    <a:srgbClr val="000000"/>
                  </a:solidFill>
                </a:uFill>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contenu">
    <p:bg>
      <p:bgPr>
        <a:solidFill>
          <a:srgbClr val="FFFFFF"/>
        </a:solidFill>
      </p:bgPr>
    </p:bg>
    <p:spTree>
      <p:nvGrpSpPr>
        <p:cNvPr id="1" name=""/>
        <p:cNvGrpSpPr/>
        <p:nvPr/>
      </p:nvGrpSpPr>
      <p:grpSpPr>
        <a:xfrm>
          <a:off x="0" y="0"/>
          <a:ext cx="0" cy="0"/>
          <a:chOff x="0" y="0"/>
          <a:chExt cx="0" cy="0"/>
        </a:xfrm>
      </p:grpSpPr>
      <p:sp>
        <p:nvSpPr>
          <p:cNvPr id="324" name="Title Text"/>
          <p:cNvSpPr txBox="1"/>
          <p:nvPr>
            <p:ph type="title"/>
          </p:nvPr>
        </p:nvSpPr>
        <p:spPr>
          <a:xfrm>
            <a:off x="466927" y="508135"/>
            <a:ext cx="11725073" cy="1196079"/>
          </a:xfrm>
          <a:prstGeom prst="rect">
            <a:avLst/>
          </a:prstGeom>
        </p:spPr>
        <p:txBody>
          <a:bodyPr lIns="45719" tIns="45719" rIns="45719" bIns="45719">
            <a:normAutofit fontScale="100000" lnSpcReduction="0"/>
          </a:bodyPr>
          <a:lstStyle>
            <a:lvl1pPr algn="l" defTabSz="1300459">
              <a:lnSpc>
                <a:spcPct val="90000"/>
              </a:lnSpc>
              <a:defRPr spc="-171" sz="6800">
                <a:solidFill>
                  <a:srgbClr val="99CB38"/>
                </a:solidFill>
                <a:latin typeface="Calibri Light"/>
                <a:ea typeface="Calibri Light"/>
                <a:cs typeface="Calibri Light"/>
                <a:sym typeface="Calibri Light"/>
              </a:defRPr>
            </a:lvl1pPr>
          </a:lstStyle>
          <a:p>
            <a:pPr/>
            <a:r>
              <a:t>Title Text</a:t>
            </a:r>
          </a:p>
        </p:txBody>
      </p:sp>
      <p:sp>
        <p:nvSpPr>
          <p:cNvPr id="325" name="Body Level One…"/>
          <p:cNvSpPr txBox="1"/>
          <p:nvPr>
            <p:ph type="body" idx="1"/>
          </p:nvPr>
        </p:nvSpPr>
        <p:spPr>
          <a:xfrm>
            <a:off x="466927" y="2237362"/>
            <a:ext cx="11725073" cy="5954039"/>
          </a:xfrm>
          <a:prstGeom prst="rect">
            <a:avLst/>
          </a:prstGeom>
        </p:spPr>
        <p:txBody>
          <a:bodyPr lIns="45719" tIns="45719" rIns="45719" bIns="45719" anchor="t">
            <a:normAutofit fontScale="100000" lnSpcReduction="0"/>
          </a:bodyPr>
          <a:lstStyle>
            <a:lvl1pPr marL="457200" indent="-457200" defTabSz="1300459">
              <a:lnSpc>
                <a:spcPct val="85000"/>
              </a:lnSpc>
              <a:spcBef>
                <a:spcPts val="1800"/>
              </a:spcBef>
              <a:buClr>
                <a:srgbClr val="63A537"/>
              </a:buClr>
              <a:buSzPct val="70000"/>
              <a:buChar char="▪"/>
              <a:defRPr sz="4000">
                <a:solidFill>
                  <a:srgbClr val="262626"/>
                </a:solidFill>
                <a:latin typeface="Calibri Light"/>
                <a:ea typeface="Calibri Light"/>
                <a:cs typeface="Calibri Light"/>
                <a:sym typeface="Calibri Light"/>
              </a:defRPr>
            </a:lvl1pPr>
            <a:lvl2pPr marL="1247495" indent="-537882" defTabSz="1300459">
              <a:lnSpc>
                <a:spcPct val="85000"/>
              </a:lnSpc>
              <a:spcBef>
                <a:spcPts val="1800"/>
              </a:spcBef>
              <a:buClr>
                <a:srgbClr val="63A537"/>
              </a:buClr>
              <a:buSzPct val="100000"/>
              <a:buChar char="•"/>
              <a:defRPr sz="4000">
                <a:solidFill>
                  <a:srgbClr val="262626"/>
                </a:solidFill>
                <a:latin typeface="Calibri Light"/>
                <a:ea typeface="Calibri Light"/>
                <a:cs typeface="Calibri Light"/>
                <a:sym typeface="Calibri Light"/>
              </a:defRPr>
            </a:lvl2pPr>
            <a:lvl3pPr marL="2170792" indent="-653142" defTabSz="1300459">
              <a:lnSpc>
                <a:spcPct val="85000"/>
              </a:lnSpc>
              <a:spcBef>
                <a:spcPts val="1800"/>
              </a:spcBef>
              <a:buClr>
                <a:srgbClr val="63A537"/>
              </a:buClr>
              <a:buSzPct val="100000"/>
              <a:buChar char="•"/>
              <a:defRPr sz="4000">
                <a:solidFill>
                  <a:srgbClr val="262626"/>
                </a:solidFill>
                <a:latin typeface="Calibri Light"/>
                <a:ea typeface="Calibri Light"/>
                <a:cs typeface="Calibri Light"/>
                <a:sym typeface="Calibri Light"/>
              </a:defRPr>
            </a:lvl3pPr>
            <a:lvl4pPr marL="0" indent="2684463" defTabSz="1300459">
              <a:lnSpc>
                <a:spcPct val="85000"/>
              </a:lnSpc>
              <a:spcBef>
                <a:spcPts val="1800"/>
              </a:spcBef>
              <a:buClr>
                <a:srgbClr val="63A537"/>
              </a:buClr>
              <a:buSzTx/>
              <a:buFont typeface="Wingdings"/>
              <a:buNone/>
              <a:defRPr sz="4000">
                <a:solidFill>
                  <a:srgbClr val="262626"/>
                </a:solidFill>
                <a:latin typeface="Calibri Light"/>
                <a:ea typeface="Calibri Light"/>
                <a:cs typeface="Calibri Light"/>
                <a:sym typeface="Calibri Light"/>
              </a:defRPr>
            </a:lvl4pPr>
            <a:lvl5pPr marL="4789170" indent="-2496820" defTabSz="1300459">
              <a:lnSpc>
                <a:spcPct val="85000"/>
              </a:lnSpc>
              <a:spcBef>
                <a:spcPts val="1800"/>
              </a:spcBef>
              <a:buClr>
                <a:srgbClr val="63A537"/>
              </a:buClr>
              <a:buSzPct val="100000"/>
              <a:buChar char=" "/>
              <a:defRPr sz="4000">
                <a:solidFill>
                  <a:srgbClr val="262626"/>
                </a:solidFill>
                <a:latin typeface="Calibri Light"/>
                <a:ea typeface="Calibri Light"/>
                <a:cs typeface="Calibri Light"/>
                <a:sym typeface="Calibri Light"/>
              </a:defRPr>
            </a:lvl5pPr>
          </a:lstStyle>
          <a:p>
            <a:pPr/>
            <a:r>
              <a:t>Body Level One</a:t>
            </a:r>
          </a:p>
          <a:p>
            <a:pPr lvl="1"/>
            <a:r>
              <a:t>Body Level Two</a:t>
            </a:r>
          </a:p>
          <a:p>
            <a:pPr lvl="2"/>
            <a:r>
              <a:t>Body Level Three</a:t>
            </a:r>
          </a:p>
          <a:p>
            <a:pPr lvl="3"/>
            <a:r>
              <a:t>Body Level Four</a:t>
            </a:r>
          </a:p>
          <a:p>
            <a:pPr lvl="4"/>
            <a:r>
              <a:t>Body Level Five</a:t>
            </a:r>
          </a:p>
        </p:txBody>
      </p:sp>
      <p:sp>
        <p:nvSpPr>
          <p:cNvPr id="326" name="Slide Number"/>
          <p:cNvSpPr txBox="1"/>
          <p:nvPr>
            <p:ph type="sldNum" sz="quarter" idx="2"/>
          </p:nvPr>
        </p:nvSpPr>
        <p:spPr>
          <a:xfrm>
            <a:off x="10672216" y="8564233"/>
            <a:ext cx="1751966" cy="1713866"/>
          </a:xfrm>
          <a:prstGeom prst="rect">
            <a:avLst/>
          </a:prstGeom>
        </p:spPr>
        <p:txBody>
          <a:bodyPr lIns="45719" tIns="45719" rIns="45719" bIns="45719" anchor="b"/>
          <a:lstStyle>
            <a:lvl1pPr algn="r">
              <a:defRPr sz="12800">
                <a:solidFill>
                  <a:srgbClr val="99CB38">
                    <a:alpha val="20000"/>
                  </a:srgbClr>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333" name="Title Text"/>
          <p:cNvSpPr txBox="1"/>
          <p:nvPr>
            <p:ph type="title"/>
          </p:nvPr>
        </p:nvSpPr>
        <p:spPr>
          <a:xfrm>
            <a:off x="466927" y="508135"/>
            <a:ext cx="11725073" cy="1196079"/>
          </a:xfrm>
          <a:prstGeom prst="rect">
            <a:avLst/>
          </a:prstGeom>
        </p:spPr>
        <p:txBody>
          <a:bodyPr lIns="45719" tIns="45719" rIns="45719" bIns="45719">
            <a:normAutofit fontScale="100000" lnSpcReduction="0"/>
          </a:bodyPr>
          <a:lstStyle>
            <a:lvl1pPr algn="l" defTabSz="1300459">
              <a:lnSpc>
                <a:spcPct val="90000"/>
              </a:lnSpc>
              <a:defRPr spc="-171" sz="6800">
                <a:solidFill>
                  <a:srgbClr val="99CB38"/>
                </a:solidFill>
                <a:latin typeface="Calibri Light"/>
                <a:ea typeface="Calibri Light"/>
                <a:cs typeface="Calibri Light"/>
                <a:sym typeface="Calibri Light"/>
              </a:defRPr>
            </a:lvl1pPr>
          </a:lstStyle>
          <a:p>
            <a:pPr/>
            <a:r>
              <a:t>Title Text</a:t>
            </a:r>
          </a:p>
        </p:txBody>
      </p:sp>
      <p:sp>
        <p:nvSpPr>
          <p:cNvPr id="334" name="Body Level One…"/>
          <p:cNvSpPr txBox="1"/>
          <p:nvPr>
            <p:ph type="body" idx="1"/>
          </p:nvPr>
        </p:nvSpPr>
        <p:spPr>
          <a:xfrm>
            <a:off x="1270000" y="2946400"/>
            <a:ext cx="10464800" cy="5740400"/>
          </a:xfrm>
          <a:prstGeom prst="rect">
            <a:avLst/>
          </a:prstGeom>
        </p:spPr>
        <p:txBody>
          <a:bodyPr lIns="45719" tIns="45719" rIns="45719" bIns="45719" anchor="t">
            <a:normAutofit fontScale="100000" lnSpcReduction="0"/>
          </a:bodyPr>
          <a:lstStyle>
            <a:lvl1pPr marL="457200" indent="-457200" defTabSz="1300459">
              <a:lnSpc>
                <a:spcPct val="85000"/>
              </a:lnSpc>
              <a:spcBef>
                <a:spcPts val="3000"/>
              </a:spcBef>
              <a:buSzPct val="100000"/>
              <a:buBlip>
                <a:blip r:embed="rId2"/>
              </a:buBlip>
              <a:defRPr>
                <a:solidFill>
                  <a:srgbClr val="262626"/>
                </a:solidFill>
                <a:latin typeface="Calibri Light"/>
                <a:ea typeface="Calibri Light"/>
                <a:cs typeface="Calibri Light"/>
                <a:sym typeface="Calibri Light"/>
              </a:defRPr>
            </a:lvl1pPr>
            <a:lvl2pPr marL="1193707" indent="-484094" defTabSz="1300459">
              <a:lnSpc>
                <a:spcPct val="85000"/>
              </a:lnSpc>
              <a:spcBef>
                <a:spcPts val="3000"/>
              </a:spcBef>
              <a:buSzPct val="100000"/>
              <a:buBlip>
                <a:blip r:embed="rId2"/>
              </a:buBlip>
              <a:defRPr>
                <a:solidFill>
                  <a:srgbClr val="262626"/>
                </a:solidFill>
                <a:latin typeface="Calibri Light"/>
                <a:ea typeface="Calibri Light"/>
                <a:cs typeface="Calibri Light"/>
                <a:sym typeface="Calibri Light"/>
              </a:defRPr>
            </a:lvl2pPr>
            <a:lvl3pPr marL="2105478" indent="-587828" defTabSz="1300459">
              <a:lnSpc>
                <a:spcPct val="85000"/>
              </a:lnSpc>
              <a:spcBef>
                <a:spcPts val="3000"/>
              </a:spcBef>
              <a:buSzPct val="100000"/>
              <a:buBlip>
                <a:blip r:embed="rId2"/>
              </a:buBlip>
              <a:defRPr>
                <a:solidFill>
                  <a:srgbClr val="262626"/>
                </a:solidFill>
                <a:latin typeface="Calibri Light"/>
                <a:ea typeface="Calibri Light"/>
                <a:cs typeface="Calibri Light"/>
                <a:sym typeface="Calibri Light"/>
              </a:defRPr>
            </a:lvl3pPr>
            <a:lvl4pPr marL="2684463" indent="0" defTabSz="1300459">
              <a:lnSpc>
                <a:spcPct val="85000"/>
              </a:lnSpc>
              <a:spcBef>
                <a:spcPts val="3000"/>
              </a:spcBef>
              <a:buSzPct val="100000"/>
              <a:buBlip>
                <a:blip r:embed="rId2"/>
              </a:buBlip>
              <a:defRPr>
                <a:solidFill>
                  <a:srgbClr val="262626"/>
                </a:solidFill>
                <a:latin typeface="Calibri Light"/>
                <a:ea typeface="Calibri Light"/>
                <a:cs typeface="Calibri Light"/>
                <a:sym typeface="Calibri Light"/>
              </a:defRPr>
            </a:lvl4pPr>
            <a:lvl5pPr marL="4539488" indent="-2247138" defTabSz="1300459">
              <a:lnSpc>
                <a:spcPct val="85000"/>
              </a:lnSpc>
              <a:spcBef>
                <a:spcPts val="3000"/>
              </a:spcBef>
              <a:buSzPct val="100000"/>
              <a:buBlip>
                <a:blip r:embed="rId2"/>
              </a:buBlip>
              <a:defRPr>
                <a:solidFill>
                  <a:srgbClr val="262626"/>
                </a:solidFill>
                <a:latin typeface="Calibri Light"/>
                <a:ea typeface="Calibri Light"/>
                <a:cs typeface="Calibri Light"/>
                <a:sym typeface="Calibri Light"/>
              </a:defRPr>
            </a:lvl5pPr>
          </a:lstStyle>
          <a:p>
            <a:pPr/>
            <a:r>
              <a:t>Body Level One</a:t>
            </a:r>
          </a:p>
          <a:p>
            <a:pPr lvl="1"/>
            <a:r>
              <a:t>Body Level Two</a:t>
            </a:r>
          </a:p>
          <a:p>
            <a:pPr lvl="2"/>
            <a:r>
              <a:t>Body Level Three</a:t>
            </a:r>
          </a:p>
          <a:p>
            <a:pPr lvl="3"/>
            <a:r>
              <a:t>Body Level Four</a:t>
            </a:r>
          </a:p>
          <a:p>
            <a:pPr lvl="4"/>
            <a:r>
              <a:t>Body Level Five</a:t>
            </a:r>
          </a:p>
        </p:txBody>
      </p:sp>
      <p:sp>
        <p:nvSpPr>
          <p:cNvPr id="335" name="Slide Number"/>
          <p:cNvSpPr txBox="1"/>
          <p:nvPr>
            <p:ph type="sldNum" sz="quarter" idx="2"/>
          </p:nvPr>
        </p:nvSpPr>
        <p:spPr>
          <a:xfrm>
            <a:off x="10672216" y="8564233"/>
            <a:ext cx="1751966" cy="1713866"/>
          </a:xfrm>
          <a:prstGeom prst="rect">
            <a:avLst/>
          </a:prstGeom>
        </p:spPr>
        <p:txBody>
          <a:bodyPr lIns="45719" tIns="45719" rIns="45719" bIns="45719" anchor="b"/>
          <a:lstStyle>
            <a:lvl1pPr algn="r">
              <a:defRPr sz="12800">
                <a:solidFill>
                  <a:srgbClr val="99CB38">
                    <a:alpha val="20000"/>
                  </a:srgbClr>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de section 0">
    <p:bg>
      <p:bgPr>
        <a:solidFill>
          <a:srgbClr val="B9E7FD"/>
        </a:solidFill>
      </p:bgPr>
    </p:bg>
    <p:spTree>
      <p:nvGrpSpPr>
        <p:cNvPr id="1" name=""/>
        <p:cNvGrpSpPr/>
        <p:nvPr/>
      </p:nvGrpSpPr>
      <p:grpSpPr>
        <a:xfrm>
          <a:off x="0" y="0"/>
          <a:ext cx="0" cy="0"/>
          <a:chOff x="0" y="0"/>
          <a:chExt cx="0" cy="0"/>
        </a:xfrm>
      </p:grpSpPr>
      <p:sp>
        <p:nvSpPr>
          <p:cNvPr id="342" name="Title Text"/>
          <p:cNvSpPr txBox="1"/>
          <p:nvPr>
            <p:ph type="title"/>
          </p:nvPr>
        </p:nvSpPr>
        <p:spPr>
          <a:xfrm>
            <a:off x="643737" y="1091439"/>
            <a:ext cx="11499496" cy="4772764"/>
          </a:xfrm>
          <a:prstGeom prst="rect">
            <a:avLst/>
          </a:prstGeom>
        </p:spPr>
        <p:txBody>
          <a:bodyPr lIns="45719" tIns="45719" rIns="45719" bIns="45719" anchor="b">
            <a:normAutofit fontScale="100000" lnSpcReduction="0"/>
          </a:bodyPr>
          <a:lstStyle>
            <a:lvl1pPr algn="l" defTabSz="1300459">
              <a:lnSpc>
                <a:spcPct val="80000"/>
              </a:lnSpc>
              <a:defRPr spc="-171" sz="11300">
                <a:solidFill>
                  <a:srgbClr val="99CB38"/>
                </a:solidFill>
                <a:latin typeface="Calibri Light"/>
                <a:ea typeface="Calibri Light"/>
                <a:cs typeface="Calibri Light"/>
                <a:sym typeface="Calibri Light"/>
              </a:defRPr>
            </a:lvl1pPr>
          </a:lstStyle>
          <a:p>
            <a:pPr/>
            <a:r>
              <a:t>Title Text</a:t>
            </a:r>
          </a:p>
        </p:txBody>
      </p:sp>
      <p:sp>
        <p:nvSpPr>
          <p:cNvPr id="343" name="Body Level One…"/>
          <p:cNvSpPr txBox="1"/>
          <p:nvPr>
            <p:ph type="body" sz="quarter" idx="1"/>
          </p:nvPr>
        </p:nvSpPr>
        <p:spPr>
          <a:xfrm>
            <a:off x="712012" y="5955236"/>
            <a:ext cx="9841384" cy="2340865"/>
          </a:xfrm>
          <a:prstGeom prst="rect">
            <a:avLst/>
          </a:prstGeom>
        </p:spPr>
        <p:txBody>
          <a:bodyPr lIns="45719" tIns="45719" rIns="45719" bIns="45719" anchor="t">
            <a:normAutofit fontScale="100000" lnSpcReduction="0"/>
          </a:bodyPr>
          <a:lstStyle>
            <a:lvl1pPr marL="0" indent="0" defTabSz="1300459">
              <a:lnSpc>
                <a:spcPct val="85000"/>
              </a:lnSpc>
              <a:spcBef>
                <a:spcPts val="1800"/>
              </a:spcBef>
              <a:buSzTx/>
              <a:buNone/>
              <a:defRPr sz="3900">
                <a:solidFill>
                  <a:srgbClr val="000000"/>
                </a:solidFill>
                <a:latin typeface="Calibri Light"/>
                <a:ea typeface="Calibri Light"/>
                <a:cs typeface="Calibri Light"/>
                <a:sym typeface="Calibri Light"/>
              </a:defRPr>
            </a:lvl1pPr>
            <a:lvl2pPr marL="0" indent="650229" defTabSz="1300459">
              <a:lnSpc>
                <a:spcPct val="85000"/>
              </a:lnSpc>
              <a:spcBef>
                <a:spcPts val="1800"/>
              </a:spcBef>
              <a:buSzTx/>
              <a:buNone/>
              <a:defRPr sz="3900">
                <a:solidFill>
                  <a:srgbClr val="000000"/>
                </a:solidFill>
                <a:latin typeface="Calibri Light"/>
                <a:ea typeface="Calibri Light"/>
                <a:cs typeface="Calibri Light"/>
                <a:sym typeface="Calibri Light"/>
              </a:defRPr>
            </a:lvl2pPr>
            <a:lvl3pPr marL="0" indent="1300459" defTabSz="1300459">
              <a:lnSpc>
                <a:spcPct val="85000"/>
              </a:lnSpc>
              <a:spcBef>
                <a:spcPts val="1800"/>
              </a:spcBef>
              <a:buSzTx/>
              <a:buNone/>
              <a:defRPr sz="3900">
                <a:solidFill>
                  <a:srgbClr val="000000"/>
                </a:solidFill>
                <a:latin typeface="Calibri Light"/>
                <a:ea typeface="Calibri Light"/>
                <a:cs typeface="Calibri Light"/>
                <a:sym typeface="Calibri Light"/>
              </a:defRPr>
            </a:lvl3pPr>
            <a:lvl4pPr marL="0" indent="1950690" defTabSz="1300459">
              <a:lnSpc>
                <a:spcPct val="85000"/>
              </a:lnSpc>
              <a:spcBef>
                <a:spcPts val="1800"/>
              </a:spcBef>
              <a:buSzTx/>
              <a:buNone/>
              <a:defRPr sz="3900">
                <a:solidFill>
                  <a:srgbClr val="000000"/>
                </a:solidFill>
                <a:latin typeface="Calibri Light"/>
                <a:ea typeface="Calibri Light"/>
                <a:cs typeface="Calibri Light"/>
                <a:sym typeface="Calibri Light"/>
              </a:defRPr>
            </a:lvl4pPr>
            <a:lvl5pPr marL="0" indent="2600918" defTabSz="1300459">
              <a:lnSpc>
                <a:spcPct val="85000"/>
              </a:lnSpc>
              <a:spcBef>
                <a:spcPts val="1800"/>
              </a:spcBef>
              <a:buSzTx/>
              <a:buNone/>
              <a:defRPr sz="3900">
                <a:solidFill>
                  <a:srgbClr val="000000"/>
                </a:solidFill>
                <a:latin typeface="Calibri Light"/>
                <a:ea typeface="Calibri Light"/>
                <a:cs typeface="Calibri Light"/>
                <a:sym typeface="Calibri Light"/>
              </a:defRPr>
            </a:lvl5pPr>
          </a:lstStyle>
          <a:p>
            <a:pPr/>
            <a:r>
              <a:t>Body Level One</a:t>
            </a:r>
          </a:p>
          <a:p>
            <a:pPr lvl="1"/>
            <a:r>
              <a:t>Body Level Two</a:t>
            </a:r>
          </a:p>
          <a:p>
            <a:pPr lvl="2"/>
            <a:r>
              <a:t>Body Level Three</a:t>
            </a:r>
          </a:p>
          <a:p>
            <a:pPr lvl="3"/>
            <a:r>
              <a:t>Body Level Four</a:t>
            </a:r>
          </a:p>
          <a:p>
            <a:pPr lvl="4"/>
            <a:r>
              <a:t>Body Level Five</a:t>
            </a:r>
          </a:p>
        </p:txBody>
      </p:sp>
      <p:sp>
        <p:nvSpPr>
          <p:cNvPr id="344" name="Slide Number"/>
          <p:cNvSpPr txBox="1"/>
          <p:nvPr>
            <p:ph type="sldNum" sz="quarter" idx="2"/>
          </p:nvPr>
        </p:nvSpPr>
        <p:spPr>
          <a:xfrm>
            <a:off x="10672216" y="8564233"/>
            <a:ext cx="1751966" cy="1713866"/>
          </a:xfrm>
          <a:prstGeom prst="rect">
            <a:avLst/>
          </a:prstGeom>
        </p:spPr>
        <p:txBody>
          <a:bodyPr lIns="45719" tIns="45719" rIns="45719" bIns="45719" anchor="b"/>
          <a:lstStyle>
            <a:lvl1pPr algn="r">
              <a:defRPr sz="12800">
                <a:solidFill>
                  <a:srgbClr val="99CB38">
                    <a:alpha val="20000"/>
                  </a:srgbClr>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de">
    <p:bg>
      <p:bgPr>
        <a:solidFill>
          <a:srgbClr val="FFFFFF"/>
        </a:solidFill>
      </p:bgPr>
    </p:bg>
    <p:spTree>
      <p:nvGrpSpPr>
        <p:cNvPr id="1" name=""/>
        <p:cNvGrpSpPr/>
        <p:nvPr/>
      </p:nvGrpSpPr>
      <p:grpSpPr>
        <a:xfrm>
          <a:off x="0" y="0"/>
          <a:ext cx="0" cy="0"/>
          <a:chOff x="0" y="0"/>
          <a:chExt cx="0" cy="0"/>
        </a:xfrm>
      </p:grpSpPr>
      <p:sp>
        <p:nvSpPr>
          <p:cNvPr id="351" name="Slide Number"/>
          <p:cNvSpPr txBox="1"/>
          <p:nvPr>
            <p:ph type="sldNum" sz="quarter" idx="2"/>
          </p:nvPr>
        </p:nvSpPr>
        <p:spPr>
          <a:xfrm>
            <a:off x="10672216" y="8564233"/>
            <a:ext cx="1751966" cy="1713866"/>
          </a:xfrm>
          <a:prstGeom prst="rect">
            <a:avLst/>
          </a:prstGeom>
        </p:spPr>
        <p:txBody>
          <a:bodyPr lIns="45719" tIns="45719" rIns="45719" bIns="45719" anchor="b"/>
          <a:lstStyle>
            <a:lvl1pPr algn="r">
              <a:defRPr sz="12800">
                <a:solidFill>
                  <a:srgbClr val="99CB38">
                    <a:alpha val="20000"/>
                  </a:srgbClr>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de section">
    <p:bg>
      <p:bgPr>
        <a:solidFill>
          <a:srgbClr val="EBF5D7"/>
        </a:solidFill>
      </p:bgPr>
    </p:bg>
    <p:spTree>
      <p:nvGrpSpPr>
        <p:cNvPr id="1" name=""/>
        <p:cNvGrpSpPr/>
        <p:nvPr/>
      </p:nvGrpSpPr>
      <p:grpSpPr>
        <a:xfrm>
          <a:off x="0" y="0"/>
          <a:ext cx="0" cy="0"/>
          <a:chOff x="0" y="0"/>
          <a:chExt cx="0" cy="0"/>
        </a:xfrm>
      </p:grpSpPr>
      <p:sp>
        <p:nvSpPr>
          <p:cNvPr id="358" name="Title Text"/>
          <p:cNvSpPr txBox="1"/>
          <p:nvPr>
            <p:ph type="title"/>
          </p:nvPr>
        </p:nvSpPr>
        <p:spPr>
          <a:xfrm>
            <a:off x="643737" y="1091439"/>
            <a:ext cx="11499496" cy="4772764"/>
          </a:xfrm>
          <a:prstGeom prst="rect">
            <a:avLst/>
          </a:prstGeom>
        </p:spPr>
        <p:txBody>
          <a:bodyPr lIns="45719" tIns="45719" rIns="45719" bIns="45719" anchor="b">
            <a:normAutofit fontScale="100000" lnSpcReduction="0"/>
          </a:bodyPr>
          <a:lstStyle>
            <a:lvl1pPr algn="l" defTabSz="1300459">
              <a:lnSpc>
                <a:spcPct val="80000"/>
              </a:lnSpc>
              <a:defRPr spc="-171" sz="11300">
                <a:solidFill>
                  <a:srgbClr val="99CB38"/>
                </a:solidFill>
                <a:latin typeface="Calibri Light"/>
                <a:ea typeface="Calibri Light"/>
                <a:cs typeface="Calibri Light"/>
                <a:sym typeface="Calibri Light"/>
              </a:defRPr>
            </a:lvl1pPr>
          </a:lstStyle>
          <a:p>
            <a:pPr/>
            <a:r>
              <a:t>Title Text</a:t>
            </a:r>
          </a:p>
        </p:txBody>
      </p:sp>
      <p:sp>
        <p:nvSpPr>
          <p:cNvPr id="359" name="Body Level One…"/>
          <p:cNvSpPr txBox="1"/>
          <p:nvPr>
            <p:ph type="body" sz="quarter" idx="1"/>
          </p:nvPr>
        </p:nvSpPr>
        <p:spPr>
          <a:xfrm>
            <a:off x="712012" y="5955236"/>
            <a:ext cx="9841384" cy="2340865"/>
          </a:xfrm>
          <a:prstGeom prst="rect">
            <a:avLst/>
          </a:prstGeom>
        </p:spPr>
        <p:txBody>
          <a:bodyPr lIns="45719" tIns="45719" rIns="45719" bIns="45719" anchor="t">
            <a:normAutofit fontScale="100000" lnSpcReduction="0"/>
          </a:bodyPr>
          <a:lstStyle>
            <a:lvl1pPr marL="0" indent="0" defTabSz="1300459">
              <a:lnSpc>
                <a:spcPct val="85000"/>
              </a:lnSpc>
              <a:spcBef>
                <a:spcPts val="1800"/>
              </a:spcBef>
              <a:buSzTx/>
              <a:buNone/>
              <a:defRPr sz="3900">
                <a:solidFill>
                  <a:srgbClr val="000000"/>
                </a:solidFill>
                <a:latin typeface="Calibri Light"/>
                <a:ea typeface="Calibri Light"/>
                <a:cs typeface="Calibri Light"/>
                <a:sym typeface="Calibri Light"/>
              </a:defRPr>
            </a:lvl1pPr>
            <a:lvl2pPr marL="0" indent="650229" defTabSz="1300459">
              <a:lnSpc>
                <a:spcPct val="85000"/>
              </a:lnSpc>
              <a:spcBef>
                <a:spcPts val="1800"/>
              </a:spcBef>
              <a:buSzTx/>
              <a:buNone/>
              <a:defRPr sz="3900">
                <a:solidFill>
                  <a:srgbClr val="000000"/>
                </a:solidFill>
                <a:latin typeface="Calibri Light"/>
                <a:ea typeface="Calibri Light"/>
                <a:cs typeface="Calibri Light"/>
                <a:sym typeface="Calibri Light"/>
              </a:defRPr>
            </a:lvl2pPr>
            <a:lvl3pPr marL="0" indent="1300459" defTabSz="1300459">
              <a:lnSpc>
                <a:spcPct val="85000"/>
              </a:lnSpc>
              <a:spcBef>
                <a:spcPts val="1800"/>
              </a:spcBef>
              <a:buSzTx/>
              <a:buNone/>
              <a:defRPr sz="3900">
                <a:solidFill>
                  <a:srgbClr val="000000"/>
                </a:solidFill>
                <a:latin typeface="Calibri Light"/>
                <a:ea typeface="Calibri Light"/>
                <a:cs typeface="Calibri Light"/>
                <a:sym typeface="Calibri Light"/>
              </a:defRPr>
            </a:lvl3pPr>
            <a:lvl4pPr marL="0" indent="1950690" defTabSz="1300459">
              <a:lnSpc>
                <a:spcPct val="85000"/>
              </a:lnSpc>
              <a:spcBef>
                <a:spcPts val="1800"/>
              </a:spcBef>
              <a:buSzTx/>
              <a:buNone/>
              <a:defRPr sz="3900">
                <a:solidFill>
                  <a:srgbClr val="000000"/>
                </a:solidFill>
                <a:latin typeface="Calibri Light"/>
                <a:ea typeface="Calibri Light"/>
                <a:cs typeface="Calibri Light"/>
                <a:sym typeface="Calibri Light"/>
              </a:defRPr>
            </a:lvl4pPr>
            <a:lvl5pPr marL="0" indent="2600918" defTabSz="1300459">
              <a:lnSpc>
                <a:spcPct val="85000"/>
              </a:lnSpc>
              <a:spcBef>
                <a:spcPts val="1800"/>
              </a:spcBef>
              <a:buSzTx/>
              <a:buNone/>
              <a:defRPr sz="3900">
                <a:solidFill>
                  <a:srgbClr val="000000"/>
                </a:solidFill>
                <a:latin typeface="Calibri Light"/>
                <a:ea typeface="Calibri Light"/>
                <a:cs typeface="Calibri Light"/>
                <a:sym typeface="Calibri Light"/>
              </a:defRPr>
            </a:lvl5pPr>
          </a:lstStyle>
          <a:p>
            <a:pPr/>
            <a:r>
              <a:t>Body Level One</a:t>
            </a:r>
          </a:p>
          <a:p>
            <a:pPr lvl="1"/>
            <a:r>
              <a:t>Body Level Two</a:t>
            </a:r>
          </a:p>
          <a:p>
            <a:pPr lvl="2"/>
            <a:r>
              <a:t>Body Level Three</a:t>
            </a:r>
          </a:p>
          <a:p>
            <a:pPr lvl="3"/>
            <a:r>
              <a:t>Body Level Four</a:t>
            </a:r>
          </a:p>
          <a:p>
            <a:pPr lvl="4"/>
            <a:r>
              <a:t>Body Level Five</a:t>
            </a:r>
          </a:p>
        </p:txBody>
      </p:sp>
      <p:sp>
        <p:nvSpPr>
          <p:cNvPr id="360" name="Slide Number"/>
          <p:cNvSpPr txBox="1"/>
          <p:nvPr>
            <p:ph type="sldNum" sz="quarter" idx="2"/>
          </p:nvPr>
        </p:nvSpPr>
        <p:spPr>
          <a:xfrm>
            <a:off x="10672216" y="8564233"/>
            <a:ext cx="1751966" cy="1713866"/>
          </a:xfrm>
          <a:prstGeom prst="rect">
            <a:avLst/>
          </a:prstGeom>
        </p:spPr>
        <p:txBody>
          <a:bodyPr lIns="45719" tIns="45719" rIns="45719" bIns="45719" anchor="b"/>
          <a:lstStyle>
            <a:lvl1pPr algn="r">
              <a:defRPr sz="12800">
                <a:solidFill>
                  <a:srgbClr val="99CB38">
                    <a:alpha val="20000"/>
                  </a:srgbClr>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3606800"/>
            <a:ext cx="10464800" cy="254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21"/>
          </p:nvPr>
        </p:nvSpPr>
        <p:spPr>
          <a:xfrm>
            <a:off x="3771900" y="2006600"/>
            <a:ext cx="5461000" cy="5461000"/>
          </a:xfrm>
          <a:prstGeom prst="rect">
            <a:avLst/>
          </a:prstGeom>
          <a:ln w="9525">
            <a:round/>
          </a:ln>
          <a:effectLst>
            <a:outerShdw sx="100000" sy="100000" kx="0" ky="0" algn="b" rotWithShape="0" blurRad="63500" dist="38100" dir="5400000">
              <a:srgbClr val="000000">
                <a:alpha val="75000"/>
              </a:srgbClr>
            </a:outerShdw>
          </a:effectLst>
        </p:spPr>
        <p:txBody>
          <a:bodyPr lIns="91439" tIns="45719" rIns="91439" bIns="45719" anchor="t"/>
          <a:lstStyle/>
          <a:p>
            <a:pPr/>
          </a:p>
        </p:txBody>
      </p:sp>
      <p:sp>
        <p:nvSpPr>
          <p:cNvPr id="70" name="Title Text"/>
          <p:cNvSpPr txBox="1"/>
          <p:nvPr>
            <p:ph type="title"/>
          </p:nvPr>
        </p:nvSpPr>
        <p:spPr>
          <a:xfrm>
            <a:off x="1270000" y="7366000"/>
            <a:ext cx="10464800" cy="1828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78" name="Image"/>
          <p:cNvSpPr/>
          <p:nvPr>
            <p:ph type="pic" sz="half" idx="21"/>
          </p:nvPr>
        </p:nvSpPr>
        <p:spPr>
          <a:xfrm>
            <a:off x="6781800" y="2133600"/>
            <a:ext cx="5486400" cy="5486400"/>
          </a:xfrm>
          <a:prstGeom prst="rect">
            <a:avLst/>
          </a:prstGeom>
          <a:ln w="9525">
            <a:round/>
          </a:ln>
          <a:effectLst>
            <a:outerShdw sx="100000" sy="100000" kx="0" ky="0" algn="b" rotWithShape="0" blurRad="63500" dist="38100" dir="5400000">
              <a:srgbClr val="000000">
                <a:alpha val="75000"/>
              </a:srgbClr>
            </a:outerShdw>
          </a:effectLst>
        </p:spPr>
        <p:txBody>
          <a:bodyPr lIns="91439" tIns="45719" rIns="91439" bIns="45719" anchor="t"/>
          <a:lstStyle/>
          <a:p>
            <a:pPr/>
          </a:p>
        </p:txBody>
      </p:sp>
      <p:sp>
        <p:nvSpPr>
          <p:cNvPr id="79" name="Title Text"/>
          <p:cNvSpPr txBox="1"/>
          <p:nvPr>
            <p:ph type="title"/>
          </p:nvPr>
        </p:nvSpPr>
        <p:spPr>
          <a:xfrm>
            <a:off x="596900" y="1790700"/>
            <a:ext cx="6032500" cy="3048000"/>
          </a:xfrm>
          <a:prstGeom prst="rect">
            <a:avLst/>
          </a:prstGeom>
        </p:spPr>
        <p:txBody>
          <a:bodyPr anchor="b"/>
          <a:lstStyle>
            <a:lvl1pPr>
              <a:defRPr sz="6000"/>
            </a:lvl1pPr>
          </a:lstStyle>
          <a:p>
            <a:pPr/>
            <a:r>
              <a:t>Title Text</a:t>
            </a:r>
          </a:p>
        </p:txBody>
      </p:sp>
      <p:sp>
        <p:nvSpPr>
          <p:cNvPr id="80" name="Body Level One…"/>
          <p:cNvSpPr txBox="1"/>
          <p:nvPr>
            <p:ph type="body" sz="quarter" idx="1"/>
          </p:nvPr>
        </p:nvSpPr>
        <p:spPr>
          <a:xfrm>
            <a:off x="596900" y="4940300"/>
            <a:ext cx="6032500" cy="30480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37300" y="9258300"/>
            <a:ext cx="329261" cy="390669"/>
          </a:xfrm>
          <a:prstGeom prst="rect">
            <a:avLst/>
          </a:prstGeom>
          <a:ln w="12700">
            <a:miter lim="400000"/>
          </a:ln>
        </p:spPr>
        <p:txBody>
          <a:bodyPr wrap="none" lIns="50800" tIns="50800" rIns="50800" bIns="50800">
            <a:spAutoFit/>
          </a:bodyPr>
          <a:lstStyle>
            <a:lvl1pPr algn="ctr">
              <a:defRPr sz="1800">
                <a:solidFill>
                  <a:srgbClr val="FFFFFF"/>
                </a:solidFill>
                <a:latin typeface="+mj-lt"/>
                <a:ea typeface="+mj-ea"/>
                <a:cs typeface="+mj-cs"/>
                <a:sym typeface="Chalkboard"/>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1pPr>
      <a:lvl2pPr marL="0" marR="0" indent="2286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2pPr>
      <a:lvl3pPr marL="0" marR="0" indent="4572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3pPr>
      <a:lvl4pPr marL="0" marR="0" indent="6858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4pPr>
      <a:lvl5pPr marL="0" marR="0" indent="9144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7200" u="none">
          <a:solidFill>
            <a:srgbClr val="FFFFFF"/>
          </a:solidFill>
          <a:uFillTx/>
          <a:latin typeface="+mj-lt"/>
          <a:ea typeface="+mj-ea"/>
          <a:cs typeface="+mj-cs"/>
          <a:sym typeface="Chalkboard"/>
        </a:defRPr>
      </a:lvl9pPr>
    </p:titleStyle>
    <p:bodyStyle>
      <a:lvl1pPr marL="8936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1pPr>
      <a:lvl2pPr marL="14397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2pPr>
      <a:lvl3pPr marL="19731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3pPr>
      <a:lvl4pPr marL="25446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4pPr>
      <a:lvl5pPr marL="31288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5pPr>
      <a:lvl6pPr marL="34844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6pPr>
      <a:lvl7pPr marL="38400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7pPr>
      <a:lvl8pPr marL="41956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8pPr>
      <a:lvl9pPr marL="4551297" marR="0" indent="-436497" algn="l" defTabSz="457200" rtl="0" latinLnBrk="0">
        <a:lnSpc>
          <a:spcPct val="100000"/>
        </a:lnSpc>
        <a:spcBef>
          <a:spcPts val="6000"/>
        </a:spcBef>
        <a:spcAft>
          <a:spcPts val="0"/>
        </a:spcAft>
        <a:buClrTx/>
        <a:buSzPct val="43000"/>
        <a:buFontTx/>
        <a:buBlip>
          <a:blip r:embed="rId3"/>
        </a:buBlip>
        <a:tabLst/>
        <a:defRPr b="0" baseline="0" cap="none" i="0" spc="0" strike="noStrike" sz="3600" u="none">
          <a:solidFill>
            <a:srgbClr val="FFFFFF"/>
          </a:solidFill>
          <a:uFillTx/>
          <a:latin typeface="+mj-lt"/>
          <a:ea typeface="+mj-ea"/>
          <a:cs typeface="+mj-cs"/>
          <a:sym typeface="Chalkboard"/>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1pPr>
      <a:lvl2pPr marL="0" marR="0" indent="2286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2pPr>
      <a:lvl3pPr marL="0" marR="0" indent="4572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3pPr>
      <a:lvl4pPr marL="0" marR="0" indent="6858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4pPr>
      <a:lvl5pPr marL="0" marR="0" indent="9144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5pPr>
      <a:lvl6pPr marL="0" marR="0" indent="11430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6pPr>
      <a:lvl7pPr marL="0" marR="0" indent="13716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7pPr>
      <a:lvl8pPr marL="0" marR="0" indent="16002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8pPr>
      <a:lvl9pPr marL="0" marR="0" indent="1828800" algn="ctr" defTabSz="457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halkboar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2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2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0.png"/><Relationship Id="rId3" Type="http://schemas.openxmlformats.org/officeDocument/2006/relationships/image" Target="../media/image3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4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4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4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6.png"/><Relationship Id="rId3" Type="http://schemas.openxmlformats.org/officeDocument/2006/relationships/image" Target="../media/image4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2.png"/><Relationship Id="rId3" Type="http://schemas.openxmlformats.org/officeDocument/2006/relationships/image" Target="../media/image5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1.png"/><Relationship Id="rId3" Type="http://schemas.openxmlformats.org/officeDocument/2006/relationships/image" Target="../media/image6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4.png"/><Relationship Id="rId3" Type="http://schemas.openxmlformats.org/officeDocument/2006/relationships/image" Target="../media/image6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68.png"/><Relationship Id="rId4" Type="http://schemas.openxmlformats.org/officeDocument/2006/relationships/image" Target="../media/image6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8.png"/><Relationship Id="rId3" Type="http://schemas.openxmlformats.org/officeDocument/2006/relationships/image" Target="../media/image7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png"/><Relationship Id="rId3" Type="http://schemas.openxmlformats.org/officeDocument/2006/relationships/image" Target="../media/image6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png"/><Relationship Id="rId3" Type="http://schemas.openxmlformats.org/officeDocument/2006/relationships/image" Target="../media/image6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7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9.png"/><Relationship Id="rId3" Type="http://schemas.openxmlformats.org/officeDocument/2006/relationships/image" Target="../media/image3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3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image" Target="../media/image85.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Les critères de similarité"/>
          <p:cNvSpPr txBox="1"/>
          <p:nvPr>
            <p:ph type="ctrTitle"/>
          </p:nvPr>
        </p:nvSpPr>
        <p:spPr>
          <a:xfrm>
            <a:off x="1270000" y="1854200"/>
            <a:ext cx="10464800" cy="2540000"/>
          </a:xfrm>
          <a:prstGeom prst="rect">
            <a:avLst/>
          </a:prstGeom>
        </p:spPr>
        <p:txBody>
          <a:bodyPr/>
          <a:lstStyle/>
          <a:p>
            <a:pPr/>
            <a:r>
              <a:t>Les critères de similarité</a:t>
            </a:r>
          </a:p>
        </p:txBody>
      </p:sp>
      <p:grpSp>
        <p:nvGrpSpPr>
          <p:cNvPr id="372" name="Group"/>
          <p:cNvGrpSpPr/>
          <p:nvPr/>
        </p:nvGrpSpPr>
        <p:grpSpPr>
          <a:xfrm>
            <a:off x="165100" y="4699000"/>
            <a:ext cx="12677264" cy="4762500"/>
            <a:chOff x="0" y="0"/>
            <a:chExt cx="12677263" cy="4762500"/>
          </a:xfrm>
        </p:grpSpPr>
        <p:pic>
          <p:nvPicPr>
            <p:cNvPr id="370" name="droppedImage.pdf" descr="droppedImage.pdf"/>
            <p:cNvPicPr>
              <a:picLocks noChangeAspect="1"/>
            </p:cNvPicPr>
            <p:nvPr/>
          </p:nvPicPr>
          <p:blipFill>
            <a:blip r:embed="rId2">
              <a:extLst/>
            </a:blip>
            <a:stretch>
              <a:fillRect/>
            </a:stretch>
          </p:blipFill>
          <p:spPr>
            <a:xfrm>
              <a:off x="0" y="0"/>
              <a:ext cx="12677264" cy="2527300"/>
            </a:xfrm>
            <a:prstGeom prst="rect">
              <a:avLst/>
            </a:prstGeom>
            <a:ln w="88900" cap="flat">
              <a:noFill/>
              <a:miter lim="400000"/>
            </a:ln>
            <a:effectLst/>
          </p:spPr>
        </p:pic>
        <p:pic>
          <p:nvPicPr>
            <p:cNvPr id="371" name="droppedImage.pdf" descr="droppedImage.pdf"/>
            <p:cNvPicPr>
              <a:picLocks noChangeAspect="1"/>
            </p:cNvPicPr>
            <p:nvPr/>
          </p:nvPicPr>
          <p:blipFill>
            <a:blip r:embed="rId3">
              <a:extLst/>
            </a:blip>
            <a:stretch>
              <a:fillRect/>
            </a:stretch>
          </p:blipFill>
          <p:spPr>
            <a:xfrm>
              <a:off x="4267200" y="2387600"/>
              <a:ext cx="4165809" cy="2374900"/>
            </a:xfrm>
            <a:prstGeom prst="rect">
              <a:avLst/>
            </a:prstGeom>
            <a:ln w="889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Title"/>
          <p:cNvSpPr txBox="1"/>
          <p:nvPr>
            <p:ph type="title"/>
          </p:nvPr>
        </p:nvSpPr>
        <p:spPr>
          <a:xfrm>
            <a:off x="466926" y="508136"/>
            <a:ext cx="11725075" cy="1196078"/>
          </a:xfrm>
          <a:prstGeom prst="rect">
            <a:avLst/>
          </a:prstGeom>
        </p:spPr>
        <p:txBody>
          <a:bodyPr/>
          <a:lstStyle/>
          <a:p>
            <a:pPr/>
          </a:p>
        </p:txBody>
      </p:sp>
      <p:sp>
        <p:nvSpPr>
          <p:cNvPr id="462" name="Body"/>
          <p:cNvSpPr txBox="1"/>
          <p:nvPr>
            <p:ph type="body" idx="1"/>
          </p:nvPr>
        </p:nvSpPr>
        <p:spPr>
          <a:prstGeom prst="rect">
            <a:avLst/>
          </a:prstGeom>
        </p:spPr>
        <p:txBody>
          <a:bodyPr/>
          <a:lstStyle/>
          <a:p>
            <a:pPr>
              <a:buBlip>
                <a:blip r:embed="rId3"/>
              </a:buBlip>
            </a:pPr>
          </a:p>
        </p:txBody>
      </p:sp>
      <p:pic>
        <p:nvPicPr>
          <p:cNvPr id="463" name="droppedImage.pdf" descr="droppedImage.pdf"/>
          <p:cNvPicPr>
            <a:picLocks noChangeAspect="1"/>
          </p:cNvPicPr>
          <p:nvPr/>
        </p:nvPicPr>
        <p:blipFill>
          <a:blip r:embed="rId4">
            <a:extLst/>
          </a:blip>
          <a:stretch>
            <a:fillRect/>
          </a:stretch>
        </p:blipFill>
        <p:spPr>
          <a:xfrm>
            <a:off x="241300" y="279400"/>
            <a:ext cx="12552509" cy="7035800"/>
          </a:xfrm>
          <a:prstGeom prst="rect">
            <a:avLst/>
          </a:prstGeom>
          <a:ln w="88900">
            <a:miter lim="400000"/>
          </a:ln>
        </p:spPr>
      </p:pic>
      <p:pic>
        <p:nvPicPr>
          <p:cNvPr id="464" name="droppedImage.pdf" descr="droppedImage.pdf"/>
          <p:cNvPicPr>
            <a:picLocks noChangeAspect="1"/>
          </p:cNvPicPr>
          <p:nvPr/>
        </p:nvPicPr>
        <p:blipFill>
          <a:blip r:embed="rId5">
            <a:extLst/>
          </a:blip>
          <a:stretch>
            <a:fillRect/>
          </a:stretch>
        </p:blipFill>
        <p:spPr>
          <a:xfrm>
            <a:off x="584200" y="7366000"/>
            <a:ext cx="12128500" cy="2045339"/>
          </a:xfrm>
          <a:prstGeom prst="rect">
            <a:avLst/>
          </a:prstGeom>
          <a:ln w="889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Title"/>
          <p:cNvSpPr txBox="1"/>
          <p:nvPr>
            <p:ph type="title"/>
          </p:nvPr>
        </p:nvSpPr>
        <p:spPr>
          <a:xfrm>
            <a:off x="466926" y="508136"/>
            <a:ext cx="11725075" cy="1196078"/>
          </a:xfrm>
          <a:prstGeom prst="rect">
            <a:avLst/>
          </a:prstGeom>
        </p:spPr>
        <p:txBody>
          <a:bodyPr/>
          <a:lstStyle/>
          <a:p>
            <a:pPr/>
          </a:p>
        </p:txBody>
      </p:sp>
      <p:sp>
        <p:nvSpPr>
          <p:cNvPr id="469" name="Body"/>
          <p:cNvSpPr txBox="1"/>
          <p:nvPr>
            <p:ph type="body" idx="1"/>
          </p:nvPr>
        </p:nvSpPr>
        <p:spPr>
          <a:prstGeom prst="rect">
            <a:avLst/>
          </a:prstGeom>
        </p:spPr>
        <p:txBody>
          <a:bodyPr/>
          <a:lstStyle/>
          <a:p>
            <a:pPr>
              <a:buBlip>
                <a:blip r:embed="rId3"/>
              </a:buBlip>
            </a:pPr>
          </a:p>
        </p:txBody>
      </p:sp>
      <p:pic>
        <p:nvPicPr>
          <p:cNvPr id="470" name="droppedImage.pdf" descr="droppedImage.pdf"/>
          <p:cNvPicPr>
            <a:picLocks noChangeAspect="1"/>
          </p:cNvPicPr>
          <p:nvPr/>
        </p:nvPicPr>
        <p:blipFill>
          <a:blip r:embed="rId4">
            <a:extLst/>
          </a:blip>
          <a:stretch>
            <a:fillRect/>
          </a:stretch>
        </p:blipFill>
        <p:spPr>
          <a:xfrm>
            <a:off x="241300" y="279400"/>
            <a:ext cx="12552509" cy="7035800"/>
          </a:xfrm>
          <a:prstGeom prst="rect">
            <a:avLst/>
          </a:prstGeom>
          <a:ln w="88900">
            <a:miter lim="400000"/>
          </a:ln>
        </p:spPr>
      </p:pic>
      <p:pic>
        <p:nvPicPr>
          <p:cNvPr id="471" name="droppedImage.pdf" descr="droppedImage.pdf"/>
          <p:cNvPicPr>
            <a:picLocks noChangeAspect="1"/>
          </p:cNvPicPr>
          <p:nvPr/>
        </p:nvPicPr>
        <p:blipFill>
          <a:blip r:embed="rId5">
            <a:extLst/>
          </a:blip>
          <a:stretch>
            <a:fillRect/>
          </a:stretch>
        </p:blipFill>
        <p:spPr>
          <a:xfrm>
            <a:off x="584200" y="7366000"/>
            <a:ext cx="12128500" cy="2045339"/>
          </a:xfrm>
          <a:prstGeom prst="rect">
            <a:avLst/>
          </a:prstGeom>
          <a:ln w="88900">
            <a:miter lim="400000"/>
          </a:ln>
        </p:spPr>
      </p:pic>
      <p:sp>
        <p:nvSpPr>
          <p:cNvPr id="472" name="ZoneTexte 1"/>
          <p:cNvSpPr txBox="1"/>
          <p:nvPr/>
        </p:nvSpPr>
        <p:spPr>
          <a:xfrm>
            <a:off x="1315719" y="8034166"/>
            <a:ext cx="11222024"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FFFFFF"/>
                </a:solidFill>
              </a:defRPr>
            </a:lvl1pPr>
          </a:lstStyle>
          <a:p>
            <a:pPr/>
            <a:r>
              <a:t>B                G             D               F                     E               A               C</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Titre 1"/>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sp>
        <p:nvSpPr>
          <p:cNvPr id="477" name="Espace réservé du contenu 2"/>
          <p:cNvSpPr txBox="1"/>
          <p:nvPr>
            <p:ph type="body" idx="1"/>
          </p:nvPr>
        </p:nvSpPr>
        <p:spPr>
          <a:xfrm>
            <a:off x="466926" y="2237362"/>
            <a:ext cx="11725075" cy="5954039"/>
          </a:xfrm>
          <a:prstGeom prst="rect">
            <a:avLst/>
          </a:prstGeom>
        </p:spPr>
        <p:txBody>
          <a:bodyPr/>
          <a:lstStyle/>
          <a:p>
            <a:pPr/>
            <a:r>
              <a:t>Exemple (très lent):</a:t>
            </a:r>
          </a:p>
        </p:txBody>
      </p:sp>
      <p:sp>
        <p:nvSpPr>
          <p:cNvPr id="478" name="ZoneTexte 3"/>
          <p:cNvSpPr txBox="1"/>
          <p:nvPr/>
        </p:nvSpPr>
        <p:spPr>
          <a:xfrm>
            <a:off x="2000727" y="3387070"/>
            <a:ext cx="7059453" cy="2440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200">
                <a:latin typeface="Courier New"/>
                <a:ea typeface="Courier New"/>
                <a:cs typeface="Courier New"/>
                <a:sym typeface="Courier New"/>
              </a:defRPr>
            </a:pPr>
            <a:r>
              <a:t>Pour x dans dimx</a:t>
            </a:r>
          </a:p>
          <a:p>
            <a:pPr>
              <a:defRPr sz="3200">
                <a:latin typeface="Courier New"/>
                <a:ea typeface="Courier New"/>
                <a:cs typeface="Courier New"/>
                <a:sym typeface="Courier New"/>
              </a:defRPr>
            </a:pPr>
            <a:r>
              <a:t>	Pour y dans dimy</a:t>
            </a:r>
          </a:p>
          <a:p>
            <a:pPr>
              <a:defRPr sz="3200">
                <a:latin typeface="Courier New"/>
                <a:ea typeface="Courier New"/>
                <a:cs typeface="Courier New"/>
                <a:sym typeface="Courier New"/>
              </a:defRPr>
            </a:pPr>
            <a:r>
              <a:t>		i = img_1[x, y]</a:t>
            </a:r>
            <a:endParaRPr>
              <a:latin typeface="Helvetica"/>
              <a:ea typeface="Helvetica"/>
              <a:cs typeface="Helvetica"/>
              <a:sym typeface="Helvetica"/>
            </a:endParaRPr>
          </a:p>
          <a:p>
            <a:pPr>
              <a:defRPr sz="3200">
                <a:latin typeface="Courier New"/>
                <a:ea typeface="Courier New"/>
                <a:cs typeface="Courier New"/>
                <a:sym typeface="Courier New"/>
              </a:defRPr>
            </a:pPr>
            <a:r>
              <a:t>		j = img_2[x, y]</a:t>
            </a:r>
            <a:endParaRPr>
              <a:latin typeface="Helvetica"/>
              <a:ea typeface="Helvetica"/>
              <a:cs typeface="Helvetica"/>
              <a:sym typeface="Helvetica"/>
            </a:endParaRPr>
          </a:p>
          <a:p>
            <a:pPr>
              <a:defRPr sz="3200">
                <a:latin typeface="Courier New"/>
                <a:ea typeface="Courier New"/>
                <a:cs typeface="Courier New"/>
                <a:sym typeface="Courier New"/>
              </a:defRPr>
            </a:pPr>
            <a:r>
              <a:t>		hist_conj[i, j] += 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Histogramme conjoint"/>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sp>
        <p:nvSpPr>
          <p:cNvPr id="481" name="Construction: comme pour un histogramme classique : discrétisation…"/>
          <p:cNvSpPr txBox="1"/>
          <p:nvPr>
            <p:ph type="body" idx="1"/>
          </p:nvPr>
        </p:nvSpPr>
        <p:spPr>
          <a:xfrm>
            <a:off x="466926" y="2237361"/>
            <a:ext cx="11725075" cy="6441945"/>
          </a:xfrm>
          <a:prstGeom prst="rect">
            <a:avLst/>
          </a:prstGeom>
        </p:spPr>
        <p:txBody>
          <a:bodyPr/>
          <a:lstStyle/>
          <a:p>
            <a:pPr>
              <a:defRPr sz="3200"/>
            </a:pPr>
            <a:r>
              <a:t>Construction: comme pour un histogramme classique: discrétisation</a:t>
            </a:r>
          </a:p>
          <a:p>
            <a:pPr lvl="1" marL="1166812" indent="-457200">
              <a:spcBef>
                <a:spcPts val="800"/>
              </a:spcBef>
              <a:buClr>
                <a:srgbClr val="2E8EA8"/>
              </a:buClr>
              <a:buFont typeface="Arial"/>
              <a:defRPr sz="2800"/>
            </a:pPr>
            <a:r>
              <a:t>Images de {0, ..., 255} - OK</a:t>
            </a:r>
            <a:endParaRPr sz="3400"/>
          </a:p>
          <a:p>
            <a:pPr lvl="1" marL="1166812" indent="-457200">
              <a:spcBef>
                <a:spcPts val="800"/>
              </a:spcBef>
              <a:buClr>
                <a:srgbClr val="2E8EA8"/>
              </a:buClr>
              <a:buFont typeface="Arial"/>
              <a:defRPr sz="2800"/>
            </a:pPr>
            <a:r>
              <a:t>Images avec plusieurs valeurs possibles: on regroupe les valeurs en divisant en intervalles (bins)</a:t>
            </a:r>
            <a:endParaRPr sz="3400"/>
          </a:p>
          <a:p>
            <a:pPr>
              <a:defRPr sz="3200"/>
            </a:pPr>
            <a:r>
              <a:t>Histogramme conjoint normalisé:</a:t>
            </a:r>
          </a:p>
          <a:p>
            <a:pPr lvl="1" marL="1166812" indent="-457200">
              <a:spcBef>
                <a:spcPts val="800"/>
              </a:spcBef>
              <a:buClr>
                <a:srgbClr val="2E8EA8"/>
              </a:buClr>
              <a:buFont typeface="Arial"/>
              <a:defRPr sz="2800"/>
            </a:pPr>
            <a:r>
              <a:t>HI,J(i,j) = ‘‘probabilité qu’un pixel tiré aléatoirement ait l’intensité i dans l’image I et l’intensité j dans l’image J’’</a:t>
            </a:r>
          </a:p>
        </p:txBody>
      </p:sp>
      <p:pic>
        <p:nvPicPr>
          <p:cNvPr id="482" name="droppedImage.pdf" descr="droppedImage.pdf"/>
          <p:cNvPicPr>
            <a:picLocks noChangeAspect="1"/>
          </p:cNvPicPr>
          <p:nvPr/>
        </p:nvPicPr>
        <p:blipFill>
          <a:blip r:embed="rId3">
            <a:extLst/>
          </a:blip>
          <a:stretch>
            <a:fillRect/>
          </a:stretch>
        </p:blipFill>
        <p:spPr>
          <a:xfrm>
            <a:off x="2684058" y="6668644"/>
            <a:ext cx="7290607" cy="2146301"/>
          </a:xfrm>
          <a:prstGeom prst="rect">
            <a:avLst/>
          </a:prstGeom>
          <a:ln w="889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487" name="Critère de similarité"/>
          <p:cNvSpPr txBox="1"/>
          <p:nvPr>
            <p:ph type="title"/>
          </p:nvPr>
        </p:nvSpPr>
        <p:spPr>
          <a:prstGeom prst="rect">
            <a:avLst/>
          </a:prstGeom>
        </p:spPr>
        <p:txBody>
          <a:bodyPr/>
          <a:lstStyle/>
          <a:p>
            <a:pPr/>
            <a:r>
              <a:t>Critère de similarité</a:t>
            </a:r>
          </a:p>
        </p:txBody>
      </p:sp>
      <p:sp>
        <p:nvSpPr>
          <p:cNvPr id="488" name="Des idées?"/>
          <p:cNvSpPr txBox="1"/>
          <p:nvPr>
            <p:ph type="body" idx="1"/>
          </p:nvPr>
        </p:nvSpPr>
        <p:spPr>
          <a:prstGeom prst="rect">
            <a:avLst/>
          </a:prstGeom>
        </p:spPr>
        <p:txBody>
          <a:bodyPr/>
          <a:lstStyle/>
          <a:p>
            <a:pPr/>
            <a:r>
              <a:t>Des idées?</a:t>
            </a:r>
          </a:p>
        </p:txBody>
      </p:sp>
      <p:sp>
        <p:nvSpPr>
          <p:cNvPr id="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92" name="Group"/>
          <p:cNvGrpSpPr/>
          <p:nvPr/>
        </p:nvGrpSpPr>
        <p:grpSpPr>
          <a:xfrm>
            <a:off x="304800" y="4851399"/>
            <a:ext cx="12420600" cy="4498615"/>
            <a:chOff x="0" y="0"/>
            <a:chExt cx="12420600" cy="4498613"/>
          </a:xfrm>
        </p:grpSpPr>
        <p:pic>
          <p:nvPicPr>
            <p:cNvPr id="490" name="droppedImage.pdf" descr="droppedImage.pdf"/>
            <p:cNvPicPr>
              <a:picLocks noChangeAspect="1"/>
            </p:cNvPicPr>
            <p:nvPr/>
          </p:nvPicPr>
          <p:blipFill>
            <a:blip r:embed="rId2">
              <a:extLst/>
            </a:blip>
            <a:stretch>
              <a:fillRect/>
            </a:stretch>
          </p:blipFill>
          <p:spPr>
            <a:xfrm>
              <a:off x="0" y="0"/>
              <a:ext cx="12420600" cy="3810866"/>
            </a:xfrm>
            <a:prstGeom prst="rect">
              <a:avLst/>
            </a:prstGeom>
            <a:ln w="88900" cap="flat">
              <a:noFill/>
              <a:miter lim="400000"/>
            </a:ln>
            <a:effectLst/>
          </p:spPr>
        </p:pic>
        <p:sp>
          <p:nvSpPr>
            <p:cNvPr id="491" name="IRM anatomique"/>
            <p:cNvSpPr txBox="1"/>
            <p:nvPr/>
          </p:nvSpPr>
          <p:spPr>
            <a:xfrm>
              <a:off x="4013691" y="3718286"/>
              <a:ext cx="3996628"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sz="4200">
                  <a:solidFill>
                    <a:srgbClr val="FFFFFF"/>
                  </a:solidFill>
                  <a:latin typeface="+mj-lt"/>
                  <a:ea typeface="+mj-ea"/>
                  <a:cs typeface="+mj-cs"/>
                  <a:sym typeface="Chalkboard"/>
                </a:defRPr>
              </a:lvl1pPr>
            </a:lstStyle>
            <a:p>
              <a:pPr/>
              <a:r>
                <a:t>IRM anatomique</a:t>
              </a: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Titre 3"/>
          <p:cNvSpPr txBox="1"/>
          <p:nvPr>
            <p:ph type="title"/>
          </p:nvPr>
        </p:nvSpPr>
        <p:spPr>
          <a:xfrm>
            <a:off x="466926" y="508136"/>
            <a:ext cx="4282569" cy="4972520"/>
          </a:xfrm>
          <a:prstGeom prst="rect">
            <a:avLst/>
          </a:prstGeom>
        </p:spPr>
        <p:txBody>
          <a:bodyPr/>
          <a:lstStyle>
            <a:lvl1pPr>
              <a:defRPr spc="-200">
                <a:solidFill>
                  <a:srgbClr val="000000"/>
                </a:solidFill>
              </a:defRPr>
            </a:lvl1pPr>
          </a:lstStyle>
          <a:p>
            <a:pPr/>
            <a:r>
              <a:t>Comparer deux images</a:t>
            </a:r>
          </a:p>
        </p:txBody>
      </p:sp>
      <p:pic>
        <p:nvPicPr>
          <p:cNvPr id="495" name="image.png" descr="image.png"/>
          <p:cNvPicPr>
            <a:picLocks noChangeAspect="1"/>
          </p:cNvPicPr>
          <p:nvPr/>
        </p:nvPicPr>
        <p:blipFill>
          <a:blip r:embed="rId2">
            <a:extLst/>
          </a:blip>
          <a:stretch>
            <a:fillRect/>
          </a:stretch>
        </p:blipFill>
        <p:spPr>
          <a:xfrm>
            <a:off x="241300" y="7298914"/>
            <a:ext cx="2338848" cy="2363625"/>
          </a:xfrm>
          <a:prstGeom prst="rect">
            <a:avLst/>
          </a:prstGeom>
          <a:ln w="88900">
            <a:miter lim="400000"/>
          </a:ln>
        </p:spPr>
      </p:pic>
      <p:pic>
        <p:nvPicPr>
          <p:cNvPr id="496" name="image.png" descr="image.png"/>
          <p:cNvPicPr>
            <a:picLocks noChangeAspect="1"/>
          </p:cNvPicPr>
          <p:nvPr/>
        </p:nvPicPr>
        <p:blipFill>
          <a:blip r:embed="rId3">
            <a:extLst/>
          </a:blip>
          <a:stretch>
            <a:fillRect/>
          </a:stretch>
        </p:blipFill>
        <p:spPr>
          <a:xfrm>
            <a:off x="9283700" y="7301161"/>
            <a:ext cx="2418887" cy="2359131"/>
          </a:xfrm>
          <a:prstGeom prst="rect">
            <a:avLst/>
          </a:prstGeom>
          <a:ln w="88900">
            <a:miter lim="400000"/>
          </a:ln>
        </p:spPr>
      </p:pic>
      <p:pic>
        <p:nvPicPr>
          <p:cNvPr id="497" name="image.png" descr="image.png"/>
          <p:cNvPicPr>
            <a:picLocks noChangeAspect="1"/>
          </p:cNvPicPr>
          <p:nvPr/>
        </p:nvPicPr>
        <p:blipFill>
          <a:blip r:embed="rId2">
            <a:extLst/>
          </a:blip>
          <a:stretch>
            <a:fillRect/>
          </a:stretch>
        </p:blipFill>
        <p:spPr>
          <a:xfrm>
            <a:off x="5332976" y="7298914"/>
            <a:ext cx="2338848" cy="2363625"/>
          </a:xfrm>
          <a:prstGeom prst="rect">
            <a:avLst/>
          </a:prstGeom>
          <a:ln w="88900">
            <a:miter lim="400000"/>
          </a:ln>
        </p:spPr>
      </p:pic>
      <p:sp>
        <p:nvSpPr>
          <p:cNvPr id="498" name="ZoneTexte 8"/>
          <p:cNvSpPr txBox="1"/>
          <p:nvPr/>
        </p:nvSpPr>
        <p:spPr>
          <a:xfrm>
            <a:off x="-61477" y="6824990"/>
            <a:ext cx="11725075"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     Lena                          Lena bruitée puis                                Différence</a:t>
            </a:r>
          </a:p>
          <a:p>
            <a:pPr>
              <a:defRPr sz="2800"/>
            </a:pPr>
            <a:r>
              <a:t>                                       débruitée</a:t>
            </a:r>
          </a:p>
        </p:txBody>
      </p:sp>
      <p:sp>
        <p:nvSpPr>
          <p:cNvPr id="499" name="Espace réservé du contenu 4"/>
          <p:cNvSpPr txBox="1"/>
          <p:nvPr>
            <p:ph type="body" idx="1"/>
          </p:nvPr>
        </p:nvSpPr>
        <p:spPr>
          <a:xfrm>
            <a:off x="6016826" y="129289"/>
            <a:ext cx="11725075" cy="6347612"/>
          </a:xfrm>
          <a:prstGeom prst="rect">
            <a:avLst/>
          </a:prstGeom>
        </p:spPr>
        <p:txBody>
          <a:bodyPr/>
          <a:lstStyle/>
          <a:p>
            <a:pPr/>
            <a:r>
              <a:t>Sum of squared difference: </a:t>
            </a:r>
          </a:p>
          <a:p>
            <a:pPr>
              <a:defRPr>
                <a:latin typeface="Cambria Math"/>
                <a:ea typeface="Cambria Math"/>
                <a:cs typeface="Cambria Math"/>
                <a:sym typeface="Cambria Math"/>
              </a:defRPr>
            </a:pPr>
          </a:p>
          <a:p>
            <a:pPr marL="0" indent="0">
              <a:buSzTx/>
              <a:buFont typeface="Wingdings"/>
              <a:buNone/>
              <a:defRPr>
                <a:latin typeface="Cambria Math"/>
                <a:ea typeface="Cambria Math"/>
                <a:cs typeface="Cambria Math"/>
                <a:sym typeface="Cambria Math"/>
              </a:defRPr>
            </a:pPr>
            <a14:m>
              <m:oMathPara>
                <m:oMathParaPr>
                  <m:jc m:val="left"/>
                </m:oMathParaPr>
                <m:oMath>
                  <m:r>
                    <a:rPr xmlns:a="http://schemas.openxmlformats.org/drawingml/2006/main" sz="4000" i="1">
                      <a:solidFill>
                        <a:srgbClr val="262626"/>
                      </a:solidFill>
                      <a:latin typeface="Cambria Math" panose="02040503050406030204" pitchFamily="18" charset="0"/>
                    </a:rPr>
                    <m:t>𝑆</m:t>
                  </m:r>
                  <m:r>
                    <a:rPr xmlns:a="http://schemas.openxmlformats.org/drawingml/2006/main" sz="4000" i="1">
                      <a:solidFill>
                        <a:srgbClr val="262626"/>
                      </a:solidFill>
                      <a:latin typeface="Cambria Math" panose="02040503050406030204" pitchFamily="18" charset="0"/>
                    </a:rPr>
                    <m:t>𝑆</m:t>
                  </m:r>
                  <m:r>
                    <a:rPr xmlns:a="http://schemas.openxmlformats.org/drawingml/2006/main" sz="4000" i="1">
                      <a:solidFill>
                        <a:srgbClr val="262626"/>
                      </a:solidFill>
                      <a:latin typeface="Cambria Math" panose="02040503050406030204" pitchFamily="18" charset="0"/>
                    </a:rPr>
                    <m:t>𝐷</m:t>
                  </m:r>
                  <m:r>
                    <a:rPr xmlns:a="http://schemas.openxmlformats.org/drawingml/2006/main" sz="4000" i="1">
                      <a:solidFill>
                        <a:srgbClr val="262626"/>
                      </a:solidFill>
                      <a:latin typeface="Cambria Math" panose="02040503050406030204" pitchFamily="18" charset="0"/>
                    </a:rPr>
                    <m:t>=</m:t>
                  </m:r>
                  <m:r>
                    <a:rPr xmlns:a="http://schemas.openxmlformats.org/drawingml/2006/main" sz="4000" i="1">
                      <a:solidFill>
                        <a:srgbClr val="262626"/>
                      </a:solidFill>
                      <a:latin typeface="Cambria Math" panose="02040503050406030204" pitchFamily="18" charset="0"/>
                    </a:rPr>
                    <m:t/>
                  </m:r>
                  <m:nary>
                    <m:naryPr>
                      <m:ctrlPr>
                        <a:rPr xmlns:a="http://schemas.openxmlformats.org/drawingml/2006/main" sz="4000" i="1">
                          <a:solidFill>
                            <a:srgbClr val="262626"/>
                          </a:solidFill>
                          <a:latin typeface="Cambria Math" panose="02040503050406030204" pitchFamily="18" charset="0"/>
                        </a:rPr>
                      </m:ctrlPr>
                      <m:chr m:val="∑"/>
                      <m:limLoc m:val="undOvr"/>
                      <m:grow m:val="0"/>
                      <m:subHide m:val="off"/>
                      <m:supHide m:val="on"/>
                    </m:naryPr>
                    <m:sub>
                      <m:r>
                        <a:rPr xmlns:a="http://schemas.openxmlformats.org/drawingml/2006/main" sz="4000" i="1">
                          <a:solidFill>
                            <a:srgbClr val="262626"/>
                          </a:solidFill>
                          <a:latin typeface="Cambria Math" panose="02040503050406030204" pitchFamily="18" charset="0"/>
                        </a:rPr>
                        <m:t>𝑖</m:t>
                      </m:r>
                      <m:r>
                        <a:rPr xmlns:a="http://schemas.openxmlformats.org/drawingml/2006/main" sz="4000" i="1">
                          <a:solidFill>
                            <a:srgbClr val="262626"/>
                          </a:solidFill>
                          <a:latin typeface="Cambria Math" panose="02040503050406030204" pitchFamily="18" charset="0"/>
                        </a:rPr>
                        <m:t>=</m:t>
                      </m:r>
                      <m:r>
                        <a:rPr xmlns:a="http://schemas.openxmlformats.org/drawingml/2006/main" sz="4000" i="1">
                          <a:solidFill>
                            <a:srgbClr val="262626"/>
                          </a:solidFill>
                          <a:latin typeface="Cambria Math" panose="02040503050406030204" pitchFamily="18" charset="0"/>
                        </a:rPr>
                        <m:t/>
                      </m:r>
                      <m:r>
                        <a:rPr xmlns:a="http://schemas.openxmlformats.org/drawingml/2006/main" sz="4000" i="1">
                          <a:solidFill>
                            <a:srgbClr val="262626"/>
                          </a:solidFill>
                          <a:latin typeface="Cambria Math" panose="02040503050406030204" pitchFamily="18" charset="0"/>
                        </a:rPr>
                        <m:t>𝑝</m:t>
                      </m:r>
                      <m:r>
                        <a:rPr xmlns:a="http://schemas.openxmlformats.org/drawingml/2006/main" sz="4000" i="1">
                          <a:solidFill>
                            <a:srgbClr val="262626"/>
                          </a:solidFill>
                          <a:latin typeface="Cambria Math" panose="02040503050406030204" pitchFamily="18" charset="0"/>
                        </a:rPr>
                        <m:t>𝑖</m:t>
                      </m:r>
                      <m:r>
                        <a:rPr xmlns:a="http://schemas.openxmlformats.org/drawingml/2006/main" sz="4000" i="1">
                          <a:solidFill>
                            <a:srgbClr val="262626"/>
                          </a:solidFill>
                          <a:latin typeface="Cambria Math" panose="02040503050406030204" pitchFamily="18" charset="0"/>
                        </a:rPr>
                        <m:t>𝑥</m:t>
                      </m:r>
                      <m:r>
                        <a:rPr xmlns:a="http://schemas.openxmlformats.org/drawingml/2006/main" sz="4000" i="1">
                          <a:solidFill>
                            <a:srgbClr val="262626"/>
                          </a:solidFill>
                          <a:latin typeface="Cambria Math" panose="02040503050406030204" pitchFamily="18" charset="0"/>
                        </a:rPr>
                        <m:t>𝑒</m:t>
                      </m:r>
                      <m:r>
                        <a:rPr xmlns:a="http://schemas.openxmlformats.org/drawingml/2006/main" sz="4000" i="1">
                          <a:solidFill>
                            <a:srgbClr val="262626"/>
                          </a:solidFill>
                          <a:latin typeface="Cambria Math" panose="02040503050406030204" pitchFamily="18" charset="0"/>
                        </a:rPr>
                        <m:t>𝑙</m:t>
                      </m:r>
                      <m:r>
                        <a:rPr xmlns:a="http://schemas.openxmlformats.org/drawingml/2006/main" sz="4000" i="1">
                          <a:solidFill>
                            <a:srgbClr val="262626"/>
                          </a:solidFill>
                          <a:latin typeface="Cambria Math" panose="02040503050406030204" pitchFamily="18" charset="0"/>
                        </a:rPr>
                        <m:t>𝑠</m:t>
                      </m:r>
                    </m:sub>
                    <m:sup/>
                    <m:e>
                      <m:sSup>
                        <m:e>
                          <m:sSub>
                            <m:e>
                              <m:r>
                                <a:rPr xmlns:a="http://schemas.openxmlformats.org/drawingml/2006/main" sz="4000" i="1">
                                  <a:solidFill>
                                    <a:srgbClr val="262626"/>
                                  </a:solidFill>
                                  <a:latin typeface="Cambria Math" panose="02040503050406030204" pitchFamily="18" charset="0"/>
                                </a:rPr>
                                <m:t>(</m:t>
                              </m:r>
                              <m:r>
                                <a:rPr xmlns:a="http://schemas.openxmlformats.org/drawingml/2006/main" sz="4000" i="1">
                                  <a:solidFill>
                                    <a:srgbClr val="262626"/>
                                  </a:solidFill>
                                  <a:latin typeface="Cambria Math" panose="02040503050406030204" pitchFamily="18" charset="0"/>
                                </a:rPr>
                                <m:t>𝐼</m:t>
                              </m:r>
                            </m:e>
                            <m:sub>
                              <m:r>
                                <a:rPr xmlns:a="http://schemas.openxmlformats.org/drawingml/2006/main" sz="4000" i="1">
                                  <a:solidFill>
                                    <a:srgbClr val="262626"/>
                                  </a:solidFill>
                                  <a:latin typeface="Cambria Math" panose="02040503050406030204" pitchFamily="18" charset="0"/>
                                </a:rPr>
                                <m:t>𝑖</m:t>
                              </m:r>
                            </m:sub>
                          </m:sSub>
                          <m:r>
                            <a:rPr xmlns:a="http://schemas.openxmlformats.org/drawingml/2006/main" sz="4000" i="1">
                              <a:solidFill>
                                <a:srgbClr val="262626"/>
                              </a:solidFill>
                              <a:latin typeface="Cambria Math" panose="02040503050406030204" pitchFamily="18" charset="0"/>
                            </a:rPr>
                            <m:t/>
                          </m:r>
                          <m:r>
                            <a:rPr xmlns:a="http://schemas.openxmlformats.org/drawingml/2006/main" sz="4000" i="1">
                              <a:solidFill>
                                <a:srgbClr val="262626"/>
                              </a:solidFill>
                              <a:latin typeface="Cambria Math" panose="02040503050406030204" pitchFamily="18" charset="0"/>
                            </a:rPr>
                            <m:t>−</m:t>
                          </m:r>
                          <m:sSub>
                            <m:e>
                              <m:r>
                                <a:rPr xmlns:a="http://schemas.openxmlformats.org/drawingml/2006/main" sz="4000" i="1">
                                  <a:solidFill>
                                    <a:srgbClr val="262626"/>
                                  </a:solidFill>
                                  <a:latin typeface="Cambria Math" panose="02040503050406030204" pitchFamily="18" charset="0"/>
                                </a:rPr>
                                <m:t>𝐽</m:t>
                              </m:r>
                            </m:e>
                            <m:sub>
                              <m:r>
                                <a:rPr xmlns:a="http://schemas.openxmlformats.org/drawingml/2006/main" sz="4000" i="1">
                                  <a:solidFill>
                                    <a:srgbClr val="262626"/>
                                  </a:solidFill>
                                  <a:latin typeface="Cambria Math" panose="02040503050406030204" pitchFamily="18" charset="0"/>
                                </a:rPr>
                                <m:t>𝑖</m:t>
                              </m:r>
                            </m:sub>
                          </m:sSub>
                          <m:r>
                            <a:rPr xmlns:a="http://schemas.openxmlformats.org/drawingml/2006/main" sz="4000" i="1">
                              <a:solidFill>
                                <a:srgbClr val="262626"/>
                              </a:solidFill>
                              <a:latin typeface="Cambria Math" panose="02040503050406030204" pitchFamily="18" charset="0"/>
                            </a:rPr>
                            <m:t>)</m:t>
                          </m:r>
                        </m:e>
                        <m:sup>
                          <m:r>
                            <a:rPr xmlns:a="http://schemas.openxmlformats.org/drawingml/2006/main" sz="4000" i="1">
                              <a:solidFill>
                                <a:srgbClr val="262626"/>
                              </a:solidFill>
                              <a:latin typeface="Cambria Math" panose="02040503050406030204" pitchFamily="18" charset="0"/>
                            </a:rPr>
                            <m:t>2</m:t>
                          </m:r>
                        </m:sup>
                      </m:sSup>
                    </m:e>
                  </m:nary>
                </m:oMath>
              </m:oMathPara>
            </a14:m>
            <a:endParaRPr sz="3774"/>
          </a:p>
          <a:p>
            <a:pPr/>
            <a:endParaRPr sz="3774">
              <a:latin typeface="Times Roman"/>
              <a:ea typeface="Times Roman"/>
              <a:cs typeface="Times Roman"/>
              <a:sym typeface="Times Roman"/>
            </a:endParaRPr>
          </a:p>
          <a:p>
            <a:pPr/>
            <a:r>
              <a:t>Sum of absolute difference:</a:t>
            </a:r>
          </a:p>
          <a:p>
            <a:pPr/>
          </a:p>
          <a:p>
            <a:pPr marL="0" indent="0">
              <a:buSzTx/>
              <a:buFont typeface="Wingdings"/>
              <a:buNone/>
              <a:defRPr>
                <a:latin typeface="Cambria Math"/>
                <a:ea typeface="Cambria Math"/>
                <a:cs typeface="Cambria Math"/>
                <a:sym typeface="Cambria Math"/>
              </a:defRPr>
            </a:pPr>
            <a14:m>
              <m:oMathPara>
                <m:oMathParaPr>
                  <m:jc m:val="left"/>
                </m:oMathParaPr>
                <m:oMath>
                  <m:r>
                    <a:rPr xmlns:a="http://schemas.openxmlformats.org/drawingml/2006/main" sz="4000" i="1">
                      <a:solidFill>
                        <a:srgbClr val="262626"/>
                      </a:solidFill>
                      <a:latin typeface="Cambria Math" panose="02040503050406030204" pitchFamily="18" charset="0"/>
                    </a:rPr>
                    <m:t>𝑆</m:t>
                  </m:r>
                  <m:r>
                    <a:rPr xmlns:a="http://schemas.openxmlformats.org/drawingml/2006/main" sz="4000" i="1">
                      <a:solidFill>
                        <a:srgbClr val="262626"/>
                      </a:solidFill>
                      <a:latin typeface="Cambria Math" panose="02040503050406030204" pitchFamily="18" charset="0"/>
                    </a:rPr>
                    <m:t>𝐴</m:t>
                  </m:r>
                  <m:r>
                    <a:rPr xmlns:a="http://schemas.openxmlformats.org/drawingml/2006/main" sz="4000" i="1">
                      <a:solidFill>
                        <a:srgbClr val="262626"/>
                      </a:solidFill>
                      <a:latin typeface="Cambria Math" panose="02040503050406030204" pitchFamily="18" charset="0"/>
                    </a:rPr>
                    <m:t>𝐷</m:t>
                  </m:r>
                  <m:r>
                    <a:rPr xmlns:a="http://schemas.openxmlformats.org/drawingml/2006/main" sz="4000" i="1">
                      <a:solidFill>
                        <a:srgbClr val="262626"/>
                      </a:solidFill>
                      <a:latin typeface="Cambria Math" panose="02040503050406030204" pitchFamily="18" charset="0"/>
                    </a:rPr>
                    <m:t>=</m:t>
                  </m:r>
                  <m:r>
                    <a:rPr xmlns:a="http://schemas.openxmlformats.org/drawingml/2006/main" sz="4000" i="1">
                      <a:solidFill>
                        <a:srgbClr val="262626"/>
                      </a:solidFill>
                      <a:latin typeface="Cambria Math" panose="02040503050406030204" pitchFamily="18" charset="0"/>
                    </a:rPr>
                    <m:t/>
                  </m:r>
                  <m:nary>
                    <m:naryPr>
                      <m:ctrlPr>
                        <a:rPr xmlns:a="http://schemas.openxmlformats.org/drawingml/2006/main" sz="4000" i="1">
                          <a:solidFill>
                            <a:srgbClr val="262626"/>
                          </a:solidFill>
                          <a:latin typeface="Cambria Math" panose="02040503050406030204" pitchFamily="18" charset="0"/>
                        </a:rPr>
                      </m:ctrlPr>
                      <m:chr m:val="∑"/>
                      <m:limLoc m:val="undOvr"/>
                      <m:grow m:val="0"/>
                      <m:subHide m:val="off"/>
                      <m:supHide m:val="on"/>
                    </m:naryPr>
                    <m:sub>
                      <m:r>
                        <a:rPr xmlns:a="http://schemas.openxmlformats.org/drawingml/2006/main" sz="4000" i="1">
                          <a:solidFill>
                            <a:srgbClr val="262626"/>
                          </a:solidFill>
                          <a:latin typeface="Cambria Math" panose="02040503050406030204" pitchFamily="18" charset="0"/>
                        </a:rPr>
                        <m:t>𝑖</m:t>
                      </m:r>
                      <m:r>
                        <a:rPr xmlns:a="http://schemas.openxmlformats.org/drawingml/2006/main" sz="4000" i="1">
                          <a:solidFill>
                            <a:srgbClr val="262626"/>
                          </a:solidFill>
                          <a:latin typeface="Cambria Math" panose="02040503050406030204" pitchFamily="18" charset="0"/>
                        </a:rPr>
                        <m:t>=</m:t>
                      </m:r>
                      <m:r>
                        <a:rPr xmlns:a="http://schemas.openxmlformats.org/drawingml/2006/main" sz="4000" i="1">
                          <a:solidFill>
                            <a:srgbClr val="262626"/>
                          </a:solidFill>
                          <a:latin typeface="Cambria Math" panose="02040503050406030204" pitchFamily="18" charset="0"/>
                        </a:rPr>
                        <m:t/>
                      </m:r>
                      <m:r>
                        <a:rPr xmlns:a="http://schemas.openxmlformats.org/drawingml/2006/main" sz="4000" i="1">
                          <a:solidFill>
                            <a:srgbClr val="262626"/>
                          </a:solidFill>
                          <a:latin typeface="Cambria Math" panose="02040503050406030204" pitchFamily="18" charset="0"/>
                        </a:rPr>
                        <m:t>𝑝</m:t>
                      </m:r>
                      <m:r>
                        <a:rPr xmlns:a="http://schemas.openxmlformats.org/drawingml/2006/main" sz="4000" i="1">
                          <a:solidFill>
                            <a:srgbClr val="262626"/>
                          </a:solidFill>
                          <a:latin typeface="Cambria Math" panose="02040503050406030204" pitchFamily="18" charset="0"/>
                        </a:rPr>
                        <m:t>𝑖</m:t>
                      </m:r>
                      <m:r>
                        <a:rPr xmlns:a="http://schemas.openxmlformats.org/drawingml/2006/main" sz="4000" i="1">
                          <a:solidFill>
                            <a:srgbClr val="262626"/>
                          </a:solidFill>
                          <a:latin typeface="Cambria Math" panose="02040503050406030204" pitchFamily="18" charset="0"/>
                        </a:rPr>
                        <m:t>𝑥</m:t>
                      </m:r>
                      <m:r>
                        <a:rPr xmlns:a="http://schemas.openxmlformats.org/drawingml/2006/main" sz="4000" i="1">
                          <a:solidFill>
                            <a:srgbClr val="262626"/>
                          </a:solidFill>
                          <a:latin typeface="Cambria Math" panose="02040503050406030204" pitchFamily="18" charset="0"/>
                        </a:rPr>
                        <m:t>𝑒</m:t>
                      </m:r>
                      <m:r>
                        <a:rPr xmlns:a="http://schemas.openxmlformats.org/drawingml/2006/main" sz="4000" i="1">
                          <a:solidFill>
                            <a:srgbClr val="262626"/>
                          </a:solidFill>
                          <a:latin typeface="Cambria Math" panose="02040503050406030204" pitchFamily="18" charset="0"/>
                        </a:rPr>
                        <m:t>𝑙</m:t>
                      </m:r>
                      <m:r>
                        <a:rPr xmlns:a="http://schemas.openxmlformats.org/drawingml/2006/main" sz="4000" i="1">
                          <a:solidFill>
                            <a:srgbClr val="262626"/>
                          </a:solidFill>
                          <a:latin typeface="Cambria Math" panose="02040503050406030204" pitchFamily="18" charset="0"/>
                        </a:rPr>
                        <m:t>𝑠</m:t>
                      </m:r>
                    </m:sub>
                    <m:sup/>
                    <m:e>
                      <m:sSub>
                        <m:e>
                          <m:r>
                            <m:rPr>
                              <m:sty m:val="p"/>
                            </m:rPr>
                            <a:rPr xmlns:a="http://schemas.openxmlformats.org/drawingml/2006/main" sz="4000" i="1">
                              <a:solidFill>
                                <a:srgbClr val="262626"/>
                              </a:solidFill>
                              <a:latin typeface="Cambria Math" panose="02040503050406030204" pitchFamily="18" charset="0"/>
                            </a:rPr>
                            <m:t>a</m:t>
                          </m:r>
                          <m:r>
                            <m:rPr>
                              <m:sty m:val="p"/>
                            </m:rPr>
                            <a:rPr xmlns:a="http://schemas.openxmlformats.org/drawingml/2006/main" sz="4000" i="1">
                              <a:solidFill>
                                <a:srgbClr val="262626"/>
                              </a:solidFill>
                              <a:latin typeface="Cambria Math" panose="02040503050406030204" pitchFamily="18" charset="0"/>
                            </a:rPr>
                            <m:t>b</m:t>
                          </m:r>
                          <m:r>
                            <m:rPr>
                              <m:sty m:val="p"/>
                            </m:rPr>
                            <a:rPr xmlns:a="http://schemas.openxmlformats.org/drawingml/2006/main" sz="4000" i="1">
                              <a:solidFill>
                                <a:srgbClr val="262626"/>
                              </a:solidFill>
                              <a:latin typeface="Cambria Math" panose="02040503050406030204" pitchFamily="18" charset="0"/>
                            </a:rPr>
                            <m:t>s</m:t>
                          </m:r>
                          <m:r>
                            <a:rPr xmlns:a="http://schemas.openxmlformats.org/drawingml/2006/main" sz="4000" i="1">
                              <a:solidFill>
                                <a:srgbClr val="262626"/>
                              </a:solidFill>
                              <a:latin typeface="Cambria Math" panose="02040503050406030204" pitchFamily="18" charset="0"/>
                            </a:rPr>
                            <m:t>(</m:t>
                          </m:r>
                          <m:r>
                            <a:rPr xmlns:a="http://schemas.openxmlformats.org/drawingml/2006/main" sz="4000" i="1">
                              <a:solidFill>
                                <a:srgbClr val="262626"/>
                              </a:solidFill>
                              <a:latin typeface="Cambria Math" panose="02040503050406030204" pitchFamily="18" charset="0"/>
                            </a:rPr>
                            <m:t>𝐼</m:t>
                          </m:r>
                        </m:e>
                        <m:sub>
                          <m:r>
                            <a:rPr xmlns:a="http://schemas.openxmlformats.org/drawingml/2006/main" sz="4000" i="1">
                              <a:solidFill>
                                <a:srgbClr val="262626"/>
                              </a:solidFill>
                              <a:latin typeface="Cambria Math" panose="02040503050406030204" pitchFamily="18" charset="0"/>
                            </a:rPr>
                            <m:t>𝑖</m:t>
                          </m:r>
                        </m:sub>
                      </m:sSub>
                      <m:r>
                        <a:rPr xmlns:a="http://schemas.openxmlformats.org/drawingml/2006/main" sz="4000" i="1">
                          <a:solidFill>
                            <a:srgbClr val="262626"/>
                          </a:solidFill>
                          <a:latin typeface="Cambria Math" panose="02040503050406030204" pitchFamily="18" charset="0"/>
                        </a:rPr>
                        <m:t/>
                      </m:r>
                      <m:r>
                        <a:rPr xmlns:a="http://schemas.openxmlformats.org/drawingml/2006/main" sz="4000" i="1">
                          <a:solidFill>
                            <a:srgbClr val="262626"/>
                          </a:solidFill>
                          <a:latin typeface="Cambria Math" panose="02040503050406030204" pitchFamily="18" charset="0"/>
                        </a:rPr>
                        <m:t>−</m:t>
                      </m:r>
                      <m:sSub>
                        <m:e>
                          <m:r>
                            <a:rPr xmlns:a="http://schemas.openxmlformats.org/drawingml/2006/main" sz="4000" i="1">
                              <a:solidFill>
                                <a:srgbClr val="262626"/>
                              </a:solidFill>
                              <a:latin typeface="Cambria Math" panose="02040503050406030204" pitchFamily="18" charset="0"/>
                            </a:rPr>
                            <m:t>𝐽</m:t>
                          </m:r>
                        </m:e>
                        <m:sub>
                          <m:r>
                            <a:rPr xmlns:a="http://schemas.openxmlformats.org/drawingml/2006/main" sz="4000" i="1">
                              <a:solidFill>
                                <a:srgbClr val="262626"/>
                              </a:solidFill>
                              <a:latin typeface="Cambria Math" panose="02040503050406030204" pitchFamily="18" charset="0"/>
                            </a:rPr>
                            <m:t>𝑖</m:t>
                          </m:r>
                        </m:sub>
                      </m:sSub>
                      <m:r>
                        <a:rPr xmlns:a="http://schemas.openxmlformats.org/drawingml/2006/main" sz="4000" i="1">
                          <a:solidFill>
                            <a:srgbClr val="262626"/>
                          </a:solidFill>
                          <a:latin typeface="Cambria Math" panose="02040503050406030204" pitchFamily="18" charset="0"/>
                        </a:rPr>
                        <m:t>)</m:t>
                      </m:r>
                    </m:e>
                  </m:nary>
                </m:oMath>
              </m:oMathPara>
            </a14:m>
            <a:endParaRPr sz="3774"/>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9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97"/>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5" grpId="1"/>
      <p:bldP build="whole" bldLvl="1" animBg="1" rev="0" advAuto="0" spid="496" grpId="2"/>
      <p:bldP build="whole" bldLvl="1" animBg="1" rev="0" advAuto="0" spid="498" grpId="4"/>
      <p:bldP build="whole" bldLvl="1" animBg="1" rev="0" advAuto="0" spid="497" grpId="3"/>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Conservation de l’intensité"/>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De retour à l’idée du SSD</a:t>
            </a:r>
          </a:p>
        </p:txBody>
      </p:sp>
      <p:sp>
        <p:nvSpPr>
          <p:cNvPr id="502" name="SSD et SAD calculables à partir de l’histogramme conjoint HT(I),J?"/>
          <p:cNvSpPr txBox="1"/>
          <p:nvPr>
            <p:ph type="body" idx="1"/>
          </p:nvPr>
        </p:nvSpPr>
        <p:spPr>
          <a:xfrm>
            <a:off x="466926" y="2237362"/>
            <a:ext cx="11725075" cy="5954039"/>
          </a:xfrm>
          <a:prstGeom prst="rect">
            <a:avLst/>
          </a:prstGeom>
        </p:spPr>
        <p:txBody>
          <a:bodyPr/>
          <a:lstStyle/>
          <a:p>
            <a:pPr/>
            <a:r>
              <a:t>L’histogramme peut être long à calculer, mais une fois qu’on l’a:</a:t>
            </a:r>
          </a:p>
          <a:p>
            <a:pPr/>
            <a:r>
              <a:t>Les SSD et SAD sont calculables plus rapidement à partir de l’histogramme conjoint H</a:t>
            </a:r>
            <a:r>
              <a:rPr baseline="-5998"/>
              <a:t>T(I),J </a:t>
            </a:r>
            <a:r>
              <a:t>!</a:t>
            </a:r>
          </a:p>
        </p:txBody>
      </p:sp>
      <p:grpSp>
        <p:nvGrpSpPr>
          <p:cNvPr id="507" name="Group"/>
          <p:cNvGrpSpPr/>
          <p:nvPr/>
        </p:nvGrpSpPr>
        <p:grpSpPr>
          <a:xfrm>
            <a:off x="1168399" y="5480384"/>
            <a:ext cx="10680701" cy="1143001"/>
            <a:chOff x="0" y="0"/>
            <a:chExt cx="10680700" cy="1143000"/>
          </a:xfrm>
        </p:grpSpPr>
        <p:grpSp>
          <p:nvGrpSpPr>
            <p:cNvPr id="505" name="Group"/>
            <p:cNvGrpSpPr/>
            <p:nvPr/>
          </p:nvGrpSpPr>
          <p:grpSpPr>
            <a:xfrm>
              <a:off x="12699" y="-1"/>
              <a:ext cx="10668001" cy="1143001"/>
              <a:chOff x="0" y="0"/>
              <a:chExt cx="10668000" cy="1143000"/>
            </a:xfrm>
          </p:grpSpPr>
          <p:pic>
            <p:nvPicPr>
              <p:cNvPr id="503" name="droppedImage.pdf" descr="droppedImage.pdf"/>
              <p:cNvPicPr>
                <a:picLocks noChangeAspect="1"/>
              </p:cNvPicPr>
              <p:nvPr/>
            </p:nvPicPr>
            <p:blipFill>
              <a:blip r:embed="rId3">
                <a:extLst/>
              </a:blip>
              <a:stretch>
                <a:fillRect/>
              </a:stretch>
            </p:blipFill>
            <p:spPr>
              <a:xfrm>
                <a:off x="-1" y="-1"/>
                <a:ext cx="2159001" cy="839614"/>
              </a:xfrm>
              <a:prstGeom prst="rect">
                <a:avLst/>
              </a:prstGeom>
              <a:ln w="88900" cap="flat">
                <a:noFill/>
                <a:miter lim="400000"/>
              </a:ln>
              <a:effectLst/>
            </p:spPr>
          </p:pic>
          <p:pic>
            <p:nvPicPr>
              <p:cNvPr id="504" name="droppedImage.pdf" descr="droppedImage.pdf"/>
              <p:cNvPicPr>
                <a:picLocks noChangeAspect="1"/>
              </p:cNvPicPr>
              <p:nvPr/>
            </p:nvPicPr>
            <p:blipFill>
              <a:blip r:embed="rId4">
                <a:extLst/>
              </a:blip>
              <a:stretch>
                <a:fillRect/>
              </a:stretch>
            </p:blipFill>
            <p:spPr>
              <a:xfrm>
                <a:off x="2095500" y="0"/>
                <a:ext cx="8572500" cy="1143000"/>
              </a:xfrm>
              <a:prstGeom prst="rect">
                <a:avLst/>
              </a:prstGeom>
              <a:ln w="88900" cap="flat">
                <a:noFill/>
                <a:miter lim="400000"/>
              </a:ln>
              <a:effectLst/>
            </p:spPr>
          </p:pic>
        </p:grpSp>
        <p:pic>
          <p:nvPicPr>
            <p:cNvPr id="506" name="droppedImage.pdf" descr="droppedImage.pdf"/>
            <p:cNvPicPr>
              <a:picLocks noChangeAspect="1"/>
            </p:cNvPicPr>
            <p:nvPr/>
          </p:nvPicPr>
          <p:blipFill>
            <a:blip r:embed="rId5">
              <a:extLst/>
            </a:blip>
            <a:stretch>
              <a:fillRect/>
            </a:stretch>
          </p:blipFill>
          <p:spPr>
            <a:xfrm>
              <a:off x="-1" y="774700"/>
              <a:ext cx="2209801" cy="368300"/>
            </a:xfrm>
            <a:prstGeom prst="rect">
              <a:avLst/>
            </a:prstGeom>
            <a:ln w="88900" cap="flat">
              <a:noFill/>
              <a:miter lim="400000"/>
            </a:ln>
            <a:effectLst/>
          </p:spPr>
        </p:pic>
      </p:grpSp>
      <p:sp>
        <p:nvSpPr>
          <p:cNvPr id="508" name="ZoneTexte 1"/>
          <p:cNvSpPr txBox="1"/>
          <p:nvPr/>
        </p:nvSpPr>
        <p:spPr>
          <a:xfrm>
            <a:off x="4823460" y="4389120"/>
            <a:ext cx="18321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a:t>
            </a:r>
          </a:p>
        </p:txBody>
      </p:sp>
      <p:sp>
        <p:nvSpPr>
          <p:cNvPr id="509" name="ZoneTexte 14"/>
          <p:cNvSpPr txBox="1"/>
          <p:nvPr/>
        </p:nvSpPr>
        <p:spPr>
          <a:xfrm>
            <a:off x="10710817" y="4362450"/>
            <a:ext cx="183218" cy="332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514" name="Conservation de l’intensité"/>
          <p:cNvSpPr txBox="1"/>
          <p:nvPr>
            <p:ph type="title"/>
          </p:nvPr>
        </p:nvSpPr>
        <p:spPr>
          <a:prstGeom prst="rect">
            <a:avLst/>
          </a:prstGeom>
        </p:spPr>
        <p:txBody>
          <a:bodyPr/>
          <a:lstStyle/>
          <a:p>
            <a:pPr/>
            <a:r>
              <a:t>Conservation de l’intensité</a:t>
            </a:r>
          </a:p>
        </p:txBody>
      </p:sp>
      <p:sp>
        <p:nvSpPr>
          <p:cNvPr id="515" name="SSD et SAD calculables à partir de l’histogramme conjoint HT(I),J?"/>
          <p:cNvSpPr txBox="1"/>
          <p:nvPr>
            <p:ph type="body" idx="1"/>
          </p:nvPr>
        </p:nvSpPr>
        <p:spPr>
          <a:prstGeom prst="rect">
            <a:avLst/>
          </a:prstGeom>
        </p:spPr>
        <p:txBody>
          <a:bodyPr/>
          <a:lstStyle/>
          <a:p>
            <a:pPr/>
            <a:r>
              <a:t>SSD et SAD calculables à partir de l’histogramme conjoint H</a:t>
            </a:r>
            <a:r>
              <a:rPr baseline="-5999"/>
              <a:t>T(I),J</a:t>
            </a:r>
            <a:r>
              <a:t>?</a:t>
            </a:r>
          </a:p>
        </p:txBody>
      </p:sp>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21" name="Group"/>
          <p:cNvGrpSpPr/>
          <p:nvPr/>
        </p:nvGrpSpPr>
        <p:grpSpPr>
          <a:xfrm>
            <a:off x="1168400" y="4305300"/>
            <a:ext cx="10680700" cy="1143000"/>
            <a:chOff x="0" y="0"/>
            <a:chExt cx="10680700" cy="1143000"/>
          </a:xfrm>
        </p:grpSpPr>
        <p:grpSp>
          <p:nvGrpSpPr>
            <p:cNvPr id="519" name="Group"/>
            <p:cNvGrpSpPr/>
            <p:nvPr/>
          </p:nvGrpSpPr>
          <p:grpSpPr>
            <a:xfrm>
              <a:off x="12700" y="0"/>
              <a:ext cx="10668000" cy="1143000"/>
              <a:chOff x="0" y="0"/>
              <a:chExt cx="10668000" cy="1143000"/>
            </a:xfrm>
          </p:grpSpPr>
          <p:pic>
            <p:nvPicPr>
              <p:cNvPr id="517" name="droppedImage.pdf" descr="droppedImage.pdf"/>
              <p:cNvPicPr>
                <a:picLocks noChangeAspect="1"/>
              </p:cNvPicPr>
              <p:nvPr/>
            </p:nvPicPr>
            <p:blipFill>
              <a:blip r:embed="rId2">
                <a:extLst/>
              </a:blip>
              <a:stretch>
                <a:fillRect/>
              </a:stretch>
            </p:blipFill>
            <p:spPr>
              <a:xfrm>
                <a:off x="0" y="0"/>
                <a:ext cx="2159000" cy="839612"/>
              </a:xfrm>
              <a:prstGeom prst="rect">
                <a:avLst/>
              </a:prstGeom>
              <a:ln w="9525" cap="flat">
                <a:noFill/>
                <a:round/>
              </a:ln>
              <a:effectLst/>
            </p:spPr>
          </p:pic>
          <p:pic>
            <p:nvPicPr>
              <p:cNvPr id="518" name="droppedImage.pdf" descr="droppedImage.pdf"/>
              <p:cNvPicPr>
                <a:picLocks noChangeAspect="1"/>
              </p:cNvPicPr>
              <p:nvPr/>
            </p:nvPicPr>
            <p:blipFill>
              <a:blip r:embed="rId3">
                <a:extLst/>
              </a:blip>
              <a:stretch>
                <a:fillRect/>
              </a:stretch>
            </p:blipFill>
            <p:spPr>
              <a:xfrm>
                <a:off x="2095500" y="0"/>
                <a:ext cx="8572500" cy="1143000"/>
              </a:xfrm>
              <a:prstGeom prst="rect">
                <a:avLst/>
              </a:prstGeom>
              <a:ln w="9525" cap="flat">
                <a:noFill/>
                <a:round/>
              </a:ln>
              <a:effectLst/>
            </p:spPr>
          </p:pic>
        </p:grpSp>
        <p:pic>
          <p:nvPicPr>
            <p:cNvPr id="520" name="droppedImage.pdf" descr="droppedImage.pdf"/>
            <p:cNvPicPr>
              <a:picLocks noChangeAspect="0"/>
            </p:cNvPicPr>
            <p:nvPr/>
          </p:nvPicPr>
          <p:blipFill>
            <a:blip r:embed="rId4">
              <a:extLst/>
            </a:blip>
            <a:stretch>
              <a:fillRect/>
            </a:stretch>
          </p:blipFill>
          <p:spPr>
            <a:xfrm>
              <a:off x="0" y="774700"/>
              <a:ext cx="2209800" cy="368300"/>
            </a:xfrm>
            <a:prstGeom prst="rect">
              <a:avLst/>
            </a:prstGeom>
            <a:ln w="9525" cap="flat">
              <a:noFill/>
              <a:round/>
            </a:ln>
            <a:effectLst/>
          </p:spPr>
        </p:pic>
      </p:grpSp>
      <p:pic>
        <p:nvPicPr>
          <p:cNvPr id="522" name="droppedImage.pdf" descr="droppedImage.pdf"/>
          <p:cNvPicPr>
            <a:picLocks noChangeAspect="1"/>
          </p:cNvPicPr>
          <p:nvPr/>
        </p:nvPicPr>
        <p:blipFill>
          <a:blip r:embed="rId5">
            <a:extLst/>
          </a:blip>
          <a:stretch>
            <a:fillRect/>
          </a:stretch>
        </p:blipFill>
        <p:spPr>
          <a:xfrm>
            <a:off x="1117600" y="3975100"/>
            <a:ext cx="10782300" cy="5439143"/>
          </a:xfrm>
          <a:prstGeom prst="rect">
            <a:avLst/>
          </a:prstGeom>
        </p:spPr>
      </p:pic>
      <p:pic>
        <p:nvPicPr>
          <p:cNvPr id="523" name="white2.png" descr="white2.png"/>
          <p:cNvPicPr>
            <a:picLocks noChangeAspect="0"/>
          </p:cNvPicPr>
          <p:nvPr/>
        </p:nvPicPr>
        <p:blipFill>
          <a:blip r:embed="rId6">
            <a:extLst/>
          </a:blip>
          <a:stretch>
            <a:fillRect/>
          </a:stretch>
        </p:blipFill>
        <p:spPr>
          <a:xfrm>
            <a:off x="1096317" y="8915400"/>
            <a:ext cx="11049001" cy="571500"/>
          </a:xfrm>
          <a:prstGeom prst="rect">
            <a:avLst/>
          </a:prstGeom>
        </p:spPr>
      </p:pic>
      <p:sp>
        <p:nvSpPr>
          <p:cNvPr id="524" name="Rounded Rectangle"/>
          <p:cNvSpPr/>
          <p:nvPr/>
        </p:nvSpPr>
        <p:spPr>
          <a:xfrm>
            <a:off x="2476500" y="3924300"/>
            <a:ext cx="1968500" cy="5511800"/>
          </a:xfrm>
          <a:prstGeom prst="roundRect">
            <a:avLst>
              <a:gd name="adj" fmla="val 9677"/>
            </a:avLst>
          </a:prstGeom>
          <a:ln w="38100">
            <a:solidFill>
              <a:srgbClr val="FF6251"/>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5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1"/>
      <p:bldP build="whole" bldLvl="1" animBg="1" rev="0" advAuto="0" spid="523" grpId="3"/>
      <p:bldP build="whole" bldLvl="1" animBg="1" rev="0" advAuto="0" spid="524" grpId="4"/>
      <p:bldP build="whole" bldLvl="1" animBg="1" rev="0" advAuto="0" spid="522"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527" name="Critère de similarité - dépendance linéaire ou affine"/>
          <p:cNvSpPr txBox="1"/>
          <p:nvPr>
            <p:ph type="title"/>
          </p:nvPr>
        </p:nvSpPr>
        <p:spPr>
          <a:prstGeom prst="rect">
            <a:avLst/>
          </a:prstGeom>
        </p:spPr>
        <p:txBody>
          <a:bodyPr/>
          <a:lstStyle/>
          <a:p>
            <a:pPr/>
            <a:r>
              <a:t>Critère de similarité - dépendance linéaire ou affine</a:t>
            </a:r>
          </a:p>
        </p:txBody>
      </p:sp>
      <p:sp>
        <p:nvSpPr>
          <p:cNvPr id="528" name="On ne cherche plus à avoir T(I) = J…"/>
          <p:cNvSpPr txBox="1"/>
          <p:nvPr>
            <p:ph type="body" idx="1"/>
          </p:nvPr>
        </p:nvSpPr>
        <p:spPr>
          <a:prstGeom prst="rect">
            <a:avLst/>
          </a:prstGeom>
        </p:spPr>
        <p:txBody>
          <a:bodyPr/>
          <a:lstStyle/>
          <a:p>
            <a:pPr/>
            <a:r>
              <a:t>On ne cherche plus à avoir T(I) = J</a:t>
            </a:r>
          </a:p>
          <a:p>
            <a:pPr/>
            <a:r>
              <a:t>Mais une relation (affine) de la forme T(I) = alpha*J + Beta</a:t>
            </a:r>
            <a:br/>
            <a:r>
              <a:t>(détaillé plus tard dans la section transformation)</a:t>
            </a:r>
          </a:p>
          <a:p>
            <a:pPr/>
            <a:r>
              <a:t>Cas Beta = 0, dépendance linéaire</a:t>
            </a:r>
          </a:p>
          <a:p>
            <a:pPr/>
            <a:r>
              <a:t>Modélise aussi les différents contrastes dans les images</a:t>
            </a:r>
          </a:p>
        </p:txBody>
      </p:sp>
      <p:sp>
        <p:nvSpPr>
          <p:cNvPr id="5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32" name="Group"/>
          <p:cNvGrpSpPr/>
          <p:nvPr/>
        </p:nvGrpSpPr>
        <p:grpSpPr>
          <a:xfrm>
            <a:off x="1778000" y="5791200"/>
            <a:ext cx="10036797" cy="3606801"/>
            <a:chOff x="0" y="0"/>
            <a:chExt cx="10036796" cy="3606800"/>
          </a:xfrm>
        </p:grpSpPr>
        <p:pic>
          <p:nvPicPr>
            <p:cNvPr id="530" name="droppedImage.pdf" descr="droppedImage.pdf"/>
            <p:cNvPicPr>
              <a:picLocks noChangeAspect="1"/>
            </p:cNvPicPr>
            <p:nvPr/>
          </p:nvPicPr>
          <p:blipFill>
            <a:blip r:embed="rId2">
              <a:extLst/>
            </a:blip>
            <a:stretch>
              <a:fillRect/>
            </a:stretch>
          </p:blipFill>
          <p:spPr>
            <a:xfrm>
              <a:off x="0" y="393700"/>
              <a:ext cx="10036797" cy="3213101"/>
            </a:xfrm>
            <a:prstGeom prst="rect">
              <a:avLst/>
            </a:prstGeom>
            <a:ln w="9525" cap="flat">
              <a:noFill/>
              <a:round/>
            </a:ln>
            <a:effectLst/>
          </p:spPr>
        </p:pic>
        <p:sp>
          <p:nvSpPr>
            <p:cNvPr id="531" name="SSD = 4000"/>
            <p:cNvSpPr txBox="1"/>
            <p:nvPr/>
          </p:nvSpPr>
          <p:spPr>
            <a:xfrm>
              <a:off x="3949700" y="0"/>
              <a:ext cx="1540723"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SSD = 4000</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5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5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5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2"/>
      <p:bldP build="p" bldLvl="5" animBg="1" rev="0" advAuto="0" spid="528"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535" name="Critère de similarité"/>
          <p:cNvSpPr txBox="1"/>
          <p:nvPr>
            <p:ph type="title"/>
          </p:nvPr>
        </p:nvSpPr>
        <p:spPr>
          <a:prstGeom prst="rect">
            <a:avLst/>
          </a:prstGeom>
        </p:spPr>
        <p:txBody>
          <a:bodyPr/>
          <a:lstStyle/>
          <a:p>
            <a:pPr/>
            <a:r>
              <a:t>Critère de similarité</a:t>
            </a:r>
          </a:p>
        </p:txBody>
      </p:sp>
      <p:sp>
        <p:nvSpPr>
          <p:cNvPr id="536" name="SSD et SAD fonctionne pour image provenant de la même modalité seulement…"/>
          <p:cNvSpPr txBox="1"/>
          <p:nvPr>
            <p:ph type="body" idx="1"/>
          </p:nvPr>
        </p:nvSpPr>
        <p:spPr>
          <a:prstGeom prst="rect">
            <a:avLst/>
          </a:prstGeom>
        </p:spPr>
        <p:txBody>
          <a:bodyPr/>
          <a:lstStyle/>
          <a:p>
            <a:pPr/>
            <a:r>
              <a:t>SSD et SAD fonctionne pour image provenant de la même modalité seulement</a:t>
            </a:r>
          </a:p>
          <a:p>
            <a:pPr/>
            <a:r>
              <a:t>On fait quoi pour comparer les T1 et T2? </a:t>
            </a:r>
          </a:p>
        </p:txBody>
      </p:sp>
      <p:sp>
        <p:nvSpPr>
          <p:cNvPr id="5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40" name="Group"/>
          <p:cNvGrpSpPr/>
          <p:nvPr/>
        </p:nvGrpSpPr>
        <p:grpSpPr>
          <a:xfrm>
            <a:off x="304800" y="4851399"/>
            <a:ext cx="12420600" cy="4498615"/>
            <a:chOff x="0" y="0"/>
            <a:chExt cx="12420600" cy="4498613"/>
          </a:xfrm>
        </p:grpSpPr>
        <p:pic>
          <p:nvPicPr>
            <p:cNvPr id="538" name="droppedImage.pdf" descr="droppedImage.pdf"/>
            <p:cNvPicPr>
              <a:picLocks noChangeAspect="1"/>
            </p:cNvPicPr>
            <p:nvPr/>
          </p:nvPicPr>
          <p:blipFill>
            <a:blip r:embed="rId2">
              <a:extLst/>
            </a:blip>
            <a:stretch>
              <a:fillRect/>
            </a:stretch>
          </p:blipFill>
          <p:spPr>
            <a:xfrm>
              <a:off x="0" y="0"/>
              <a:ext cx="12420600" cy="3810866"/>
            </a:xfrm>
            <a:prstGeom prst="rect">
              <a:avLst/>
            </a:prstGeom>
            <a:ln w="88900" cap="flat">
              <a:noFill/>
              <a:miter lim="400000"/>
            </a:ln>
            <a:effectLst/>
          </p:spPr>
        </p:pic>
        <p:sp>
          <p:nvSpPr>
            <p:cNvPr id="539" name="IRM anatomique"/>
            <p:cNvSpPr txBox="1"/>
            <p:nvPr/>
          </p:nvSpPr>
          <p:spPr>
            <a:xfrm>
              <a:off x="4013691" y="3718286"/>
              <a:ext cx="3996628"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sz="4200">
                  <a:solidFill>
                    <a:srgbClr val="FFFFFF"/>
                  </a:solidFill>
                  <a:latin typeface="+mj-lt"/>
                  <a:ea typeface="+mj-ea"/>
                  <a:cs typeface="+mj-cs"/>
                  <a:sym typeface="Chalkboard"/>
                </a:defRPr>
              </a:lvl1pPr>
            </a:lstStyle>
            <a:p>
              <a:pPr/>
              <a:r>
                <a:t>IRM anatomique</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375" name="Critère de similarité"/>
          <p:cNvSpPr txBox="1"/>
          <p:nvPr>
            <p:ph type="title"/>
          </p:nvPr>
        </p:nvSpPr>
        <p:spPr>
          <a:prstGeom prst="rect">
            <a:avLst/>
          </a:prstGeom>
        </p:spPr>
        <p:txBody>
          <a:bodyPr/>
          <a:lstStyle/>
          <a:p>
            <a:pPr/>
            <a:r>
              <a:t>Critère de similarité</a:t>
            </a:r>
          </a:p>
        </p:txBody>
      </p:sp>
      <p:sp>
        <p:nvSpPr>
          <p:cNvPr id="376" name="Comparaison des histogrammes de I et J?…"/>
          <p:cNvSpPr txBox="1"/>
          <p:nvPr>
            <p:ph type="body" idx="1"/>
          </p:nvPr>
        </p:nvSpPr>
        <p:spPr>
          <a:prstGeom prst="rect">
            <a:avLst/>
          </a:prstGeom>
        </p:spPr>
        <p:txBody>
          <a:bodyPr/>
          <a:lstStyle/>
          <a:p>
            <a:pPr/>
            <a:r>
              <a:t>Comparaison des histogrammes de I et J?</a:t>
            </a:r>
            <a:br/>
            <a:br/>
            <a:br/>
            <a:br/>
            <a:br/>
            <a:br/>
          </a:p>
          <a:p>
            <a:pPr/>
            <a:r>
              <a:rPr b="1"/>
              <a:t>Histogramme conjoint</a:t>
            </a:r>
            <a:r>
              <a:t> :</a:t>
            </a:r>
          </a:p>
        </p:txBody>
      </p:sp>
      <p:sp>
        <p:nvSpPr>
          <p:cNvPr id="3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0" name="Group"/>
          <p:cNvGrpSpPr/>
          <p:nvPr/>
        </p:nvGrpSpPr>
        <p:grpSpPr>
          <a:xfrm>
            <a:off x="596900" y="3619500"/>
            <a:ext cx="11893315" cy="2108200"/>
            <a:chOff x="0" y="0"/>
            <a:chExt cx="11893314" cy="2108200"/>
          </a:xfrm>
        </p:grpSpPr>
        <p:pic>
          <p:nvPicPr>
            <p:cNvPr id="378" name="droppedImage.pdf" descr="droppedImage.pdf"/>
            <p:cNvPicPr>
              <a:picLocks noChangeAspect="1"/>
            </p:cNvPicPr>
            <p:nvPr/>
          </p:nvPicPr>
          <p:blipFill>
            <a:blip r:embed="rId2">
              <a:extLst/>
            </a:blip>
            <a:stretch>
              <a:fillRect/>
            </a:stretch>
          </p:blipFill>
          <p:spPr>
            <a:xfrm>
              <a:off x="0" y="76200"/>
              <a:ext cx="5397500" cy="1956141"/>
            </a:xfrm>
            <a:prstGeom prst="rect">
              <a:avLst/>
            </a:prstGeom>
            <a:ln w="9525" cap="flat">
              <a:noFill/>
              <a:round/>
            </a:ln>
            <a:effectLst/>
          </p:spPr>
        </p:pic>
        <p:pic>
          <p:nvPicPr>
            <p:cNvPr id="379" name="droppedImage.pdf" descr="droppedImage.pdf"/>
            <p:cNvPicPr>
              <a:picLocks noChangeAspect="1"/>
            </p:cNvPicPr>
            <p:nvPr/>
          </p:nvPicPr>
          <p:blipFill>
            <a:blip r:embed="rId3">
              <a:extLst/>
            </a:blip>
            <a:stretch>
              <a:fillRect/>
            </a:stretch>
          </p:blipFill>
          <p:spPr>
            <a:xfrm>
              <a:off x="5842000" y="0"/>
              <a:ext cx="6051315" cy="2108200"/>
            </a:xfrm>
            <a:prstGeom prst="rect">
              <a:avLst/>
            </a:prstGeom>
            <a:ln w="9525" cap="flat">
              <a:noFill/>
              <a:round/>
            </a:ln>
            <a:effectLst/>
          </p:spPr>
        </p:pic>
      </p:grpSp>
      <p:pic>
        <p:nvPicPr>
          <p:cNvPr id="381" name="droppedImage.pdf" descr="droppedImage.pdf"/>
          <p:cNvPicPr>
            <a:picLocks noChangeAspect="1"/>
          </p:cNvPicPr>
          <p:nvPr/>
        </p:nvPicPr>
        <p:blipFill>
          <a:blip r:embed="rId4">
            <a:extLst/>
          </a:blip>
          <a:stretch>
            <a:fillRect/>
          </a:stretch>
        </p:blipFill>
        <p:spPr>
          <a:xfrm>
            <a:off x="2603500" y="6921500"/>
            <a:ext cx="9017000" cy="2515715"/>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76">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3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3" fill="hold">
                                  <p:stCondLst>
                                    <p:cond delay="0"/>
                                  </p:stCondLst>
                                  <p:iterate type="el" backwards="0">
                                    <p:tmAbs val="0"/>
                                  </p:iterate>
                                  <p:childTnLst>
                                    <p:set>
                                      <p:cBhvr>
                                        <p:cTn id="19" fill="hold"/>
                                        <p:tgtEl>
                                          <p:spTgt spid="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P build="whole" bldLvl="1" animBg="1" rev="0" advAuto="0" spid="380" grpId="2"/>
      <p:bldP build="whole" bldLvl="1" animBg="1" rev="0" advAuto="0" spid="381"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Titre 1"/>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Coefficient de corrélation</a:t>
            </a:r>
          </a:p>
        </p:txBody>
      </p:sp>
      <p:pic>
        <p:nvPicPr>
          <p:cNvPr id="543" name="Picture 2" descr="Picture 2"/>
          <p:cNvPicPr>
            <a:picLocks noChangeAspect="1"/>
          </p:cNvPicPr>
          <p:nvPr/>
        </p:nvPicPr>
        <p:blipFill>
          <a:blip r:embed="rId2">
            <a:extLst/>
          </a:blip>
          <a:srcRect l="0" t="24452" r="0" b="27232"/>
          <a:stretch>
            <a:fillRect/>
          </a:stretch>
        </p:blipFill>
        <p:spPr>
          <a:xfrm>
            <a:off x="963456" y="2901269"/>
            <a:ext cx="10813190" cy="3919256"/>
          </a:xfrm>
          <a:prstGeom prst="rect">
            <a:avLst/>
          </a:prstGeom>
          <a:ln w="889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Titre 1"/>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Coefficient de corrélation</a:t>
            </a:r>
          </a:p>
        </p:txBody>
      </p:sp>
      <p:sp>
        <p:nvSpPr>
          <p:cNvPr id="546" name="ZoneTexte 3"/>
          <p:cNvSpPr txBox="1"/>
          <p:nvPr/>
        </p:nvSpPr>
        <p:spPr>
          <a:xfrm>
            <a:off x="1061793" y="2984797"/>
            <a:ext cx="1111634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1800"/>
            </a:pPr>
            <a:r>
              <a:t>                                   Positive                                Nulle                                       Négative           </a:t>
            </a:r>
          </a:p>
          <a:p>
            <a:pPr>
              <a:defRPr b="1" sz="1800"/>
            </a:pPr>
            <a:r>
              <a:t>(forte)                                                    (faible)                                 (fabile)                                            (forte)</a:t>
            </a:r>
          </a:p>
        </p:txBody>
      </p:sp>
      <p:pic>
        <p:nvPicPr>
          <p:cNvPr id="547" name="Picture 2" descr="Picture 2"/>
          <p:cNvPicPr>
            <a:picLocks noChangeAspect="1"/>
          </p:cNvPicPr>
          <p:nvPr/>
        </p:nvPicPr>
        <p:blipFill>
          <a:blip r:embed="rId2">
            <a:extLst/>
          </a:blip>
          <a:srcRect l="0" t="29497" r="0" b="35436"/>
          <a:stretch>
            <a:fillRect/>
          </a:stretch>
        </p:blipFill>
        <p:spPr>
          <a:xfrm>
            <a:off x="614462" y="7331147"/>
            <a:ext cx="11430001" cy="1830331"/>
          </a:xfrm>
          <a:prstGeom prst="rect">
            <a:avLst/>
          </a:prstGeom>
          <a:ln w="88900">
            <a:miter lim="400000"/>
          </a:ln>
        </p:spPr>
      </p:pic>
      <p:sp>
        <p:nvSpPr>
          <p:cNvPr id="548" name="Espace réservé du contenu 10"/>
          <p:cNvSpPr txBox="1"/>
          <p:nvPr>
            <p:ph type="body" idx="1"/>
          </p:nvPr>
        </p:nvSpPr>
        <p:spPr>
          <a:xfrm>
            <a:off x="466926" y="2237362"/>
            <a:ext cx="11725075" cy="5954039"/>
          </a:xfrm>
          <a:prstGeom prst="rect">
            <a:avLst/>
          </a:prstGeom>
        </p:spPr>
        <p:txBody>
          <a:bodyPr/>
          <a:lstStyle/>
          <a:p>
            <a:pPr/>
            <a:r>
              <a:t>Indique si le nuage de point est bien aligné</a:t>
            </a:r>
          </a:p>
          <a:p>
            <a:pPr/>
          </a:p>
          <a:p>
            <a:pPr/>
          </a:p>
          <a:p>
            <a:pPr/>
          </a:p>
          <a:p>
            <a:pPr/>
          </a:p>
          <a:p>
            <a:pPr/>
            <a:r>
              <a:t>Rappel: n’indique PAS la pente de la droite! </a:t>
            </a:r>
            <a:br/>
            <a:r>
              <a:t>(sauf le signe)</a:t>
            </a:r>
          </a:p>
        </p:txBody>
      </p:sp>
      <p:pic>
        <p:nvPicPr>
          <p:cNvPr id="549" name="Picture 2" descr="Picture 2"/>
          <p:cNvPicPr>
            <a:picLocks noChangeAspect="1"/>
          </p:cNvPicPr>
          <p:nvPr/>
        </p:nvPicPr>
        <p:blipFill>
          <a:blip r:embed="rId2">
            <a:extLst/>
          </a:blip>
          <a:srcRect l="0" t="0" r="0" b="71684"/>
          <a:stretch>
            <a:fillRect/>
          </a:stretch>
        </p:blipFill>
        <p:spPr>
          <a:xfrm>
            <a:off x="738246" y="4045103"/>
            <a:ext cx="11430001" cy="1478028"/>
          </a:xfrm>
          <a:prstGeom prst="rect">
            <a:avLst/>
          </a:prstGeom>
          <a:ln w="889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Coefficient de corrélation"/>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Coefficient de corrélation</a:t>
            </a:r>
          </a:p>
        </p:txBody>
      </p:sp>
      <p:sp>
        <p:nvSpPr>
          <p:cNvPr id="552" name="Critère adapté : coefficient de corrélation…"/>
          <p:cNvSpPr txBox="1"/>
          <p:nvPr>
            <p:ph type="body" idx="1"/>
          </p:nvPr>
        </p:nvSpPr>
        <p:spPr>
          <a:xfrm>
            <a:off x="466926" y="2237362"/>
            <a:ext cx="11725075" cy="7008101"/>
          </a:xfrm>
          <a:prstGeom prst="rect">
            <a:avLst/>
          </a:prstGeom>
        </p:spPr>
        <p:txBody>
          <a:bodyPr/>
          <a:lstStyle/>
          <a:p>
            <a:pPr marL="452627" indent="-452627" defTabSz="1287455">
              <a:lnSpc>
                <a:spcPct val="76500"/>
              </a:lnSpc>
              <a:spcBef>
                <a:spcPts val="1700"/>
              </a:spcBef>
              <a:defRPr sz="3959"/>
            </a:pPr>
          </a:p>
          <a:p>
            <a:pPr marL="452627" indent="-452627" defTabSz="1287455">
              <a:lnSpc>
                <a:spcPct val="76500"/>
              </a:lnSpc>
              <a:spcBef>
                <a:spcPts val="1700"/>
              </a:spcBef>
              <a:defRPr sz="3959"/>
            </a:pPr>
          </a:p>
          <a:p>
            <a:pPr marL="452627" indent="-452627" defTabSz="1287455">
              <a:lnSpc>
                <a:spcPct val="76500"/>
              </a:lnSpc>
              <a:spcBef>
                <a:spcPts val="1700"/>
              </a:spcBef>
              <a:defRPr sz="3959"/>
            </a:pPr>
          </a:p>
          <a:p>
            <a:pPr marL="452627" indent="-452627" defTabSz="1287455">
              <a:lnSpc>
                <a:spcPct val="76500"/>
              </a:lnSpc>
              <a:spcBef>
                <a:spcPts val="1700"/>
              </a:spcBef>
              <a:defRPr sz="3959"/>
            </a:pPr>
          </a:p>
          <a:p>
            <a:pPr marL="452627" indent="-452627" defTabSz="1287455">
              <a:lnSpc>
                <a:spcPct val="76500"/>
              </a:lnSpc>
              <a:spcBef>
                <a:spcPts val="1700"/>
              </a:spcBef>
              <a:defRPr sz="3959"/>
            </a:pPr>
          </a:p>
          <a:p>
            <a:pPr marL="452627" indent="-452627" defTabSz="1287455">
              <a:lnSpc>
                <a:spcPct val="76500"/>
              </a:lnSpc>
              <a:spcBef>
                <a:spcPts val="1700"/>
              </a:spcBef>
              <a:defRPr sz="3959"/>
            </a:pPr>
          </a:p>
          <a:p>
            <a:pPr marL="452627" indent="-452627" defTabSz="1287455">
              <a:lnSpc>
                <a:spcPct val="76500"/>
              </a:lnSpc>
              <a:spcBef>
                <a:spcPts val="1700"/>
              </a:spcBef>
              <a:defRPr sz="3959"/>
            </a:pPr>
          </a:p>
          <a:p>
            <a:pPr marL="0" indent="0" defTabSz="1287455">
              <a:lnSpc>
                <a:spcPct val="76500"/>
              </a:lnSpc>
              <a:spcBef>
                <a:spcPts val="1700"/>
              </a:spcBef>
              <a:buSzTx/>
              <a:buFont typeface="Wingdings"/>
              <a:buNone/>
              <a:defRPr sz="3564"/>
            </a:pPr>
            <a:r>
              <a:t>p(I, I) = 1  (parfait)</a:t>
            </a:r>
          </a:p>
          <a:p>
            <a:pPr marL="0" indent="0" defTabSz="1287455">
              <a:lnSpc>
                <a:spcPct val="76500"/>
              </a:lnSpc>
              <a:spcBef>
                <a:spcPts val="1700"/>
              </a:spcBef>
              <a:buSzTx/>
              <a:buFont typeface="Wingdings"/>
              <a:buNone/>
              <a:defRPr sz="3564"/>
            </a:pPr>
            <a:r>
              <a:t>p(I, -I) = -1  (parfaitement anticorrélé)</a:t>
            </a:r>
          </a:p>
          <a:p>
            <a:pPr marL="0" indent="0" defTabSz="1287455">
              <a:lnSpc>
                <a:spcPct val="76500"/>
              </a:lnSpc>
              <a:spcBef>
                <a:spcPts val="1700"/>
              </a:spcBef>
              <a:buSzTx/>
              <a:buFont typeface="Wingdings"/>
              <a:buNone/>
              <a:defRPr sz="3564"/>
            </a:pPr>
            <a:r>
              <a:t>p(I, alpha*I + Beta) = sign(alpha)   (1 ou -1)  (parfait aussi)</a:t>
            </a:r>
          </a:p>
        </p:txBody>
      </p:sp>
      <p:pic>
        <p:nvPicPr>
          <p:cNvPr id="553" name="droppedImage.pdf" descr="droppedImage.pdf"/>
          <p:cNvPicPr>
            <a:picLocks noChangeAspect="1"/>
          </p:cNvPicPr>
          <p:nvPr/>
        </p:nvPicPr>
        <p:blipFill>
          <a:blip r:embed="rId3">
            <a:extLst/>
          </a:blip>
          <a:stretch>
            <a:fillRect/>
          </a:stretch>
        </p:blipFill>
        <p:spPr>
          <a:xfrm>
            <a:off x="1993900" y="2694939"/>
            <a:ext cx="9033486" cy="3416301"/>
          </a:xfrm>
          <a:prstGeom prst="rect">
            <a:avLst/>
          </a:prstGeom>
          <a:ln w="88900">
            <a:miter lim="400000"/>
          </a:ln>
        </p:spPr>
      </p:pic>
      <p:sp>
        <p:nvSpPr>
          <p:cNvPr id="554" name="Ellipse 1"/>
          <p:cNvSpPr/>
          <p:nvPr/>
        </p:nvSpPr>
        <p:spPr>
          <a:xfrm>
            <a:off x="6502400" y="2694939"/>
            <a:ext cx="2001521" cy="985521"/>
          </a:xfrm>
          <a:prstGeom prst="ellipse">
            <a:avLst/>
          </a:prstGeom>
          <a:ln w="28575">
            <a:solidFill>
              <a:srgbClr val="709429"/>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555" name="Connecteur droit avec flèche 3"/>
          <p:cNvSpPr/>
          <p:nvPr/>
        </p:nvSpPr>
        <p:spPr>
          <a:xfrm flipH="1" flipV="1">
            <a:off x="6329465" y="2237362"/>
            <a:ext cx="466052" cy="601905"/>
          </a:xfrm>
          <a:prstGeom prst="line">
            <a:avLst/>
          </a:prstGeom>
          <a:ln>
            <a:solidFill>
              <a:srgbClr val="99CB38"/>
            </a:solidFill>
            <a:tailEnd type="triangle"/>
          </a:ln>
        </p:spPr>
        <p:txBody>
          <a:bodyPr lIns="45719" rIns="45719"/>
          <a:lstStyle/>
          <a:p>
            <a:pPr>
              <a:defRPr>
                <a:latin typeface="Calibri Light"/>
                <a:ea typeface="Calibri Light"/>
                <a:cs typeface="Calibri Light"/>
                <a:sym typeface="Calibri Light"/>
              </a:defRPr>
            </a:pPr>
          </a:p>
        </p:txBody>
      </p:sp>
      <p:sp>
        <p:nvSpPr>
          <p:cNvPr id="556" name="ZoneTexte 4"/>
          <p:cNvSpPr txBox="1"/>
          <p:nvPr/>
        </p:nvSpPr>
        <p:spPr>
          <a:xfrm>
            <a:off x="4829726" y="1609222"/>
            <a:ext cx="2979873"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pPr/>
            <a:r>
              <a:t>Différences à la moyenne</a:t>
            </a:r>
          </a:p>
        </p:txBody>
      </p:sp>
      <p:sp>
        <p:nvSpPr>
          <p:cNvPr id="557" name="Ellipse 10"/>
          <p:cNvSpPr/>
          <p:nvPr/>
        </p:nvSpPr>
        <p:spPr>
          <a:xfrm>
            <a:off x="8263635" y="2688363"/>
            <a:ext cx="2001521" cy="985521"/>
          </a:xfrm>
          <a:prstGeom prst="ellipse">
            <a:avLst/>
          </a:prstGeom>
          <a:ln w="28575">
            <a:solidFill>
              <a:srgbClr val="709429"/>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558" name="Connecteur droit avec flèche 11"/>
          <p:cNvSpPr/>
          <p:nvPr/>
        </p:nvSpPr>
        <p:spPr>
          <a:xfrm flipH="1" flipV="1">
            <a:off x="7099021" y="2212130"/>
            <a:ext cx="1683030" cy="533711"/>
          </a:xfrm>
          <a:prstGeom prst="line">
            <a:avLst/>
          </a:prstGeom>
          <a:ln>
            <a:solidFill>
              <a:srgbClr val="99CB38"/>
            </a:solidFill>
            <a:tailEnd type="triangle"/>
          </a:ln>
        </p:spPr>
        <p:txBody>
          <a:bodyPr lIns="45719" rIns="45719"/>
          <a:lstStyle/>
          <a:p>
            <a:pPr>
              <a:defRPr>
                <a:latin typeface="Calibri Light"/>
                <a:ea typeface="Calibri Light"/>
                <a:cs typeface="Calibri Light"/>
                <a:sym typeface="Calibri Light"/>
              </a:defRPr>
            </a:pPr>
          </a:p>
        </p:txBody>
      </p:sp>
      <p:sp>
        <p:nvSpPr>
          <p:cNvPr id="559" name="Ellipse 15"/>
          <p:cNvSpPr/>
          <p:nvPr/>
        </p:nvSpPr>
        <p:spPr>
          <a:xfrm>
            <a:off x="5501640" y="3799704"/>
            <a:ext cx="2761997" cy="985521"/>
          </a:xfrm>
          <a:prstGeom prst="ellipse">
            <a:avLst/>
          </a:prstGeom>
          <a:ln w="28575">
            <a:solidFill>
              <a:srgbClr val="51C3F9"/>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560" name="Ellipse 16"/>
          <p:cNvSpPr/>
          <p:nvPr/>
        </p:nvSpPr>
        <p:spPr>
          <a:xfrm>
            <a:off x="8223504" y="3812371"/>
            <a:ext cx="2761997" cy="985521"/>
          </a:xfrm>
          <a:prstGeom prst="ellipse">
            <a:avLst/>
          </a:prstGeom>
          <a:ln w="28575">
            <a:solidFill>
              <a:srgbClr val="51C3F9"/>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grpSp>
        <p:nvGrpSpPr>
          <p:cNvPr id="564" name="Group"/>
          <p:cNvGrpSpPr/>
          <p:nvPr/>
        </p:nvGrpSpPr>
        <p:grpSpPr>
          <a:xfrm>
            <a:off x="7292340" y="4659403"/>
            <a:ext cx="5086438" cy="1040358"/>
            <a:chOff x="0" y="0"/>
            <a:chExt cx="5086437" cy="1040356"/>
          </a:xfrm>
        </p:grpSpPr>
        <p:sp>
          <p:nvSpPr>
            <p:cNvPr id="561" name="Connecteur droit avec flèche 9"/>
            <p:cNvSpPr/>
            <p:nvPr/>
          </p:nvSpPr>
          <p:spPr>
            <a:xfrm>
              <a:off x="0" y="125821"/>
              <a:ext cx="3735047" cy="518296"/>
            </a:xfrm>
            <a:prstGeom prst="line">
              <a:avLst/>
            </a:prstGeom>
            <a:noFill/>
            <a:ln w="9525" cap="flat">
              <a:solidFill>
                <a:srgbClr val="51C3F9"/>
              </a:solidFill>
              <a:prstDash val="solid"/>
              <a:round/>
              <a:tailEnd type="triangle" w="med" len="med"/>
            </a:ln>
            <a:effectLst/>
          </p:spPr>
          <p:txBody>
            <a:bodyPr wrap="square" lIns="45719" tIns="45719" rIns="45719" bIns="45719" numCol="1" anchor="t">
              <a:noAutofit/>
            </a:bodyPr>
            <a:lstStyle/>
            <a:p>
              <a:pPr>
                <a:defRPr>
                  <a:latin typeface="Calibri Light"/>
                  <a:ea typeface="Calibri Light"/>
                  <a:cs typeface="Calibri Light"/>
                  <a:sym typeface="Calibri Light"/>
                </a:defRPr>
              </a:pPr>
            </a:p>
          </p:txBody>
        </p:sp>
        <p:sp>
          <p:nvSpPr>
            <p:cNvPr id="562" name="Connecteur droit avec flèche 19"/>
            <p:cNvSpPr/>
            <p:nvPr/>
          </p:nvSpPr>
          <p:spPr>
            <a:xfrm>
              <a:off x="3154679" y="-1"/>
              <a:ext cx="982981" cy="596067"/>
            </a:xfrm>
            <a:prstGeom prst="line">
              <a:avLst/>
            </a:prstGeom>
            <a:noFill/>
            <a:ln w="9525" cap="flat">
              <a:solidFill>
                <a:srgbClr val="51C3F9"/>
              </a:solidFill>
              <a:prstDash val="solid"/>
              <a:round/>
              <a:tailEnd type="triangle" w="med" len="med"/>
            </a:ln>
            <a:effectLst/>
          </p:spPr>
          <p:txBody>
            <a:bodyPr wrap="square" lIns="45719" tIns="45719" rIns="45719" bIns="45719" numCol="1" anchor="t">
              <a:noAutofit/>
            </a:bodyPr>
            <a:lstStyle/>
            <a:p>
              <a:pPr>
                <a:defRPr>
                  <a:latin typeface="Calibri Light"/>
                  <a:ea typeface="Calibri Light"/>
                  <a:cs typeface="Calibri Light"/>
                  <a:sym typeface="Calibri Light"/>
                </a:defRPr>
              </a:pPr>
            </a:p>
          </p:txBody>
        </p:sp>
        <p:sp>
          <p:nvSpPr>
            <p:cNvPr id="563" name="ZoneTexte 22"/>
            <p:cNvSpPr txBox="1"/>
            <p:nvPr/>
          </p:nvSpPr>
          <p:spPr>
            <a:xfrm>
              <a:off x="3871543" y="644116"/>
              <a:ext cx="1214895"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lvl1pPr>
            </a:lstStyle>
            <a:p>
              <a:pPr/>
              <a:r>
                <a:t>Variances</a:t>
              </a:r>
            </a:p>
          </p:txBody>
        </p:sp>
      </p:grpSp>
      <p:pic>
        <p:nvPicPr>
          <p:cNvPr id="565" name="droppedImage.pdf" descr="droppedImage.pdf"/>
          <p:cNvPicPr>
            <a:picLocks noChangeAspect="1"/>
          </p:cNvPicPr>
          <p:nvPr/>
        </p:nvPicPr>
        <p:blipFill>
          <a:blip r:embed="rId4">
            <a:extLst/>
          </a:blip>
          <a:stretch>
            <a:fillRect/>
          </a:stretch>
        </p:blipFill>
        <p:spPr>
          <a:xfrm>
            <a:off x="9966959" y="6243151"/>
            <a:ext cx="2530759" cy="1265380"/>
          </a:xfrm>
          <a:prstGeom prst="rect">
            <a:avLst/>
          </a:prstGeom>
          <a:ln w="889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55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55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554"/>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555"/>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4" fill="hold">
                                  <p:stCondLst>
                                    <p:cond delay="0"/>
                                  </p:stCondLst>
                                  <p:iterate type="el" backwards="0">
                                    <p:tmAbs val="0"/>
                                  </p:iterate>
                                  <p:childTnLst>
                                    <p:set>
                                      <p:cBhvr>
                                        <p:cTn id="24" fill="hold"/>
                                        <p:tgtEl>
                                          <p:spTgt spid="556"/>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5" fill="hold">
                                  <p:stCondLst>
                                    <p:cond delay="0"/>
                                  </p:stCondLst>
                                  <p:iterate type="el" backwards="0">
                                    <p:tmAbs val="0"/>
                                  </p:iterate>
                                  <p:childTnLst>
                                    <p:set>
                                      <p:cBhvr>
                                        <p:cTn id="27" fill="hold"/>
                                        <p:tgtEl>
                                          <p:spTgt spid="557"/>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6" fill="hold">
                                  <p:stCondLst>
                                    <p:cond delay="0"/>
                                  </p:stCondLst>
                                  <p:iterate type="el" backwards="0">
                                    <p:tmAbs val="0"/>
                                  </p:iterate>
                                  <p:childTnLst>
                                    <p:set>
                                      <p:cBhvr>
                                        <p:cTn id="30" fill="hold"/>
                                        <p:tgtEl>
                                          <p:spTgt spid="5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7" fill="hold">
                                  <p:stCondLst>
                                    <p:cond delay="0"/>
                                  </p:stCondLst>
                                  <p:iterate type="el" backwards="0">
                                    <p:tmAbs val="0"/>
                                  </p:iterate>
                                  <p:childTnLst>
                                    <p:set>
                                      <p:cBhvr>
                                        <p:cTn id="34" fill="hold"/>
                                        <p:tgtEl>
                                          <p:spTgt spid="559"/>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8" fill="hold">
                                  <p:stCondLst>
                                    <p:cond delay="0"/>
                                  </p:stCondLst>
                                  <p:iterate type="el" backwards="0">
                                    <p:tmAbs val="0"/>
                                  </p:iterate>
                                  <p:childTnLst>
                                    <p:set>
                                      <p:cBhvr>
                                        <p:cTn id="37" fill="hold"/>
                                        <p:tgtEl>
                                          <p:spTgt spid="5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9" fill="hold">
                                  <p:stCondLst>
                                    <p:cond delay="0"/>
                                  </p:stCondLst>
                                  <p:iterate type="el" backwards="0">
                                    <p:tmAbs val="0"/>
                                  </p:iterate>
                                  <p:childTnLst>
                                    <p:set>
                                      <p:cBhvr>
                                        <p:cTn id="41" fill="hold"/>
                                        <p:tgtEl>
                                          <p:spTgt spid="56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0" fill="hold">
                                  <p:stCondLst>
                                    <p:cond delay="0"/>
                                  </p:stCondLst>
                                  <p:iterate type="el" backwards="0">
                                    <p:tmAbs val="0"/>
                                  </p:iterate>
                                  <p:childTnLst>
                                    <p:set>
                                      <p:cBhvr>
                                        <p:cTn id="45" fill="hold"/>
                                        <p:tgtEl>
                                          <p:spTgt spid="5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4" grpId="10"/>
      <p:bldP build="whole" bldLvl="1" animBg="1" rev="0" advAuto="0" spid="559" grpId="7"/>
      <p:bldP build="whole" bldLvl="1" animBg="1" rev="0" advAuto="0" spid="560" grpId="8"/>
      <p:bldP build="whole" bldLvl="1" animBg="1" rev="0" advAuto="0" spid="557" grpId="5"/>
      <p:bldP build="whole" bldLvl="1" animBg="1" rev="0" advAuto="0" spid="558" grpId="6"/>
      <p:bldP build="whole" bldLvl="1" animBg="1" rev="0" advAuto="0" spid="555" grpId="3"/>
      <p:bldP build="whole" bldLvl="1" animBg="1" rev="0" advAuto="0" spid="556" grpId="4"/>
      <p:bldP build="whole" bldLvl="1" animBg="1" rev="0" advAuto="0" spid="554" grpId="2"/>
      <p:bldP build="p" bldLvl="1" animBg="1" rev="0" advAuto="0" spid="552" grpId="1"/>
      <p:bldP build="whole" bldLvl="1" animBg="1" rev="0" advAuto="0" spid="565" grpId="9"/>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570" name="Coefficient de corrélation"/>
          <p:cNvSpPr txBox="1"/>
          <p:nvPr>
            <p:ph type="title"/>
          </p:nvPr>
        </p:nvSpPr>
        <p:spPr>
          <a:prstGeom prst="rect">
            <a:avLst/>
          </a:prstGeom>
        </p:spPr>
        <p:txBody>
          <a:bodyPr/>
          <a:lstStyle/>
          <a:p>
            <a:pPr/>
            <a:r>
              <a:t>Coefficient de corrélation</a:t>
            </a:r>
          </a:p>
        </p:txBody>
      </p:sp>
      <p:sp>
        <p:nvSpPr>
          <p:cNvPr id="571" name="Si p(I, J) proche de 0?…"/>
          <p:cNvSpPr txBox="1"/>
          <p:nvPr>
            <p:ph type="body" idx="1"/>
          </p:nvPr>
        </p:nvSpPr>
        <p:spPr>
          <a:prstGeom prst="rect">
            <a:avLst/>
          </a:prstGeom>
        </p:spPr>
        <p:txBody>
          <a:bodyPr/>
          <a:lstStyle/>
          <a:p>
            <a:pPr/>
            <a:r>
              <a:t>Si p(I, J) proche de 0?</a:t>
            </a:r>
          </a:p>
          <a:p>
            <a:pPr/>
          </a:p>
          <a:p>
            <a:pPr/>
          </a:p>
          <a:p>
            <a:pPr/>
          </a:p>
          <a:p>
            <a:pPr/>
            <a:r>
              <a:t>Les pixels de même signe (produit &gt; 0) ou de signes opposés (produit &lt; 0) se compensent</a:t>
            </a:r>
          </a:p>
          <a:p>
            <a:pPr/>
            <a:r>
              <a:t>Les intensités des 2 images ne sont pas corrélées linéairement</a:t>
            </a:r>
          </a:p>
          <a:p>
            <a:pPr/>
            <a:r>
              <a:t>p(I, J) toujours compris entre -1 et 1:</a:t>
            </a:r>
          </a:p>
          <a:p>
            <a:pPr lvl="1"/>
            <a:r>
              <a:t>proche 1 : corrélation positive</a:t>
            </a:r>
          </a:p>
          <a:p>
            <a:pPr lvl="1"/>
            <a:r>
              <a:t>proche -1 : corrélation négative</a:t>
            </a:r>
          </a:p>
          <a:p>
            <a:pPr lvl="1"/>
            <a:r>
              <a:t>proche de 0 : absence de corrélation linéaire</a:t>
            </a:r>
          </a:p>
        </p:txBody>
      </p:sp>
      <p:sp>
        <p:nvSpPr>
          <p:cNvPr id="5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3" name="droppedImage.pdf" descr="droppedImage.pdf"/>
          <p:cNvPicPr>
            <a:picLocks noChangeAspect="1"/>
          </p:cNvPicPr>
          <p:nvPr/>
        </p:nvPicPr>
        <p:blipFill>
          <a:blip r:embed="rId2">
            <a:extLst/>
          </a:blip>
          <a:stretch>
            <a:fillRect/>
          </a:stretch>
        </p:blipFill>
        <p:spPr>
          <a:xfrm>
            <a:off x="547334" y="3568700"/>
            <a:ext cx="12144023" cy="13208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5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571">
                                            <p:txEl>
                                              <p:pRg st="6" end="6"/>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571">
                                            <p:txEl>
                                              <p:pRg st="7" end="7"/>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571">
                                            <p:txEl>
                                              <p:pRg st="8" end="8"/>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571">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7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576" name="Double-click to edit"/>
          <p:cNvSpPr txBox="1"/>
          <p:nvPr>
            <p:ph type="title"/>
          </p:nvPr>
        </p:nvSpPr>
        <p:spPr>
          <a:prstGeom prst="rect">
            <a:avLst/>
          </a:prstGeom>
        </p:spPr>
        <p:txBody>
          <a:bodyPr/>
          <a:lstStyle/>
          <a:p>
            <a:pPr/>
          </a:p>
        </p:txBody>
      </p:sp>
      <p:sp>
        <p:nvSpPr>
          <p:cNvPr id="577" name="Double-click to edit"/>
          <p:cNvSpPr txBox="1"/>
          <p:nvPr>
            <p:ph type="body" idx="1"/>
          </p:nvPr>
        </p:nvSpPr>
        <p:spPr>
          <a:prstGeom prst="rect">
            <a:avLst/>
          </a:prstGeom>
        </p:spPr>
        <p:txBody>
          <a:bodyPr/>
          <a:lstStyle/>
          <a:p>
            <a:pPr/>
          </a:p>
        </p:txBody>
      </p:sp>
      <p:sp>
        <p:nvSpPr>
          <p:cNvPr id="5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9" name="droppedImage.pdf" descr="droppedImage.pdf"/>
          <p:cNvPicPr>
            <a:picLocks noChangeAspect="1"/>
          </p:cNvPicPr>
          <p:nvPr/>
        </p:nvPicPr>
        <p:blipFill>
          <a:blip r:embed="rId2">
            <a:extLst/>
          </a:blip>
          <a:stretch>
            <a:fillRect/>
          </a:stretch>
        </p:blipFill>
        <p:spPr>
          <a:xfrm>
            <a:off x="3060700" y="139700"/>
            <a:ext cx="6898614" cy="9372600"/>
          </a:xfrm>
          <a:prstGeom prst="rect">
            <a:avLst/>
          </a:prstGeom>
        </p:spPr>
      </p:pic>
      <p:sp>
        <p:nvSpPr>
          <p:cNvPr id="580" name="p = 0.6"/>
          <p:cNvSpPr txBox="1"/>
          <p:nvPr/>
        </p:nvSpPr>
        <p:spPr>
          <a:xfrm>
            <a:off x="4140200" y="177800"/>
            <a:ext cx="958321"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p = 0.6</a:t>
            </a:r>
          </a:p>
        </p:txBody>
      </p:sp>
      <p:sp>
        <p:nvSpPr>
          <p:cNvPr id="581" name="p = 1"/>
          <p:cNvSpPr txBox="1"/>
          <p:nvPr/>
        </p:nvSpPr>
        <p:spPr>
          <a:xfrm>
            <a:off x="8102600" y="177800"/>
            <a:ext cx="748771"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p = 1</a:t>
            </a:r>
          </a:p>
        </p:txBody>
      </p:sp>
      <p:sp>
        <p:nvSpPr>
          <p:cNvPr id="582" name="p = -1"/>
          <p:cNvSpPr txBox="1"/>
          <p:nvPr/>
        </p:nvSpPr>
        <p:spPr>
          <a:xfrm>
            <a:off x="8064500" y="3251200"/>
            <a:ext cx="841814"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p = -1</a:t>
            </a:r>
          </a:p>
        </p:txBody>
      </p:sp>
      <p:sp>
        <p:nvSpPr>
          <p:cNvPr id="583" name="p = -0.8"/>
          <p:cNvSpPr txBox="1"/>
          <p:nvPr/>
        </p:nvSpPr>
        <p:spPr>
          <a:xfrm>
            <a:off x="4089400" y="3263900"/>
            <a:ext cx="1051364"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p = -0.8</a:t>
            </a:r>
          </a:p>
        </p:txBody>
      </p:sp>
      <p:grpSp>
        <p:nvGrpSpPr>
          <p:cNvPr id="586" name="Group"/>
          <p:cNvGrpSpPr/>
          <p:nvPr/>
        </p:nvGrpSpPr>
        <p:grpSpPr>
          <a:xfrm>
            <a:off x="4241799" y="6362700"/>
            <a:ext cx="4482572" cy="419931"/>
            <a:chOff x="0" y="0"/>
            <a:chExt cx="4482570" cy="419930"/>
          </a:xfrm>
        </p:grpSpPr>
        <p:sp>
          <p:nvSpPr>
            <p:cNvPr id="584" name="p = 0"/>
            <p:cNvSpPr txBox="1"/>
            <p:nvPr/>
          </p:nvSpPr>
          <p:spPr>
            <a:xfrm>
              <a:off x="0" y="0"/>
              <a:ext cx="748771"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p = 0</a:t>
              </a:r>
            </a:p>
          </p:txBody>
        </p:sp>
        <p:sp>
          <p:nvSpPr>
            <p:cNvPr id="585" name="p = 0"/>
            <p:cNvSpPr txBox="1"/>
            <p:nvPr/>
          </p:nvSpPr>
          <p:spPr>
            <a:xfrm>
              <a:off x="3733800" y="0"/>
              <a:ext cx="748771"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p = 0</a:t>
              </a:r>
            </a:p>
          </p:txBody>
        </p:sp>
      </p:grpSp>
      <p:grpSp>
        <p:nvGrpSpPr>
          <p:cNvPr id="589" name="Group"/>
          <p:cNvGrpSpPr/>
          <p:nvPr/>
        </p:nvGrpSpPr>
        <p:grpSpPr>
          <a:xfrm>
            <a:off x="317500" y="4102100"/>
            <a:ext cx="2489200" cy="1612900"/>
            <a:chOff x="0" y="0"/>
            <a:chExt cx="2489200" cy="1612900"/>
          </a:xfrm>
        </p:grpSpPr>
        <p:pic>
          <p:nvPicPr>
            <p:cNvPr id="587" name="droppedImage.pdf" descr="droppedImage.pdf"/>
            <p:cNvPicPr>
              <a:picLocks noChangeAspect="1"/>
            </p:cNvPicPr>
            <p:nvPr/>
          </p:nvPicPr>
          <p:blipFill>
            <a:blip r:embed="rId3">
              <a:extLst/>
            </a:blip>
            <a:stretch>
              <a:fillRect/>
            </a:stretch>
          </p:blipFill>
          <p:spPr>
            <a:xfrm>
              <a:off x="0" y="368300"/>
              <a:ext cx="2489200" cy="1244600"/>
            </a:xfrm>
            <a:prstGeom prst="rect">
              <a:avLst/>
            </a:prstGeom>
            <a:ln w="9525" cap="flat">
              <a:noFill/>
              <a:round/>
            </a:ln>
            <a:effectLst/>
          </p:spPr>
        </p:pic>
        <p:sp>
          <p:nvSpPr>
            <p:cNvPr id="588" name="Exemples"/>
            <p:cNvSpPr txBox="1"/>
            <p:nvPr/>
          </p:nvSpPr>
          <p:spPr>
            <a:xfrm>
              <a:off x="609600" y="0"/>
              <a:ext cx="1273874"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Exemples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6" grpId="6"/>
      <p:bldP build="whole" bldLvl="1" animBg="1" rev="0" advAuto="0" spid="583" grpId="4"/>
      <p:bldP build="whole" bldLvl="1" animBg="1" rev="0" advAuto="0" spid="582" grpId="5"/>
      <p:bldP build="whole" bldLvl="1" animBg="1" rev="0" advAuto="0" spid="579" grpId="1"/>
      <p:bldP build="whole" bldLvl="1" animBg="1" rev="0" advAuto="0" spid="580" grpId="2"/>
      <p:bldP build="whole" bldLvl="1" animBg="1" rev="0" advAuto="0" spid="581"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592" name="Coefficient de corrélation"/>
          <p:cNvSpPr txBox="1"/>
          <p:nvPr>
            <p:ph type="title"/>
          </p:nvPr>
        </p:nvSpPr>
        <p:spPr>
          <a:prstGeom prst="rect">
            <a:avLst/>
          </a:prstGeom>
        </p:spPr>
        <p:txBody>
          <a:bodyPr/>
          <a:lstStyle/>
          <a:p>
            <a:pPr/>
            <a:r>
              <a:t>Coefficient de corrélation</a:t>
            </a:r>
          </a:p>
        </p:txBody>
      </p:sp>
      <p:sp>
        <p:nvSpPr>
          <p:cNvPr id="593" name="Calculable à partir de l’histogramme conjoint HI,J?…"/>
          <p:cNvSpPr txBox="1"/>
          <p:nvPr>
            <p:ph type="body" idx="1"/>
          </p:nvPr>
        </p:nvSpPr>
        <p:spPr>
          <a:prstGeom prst="rect">
            <a:avLst/>
          </a:prstGeom>
        </p:spPr>
        <p:txBody>
          <a:bodyPr/>
          <a:lstStyle/>
          <a:p>
            <a:pPr/>
            <a:r>
              <a:t>Calculable à partir de l’histogramme conjoint H</a:t>
            </a:r>
            <a:r>
              <a:rPr baseline="-5999"/>
              <a:t>I,J</a:t>
            </a:r>
            <a:r>
              <a:t>?</a:t>
            </a:r>
          </a:p>
          <a:p>
            <a:pPr/>
            <a:r>
              <a:t>n, nombre de pixels dans chaque image</a:t>
            </a:r>
          </a:p>
          <a:p>
            <a:pPr/>
            <a:r>
              <a:t>I et J moyens</a:t>
            </a:r>
            <a:br/>
            <a:br/>
          </a:p>
          <a:p>
            <a:pPr/>
            <a:r>
              <a:t>Covariance</a:t>
            </a:r>
          </a:p>
        </p:txBody>
      </p:sp>
      <p:sp>
        <p:nvSpPr>
          <p:cNvPr id="5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5" name="droppedImage.pdf" descr="droppedImage.pdf"/>
          <p:cNvPicPr>
            <a:picLocks noChangeAspect="1"/>
          </p:cNvPicPr>
          <p:nvPr/>
        </p:nvPicPr>
        <p:blipFill>
          <a:blip r:embed="rId2">
            <a:extLst/>
          </a:blip>
          <a:stretch>
            <a:fillRect/>
          </a:stretch>
        </p:blipFill>
        <p:spPr>
          <a:xfrm>
            <a:off x="4318000" y="4356100"/>
            <a:ext cx="4381501" cy="1054196"/>
          </a:xfrm>
          <a:prstGeom prst="rect">
            <a:avLst/>
          </a:prstGeom>
        </p:spPr>
      </p:pic>
      <p:pic>
        <p:nvPicPr>
          <p:cNvPr id="596" name="droppedImage.pdf" descr="droppedImage.pdf"/>
          <p:cNvPicPr>
            <a:picLocks noChangeAspect="1"/>
          </p:cNvPicPr>
          <p:nvPr/>
        </p:nvPicPr>
        <p:blipFill>
          <a:blip r:embed="rId3">
            <a:extLst/>
          </a:blip>
          <a:stretch>
            <a:fillRect/>
          </a:stretch>
        </p:blipFill>
        <p:spPr>
          <a:xfrm>
            <a:off x="2006600" y="6223000"/>
            <a:ext cx="9733360" cy="1384300"/>
          </a:xfrm>
          <a:prstGeom prst="rect">
            <a:avLst/>
          </a:prstGeom>
        </p:spPr>
      </p:pic>
      <p:pic>
        <p:nvPicPr>
          <p:cNvPr id="597" name="droppedImage.pdf" descr="droppedImage.pdf"/>
          <p:cNvPicPr>
            <a:picLocks noChangeAspect="1"/>
          </p:cNvPicPr>
          <p:nvPr/>
        </p:nvPicPr>
        <p:blipFill>
          <a:blip r:embed="rId4">
            <a:extLst/>
          </a:blip>
          <a:stretch>
            <a:fillRect/>
          </a:stretch>
        </p:blipFill>
        <p:spPr>
          <a:xfrm>
            <a:off x="2032000" y="7747000"/>
            <a:ext cx="8400473" cy="13589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6" grpId="2"/>
      <p:bldP build="whole" bldLvl="1" animBg="1" rev="0" advAuto="0" spid="597" grpId="3"/>
      <p:bldP build="whole" bldLvl="1" animBg="1" rev="0" advAuto="0" spid="59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00" name="Coefficient de corrélation"/>
          <p:cNvSpPr txBox="1"/>
          <p:nvPr>
            <p:ph type="title"/>
          </p:nvPr>
        </p:nvSpPr>
        <p:spPr>
          <a:prstGeom prst="rect">
            <a:avLst/>
          </a:prstGeom>
        </p:spPr>
        <p:txBody>
          <a:bodyPr/>
          <a:lstStyle/>
          <a:p>
            <a:pPr/>
            <a:r>
              <a:t>Coefficient de corrélation</a:t>
            </a:r>
          </a:p>
        </p:txBody>
      </p:sp>
      <p:sp>
        <p:nvSpPr>
          <p:cNvPr id="601" name="À partir de l’histogramme conjoint"/>
          <p:cNvSpPr txBox="1"/>
          <p:nvPr>
            <p:ph type="body" idx="1"/>
          </p:nvPr>
        </p:nvSpPr>
        <p:spPr>
          <a:prstGeom prst="rect">
            <a:avLst/>
          </a:prstGeom>
        </p:spPr>
        <p:txBody>
          <a:bodyPr/>
          <a:lstStyle/>
          <a:p>
            <a:pPr/>
            <a:r>
              <a:t>À partir de l’histogramme conjoint</a:t>
            </a:r>
          </a:p>
        </p:txBody>
      </p:sp>
      <p:sp>
        <p:nvSpPr>
          <p:cNvPr id="6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3" name="droppedImage.pdf" descr="droppedImage.pdf"/>
          <p:cNvPicPr>
            <a:picLocks noChangeAspect="1"/>
          </p:cNvPicPr>
          <p:nvPr/>
        </p:nvPicPr>
        <p:blipFill>
          <a:blip r:embed="rId2">
            <a:extLst/>
          </a:blip>
          <a:stretch>
            <a:fillRect/>
          </a:stretch>
        </p:blipFill>
        <p:spPr>
          <a:xfrm>
            <a:off x="241300" y="4140200"/>
            <a:ext cx="12509500" cy="2514797"/>
          </a:xfrm>
          <a:prstGeom prst="rect">
            <a:avLst/>
          </a:prstGeom>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06" name="Conservation de l’intensité - SSD"/>
          <p:cNvSpPr txBox="1"/>
          <p:nvPr>
            <p:ph type="title"/>
          </p:nvPr>
        </p:nvSpPr>
        <p:spPr>
          <a:prstGeom prst="rect">
            <a:avLst/>
          </a:prstGeom>
        </p:spPr>
        <p:txBody>
          <a:bodyPr/>
          <a:lstStyle/>
          <a:p>
            <a:pPr/>
            <a:r>
              <a:t>Conservation de l’intensité - SSD</a:t>
            </a:r>
          </a:p>
        </p:txBody>
      </p:sp>
      <p:sp>
        <p:nvSpPr>
          <p:cNvPr id="6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12" name="Group"/>
          <p:cNvGrpSpPr/>
          <p:nvPr/>
        </p:nvGrpSpPr>
        <p:grpSpPr>
          <a:xfrm>
            <a:off x="1168400" y="4305300"/>
            <a:ext cx="10680700" cy="1143000"/>
            <a:chOff x="0" y="0"/>
            <a:chExt cx="10680700" cy="1143000"/>
          </a:xfrm>
        </p:grpSpPr>
        <p:grpSp>
          <p:nvGrpSpPr>
            <p:cNvPr id="610" name="Group"/>
            <p:cNvGrpSpPr/>
            <p:nvPr/>
          </p:nvGrpSpPr>
          <p:grpSpPr>
            <a:xfrm>
              <a:off x="12700" y="0"/>
              <a:ext cx="10668000" cy="1143000"/>
              <a:chOff x="0" y="0"/>
              <a:chExt cx="10668000" cy="1143000"/>
            </a:xfrm>
          </p:grpSpPr>
          <p:pic>
            <p:nvPicPr>
              <p:cNvPr id="608" name="droppedImage.pdf" descr="droppedImage.pdf"/>
              <p:cNvPicPr>
                <a:picLocks noChangeAspect="1"/>
              </p:cNvPicPr>
              <p:nvPr/>
            </p:nvPicPr>
            <p:blipFill>
              <a:blip r:embed="rId2">
                <a:extLst/>
              </a:blip>
              <a:stretch>
                <a:fillRect/>
              </a:stretch>
            </p:blipFill>
            <p:spPr>
              <a:xfrm>
                <a:off x="0" y="0"/>
                <a:ext cx="2159000" cy="839612"/>
              </a:xfrm>
              <a:prstGeom prst="rect">
                <a:avLst/>
              </a:prstGeom>
              <a:ln w="9525" cap="flat">
                <a:noFill/>
                <a:round/>
              </a:ln>
              <a:effectLst/>
            </p:spPr>
          </p:pic>
          <p:pic>
            <p:nvPicPr>
              <p:cNvPr id="609" name="droppedImage.pdf" descr="droppedImage.pdf"/>
              <p:cNvPicPr>
                <a:picLocks noChangeAspect="1"/>
              </p:cNvPicPr>
              <p:nvPr/>
            </p:nvPicPr>
            <p:blipFill>
              <a:blip r:embed="rId3">
                <a:extLst/>
              </a:blip>
              <a:stretch>
                <a:fillRect/>
              </a:stretch>
            </p:blipFill>
            <p:spPr>
              <a:xfrm>
                <a:off x="2095500" y="0"/>
                <a:ext cx="8572500" cy="1143000"/>
              </a:xfrm>
              <a:prstGeom prst="rect">
                <a:avLst/>
              </a:prstGeom>
              <a:ln w="9525" cap="flat">
                <a:noFill/>
                <a:round/>
              </a:ln>
              <a:effectLst/>
            </p:spPr>
          </p:pic>
        </p:grpSp>
        <p:pic>
          <p:nvPicPr>
            <p:cNvPr id="611" name="droppedImage.pdf" descr="droppedImage.pdf"/>
            <p:cNvPicPr>
              <a:picLocks noChangeAspect="0"/>
            </p:cNvPicPr>
            <p:nvPr/>
          </p:nvPicPr>
          <p:blipFill>
            <a:blip r:embed="rId4">
              <a:extLst/>
            </a:blip>
            <a:stretch>
              <a:fillRect/>
            </a:stretch>
          </p:blipFill>
          <p:spPr>
            <a:xfrm>
              <a:off x="0" y="774700"/>
              <a:ext cx="2209800" cy="368300"/>
            </a:xfrm>
            <a:prstGeom prst="rect">
              <a:avLst/>
            </a:prstGeom>
            <a:ln w="9525" cap="flat">
              <a:noFill/>
              <a:round/>
            </a:ln>
            <a:effectLst/>
          </p:spPr>
        </p:pic>
      </p:grpSp>
      <p:pic>
        <p:nvPicPr>
          <p:cNvPr id="613" name="droppedImage.pdf" descr="droppedImage.pdf"/>
          <p:cNvPicPr>
            <a:picLocks noChangeAspect="1"/>
          </p:cNvPicPr>
          <p:nvPr/>
        </p:nvPicPr>
        <p:blipFill>
          <a:blip r:embed="rId5">
            <a:extLst/>
          </a:blip>
          <a:stretch>
            <a:fillRect/>
          </a:stretch>
        </p:blipFill>
        <p:spPr>
          <a:xfrm>
            <a:off x="239955" y="2260600"/>
            <a:ext cx="12537590" cy="63246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2" grpId="1"/>
      <p:bldP build="whole" bldLvl="1" animBg="1" rev="0" advAuto="0" spid="613"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16" name="Coefficient de corrélation"/>
          <p:cNvSpPr txBox="1"/>
          <p:nvPr>
            <p:ph type="title"/>
          </p:nvPr>
        </p:nvSpPr>
        <p:spPr>
          <a:prstGeom prst="rect">
            <a:avLst/>
          </a:prstGeom>
        </p:spPr>
        <p:txBody>
          <a:bodyPr/>
          <a:lstStyle/>
          <a:p>
            <a:pPr/>
            <a:r>
              <a:t>Coefficient de corrélation</a:t>
            </a:r>
          </a:p>
        </p:txBody>
      </p:sp>
      <p:sp>
        <p:nvSpPr>
          <p:cNvPr id="617" name="Double-click to edit"/>
          <p:cNvSpPr txBox="1"/>
          <p:nvPr>
            <p:ph type="body" idx="1"/>
          </p:nvPr>
        </p:nvSpPr>
        <p:spPr>
          <a:prstGeom prst="rect">
            <a:avLst/>
          </a:prstGeom>
        </p:spPr>
        <p:txBody>
          <a:bodyPr/>
          <a:lstStyle/>
          <a:p>
            <a:pPr/>
          </a:p>
        </p:txBody>
      </p:sp>
      <p:sp>
        <p:nvSpPr>
          <p:cNvPr id="6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9" name="droppedImage.pdf" descr="droppedImage.pdf"/>
          <p:cNvPicPr>
            <a:picLocks noChangeAspect="1"/>
          </p:cNvPicPr>
          <p:nvPr/>
        </p:nvPicPr>
        <p:blipFill>
          <a:blip r:embed="rId2">
            <a:extLst/>
          </a:blip>
          <a:stretch>
            <a:fillRect/>
          </a:stretch>
        </p:blipFill>
        <p:spPr>
          <a:xfrm>
            <a:off x="431800" y="2400300"/>
            <a:ext cx="12169469" cy="5803900"/>
          </a:xfrm>
          <a:prstGeom prst="rect">
            <a:avLst/>
          </a:prstGeom>
        </p:spPr>
      </p:pic>
      <p:pic>
        <p:nvPicPr>
          <p:cNvPr id="620" name="droppedImage.pdf" descr="droppedImage.pdf"/>
          <p:cNvPicPr>
            <a:picLocks noChangeAspect="1"/>
          </p:cNvPicPr>
          <p:nvPr/>
        </p:nvPicPr>
        <p:blipFill>
          <a:blip r:embed="rId3">
            <a:extLst/>
          </a:blip>
          <a:stretch>
            <a:fillRect/>
          </a:stretch>
        </p:blipFill>
        <p:spPr>
          <a:xfrm>
            <a:off x="330200" y="8493239"/>
            <a:ext cx="12331700" cy="742875"/>
          </a:xfrm>
          <a:prstGeom prst="rect">
            <a:avLst/>
          </a:prstGeom>
        </p:spPr>
      </p:pic>
      <p:sp>
        <p:nvSpPr>
          <p:cNvPr id="621" name="Rounded Rectangle"/>
          <p:cNvSpPr/>
          <p:nvPr/>
        </p:nvSpPr>
        <p:spPr>
          <a:xfrm>
            <a:off x="1638300" y="2438400"/>
            <a:ext cx="1968500" cy="6794500"/>
          </a:xfrm>
          <a:prstGeom prst="roundRect">
            <a:avLst>
              <a:gd name="adj" fmla="val 9677"/>
            </a:avLst>
          </a:prstGeom>
          <a:ln w="38100">
            <a:solidFill>
              <a:srgbClr val="FF6251"/>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0" grpId="1"/>
      <p:bldP build="whole" bldLvl="1" animBg="1" rev="0" advAuto="0" spid="621"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24" name="Dépendance fonctionnelle"/>
          <p:cNvSpPr txBox="1"/>
          <p:nvPr>
            <p:ph type="title"/>
          </p:nvPr>
        </p:nvSpPr>
        <p:spPr>
          <a:prstGeom prst="rect">
            <a:avLst/>
          </a:prstGeom>
        </p:spPr>
        <p:txBody>
          <a:bodyPr/>
          <a:lstStyle/>
          <a:p>
            <a:pPr/>
            <a:r>
              <a:t>Dépendance fonctionnelle</a:t>
            </a:r>
          </a:p>
        </p:txBody>
      </p:sp>
      <p:sp>
        <p:nvSpPr>
          <p:cNvPr id="625" name="Quand les images viennent de modalités différentes, l’hypothèse affine est souvent grossièrement fausse…"/>
          <p:cNvSpPr txBox="1"/>
          <p:nvPr>
            <p:ph type="body" idx="1"/>
          </p:nvPr>
        </p:nvSpPr>
        <p:spPr>
          <a:prstGeom prst="rect">
            <a:avLst/>
          </a:prstGeom>
        </p:spPr>
        <p:txBody>
          <a:bodyPr/>
          <a:lstStyle/>
          <a:p>
            <a:pPr/>
            <a:r>
              <a:t>Quand les images viennent de modalités différentes, l’hypothèse </a:t>
            </a:r>
            <a:r>
              <a:rPr i="1"/>
              <a:t>affine</a:t>
            </a:r>
            <a:r>
              <a:t> est souvent grossièrement fausse</a:t>
            </a:r>
          </a:p>
          <a:p>
            <a:pPr/>
            <a:r>
              <a:t>On peut alors supposer l’existence d’une relation fonctionnelle plus générale (non-linéaire, non-monotone) entre les intensités</a:t>
            </a:r>
            <a:br/>
            <a:br/>
          </a:p>
          <a:p>
            <a:pPr/>
            <a:r>
              <a:t>Critères possibles</a:t>
            </a:r>
          </a:p>
          <a:p>
            <a:pPr lvl="1"/>
            <a:r>
              <a:t>Critère de Woods</a:t>
            </a:r>
          </a:p>
          <a:p>
            <a:pPr lvl="1"/>
            <a:r>
              <a:t>rapport de corrélation</a:t>
            </a:r>
          </a:p>
        </p:txBody>
      </p:sp>
      <p:sp>
        <p:nvSpPr>
          <p:cNvPr id="6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7" name="Critères asymétriques : on peut voir I presque…"/>
          <p:cNvSpPr txBox="1"/>
          <p:nvPr/>
        </p:nvSpPr>
        <p:spPr>
          <a:xfrm>
            <a:off x="6184900" y="6362700"/>
            <a:ext cx="6819900" cy="27313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799" marR="57799" defTabSz="1295400">
              <a:defRPr sz="2200">
                <a:uFill>
                  <a:solidFill>
                    <a:srgbClr val="000000"/>
                  </a:solidFill>
                </a:uFill>
                <a:latin typeface="+mn-lt"/>
                <a:ea typeface="+mn-ea"/>
                <a:cs typeface="+mn-cs"/>
                <a:sym typeface="Times New Roman"/>
              </a:defRPr>
            </a:pPr>
            <a:r>
              <a:t>Critères asymétriques : on peut voir I presque</a:t>
            </a:r>
          </a:p>
          <a:p>
            <a:pPr marL="57799" marR="57799" defTabSz="1295400">
              <a:defRPr sz="2200">
                <a:uFill>
                  <a:solidFill>
                    <a:srgbClr val="000000"/>
                  </a:solidFill>
                </a:uFill>
                <a:latin typeface="+mn-lt"/>
                <a:ea typeface="+mn-ea"/>
                <a:cs typeface="+mn-cs"/>
                <a:sym typeface="Times New Roman"/>
              </a:defRPr>
            </a:pPr>
            <a:r>
              <a:t>égale à f(J) sans que l’inverse soit possible </a:t>
            </a:r>
            <a:br/>
            <a:r>
              <a:t>(si f est non-monotone ou non-linéaire par exemple).</a:t>
            </a:r>
          </a:p>
          <a:p>
            <a:pPr marL="57799" marR="57799" defTabSz="1295400">
              <a:defRPr sz="2200">
                <a:uFill>
                  <a:solidFill>
                    <a:srgbClr val="000000"/>
                  </a:solidFill>
                </a:uFill>
                <a:latin typeface="+mn-lt"/>
                <a:ea typeface="+mn-ea"/>
                <a:cs typeface="+mn-cs"/>
                <a:sym typeface="Times New Roman"/>
              </a:defRPr>
            </a:pPr>
            <a:r>
              <a:t>On doit donc choisir à l’avance dans quel sens la </a:t>
            </a:r>
          </a:p>
          <a:p>
            <a:pPr marL="57799" marR="57799" defTabSz="1295400">
              <a:defRPr sz="2200">
                <a:uFill>
                  <a:solidFill>
                    <a:srgbClr val="000000"/>
                  </a:solidFill>
                </a:uFill>
                <a:latin typeface="+mn-lt"/>
                <a:ea typeface="+mn-ea"/>
                <a:cs typeface="+mn-cs"/>
                <a:sym typeface="Times New Roman"/>
              </a:defRPr>
            </a:pPr>
            <a:r>
              <a:t>mesure est calculée.</a:t>
            </a:r>
          </a:p>
          <a:p>
            <a:pPr marL="57799" marR="57799" defTabSz="1295400">
              <a:defRPr sz="2200">
                <a:uFill>
                  <a:solidFill>
                    <a:srgbClr val="000000"/>
                  </a:solidFill>
                </a:uFill>
                <a:latin typeface="+mn-lt"/>
                <a:ea typeface="+mn-ea"/>
                <a:cs typeface="+mn-cs"/>
                <a:sym typeface="Times New Roman"/>
              </a:defRPr>
            </a:pPr>
          </a:p>
          <a:p>
            <a:pPr marL="57799" marR="57799" defTabSz="1295400">
              <a:defRPr sz="2200">
                <a:uFill>
                  <a:solidFill>
                    <a:srgbClr val="000000"/>
                  </a:solidFill>
                </a:uFill>
                <a:latin typeface="+mn-lt"/>
                <a:ea typeface="+mn-ea"/>
                <a:cs typeface="+mn-cs"/>
                <a:sym typeface="Times New Roman"/>
              </a:defRPr>
            </a:pPr>
            <a:r>
              <a:t>Pour plus de détails... voir </a:t>
            </a:r>
            <a:br/>
            <a:r>
              <a:t>[Woods et al 1993, Roche 1998].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625">
                                            <p:txEl>
                                              <p:pRg st="2" end="2"/>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625">
                                            <p:txEl>
                                              <p:pRg st="3" end="3"/>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6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6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7" grpId="2"/>
      <p:bldP build="p" bldLvl="1" animBg="1" rev="0" advAuto="0" spid="62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Critère de similarité"/>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sp>
        <p:nvSpPr>
          <p:cNvPr id="384" name="Comparaison des histogrammes de I et J?…"/>
          <p:cNvSpPr txBox="1"/>
          <p:nvPr>
            <p:ph type="body" idx="1"/>
          </p:nvPr>
        </p:nvSpPr>
        <p:spPr>
          <a:xfrm>
            <a:off x="466926" y="2237362"/>
            <a:ext cx="11725075" cy="5954039"/>
          </a:xfrm>
          <a:prstGeom prst="rect">
            <a:avLst/>
          </a:prstGeom>
        </p:spPr>
        <p:txBody>
          <a:bodyPr/>
          <a:lstStyle/>
          <a:p>
            <a:pPr/>
            <a:r>
              <a:t>Comparaison des histogrammes de I et J?</a:t>
            </a:r>
            <a:br/>
          </a:p>
          <a:p>
            <a:pPr marL="0" indent="0">
              <a:buSzTx/>
              <a:buFont typeface="Wingdings"/>
              <a:buNone/>
            </a:pPr>
            <a:r>
              <a:t>Histogramme conjoint :</a:t>
            </a:r>
          </a:p>
        </p:txBody>
      </p:sp>
      <p:pic>
        <p:nvPicPr>
          <p:cNvPr id="385" name="droppedImage.pdf" descr="droppedImage.pdf"/>
          <p:cNvPicPr>
            <a:picLocks noChangeAspect="1"/>
          </p:cNvPicPr>
          <p:nvPr/>
        </p:nvPicPr>
        <p:blipFill>
          <a:blip r:embed="rId3">
            <a:extLst/>
          </a:blip>
          <a:stretch>
            <a:fillRect/>
          </a:stretch>
        </p:blipFill>
        <p:spPr>
          <a:xfrm>
            <a:off x="1143041" y="4689774"/>
            <a:ext cx="11048960" cy="3082626"/>
          </a:xfrm>
          <a:prstGeom prst="rect">
            <a:avLst/>
          </a:prstGeom>
          <a:ln w="88900">
            <a:miter lim="400000"/>
          </a:ln>
        </p:spPr>
      </p:pic>
      <p:pic>
        <p:nvPicPr>
          <p:cNvPr id="386" name="Picture 2" descr="Picture 2"/>
          <p:cNvPicPr>
            <a:picLocks noChangeAspect="1"/>
          </p:cNvPicPr>
          <p:nvPr/>
        </p:nvPicPr>
        <p:blipFill>
          <a:blip r:embed="rId4">
            <a:extLst/>
          </a:blip>
          <a:srcRect l="7614" t="0" r="0" b="11591"/>
          <a:stretch>
            <a:fillRect/>
          </a:stretch>
        </p:blipFill>
        <p:spPr>
          <a:xfrm>
            <a:off x="1342105" y="8094208"/>
            <a:ext cx="1528346" cy="1135627"/>
          </a:xfrm>
          <a:prstGeom prst="rect">
            <a:avLst/>
          </a:prstGeom>
          <a:ln w="88900">
            <a:miter lim="400000"/>
          </a:ln>
        </p:spPr>
      </p:pic>
      <p:pic>
        <p:nvPicPr>
          <p:cNvPr id="387" name="Picture 2" descr="Picture 2"/>
          <p:cNvPicPr>
            <a:picLocks noChangeAspect="1"/>
          </p:cNvPicPr>
          <p:nvPr/>
        </p:nvPicPr>
        <p:blipFill>
          <a:blip r:embed="rId4">
            <a:extLst/>
          </a:blip>
          <a:srcRect l="14002" t="0" r="0" b="11591"/>
          <a:stretch>
            <a:fillRect/>
          </a:stretch>
        </p:blipFill>
        <p:spPr>
          <a:xfrm>
            <a:off x="5884600" y="7999176"/>
            <a:ext cx="1632689" cy="1303264"/>
          </a:xfrm>
          <a:prstGeom prst="rect">
            <a:avLst/>
          </a:prstGeom>
          <a:ln w="88900">
            <a:miter lim="400000"/>
          </a:ln>
        </p:spPr>
      </p:pic>
      <p:sp>
        <p:nvSpPr>
          <p:cNvPr id="388" name="Connecteur droit avec flèche 8"/>
          <p:cNvSpPr/>
          <p:nvPr/>
        </p:nvSpPr>
        <p:spPr>
          <a:xfrm flipV="1">
            <a:off x="5176683" y="8094207"/>
            <a:ext cx="1" cy="1151257"/>
          </a:xfrm>
          <a:prstGeom prst="line">
            <a:avLst/>
          </a:prstGeom>
          <a:ln>
            <a:solidFill>
              <a:srgbClr val="000000"/>
            </a:solidFill>
            <a:tailEnd type="triangle"/>
          </a:ln>
        </p:spPr>
        <p:txBody>
          <a:bodyPr lIns="45719" rIns="45719"/>
          <a:lstStyle/>
          <a:p>
            <a:pPr>
              <a:defRPr>
                <a:latin typeface="Calibri Light"/>
                <a:ea typeface="Calibri Light"/>
                <a:cs typeface="Calibri Light"/>
                <a:sym typeface="Calibri Light"/>
              </a:defRPr>
            </a:pPr>
          </a:p>
        </p:txBody>
      </p:sp>
      <p:sp>
        <p:nvSpPr>
          <p:cNvPr id="389" name="Connecteur droit avec flèche 9"/>
          <p:cNvSpPr/>
          <p:nvPr/>
        </p:nvSpPr>
        <p:spPr>
          <a:xfrm flipV="1">
            <a:off x="5196351" y="9243448"/>
            <a:ext cx="2502311" cy="21685"/>
          </a:xfrm>
          <a:prstGeom prst="line">
            <a:avLst/>
          </a:prstGeom>
          <a:ln>
            <a:solidFill>
              <a:srgbClr val="000000"/>
            </a:solidFill>
            <a:tailEnd type="triangle"/>
          </a:ln>
        </p:spPr>
        <p:txBody>
          <a:bodyPr lIns="45719" rIns="45719"/>
          <a:lstStyle/>
          <a:p>
            <a:pPr>
              <a:defRPr>
                <a:latin typeface="Calibri Light"/>
                <a:ea typeface="Calibri Light"/>
                <a:cs typeface="Calibri Light"/>
                <a:sym typeface="Calibri Light"/>
              </a:defRPr>
            </a:pPr>
          </a:p>
        </p:txBody>
      </p:sp>
      <p:sp>
        <p:nvSpPr>
          <p:cNvPr id="390" name="Connecteur droit avec flèche 11"/>
          <p:cNvSpPr/>
          <p:nvPr/>
        </p:nvSpPr>
        <p:spPr>
          <a:xfrm flipV="1">
            <a:off x="1361769" y="8025383"/>
            <a:ext cx="1" cy="1151257"/>
          </a:xfrm>
          <a:prstGeom prst="line">
            <a:avLst/>
          </a:prstGeom>
          <a:ln>
            <a:solidFill>
              <a:srgbClr val="000000"/>
            </a:solidFill>
            <a:tailEnd type="triangle"/>
          </a:ln>
        </p:spPr>
        <p:txBody>
          <a:bodyPr lIns="45719" rIns="45719"/>
          <a:lstStyle/>
          <a:p>
            <a:pPr>
              <a:defRPr>
                <a:latin typeface="Calibri Light"/>
                <a:ea typeface="Calibri Light"/>
                <a:cs typeface="Calibri Light"/>
                <a:sym typeface="Calibri Light"/>
              </a:defRPr>
            </a:pPr>
          </a:p>
        </p:txBody>
      </p:sp>
      <p:sp>
        <p:nvSpPr>
          <p:cNvPr id="391" name="Connecteur droit avec flèche 12"/>
          <p:cNvSpPr/>
          <p:nvPr/>
        </p:nvSpPr>
        <p:spPr>
          <a:xfrm flipV="1">
            <a:off x="1381436" y="9174623"/>
            <a:ext cx="2502312" cy="21685"/>
          </a:xfrm>
          <a:prstGeom prst="line">
            <a:avLst/>
          </a:prstGeom>
          <a:ln>
            <a:solidFill>
              <a:srgbClr val="000000"/>
            </a:solidFill>
            <a:tailEnd type="triangle"/>
          </a:ln>
        </p:spPr>
        <p:txBody>
          <a:bodyPr lIns="45719" rIns="45719"/>
          <a:lstStyle/>
          <a:p>
            <a:pPr>
              <a:defRPr>
                <a:latin typeface="Calibri Light"/>
                <a:ea typeface="Calibri Light"/>
                <a:cs typeface="Calibri Light"/>
                <a:sym typeface="Calibri Light"/>
              </a:defRPr>
            </a:pPr>
          </a:p>
        </p:txBody>
      </p:sp>
      <p:pic>
        <p:nvPicPr>
          <p:cNvPr id="392" name="droppedImage.pdf" descr="droppedImage.pdf"/>
          <p:cNvPicPr>
            <a:picLocks noChangeAspect="1"/>
          </p:cNvPicPr>
          <p:nvPr/>
        </p:nvPicPr>
        <p:blipFill>
          <a:blip r:embed="rId3">
            <a:extLst/>
          </a:blip>
          <a:srcRect l="72503" t="1123" r="5339" b="17383"/>
          <a:stretch>
            <a:fillRect/>
          </a:stretch>
        </p:blipFill>
        <p:spPr>
          <a:xfrm rot="10800000">
            <a:off x="9217744" y="4744068"/>
            <a:ext cx="2448232" cy="2512143"/>
          </a:xfrm>
          <a:prstGeom prst="rect">
            <a:avLst/>
          </a:prstGeom>
          <a:ln w="88900">
            <a:miter lim="400000"/>
          </a:ln>
        </p:spPr>
      </p:pic>
      <p:sp>
        <p:nvSpPr>
          <p:cNvPr id="393" name="Rectangle 1"/>
          <p:cNvSpPr/>
          <p:nvPr/>
        </p:nvSpPr>
        <p:spPr>
          <a:xfrm>
            <a:off x="8610600" y="8851900"/>
            <a:ext cx="3927274" cy="152400"/>
          </a:xfrm>
          <a:prstGeom prst="rect">
            <a:avLst/>
          </a:prstGeom>
          <a:solidFill>
            <a:srgbClr val="000000"/>
          </a:solidFill>
          <a:ln w="12700">
            <a:solidFill>
              <a:srgbClr val="000000"/>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394" name="Rectangle 2"/>
          <p:cNvSpPr/>
          <p:nvPr/>
        </p:nvSpPr>
        <p:spPr>
          <a:xfrm>
            <a:off x="9194800" y="8851900"/>
            <a:ext cx="3060001" cy="152400"/>
          </a:xfrm>
          <a:prstGeom prst="rect">
            <a:avLst/>
          </a:prstGeom>
          <a:solidFill>
            <a:srgbClr val="0070C0"/>
          </a:solidFill>
          <a:ln w="12700">
            <a:solidFill>
              <a:srgbClr val="0070C0"/>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395" name="Rectangle 3"/>
          <p:cNvSpPr/>
          <p:nvPr/>
        </p:nvSpPr>
        <p:spPr>
          <a:xfrm>
            <a:off x="9575800" y="8851900"/>
            <a:ext cx="2268001" cy="152400"/>
          </a:xfrm>
          <a:prstGeom prst="rect">
            <a:avLst/>
          </a:prstGeom>
          <a:solidFill>
            <a:srgbClr val="51C3F9"/>
          </a:solidFill>
          <a:ln w="12700">
            <a:solidFill>
              <a:srgbClr val="51C3F9"/>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396" name="Rectangle 4"/>
          <p:cNvSpPr/>
          <p:nvPr/>
        </p:nvSpPr>
        <p:spPr>
          <a:xfrm>
            <a:off x="9982200" y="8851900"/>
            <a:ext cx="1404001" cy="152400"/>
          </a:xfrm>
          <a:prstGeom prst="rect">
            <a:avLst/>
          </a:prstGeom>
          <a:solidFill>
            <a:srgbClr val="FFC000"/>
          </a:solidFill>
          <a:ln w="12700">
            <a:solidFill>
              <a:srgbClr val="FFC000"/>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397" name="Rectangle 6"/>
          <p:cNvSpPr/>
          <p:nvPr/>
        </p:nvSpPr>
        <p:spPr>
          <a:xfrm>
            <a:off x="10388600" y="8851900"/>
            <a:ext cx="612000" cy="152400"/>
          </a:xfrm>
          <a:prstGeom prst="rect">
            <a:avLst/>
          </a:prstGeom>
          <a:solidFill>
            <a:srgbClr val="FF0000"/>
          </a:solidFill>
          <a:ln w="12700">
            <a:solidFill>
              <a:srgbClr val="FF0000"/>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grpSp>
        <p:nvGrpSpPr>
          <p:cNvPr id="401" name="Flèche : courbe vers le bas 7"/>
          <p:cNvGrpSpPr/>
          <p:nvPr/>
        </p:nvGrpSpPr>
        <p:grpSpPr>
          <a:xfrm>
            <a:off x="7366000" y="8094208"/>
            <a:ext cx="2064927" cy="452892"/>
            <a:chOff x="0" y="0"/>
            <a:chExt cx="2064926" cy="452891"/>
          </a:xfrm>
        </p:grpSpPr>
        <p:sp>
          <p:nvSpPr>
            <p:cNvPr id="398" name="Shape"/>
            <p:cNvSpPr/>
            <p:nvPr/>
          </p:nvSpPr>
          <p:spPr>
            <a:xfrm>
              <a:off x="0" y="0"/>
              <a:ext cx="2064927" cy="4528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5" y="21600"/>
                  </a:moveTo>
                  <a:lnTo>
                    <a:pt x="19231" y="16200"/>
                  </a:lnTo>
                  <a:lnTo>
                    <a:pt x="19823" y="16200"/>
                  </a:lnTo>
                  <a:lnTo>
                    <a:pt x="19823" y="16200"/>
                  </a:lnTo>
                  <a:cubicBezTo>
                    <a:pt x="18675" y="6663"/>
                    <a:pt x="14664" y="0"/>
                    <a:pt x="10072" y="0"/>
                  </a:cubicBezTo>
                  <a:lnTo>
                    <a:pt x="11256" y="0"/>
                  </a:lnTo>
                  <a:cubicBezTo>
                    <a:pt x="15849" y="0"/>
                    <a:pt x="19860" y="6663"/>
                    <a:pt x="21008" y="16200"/>
                  </a:cubicBezTo>
                  <a:lnTo>
                    <a:pt x="21600" y="16200"/>
                  </a:lnTo>
                  <a:close/>
                  <a:moveTo>
                    <a:pt x="10664" y="37"/>
                  </a:moveTo>
                  <a:lnTo>
                    <a:pt x="10664" y="37"/>
                  </a:lnTo>
                  <a:cubicBezTo>
                    <a:pt x="5341" y="710"/>
                    <a:pt x="1184" y="10164"/>
                    <a:pt x="1184" y="21600"/>
                  </a:cubicBezTo>
                  <a:lnTo>
                    <a:pt x="0" y="21600"/>
                  </a:lnTo>
                  <a:cubicBezTo>
                    <a:pt x="0" y="9671"/>
                    <a:pt x="4509" y="0"/>
                    <a:pt x="10072" y="0"/>
                  </a:cubicBezTo>
                  <a:cubicBezTo>
                    <a:pt x="10269" y="0"/>
                    <a:pt x="10467" y="12"/>
                    <a:pt x="10664" y="37"/>
                  </a:cubicBezTo>
                  <a:close/>
                </a:path>
              </a:pathLst>
            </a:custGeom>
            <a:solidFill>
              <a:srgbClr val="99CB38"/>
            </a:solidFill>
            <a:ln w="12700" cap="flat">
              <a:noFill/>
              <a:miter lim="400000"/>
            </a:ln>
            <a:effectLst/>
          </p:spPr>
          <p:txBody>
            <a:bodyPr wrap="square" lIns="45719" tIns="45719" rIns="45719" bIns="45719" numCol="1" anchor="ctr">
              <a:noAutofit/>
            </a:bodyPr>
            <a:lstStyle/>
            <a:p>
              <a:pPr algn="ctr">
                <a:defRPr>
                  <a:latin typeface="Calibri Light"/>
                  <a:ea typeface="Calibri Light"/>
                  <a:cs typeface="Calibri Light"/>
                  <a:sym typeface="Calibri Light"/>
                </a:defRPr>
              </a:pPr>
            </a:p>
          </p:txBody>
        </p:sp>
        <p:sp>
          <p:nvSpPr>
            <p:cNvPr id="399" name="Shape"/>
            <p:cNvSpPr/>
            <p:nvPr/>
          </p:nvSpPr>
          <p:spPr>
            <a:xfrm>
              <a:off x="0" y="0"/>
              <a:ext cx="1019445" cy="4528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7"/>
                  </a:moveTo>
                  <a:lnTo>
                    <a:pt x="21600" y="37"/>
                  </a:lnTo>
                  <a:cubicBezTo>
                    <a:pt x="10818" y="710"/>
                    <a:pt x="2399" y="10164"/>
                    <a:pt x="2399" y="21600"/>
                  </a:cubicBezTo>
                  <a:lnTo>
                    <a:pt x="0" y="21600"/>
                  </a:lnTo>
                  <a:cubicBezTo>
                    <a:pt x="0" y="9671"/>
                    <a:pt x="9134" y="0"/>
                    <a:pt x="20401" y="0"/>
                  </a:cubicBezTo>
                  <a:cubicBezTo>
                    <a:pt x="20801" y="0"/>
                    <a:pt x="21201" y="12"/>
                    <a:pt x="21600" y="37"/>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latin typeface="Calibri Light"/>
                  <a:ea typeface="Calibri Light"/>
                  <a:cs typeface="Calibri Light"/>
                  <a:sym typeface="Calibri Light"/>
                </a:defRPr>
              </a:pPr>
            </a:p>
          </p:txBody>
        </p:sp>
        <p:sp>
          <p:nvSpPr>
            <p:cNvPr id="400" name="Line"/>
            <p:cNvSpPr/>
            <p:nvPr/>
          </p:nvSpPr>
          <p:spPr>
            <a:xfrm>
              <a:off x="0" y="0"/>
              <a:ext cx="2064927" cy="4528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4" y="37"/>
                  </a:moveTo>
                  <a:lnTo>
                    <a:pt x="10664" y="37"/>
                  </a:lnTo>
                  <a:cubicBezTo>
                    <a:pt x="5341" y="710"/>
                    <a:pt x="1184" y="10164"/>
                    <a:pt x="1184" y="21600"/>
                  </a:cubicBezTo>
                  <a:lnTo>
                    <a:pt x="0" y="21600"/>
                  </a:lnTo>
                  <a:cubicBezTo>
                    <a:pt x="0" y="9671"/>
                    <a:pt x="4509" y="0"/>
                    <a:pt x="10072" y="0"/>
                  </a:cubicBezTo>
                  <a:lnTo>
                    <a:pt x="11256" y="0"/>
                  </a:lnTo>
                  <a:cubicBezTo>
                    <a:pt x="15849" y="0"/>
                    <a:pt x="19860" y="6663"/>
                    <a:pt x="21008" y="16200"/>
                  </a:cubicBezTo>
                  <a:lnTo>
                    <a:pt x="21600" y="16200"/>
                  </a:lnTo>
                  <a:lnTo>
                    <a:pt x="20735" y="21600"/>
                  </a:lnTo>
                  <a:lnTo>
                    <a:pt x="19231" y="16200"/>
                  </a:lnTo>
                  <a:lnTo>
                    <a:pt x="19823" y="16200"/>
                  </a:lnTo>
                  <a:lnTo>
                    <a:pt x="19823" y="16200"/>
                  </a:lnTo>
                  <a:cubicBezTo>
                    <a:pt x="18675" y="6663"/>
                    <a:pt x="14664" y="0"/>
                    <a:pt x="10072" y="0"/>
                  </a:cubicBezTo>
                </a:path>
              </a:pathLst>
            </a:custGeom>
            <a:noFill/>
            <a:ln w="12700" cap="flat">
              <a:solidFill>
                <a:srgbClr val="709429"/>
              </a:solidFill>
              <a:prstDash val="solid"/>
              <a:round/>
            </a:ln>
            <a:effectLst/>
          </p:spPr>
          <p:txBody>
            <a:bodyPr wrap="square" lIns="45719" tIns="45719" rIns="45719" bIns="45719" numCol="1" anchor="ctr">
              <a:noAutofit/>
            </a:bodyPr>
            <a:lstStyle/>
            <a:p>
              <a:pPr algn="ctr">
                <a:defRPr>
                  <a:latin typeface="Calibri Light"/>
                  <a:ea typeface="Calibri Light"/>
                  <a:cs typeface="Calibri Light"/>
                  <a:sym typeface="Calibri Light"/>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9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94"/>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395"/>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396"/>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5" grpId="4"/>
      <p:bldP build="whole" bldLvl="1" animBg="1" rev="0" advAuto="0" spid="393" grpId="2"/>
      <p:bldP build="whole" bldLvl="1" animBg="1" rev="0" advAuto="0" spid="396" grpId="5"/>
      <p:bldP build="whole" bldLvl="1" animBg="1" rev="0" advAuto="0" spid="397" grpId="6"/>
      <p:bldP build="whole" bldLvl="1" animBg="1" rev="0" advAuto="0" spid="401" grpId="1"/>
      <p:bldP build="whole" bldLvl="1" animBg="1" rev="0" advAuto="0" spid="394" grpId="3"/>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30" name="Dépendance fonctionnelle"/>
          <p:cNvSpPr txBox="1"/>
          <p:nvPr>
            <p:ph type="title"/>
          </p:nvPr>
        </p:nvSpPr>
        <p:spPr>
          <a:xfrm>
            <a:off x="977900" y="558800"/>
            <a:ext cx="11049000" cy="2273300"/>
          </a:xfrm>
          <a:prstGeom prst="rect">
            <a:avLst/>
          </a:prstGeom>
        </p:spPr>
        <p:txBody>
          <a:bodyPr/>
          <a:lstStyle/>
          <a:p>
            <a:pPr/>
            <a:r>
              <a:t>Dépendance fonctionnelle</a:t>
            </a:r>
          </a:p>
        </p:txBody>
      </p:sp>
      <p:sp>
        <p:nvSpPr>
          <p:cNvPr id="631" name="Exemple: I(x,y) valeur dans [0, 255]…"/>
          <p:cNvSpPr txBox="1"/>
          <p:nvPr>
            <p:ph type="body" idx="1"/>
          </p:nvPr>
        </p:nvSpPr>
        <p:spPr>
          <a:prstGeom prst="rect">
            <a:avLst/>
          </a:prstGeom>
        </p:spPr>
        <p:txBody>
          <a:bodyPr/>
          <a:lstStyle/>
          <a:p>
            <a:pPr/>
            <a:r>
              <a:t>Exemple: I(x,y) valeur dans [0, 255]</a:t>
            </a:r>
          </a:p>
          <a:p>
            <a:pPr/>
            <a:r>
              <a:t>J(x,y) = (I(x,y) - 127)</a:t>
            </a:r>
            <a:r>
              <a:rPr baseline="31999"/>
              <a:t>2</a:t>
            </a:r>
          </a:p>
        </p:txBody>
      </p:sp>
      <p:sp>
        <p:nvSpPr>
          <p:cNvPr id="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droppedImage.pdf" descr="droppedImage.pdf"/>
          <p:cNvPicPr>
            <a:picLocks noChangeAspect="1"/>
          </p:cNvPicPr>
          <p:nvPr/>
        </p:nvPicPr>
        <p:blipFill>
          <a:blip r:embed="rId2">
            <a:extLst/>
          </a:blip>
          <a:stretch>
            <a:fillRect/>
          </a:stretch>
        </p:blipFill>
        <p:spPr>
          <a:xfrm>
            <a:off x="393700" y="4381500"/>
            <a:ext cx="4064000" cy="4064000"/>
          </a:xfrm>
          <a:prstGeom prst="rect">
            <a:avLst/>
          </a:prstGeom>
        </p:spPr>
      </p:pic>
      <p:pic>
        <p:nvPicPr>
          <p:cNvPr id="634" name="droppedImage.pdf" descr="droppedImage.pdf"/>
          <p:cNvPicPr>
            <a:picLocks noChangeAspect="1"/>
          </p:cNvPicPr>
          <p:nvPr/>
        </p:nvPicPr>
        <p:blipFill>
          <a:blip r:embed="rId3">
            <a:extLst/>
          </a:blip>
          <a:stretch>
            <a:fillRect/>
          </a:stretch>
        </p:blipFill>
        <p:spPr>
          <a:xfrm>
            <a:off x="4508500" y="4381500"/>
            <a:ext cx="4051300" cy="4051300"/>
          </a:xfrm>
          <a:prstGeom prst="rect">
            <a:avLst/>
          </a:prstGeom>
        </p:spPr>
      </p:pic>
      <p:pic>
        <p:nvPicPr>
          <p:cNvPr id="635" name="droppedImage.pdf" descr="droppedImage.pdf"/>
          <p:cNvPicPr>
            <a:picLocks noChangeAspect="1"/>
          </p:cNvPicPr>
          <p:nvPr/>
        </p:nvPicPr>
        <p:blipFill>
          <a:blip r:embed="rId4">
            <a:extLst/>
          </a:blip>
          <a:stretch>
            <a:fillRect/>
          </a:stretch>
        </p:blipFill>
        <p:spPr>
          <a:xfrm>
            <a:off x="8648700" y="4381500"/>
            <a:ext cx="4002425" cy="4064000"/>
          </a:xfrm>
          <a:prstGeom prst="rect">
            <a:avLst/>
          </a:prstGeom>
        </p:spPr>
      </p:pic>
      <p:sp>
        <p:nvSpPr>
          <p:cNvPr id="636" name="SSD = 85000"/>
          <p:cNvSpPr txBox="1"/>
          <p:nvPr/>
        </p:nvSpPr>
        <p:spPr>
          <a:xfrm>
            <a:off x="3594100" y="8661400"/>
            <a:ext cx="1680423"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SSD = 85000</a:t>
            </a:r>
          </a:p>
        </p:txBody>
      </p:sp>
      <p:sp>
        <p:nvSpPr>
          <p:cNvPr id="637" name="p(I, J) = -0.3"/>
          <p:cNvSpPr txBox="1"/>
          <p:nvPr/>
        </p:nvSpPr>
        <p:spPr>
          <a:xfrm>
            <a:off x="9842500" y="3924300"/>
            <a:ext cx="1578922"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p(I, J) = -0.3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6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7" grpId="4"/>
      <p:bldP build="whole" bldLvl="1" animBg="1" rev="0" advAuto="0" spid="634" grpId="1"/>
      <p:bldP build="whole" bldLvl="1" animBg="1" rev="0" advAuto="0" spid="635" grpId="2"/>
      <p:bldP build="whole" bldLvl="1" animBg="1" rev="0" advAuto="0" spid="636" grpId="3"/>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9" name="droppedImage.pdf" descr="droppedImage.pdf"/>
          <p:cNvPicPr>
            <a:picLocks noChangeAspect="1"/>
          </p:cNvPicPr>
          <p:nvPr/>
        </p:nvPicPr>
        <p:blipFill>
          <a:blip r:embed="rId2">
            <a:extLst/>
          </a:blip>
          <a:stretch>
            <a:fillRect/>
          </a:stretch>
        </p:blipFill>
        <p:spPr>
          <a:xfrm>
            <a:off x="4305300" y="2806700"/>
            <a:ext cx="4411829" cy="3111500"/>
          </a:xfrm>
          <a:prstGeom prst="rect">
            <a:avLst/>
          </a:prstGeom>
        </p:spPr>
      </p:pic>
      <p:sp>
        <p:nvSpPr>
          <p:cNvPr id="640"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41" name="Dépendance fonctionnelle"/>
          <p:cNvSpPr txBox="1"/>
          <p:nvPr>
            <p:ph type="title"/>
          </p:nvPr>
        </p:nvSpPr>
        <p:spPr>
          <a:prstGeom prst="rect">
            <a:avLst/>
          </a:prstGeom>
        </p:spPr>
        <p:txBody>
          <a:bodyPr/>
          <a:lstStyle/>
          <a:p>
            <a:pPr/>
            <a:r>
              <a:t>Dépendance fonctionnelle</a:t>
            </a:r>
          </a:p>
        </p:txBody>
      </p:sp>
      <p:sp>
        <p:nvSpPr>
          <p:cNvPr id="6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3" name="droppedImage.pdf" descr="droppedImage.pdf"/>
          <p:cNvPicPr>
            <a:picLocks noChangeAspect="1"/>
          </p:cNvPicPr>
          <p:nvPr/>
        </p:nvPicPr>
        <p:blipFill>
          <a:blip r:embed="rId3">
            <a:extLst/>
          </a:blip>
          <a:stretch>
            <a:fillRect/>
          </a:stretch>
        </p:blipFill>
        <p:spPr>
          <a:xfrm>
            <a:off x="914400" y="5854700"/>
            <a:ext cx="3531910" cy="3568700"/>
          </a:xfrm>
          <a:prstGeom prst="rect">
            <a:avLst/>
          </a:prstGeom>
        </p:spPr>
      </p:pic>
      <p:pic>
        <p:nvPicPr>
          <p:cNvPr id="644" name="droppedImage.pdf" descr="droppedImage.pdf"/>
          <p:cNvPicPr>
            <a:picLocks noChangeAspect="1"/>
          </p:cNvPicPr>
          <p:nvPr/>
        </p:nvPicPr>
        <p:blipFill>
          <a:blip r:embed="rId4">
            <a:extLst/>
          </a:blip>
          <a:stretch>
            <a:fillRect/>
          </a:stretch>
        </p:blipFill>
        <p:spPr>
          <a:xfrm>
            <a:off x="4546600" y="5842000"/>
            <a:ext cx="3581400" cy="3581400"/>
          </a:xfrm>
          <a:prstGeom prst="rect">
            <a:avLst/>
          </a:prstGeom>
        </p:spPr>
      </p:pic>
      <p:pic>
        <p:nvPicPr>
          <p:cNvPr id="645" name="droppedImage.pdf" descr="droppedImage.pdf"/>
          <p:cNvPicPr>
            <a:picLocks noChangeAspect="1"/>
          </p:cNvPicPr>
          <p:nvPr/>
        </p:nvPicPr>
        <p:blipFill>
          <a:blip r:embed="rId5">
            <a:extLst/>
          </a:blip>
          <a:stretch>
            <a:fillRect/>
          </a:stretch>
        </p:blipFill>
        <p:spPr>
          <a:xfrm>
            <a:off x="8216900" y="5842000"/>
            <a:ext cx="3520751" cy="3594100"/>
          </a:xfrm>
          <a:prstGeom prst="rect">
            <a:avLst/>
          </a:prstGeom>
        </p:spPr>
      </p:pic>
      <p:graphicFrame>
        <p:nvGraphicFramePr>
          <p:cNvPr id="646" name="Table 1"/>
          <p:cNvGraphicFramePr/>
          <p:nvPr/>
        </p:nvGraphicFramePr>
        <p:xfrm>
          <a:off x="10234167" y="4104132"/>
          <a:ext cx="2171701" cy="11938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85850"/>
                <a:gridCol w="1085850"/>
              </a:tblGrid>
              <a:tr h="596900">
                <a:tc>
                  <a:txBody>
                    <a:bodyPr/>
                    <a:lstStyle/>
                    <a:p>
                      <a:pPr marR="57799" defTabSz="1295400">
                        <a:spcBef>
                          <a:spcPts val="600"/>
                        </a:spcBef>
                        <a:tabLst>
                          <a:tab pos="1295400" algn="l"/>
                        </a:tabLst>
                        <a:defRPr>
                          <a:solidFill>
                            <a:srgbClr val="000000"/>
                          </a:solidFill>
                        </a:defRPr>
                      </a:pPr>
                      <a:r>
                        <a:rPr sz="2800">
                          <a:uFill>
                            <a:solidFill>
                              <a:srgbClr val="000000"/>
                            </a:solidFill>
                          </a:uFill>
                          <a:latin typeface="+mn-lt"/>
                          <a:ea typeface="+mn-ea"/>
                          <a:cs typeface="+mn-cs"/>
                          <a:sym typeface="Times New Roman"/>
                        </a:rPr>
                        <a:t>SSD</a:t>
                      </a:r>
                    </a:p>
                  </a:txBody>
                  <a:tcPr marL="50800" marR="50800" marT="50800" marB="50800" anchor="t" anchorCtr="0" horzOverflow="overflow">
                    <a:lnL w="28575">
                      <a:solidFill>
                        <a:srgbClr val="000000"/>
                      </a:solidFill>
                      <a:miter lim="400000"/>
                    </a:lnL>
                    <a:lnR w="12700">
                      <a:solidFill>
                        <a:srgbClr val="000000"/>
                      </a:solidFill>
                      <a:miter lim="400000"/>
                    </a:lnR>
                    <a:lnT w="28575">
                      <a:solidFill>
                        <a:srgbClr val="000000"/>
                      </a:solidFill>
                      <a:miter lim="400000"/>
                    </a:lnT>
                    <a:lnB w="12700">
                      <a:solidFill>
                        <a:srgbClr val="000000"/>
                      </a:solidFill>
                      <a:miter lim="400000"/>
                    </a:lnB>
                  </a:tcPr>
                </a:tc>
                <a:tc>
                  <a:txBody>
                    <a:bodyPr/>
                    <a:lstStyle/>
                    <a:p>
                      <a:pPr marR="57799" defTabSz="1295400">
                        <a:spcBef>
                          <a:spcPts val="600"/>
                        </a:spcBef>
                        <a:tabLst>
                          <a:tab pos="1295400" algn="l"/>
                        </a:tabLst>
                        <a:defRPr>
                          <a:solidFill>
                            <a:srgbClr val="000000"/>
                          </a:solidFill>
                        </a:defRPr>
                      </a:pPr>
                      <a:r>
                        <a:rPr sz="2800">
                          <a:uFill>
                            <a:solidFill>
                              <a:srgbClr val="000000"/>
                            </a:solidFill>
                          </a:uFill>
                          <a:latin typeface="+mn-lt"/>
                          <a:ea typeface="+mn-ea"/>
                          <a:cs typeface="+mn-cs"/>
                          <a:sym typeface="Times New Roman"/>
                        </a:rPr>
                        <a:t>p(I, J)</a:t>
                      </a:r>
                    </a:p>
                  </a:txBody>
                  <a:tcPr marL="50800" marR="50800" marT="50800" marB="50800" anchor="t" anchorCtr="0" horzOverflow="overflow">
                    <a:lnL w="12700">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tcPr>
                </a:tc>
              </a:tr>
              <a:tr h="596900">
                <a:tc>
                  <a:txBody>
                    <a:bodyPr/>
                    <a:lstStyle/>
                    <a:p>
                      <a:pPr marR="57799" defTabSz="1295400">
                        <a:spcBef>
                          <a:spcPts val="600"/>
                        </a:spcBef>
                        <a:tabLst>
                          <a:tab pos="1295400" algn="l"/>
                        </a:tabLst>
                        <a:defRPr>
                          <a:solidFill>
                            <a:srgbClr val="000000"/>
                          </a:solidFill>
                        </a:defRPr>
                      </a:pPr>
                      <a:r>
                        <a:rPr sz="2800">
                          <a:uFill>
                            <a:solidFill>
                              <a:srgbClr val="000000"/>
                            </a:solidFill>
                          </a:uFill>
                          <a:latin typeface="+mn-lt"/>
                          <a:ea typeface="+mn-ea"/>
                          <a:cs typeface="+mn-cs"/>
                          <a:sym typeface="Times New Roman"/>
                        </a:rPr>
                        <a:t>78000</a:t>
                      </a:r>
                    </a:p>
                  </a:txBody>
                  <a:tcPr marL="50800" marR="50800" marT="50800" marB="50800" anchor="t" anchorCtr="0" horzOverflow="overflow">
                    <a:lnL w="28575">
                      <a:solidFill>
                        <a:srgbClr val="000000"/>
                      </a:solidFill>
                      <a:miter lim="400000"/>
                    </a:lnL>
                    <a:lnR w="12700">
                      <a:solidFill>
                        <a:srgbClr val="000000"/>
                      </a:solidFill>
                      <a:miter lim="400000"/>
                    </a:lnR>
                    <a:lnT w="12700">
                      <a:solidFill>
                        <a:srgbClr val="000000"/>
                      </a:solidFill>
                      <a:miter lim="400000"/>
                    </a:lnT>
                    <a:lnB w="28575">
                      <a:solidFill>
                        <a:srgbClr val="000000"/>
                      </a:solidFill>
                      <a:miter lim="400000"/>
                    </a:lnB>
                  </a:tcPr>
                </a:tc>
                <a:tc>
                  <a:txBody>
                    <a:bodyPr/>
                    <a:lstStyle/>
                    <a:p>
                      <a:pPr marR="57799" defTabSz="1295400">
                        <a:spcBef>
                          <a:spcPts val="600"/>
                        </a:spcBef>
                        <a:tabLst>
                          <a:tab pos="1295400" algn="l"/>
                        </a:tabLst>
                        <a:defRPr>
                          <a:solidFill>
                            <a:srgbClr val="000000"/>
                          </a:solidFill>
                        </a:defRPr>
                      </a:pPr>
                      <a:r>
                        <a:rPr sz="2800">
                          <a:uFill>
                            <a:solidFill>
                              <a:srgbClr val="000000"/>
                            </a:solidFill>
                          </a:uFill>
                          <a:latin typeface="+mn-lt"/>
                          <a:ea typeface="+mn-ea"/>
                          <a:cs typeface="+mn-cs"/>
                          <a:sym typeface="Times New Roman"/>
                        </a:rPr>
                        <a:t>0.2</a:t>
                      </a:r>
                    </a:p>
                  </a:txBody>
                  <a:tcPr marL="50800" marR="50800" marT="50800" marB="50800" anchor="t" anchorCtr="0" horzOverflow="overflow">
                    <a:lnL w="12700">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6" grpId="3"/>
      <p:bldP build="whole" bldLvl="1" animBg="1" rev="0" advAuto="0" spid="645" grpId="2"/>
      <p:bldP build="whole" bldLvl="1" animBg="1" rev="0" advAuto="0" spid="644"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49" name="Critère de similarité"/>
          <p:cNvSpPr txBox="1"/>
          <p:nvPr>
            <p:ph type="title"/>
          </p:nvPr>
        </p:nvSpPr>
        <p:spPr>
          <a:prstGeom prst="rect">
            <a:avLst/>
          </a:prstGeom>
        </p:spPr>
        <p:txBody>
          <a:bodyPr/>
          <a:lstStyle/>
          <a:p>
            <a:pPr/>
            <a:r>
              <a:t>Critère de similarité</a:t>
            </a:r>
          </a:p>
        </p:txBody>
      </p:sp>
      <p:sp>
        <p:nvSpPr>
          <p:cNvPr id="650" name="Dépendance fonctionnelle : souvent pas suffisant…"/>
          <p:cNvSpPr txBox="1"/>
          <p:nvPr>
            <p:ph type="body" idx="1"/>
          </p:nvPr>
        </p:nvSpPr>
        <p:spPr>
          <a:prstGeom prst="rect">
            <a:avLst/>
          </a:prstGeom>
        </p:spPr>
        <p:txBody>
          <a:bodyPr/>
          <a:lstStyle/>
          <a:p>
            <a:pPr/>
            <a:r>
              <a:t>Dépendance fonctionnelle : souvent pas suffisant </a:t>
            </a:r>
          </a:p>
          <a:p>
            <a:pPr/>
            <a:r>
              <a:t>Exemple: fusion IRM-TDM. </a:t>
            </a:r>
          </a:p>
          <a:p>
            <a:pPr/>
            <a:r>
              <a:t>En IRM T1, le liquide céphalo-rachidien et l’os donnent sensiblement les mêmes réponses alors qu’ils sont nettement différenciés dans la TDM</a:t>
            </a:r>
          </a:p>
          <a:p>
            <a:pPr/>
            <a:r>
              <a:t>À l’inverse, les tissus mous (matière blanche / grise) sont généralement différenciés en IRM T1, mais confondus en TDM</a:t>
            </a:r>
          </a:p>
        </p:txBody>
      </p:sp>
      <p:sp>
        <p:nvSpPr>
          <p:cNvPr id="6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2" name="droppedImage.pdf" descr="droppedImage.pdf"/>
          <p:cNvPicPr>
            <a:picLocks noChangeAspect="1"/>
          </p:cNvPicPr>
          <p:nvPr/>
        </p:nvPicPr>
        <p:blipFill>
          <a:blip r:embed="rId2">
            <a:extLst/>
          </a:blip>
          <a:stretch>
            <a:fillRect/>
          </a:stretch>
        </p:blipFill>
        <p:spPr>
          <a:xfrm>
            <a:off x="3987800" y="6591300"/>
            <a:ext cx="2197100" cy="2900173"/>
          </a:xfrm>
          <a:prstGeom prst="rect">
            <a:avLst/>
          </a:prstGeom>
        </p:spPr>
      </p:pic>
      <p:pic>
        <p:nvPicPr>
          <p:cNvPr id="653" name="droppedImage.pdf" descr="droppedImage.pdf"/>
          <p:cNvPicPr>
            <a:picLocks noChangeAspect="1"/>
          </p:cNvPicPr>
          <p:nvPr/>
        </p:nvPicPr>
        <p:blipFill>
          <a:blip r:embed="rId3">
            <a:extLst/>
          </a:blip>
          <a:stretch>
            <a:fillRect/>
          </a:stretch>
        </p:blipFill>
        <p:spPr>
          <a:xfrm>
            <a:off x="6210300" y="6591300"/>
            <a:ext cx="2123521" cy="2908300"/>
          </a:xfrm>
          <a:prstGeom prst="rect">
            <a:avLst/>
          </a:prstGeom>
        </p:spPr>
      </p:pic>
      <p:sp>
        <p:nvSpPr>
          <p:cNvPr id="654" name="IRM"/>
          <p:cNvSpPr txBox="1"/>
          <p:nvPr/>
        </p:nvSpPr>
        <p:spPr>
          <a:xfrm>
            <a:off x="3238500" y="7810500"/>
            <a:ext cx="699931"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IRM</a:t>
            </a:r>
          </a:p>
        </p:txBody>
      </p:sp>
      <p:sp>
        <p:nvSpPr>
          <p:cNvPr id="655" name="TDM"/>
          <p:cNvSpPr txBox="1"/>
          <p:nvPr/>
        </p:nvSpPr>
        <p:spPr>
          <a:xfrm>
            <a:off x="8432800" y="7810500"/>
            <a:ext cx="792973" cy="4199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1295400">
              <a:defRPr sz="2200">
                <a:uFill>
                  <a:solidFill>
                    <a:srgbClr val="000000"/>
                  </a:solidFill>
                </a:uFill>
                <a:latin typeface="+mn-lt"/>
                <a:ea typeface="+mn-ea"/>
                <a:cs typeface="+mn-cs"/>
                <a:sym typeface="Times New Roman"/>
              </a:defRPr>
            </a:lvl1pPr>
          </a:lstStyle>
          <a:p>
            <a:pPr/>
            <a:r>
              <a:t>TDM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6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65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50"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58" name="Limite de la dépendance fonctionnelle"/>
          <p:cNvSpPr txBox="1"/>
          <p:nvPr>
            <p:ph type="title"/>
          </p:nvPr>
        </p:nvSpPr>
        <p:spPr>
          <a:prstGeom prst="rect">
            <a:avLst/>
          </a:prstGeom>
        </p:spPr>
        <p:txBody>
          <a:bodyPr/>
          <a:lstStyle/>
          <a:p>
            <a:pPr/>
            <a:r>
              <a:t>Limite de la dépendance fonctionnelle</a:t>
            </a:r>
          </a:p>
        </p:txBody>
      </p:sp>
      <p:sp>
        <p:nvSpPr>
          <p:cNvPr id="659" name="Il n’est donc pas possible de relier fonctionnellement les deux modalités"/>
          <p:cNvSpPr txBox="1"/>
          <p:nvPr>
            <p:ph type="body" idx="1"/>
          </p:nvPr>
        </p:nvSpPr>
        <p:spPr>
          <a:xfrm>
            <a:off x="977900" y="3022600"/>
            <a:ext cx="11049000" cy="6934200"/>
          </a:xfrm>
          <a:prstGeom prst="rect">
            <a:avLst/>
          </a:prstGeom>
        </p:spPr>
        <p:txBody>
          <a:bodyPr/>
          <a:lstStyle/>
          <a:p>
            <a:pPr/>
            <a:r>
              <a:t>Il n’est donc pas possible de relier fonctionnellement les deux modalités</a:t>
            </a:r>
          </a:p>
        </p:txBody>
      </p:sp>
      <p:sp>
        <p:nvSpPr>
          <p:cNvPr id="6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65" name="Group"/>
          <p:cNvGrpSpPr/>
          <p:nvPr/>
        </p:nvGrpSpPr>
        <p:grpSpPr>
          <a:xfrm>
            <a:off x="174336" y="4557090"/>
            <a:ext cx="6299842" cy="4702041"/>
            <a:chOff x="0" y="0"/>
            <a:chExt cx="6299841" cy="4702040"/>
          </a:xfrm>
        </p:grpSpPr>
        <p:pic>
          <p:nvPicPr>
            <p:cNvPr id="661" name="droppedImage.pdf" descr="droppedImage.pdf"/>
            <p:cNvPicPr>
              <a:picLocks noChangeAspect="1"/>
            </p:cNvPicPr>
            <p:nvPr/>
          </p:nvPicPr>
          <p:blipFill>
            <a:blip r:embed="rId2">
              <a:extLst/>
            </a:blip>
            <a:stretch>
              <a:fillRect/>
            </a:stretch>
          </p:blipFill>
          <p:spPr>
            <a:xfrm>
              <a:off x="0" y="4749"/>
              <a:ext cx="3203864" cy="4229101"/>
            </a:xfrm>
            <a:prstGeom prst="rect">
              <a:avLst/>
            </a:prstGeom>
            <a:ln w="9525" cap="flat">
              <a:noFill/>
              <a:round/>
            </a:ln>
            <a:effectLst/>
          </p:spPr>
        </p:pic>
        <p:pic>
          <p:nvPicPr>
            <p:cNvPr id="662" name="droppedImage.pdf" descr="droppedImage.pdf"/>
            <p:cNvPicPr>
              <a:picLocks noChangeAspect="1"/>
            </p:cNvPicPr>
            <p:nvPr/>
          </p:nvPicPr>
          <p:blipFill>
            <a:blip r:embed="rId3">
              <a:extLst/>
            </a:blip>
            <a:stretch>
              <a:fillRect/>
            </a:stretch>
          </p:blipFill>
          <p:spPr>
            <a:xfrm>
              <a:off x="3201041" y="0"/>
              <a:ext cx="3098801" cy="4244009"/>
            </a:xfrm>
            <a:prstGeom prst="rect">
              <a:avLst/>
            </a:prstGeom>
            <a:ln w="9525" cap="flat">
              <a:noFill/>
              <a:round/>
            </a:ln>
            <a:effectLst/>
          </p:spPr>
        </p:pic>
        <p:sp>
          <p:nvSpPr>
            <p:cNvPr id="663" name="IRM"/>
            <p:cNvSpPr txBox="1"/>
            <p:nvPr/>
          </p:nvSpPr>
          <p:spPr>
            <a:xfrm>
              <a:off x="1235363" y="4282109"/>
              <a:ext cx="699931" cy="419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IRM</a:t>
              </a:r>
            </a:p>
          </p:txBody>
        </p:sp>
        <p:sp>
          <p:nvSpPr>
            <p:cNvPr id="664" name="TDM"/>
            <p:cNvSpPr txBox="1"/>
            <p:nvPr/>
          </p:nvSpPr>
          <p:spPr>
            <a:xfrm>
              <a:off x="4346863" y="4282109"/>
              <a:ext cx="792974" cy="419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TDM</a:t>
              </a:r>
            </a:p>
          </p:txBody>
        </p:sp>
      </p:grpSp>
      <p:grpSp>
        <p:nvGrpSpPr>
          <p:cNvPr id="668" name="Group"/>
          <p:cNvGrpSpPr/>
          <p:nvPr/>
        </p:nvGrpSpPr>
        <p:grpSpPr>
          <a:xfrm>
            <a:off x="6781800" y="4445000"/>
            <a:ext cx="5664200" cy="4928431"/>
            <a:chOff x="0" y="0"/>
            <a:chExt cx="5664200" cy="4928430"/>
          </a:xfrm>
        </p:grpSpPr>
        <p:pic>
          <p:nvPicPr>
            <p:cNvPr id="666" name="droppedImage.pdf" descr="droppedImage.pdf"/>
            <p:cNvPicPr>
              <a:picLocks noChangeAspect="1"/>
            </p:cNvPicPr>
            <p:nvPr/>
          </p:nvPicPr>
          <p:blipFill>
            <a:blip r:embed="rId4">
              <a:extLst/>
            </a:blip>
            <a:stretch>
              <a:fillRect/>
            </a:stretch>
          </p:blipFill>
          <p:spPr>
            <a:xfrm>
              <a:off x="0" y="0"/>
              <a:ext cx="5664200" cy="4510382"/>
            </a:xfrm>
            <a:prstGeom prst="rect">
              <a:avLst/>
            </a:prstGeom>
            <a:ln w="9525" cap="flat">
              <a:noFill/>
              <a:round/>
            </a:ln>
            <a:effectLst/>
          </p:spPr>
        </p:pic>
        <p:sp>
          <p:nvSpPr>
            <p:cNvPr id="667" name="HI,J"/>
            <p:cNvSpPr txBox="1"/>
            <p:nvPr/>
          </p:nvSpPr>
          <p:spPr>
            <a:xfrm>
              <a:off x="2552700" y="4508500"/>
              <a:ext cx="554956"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57799" marR="57799" defTabSz="1295400">
                <a:defRPr sz="2200">
                  <a:uFill>
                    <a:solidFill>
                      <a:srgbClr val="000000"/>
                    </a:solidFill>
                  </a:uFill>
                  <a:latin typeface="+mn-lt"/>
                  <a:ea typeface="+mn-ea"/>
                  <a:cs typeface="+mn-cs"/>
                  <a:sym typeface="Times New Roman"/>
                </a:defRPr>
              </a:pPr>
              <a:r>
                <a:t>H</a:t>
              </a:r>
              <a:r>
                <a:rPr baseline="-5999"/>
                <a:t>I,J</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8"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71" name="Dépendance statistique"/>
          <p:cNvSpPr txBox="1"/>
          <p:nvPr>
            <p:ph type="title"/>
          </p:nvPr>
        </p:nvSpPr>
        <p:spPr>
          <a:prstGeom prst="rect">
            <a:avLst/>
          </a:prstGeom>
        </p:spPr>
        <p:txBody>
          <a:bodyPr/>
          <a:lstStyle/>
          <a:p>
            <a:pPr/>
            <a:r>
              <a:t>Dépendance statistique</a:t>
            </a:r>
          </a:p>
        </p:txBody>
      </p:sp>
      <p:sp>
        <p:nvSpPr>
          <p:cNvPr id="672" name="C’est ici que HI,J prend toute sa dimension et puissance…"/>
          <p:cNvSpPr txBox="1"/>
          <p:nvPr>
            <p:ph type="body" idx="1"/>
          </p:nvPr>
        </p:nvSpPr>
        <p:spPr>
          <a:prstGeom prst="rect">
            <a:avLst/>
          </a:prstGeom>
        </p:spPr>
        <p:txBody>
          <a:bodyPr/>
          <a:lstStyle/>
          <a:p>
            <a:pPr/>
            <a:r>
              <a:t>C’est ici que H</a:t>
            </a:r>
            <a:r>
              <a:rPr baseline="-5999"/>
              <a:t>I,J</a:t>
            </a:r>
            <a:r>
              <a:t> prend toute sa dimension et puissance</a:t>
            </a:r>
          </a:p>
          <a:p>
            <a:pPr/>
            <a:r>
              <a:t>Rappel : interprétation statistique de H</a:t>
            </a:r>
            <a:r>
              <a:rPr baseline="-5999"/>
              <a:t>I,J</a:t>
            </a:r>
            <a:br>
              <a:rPr baseline="-5999"/>
            </a:br>
            <a:br>
              <a:rPr baseline="-5999"/>
            </a:br>
          </a:p>
          <a:p>
            <a:pPr/>
            <a:r>
              <a:t>H</a:t>
            </a:r>
            <a:r>
              <a:rPr baseline="-5999"/>
              <a:t>I,J</a:t>
            </a:r>
            <a:r>
              <a:t>(i,j) = “probabilité d’un pixel tiré aléatoirement ait l’intensité i dans l’image I et que son correspondant ait l’intensité j dans l’image J’’</a:t>
            </a:r>
            <a:br/>
          </a:p>
          <a:p>
            <a:pPr/>
            <a:r>
              <a:t>Donc, naturel de considérer une mesure de similarité qui prend le degré de dépendance statistique entre ces variables</a:t>
            </a:r>
          </a:p>
        </p:txBody>
      </p:sp>
      <p:sp>
        <p:nvSpPr>
          <p:cNvPr id="6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6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67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72"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676" name="Dépendance statistique"/>
          <p:cNvSpPr txBox="1"/>
          <p:nvPr>
            <p:ph type="title"/>
          </p:nvPr>
        </p:nvSpPr>
        <p:spPr>
          <a:prstGeom prst="rect">
            <a:avLst/>
          </a:prstGeom>
        </p:spPr>
        <p:txBody>
          <a:bodyPr/>
          <a:lstStyle/>
          <a:p>
            <a:pPr/>
            <a:r>
              <a:t>Dépendance statistique</a:t>
            </a:r>
          </a:p>
        </p:txBody>
      </p:sp>
      <p:sp>
        <p:nvSpPr>
          <p:cNvPr id="677" name="Les différentes mesures de similarités proposées:…"/>
          <p:cNvSpPr txBox="1"/>
          <p:nvPr>
            <p:ph type="body" idx="1"/>
          </p:nvPr>
        </p:nvSpPr>
        <p:spPr>
          <a:prstGeom prst="rect">
            <a:avLst/>
          </a:prstGeom>
        </p:spPr>
        <p:txBody>
          <a:bodyPr/>
          <a:lstStyle/>
          <a:p>
            <a:pPr/>
            <a:r>
              <a:t>Les différentes mesures de similarités proposées:</a:t>
            </a:r>
          </a:p>
          <a:p>
            <a:pPr/>
          </a:p>
          <a:p>
            <a:pPr lvl="1" marL="726440" indent="-228600">
              <a:buChar char="•"/>
              <a:defRPr sz="4800"/>
            </a:pPr>
            <a:r>
              <a:t> Entropie conjointe (1995)</a:t>
            </a:r>
            <a:br/>
          </a:p>
          <a:p>
            <a:pPr lvl="1" marL="726440" indent="-228600">
              <a:buChar char="•"/>
              <a:defRPr sz="4800"/>
            </a:pPr>
            <a:r>
              <a:t> Coefficient de corrélation entropique (1998)</a:t>
            </a:r>
            <a:br/>
          </a:p>
          <a:p>
            <a:pPr lvl="1" marL="726440" indent="-228600">
              <a:buChar char="•"/>
              <a:defRPr sz="4800"/>
            </a:pPr>
            <a:r>
              <a:t> </a:t>
            </a:r>
            <a:r>
              <a:rPr b="1"/>
              <a:t>Information mutuelle</a:t>
            </a:r>
            <a:r>
              <a:t> (1995)</a:t>
            </a:r>
          </a:p>
        </p:txBody>
      </p:sp>
      <p:sp>
        <p:nvSpPr>
          <p:cNvPr id="6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Titre 1"/>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Information mutuelle</a:t>
            </a:r>
          </a:p>
        </p:txBody>
      </p:sp>
      <p:pic>
        <p:nvPicPr>
          <p:cNvPr id="681" name="droppedImage.pdf" descr="droppedImage.pdf"/>
          <p:cNvPicPr>
            <a:picLocks noChangeAspect="1"/>
          </p:cNvPicPr>
          <p:nvPr/>
        </p:nvPicPr>
        <p:blipFill>
          <a:blip r:embed="rId2">
            <a:extLst/>
          </a:blip>
          <a:stretch>
            <a:fillRect/>
          </a:stretch>
        </p:blipFill>
        <p:spPr>
          <a:xfrm>
            <a:off x="325611" y="2184161"/>
            <a:ext cx="12007703" cy="2933701"/>
          </a:xfrm>
          <a:prstGeom prst="rect">
            <a:avLst/>
          </a:prstGeom>
          <a:ln w="88900">
            <a:miter lim="400000"/>
          </a:ln>
        </p:spPr>
      </p:pic>
      <p:pic>
        <p:nvPicPr>
          <p:cNvPr id="682" name="Picture 2" descr="Picture 2"/>
          <p:cNvPicPr>
            <a:picLocks noChangeAspect="1"/>
          </p:cNvPicPr>
          <p:nvPr/>
        </p:nvPicPr>
        <p:blipFill>
          <a:blip r:embed="rId3">
            <a:extLst/>
          </a:blip>
          <a:stretch>
            <a:fillRect/>
          </a:stretch>
        </p:blipFill>
        <p:spPr>
          <a:xfrm>
            <a:off x="466927" y="5635490"/>
            <a:ext cx="2681008" cy="2144807"/>
          </a:xfrm>
          <a:prstGeom prst="rect">
            <a:avLst/>
          </a:prstGeom>
          <a:ln w="88900">
            <a:miter lim="400000"/>
          </a:ln>
        </p:spPr>
      </p:pic>
      <p:sp>
        <p:nvSpPr>
          <p:cNvPr id="683" name="ZoneTexte 7"/>
          <p:cNvSpPr txBox="1"/>
          <p:nvPr/>
        </p:nvSpPr>
        <p:spPr>
          <a:xfrm>
            <a:off x="3472470" y="5435708"/>
            <a:ext cx="7520942" cy="1752859"/>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45719" rIns="45719">
            <a:spAutoFit/>
          </a:bodyPr>
          <a:lstStyle/>
          <a:p>
            <a:pPr>
              <a:defRPr sz="2800">
                <a:latin typeface="Calibri Light"/>
                <a:ea typeface="Calibri Light"/>
                <a:cs typeface="Calibri Light"/>
                <a:sym typeface="Calibri Light"/>
              </a:defRPr>
            </a:pPr>
            <a:r>
              <a:t>Si les 2 variables sont indépendantes (PAS LIÉES):</a:t>
            </a:r>
          </a:p>
          <a:p>
            <a:pPr>
              <a:defRPr sz="2800">
                <a:latin typeface="Calibri Light"/>
                <a:ea typeface="Calibri Light"/>
                <a:cs typeface="Calibri Light"/>
                <a:sym typeface="Calibri Light"/>
              </a:defRPr>
            </a:pPr>
          </a:p>
          <a:p>
            <a:pPr>
              <a:defRPr sz="2800">
                <a:latin typeface="Calibri Light"/>
                <a:ea typeface="Calibri Light"/>
                <a:cs typeface="Calibri Light"/>
                <a:sym typeface="Calibri Light"/>
              </a:defRPr>
            </a:pPr>
            <a:r>
              <a:t>p(x,y) = p(x)p(y)  ==&gt;    log(1) = 0    ==&gt;  IM = 0</a:t>
            </a:r>
          </a:p>
        </p:txBody>
      </p:sp>
      <p:sp>
        <p:nvSpPr>
          <p:cNvPr id="684" name="ZoneTexte 8"/>
          <p:cNvSpPr txBox="1"/>
          <p:nvPr/>
        </p:nvSpPr>
        <p:spPr>
          <a:xfrm>
            <a:off x="3472470" y="7569438"/>
            <a:ext cx="9214830" cy="1878371"/>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45719" rIns="45719">
            <a:spAutoFit/>
          </a:bodyPr>
          <a:lstStyle/>
          <a:p>
            <a:pPr>
              <a:defRPr sz="2400">
                <a:latin typeface="Calibri Light"/>
                <a:ea typeface="Calibri Light"/>
                <a:cs typeface="Calibri Light"/>
                <a:sym typeface="Calibri Light"/>
              </a:defRPr>
            </a:pPr>
            <a:r>
              <a:t>Sinon, interprétation?</a:t>
            </a:r>
          </a:p>
          <a:p>
            <a:pPr>
              <a:defRPr sz="2400">
                <a:latin typeface="Calibri Light"/>
                <a:ea typeface="Calibri Light"/>
                <a:cs typeface="Calibri Light"/>
                <a:sym typeface="Calibri Light"/>
              </a:defRPr>
            </a:pPr>
          </a:p>
          <a:p>
            <a:pPr algn="ctr">
              <a:defRPr sz="2400">
                <a:latin typeface="Calibri Light"/>
                <a:ea typeface="Calibri Light"/>
                <a:cs typeface="Calibri Light"/>
                <a:sym typeface="Calibri Light"/>
              </a:defRPr>
            </a:pPr>
            <a:r>
              <a:t>IM(X,Y) = Entropie(X) – Entropie(X | Y)</a:t>
            </a:r>
          </a:p>
          <a:p>
            <a:pPr algn="ctr">
              <a:defRPr sz="2400">
                <a:latin typeface="Calibri Light"/>
                <a:ea typeface="Calibri Light"/>
                <a:cs typeface="Calibri Light"/>
                <a:sym typeface="Calibri Light"/>
              </a:defRPr>
            </a:pPr>
          </a:p>
          <a:p>
            <a:pPr>
              <a:defRPr sz="2400">
                <a:latin typeface="Calibri Light"/>
                <a:ea typeface="Calibri Light"/>
                <a:cs typeface="Calibri Light"/>
                <a:sym typeface="Calibri Light"/>
              </a:defRPr>
            </a:pPr>
            <a:r>
              <a:t>= À quel point Y nous aide à être moins incertains de la valeur de 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1" grpId="1"/>
      <p:bldP build="whole" bldLvl="1" animBg="1" rev="0" advAuto="0" spid="684" grpId="2"/>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9E7FD"/>
        </a:solidFill>
      </p:bgPr>
    </p:bg>
    <p:spTree>
      <p:nvGrpSpPr>
        <p:cNvPr id="1" name=""/>
        <p:cNvGrpSpPr/>
        <p:nvPr/>
      </p:nvGrpSpPr>
      <p:grpSpPr>
        <a:xfrm>
          <a:off x="0" y="0"/>
          <a:ext cx="0" cy="0"/>
          <a:chOff x="0" y="0"/>
          <a:chExt cx="0" cy="0"/>
        </a:xfrm>
      </p:grpSpPr>
      <p:sp>
        <p:nvSpPr>
          <p:cNvPr id="686" name="Titre 3"/>
          <p:cNvSpPr txBox="1"/>
          <p:nvPr>
            <p:ph type="title"/>
          </p:nvPr>
        </p:nvSpPr>
        <p:spPr>
          <a:xfrm>
            <a:off x="643737" y="1091439"/>
            <a:ext cx="11499496" cy="4772764"/>
          </a:xfrm>
          <a:prstGeom prst="rect">
            <a:avLst/>
          </a:prstGeom>
        </p:spPr>
        <p:txBody>
          <a:bodyPr/>
          <a:lstStyle>
            <a:lvl1pPr>
              <a:defRPr spc="-200">
                <a:solidFill>
                  <a:srgbClr val="000000"/>
                </a:solidFill>
              </a:defRPr>
            </a:lvl1pPr>
          </a:lstStyle>
          <a:p>
            <a:pPr/>
            <a:r>
              <a:t>1. Entropie à une variable</a:t>
            </a:r>
          </a:p>
        </p:txBody>
      </p:sp>
      <p:sp>
        <p:nvSpPr>
          <p:cNvPr id="687" name="Espace réservé du texte 4"/>
          <p:cNvSpPr txBox="1"/>
          <p:nvPr>
            <p:ph type="body" sz="quarter" idx="1"/>
          </p:nvPr>
        </p:nvSpPr>
        <p:spPr>
          <a:xfrm>
            <a:off x="712012" y="5955236"/>
            <a:ext cx="9841384" cy="2340865"/>
          </a:xfrm>
          <a:prstGeom prst="rect">
            <a:avLst/>
          </a:prstGeom>
        </p:spPr>
        <p:txBody>
          <a:bodyPr/>
          <a:lstStyle/>
          <a:p>
            <a:pPr>
              <a:defRPr>
                <a:latin typeface="Cambria Math"/>
                <a:ea typeface="Cambria Math"/>
                <a:cs typeface="Cambria Math"/>
                <a:sym typeface="Cambria Math"/>
              </a:defRPr>
            </a:pPr>
          </a:p>
          <a:p>
            <a:pPr>
              <a:defRPr>
                <a:latin typeface="Cambria Math"/>
                <a:ea typeface="Cambria Math"/>
                <a:cs typeface="Cambria Math"/>
                <a:sym typeface="Cambria Math"/>
              </a:defRPr>
            </a:pPr>
            <a14:m>
              <m:oMath>
                <m:nary>
                  <m:naryPr>
                    <m:ctrlPr>
                      <a:rPr xmlns:a="http://schemas.openxmlformats.org/drawingml/2006/main" sz="390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3900" i="1">
                        <a:solidFill>
                          <a:srgbClr val="000000"/>
                        </a:solidFill>
                        <a:latin typeface="Cambria Math" panose="02040503050406030204" pitchFamily="18" charset="0"/>
                      </a:rPr>
                      <m:t>𝑥</m:t>
                    </m:r>
                  </m:sub>
                  <m:sup/>
                  <m:e>
                    <m:r>
                      <a:rPr xmlns:a="http://schemas.openxmlformats.org/drawingml/2006/main" sz="3900" i="1">
                        <a:solidFill>
                          <a:srgbClr val="000000"/>
                        </a:solidFill>
                        <a:latin typeface="Cambria Math" panose="02040503050406030204" pitchFamily="18" charset="0"/>
                      </a:rPr>
                      <m:t>𝑝</m:t>
                    </m:r>
                    <m:d>
                      <m:dPr>
                        <m:ctrlPr>
                          <a:rPr xmlns:a="http://schemas.openxmlformats.org/drawingml/2006/main" sz="3900" i="1">
                            <a:solidFill>
                              <a:srgbClr val="000000"/>
                            </a:solidFill>
                            <a:latin typeface="Cambria Math" panose="02040503050406030204" pitchFamily="18" charset="0"/>
                          </a:rPr>
                        </m:ctrlPr>
                      </m:dPr>
                      <m:e>
                        <m:r>
                          <a:rPr xmlns:a="http://schemas.openxmlformats.org/drawingml/2006/main" sz="3900" i="1">
                            <a:solidFill>
                              <a:srgbClr val="000000"/>
                            </a:solidFill>
                            <a:latin typeface="Cambria Math" panose="02040503050406030204" pitchFamily="18" charset="0"/>
                          </a:rPr>
                          <m:t>𝑥</m:t>
                        </m:r>
                      </m:e>
                    </m:d>
                    <m:func>
                      <m:funcPr>
                        <m:ctrlPr>
                          <a:rPr xmlns:a="http://schemas.openxmlformats.org/drawingml/2006/main" sz="3900" i="1">
                            <a:solidFill>
                              <a:srgbClr val="000000"/>
                            </a:solidFill>
                            <a:latin typeface="Cambria Math" panose="02040503050406030204" pitchFamily="18" charset="0"/>
                          </a:rPr>
                        </m:ctrlPr>
                      </m:funcPr>
                      <m:fName>
                        <m:r>
                          <m:rPr>
                            <m:sty m:val="p"/>
                          </m:rPr>
                          <a:rPr xmlns:a="http://schemas.openxmlformats.org/drawingml/2006/main" sz="3900" i="1">
                            <a:solidFill>
                              <a:srgbClr val="000000"/>
                            </a:solidFill>
                            <a:latin typeface="Cambria Math" panose="02040503050406030204" pitchFamily="18" charset="0"/>
                          </a:rPr>
                          <m:t>log</m:t>
                        </m:r>
                      </m:fName>
                      <m:e>
                        <m:d>
                          <m:dPr>
                            <m:ctrlPr>
                              <a:rPr xmlns:a="http://schemas.openxmlformats.org/drawingml/2006/main" sz="3900" i="1">
                                <a:solidFill>
                                  <a:srgbClr val="000000"/>
                                </a:solidFill>
                                <a:latin typeface="Cambria Math" panose="02040503050406030204" pitchFamily="18" charset="0"/>
                              </a:rPr>
                            </m:ctrlPr>
                          </m:dPr>
                          <m:e>
                            <m:r>
                              <a:rPr xmlns:a="http://schemas.openxmlformats.org/drawingml/2006/main" sz="3900" i="1">
                                <a:solidFill>
                                  <a:srgbClr val="000000"/>
                                </a:solidFill>
                                <a:latin typeface="Cambria Math" panose="02040503050406030204" pitchFamily="18" charset="0"/>
                              </a:rPr>
                              <m:t>𝑝</m:t>
                            </m:r>
                            <m:d>
                              <m:dPr>
                                <m:ctrlPr>
                                  <a:rPr xmlns:a="http://schemas.openxmlformats.org/drawingml/2006/main" sz="3900" i="1">
                                    <a:solidFill>
                                      <a:srgbClr val="000000"/>
                                    </a:solidFill>
                                    <a:latin typeface="Cambria Math" panose="02040503050406030204" pitchFamily="18" charset="0"/>
                                  </a:rPr>
                                </m:ctrlPr>
                              </m:dPr>
                              <m:e>
                                <m:r>
                                  <a:rPr xmlns:a="http://schemas.openxmlformats.org/drawingml/2006/main" sz="3900" i="1">
                                    <a:solidFill>
                                      <a:srgbClr val="000000"/>
                                    </a:solidFill>
                                    <a:latin typeface="Cambria Math" panose="02040503050406030204" pitchFamily="18" charset="0"/>
                                  </a:rPr>
                                  <m:t>𝑥</m:t>
                                </m:r>
                              </m:e>
                            </m:d>
                          </m:e>
                        </m:d>
                      </m:e>
                    </m:func>
                  </m:e>
                </m:nary>
              </m:oMath>
            </a14:m>
            <a:r>
              <a:rPr>
                <a:latin typeface="Calibri Light"/>
                <a:ea typeface="Calibri Light"/>
                <a:cs typeface="Calibri Light"/>
                <a:sym typeface="Calibri Light"/>
              </a:rPr>
              <a:t> </a:t>
            </a:r>
            <a:endParaRPr sz="3679"/>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Titre 1"/>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Interprétation</a:t>
            </a:r>
          </a:p>
        </p:txBody>
      </p:sp>
      <p:sp>
        <p:nvSpPr>
          <p:cNvPr id="690" name="Espace réservé du contenu 2"/>
          <p:cNvSpPr txBox="1"/>
          <p:nvPr>
            <p:ph type="body" idx="1"/>
          </p:nvPr>
        </p:nvSpPr>
        <p:spPr>
          <a:xfrm>
            <a:off x="466926" y="2237362"/>
            <a:ext cx="11725075" cy="5954039"/>
          </a:xfrm>
          <a:prstGeom prst="rect">
            <a:avLst/>
          </a:prstGeom>
        </p:spPr>
        <p:txBody>
          <a:bodyPr/>
          <a:lstStyle/>
          <a:p>
            <a:pPr/>
            <a:r>
              <a:t>Incertitude de la variable x.</a:t>
            </a:r>
          </a:p>
          <a:p>
            <a:pPr/>
            <a:r>
              <a:t>Nombre de question (oui ou non) qu’il faut poser en moyenne pour découvrir la valeur de x. Comme dans un arbre.</a:t>
            </a:r>
          </a:p>
          <a:p>
            <a:pPr/>
            <a:r>
              <a:t>Ex: Découvrir une valeur entre 1 et 6:</a:t>
            </a:r>
          </a:p>
        </p:txBody>
      </p:sp>
      <p:pic>
        <p:nvPicPr>
          <p:cNvPr id="691" name="Picture 2" descr="Picture 2"/>
          <p:cNvPicPr>
            <a:picLocks noChangeAspect="1"/>
          </p:cNvPicPr>
          <p:nvPr/>
        </p:nvPicPr>
        <p:blipFill>
          <a:blip r:embed="rId2">
            <a:extLst/>
          </a:blip>
          <a:stretch>
            <a:fillRect/>
          </a:stretch>
        </p:blipFill>
        <p:spPr>
          <a:xfrm>
            <a:off x="4768389" y="5358062"/>
            <a:ext cx="3468023" cy="4234213"/>
          </a:xfrm>
          <a:prstGeom prst="rect">
            <a:avLst/>
          </a:prstGeom>
          <a:ln w="889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3" name="Picture 2" descr="Picture 2"/>
          <p:cNvPicPr>
            <a:picLocks noChangeAspect="1"/>
          </p:cNvPicPr>
          <p:nvPr/>
        </p:nvPicPr>
        <p:blipFill>
          <a:blip r:embed="rId2">
            <a:extLst/>
          </a:blip>
          <a:stretch>
            <a:fillRect/>
          </a:stretch>
        </p:blipFill>
        <p:spPr>
          <a:xfrm>
            <a:off x="2655148" y="1619636"/>
            <a:ext cx="7559041" cy="5669281"/>
          </a:xfrm>
          <a:prstGeom prst="rect">
            <a:avLst/>
          </a:prstGeom>
          <a:ln w="88900">
            <a:miter lim="400000"/>
          </a:ln>
        </p:spPr>
      </p:pic>
      <p:sp>
        <p:nvSpPr>
          <p:cNvPr id="694" name="ZoneTexte 7"/>
          <p:cNvSpPr txBox="1"/>
          <p:nvPr/>
        </p:nvSpPr>
        <p:spPr>
          <a:xfrm>
            <a:off x="629917" y="7102910"/>
            <a:ext cx="4551683" cy="2091294"/>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45719" rIns="45719">
            <a:spAutoFit/>
          </a:bodyPr>
          <a:lstStyle/>
          <a:p>
            <a:pPr>
              <a:defRPr sz="1600">
                <a:latin typeface="Calibri Light"/>
                <a:ea typeface="Calibri Light"/>
                <a:cs typeface="Calibri Light"/>
                <a:sym typeface="Calibri Light"/>
              </a:defRPr>
            </a:pPr>
            <a:r>
              <a:t>95% * log(95%) + </a:t>
            </a:r>
          </a:p>
          <a:p>
            <a:pPr>
              <a:defRPr sz="1600">
                <a:latin typeface="Calibri Light"/>
                <a:ea typeface="Calibri Light"/>
                <a:cs typeface="Calibri Light"/>
                <a:sym typeface="Calibri Light"/>
              </a:defRPr>
            </a:pPr>
            <a:r>
              <a:t>5% * log(5%)</a:t>
            </a:r>
          </a:p>
          <a:p>
            <a:pPr>
              <a:defRPr sz="1600">
                <a:latin typeface="Calibri Light"/>
                <a:ea typeface="Calibri Light"/>
                <a:cs typeface="Calibri Light"/>
                <a:sym typeface="Calibri Light"/>
              </a:defRPr>
            </a:pPr>
            <a:r>
              <a:t>= </a:t>
            </a:r>
          </a:p>
          <a:p>
            <a:pPr>
              <a:defRPr sz="1600">
                <a:latin typeface="Calibri Light"/>
                <a:ea typeface="Calibri Light"/>
                <a:cs typeface="Calibri Light"/>
                <a:sym typeface="Calibri Light"/>
              </a:defRPr>
            </a:pPr>
            <a:r>
              <a:t>95% * ~0 + </a:t>
            </a:r>
          </a:p>
          <a:p>
            <a:pPr>
              <a:defRPr sz="1600">
                <a:latin typeface="Calibri Light"/>
                <a:ea typeface="Calibri Light"/>
                <a:cs typeface="Calibri Light"/>
                <a:sym typeface="Calibri Light"/>
              </a:defRPr>
            </a:pPr>
            <a:r>
              <a:t>~0 * log(5%)</a:t>
            </a:r>
          </a:p>
          <a:p>
            <a:pPr>
              <a:defRPr sz="1600">
                <a:latin typeface="Calibri Light"/>
                <a:ea typeface="Calibri Light"/>
                <a:cs typeface="Calibri Light"/>
                <a:sym typeface="Calibri Light"/>
              </a:defRPr>
            </a:pPr>
            <a:r>
              <a:t>=</a:t>
            </a:r>
          </a:p>
          <a:p>
            <a:pPr>
              <a:defRPr sz="1600">
                <a:latin typeface="Calibri Light"/>
                <a:ea typeface="Calibri Light"/>
                <a:cs typeface="Calibri Light"/>
                <a:sym typeface="Calibri Light"/>
              </a:defRPr>
            </a:pPr>
            <a:r>
              <a:t>ENTROPIE PETITE,</a:t>
            </a:r>
          </a:p>
          <a:p>
            <a:pPr>
              <a:defRPr sz="1600">
                <a:latin typeface="Calibri Light"/>
                <a:ea typeface="Calibri Light"/>
                <a:cs typeface="Calibri Light"/>
                <a:sym typeface="Calibri Light"/>
              </a:defRPr>
            </a:pPr>
            <a:r>
              <a:t>Le patient 1 est ASSEZ CERTAIN (d’être malade)</a:t>
            </a:r>
          </a:p>
        </p:txBody>
      </p:sp>
      <p:sp>
        <p:nvSpPr>
          <p:cNvPr id="695" name="ZoneTexte 8"/>
          <p:cNvSpPr txBox="1"/>
          <p:nvPr/>
        </p:nvSpPr>
        <p:spPr>
          <a:xfrm>
            <a:off x="8457403" y="7102910"/>
            <a:ext cx="4119608" cy="2091294"/>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45719" rIns="45719">
            <a:spAutoFit/>
          </a:bodyPr>
          <a:lstStyle/>
          <a:p>
            <a:pPr>
              <a:defRPr sz="1600">
                <a:latin typeface="Calibri Light"/>
                <a:ea typeface="Calibri Light"/>
                <a:cs typeface="Calibri Light"/>
                <a:sym typeface="Calibri Light"/>
              </a:defRPr>
            </a:pPr>
            <a:r>
              <a:t>50% * log(50%) + </a:t>
            </a:r>
          </a:p>
          <a:p>
            <a:pPr>
              <a:defRPr sz="1600">
                <a:latin typeface="Calibri Light"/>
                <a:ea typeface="Calibri Light"/>
                <a:cs typeface="Calibri Light"/>
                <a:sym typeface="Calibri Light"/>
              </a:defRPr>
            </a:pPr>
            <a:r>
              <a:t>50% * log(50%)</a:t>
            </a:r>
          </a:p>
          <a:p>
            <a:pPr>
              <a:defRPr sz="1600">
                <a:latin typeface="Calibri Light"/>
                <a:ea typeface="Calibri Light"/>
                <a:cs typeface="Calibri Light"/>
                <a:sym typeface="Calibri Light"/>
              </a:defRPr>
            </a:pPr>
            <a:r>
              <a:t>= </a:t>
            </a:r>
          </a:p>
          <a:p>
            <a:pPr>
              <a:defRPr sz="1600">
                <a:latin typeface="Calibri Light"/>
                <a:ea typeface="Calibri Light"/>
                <a:cs typeface="Calibri Light"/>
                <a:sym typeface="Calibri Light"/>
              </a:defRPr>
            </a:pPr>
            <a:r>
              <a:t>(pas 0) + </a:t>
            </a:r>
          </a:p>
          <a:p>
            <a:pPr>
              <a:defRPr sz="1600">
                <a:latin typeface="Calibri Light"/>
                <a:ea typeface="Calibri Light"/>
                <a:cs typeface="Calibri Light"/>
                <a:sym typeface="Calibri Light"/>
              </a:defRPr>
            </a:pPr>
            <a:r>
              <a:t>(pas 0)</a:t>
            </a:r>
          </a:p>
          <a:p>
            <a:pPr>
              <a:defRPr sz="1600">
                <a:latin typeface="Calibri Light"/>
                <a:ea typeface="Calibri Light"/>
                <a:cs typeface="Calibri Light"/>
                <a:sym typeface="Calibri Light"/>
              </a:defRPr>
            </a:pPr>
            <a:r>
              <a:t>=</a:t>
            </a:r>
          </a:p>
          <a:p>
            <a:pPr>
              <a:defRPr sz="1600">
                <a:latin typeface="Calibri Light"/>
                <a:ea typeface="Calibri Light"/>
                <a:cs typeface="Calibri Light"/>
                <a:sym typeface="Calibri Light"/>
              </a:defRPr>
            </a:pPr>
            <a:r>
              <a:t>ENTROPIE MAXIMALE, </a:t>
            </a:r>
          </a:p>
          <a:p>
            <a:pPr>
              <a:defRPr sz="1600">
                <a:latin typeface="Calibri Light"/>
                <a:ea typeface="Calibri Light"/>
                <a:cs typeface="Calibri Light"/>
                <a:sym typeface="Calibri Light"/>
              </a:defRPr>
            </a:pPr>
            <a:r>
              <a:t>Le patient 3 est TRÈS INCERTAIN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4" grpId="1"/>
      <p:bldP build="whole" bldLvl="1" animBg="1" rev="0" advAuto="0" spid="695"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Histogramme conjoint"/>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pic>
        <p:nvPicPr>
          <p:cNvPr id="406" name="droppedImage.pdf" descr="droppedImage.pdf"/>
          <p:cNvPicPr>
            <a:picLocks noChangeAspect="1"/>
          </p:cNvPicPr>
          <p:nvPr/>
        </p:nvPicPr>
        <p:blipFill>
          <a:blip r:embed="rId3">
            <a:extLst/>
          </a:blip>
          <a:stretch>
            <a:fillRect/>
          </a:stretch>
        </p:blipFill>
        <p:spPr>
          <a:xfrm>
            <a:off x="76199" y="2386351"/>
            <a:ext cx="12852401" cy="3585781"/>
          </a:xfrm>
          <a:prstGeom prst="rect">
            <a:avLst/>
          </a:prstGeom>
          <a:ln w="88900">
            <a:miter lim="400000"/>
          </a:ln>
        </p:spPr>
      </p:pic>
      <p:pic>
        <p:nvPicPr>
          <p:cNvPr id="407" name="droppedImage.pdf" descr="droppedImage.pdf"/>
          <p:cNvPicPr>
            <a:picLocks noChangeAspect="1"/>
          </p:cNvPicPr>
          <p:nvPr/>
        </p:nvPicPr>
        <p:blipFill>
          <a:blip r:embed="rId4">
            <a:extLst/>
          </a:blip>
          <a:stretch>
            <a:fillRect/>
          </a:stretch>
        </p:blipFill>
        <p:spPr>
          <a:xfrm>
            <a:off x="139700" y="6225361"/>
            <a:ext cx="3759200" cy="1601143"/>
          </a:xfrm>
          <a:prstGeom prst="rect">
            <a:avLst/>
          </a:prstGeom>
          <a:ln w="88900">
            <a:miter lim="400000"/>
          </a:ln>
        </p:spPr>
      </p:pic>
      <p:pic>
        <p:nvPicPr>
          <p:cNvPr id="408" name="droppedImage.pdf" descr="droppedImage.pdf"/>
          <p:cNvPicPr>
            <a:picLocks noChangeAspect="1"/>
          </p:cNvPicPr>
          <p:nvPr/>
        </p:nvPicPr>
        <p:blipFill>
          <a:blip r:embed="rId5">
            <a:extLst/>
          </a:blip>
          <a:stretch>
            <a:fillRect/>
          </a:stretch>
        </p:blipFill>
        <p:spPr>
          <a:xfrm>
            <a:off x="3848100" y="6210370"/>
            <a:ext cx="9029700" cy="1626470"/>
          </a:xfrm>
          <a:prstGeom prst="rect">
            <a:avLst/>
          </a:prstGeom>
          <a:ln w="88900">
            <a:miter lim="400000"/>
          </a:ln>
        </p:spPr>
      </p:pic>
      <p:sp>
        <p:nvSpPr>
          <p:cNvPr id="409" name="ZoneTexte 1"/>
          <p:cNvSpPr txBox="1"/>
          <p:nvPr/>
        </p:nvSpPr>
        <p:spPr>
          <a:xfrm>
            <a:off x="392724" y="8098115"/>
            <a:ext cx="7319478" cy="1196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400"/>
            </a:pPr>
            <a:r>
              <a:t>I et J doivent être de même taille (nb de pixels) !!! </a:t>
            </a:r>
          </a:p>
          <a:p>
            <a:pPr>
              <a:defRPr sz="2400"/>
            </a:pPr>
          </a:p>
          <a:p>
            <a:pPr>
              <a:defRPr sz="2400"/>
            </a:pPr>
            <a:r>
              <a:t>(mais pas forcément le même range d’intensités)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7" name="Image 5" descr="Image 5"/>
          <p:cNvPicPr>
            <a:picLocks noChangeAspect="1"/>
          </p:cNvPicPr>
          <p:nvPr/>
        </p:nvPicPr>
        <p:blipFill>
          <a:blip r:embed="rId3">
            <a:extLst/>
          </a:blip>
          <a:stretch>
            <a:fillRect/>
          </a:stretch>
        </p:blipFill>
        <p:spPr>
          <a:xfrm>
            <a:off x="647509" y="3540195"/>
            <a:ext cx="3497223" cy="1107869"/>
          </a:xfrm>
          <a:prstGeom prst="rect">
            <a:avLst/>
          </a:prstGeom>
          <a:ln w="88900">
            <a:miter lim="400000"/>
          </a:ln>
        </p:spPr>
      </p:pic>
      <p:sp>
        <p:nvSpPr>
          <p:cNvPr id="698" name="Forme libre : forme 7"/>
          <p:cNvSpPr/>
          <p:nvPr/>
        </p:nvSpPr>
        <p:spPr>
          <a:xfrm>
            <a:off x="283729" y="3644796"/>
            <a:ext cx="4224780" cy="3629380"/>
          </a:xfrm>
          <a:custGeom>
            <a:avLst/>
            <a:gdLst/>
            <a:ahLst/>
            <a:cxnLst>
              <a:cxn ang="0">
                <a:pos x="wd2" y="hd2"/>
              </a:cxn>
              <a:cxn ang="5400000">
                <a:pos x="wd2" y="hd2"/>
              </a:cxn>
              <a:cxn ang="10800000">
                <a:pos x="wd2" y="hd2"/>
              </a:cxn>
              <a:cxn ang="16200000">
                <a:pos x="wd2" y="hd2"/>
              </a:cxn>
            </a:cxnLst>
            <a:rect l="0" t="0" r="r" b="b"/>
            <a:pathLst>
              <a:path w="21600" h="21050" fill="norm" stroke="1" extrusionOk="0">
                <a:moveTo>
                  <a:pt x="0" y="3759"/>
                </a:moveTo>
                <a:cubicBezTo>
                  <a:pt x="926" y="4713"/>
                  <a:pt x="1853" y="5667"/>
                  <a:pt x="2367" y="7390"/>
                </a:cubicBezTo>
                <a:cubicBezTo>
                  <a:pt x="2881" y="9113"/>
                  <a:pt x="2233" y="11847"/>
                  <a:pt x="3086" y="14096"/>
                </a:cubicBezTo>
                <a:cubicBezTo>
                  <a:pt x="3938" y="16346"/>
                  <a:pt x="4847" y="20176"/>
                  <a:pt x="7482" y="20888"/>
                </a:cubicBezTo>
                <a:cubicBezTo>
                  <a:pt x="10117" y="21600"/>
                  <a:pt x="16725" y="19813"/>
                  <a:pt x="18895" y="18368"/>
                </a:cubicBezTo>
                <a:cubicBezTo>
                  <a:pt x="21065" y="16923"/>
                  <a:pt x="20233" y="14481"/>
                  <a:pt x="20501" y="12217"/>
                </a:cubicBezTo>
                <a:cubicBezTo>
                  <a:pt x="20769" y="9953"/>
                  <a:pt x="20318" y="6820"/>
                  <a:pt x="20501" y="4784"/>
                </a:cubicBezTo>
                <a:cubicBezTo>
                  <a:pt x="20684" y="2748"/>
                  <a:pt x="21142" y="1374"/>
                  <a:pt x="21600" y="0"/>
                </a:cubicBezTo>
              </a:path>
            </a:pathLst>
          </a:custGeom>
          <a:ln w="57150">
            <a:solidFill>
              <a:srgbClr val="B56021"/>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699" name="Espace réservé du contenu 9"/>
          <p:cNvSpPr txBox="1"/>
          <p:nvPr>
            <p:ph type="body" sz="quarter" idx="1"/>
          </p:nvPr>
        </p:nvSpPr>
        <p:spPr>
          <a:xfrm>
            <a:off x="261335" y="1587181"/>
            <a:ext cx="12887964" cy="817882"/>
          </a:xfrm>
          <a:prstGeom prst="rect">
            <a:avLst/>
          </a:prstGeom>
        </p:spPr>
        <p:txBody>
          <a:bodyPr/>
          <a:lstStyle/>
          <a:p>
            <a:pPr/>
            <a:r>
              <a:t>Jeu 1 = Dans mon sac: ¼ de chance pour chaque couleur</a:t>
            </a:r>
          </a:p>
        </p:txBody>
      </p:sp>
      <p:pic>
        <p:nvPicPr>
          <p:cNvPr id="700" name="Image 11" descr="Image 11"/>
          <p:cNvPicPr>
            <a:picLocks noChangeAspect="1"/>
          </p:cNvPicPr>
          <p:nvPr/>
        </p:nvPicPr>
        <p:blipFill>
          <a:blip r:embed="rId3">
            <a:extLst/>
          </a:blip>
          <a:stretch>
            <a:fillRect/>
          </a:stretch>
        </p:blipFill>
        <p:spPr>
          <a:xfrm>
            <a:off x="871028" y="4024807"/>
            <a:ext cx="3497224" cy="1107869"/>
          </a:xfrm>
          <a:prstGeom prst="rect">
            <a:avLst/>
          </a:prstGeom>
          <a:ln w="88900">
            <a:miter lim="400000"/>
          </a:ln>
        </p:spPr>
      </p:pic>
      <p:pic>
        <p:nvPicPr>
          <p:cNvPr id="701" name="Image 12" descr="Image 12"/>
          <p:cNvPicPr>
            <a:picLocks noChangeAspect="1"/>
          </p:cNvPicPr>
          <p:nvPr/>
        </p:nvPicPr>
        <p:blipFill>
          <a:blip r:embed="rId3">
            <a:extLst/>
          </a:blip>
          <a:stretch>
            <a:fillRect/>
          </a:stretch>
        </p:blipFill>
        <p:spPr>
          <a:xfrm>
            <a:off x="500187" y="4523070"/>
            <a:ext cx="3497223" cy="1107869"/>
          </a:xfrm>
          <a:prstGeom prst="rect">
            <a:avLst/>
          </a:prstGeom>
          <a:ln w="88900">
            <a:miter lim="400000"/>
          </a:ln>
        </p:spPr>
      </p:pic>
      <p:pic>
        <p:nvPicPr>
          <p:cNvPr id="702" name="Image 13" descr="Image 13"/>
          <p:cNvPicPr>
            <a:picLocks noChangeAspect="1"/>
          </p:cNvPicPr>
          <p:nvPr/>
        </p:nvPicPr>
        <p:blipFill>
          <a:blip r:embed="rId3">
            <a:extLst/>
          </a:blip>
          <a:stretch>
            <a:fillRect/>
          </a:stretch>
        </p:blipFill>
        <p:spPr>
          <a:xfrm>
            <a:off x="947229" y="4884382"/>
            <a:ext cx="3497223" cy="1107869"/>
          </a:xfrm>
          <a:prstGeom prst="rect">
            <a:avLst/>
          </a:prstGeom>
          <a:ln w="88900">
            <a:miter lim="400000"/>
          </a:ln>
        </p:spPr>
      </p:pic>
      <p:pic>
        <p:nvPicPr>
          <p:cNvPr id="703" name="Image 14" descr="Image 14"/>
          <p:cNvPicPr>
            <a:picLocks noChangeAspect="1"/>
          </p:cNvPicPr>
          <p:nvPr/>
        </p:nvPicPr>
        <p:blipFill>
          <a:blip r:embed="rId3">
            <a:extLst/>
          </a:blip>
          <a:stretch>
            <a:fillRect/>
          </a:stretch>
        </p:blipFill>
        <p:spPr>
          <a:xfrm>
            <a:off x="570829" y="5319121"/>
            <a:ext cx="3497224" cy="1107869"/>
          </a:xfrm>
          <a:prstGeom prst="rect">
            <a:avLst/>
          </a:prstGeom>
          <a:ln w="88900">
            <a:miter lim="400000"/>
          </a:ln>
        </p:spPr>
      </p:pic>
      <p:pic>
        <p:nvPicPr>
          <p:cNvPr id="704" name="Picture 4" descr="Picture 4"/>
          <p:cNvPicPr>
            <a:picLocks noChangeAspect="1"/>
          </p:cNvPicPr>
          <p:nvPr/>
        </p:nvPicPr>
        <p:blipFill>
          <a:blip r:embed="rId4">
            <a:extLst/>
          </a:blip>
          <a:stretch>
            <a:fillRect/>
          </a:stretch>
        </p:blipFill>
        <p:spPr>
          <a:xfrm>
            <a:off x="6502400" y="3879948"/>
            <a:ext cx="5722431" cy="2878349"/>
          </a:xfrm>
          <a:prstGeom prst="rect">
            <a:avLst/>
          </a:prstGeom>
          <a:ln w="88900">
            <a:miter lim="400000"/>
          </a:ln>
        </p:spPr>
      </p:pic>
      <p:sp>
        <p:nvSpPr>
          <p:cNvPr id="705" name="Espace réservé du contenu 9"/>
          <p:cNvSpPr txBox="1"/>
          <p:nvPr/>
        </p:nvSpPr>
        <p:spPr>
          <a:xfrm>
            <a:off x="6045424" y="2995304"/>
            <a:ext cx="6263100" cy="81788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lvl1pPr defTabSz="914400">
              <a:lnSpc>
                <a:spcPct val="90000"/>
              </a:lnSpc>
              <a:spcBef>
                <a:spcPts val="1000"/>
              </a:spcBef>
              <a:defRPr sz="2600">
                <a:latin typeface="Calibri Light"/>
                <a:ea typeface="Calibri Light"/>
                <a:cs typeface="Calibri Light"/>
                <a:sym typeface="Calibri Light"/>
              </a:defRPr>
            </a:lvl1pPr>
          </a:lstStyle>
          <a:p>
            <a:pPr/>
            <a:r>
              <a:t>Meilleur arbre pour savoir ce que j’ai pigé:</a:t>
            </a:r>
          </a:p>
        </p:txBody>
      </p:sp>
      <p:pic>
        <p:nvPicPr>
          <p:cNvPr id="706" name="Image 17" descr="Image 17"/>
          <p:cNvPicPr>
            <a:picLocks noChangeAspect="1"/>
          </p:cNvPicPr>
          <p:nvPr/>
        </p:nvPicPr>
        <p:blipFill>
          <a:blip r:embed="rId3">
            <a:extLst/>
          </a:blip>
          <a:stretch>
            <a:fillRect/>
          </a:stretch>
        </p:blipFill>
        <p:spPr>
          <a:xfrm>
            <a:off x="832688" y="5733610"/>
            <a:ext cx="3497224" cy="1107869"/>
          </a:xfrm>
          <a:prstGeom prst="rect">
            <a:avLst/>
          </a:prstGeom>
          <a:ln w="88900">
            <a:miter lim="400000"/>
          </a:ln>
        </p:spPr>
      </p:pic>
      <p:sp>
        <p:nvSpPr>
          <p:cNvPr id="707" name="Espace réservé du contenu 9"/>
          <p:cNvSpPr txBox="1"/>
          <p:nvPr/>
        </p:nvSpPr>
        <p:spPr>
          <a:xfrm>
            <a:off x="5179135" y="7274175"/>
            <a:ext cx="6263100" cy="81788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p>
            <a:pPr defTabSz="914400">
              <a:lnSpc>
                <a:spcPct val="72000"/>
              </a:lnSpc>
              <a:spcBef>
                <a:spcPts val="1000"/>
              </a:spcBef>
              <a:defRPr sz="2400">
                <a:latin typeface="Calibri Light"/>
                <a:ea typeface="Calibri Light"/>
                <a:cs typeface="Calibri Light"/>
                <a:sym typeface="Calibri Light"/>
              </a:defRPr>
            </a:pPr>
            <a:r>
              <a:t>Chaque couleur = 2 questions. </a:t>
            </a:r>
            <a:endParaRPr sz="2300"/>
          </a:p>
          <a:p>
            <a:pPr defTabSz="914400">
              <a:lnSpc>
                <a:spcPct val="72000"/>
              </a:lnSpc>
              <a:spcBef>
                <a:spcPts val="1000"/>
              </a:spcBef>
              <a:defRPr sz="2400">
                <a:latin typeface="Calibri Light"/>
                <a:ea typeface="Calibri Light"/>
                <a:cs typeface="Calibri Light"/>
                <a:sym typeface="Calibri Light"/>
              </a:defRPr>
            </a:pPr>
            <a:r>
              <a:t>Moyenne = 2 questions.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1" name="Image 5" descr="Image 5"/>
          <p:cNvPicPr>
            <a:picLocks noChangeAspect="1"/>
          </p:cNvPicPr>
          <p:nvPr/>
        </p:nvPicPr>
        <p:blipFill>
          <a:blip r:embed="rId2">
            <a:extLst/>
          </a:blip>
          <a:stretch>
            <a:fillRect/>
          </a:stretch>
        </p:blipFill>
        <p:spPr>
          <a:xfrm>
            <a:off x="647509" y="3540195"/>
            <a:ext cx="3302850" cy="1046294"/>
          </a:xfrm>
          <a:prstGeom prst="rect">
            <a:avLst/>
          </a:prstGeom>
          <a:ln w="88900">
            <a:miter lim="400000"/>
          </a:ln>
        </p:spPr>
      </p:pic>
      <p:sp>
        <p:nvSpPr>
          <p:cNvPr id="712" name="Forme libre : forme 7"/>
          <p:cNvSpPr/>
          <p:nvPr/>
        </p:nvSpPr>
        <p:spPr>
          <a:xfrm>
            <a:off x="-39609" y="2717169"/>
            <a:ext cx="3989969" cy="3701628"/>
          </a:xfrm>
          <a:custGeom>
            <a:avLst/>
            <a:gdLst/>
            <a:ahLst/>
            <a:cxnLst>
              <a:cxn ang="0">
                <a:pos x="wd2" y="hd2"/>
              </a:cxn>
              <a:cxn ang="5400000">
                <a:pos x="wd2" y="hd2"/>
              </a:cxn>
              <a:cxn ang="10800000">
                <a:pos x="wd2" y="hd2"/>
              </a:cxn>
              <a:cxn ang="16200000">
                <a:pos x="wd2" y="hd2"/>
              </a:cxn>
            </a:cxnLst>
            <a:rect l="0" t="0" r="r" b="b"/>
            <a:pathLst>
              <a:path w="21600" h="21050" fill="norm" stroke="1" extrusionOk="0">
                <a:moveTo>
                  <a:pt x="0" y="3759"/>
                </a:moveTo>
                <a:cubicBezTo>
                  <a:pt x="926" y="4713"/>
                  <a:pt x="1853" y="5667"/>
                  <a:pt x="2367" y="7390"/>
                </a:cubicBezTo>
                <a:cubicBezTo>
                  <a:pt x="2881" y="9113"/>
                  <a:pt x="2233" y="11847"/>
                  <a:pt x="3086" y="14096"/>
                </a:cubicBezTo>
                <a:cubicBezTo>
                  <a:pt x="3938" y="16346"/>
                  <a:pt x="4847" y="20176"/>
                  <a:pt x="7482" y="20888"/>
                </a:cubicBezTo>
                <a:cubicBezTo>
                  <a:pt x="10117" y="21600"/>
                  <a:pt x="16725" y="19813"/>
                  <a:pt x="18895" y="18368"/>
                </a:cubicBezTo>
                <a:cubicBezTo>
                  <a:pt x="21065" y="16923"/>
                  <a:pt x="20233" y="14481"/>
                  <a:pt x="20501" y="12217"/>
                </a:cubicBezTo>
                <a:cubicBezTo>
                  <a:pt x="20769" y="9953"/>
                  <a:pt x="20318" y="6820"/>
                  <a:pt x="20501" y="4784"/>
                </a:cubicBezTo>
                <a:cubicBezTo>
                  <a:pt x="20684" y="2748"/>
                  <a:pt x="21142" y="1374"/>
                  <a:pt x="21600" y="0"/>
                </a:cubicBezTo>
              </a:path>
            </a:pathLst>
          </a:custGeom>
          <a:ln w="57150">
            <a:solidFill>
              <a:srgbClr val="B56021"/>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713" name="Espace réservé du contenu 9"/>
          <p:cNvSpPr txBox="1"/>
          <p:nvPr>
            <p:ph type="body" sz="quarter" idx="1"/>
          </p:nvPr>
        </p:nvSpPr>
        <p:spPr>
          <a:xfrm>
            <a:off x="261335" y="1587181"/>
            <a:ext cx="12887964" cy="817882"/>
          </a:xfrm>
          <a:prstGeom prst="rect">
            <a:avLst/>
          </a:prstGeom>
        </p:spPr>
        <p:txBody>
          <a:bodyPr/>
          <a:lstStyle/>
          <a:p>
            <a:pPr/>
            <a:r>
              <a:t>Jeu 2 = Dans mon sac: ½ bleu, ¼ rouge, 1/8 vert et orange.</a:t>
            </a:r>
          </a:p>
        </p:txBody>
      </p:sp>
      <p:pic>
        <p:nvPicPr>
          <p:cNvPr id="714" name="Image 11" descr="Image 11"/>
          <p:cNvPicPr>
            <a:picLocks noChangeAspect="1"/>
          </p:cNvPicPr>
          <p:nvPr/>
        </p:nvPicPr>
        <p:blipFill>
          <a:blip r:embed="rId2">
            <a:extLst/>
          </a:blip>
          <a:srcRect l="0" t="0" r="50081" b="0"/>
          <a:stretch>
            <a:fillRect/>
          </a:stretch>
        </p:blipFill>
        <p:spPr>
          <a:xfrm>
            <a:off x="871028" y="4024808"/>
            <a:ext cx="1648755" cy="1046294"/>
          </a:xfrm>
          <a:prstGeom prst="rect">
            <a:avLst/>
          </a:prstGeom>
          <a:ln w="88900">
            <a:miter lim="400000"/>
          </a:ln>
        </p:spPr>
      </p:pic>
      <p:pic>
        <p:nvPicPr>
          <p:cNvPr id="715" name="Image 12" descr="Image 12"/>
          <p:cNvPicPr>
            <a:picLocks noChangeAspect="1"/>
          </p:cNvPicPr>
          <p:nvPr/>
        </p:nvPicPr>
        <p:blipFill>
          <a:blip r:embed="rId2">
            <a:extLst/>
          </a:blip>
          <a:srcRect l="0" t="0" r="69923" b="5393"/>
          <a:stretch>
            <a:fillRect/>
          </a:stretch>
        </p:blipFill>
        <p:spPr>
          <a:xfrm>
            <a:off x="647509" y="4452339"/>
            <a:ext cx="993405" cy="989864"/>
          </a:xfrm>
          <a:prstGeom prst="rect">
            <a:avLst/>
          </a:prstGeom>
          <a:ln w="88900">
            <a:miter lim="400000"/>
          </a:ln>
        </p:spPr>
      </p:pic>
      <p:pic>
        <p:nvPicPr>
          <p:cNvPr id="716" name="Image 13" descr="Image 13"/>
          <p:cNvPicPr>
            <a:picLocks noChangeAspect="1"/>
          </p:cNvPicPr>
          <p:nvPr/>
        </p:nvPicPr>
        <p:blipFill>
          <a:blip r:embed="rId2">
            <a:extLst/>
          </a:blip>
          <a:srcRect l="0" t="0" r="69923" b="5393"/>
          <a:stretch>
            <a:fillRect/>
          </a:stretch>
        </p:blipFill>
        <p:spPr>
          <a:xfrm>
            <a:off x="866097" y="4816152"/>
            <a:ext cx="993404" cy="989864"/>
          </a:xfrm>
          <a:prstGeom prst="rect">
            <a:avLst/>
          </a:prstGeom>
          <a:ln w="88900">
            <a:miter lim="400000"/>
          </a:ln>
        </p:spPr>
      </p:pic>
      <p:sp>
        <p:nvSpPr>
          <p:cNvPr id="717" name="Espace réservé du contenu 9"/>
          <p:cNvSpPr txBox="1"/>
          <p:nvPr/>
        </p:nvSpPr>
        <p:spPr>
          <a:xfrm>
            <a:off x="6045424" y="2995304"/>
            <a:ext cx="6263100" cy="81788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lvl1pPr defTabSz="914400">
              <a:lnSpc>
                <a:spcPct val="90000"/>
              </a:lnSpc>
              <a:spcBef>
                <a:spcPts val="1000"/>
              </a:spcBef>
              <a:defRPr sz="2600">
                <a:latin typeface="Calibri Light"/>
                <a:ea typeface="Calibri Light"/>
                <a:cs typeface="Calibri Light"/>
                <a:sym typeface="Calibri Light"/>
              </a:defRPr>
            </a:lvl1pPr>
          </a:lstStyle>
          <a:p>
            <a:pPr/>
            <a:r>
              <a:t>Meilleur arbre pour savoir ce que j’ai pigé:</a:t>
            </a:r>
          </a:p>
        </p:txBody>
      </p:sp>
      <p:pic>
        <p:nvPicPr>
          <p:cNvPr id="718" name="Picture 2" descr="Picture 2"/>
          <p:cNvPicPr>
            <a:picLocks noChangeAspect="1"/>
          </p:cNvPicPr>
          <p:nvPr/>
        </p:nvPicPr>
        <p:blipFill>
          <a:blip r:embed="rId3">
            <a:extLst/>
          </a:blip>
          <a:stretch>
            <a:fillRect/>
          </a:stretch>
        </p:blipFill>
        <p:spPr>
          <a:xfrm>
            <a:off x="7612574" y="3540195"/>
            <a:ext cx="4181248" cy="3664839"/>
          </a:xfrm>
          <a:prstGeom prst="rect">
            <a:avLst/>
          </a:prstGeom>
          <a:ln w="88900">
            <a:miter lim="400000"/>
          </a:ln>
        </p:spPr>
      </p:pic>
      <p:grpSp>
        <p:nvGrpSpPr>
          <p:cNvPr id="721" name="Espace réservé du contenu 9"/>
          <p:cNvGrpSpPr/>
          <p:nvPr/>
        </p:nvGrpSpPr>
        <p:grpSpPr>
          <a:xfrm>
            <a:off x="7824499" y="7205033"/>
            <a:ext cx="3888745" cy="1910372"/>
            <a:chOff x="0" y="0"/>
            <a:chExt cx="3888744" cy="1910370"/>
          </a:xfrm>
        </p:grpSpPr>
        <p:sp>
          <p:nvSpPr>
            <p:cNvPr id="719" name="Rectangle"/>
            <p:cNvSpPr/>
            <p:nvPr/>
          </p:nvSpPr>
          <p:spPr>
            <a:xfrm rot="752924">
              <a:off x="77748" y="392110"/>
              <a:ext cx="3733248" cy="1126151"/>
            </a:xfrm>
            <a:prstGeom prst="rect">
              <a:avLst/>
            </a:prstGeom>
            <a:solidFill>
              <a:srgbClr val="B9E7FD"/>
            </a:solidFill>
            <a:ln w="12700" cap="flat">
              <a:noFill/>
              <a:miter lim="400000"/>
            </a:ln>
            <a:effectLst/>
          </p:spPr>
          <p:txBody>
            <a:bodyPr wrap="square" lIns="45719" tIns="45719" rIns="45719" bIns="45719" numCol="1" anchor="t">
              <a:noAutofit/>
            </a:bodyPr>
            <a:lstStyle/>
            <a:p>
              <a:pPr defTabSz="914400">
                <a:lnSpc>
                  <a:spcPct val="81000"/>
                </a:lnSpc>
                <a:spcBef>
                  <a:spcPts val="1000"/>
                </a:spcBef>
                <a:defRPr sz="2800">
                  <a:latin typeface="Calibri Light"/>
                  <a:ea typeface="Calibri Light"/>
                  <a:cs typeface="Calibri Light"/>
                  <a:sym typeface="Calibri Light"/>
                </a:defRPr>
              </a:pPr>
            </a:p>
          </p:txBody>
        </p:sp>
        <p:sp>
          <p:nvSpPr>
            <p:cNvPr id="720" name="p(x) influence le log (i.e. nb d’étages dans l’arbre) associé!"/>
            <p:cNvSpPr txBox="1"/>
            <p:nvPr/>
          </p:nvSpPr>
          <p:spPr>
            <a:xfrm rot="752924">
              <a:off x="126516" y="392110"/>
              <a:ext cx="3635712" cy="1126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t">
              <a:normAutofit fontScale="100000" lnSpcReduction="0"/>
            </a:bodyPr>
            <a:lstStyle>
              <a:lvl1pPr defTabSz="914400">
                <a:lnSpc>
                  <a:spcPct val="81000"/>
                </a:lnSpc>
                <a:spcBef>
                  <a:spcPts val="1000"/>
                </a:spcBef>
                <a:defRPr sz="2500">
                  <a:latin typeface="Calibri Light"/>
                  <a:ea typeface="Calibri Light"/>
                  <a:cs typeface="Calibri Light"/>
                  <a:sym typeface="Calibri Light"/>
                </a:defRPr>
              </a:lvl1pPr>
            </a:lstStyle>
            <a:p>
              <a:pPr/>
              <a:r>
                <a:t>p(x) influence le log (i.e. nb d’étages dans l’arbre) associé!</a:t>
              </a:r>
            </a:p>
          </p:txBody>
        </p:sp>
      </p:grpSp>
      <p:sp>
        <p:nvSpPr>
          <p:cNvPr id="722" name="Espace réservé du contenu 9"/>
          <p:cNvSpPr txBox="1"/>
          <p:nvPr/>
        </p:nvSpPr>
        <p:spPr>
          <a:xfrm>
            <a:off x="3999128" y="5723556"/>
            <a:ext cx="5616584" cy="1301406"/>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p>
            <a:pPr defTabSz="905255">
              <a:lnSpc>
                <a:spcPct val="72000"/>
              </a:lnSpc>
              <a:spcBef>
                <a:spcPts val="900"/>
              </a:spcBef>
              <a:defRPr sz="2574">
                <a:latin typeface="Calibri Light"/>
                <a:ea typeface="Calibri Light"/>
                <a:cs typeface="Calibri Light"/>
                <a:sym typeface="Calibri Light"/>
              </a:defRPr>
            </a:pPr>
            <a:r>
              <a:t>Moyenne = (1 question, 4 fois + </a:t>
            </a:r>
            <a:endParaRPr sz="2475"/>
          </a:p>
          <a:p>
            <a:pPr defTabSz="905255">
              <a:lnSpc>
                <a:spcPct val="72000"/>
              </a:lnSpc>
              <a:spcBef>
                <a:spcPts val="900"/>
              </a:spcBef>
              <a:defRPr sz="2574">
                <a:latin typeface="Calibri Light"/>
                <a:ea typeface="Calibri Light"/>
                <a:cs typeface="Calibri Light"/>
                <a:sym typeface="Calibri Light"/>
              </a:defRPr>
            </a:pPr>
            <a:r>
              <a:t>                      2 questions, 2 fois + </a:t>
            </a:r>
            <a:endParaRPr sz="2475"/>
          </a:p>
          <a:p>
            <a:pPr defTabSz="905255">
              <a:lnSpc>
                <a:spcPct val="72000"/>
              </a:lnSpc>
              <a:spcBef>
                <a:spcPts val="900"/>
              </a:spcBef>
              <a:defRPr sz="2574">
                <a:latin typeface="Calibri Light"/>
                <a:ea typeface="Calibri Light"/>
                <a:cs typeface="Calibri Light"/>
                <a:sym typeface="Calibri Light"/>
              </a:defRPr>
            </a:pPr>
            <a:r>
              <a:t>                      3 questions, 2 fois) = 1.75</a:t>
            </a:r>
          </a:p>
        </p:txBody>
      </p:sp>
      <p:sp>
        <p:nvSpPr>
          <p:cNvPr id="723" name="ZoneTexte 18"/>
          <p:cNvSpPr txBox="1"/>
          <p:nvPr/>
        </p:nvSpPr>
        <p:spPr>
          <a:xfrm>
            <a:off x="149296" y="7555862"/>
            <a:ext cx="12162275" cy="853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500"/>
            </a:pPr>
            <a:r>
              <a:t>Meilleure entropie parce qu’on est moins incertains </a:t>
            </a:r>
          </a:p>
          <a:p>
            <a:pPr>
              <a:defRPr sz="2500"/>
            </a:pPr>
            <a:r>
              <a:t>(on sait qu’on a plus de chance d’avoir du bleu)</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1"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9E7FD"/>
        </a:solidFill>
      </p:bgPr>
    </p:bg>
    <p:spTree>
      <p:nvGrpSpPr>
        <p:cNvPr id="1" name=""/>
        <p:cNvGrpSpPr/>
        <p:nvPr/>
      </p:nvGrpSpPr>
      <p:grpSpPr>
        <a:xfrm>
          <a:off x="0" y="0"/>
          <a:ext cx="0" cy="0"/>
          <a:chOff x="0" y="0"/>
          <a:chExt cx="0" cy="0"/>
        </a:xfrm>
      </p:grpSpPr>
      <p:sp>
        <p:nvSpPr>
          <p:cNvPr id="725" name="Titre 1"/>
          <p:cNvSpPr txBox="1"/>
          <p:nvPr>
            <p:ph type="title"/>
          </p:nvPr>
        </p:nvSpPr>
        <p:spPr>
          <a:xfrm>
            <a:off x="643737" y="1091439"/>
            <a:ext cx="11499496" cy="4772764"/>
          </a:xfrm>
          <a:prstGeom prst="rect">
            <a:avLst/>
          </a:prstGeom>
        </p:spPr>
        <p:txBody>
          <a:bodyPr/>
          <a:lstStyle>
            <a:lvl1pPr>
              <a:defRPr spc="-200">
                <a:solidFill>
                  <a:srgbClr val="000000"/>
                </a:solidFill>
              </a:defRPr>
            </a:lvl1pPr>
          </a:lstStyle>
          <a:p>
            <a:pPr/>
            <a:r>
              <a:t>2. Entropie croisée</a:t>
            </a:r>
          </a:p>
        </p:txBody>
      </p:sp>
      <p:sp>
        <p:nvSpPr>
          <p:cNvPr id="726" name="Espace réservé du texte 2"/>
          <p:cNvSpPr txBox="1"/>
          <p:nvPr>
            <p:ph type="body" sz="quarter" idx="1"/>
          </p:nvPr>
        </p:nvSpPr>
        <p:spPr>
          <a:xfrm>
            <a:off x="712012" y="5955236"/>
            <a:ext cx="9841384" cy="2340865"/>
          </a:xfrm>
          <a:prstGeom prst="rect">
            <a:avLst/>
          </a:prstGeom>
        </p:spPr>
        <p:txBody>
          <a:bodyPr/>
          <a:lstStyle/>
          <a:p>
            <a:pPr>
              <a:defRPr>
                <a:latin typeface="Cambria Math"/>
                <a:ea typeface="Cambria Math"/>
                <a:cs typeface="Cambria Math"/>
                <a:sym typeface="Cambria Math"/>
              </a:defRPr>
            </a:pPr>
            <a14:m>
              <m:oMath>
                <m:nary>
                  <m:naryPr>
                    <m:ctrlPr>
                      <a:rPr xmlns:a="http://schemas.openxmlformats.org/drawingml/2006/main" sz="390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3900" i="1">
                        <a:solidFill>
                          <a:srgbClr val="000000"/>
                        </a:solidFill>
                        <a:latin typeface="Cambria Math" panose="02040503050406030204" pitchFamily="18" charset="0"/>
                      </a:rPr>
                      <m:t>𝑥</m:t>
                    </m:r>
                  </m:sub>
                  <m:sup/>
                  <m:e>
                    <m:r>
                      <a:rPr xmlns:a="http://schemas.openxmlformats.org/drawingml/2006/main" sz="3900" i="1">
                        <a:solidFill>
                          <a:srgbClr val="000000"/>
                        </a:solidFill>
                        <a:latin typeface="Cambria Math" panose="02040503050406030204" pitchFamily="18" charset="0"/>
                      </a:rPr>
                      <m:t>𝑝</m:t>
                    </m:r>
                    <m:d>
                      <m:dPr>
                        <m:ctrlPr>
                          <a:rPr xmlns:a="http://schemas.openxmlformats.org/drawingml/2006/main" sz="3900" i="1">
                            <a:solidFill>
                              <a:srgbClr val="000000"/>
                            </a:solidFill>
                            <a:latin typeface="Cambria Math" panose="02040503050406030204" pitchFamily="18" charset="0"/>
                          </a:rPr>
                        </m:ctrlPr>
                      </m:dPr>
                      <m:e>
                        <m:r>
                          <a:rPr xmlns:a="http://schemas.openxmlformats.org/drawingml/2006/main" sz="3900" i="1">
                            <a:solidFill>
                              <a:srgbClr val="000000"/>
                            </a:solidFill>
                            <a:latin typeface="Cambria Math" panose="02040503050406030204" pitchFamily="18" charset="0"/>
                          </a:rPr>
                          <m:t>𝑥</m:t>
                        </m:r>
                      </m:e>
                    </m:d>
                    <m:func>
                      <m:funcPr>
                        <m:ctrlPr>
                          <a:rPr xmlns:a="http://schemas.openxmlformats.org/drawingml/2006/main" sz="3900" i="1">
                            <a:solidFill>
                              <a:srgbClr val="000000"/>
                            </a:solidFill>
                            <a:latin typeface="Cambria Math" panose="02040503050406030204" pitchFamily="18" charset="0"/>
                          </a:rPr>
                        </m:ctrlPr>
                      </m:funcPr>
                      <m:fName>
                        <m:r>
                          <m:rPr>
                            <m:sty m:val="p"/>
                          </m:rPr>
                          <a:rPr xmlns:a="http://schemas.openxmlformats.org/drawingml/2006/main" sz="3900" i="1">
                            <a:solidFill>
                              <a:srgbClr val="000000"/>
                            </a:solidFill>
                            <a:latin typeface="Cambria Math" panose="02040503050406030204" pitchFamily="18" charset="0"/>
                          </a:rPr>
                          <m:t>log</m:t>
                        </m:r>
                      </m:fName>
                      <m:e>
                        <m:d>
                          <m:dPr>
                            <m:ctrlPr>
                              <a:rPr xmlns:a="http://schemas.openxmlformats.org/drawingml/2006/main" sz="3900" i="1">
                                <a:solidFill>
                                  <a:srgbClr val="000000"/>
                                </a:solidFill>
                                <a:latin typeface="Cambria Math" panose="02040503050406030204" pitchFamily="18" charset="0"/>
                              </a:rPr>
                            </m:ctrlPr>
                          </m:dPr>
                          <m:e>
                            <m:r>
                              <a:rPr xmlns:a="http://schemas.openxmlformats.org/drawingml/2006/main" sz="3900" i="1">
                                <a:solidFill>
                                  <a:srgbClr val="000000"/>
                                </a:solidFill>
                                <a:latin typeface="Cambria Math" panose="02040503050406030204" pitchFamily="18" charset="0"/>
                              </a:rPr>
                              <m:t>𝑝</m:t>
                            </m:r>
                            <m:d>
                              <m:dPr>
                                <m:ctrlPr>
                                  <a:rPr xmlns:a="http://schemas.openxmlformats.org/drawingml/2006/main" sz="3900" i="1">
                                    <a:solidFill>
                                      <a:srgbClr val="000000"/>
                                    </a:solidFill>
                                    <a:latin typeface="Cambria Math" panose="02040503050406030204" pitchFamily="18" charset="0"/>
                                  </a:rPr>
                                </m:ctrlPr>
                              </m:dPr>
                              <m:e>
                                <m:r>
                                  <a:rPr xmlns:a="http://schemas.openxmlformats.org/drawingml/2006/main" sz="3900" i="1">
                                    <a:solidFill>
                                      <a:srgbClr val="000000"/>
                                    </a:solidFill>
                                    <a:latin typeface="Cambria Math" panose="02040503050406030204" pitchFamily="18" charset="0"/>
                                  </a:rPr>
                                  <m:t>𝑦</m:t>
                                </m:r>
                              </m:e>
                            </m:d>
                          </m:e>
                        </m:d>
                      </m:e>
                    </m:func>
                  </m:e>
                </m:nary>
              </m:oMath>
            </a14:m>
            <a:r>
              <a:rPr>
                <a:latin typeface="Calibri Light"/>
                <a:ea typeface="Calibri Light"/>
                <a:cs typeface="Calibri Light"/>
                <a:sym typeface="Calibri Light"/>
              </a:rPr>
              <a:t> </a:t>
            </a:r>
            <a:endParaRPr sz="3679"/>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Espace réservé du contenu 9"/>
          <p:cNvSpPr txBox="1"/>
          <p:nvPr>
            <p:ph type="body" sz="quarter" idx="1"/>
          </p:nvPr>
        </p:nvSpPr>
        <p:spPr>
          <a:xfrm>
            <a:off x="261335" y="1587181"/>
            <a:ext cx="12887964" cy="817882"/>
          </a:xfrm>
          <a:prstGeom prst="rect">
            <a:avLst/>
          </a:prstGeom>
        </p:spPr>
        <p:txBody>
          <a:bodyPr/>
          <a:lstStyle/>
          <a:p>
            <a:pPr/>
            <a:r>
              <a:t>Dans mon sac: ½ bleu, ¼ rouge, 1/8 vert et orange.</a:t>
            </a:r>
          </a:p>
        </p:txBody>
      </p:sp>
      <p:sp>
        <p:nvSpPr>
          <p:cNvPr id="729" name="Espace réservé du contenu 9"/>
          <p:cNvSpPr txBox="1"/>
          <p:nvPr/>
        </p:nvSpPr>
        <p:spPr>
          <a:xfrm>
            <a:off x="6045424" y="2563689"/>
            <a:ext cx="6263100" cy="81788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p>
            <a:pPr defTabSz="914400">
              <a:lnSpc>
                <a:spcPct val="90000"/>
              </a:lnSpc>
              <a:spcBef>
                <a:spcPts val="1000"/>
              </a:spcBef>
              <a:defRPr sz="2900">
                <a:latin typeface="Calibri Light"/>
                <a:ea typeface="Calibri Light"/>
                <a:cs typeface="Calibri Light"/>
                <a:sym typeface="Calibri Light"/>
              </a:defRPr>
            </a:pPr>
            <a:r>
              <a:t>Supposons que je prends le 1</a:t>
            </a:r>
            <a:r>
              <a:rPr baseline="30000"/>
              <a:t>er</a:t>
            </a:r>
            <a:r>
              <a:t> arbre:</a:t>
            </a:r>
          </a:p>
        </p:txBody>
      </p:sp>
      <p:sp>
        <p:nvSpPr>
          <p:cNvPr id="730" name="Espace réservé du contenu 9"/>
          <p:cNvSpPr txBox="1"/>
          <p:nvPr/>
        </p:nvSpPr>
        <p:spPr>
          <a:xfrm>
            <a:off x="3766849" y="6198313"/>
            <a:ext cx="6697290" cy="1895276"/>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p>
            <a:pPr defTabSz="914400">
              <a:lnSpc>
                <a:spcPct val="81000"/>
              </a:lnSpc>
              <a:spcBef>
                <a:spcPts val="1000"/>
              </a:spcBef>
              <a:defRPr sz="2600">
                <a:latin typeface="Calibri Light"/>
                <a:ea typeface="Calibri Light"/>
                <a:cs typeface="Calibri Light"/>
                <a:sym typeface="Calibri Light"/>
              </a:defRPr>
            </a:pPr>
            <a:r>
              <a:t>Moyenne = (2 question, 4 fois + </a:t>
            </a:r>
            <a:endParaRPr sz="2500"/>
          </a:p>
          <a:p>
            <a:pPr defTabSz="914400">
              <a:lnSpc>
                <a:spcPct val="81000"/>
              </a:lnSpc>
              <a:spcBef>
                <a:spcPts val="1000"/>
              </a:spcBef>
              <a:defRPr sz="2600">
                <a:latin typeface="Calibri Light"/>
                <a:ea typeface="Calibri Light"/>
                <a:cs typeface="Calibri Light"/>
                <a:sym typeface="Calibri Light"/>
              </a:defRPr>
            </a:pPr>
            <a:r>
              <a:t>                      2 questions, 2 fois + </a:t>
            </a:r>
            <a:endParaRPr sz="2500"/>
          </a:p>
          <a:p>
            <a:pPr defTabSz="914400">
              <a:lnSpc>
                <a:spcPct val="81000"/>
              </a:lnSpc>
              <a:spcBef>
                <a:spcPts val="1000"/>
              </a:spcBef>
              <a:defRPr sz="2600">
                <a:latin typeface="Calibri Light"/>
                <a:ea typeface="Calibri Light"/>
                <a:cs typeface="Calibri Light"/>
                <a:sym typeface="Calibri Light"/>
              </a:defRPr>
            </a:pPr>
            <a:r>
              <a:t>                      2 questions, 2 fois) = 2</a:t>
            </a:r>
            <a:endParaRPr sz="2500"/>
          </a:p>
          <a:p>
            <a:pPr defTabSz="914400">
              <a:lnSpc>
                <a:spcPct val="81000"/>
              </a:lnSpc>
              <a:spcBef>
                <a:spcPts val="1000"/>
              </a:spcBef>
              <a:defRPr sz="2600">
                <a:latin typeface="Calibri Light"/>
                <a:ea typeface="Calibri Light"/>
                <a:cs typeface="Calibri Light"/>
                <a:sym typeface="Calibri Light"/>
              </a:defRPr>
            </a:pPr>
            <a:r>
              <a:t>C’est un moins bon arbre.</a:t>
            </a:r>
          </a:p>
        </p:txBody>
      </p:sp>
      <p:pic>
        <p:nvPicPr>
          <p:cNvPr id="731" name="Picture 6" descr="Picture 6"/>
          <p:cNvPicPr>
            <a:picLocks noChangeAspect="1"/>
          </p:cNvPicPr>
          <p:nvPr/>
        </p:nvPicPr>
        <p:blipFill>
          <a:blip r:embed="rId2">
            <a:extLst/>
          </a:blip>
          <a:stretch>
            <a:fillRect/>
          </a:stretch>
        </p:blipFill>
        <p:spPr>
          <a:xfrm>
            <a:off x="6719147" y="3362361"/>
            <a:ext cx="5638146" cy="2835954"/>
          </a:xfrm>
          <a:prstGeom prst="rect">
            <a:avLst/>
          </a:prstGeom>
          <a:ln w="88900">
            <a:miter lim="400000"/>
          </a:ln>
        </p:spPr>
      </p:pic>
      <p:pic>
        <p:nvPicPr>
          <p:cNvPr id="732" name="Image 18" descr="Image 18"/>
          <p:cNvPicPr>
            <a:picLocks noChangeAspect="1"/>
          </p:cNvPicPr>
          <p:nvPr/>
        </p:nvPicPr>
        <p:blipFill>
          <a:blip r:embed="rId3">
            <a:extLst/>
          </a:blip>
          <a:stretch>
            <a:fillRect/>
          </a:stretch>
        </p:blipFill>
        <p:spPr>
          <a:xfrm>
            <a:off x="647509" y="3540195"/>
            <a:ext cx="3302850" cy="1046294"/>
          </a:xfrm>
          <a:prstGeom prst="rect">
            <a:avLst/>
          </a:prstGeom>
          <a:ln w="88900">
            <a:miter lim="400000"/>
          </a:ln>
        </p:spPr>
      </p:pic>
      <p:sp>
        <p:nvSpPr>
          <p:cNvPr id="733" name="Forme libre : forme 19"/>
          <p:cNvSpPr/>
          <p:nvPr/>
        </p:nvSpPr>
        <p:spPr>
          <a:xfrm>
            <a:off x="-39609" y="2717169"/>
            <a:ext cx="3989969" cy="3701628"/>
          </a:xfrm>
          <a:custGeom>
            <a:avLst/>
            <a:gdLst/>
            <a:ahLst/>
            <a:cxnLst>
              <a:cxn ang="0">
                <a:pos x="wd2" y="hd2"/>
              </a:cxn>
              <a:cxn ang="5400000">
                <a:pos x="wd2" y="hd2"/>
              </a:cxn>
              <a:cxn ang="10800000">
                <a:pos x="wd2" y="hd2"/>
              </a:cxn>
              <a:cxn ang="16200000">
                <a:pos x="wd2" y="hd2"/>
              </a:cxn>
            </a:cxnLst>
            <a:rect l="0" t="0" r="r" b="b"/>
            <a:pathLst>
              <a:path w="21600" h="21050" fill="norm" stroke="1" extrusionOk="0">
                <a:moveTo>
                  <a:pt x="0" y="3759"/>
                </a:moveTo>
                <a:cubicBezTo>
                  <a:pt x="926" y="4713"/>
                  <a:pt x="1853" y="5667"/>
                  <a:pt x="2367" y="7390"/>
                </a:cubicBezTo>
                <a:cubicBezTo>
                  <a:pt x="2881" y="9113"/>
                  <a:pt x="2233" y="11847"/>
                  <a:pt x="3086" y="14096"/>
                </a:cubicBezTo>
                <a:cubicBezTo>
                  <a:pt x="3938" y="16346"/>
                  <a:pt x="4847" y="20176"/>
                  <a:pt x="7482" y="20888"/>
                </a:cubicBezTo>
                <a:cubicBezTo>
                  <a:pt x="10117" y="21600"/>
                  <a:pt x="16725" y="19813"/>
                  <a:pt x="18895" y="18368"/>
                </a:cubicBezTo>
                <a:cubicBezTo>
                  <a:pt x="21065" y="16923"/>
                  <a:pt x="20233" y="14481"/>
                  <a:pt x="20501" y="12217"/>
                </a:cubicBezTo>
                <a:cubicBezTo>
                  <a:pt x="20769" y="9953"/>
                  <a:pt x="20318" y="6820"/>
                  <a:pt x="20501" y="4784"/>
                </a:cubicBezTo>
                <a:cubicBezTo>
                  <a:pt x="20684" y="2748"/>
                  <a:pt x="21142" y="1374"/>
                  <a:pt x="21600" y="0"/>
                </a:cubicBezTo>
              </a:path>
            </a:pathLst>
          </a:custGeom>
          <a:ln w="57150">
            <a:solidFill>
              <a:srgbClr val="B56021"/>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pic>
        <p:nvPicPr>
          <p:cNvPr id="734" name="Image 20" descr="Image 20"/>
          <p:cNvPicPr>
            <a:picLocks noChangeAspect="1"/>
          </p:cNvPicPr>
          <p:nvPr/>
        </p:nvPicPr>
        <p:blipFill>
          <a:blip r:embed="rId3">
            <a:extLst/>
          </a:blip>
          <a:srcRect l="0" t="0" r="50081" b="0"/>
          <a:stretch>
            <a:fillRect/>
          </a:stretch>
        </p:blipFill>
        <p:spPr>
          <a:xfrm>
            <a:off x="871028" y="4024808"/>
            <a:ext cx="1648755" cy="1046294"/>
          </a:xfrm>
          <a:prstGeom prst="rect">
            <a:avLst/>
          </a:prstGeom>
          <a:ln w="88900">
            <a:miter lim="400000"/>
          </a:ln>
        </p:spPr>
      </p:pic>
      <p:pic>
        <p:nvPicPr>
          <p:cNvPr id="735" name="Image 21" descr="Image 21"/>
          <p:cNvPicPr>
            <a:picLocks noChangeAspect="1"/>
          </p:cNvPicPr>
          <p:nvPr/>
        </p:nvPicPr>
        <p:blipFill>
          <a:blip r:embed="rId3">
            <a:extLst/>
          </a:blip>
          <a:srcRect l="0" t="0" r="69923" b="5393"/>
          <a:stretch>
            <a:fillRect/>
          </a:stretch>
        </p:blipFill>
        <p:spPr>
          <a:xfrm>
            <a:off x="647509" y="4452339"/>
            <a:ext cx="993405" cy="989864"/>
          </a:xfrm>
          <a:prstGeom prst="rect">
            <a:avLst/>
          </a:prstGeom>
          <a:ln w="88900">
            <a:miter lim="400000"/>
          </a:ln>
        </p:spPr>
      </p:pic>
      <p:pic>
        <p:nvPicPr>
          <p:cNvPr id="736" name="Image 22" descr="Image 22"/>
          <p:cNvPicPr>
            <a:picLocks noChangeAspect="1"/>
          </p:cNvPicPr>
          <p:nvPr/>
        </p:nvPicPr>
        <p:blipFill>
          <a:blip r:embed="rId3">
            <a:extLst/>
          </a:blip>
          <a:srcRect l="0" t="0" r="69923" b="5393"/>
          <a:stretch>
            <a:fillRect/>
          </a:stretch>
        </p:blipFill>
        <p:spPr>
          <a:xfrm>
            <a:off x="866097" y="4816152"/>
            <a:ext cx="993404" cy="989864"/>
          </a:xfrm>
          <a:prstGeom prst="rect">
            <a:avLst/>
          </a:prstGeom>
          <a:ln w="889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Espace réservé du contenu 9"/>
          <p:cNvSpPr txBox="1"/>
          <p:nvPr>
            <p:ph type="body" sz="quarter" idx="1"/>
          </p:nvPr>
        </p:nvSpPr>
        <p:spPr>
          <a:xfrm>
            <a:off x="261335" y="1587181"/>
            <a:ext cx="12887964" cy="817882"/>
          </a:xfrm>
          <a:prstGeom prst="rect">
            <a:avLst/>
          </a:prstGeom>
        </p:spPr>
        <p:txBody>
          <a:bodyPr/>
          <a:lstStyle/>
          <a:p>
            <a:pPr/>
            <a:r>
              <a:t>Dans mon sac: ½ bleu, ¼ rouge, 1/8 vert et orange.</a:t>
            </a:r>
          </a:p>
        </p:txBody>
      </p:sp>
      <p:sp>
        <p:nvSpPr>
          <p:cNvPr id="739" name="Espace réservé du contenu 9"/>
          <p:cNvSpPr txBox="1"/>
          <p:nvPr/>
        </p:nvSpPr>
        <p:spPr>
          <a:xfrm>
            <a:off x="6045424" y="2563689"/>
            <a:ext cx="6263100" cy="81788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p>
            <a:pPr defTabSz="914400">
              <a:lnSpc>
                <a:spcPct val="90000"/>
              </a:lnSpc>
              <a:spcBef>
                <a:spcPts val="1000"/>
              </a:spcBef>
              <a:defRPr sz="2900">
                <a:latin typeface="Calibri Light"/>
                <a:ea typeface="Calibri Light"/>
                <a:cs typeface="Calibri Light"/>
                <a:sym typeface="Calibri Light"/>
              </a:defRPr>
            </a:pPr>
            <a:r>
              <a:t>Supposons que je prends le 1</a:t>
            </a:r>
            <a:r>
              <a:rPr baseline="30000"/>
              <a:t>er</a:t>
            </a:r>
            <a:r>
              <a:t> arbre:</a:t>
            </a:r>
          </a:p>
        </p:txBody>
      </p:sp>
      <p:sp>
        <p:nvSpPr>
          <p:cNvPr id="740" name="Espace réservé du contenu 9"/>
          <p:cNvSpPr txBox="1"/>
          <p:nvPr/>
        </p:nvSpPr>
        <p:spPr>
          <a:xfrm>
            <a:off x="175202" y="6648460"/>
            <a:ext cx="12383462" cy="1685998"/>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p>
            <a:pPr defTabSz="914400">
              <a:lnSpc>
                <a:spcPct val="90000"/>
              </a:lnSpc>
              <a:spcBef>
                <a:spcPts val="1000"/>
              </a:spcBef>
              <a:defRPr sz="2900">
                <a:latin typeface="Calibri Light"/>
                <a:ea typeface="Calibri Light"/>
                <a:cs typeface="Calibri Light"/>
                <a:sym typeface="Calibri Light"/>
              </a:defRPr>
            </a:pPr>
            <a:r>
              <a:t>Entropie croisée = entropie en utilisant l’arbre créé pour une autre distribution de probabilité.</a:t>
            </a:r>
            <a:endParaRPr sz="2800"/>
          </a:p>
          <a:p>
            <a:pPr defTabSz="914400">
              <a:lnSpc>
                <a:spcPct val="90000"/>
              </a:lnSpc>
              <a:spcBef>
                <a:spcPts val="1000"/>
              </a:spcBef>
              <a:defRPr sz="2900">
                <a:latin typeface="Calibri Light"/>
                <a:ea typeface="Calibri Light"/>
                <a:cs typeface="Calibri Light"/>
                <a:sym typeface="Calibri Light"/>
              </a:defRPr>
            </a:pPr>
            <a:r>
              <a:t>(Ici, entropie du jeu 2 avec la probabilité du jeu 1)</a:t>
            </a:r>
          </a:p>
        </p:txBody>
      </p:sp>
      <p:pic>
        <p:nvPicPr>
          <p:cNvPr id="741" name="Picture 6" descr="Picture 6"/>
          <p:cNvPicPr>
            <a:picLocks noChangeAspect="1"/>
          </p:cNvPicPr>
          <p:nvPr/>
        </p:nvPicPr>
        <p:blipFill>
          <a:blip r:embed="rId2">
            <a:extLst/>
          </a:blip>
          <a:stretch>
            <a:fillRect/>
          </a:stretch>
        </p:blipFill>
        <p:spPr>
          <a:xfrm>
            <a:off x="6719147" y="3362361"/>
            <a:ext cx="5638146" cy="2835954"/>
          </a:xfrm>
          <a:prstGeom prst="rect">
            <a:avLst/>
          </a:prstGeom>
          <a:ln w="88900">
            <a:miter lim="400000"/>
          </a:ln>
        </p:spPr>
      </p:pic>
      <p:pic>
        <p:nvPicPr>
          <p:cNvPr id="742" name="Image 10" descr="Image 10"/>
          <p:cNvPicPr>
            <a:picLocks noChangeAspect="1"/>
          </p:cNvPicPr>
          <p:nvPr/>
        </p:nvPicPr>
        <p:blipFill>
          <a:blip r:embed="rId3">
            <a:extLst/>
          </a:blip>
          <a:stretch>
            <a:fillRect/>
          </a:stretch>
        </p:blipFill>
        <p:spPr>
          <a:xfrm>
            <a:off x="647509" y="3540195"/>
            <a:ext cx="3302850" cy="1046294"/>
          </a:xfrm>
          <a:prstGeom prst="rect">
            <a:avLst/>
          </a:prstGeom>
          <a:ln w="88900">
            <a:miter lim="400000"/>
          </a:ln>
        </p:spPr>
      </p:pic>
      <p:sp>
        <p:nvSpPr>
          <p:cNvPr id="743" name="Forme libre : forme 15"/>
          <p:cNvSpPr/>
          <p:nvPr/>
        </p:nvSpPr>
        <p:spPr>
          <a:xfrm>
            <a:off x="-39609" y="2717169"/>
            <a:ext cx="3989969" cy="3701628"/>
          </a:xfrm>
          <a:custGeom>
            <a:avLst/>
            <a:gdLst/>
            <a:ahLst/>
            <a:cxnLst>
              <a:cxn ang="0">
                <a:pos x="wd2" y="hd2"/>
              </a:cxn>
              <a:cxn ang="5400000">
                <a:pos x="wd2" y="hd2"/>
              </a:cxn>
              <a:cxn ang="10800000">
                <a:pos x="wd2" y="hd2"/>
              </a:cxn>
              <a:cxn ang="16200000">
                <a:pos x="wd2" y="hd2"/>
              </a:cxn>
            </a:cxnLst>
            <a:rect l="0" t="0" r="r" b="b"/>
            <a:pathLst>
              <a:path w="21600" h="21050" fill="norm" stroke="1" extrusionOk="0">
                <a:moveTo>
                  <a:pt x="0" y="3759"/>
                </a:moveTo>
                <a:cubicBezTo>
                  <a:pt x="926" y="4713"/>
                  <a:pt x="1853" y="5667"/>
                  <a:pt x="2367" y="7390"/>
                </a:cubicBezTo>
                <a:cubicBezTo>
                  <a:pt x="2881" y="9113"/>
                  <a:pt x="2233" y="11847"/>
                  <a:pt x="3086" y="14096"/>
                </a:cubicBezTo>
                <a:cubicBezTo>
                  <a:pt x="3938" y="16346"/>
                  <a:pt x="4847" y="20176"/>
                  <a:pt x="7482" y="20888"/>
                </a:cubicBezTo>
                <a:cubicBezTo>
                  <a:pt x="10117" y="21600"/>
                  <a:pt x="16725" y="19813"/>
                  <a:pt x="18895" y="18368"/>
                </a:cubicBezTo>
                <a:cubicBezTo>
                  <a:pt x="21065" y="16923"/>
                  <a:pt x="20233" y="14481"/>
                  <a:pt x="20501" y="12217"/>
                </a:cubicBezTo>
                <a:cubicBezTo>
                  <a:pt x="20769" y="9953"/>
                  <a:pt x="20318" y="6820"/>
                  <a:pt x="20501" y="4784"/>
                </a:cubicBezTo>
                <a:cubicBezTo>
                  <a:pt x="20684" y="2748"/>
                  <a:pt x="21142" y="1374"/>
                  <a:pt x="21600" y="0"/>
                </a:cubicBezTo>
              </a:path>
            </a:pathLst>
          </a:custGeom>
          <a:ln w="57150">
            <a:solidFill>
              <a:srgbClr val="B56021"/>
            </a:solidFill>
          </a:ln>
        </p:spPr>
        <p:txBody>
          <a:bodyPr lIns="45719" rIns="45719" anchor="ctr"/>
          <a:lstStyle/>
          <a:p>
            <a:pPr algn="ctr">
              <a:defRPr>
                <a:solidFill>
                  <a:srgbClr val="FFFFFF"/>
                </a:solidFill>
                <a:latin typeface="Calibri Light"/>
                <a:ea typeface="Calibri Light"/>
                <a:cs typeface="Calibri Light"/>
                <a:sym typeface="Calibri Light"/>
              </a:defRPr>
            </a:pPr>
          </a:p>
        </p:txBody>
      </p:sp>
      <p:pic>
        <p:nvPicPr>
          <p:cNvPr id="744" name="Image 18" descr="Image 18"/>
          <p:cNvPicPr>
            <a:picLocks noChangeAspect="1"/>
          </p:cNvPicPr>
          <p:nvPr/>
        </p:nvPicPr>
        <p:blipFill>
          <a:blip r:embed="rId3">
            <a:extLst/>
          </a:blip>
          <a:srcRect l="0" t="0" r="50081" b="0"/>
          <a:stretch>
            <a:fillRect/>
          </a:stretch>
        </p:blipFill>
        <p:spPr>
          <a:xfrm>
            <a:off x="871028" y="4024808"/>
            <a:ext cx="1648755" cy="1046294"/>
          </a:xfrm>
          <a:prstGeom prst="rect">
            <a:avLst/>
          </a:prstGeom>
          <a:ln w="88900">
            <a:miter lim="400000"/>
          </a:ln>
        </p:spPr>
      </p:pic>
      <p:pic>
        <p:nvPicPr>
          <p:cNvPr id="745" name="Image 19" descr="Image 19"/>
          <p:cNvPicPr>
            <a:picLocks noChangeAspect="1"/>
          </p:cNvPicPr>
          <p:nvPr/>
        </p:nvPicPr>
        <p:blipFill>
          <a:blip r:embed="rId3">
            <a:extLst/>
          </a:blip>
          <a:srcRect l="0" t="0" r="69923" b="5393"/>
          <a:stretch>
            <a:fillRect/>
          </a:stretch>
        </p:blipFill>
        <p:spPr>
          <a:xfrm>
            <a:off x="647509" y="4452339"/>
            <a:ext cx="993405" cy="989864"/>
          </a:xfrm>
          <a:prstGeom prst="rect">
            <a:avLst/>
          </a:prstGeom>
          <a:ln w="88900">
            <a:miter lim="400000"/>
          </a:ln>
        </p:spPr>
      </p:pic>
      <p:pic>
        <p:nvPicPr>
          <p:cNvPr id="746" name="Image 20" descr="Image 20"/>
          <p:cNvPicPr>
            <a:picLocks noChangeAspect="1"/>
          </p:cNvPicPr>
          <p:nvPr/>
        </p:nvPicPr>
        <p:blipFill>
          <a:blip r:embed="rId3">
            <a:extLst/>
          </a:blip>
          <a:srcRect l="0" t="0" r="69923" b="5393"/>
          <a:stretch>
            <a:fillRect/>
          </a:stretch>
        </p:blipFill>
        <p:spPr>
          <a:xfrm>
            <a:off x="866097" y="4816152"/>
            <a:ext cx="993404" cy="989864"/>
          </a:xfrm>
          <a:prstGeom prst="rect">
            <a:avLst/>
          </a:prstGeom>
          <a:ln w="889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ZoneTexte 2"/>
          <p:cNvSpPr txBox="1"/>
          <p:nvPr/>
        </p:nvSpPr>
        <p:spPr>
          <a:xfrm>
            <a:off x="768208" y="2493342"/>
            <a:ext cx="11721253" cy="27071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200">
                <a:latin typeface="Cambria Math"/>
                <a:ea typeface="Cambria Math"/>
                <a:cs typeface="Cambria Math"/>
                <a:sym typeface="Cambria Math"/>
              </a:defRPr>
            </a:pPr>
            <a14:m>
              <m:oMath>
                <m:r>
                  <a:rPr xmlns:a="http://schemas.openxmlformats.org/drawingml/2006/main" sz="4200" i="1">
                    <a:solidFill>
                      <a:srgbClr val="000000"/>
                    </a:solidFill>
                    <a:latin typeface="Cambria Math" panose="02040503050406030204" pitchFamily="18" charset="0"/>
                  </a:rPr>
                  <m:t>−</m:t>
                </m:r>
                <m:nary>
                  <m:naryPr>
                    <m:ctrlPr>
                      <a:rPr xmlns:a="http://schemas.openxmlformats.org/drawingml/2006/main" sz="4200" i="1">
                        <a:solidFill>
                          <a:srgbClr val="000000"/>
                        </a:solidFill>
                        <a:latin typeface="Cambria Math" panose="02040503050406030204" pitchFamily="18" charset="0"/>
                      </a:rPr>
                    </m:ctrlPr>
                    <m:chr m:val="∑"/>
                    <m:limLoc m:val="undOvr"/>
                    <m:grow m:val="0"/>
                    <m:subHide m:val="off"/>
                    <m:supHide m:val="on"/>
                  </m:naryPr>
                  <m:sub>
                    <m:r>
                      <a:rPr xmlns:a="http://schemas.openxmlformats.org/drawingml/2006/main" sz="4200" i="1">
                        <a:solidFill>
                          <a:srgbClr val="000000"/>
                        </a:solidFill>
                        <a:latin typeface="Cambria Math" panose="02040503050406030204" pitchFamily="18" charset="0"/>
                      </a:rPr>
                      <m:t>𝑥</m:t>
                    </m:r>
                  </m:sub>
                  <m:sup/>
                  <m:e>
                    <m:r>
                      <a:rPr xmlns:a="http://schemas.openxmlformats.org/drawingml/2006/main" sz="4200" i="1">
                        <a:solidFill>
                          <a:srgbClr val="000000"/>
                        </a:solidFill>
                        <a:latin typeface="Cambria Math" panose="02040503050406030204" pitchFamily="18" charset="0"/>
                      </a:rPr>
                      <m:t>𝑝</m:t>
                    </m:r>
                    <m:d>
                      <m:dPr>
                        <m:ctrlPr>
                          <a:rPr xmlns:a="http://schemas.openxmlformats.org/drawingml/2006/main" sz="4200" i="1">
                            <a:solidFill>
                              <a:srgbClr val="000000"/>
                            </a:solidFill>
                            <a:latin typeface="Cambria Math" panose="02040503050406030204" pitchFamily="18" charset="0"/>
                          </a:rPr>
                        </m:ctrlPr>
                      </m:dPr>
                      <m:e>
                        <m:r>
                          <a:rPr xmlns:a="http://schemas.openxmlformats.org/drawingml/2006/main" sz="4200" i="1">
                            <a:solidFill>
                              <a:srgbClr val="000000"/>
                            </a:solidFill>
                            <a:latin typeface="Cambria Math" panose="02040503050406030204" pitchFamily="18" charset="0"/>
                          </a:rPr>
                          <m:t>𝑥</m:t>
                        </m:r>
                      </m:e>
                    </m:d>
                    <m:func>
                      <m:funcPr>
                        <m:ctrlPr>
                          <a:rPr xmlns:a="http://schemas.openxmlformats.org/drawingml/2006/main" sz="4200" i="1">
                            <a:solidFill>
                              <a:srgbClr val="000000"/>
                            </a:solidFill>
                            <a:latin typeface="Cambria Math" panose="02040503050406030204" pitchFamily="18" charset="0"/>
                          </a:rPr>
                        </m:ctrlPr>
                      </m:funcPr>
                      <m:fName>
                        <m:r>
                          <m:rPr>
                            <m:sty m:val="p"/>
                          </m:rPr>
                          <a:rPr xmlns:a="http://schemas.openxmlformats.org/drawingml/2006/main" sz="4200" i="1">
                            <a:solidFill>
                              <a:srgbClr val="000000"/>
                            </a:solidFill>
                            <a:latin typeface="Cambria Math" panose="02040503050406030204" pitchFamily="18" charset="0"/>
                          </a:rPr>
                          <m:t>log</m:t>
                        </m:r>
                      </m:fName>
                      <m:e>
                        <m:d>
                          <m:dPr>
                            <m:ctrlPr>
                              <a:rPr xmlns:a="http://schemas.openxmlformats.org/drawingml/2006/main" sz="4200" i="1">
                                <a:solidFill>
                                  <a:srgbClr val="000000"/>
                                </a:solidFill>
                                <a:latin typeface="Cambria Math" panose="02040503050406030204" pitchFamily="18" charset="0"/>
                              </a:rPr>
                            </m:ctrlPr>
                          </m:dPr>
                          <m:e>
                            <m:r>
                              <a:rPr xmlns:a="http://schemas.openxmlformats.org/drawingml/2006/main" sz="4200" i="1">
                                <a:solidFill>
                                  <a:srgbClr val="000000"/>
                                </a:solidFill>
                                <a:latin typeface="Cambria Math" panose="02040503050406030204" pitchFamily="18" charset="0"/>
                              </a:rPr>
                              <m:t>𝑝</m:t>
                            </m:r>
                            <m:d>
                              <m:dPr>
                                <m:ctrlPr>
                                  <a:rPr xmlns:a="http://schemas.openxmlformats.org/drawingml/2006/main" sz="4200" i="1">
                                    <a:solidFill>
                                      <a:srgbClr val="000000"/>
                                    </a:solidFill>
                                    <a:latin typeface="Cambria Math" panose="02040503050406030204" pitchFamily="18" charset="0"/>
                                  </a:rPr>
                                </m:ctrlPr>
                              </m:dPr>
                              <m:e>
                                <m:r>
                                  <a:rPr xmlns:a="http://schemas.openxmlformats.org/drawingml/2006/main" sz="4200" i="1">
                                    <a:solidFill>
                                      <a:srgbClr val="000000"/>
                                    </a:solidFill>
                                    <a:latin typeface="Cambria Math" panose="02040503050406030204" pitchFamily="18" charset="0"/>
                                  </a:rPr>
                                  <m:t>𝑦</m:t>
                                </m:r>
                              </m:e>
                            </m:d>
                          </m:e>
                        </m:d>
                      </m:e>
                    </m:func>
                  </m:e>
                </m:nary>
              </m:oMath>
            </a14:m>
            <a:r>
              <a:rPr sz="2900">
                <a:latin typeface="Helvetica"/>
                <a:ea typeface="Helvetica"/>
                <a:cs typeface="Helvetica"/>
                <a:sym typeface="Helvetica"/>
              </a:rPr>
              <a:t> </a:t>
            </a:r>
            <a:endParaRPr>
              <a:latin typeface="Helvetica"/>
              <a:ea typeface="Helvetica"/>
              <a:cs typeface="Helvetica"/>
              <a:sym typeface="Helvetica"/>
            </a:endParaRPr>
          </a:p>
          <a:p>
            <a:pPr>
              <a:defRPr sz="2900"/>
            </a:pPr>
          </a:p>
          <a:p>
            <a:pPr>
              <a:defRPr sz="2900"/>
            </a:pPr>
            <a:r>
              <a:t>Entropie croisée = Ce « y » est-il une bonne ou mauvaise supposition quand on veut chercher des informations sur x.</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Titre 1"/>
          <p:cNvSpPr txBox="1"/>
          <p:nvPr>
            <p:ph type="title"/>
          </p:nvPr>
        </p:nvSpPr>
        <p:spPr>
          <a:xfrm>
            <a:off x="643737" y="1091439"/>
            <a:ext cx="11499496" cy="4772764"/>
          </a:xfrm>
          <a:prstGeom prst="rect">
            <a:avLst/>
          </a:prstGeom>
        </p:spPr>
        <p:txBody>
          <a:bodyPr/>
          <a:lstStyle>
            <a:lvl1pPr>
              <a:defRPr spc="-200">
                <a:solidFill>
                  <a:srgbClr val="000000"/>
                </a:solidFill>
              </a:defRPr>
            </a:lvl1pPr>
          </a:lstStyle>
          <a:p>
            <a:pPr/>
            <a:r>
              <a:t>Information mutuelle</a:t>
            </a:r>
          </a:p>
        </p:txBody>
      </p:sp>
      <p:sp>
        <p:nvSpPr>
          <p:cNvPr id="751" name="Espace réservé du texte 2"/>
          <p:cNvSpPr txBox="1"/>
          <p:nvPr>
            <p:ph type="body" sz="quarter" idx="1"/>
          </p:nvPr>
        </p:nvSpPr>
        <p:spPr>
          <a:xfrm>
            <a:off x="712012" y="5955236"/>
            <a:ext cx="9841384" cy="2340865"/>
          </a:xfrm>
          <a:prstGeom prst="rect">
            <a:avLst/>
          </a:prstGeom>
        </p:spPr>
        <p:txBody>
          <a:bodyPr/>
          <a:lstStyle/>
          <a:p>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3" name="droppedImage.pdf" descr="droppedImage.pdf"/>
          <p:cNvPicPr>
            <a:picLocks noChangeAspect="1"/>
          </p:cNvPicPr>
          <p:nvPr/>
        </p:nvPicPr>
        <p:blipFill>
          <a:blip r:embed="rId2">
            <a:extLst/>
          </a:blip>
          <a:stretch>
            <a:fillRect/>
          </a:stretch>
        </p:blipFill>
        <p:spPr>
          <a:xfrm>
            <a:off x="894080" y="2151789"/>
            <a:ext cx="11216641" cy="2725011"/>
          </a:xfrm>
          <a:prstGeom prst="rect">
            <a:avLst/>
          </a:prstGeom>
          <a:ln w="88900">
            <a:miter lim="400000"/>
          </a:ln>
        </p:spPr>
      </p:pic>
      <p:sp>
        <p:nvSpPr>
          <p:cNvPr id="754" name="ZoneTexte 4"/>
          <p:cNvSpPr txBox="1"/>
          <p:nvPr/>
        </p:nvSpPr>
        <p:spPr>
          <a:xfrm>
            <a:off x="939800" y="5419923"/>
            <a:ext cx="11721253" cy="18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900"/>
            </a:pPr>
            <a:r>
              <a:t>Information mutuelle = Comment est-ce que connaître « Y » réduit l’incertitude sur « X ».</a:t>
            </a:r>
          </a:p>
          <a:p>
            <a:pPr>
              <a:defRPr sz="2900"/>
            </a:pPr>
          </a:p>
          <a:p>
            <a:pPr>
              <a:defRPr sz="2900"/>
            </a:pPr>
            <a:r>
              <a:t>On peut montrer que IM(X,Y) = Entropie(X) – Entropie(X|Y)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3"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Information mutuelle (IM)"/>
          <p:cNvSpPr txBox="1"/>
          <p:nvPr>
            <p:ph type="title"/>
          </p:nvPr>
        </p:nvSpPr>
        <p:spPr>
          <a:xfrm>
            <a:off x="466926" y="508136"/>
            <a:ext cx="11725075" cy="1196078"/>
          </a:xfrm>
          <a:prstGeom prst="rect">
            <a:avLst/>
          </a:prstGeom>
        </p:spPr>
        <p:txBody>
          <a:bodyPr/>
          <a:lstStyle>
            <a:lvl1pPr defTabSz="1196423">
              <a:defRPr spc="-184" sz="5612">
                <a:solidFill>
                  <a:srgbClr val="000000"/>
                </a:solidFill>
              </a:defRPr>
            </a:lvl1pPr>
          </a:lstStyle>
          <a:p>
            <a:pPr/>
            <a:r>
              <a:t>Information mutuelle (IM) pour des images</a:t>
            </a:r>
          </a:p>
        </p:txBody>
      </p:sp>
      <p:sp>
        <p:nvSpPr>
          <p:cNvPr id="757" name="Si les 2 variables sont indépendantes…"/>
          <p:cNvSpPr txBox="1"/>
          <p:nvPr>
            <p:ph type="body" idx="1"/>
          </p:nvPr>
        </p:nvSpPr>
        <p:spPr>
          <a:xfrm>
            <a:off x="466926" y="2237362"/>
            <a:ext cx="11725075" cy="6746217"/>
          </a:xfrm>
          <a:prstGeom prst="rect">
            <a:avLst/>
          </a:prstGeom>
        </p:spPr>
        <p:txBody>
          <a:bodyPr/>
          <a:lstStyle/>
          <a:p>
            <a:pPr/>
            <a:r>
              <a:t>IM(X,Y) = 0 ssi X et Y sont indépendantes</a:t>
            </a:r>
          </a:p>
          <a:p>
            <a:pPr/>
            <a:r>
              <a:t>IM(X,Y) &gt;= 0, pour tout X et Y</a:t>
            </a:r>
          </a:p>
          <a:p>
            <a:pPr marL="0" indent="0">
              <a:buSzTx/>
              <a:buFont typeface="Wingdings"/>
              <a:buNone/>
            </a:pPr>
          </a:p>
          <a:p>
            <a:pPr/>
            <a:r>
              <a:t>Donc…</a:t>
            </a:r>
          </a:p>
          <a:p>
            <a:pPr lvl="1" marL="1166812" indent="-457200">
              <a:spcBef>
                <a:spcPts val="800"/>
              </a:spcBef>
              <a:buClr>
                <a:srgbClr val="2E8EA8"/>
              </a:buClr>
              <a:buFont typeface="Arial"/>
              <a:defRPr sz="3400"/>
            </a:pPr>
            <a:r>
              <a:t>IM grande = Relation entre nos deux images</a:t>
            </a:r>
          </a:p>
          <a:p>
            <a:pPr lvl="1" marL="1166812" indent="-457200">
              <a:spcBef>
                <a:spcPts val="800"/>
              </a:spcBef>
              <a:buClr>
                <a:srgbClr val="2E8EA8"/>
              </a:buClr>
              <a:buFont typeface="Arial"/>
              <a:defRPr sz="3400"/>
            </a:pPr>
            <a:r>
              <a:t>IM petite = Peu de relation</a:t>
            </a:r>
          </a:p>
          <a:p>
            <a:pPr lvl="1" marL="1166812" indent="-457200">
              <a:spcBef>
                <a:spcPts val="800"/>
              </a:spcBef>
              <a:buClr>
                <a:srgbClr val="2E8EA8"/>
              </a:buClr>
              <a:buFont typeface="Arial"/>
              <a:defRPr sz="3400"/>
            </a:pPr>
            <a:r>
              <a:t>IM 0 = Absolument indépendantes</a:t>
            </a:r>
          </a:p>
          <a:p>
            <a:pPr/>
            <a:endParaRPr sz="3400"/>
          </a:p>
          <a:p>
            <a:pPr/>
            <a:r>
              <a:t>Donc… on veut maximiser</a:t>
            </a:r>
          </a:p>
          <a:p>
            <a:pPr lvl="1" marL="1166812" indent="-457200">
              <a:spcBef>
                <a:spcPts val="800"/>
              </a:spcBef>
              <a:buClr>
                <a:srgbClr val="2E8EA8"/>
              </a:buClr>
              <a:buFont typeface="Arial"/>
              <a:defRPr sz="3400"/>
            </a:pPr>
            <a:r>
              <a:t> (mais on ne connaît pas le maximum à atteindre)</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Information mutuelle"/>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Information mutuelle</a:t>
            </a:r>
          </a:p>
        </p:txBody>
      </p:sp>
      <p:sp>
        <p:nvSpPr>
          <p:cNvPr id="762" name="On peut la calculer directement à partir de l’histogramme conjoint HI,J = pij"/>
          <p:cNvSpPr txBox="1"/>
          <p:nvPr>
            <p:ph type="body" idx="1"/>
          </p:nvPr>
        </p:nvSpPr>
        <p:spPr>
          <a:xfrm>
            <a:off x="466926" y="2237362"/>
            <a:ext cx="11725075" cy="5954039"/>
          </a:xfrm>
          <a:prstGeom prst="rect">
            <a:avLst/>
          </a:prstGeom>
        </p:spPr>
        <p:txBody>
          <a:bodyPr/>
          <a:lstStyle/>
          <a:p>
            <a:pPr/>
            <a:r>
              <a:t>On peut la calculer directement à partir de l’histogramme conjoint normalisé H</a:t>
            </a:r>
            <a:r>
              <a:rPr baseline="-5998"/>
              <a:t>I,J</a:t>
            </a:r>
            <a:r>
              <a:t> = p</a:t>
            </a:r>
            <a:r>
              <a:rPr baseline="-5998"/>
              <a:t>ij</a:t>
            </a:r>
          </a:p>
        </p:txBody>
      </p:sp>
      <p:pic>
        <p:nvPicPr>
          <p:cNvPr id="763" name="droppedImage.pdf" descr="droppedImage.pdf"/>
          <p:cNvPicPr>
            <a:picLocks noChangeAspect="1"/>
          </p:cNvPicPr>
          <p:nvPr/>
        </p:nvPicPr>
        <p:blipFill>
          <a:blip r:embed="rId2">
            <a:extLst/>
          </a:blip>
          <a:srcRect l="0" t="0" r="0" b="51103"/>
          <a:stretch>
            <a:fillRect/>
          </a:stretch>
        </p:blipFill>
        <p:spPr>
          <a:xfrm>
            <a:off x="243624" y="7587423"/>
            <a:ext cx="7688796" cy="932361"/>
          </a:xfrm>
          <a:prstGeom prst="rect">
            <a:avLst/>
          </a:prstGeom>
          <a:ln w="88900">
            <a:miter lim="400000"/>
          </a:ln>
        </p:spPr>
      </p:pic>
      <p:pic>
        <p:nvPicPr>
          <p:cNvPr id="764" name="droppedImage.pdf" descr="droppedImage.pdf"/>
          <p:cNvPicPr>
            <a:picLocks noChangeAspect="1"/>
          </p:cNvPicPr>
          <p:nvPr/>
        </p:nvPicPr>
        <p:blipFill>
          <a:blip r:embed="rId2">
            <a:extLst/>
          </a:blip>
          <a:srcRect l="0" t="42686" r="58169" b="0"/>
          <a:stretch>
            <a:fillRect/>
          </a:stretch>
        </p:blipFill>
        <p:spPr>
          <a:xfrm>
            <a:off x="3747553" y="3898188"/>
            <a:ext cx="5163821" cy="1754604"/>
          </a:xfrm>
          <a:prstGeom prst="rect">
            <a:avLst/>
          </a:prstGeom>
          <a:ln w="88900">
            <a:miter lim="400000"/>
          </a:ln>
        </p:spPr>
      </p:pic>
      <p:pic>
        <p:nvPicPr>
          <p:cNvPr id="765" name="droppedImage.pdf" descr="droppedImage.pdf"/>
          <p:cNvPicPr>
            <a:picLocks noChangeAspect="1"/>
          </p:cNvPicPr>
          <p:nvPr/>
        </p:nvPicPr>
        <p:blipFill>
          <a:blip r:embed="rId2">
            <a:extLst/>
          </a:blip>
          <a:srcRect l="53455" t="50000" r="0" b="0"/>
          <a:stretch>
            <a:fillRect/>
          </a:stretch>
        </p:blipFill>
        <p:spPr>
          <a:xfrm>
            <a:off x="243624" y="8646997"/>
            <a:ext cx="3002497" cy="799893"/>
          </a:xfrm>
          <a:prstGeom prst="rect">
            <a:avLst/>
          </a:prstGeom>
          <a:ln w="889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Histogramme conjoint"/>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sp>
        <p:nvSpPr>
          <p:cNvPr id="414" name="si I et J sont de tailles X x Y à valeurs dans {0, ..., 255} :…"/>
          <p:cNvSpPr txBox="1"/>
          <p:nvPr>
            <p:ph type="body" idx="1"/>
          </p:nvPr>
        </p:nvSpPr>
        <p:spPr>
          <a:xfrm>
            <a:off x="466926" y="2402252"/>
            <a:ext cx="11725075" cy="5954039"/>
          </a:xfrm>
          <a:prstGeom prst="rect">
            <a:avLst/>
          </a:prstGeom>
        </p:spPr>
        <p:txBody>
          <a:bodyPr/>
          <a:lstStyle/>
          <a:p>
            <a:pPr>
              <a:defRPr sz="3200"/>
            </a:pPr>
          </a:p>
          <a:p>
            <a:pPr>
              <a:defRPr sz="3200"/>
            </a:pPr>
            <a:r>
              <a:t>Si I et J sont de tailles X x Y à valeurs dans {0, ..., 255} :</a:t>
            </a:r>
          </a:p>
          <a:p>
            <a:pPr lvl="1" marL="1166812" indent="-457200">
              <a:spcBef>
                <a:spcPts val="800"/>
              </a:spcBef>
              <a:buClr>
                <a:srgbClr val="2E8EA8"/>
              </a:buClr>
              <a:buFont typeface="Arial"/>
              <a:defRPr sz="2600"/>
            </a:pPr>
            <a:r>
              <a:t>Alors Taille de H</a:t>
            </a:r>
            <a:r>
              <a:rPr baseline="-5998" sz="1800"/>
              <a:t>I,J </a:t>
            </a:r>
            <a:r>
              <a:t>= 256x256</a:t>
            </a:r>
          </a:p>
        </p:txBody>
      </p:sp>
      <p:pic>
        <p:nvPicPr>
          <p:cNvPr id="415" name="droppedImage.pdf" descr="droppedImage.pdf"/>
          <p:cNvPicPr>
            <a:picLocks noChangeAspect="1"/>
          </p:cNvPicPr>
          <p:nvPr/>
        </p:nvPicPr>
        <p:blipFill>
          <a:blip r:embed="rId3">
            <a:extLst/>
          </a:blip>
          <a:stretch>
            <a:fillRect/>
          </a:stretch>
        </p:blipFill>
        <p:spPr>
          <a:xfrm>
            <a:off x="2803323" y="1812213"/>
            <a:ext cx="7416801" cy="1016001"/>
          </a:xfrm>
          <a:prstGeom prst="rect">
            <a:avLst/>
          </a:prstGeom>
          <a:ln w="88900">
            <a:miter lim="400000"/>
          </a:ln>
        </p:spPr>
      </p:pic>
      <p:pic>
        <p:nvPicPr>
          <p:cNvPr id="416" name="droppedImage.pdf" descr="droppedImage.pdf"/>
          <p:cNvPicPr>
            <a:picLocks noChangeAspect="1"/>
          </p:cNvPicPr>
          <p:nvPr/>
        </p:nvPicPr>
        <p:blipFill>
          <a:blip r:embed="rId4">
            <a:extLst/>
          </a:blip>
          <a:stretch>
            <a:fillRect/>
          </a:stretch>
        </p:blipFill>
        <p:spPr>
          <a:xfrm>
            <a:off x="971549" y="4466161"/>
            <a:ext cx="11061701" cy="3179817"/>
          </a:xfrm>
          <a:prstGeom prst="rect">
            <a:avLst/>
          </a:prstGeom>
          <a:ln w="88900">
            <a:miter lim="400000"/>
          </a:ln>
        </p:spPr>
      </p:pic>
      <p:pic>
        <p:nvPicPr>
          <p:cNvPr id="417" name="Picture 2" descr="Picture 2"/>
          <p:cNvPicPr>
            <a:picLocks noChangeAspect="1"/>
          </p:cNvPicPr>
          <p:nvPr/>
        </p:nvPicPr>
        <p:blipFill>
          <a:blip r:embed="rId5">
            <a:extLst/>
          </a:blip>
          <a:srcRect l="0" t="0" r="47398" b="0"/>
          <a:stretch>
            <a:fillRect/>
          </a:stretch>
        </p:blipFill>
        <p:spPr>
          <a:xfrm>
            <a:off x="4907543" y="6048847"/>
            <a:ext cx="4258760" cy="3295651"/>
          </a:xfrm>
          <a:prstGeom prst="rect">
            <a:avLst/>
          </a:prstGeom>
          <a:ln w="88900">
            <a:miter lim="400000"/>
          </a:ln>
        </p:spPr>
      </p:pic>
      <p:grpSp>
        <p:nvGrpSpPr>
          <p:cNvPr id="421" name="Flèche : courbe vers la gauche 1"/>
          <p:cNvGrpSpPr/>
          <p:nvPr/>
        </p:nvGrpSpPr>
        <p:grpSpPr>
          <a:xfrm>
            <a:off x="9425829" y="7309201"/>
            <a:ext cx="1601096" cy="1748077"/>
            <a:chOff x="0" y="0"/>
            <a:chExt cx="1601095" cy="1748076"/>
          </a:xfrm>
        </p:grpSpPr>
        <p:sp>
          <p:nvSpPr>
            <p:cNvPr id="418" name="Shape"/>
            <p:cNvSpPr/>
            <p:nvPr/>
          </p:nvSpPr>
          <p:spPr>
            <a:xfrm rot="2233110">
              <a:off x="394892" y="84577"/>
              <a:ext cx="811312" cy="1578922"/>
            </a:xfrm>
            <a:custGeom>
              <a:avLst/>
              <a:gdLst/>
              <a:ahLst/>
              <a:cxnLst>
                <a:cxn ang="0">
                  <a:pos x="wd2" y="hd2"/>
                </a:cxn>
                <a:cxn ang="5400000">
                  <a:pos x="wd2" y="hd2"/>
                </a:cxn>
                <a:cxn ang="10800000">
                  <a:pos x="wd2" y="hd2"/>
                </a:cxn>
                <a:cxn ang="16200000">
                  <a:pos x="wd2" y="hd2"/>
                </a:cxn>
              </a:cxnLst>
              <a:rect l="0" t="0" r="r" b="b"/>
              <a:pathLst>
                <a:path w="20220" h="21600" fill="norm" stroke="1" extrusionOk="0">
                  <a:moveTo>
                    <a:pt x="0" y="19107"/>
                  </a:moveTo>
                  <a:lnTo>
                    <a:pt x="5054" y="16051"/>
                  </a:lnTo>
                  <a:lnTo>
                    <a:pt x="5054" y="17438"/>
                  </a:lnTo>
                  <a:lnTo>
                    <a:pt x="5054" y="17438"/>
                  </a:lnTo>
                  <a:cubicBezTo>
                    <a:pt x="12850" y="16556"/>
                    <a:pt x="18708" y="13732"/>
                    <a:pt x="19969" y="10247"/>
                  </a:cubicBezTo>
                  <a:cubicBezTo>
                    <a:pt x="21600" y="14757"/>
                    <a:pt x="15143" y="19071"/>
                    <a:pt x="5054" y="20213"/>
                  </a:cubicBezTo>
                  <a:lnTo>
                    <a:pt x="5054" y="21600"/>
                  </a:lnTo>
                  <a:close/>
                  <a:moveTo>
                    <a:pt x="20218" y="11634"/>
                  </a:moveTo>
                  <a:cubicBezTo>
                    <a:pt x="20218" y="6741"/>
                    <a:pt x="11166" y="2774"/>
                    <a:pt x="0" y="2774"/>
                  </a:cubicBezTo>
                  <a:lnTo>
                    <a:pt x="0" y="0"/>
                  </a:lnTo>
                  <a:cubicBezTo>
                    <a:pt x="11166" y="0"/>
                    <a:pt x="20218" y="3967"/>
                    <a:pt x="20218" y="8860"/>
                  </a:cubicBezTo>
                  <a:close/>
                </a:path>
              </a:pathLst>
            </a:custGeom>
            <a:solidFill>
              <a:srgbClr val="99CB38"/>
            </a:solidFill>
            <a:ln w="12700" cap="flat">
              <a:noFill/>
              <a:miter lim="400000"/>
            </a:ln>
            <a:effectLst/>
          </p:spPr>
          <p:txBody>
            <a:bodyPr wrap="square" lIns="45719" tIns="45719" rIns="45719" bIns="45719" numCol="1" anchor="ctr">
              <a:noAutofit/>
            </a:bodyPr>
            <a:lstStyle/>
            <a:p>
              <a:pPr algn="ctr">
                <a:defRPr>
                  <a:latin typeface="Calibri Light"/>
                  <a:ea typeface="Calibri Light"/>
                  <a:cs typeface="Calibri Light"/>
                  <a:sym typeface="Calibri Light"/>
                </a:defRPr>
              </a:pPr>
            </a:p>
          </p:txBody>
        </p:sp>
        <p:sp>
          <p:nvSpPr>
            <p:cNvPr id="419" name="Shape"/>
            <p:cNvSpPr/>
            <p:nvPr/>
          </p:nvSpPr>
          <p:spPr>
            <a:xfrm rot="2233110">
              <a:off x="615213" y="158733"/>
              <a:ext cx="811223" cy="850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2515"/>
                    <a:pt x="11929" y="5151"/>
                    <a:pt x="0" y="5151"/>
                  </a:cubicBezTo>
                  <a:lnTo>
                    <a:pt x="0" y="0"/>
                  </a:lnTo>
                  <a:cubicBezTo>
                    <a:pt x="11929" y="0"/>
                    <a:pt x="21600" y="7364"/>
                    <a:pt x="21600" y="16449"/>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latin typeface="Calibri Light"/>
                  <a:ea typeface="Calibri Light"/>
                  <a:cs typeface="Calibri Light"/>
                  <a:sym typeface="Calibri Light"/>
                </a:defRPr>
              </a:pPr>
            </a:p>
          </p:txBody>
        </p:sp>
        <p:sp>
          <p:nvSpPr>
            <p:cNvPr id="420" name="Line"/>
            <p:cNvSpPr/>
            <p:nvPr/>
          </p:nvSpPr>
          <p:spPr>
            <a:xfrm rot="2233110">
              <a:off x="394901" y="84550"/>
              <a:ext cx="811223" cy="157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634"/>
                  </a:moveTo>
                  <a:cubicBezTo>
                    <a:pt x="21600" y="6741"/>
                    <a:pt x="11929" y="2774"/>
                    <a:pt x="0" y="2774"/>
                  </a:cubicBezTo>
                  <a:lnTo>
                    <a:pt x="0" y="0"/>
                  </a:lnTo>
                  <a:cubicBezTo>
                    <a:pt x="11929" y="0"/>
                    <a:pt x="21600" y="3967"/>
                    <a:pt x="21600" y="8860"/>
                  </a:cubicBezTo>
                  <a:lnTo>
                    <a:pt x="21600" y="11634"/>
                  </a:lnTo>
                  <a:cubicBezTo>
                    <a:pt x="21600" y="15674"/>
                    <a:pt x="14937" y="19203"/>
                    <a:pt x="5400" y="20213"/>
                  </a:cubicBezTo>
                  <a:lnTo>
                    <a:pt x="5400" y="21600"/>
                  </a:lnTo>
                  <a:lnTo>
                    <a:pt x="0" y="19107"/>
                  </a:lnTo>
                  <a:lnTo>
                    <a:pt x="5400" y="16051"/>
                  </a:lnTo>
                  <a:lnTo>
                    <a:pt x="5400" y="17438"/>
                  </a:lnTo>
                  <a:lnTo>
                    <a:pt x="5400" y="17438"/>
                  </a:lnTo>
                  <a:cubicBezTo>
                    <a:pt x="13728" y="16556"/>
                    <a:pt x="19987" y="13732"/>
                    <a:pt x="21334" y="10247"/>
                  </a:cubicBezTo>
                </a:path>
              </a:pathLst>
            </a:custGeom>
            <a:noFill/>
            <a:ln w="12700" cap="flat">
              <a:solidFill>
                <a:srgbClr val="709429"/>
              </a:solidFill>
              <a:prstDash val="solid"/>
              <a:round/>
            </a:ln>
            <a:effectLst/>
          </p:spPr>
          <p:txBody>
            <a:bodyPr wrap="square" lIns="45719" tIns="45719" rIns="45719" bIns="45719" numCol="1" anchor="ctr">
              <a:noAutofit/>
            </a:bodyPr>
            <a:lstStyle/>
            <a:p>
              <a:pPr algn="ctr">
                <a:defRPr>
                  <a:latin typeface="Calibri Light"/>
                  <a:ea typeface="Calibri Light"/>
                  <a:cs typeface="Calibri Light"/>
                  <a:sym typeface="Calibri Light"/>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7"/>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6" grpId="1"/>
      <p:bldP build="whole" bldLvl="1" animBg="1" rev="0" advAuto="0" spid="417" grpId="2"/>
      <p:bldP build="whole" bldLvl="1" animBg="1" rev="0" advAuto="0" spid="421" grpId="3"/>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768" name="Information mutuelle : exemples"/>
          <p:cNvSpPr txBox="1"/>
          <p:nvPr>
            <p:ph type="title"/>
          </p:nvPr>
        </p:nvSpPr>
        <p:spPr>
          <a:prstGeom prst="rect">
            <a:avLst/>
          </a:prstGeom>
        </p:spPr>
        <p:txBody>
          <a:bodyPr/>
          <a:lstStyle/>
          <a:p>
            <a:pPr/>
            <a:r>
              <a:t>Information mutuelle : exemples</a:t>
            </a:r>
          </a:p>
        </p:txBody>
      </p:sp>
      <p:grpSp>
        <p:nvGrpSpPr>
          <p:cNvPr id="772" name="Group"/>
          <p:cNvGrpSpPr/>
          <p:nvPr/>
        </p:nvGrpSpPr>
        <p:grpSpPr>
          <a:xfrm>
            <a:off x="76200" y="4644196"/>
            <a:ext cx="2618264" cy="4093528"/>
            <a:chOff x="0" y="0"/>
            <a:chExt cx="2618263" cy="4093526"/>
          </a:xfrm>
        </p:grpSpPr>
        <p:sp>
          <p:nvSpPr>
            <p:cNvPr id="769" name="J"/>
            <p:cNvSpPr txBox="1"/>
            <p:nvPr/>
          </p:nvSpPr>
          <p:spPr>
            <a:xfrm>
              <a:off x="101600" y="1020003"/>
              <a:ext cx="280831" cy="419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J</a:t>
              </a:r>
            </a:p>
          </p:txBody>
        </p:sp>
        <p:sp>
          <p:nvSpPr>
            <p:cNvPr id="770" name="HI,J"/>
            <p:cNvSpPr txBox="1"/>
            <p:nvPr/>
          </p:nvSpPr>
          <p:spPr>
            <a:xfrm>
              <a:off x="0" y="3064703"/>
              <a:ext cx="554956" cy="419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57799" marR="57799" defTabSz="1295400">
                <a:defRPr sz="2200">
                  <a:uFill>
                    <a:solidFill>
                      <a:srgbClr val="000000"/>
                    </a:solidFill>
                  </a:uFill>
                  <a:latin typeface="+mn-lt"/>
                  <a:ea typeface="+mn-ea"/>
                  <a:cs typeface="+mn-cs"/>
                  <a:sym typeface="Times New Roman"/>
                </a:defRPr>
              </a:pPr>
              <a:r>
                <a:t>H</a:t>
              </a:r>
              <a:r>
                <a:rPr baseline="-5999"/>
                <a:t>I,J</a:t>
              </a:r>
            </a:p>
          </p:txBody>
        </p:sp>
        <p:pic>
          <p:nvPicPr>
            <p:cNvPr id="771" name="droppedImage.pdf" descr="droppedImage.pdf"/>
            <p:cNvPicPr>
              <a:picLocks noChangeAspect="1"/>
            </p:cNvPicPr>
            <p:nvPr/>
          </p:nvPicPr>
          <p:blipFill>
            <a:blip r:embed="rId2">
              <a:extLst/>
            </a:blip>
            <a:stretch>
              <a:fillRect/>
            </a:stretch>
          </p:blipFill>
          <p:spPr>
            <a:xfrm>
              <a:off x="571500" y="0"/>
              <a:ext cx="2046764" cy="4093527"/>
            </a:xfrm>
            <a:prstGeom prst="rect">
              <a:avLst/>
            </a:prstGeom>
            <a:ln w="9525" cap="flat">
              <a:noFill/>
              <a:round/>
            </a:ln>
            <a:effectLst/>
          </p:spPr>
        </p:pic>
      </p:grpSp>
      <p:pic>
        <p:nvPicPr>
          <p:cNvPr id="773" name="droppedImage.pdf" descr="droppedImage.pdf"/>
          <p:cNvPicPr>
            <a:picLocks noChangeAspect="1"/>
          </p:cNvPicPr>
          <p:nvPr/>
        </p:nvPicPr>
        <p:blipFill>
          <a:blip r:embed="rId3">
            <a:extLst/>
          </a:blip>
          <a:stretch>
            <a:fillRect/>
          </a:stretch>
        </p:blipFill>
        <p:spPr>
          <a:xfrm>
            <a:off x="2694458" y="4644196"/>
            <a:ext cx="2046765" cy="4093528"/>
          </a:xfrm>
          <a:prstGeom prst="rect">
            <a:avLst/>
          </a:prstGeom>
        </p:spPr>
      </p:pic>
      <p:pic>
        <p:nvPicPr>
          <p:cNvPr id="774" name="droppedImage.pdf" descr="droppedImage.pdf"/>
          <p:cNvPicPr>
            <a:picLocks noChangeAspect="1"/>
          </p:cNvPicPr>
          <p:nvPr/>
        </p:nvPicPr>
        <p:blipFill>
          <a:blip r:embed="rId4">
            <a:extLst/>
          </a:blip>
          <a:stretch>
            <a:fillRect/>
          </a:stretch>
        </p:blipFill>
        <p:spPr>
          <a:xfrm>
            <a:off x="4742958" y="4644196"/>
            <a:ext cx="2001965" cy="4058035"/>
          </a:xfrm>
          <a:prstGeom prst="rect">
            <a:avLst/>
          </a:prstGeom>
        </p:spPr>
      </p:pic>
      <p:pic>
        <p:nvPicPr>
          <p:cNvPr id="775" name="droppedImage.pdf" descr="droppedImage.pdf"/>
          <p:cNvPicPr>
            <a:picLocks noChangeAspect="1"/>
          </p:cNvPicPr>
          <p:nvPr/>
        </p:nvPicPr>
        <p:blipFill>
          <a:blip r:embed="rId5">
            <a:extLst/>
          </a:blip>
          <a:stretch>
            <a:fillRect/>
          </a:stretch>
        </p:blipFill>
        <p:spPr>
          <a:xfrm>
            <a:off x="6778756" y="4644196"/>
            <a:ext cx="2046765" cy="4093528"/>
          </a:xfrm>
          <a:prstGeom prst="rect">
            <a:avLst/>
          </a:prstGeom>
        </p:spPr>
      </p:pic>
      <p:pic>
        <p:nvPicPr>
          <p:cNvPr id="776" name="droppedImage.pdf" descr="droppedImage.pdf"/>
          <p:cNvPicPr>
            <a:picLocks noChangeAspect="1"/>
          </p:cNvPicPr>
          <p:nvPr/>
        </p:nvPicPr>
        <p:blipFill>
          <a:blip r:embed="rId6">
            <a:extLst/>
          </a:blip>
          <a:stretch>
            <a:fillRect/>
          </a:stretch>
        </p:blipFill>
        <p:spPr>
          <a:xfrm>
            <a:off x="8840829" y="4644196"/>
            <a:ext cx="2001965" cy="4058035"/>
          </a:xfrm>
          <a:prstGeom prst="rect">
            <a:avLst/>
          </a:prstGeom>
        </p:spPr>
      </p:pic>
      <p:pic>
        <p:nvPicPr>
          <p:cNvPr id="777" name="droppedImage.pdf" descr="droppedImage.pdf"/>
          <p:cNvPicPr>
            <a:picLocks noChangeAspect="1"/>
          </p:cNvPicPr>
          <p:nvPr/>
        </p:nvPicPr>
        <p:blipFill>
          <a:blip r:embed="rId7">
            <a:extLst/>
          </a:blip>
          <a:stretch>
            <a:fillRect/>
          </a:stretch>
        </p:blipFill>
        <p:spPr>
          <a:xfrm>
            <a:off x="10865663" y="4632365"/>
            <a:ext cx="1999442" cy="4106961"/>
          </a:xfrm>
          <a:prstGeom prst="rect">
            <a:avLst/>
          </a:prstGeom>
        </p:spPr>
      </p:pic>
      <p:grpSp>
        <p:nvGrpSpPr>
          <p:cNvPr id="785" name="Group"/>
          <p:cNvGrpSpPr/>
          <p:nvPr/>
        </p:nvGrpSpPr>
        <p:grpSpPr>
          <a:xfrm>
            <a:off x="63500" y="8763000"/>
            <a:ext cx="12129149" cy="432631"/>
            <a:chOff x="0" y="0"/>
            <a:chExt cx="12129149" cy="432630"/>
          </a:xfrm>
        </p:grpSpPr>
        <p:sp>
          <p:nvSpPr>
            <p:cNvPr id="778" name="IM(I,J)"/>
            <p:cNvSpPr txBox="1"/>
            <p:nvPr/>
          </p:nvSpPr>
          <p:spPr>
            <a:xfrm>
              <a:off x="0" y="0"/>
              <a:ext cx="971282"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IM(I,J)</a:t>
              </a:r>
            </a:p>
          </p:txBody>
        </p:sp>
        <p:sp>
          <p:nvSpPr>
            <p:cNvPr id="779" name="0.03"/>
            <p:cNvSpPr txBox="1"/>
            <p:nvPr/>
          </p:nvSpPr>
          <p:spPr>
            <a:xfrm>
              <a:off x="1308100" y="12700"/>
              <a:ext cx="661050"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0.03</a:t>
              </a:r>
            </a:p>
          </p:txBody>
        </p:sp>
        <p:sp>
          <p:nvSpPr>
            <p:cNvPr id="780" name="0.09"/>
            <p:cNvSpPr txBox="1"/>
            <p:nvPr/>
          </p:nvSpPr>
          <p:spPr>
            <a:xfrm>
              <a:off x="3289300" y="12700"/>
              <a:ext cx="661050"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0.09</a:t>
              </a:r>
            </a:p>
          </p:txBody>
        </p:sp>
        <p:sp>
          <p:nvSpPr>
            <p:cNvPr id="781" name="1.22"/>
            <p:cNvSpPr txBox="1"/>
            <p:nvPr/>
          </p:nvSpPr>
          <p:spPr>
            <a:xfrm>
              <a:off x="5270500" y="0"/>
              <a:ext cx="661050"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1.22</a:t>
              </a:r>
            </a:p>
          </p:txBody>
        </p:sp>
        <p:sp>
          <p:nvSpPr>
            <p:cNvPr id="782" name="3.50"/>
            <p:cNvSpPr txBox="1"/>
            <p:nvPr/>
          </p:nvSpPr>
          <p:spPr>
            <a:xfrm>
              <a:off x="7378700" y="0"/>
              <a:ext cx="661050"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3.50</a:t>
              </a:r>
            </a:p>
          </p:txBody>
        </p:sp>
        <p:sp>
          <p:nvSpPr>
            <p:cNvPr id="783" name="1.88"/>
            <p:cNvSpPr txBox="1"/>
            <p:nvPr/>
          </p:nvSpPr>
          <p:spPr>
            <a:xfrm>
              <a:off x="9359900" y="0"/>
              <a:ext cx="661050"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1.88</a:t>
              </a:r>
            </a:p>
          </p:txBody>
        </p:sp>
        <p:sp>
          <p:nvSpPr>
            <p:cNvPr id="784" name="2.70"/>
            <p:cNvSpPr txBox="1"/>
            <p:nvPr/>
          </p:nvSpPr>
          <p:spPr>
            <a:xfrm>
              <a:off x="11468100" y="0"/>
              <a:ext cx="661050"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2.70</a:t>
              </a:r>
            </a:p>
          </p:txBody>
        </p:sp>
      </p:grpSp>
      <p:grpSp>
        <p:nvGrpSpPr>
          <p:cNvPr id="788" name="Group"/>
          <p:cNvGrpSpPr/>
          <p:nvPr/>
        </p:nvGrpSpPr>
        <p:grpSpPr>
          <a:xfrm>
            <a:off x="4991100" y="2184400"/>
            <a:ext cx="3098801" cy="2438400"/>
            <a:chOff x="0" y="0"/>
            <a:chExt cx="3098799" cy="2438400"/>
          </a:xfrm>
        </p:grpSpPr>
        <p:pic>
          <p:nvPicPr>
            <p:cNvPr id="786" name="droppedImage.pdf" descr="droppedImage.pdf"/>
            <p:cNvPicPr>
              <a:picLocks noChangeAspect="1"/>
            </p:cNvPicPr>
            <p:nvPr/>
          </p:nvPicPr>
          <p:blipFill>
            <a:blip r:embed="rId8">
              <a:extLst/>
            </a:blip>
            <a:stretch>
              <a:fillRect/>
            </a:stretch>
          </p:blipFill>
          <p:spPr>
            <a:xfrm>
              <a:off x="660400" y="0"/>
              <a:ext cx="2438400" cy="2438400"/>
            </a:xfrm>
            <a:prstGeom prst="rect">
              <a:avLst/>
            </a:prstGeom>
            <a:ln w="9525" cap="flat">
              <a:noFill/>
              <a:round/>
            </a:ln>
            <a:effectLst/>
          </p:spPr>
        </p:pic>
        <p:sp>
          <p:nvSpPr>
            <p:cNvPr id="787" name="I ="/>
            <p:cNvSpPr txBox="1"/>
            <p:nvPr/>
          </p:nvSpPr>
          <p:spPr>
            <a:xfrm>
              <a:off x="0" y="990600"/>
              <a:ext cx="492564"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I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7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3" grpId="2"/>
      <p:bldP build="whole" bldLvl="1" animBg="1" rev="0" advAuto="0" spid="775" grpId="4"/>
      <p:bldP build="whole" bldLvl="1" animBg="1" rev="0" advAuto="0" spid="772" grpId="1"/>
      <p:bldP build="whole" bldLvl="1" animBg="1" rev="0" advAuto="0" spid="777" grpId="6"/>
      <p:bldP build="whole" bldLvl="1" animBg="1" rev="0" advAuto="0" spid="785" grpId="7"/>
      <p:bldP build="whole" bldLvl="1" animBg="1" rev="0" advAuto="0" spid="776" grpId="5"/>
      <p:bldP build="whole" bldLvl="1" animBg="1" rev="0" advAuto="0" spid="774" grpId="3"/>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791" name="Information mutuelles : exemples"/>
          <p:cNvSpPr txBox="1"/>
          <p:nvPr>
            <p:ph type="title"/>
          </p:nvPr>
        </p:nvSpPr>
        <p:spPr>
          <a:xfrm>
            <a:off x="977900" y="-114300"/>
            <a:ext cx="11049000" cy="2273300"/>
          </a:xfrm>
          <a:prstGeom prst="rect">
            <a:avLst/>
          </a:prstGeom>
        </p:spPr>
        <p:txBody>
          <a:bodyPr/>
          <a:lstStyle/>
          <a:p>
            <a:pPr/>
            <a:r>
              <a:t>Information mutuelles : exemples</a:t>
            </a:r>
          </a:p>
        </p:txBody>
      </p:sp>
      <p:sp>
        <p:nvSpPr>
          <p:cNvPr id="7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3" name="droppedImage.pdf" descr="droppedImage.pdf"/>
          <p:cNvPicPr>
            <a:picLocks noChangeAspect="1"/>
          </p:cNvPicPr>
          <p:nvPr/>
        </p:nvPicPr>
        <p:blipFill>
          <a:blip r:embed="rId2">
            <a:extLst/>
          </a:blip>
          <a:stretch>
            <a:fillRect/>
          </a:stretch>
        </p:blipFill>
        <p:spPr>
          <a:xfrm>
            <a:off x="1638300" y="2146300"/>
            <a:ext cx="9723120" cy="7366000"/>
          </a:xfrm>
          <a:prstGeom prst="rect">
            <a:avLst/>
          </a:prstGeom>
        </p:spPr>
      </p:pic>
      <p:grpSp>
        <p:nvGrpSpPr>
          <p:cNvPr id="798" name="Group"/>
          <p:cNvGrpSpPr/>
          <p:nvPr/>
        </p:nvGrpSpPr>
        <p:grpSpPr>
          <a:xfrm>
            <a:off x="558800" y="2933700"/>
            <a:ext cx="971282" cy="6528631"/>
            <a:chOff x="0" y="0"/>
            <a:chExt cx="971281" cy="6528630"/>
          </a:xfrm>
        </p:grpSpPr>
        <p:sp>
          <p:nvSpPr>
            <p:cNvPr id="794" name="I"/>
            <p:cNvSpPr txBox="1"/>
            <p:nvPr/>
          </p:nvSpPr>
          <p:spPr>
            <a:xfrm>
              <a:off x="342900" y="0"/>
              <a:ext cx="265142"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I</a:t>
              </a:r>
            </a:p>
          </p:txBody>
        </p:sp>
        <p:sp>
          <p:nvSpPr>
            <p:cNvPr id="795" name="I"/>
            <p:cNvSpPr txBox="1"/>
            <p:nvPr/>
          </p:nvSpPr>
          <p:spPr>
            <a:xfrm>
              <a:off x="342900" y="2197100"/>
              <a:ext cx="265142"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I</a:t>
              </a:r>
            </a:p>
          </p:txBody>
        </p:sp>
        <p:sp>
          <p:nvSpPr>
            <p:cNvPr id="796" name="HI,J"/>
            <p:cNvSpPr txBox="1"/>
            <p:nvPr/>
          </p:nvSpPr>
          <p:spPr>
            <a:xfrm>
              <a:off x="203200" y="4394200"/>
              <a:ext cx="554956"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57799" marR="57799" defTabSz="1295400">
                <a:defRPr sz="2200">
                  <a:uFill>
                    <a:solidFill>
                      <a:srgbClr val="000000"/>
                    </a:solidFill>
                  </a:uFill>
                  <a:latin typeface="+mn-lt"/>
                  <a:ea typeface="+mn-ea"/>
                  <a:cs typeface="+mn-cs"/>
                  <a:sym typeface="Times New Roman"/>
                </a:defRPr>
              </a:pPr>
              <a:r>
                <a:t>H</a:t>
              </a:r>
              <a:r>
                <a:rPr baseline="-5999"/>
                <a:t>I,J</a:t>
              </a:r>
            </a:p>
          </p:txBody>
        </p:sp>
        <p:sp>
          <p:nvSpPr>
            <p:cNvPr id="797" name="IM(I,J)"/>
            <p:cNvSpPr txBox="1"/>
            <p:nvPr/>
          </p:nvSpPr>
          <p:spPr>
            <a:xfrm>
              <a:off x="0" y="6108700"/>
              <a:ext cx="971282"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IM(I,J)</a:t>
              </a:r>
            </a:p>
          </p:txBody>
        </p:sp>
      </p:grpSp>
      <p:pic>
        <p:nvPicPr>
          <p:cNvPr id="799" name="white2.png" descr="white2.png"/>
          <p:cNvPicPr>
            <a:picLocks noChangeAspect="0"/>
          </p:cNvPicPr>
          <p:nvPr/>
        </p:nvPicPr>
        <p:blipFill>
          <a:blip r:embed="rId3">
            <a:extLst/>
          </a:blip>
          <a:stretch>
            <a:fillRect/>
          </a:stretch>
        </p:blipFill>
        <p:spPr>
          <a:xfrm>
            <a:off x="1642417" y="8890000"/>
            <a:ext cx="11049001" cy="5715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9"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802" name="Information mutuelle"/>
          <p:cNvSpPr txBox="1"/>
          <p:nvPr>
            <p:ph type="title"/>
          </p:nvPr>
        </p:nvSpPr>
        <p:spPr>
          <a:xfrm>
            <a:off x="279400" y="546100"/>
            <a:ext cx="11049000" cy="2273300"/>
          </a:xfrm>
          <a:prstGeom prst="rect">
            <a:avLst/>
          </a:prstGeom>
        </p:spPr>
        <p:txBody>
          <a:bodyPr/>
          <a:lstStyle/>
          <a:p>
            <a:pPr/>
            <a:r>
              <a:t>Information mutuelle</a:t>
            </a:r>
          </a:p>
        </p:txBody>
      </p:sp>
      <p:sp>
        <p:nvSpPr>
          <p:cNvPr id="8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4" name="droppedImage.pdf" descr="droppedImage.pdf"/>
          <p:cNvPicPr>
            <a:picLocks noChangeAspect="1"/>
          </p:cNvPicPr>
          <p:nvPr/>
        </p:nvPicPr>
        <p:blipFill>
          <a:blip r:embed="rId2">
            <a:extLst/>
          </a:blip>
          <a:stretch>
            <a:fillRect/>
          </a:stretch>
        </p:blipFill>
        <p:spPr>
          <a:xfrm>
            <a:off x="4572000" y="7874000"/>
            <a:ext cx="3491459" cy="1638300"/>
          </a:xfrm>
          <a:prstGeom prst="rect">
            <a:avLst/>
          </a:prstGeom>
        </p:spPr>
      </p:pic>
      <p:grpSp>
        <p:nvGrpSpPr>
          <p:cNvPr id="807" name="Group"/>
          <p:cNvGrpSpPr/>
          <p:nvPr/>
        </p:nvGrpSpPr>
        <p:grpSpPr>
          <a:xfrm>
            <a:off x="9791700" y="520700"/>
            <a:ext cx="2971801" cy="2362200"/>
            <a:chOff x="0" y="0"/>
            <a:chExt cx="2971799" cy="2362200"/>
          </a:xfrm>
        </p:grpSpPr>
        <p:sp>
          <p:nvSpPr>
            <p:cNvPr id="805" name="I ="/>
            <p:cNvSpPr txBox="1"/>
            <p:nvPr/>
          </p:nvSpPr>
          <p:spPr>
            <a:xfrm>
              <a:off x="0" y="952500"/>
              <a:ext cx="492564" cy="419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200">
                  <a:uFill>
                    <a:solidFill>
                      <a:srgbClr val="000000"/>
                    </a:solidFill>
                  </a:uFill>
                  <a:latin typeface="+mn-lt"/>
                  <a:ea typeface="+mn-ea"/>
                  <a:cs typeface="+mn-cs"/>
                  <a:sym typeface="Times New Roman"/>
                </a:defRPr>
              </a:lvl1pPr>
            </a:lstStyle>
            <a:p>
              <a:pPr/>
              <a:r>
                <a:t>I =</a:t>
              </a:r>
            </a:p>
          </p:txBody>
        </p:sp>
        <p:pic>
          <p:nvPicPr>
            <p:cNvPr id="806" name="droppedImage.pdf" descr="droppedImage.pdf"/>
            <p:cNvPicPr>
              <a:picLocks noChangeAspect="1"/>
            </p:cNvPicPr>
            <p:nvPr/>
          </p:nvPicPr>
          <p:blipFill>
            <a:blip r:embed="rId3">
              <a:extLst/>
            </a:blip>
            <a:stretch>
              <a:fillRect/>
            </a:stretch>
          </p:blipFill>
          <p:spPr>
            <a:xfrm>
              <a:off x="609600" y="0"/>
              <a:ext cx="2362200" cy="2362200"/>
            </a:xfrm>
            <a:prstGeom prst="rect">
              <a:avLst/>
            </a:prstGeom>
            <a:ln w="9525" cap="flat">
              <a:noFill/>
              <a:round/>
            </a:ln>
            <a:effectLst/>
          </p:spPr>
        </p:pic>
      </p:grpSp>
      <p:pic>
        <p:nvPicPr>
          <p:cNvPr id="808" name="droppedImage.pdf" descr="droppedImage.pdf"/>
          <p:cNvPicPr>
            <a:picLocks noChangeAspect="1"/>
          </p:cNvPicPr>
          <p:nvPr/>
        </p:nvPicPr>
        <p:blipFill>
          <a:blip r:embed="rId4">
            <a:extLst/>
          </a:blip>
          <a:stretch>
            <a:fillRect/>
          </a:stretch>
        </p:blipFill>
        <p:spPr>
          <a:xfrm>
            <a:off x="698500" y="3175000"/>
            <a:ext cx="11620500" cy="4610715"/>
          </a:xfrm>
          <a:prstGeom prst="rect">
            <a:avLst/>
          </a:prstGeom>
        </p:spPr>
      </p:pic>
      <p:grpSp>
        <p:nvGrpSpPr>
          <p:cNvPr id="811" name="Group"/>
          <p:cNvGrpSpPr/>
          <p:nvPr/>
        </p:nvGrpSpPr>
        <p:grpSpPr>
          <a:xfrm>
            <a:off x="660400" y="3175000"/>
            <a:ext cx="11817350" cy="4610101"/>
            <a:chOff x="0" y="0"/>
            <a:chExt cx="11817350" cy="4610100"/>
          </a:xfrm>
        </p:grpSpPr>
        <p:pic>
          <p:nvPicPr>
            <p:cNvPr id="809" name="white2.png" descr="white2.png"/>
            <p:cNvPicPr>
              <a:picLocks noChangeAspect="0"/>
            </p:cNvPicPr>
            <p:nvPr/>
          </p:nvPicPr>
          <p:blipFill>
            <a:blip r:embed="rId5">
              <a:extLst/>
            </a:blip>
            <a:stretch>
              <a:fillRect/>
            </a:stretch>
          </p:blipFill>
          <p:spPr>
            <a:xfrm>
              <a:off x="3536950" y="0"/>
              <a:ext cx="8280400" cy="4610100"/>
            </a:xfrm>
            <a:prstGeom prst="rect">
              <a:avLst/>
            </a:prstGeom>
            <a:ln w="9525" cap="flat">
              <a:noFill/>
              <a:round/>
            </a:ln>
            <a:effectLst/>
          </p:spPr>
        </p:pic>
        <p:pic>
          <p:nvPicPr>
            <p:cNvPr id="810" name="white2.png" descr="white2.png"/>
            <p:cNvPicPr>
              <a:picLocks noChangeAspect="0"/>
            </p:cNvPicPr>
            <p:nvPr/>
          </p:nvPicPr>
          <p:blipFill>
            <a:blip r:embed="rId5">
              <a:extLst/>
            </a:blip>
            <a:stretch>
              <a:fillRect/>
            </a:stretch>
          </p:blipFill>
          <p:spPr>
            <a:xfrm>
              <a:off x="0" y="2120900"/>
              <a:ext cx="8280400" cy="2489201"/>
            </a:xfrm>
            <a:prstGeom prst="rect">
              <a:avLst/>
            </a:prstGeom>
            <a:ln w="9525"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8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8" grpId="2"/>
      <p:bldP build="whole" bldLvl="1" animBg="1" rev="0" advAuto="0" spid="811" grpId="1"/>
      <p:bldP build="whole" bldLvl="1" animBg="1" rev="0" advAuto="0" spid="811" grpId="3"/>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Rounded Rectangle"/>
          <p:cNvSpPr/>
          <p:nvPr/>
        </p:nvSpPr>
        <p:spPr>
          <a:xfrm>
            <a:off x="114300" y="114300"/>
            <a:ext cx="12788900" cy="9423400"/>
          </a:xfrm>
          <a:prstGeom prst="roundRect">
            <a:avLst>
              <a:gd name="adj" fmla="val 4840"/>
            </a:avLst>
          </a:prstGeom>
          <a:ln w="22225">
            <a:solidFill>
              <a:srgbClr val="000000"/>
            </a:solidFill>
          </a:ln>
        </p:spPr>
        <p:txBody>
          <a:bodyPr lIns="50800" tIns="50800" rIns="50800" bIns="50800" anchor="ctr"/>
          <a:lstStyle/>
          <a:p>
            <a:pPr marL="57799" marR="57799" defTabSz="1295400">
              <a:defRPr sz="2200">
                <a:uFill>
                  <a:solidFill>
                    <a:srgbClr val="000000"/>
                  </a:solidFill>
                </a:uFill>
                <a:latin typeface="+mn-lt"/>
                <a:ea typeface="+mn-ea"/>
                <a:cs typeface="+mn-cs"/>
                <a:sym typeface="Times New Roman"/>
              </a:defRPr>
            </a:pPr>
          </a:p>
        </p:txBody>
      </p:sp>
      <p:sp>
        <p:nvSpPr>
          <p:cNvPr id="814" name="Critère de similarité - sommaire"/>
          <p:cNvSpPr txBox="1"/>
          <p:nvPr>
            <p:ph type="title"/>
          </p:nvPr>
        </p:nvSpPr>
        <p:spPr>
          <a:prstGeom prst="rect">
            <a:avLst/>
          </a:prstGeom>
        </p:spPr>
        <p:txBody>
          <a:bodyPr/>
          <a:lstStyle/>
          <a:p>
            <a:pPr/>
            <a:r>
              <a:t>Critère de similarité - sommaire</a:t>
            </a:r>
          </a:p>
        </p:txBody>
      </p:sp>
      <p:sp>
        <p:nvSpPr>
          <p:cNvPr id="815" name="Conservation des intensités :…"/>
          <p:cNvSpPr txBox="1"/>
          <p:nvPr>
            <p:ph type="body" idx="1"/>
          </p:nvPr>
        </p:nvSpPr>
        <p:spPr>
          <a:prstGeom prst="rect">
            <a:avLst/>
          </a:prstGeom>
        </p:spPr>
        <p:txBody>
          <a:bodyPr/>
          <a:lstStyle/>
          <a:p>
            <a:pPr/>
            <a:r>
              <a:t>Conservation des intensités :</a:t>
            </a:r>
          </a:p>
          <a:p>
            <a:pPr lvl="1"/>
            <a:r>
              <a:rPr b="1"/>
              <a:t>SSD</a:t>
            </a:r>
            <a:r>
              <a:t> (à minimiser)</a:t>
            </a:r>
          </a:p>
          <a:p>
            <a:pPr lvl="1"/>
            <a:r>
              <a:t>Adapté pour le recalage mono-modal intra-patient</a:t>
            </a:r>
          </a:p>
          <a:p>
            <a:pPr lvl="1"/>
          </a:p>
          <a:p>
            <a:pPr/>
            <a:r>
              <a:t>Dépendance affine : </a:t>
            </a:r>
          </a:p>
          <a:p>
            <a:pPr lvl="1"/>
            <a:r>
              <a:rPr b="1"/>
              <a:t>Coefficient de corrélation</a:t>
            </a:r>
            <a:r>
              <a:t> (à maximiser)</a:t>
            </a:r>
          </a:p>
          <a:p>
            <a:pPr lvl="1"/>
            <a:r>
              <a:t>Adapté pour le recalage multi-modal </a:t>
            </a:r>
            <a:br/>
            <a:r>
              <a:t>intra et inter-patient avec dépendance linéaire</a:t>
            </a:r>
          </a:p>
          <a:p>
            <a:pPr lvl="1"/>
          </a:p>
          <a:p>
            <a:pPr/>
            <a:r>
              <a:t>Dépendance statistique :</a:t>
            </a:r>
          </a:p>
          <a:p>
            <a:pPr lvl="1"/>
            <a:r>
              <a:rPr b="1"/>
              <a:t>Information mutuelle</a:t>
            </a:r>
            <a:r>
              <a:t> (à maximiser)</a:t>
            </a:r>
          </a:p>
          <a:p>
            <a:pPr lvl="1"/>
            <a:r>
              <a:t>Adapté pour le recalage multi-modal </a:t>
            </a:r>
            <a:br/>
            <a:r>
              <a:t>(TDM/TEP, TDM/IRM, ...)</a:t>
            </a:r>
          </a:p>
        </p:txBody>
      </p:sp>
      <p:sp>
        <p:nvSpPr>
          <p:cNvPr id="8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7" name="droppedImage.pdf" descr="droppedImage.pdf"/>
          <p:cNvPicPr>
            <a:picLocks noChangeAspect="1"/>
          </p:cNvPicPr>
          <p:nvPr/>
        </p:nvPicPr>
        <p:blipFill>
          <a:blip r:embed="rId2">
            <a:extLst/>
          </a:blip>
          <a:stretch>
            <a:fillRect/>
          </a:stretch>
        </p:blipFill>
        <p:spPr>
          <a:xfrm>
            <a:off x="9982200" y="2298700"/>
            <a:ext cx="2286000" cy="2286000"/>
          </a:xfrm>
          <a:prstGeom prst="rect">
            <a:avLst/>
          </a:prstGeom>
        </p:spPr>
      </p:pic>
      <p:pic>
        <p:nvPicPr>
          <p:cNvPr id="818" name="droppedImage.pdf" descr="droppedImage.pdf"/>
          <p:cNvPicPr>
            <a:picLocks noChangeAspect="1"/>
          </p:cNvPicPr>
          <p:nvPr/>
        </p:nvPicPr>
        <p:blipFill>
          <a:blip r:embed="rId3">
            <a:extLst/>
          </a:blip>
          <a:stretch>
            <a:fillRect/>
          </a:stretch>
        </p:blipFill>
        <p:spPr>
          <a:xfrm>
            <a:off x="10083800" y="4851400"/>
            <a:ext cx="2324100" cy="2250320"/>
          </a:xfrm>
          <a:prstGeom prst="rect">
            <a:avLst/>
          </a:prstGeom>
        </p:spPr>
      </p:pic>
      <p:pic>
        <p:nvPicPr>
          <p:cNvPr id="819" name="droppedImage.pdf" descr="droppedImage.pdf"/>
          <p:cNvPicPr>
            <a:picLocks noChangeAspect="1"/>
          </p:cNvPicPr>
          <p:nvPr/>
        </p:nvPicPr>
        <p:blipFill>
          <a:blip r:embed="rId4">
            <a:extLst/>
          </a:blip>
          <a:stretch>
            <a:fillRect/>
          </a:stretch>
        </p:blipFill>
        <p:spPr>
          <a:xfrm>
            <a:off x="10160000" y="7353300"/>
            <a:ext cx="2146300" cy="21463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15">
                                            <p:txEl>
                                              <p:pRg st="4" end="4"/>
                                            </p:txEl>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815">
                                            <p:txEl>
                                              <p:pRg st="5" end="5"/>
                                            </p:txEl>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815">
                                            <p:txEl>
                                              <p:pRg st="6" end="6"/>
                                            </p:txEl>
                                          </p:spTgt>
                                        </p:tgtEl>
                                        <p:attrNameLst>
                                          <p:attrName>style.visibility</p:attrName>
                                        </p:attrNameLst>
                                      </p:cBhvr>
                                      <p:to>
                                        <p:strVal val="visible"/>
                                      </p:to>
                                    </p:set>
                                  </p:childTnLst>
                                </p:cTn>
                              </p:par>
                              <p:par>
                                <p:cTn id="15" presetClass="entr" nodeType="withEffect" presetSubtype="0" presetID="1" grpId="2" fill="hold">
                                  <p:stCondLst>
                                    <p:cond delay="0"/>
                                  </p:stCondLst>
                                  <p:iterate type="el" backwards="0">
                                    <p:tmAbs val="0"/>
                                  </p:iterate>
                                  <p:childTnLst>
                                    <p:set>
                                      <p:cBhvr>
                                        <p:cTn id="16" fill="hold"/>
                                        <p:tgtEl>
                                          <p:spTgt spid="81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815">
                                            <p:txEl>
                                              <p:pRg st="8" end="8"/>
                                            </p:txEl>
                                          </p:spTgt>
                                        </p:tgtEl>
                                        <p:attrNameLst>
                                          <p:attrName>style.visibility</p:attrName>
                                        </p:attrNameLst>
                                      </p:cBhvr>
                                      <p:to>
                                        <p:strVal val="visible"/>
                                      </p:to>
                                    </p:set>
                                  </p:childTnLst>
                                </p:cTn>
                              </p:par>
                              <p:par>
                                <p:cTn id="21" presetClass="entr" nodeType="withEffect" presetSubtype="0" presetID="1" grpId="2" fill="hold">
                                  <p:stCondLst>
                                    <p:cond delay="0"/>
                                  </p:stCondLst>
                                  <p:iterate type="el" backwards="0">
                                    <p:tmAbs val="0"/>
                                  </p:iterate>
                                  <p:childTnLst>
                                    <p:set>
                                      <p:cBhvr>
                                        <p:cTn id="22" fill="hold"/>
                                        <p:tgtEl>
                                          <p:spTgt spid="815">
                                            <p:txEl>
                                              <p:pRg st="9" end="9"/>
                                            </p:txEl>
                                          </p:spTgt>
                                        </p:tgtEl>
                                        <p:attrNameLst>
                                          <p:attrName>style.visibility</p:attrName>
                                        </p:attrNameLst>
                                      </p:cBhvr>
                                      <p:to>
                                        <p:strVal val="visible"/>
                                      </p:to>
                                    </p:set>
                                  </p:childTnLst>
                                </p:cTn>
                              </p:par>
                              <p:par>
                                <p:cTn id="23" presetClass="entr" nodeType="withEffect" presetSubtype="0" presetID="1" grpId="2" fill="hold">
                                  <p:stCondLst>
                                    <p:cond delay="0"/>
                                  </p:stCondLst>
                                  <p:iterate type="el" backwards="0">
                                    <p:tmAbs val="0"/>
                                  </p:iterate>
                                  <p:childTnLst>
                                    <p:set>
                                      <p:cBhvr>
                                        <p:cTn id="24" fill="hold"/>
                                        <p:tgtEl>
                                          <p:spTgt spid="815">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3" fill="hold">
                                  <p:stCondLst>
                                    <p:cond delay="0"/>
                                  </p:stCondLst>
                                  <p:iterate type="el" backwards="0">
                                    <p:tmAbs val="0"/>
                                  </p:iterate>
                                  <p:childTnLst>
                                    <p:set>
                                      <p:cBhvr>
                                        <p:cTn id="28" fill="hold"/>
                                        <p:tgtEl>
                                          <p:spTgt spid="8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9" grpId="3"/>
      <p:bldP build="whole" bldLvl="1" animBg="1" rev="0" advAuto="0" spid="818" grpId="1"/>
      <p:bldP build="p" bldLvl="1" animBg="1" rev="0" advAuto="0" spid="815" grpId="2"/>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Titre 1"/>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TP2</a:t>
            </a:r>
          </a:p>
        </p:txBody>
      </p:sp>
      <p:sp>
        <p:nvSpPr>
          <p:cNvPr id="822" name="Espace réservé du contenu 2"/>
          <p:cNvSpPr txBox="1"/>
          <p:nvPr>
            <p:ph type="body" idx="1"/>
          </p:nvPr>
        </p:nvSpPr>
        <p:spPr>
          <a:xfrm>
            <a:off x="466926" y="2237362"/>
            <a:ext cx="11725075" cy="5954039"/>
          </a:xfrm>
          <a:prstGeom prst="rect">
            <a:avLst/>
          </a:prstGeom>
        </p:spPr>
        <p:txBody>
          <a:bodyPr/>
          <a:lstStyle/>
          <a:p>
            <a:pPr/>
            <a:r>
              <a:t>Un petit truc:</a:t>
            </a:r>
          </a:p>
          <a:p>
            <a:pPr>
              <a:defRPr>
                <a:solidFill>
                  <a:srgbClr val="000000"/>
                </a:solidFill>
                <a:latin typeface="docs-Calibri"/>
                <a:ea typeface="docs-Calibri"/>
                <a:cs typeface="docs-Calibri"/>
                <a:sym typeface="docs-Calibri"/>
              </a:defRPr>
            </a:pPr>
          </a:p>
          <a:p>
            <a:pPr>
              <a:defRPr>
                <a:solidFill>
                  <a:srgbClr val="000000"/>
                </a:solidFill>
                <a:latin typeface="docs-Calibri"/>
                <a:ea typeface="docs-Calibri"/>
                <a:cs typeface="docs-Calibri"/>
                <a:sym typeface="docs-Calibri"/>
              </a:defRPr>
            </a:pPr>
            <a:r>
              <a:t>Histogramme (non conjoint): plt.hist: d’abord ramener l’image à une dimension (flatten first)! Plus rapide!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Histogramme conjoint"/>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pic>
        <p:nvPicPr>
          <p:cNvPr id="426" name="droppedImage.pdf" descr="droppedImage.pdf"/>
          <p:cNvPicPr>
            <a:picLocks noChangeAspect="1"/>
          </p:cNvPicPr>
          <p:nvPr/>
        </p:nvPicPr>
        <p:blipFill>
          <a:blip r:embed="rId3">
            <a:extLst/>
          </a:blip>
          <a:stretch>
            <a:fillRect/>
          </a:stretch>
        </p:blipFill>
        <p:spPr>
          <a:xfrm>
            <a:off x="774700" y="1803400"/>
            <a:ext cx="11773245" cy="7620000"/>
          </a:xfrm>
          <a:prstGeom prst="rect">
            <a:avLst/>
          </a:prstGeom>
          <a:ln w="88900">
            <a:miter lim="400000"/>
          </a:ln>
        </p:spPr>
      </p:pic>
      <p:sp>
        <p:nvSpPr>
          <p:cNvPr id="427" name="Rectangle 7"/>
          <p:cNvSpPr/>
          <p:nvPr/>
        </p:nvSpPr>
        <p:spPr>
          <a:xfrm>
            <a:off x="10236200" y="4635500"/>
            <a:ext cx="1498600" cy="469900"/>
          </a:xfrm>
          <a:prstGeom prst="rect">
            <a:avLst/>
          </a:prstGeom>
          <a:solidFill>
            <a:srgbClr val="00008E"/>
          </a:solidFill>
          <a:ln w="12700">
            <a:miter lim="400000"/>
          </a:ln>
        </p:spPr>
        <p:txBody>
          <a:bodyPr lIns="45719" rIns="45719" anchor="ctr"/>
          <a:lstStyle/>
          <a:p>
            <a:pPr algn="ctr">
              <a:defRPr>
                <a:solidFill>
                  <a:srgbClr val="FFFFFF"/>
                </a:solidFill>
                <a:latin typeface="Calibri Light"/>
                <a:ea typeface="Calibri Light"/>
                <a:cs typeface="Calibri Light"/>
                <a:sym typeface="Calibri Light"/>
              </a:defRPr>
            </a:pPr>
          </a:p>
        </p:txBody>
      </p:sp>
      <p:sp>
        <p:nvSpPr>
          <p:cNvPr id="428" name="Connecteur droit 2"/>
          <p:cNvSpPr/>
          <p:nvPr/>
        </p:nvSpPr>
        <p:spPr>
          <a:xfrm>
            <a:off x="6802243" y="4876800"/>
            <a:ext cx="6100957" cy="0"/>
          </a:xfrm>
          <a:prstGeom prst="line">
            <a:avLst/>
          </a:prstGeom>
          <a:ln>
            <a:solidFill>
              <a:srgbClr val="99CB38"/>
            </a:solidFill>
          </a:ln>
        </p:spPr>
        <p:txBody>
          <a:bodyPr lIns="45719" rIns="45719"/>
          <a:lstStyle/>
          <a:p>
            <a:pPr>
              <a:defRPr>
                <a:latin typeface="Calibri Light"/>
                <a:ea typeface="Calibri Light"/>
                <a:cs typeface="Calibri Light"/>
                <a:sym typeface="Calibri Light"/>
              </a:defRPr>
            </a:pPr>
          </a:p>
        </p:txBody>
      </p:sp>
      <p:sp>
        <p:nvSpPr>
          <p:cNvPr id="429" name="Connecteur droit 8"/>
          <p:cNvSpPr/>
          <p:nvPr/>
        </p:nvSpPr>
        <p:spPr>
          <a:xfrm flipV="1">
            <a:off x="7056243" y="3278459"/>
            <a:ext cx="4678557" cy="4094976"/>
          </a:xfrm>
          <a:prstGeom prst="line">
            <a:avLst/>
          </a:prstGeom>
          <a:ln w="76200">
            <a:solidFill>
              <a:srgbClr val="FFFF00"/>
            </a:solidFill>
          </a:ln>
        </p:spPr>
        <p:txBody>
          <a:bodyPr lIns="45719" rIns="45719"/>
          <a:lstStyle/>
          <a:p>
            <a:pPr>
              <a:defRPr>
                <a:latin typeface="Calibri Light"/>
                <a:ea typeface="Calibri Light"/>
                <a:cs typeface="Calibri Light"/>
                <a:sym typeface="Calibri Light"/>
              </a:defRPr>
            </a:pPr>
          </a:p>
        </p:txBody>
      </p:sp>
      <p:sp>
        <p:nvSpPr>
          <p:cNvPr id="430" name="Connecteur droit 12"/>
          <p:cNvSpPr/>
          <p:nvPr/>
        </p:nvSpPr>
        <p:spPr>
          <a:xfrm flipV="1">
            <a:off x="7056243" y="4064000"/>
            <a:ext cx="5173857" cy="3309435"/>
          </a:xfrm>
          <a:prstGeom prst="line">
            <a:avLst/>
          </a:prstGeom>
          <a:ln w="76200">
            <a:solidFill>
              <a:srgbClr val="FFFF00"/>
            </a:solidFill>
          </a:ln>
        </p:spPr>
        <p:txBody>
          <a:bodyPr lIns="45719" rIns="45719"/>
          <a:lstStyle/>
          <a:p>
            <a:pPr>
              <a:defRPr>
                <a:latin typeface="Calibri Light"/>
                <a:ea typeface="Calibri Light"/>
                <a:cs typeface="Calibri Light"/>
                <a:sym typeface="Calibri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0" grpId="3"/>
      <p:bldP build="whole" bldLvl="1" animBg="1" rev="0" advAuto="0" spid="429" grpId="1"/>
      <p:bldP build="whole" bldLvl="1" animBg="1" rev="0" advAuto="0" spid="428"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Google Shape;319;p29" descr="Google Shape;319;p29"/>
          <p:cNvPicPr>
            <a:picLocks noChangeAspect="1"/>
          </p:cNvPicPr>
          <p:nvPr/>
        </p:nvPicPr>
        <p:blipFill>
          <a:blip r:embed="rId3">
            <a:extLst/>
          </a:blip>
          <a:stretch>
            <a:fillRect/>
          </a:stretch>
        </p:blipFill>
        <p:spPr>
          <a:xfrm>
            <a:off x="6771623" y="5214144"/>
            <a:ext cx="5435872" cy="4076944"/>
          </a:xfrm>
          <a:prstGeom prst="rect">
            <a:avLst/>
          </a:prstGeom>
          <a:ln w="88900">
            <a:miter lim="400000"/>
          </a:ln>
        </p:spPr>
      </p:pic>
      <p:pic>
        <p:nvPicPr>
          <p:cNvPr id="435" name="Google Shape;320;p29" descr="Google Shape;320;p29"/>
          <p:cNvPicPr>
            <a:picLocks noChangeAspect="1"/>
          </p:cNvPicPr>
          <p:nvPr/>
        </p:nvPicPr>
        <p:blipFill>
          <a:blip r:embed="rId4">
            <a:extLst/>
          </a:blip>
          <a:stretch>
            <a:fillRect/>
          </a:stretch>
        </p:blipFill>
        <p:spPr>
          <a:xfrm>
            <a:off x="1459964" y="5807505"/>
            <a:ext cx="3145184" cy="3145169"/>
          </a:xfrm>
          <a:prstGeom prst="rect">
            <a:avLst/>
          </a:prstGeom>
          <a:ln w="88900">
            <a:miter lim="400000"/>
          </a:ln>
        </p:spPr>
      </p:pic>
      <p:sp>
        <p:nvSpPr>
          <p:cNvPr id="436" name="Google Shape;321;p29"/>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sp>
        <p:nvSpPr>
          <p:cNvPr id="437" name="Google Shape;322;p29"/>
          <p:cNvSpPr txBox="1"/>
          <p:nvPr>
            <p:ph type="body" sz="half" idx="1"/>
          </p:nvPr>
        </p:nvSpPr>
        <p:spPr>
          <a:xfrm>
            <a:off x="466724" y="2236788"/>
            <a:ext cx="5311661" cy="5954713"/>
          </a:xfrm>
          <a:prstGeom prst="rect">
            <a:avLst/>
          </a:prstGeom>
        </p:spPr>
        <p:txBody>
          <a:bodyPr/>
          <a:lstStyle/>
          <a:p>
            <a:pPr>
              <a:defRPr sz="3600"/>
            </a:pPr>
            <a:r>
              <a:t>Cas le plus simple</a:t>
            </a:r>
          </a:p>
          <a:p>
            <a:pPr marL="0" indent="0">
              <a:buSzTx/>
              <a:buFont typeface="Wingdings"/>
              <a:buNone/>
              <a:defRPr i="1" sz="2800"/>
            </a:pPr>
            <a:r>
              <a:t>(</a:t>
            </a:r>
            <a:r>
              <a:rPr i="0"/>
              <a:t>fort</a:t>
            </a:r>
            <a:r>
              <a:t> a priori)</a:t>
            </a:r>
          </a:p>
          <a:p>
            <a:pPr lvl="1" marL="1166812" indent="-457200">
              <a:spcBef>
                <a:spcPts val="800"/>
              </a:spcBef>
              <a:buClr>
                <a:srgbClr val="2E8EA8"/>
              </a:buClr>
              <a:buFont typeface="Arial"/>
              <a:defRPr sz="3200"/>
            </a:pPr>
            <a:r>
              <a:t>Images quasi-identiques</a:t>
            </a:r>
          </a:p>
          <a:p>
            <a:pPr lvl="1" marL="1166812" indent="-457200">
              <a:spcBef>
                <a:spcPts val="800"/>
              </a:spcBef>
              <a:buClr>
                <a:srgbClr val="2E8EA8"/>
              </a:buClr>
              <a:buFont typeface="Arial"/>
              <a:defRPr sz="3200"/>
            </a:pPr>
            <a:r>
              <a:t>Intervalle d’intensité similaire</a:t>
            </a:r>
          </a:p>
          <a:p>
            <a:pPr>
              <a:defRPr sz="3600"/>
            </a:pPr>
            <a:r>
              <a:t>Différence:</a:t>
            </a:r>
          </a:p>
        </p:txBody>
      </p:sp>
      <p:pic>
        <p:nvPicPr>
          <p:cNvPr id="438" name="Google Shape;326;p29" descr="Google Shape;326;p29"/>
          <p:cNvPicPr>
            <a:picLocks noChangeAspect="1"/>
          </p:cNvPicPr>
          <p:nvPr/>
        </p:nvPicPr>
        <p:blipFill>
          <a:blip r:embed="rId5">
            <a:extLst/>
          </a:blip>
          <a:stretch>
            <a:fillRect/>
          </a:stretch>
        </p:blipFill>
        <p:spPr>
          <a:xfrm>
            <a:off x="9604088" y="1748140"/>
            <a:ext cx="3145175" cy="3145211"/>
          </a:xfrm>
          <a:prstGeom prst="rect">
            <a:avLst/>
          </a:prstGeom>
          <a:ln w="88900">
            <a:miter lim="400000"/>
          </a:ln>
        </p:spPr>
      </p:pic>
      <p:pic>
        <p:nvPicPr>
          <p:cNvPr id="439" name="Google Shape;327;p29" descr="Google Shape;327;p29"/>
          <p:cNvPicPr>
            <a:picLocks noChangeAspect="1"/>
          </p:cNvPicPr>
          <p:nvPr/>
        </p:nvPicPr>
        <p:blipFill>
          <a:blip r:embed="rId5">
            <a:extLst/>
          </a:blip>
          <a:stretch>
            <a:fillRect/>
          </a:stretch>
        </p:blipFill>
        <p:spPr>
          <a:xfrm>
            <a:off x="6013477" y="1748158"/>
            <a:ext cx="3145176" cy="3145177"/>
          </a:xfrm>
          <a:prstGeom prst="rect">
            <a:avLst/>
          </a:prstGeom>
          <a:ln w="889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1"/>
      <p:bldP build="whole" bldLvl="1" animBg="1" rev="0" advAuto="0" spid="435" grpId="2"/>
      <p:bldP build="whole" bldLvl="1" animBg="1" rev="0" advAuto="0" spid="434"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Google Shape;332;p30" descr="Google Shape;332;p30"/>
          <p:cNvPicPr>
            <a:picLocks noChangeAspect="1"/>
          </p:cNvPicPr>
          <p:nvPr/>
        </p:nvPicPr>
        <p:blipFill>
          <a:blip r:embed="rId3">
            <a:extLst/>
          </a:blip>
          <a:stretch>
            <a:fillRect/>
          </a:stretch>
        </p:blipFill>
        <p:spPr>
          <a:xfrm>
            <a:off x="1460022" y="6210077"/>
            <a:ext cx="3145174" cy="3145176"/>
          </a:xfrm>
          <a:prstGeom prst="rect">
            <a:avLst/>
          </a:prstGeom>
          <a:ln w="88900">
            <a:miter lim="400000"/>
          </a:ln>
        </p:spPr>
      </p:pic>
      <p:pic>
        <p:nvPicPr>
          <p:cNvPr id="444" name="Google Shape;333;p30" descr="Google Shape;333;p30"/>
          <p:cNvPicPr>
            <a:picLocks noChangeAspect="1"/>
          </p:cNvPicPr>
          <p:nvPr/>
        </p:nvPicPr>
        <p:blipFill>
          <a:blip r:embed="rId4">
            <a:extLst/>
          </a:blip>
          <a:stretch>
            <a:fillRect/>
          </a:stretch>
        </p:blipFill>
        <p:spPr>
          <a:xfrm>
            <a:off x="9624745" y="1748158"/>
            <a:ext cx="3145176" cy="3145177"/>
          </a:xfrm>
          <a:prstGeom prst="rect">
            <a:avLst/>
          </a:prstGeom>
          <a:ln w="88900">
            <a:miter lim="400000"/>
          </a:ln>
        </p:spPr>
      </p:pic>
      <p:pic>
        <p:nvPicPr>
          <p:cNvPr id="445" name="Google Shape;334;p30" descr="Google Shape;334;p30"/>
          <p:cNvPicPr>
            <a:picLocks noChangeAspect="1"/>
          </p:cNvPicPr>
          <p:nvPr/>
        </p:nvPicPr>
        <p:blipFill>
          <a:blip r:embed="rId5">
            <a:extLst/>
          </a:blip>
          <a:stretch>
            <a:fillRect/>
          </a:stretch>
        </p:blipFill>
        <p:spPr>
          <a:xfrm>
            <a:off x="6673722" y="5401293"/>
            <a:ext cx="5435955" cy="4076944"/>
          </a:xfrm>
          <a:prstGeom prst="rect">
            <a:avLst/>
          </a:prstGeom>
          <a:ln w="88900">
            <a:miter lim="400000"/>
          </a:ln>
        </p:spPr>
      </p:pic>
      <p:sp>
        <p:nvSpPr>
          <p:cNvPr id="446" name="Google Shape;335;p30"/>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pic>
        <p:nvPicPr>
          <p:cNvPr id="447" name="Google Shape;339;p30" descr="Google Shape;339;p30"/>
          <p:cNvPicPr>
            <a:picLocks noChangeAspect="1"/>
          </p:cNvPicPr>
          <p:nvPr/>
        </p:nvPicPr>
        <p:blipFill>
          <a:blip r:embed="rId6">
            <a:extLst/>
          </a:blip>
          <a:stretch>
            <a:fillRect/>
          </a:stretch>
        </p:blipFill>
        <p:spPr>
          <a:xfrm>
            <a:off x="6013477" y="1748158"/>
            <a:ext cx="3145176" cy="3145177"/>
          </a:xfrm>
          <a:prstGeom prst="rect">
            <a:avLst/>
          </a:prstGeom>
          <a:ln w="88900">
            <a:miter lim="400000"/>
          </a:ln>
        </p:spPr>
      </p:pic>
      <p:sp>
        <p:nvSpPr>
          <p:cNvPr id="448" name="Google Shape;322;p29"/>
          <p:cNvSpPr txBox="1"/>
          <p:nvPr>
            <p:ph type="body" sz="half" idx="1"/>
          </p:nvPr>
        </p:nvSpPr>
        <p:spPr>
          <a:xfrm>
            <a:off x="466724" y="2236788"/>
            <a:ext cx="5311661" cy="5954713"/>
          </a:xfrm>
          <a:prstGeom prst="rect">
            <a:avLst/>
          </a:prstGeom>
        </p:spPr>
        <p:txBody>
          <a:bodyPr/>
          <a:lstStyle/>
          <a:p>
            <a:pPr>
              <a:defRPr sz="3600"/>
            </a:pPr>
            <a:r>
              <a:t>Cas le plus simple</a:t>
            </a:r>
          </a:p>
          <a:p>
            <a:pPr marL="0" indent="0">
              <a:buSzTx/>
              <a:buFont typeface="Wingdings"/>
              <a:buNone/>
              <a:defRPr i="1" sz="2800"/>
            </a:pPr>
            <a:r>
              <a:t>(</a:t>
            </a:r>
            <a:r>
              <a:rPr i="0"/>
              <a:t>fort</a:t>
            </a:r>
            <a:r>
              <a:t> a priori)</a:t>
            </a:r>
          </a:p>
          <a:p>
            <a:pPr lvl="1" marL="1166812" indent="-457200">
              <a:spcBef>
                <a:spcPts val="800"/>
              </a:spcBef>
              <a:buClr>
                <a:srgbClr val="2E8EA8"/>
              </a:buClr>
              <a:buFont typeface="Arial"/>
              <a:defRPr sz="3200"/>
            </a:pPr>
            <a:r>
              <a:t>Images quasi-identiques</a:t>
            </a:r>
            <a:endParaRPr sz="3400"/>
          </a:p>
          <a:p>
            <a:pPr lvl="1" marL="0" indent="709612">
              <a:spcBef>
                <a:spcPts val="800"/>
              </a:spcBef>
              <a:buSzTx/>
              <a:buFont typeface="Wingdings"/>
              <a:buNone/>
              <a:defRPr sz="3200"/>
            </a:pPr>
            <a:r>
              <a:t>(ici, bruitées)</a:t>
            </a:r>
            <a:endParaRPr sz="3400"/>
          </a:p>
          <a:p>
            <a:pPr lvl="1" marL="1166812" indent="-457200">
              <a:spcBef>
                <a:spcPts val="800"/>
              </a:spcBef>
              <a:buClr>
                <a:srgbClr val="2E8EA8"/>
              </a:buClr>
              <a:buFont typeface="Arial"/>
              <a:defRPr sz="3200"/>
            </a:pPr>
            <a:r>
              <a:t>Intervalle d’intensité similaire</a:t>
            </a:r>
            <a:endParaRPr sz="3400"/>
          </a:p>
          <a:p>
            <a:pPr>
              <a:defRPr sz="3600"/>
            </a:pPr>
            <a:r>
              <a:t>Différence: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4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3"/>
      <p:bldP build="whole" bldLvl="1" animBg="1" rev="0" advAuto="0" spid="448" grpId="1"/>
      <p:bldP build="whole" bldLvl="1" animBg="1" rev="0" advAuto="0" spid="443"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Google Shape;335;p30"/>
          <p:cNvSpPr txBox="1"/>
          <p:nvPr>
            <p:ph type="title"/>
          </p:nvPr>
        </p:nvSpPr>
        <p:spPr>
          <a:xfrm>
            <a:off x="466926" y="508136"/>
            <a:ext cx="11725075" cy="1196078"/>
          </a:xfrm>
          <a:prstGeom prst="rect">
            <a:avLst/>
          </a:prstGeom>
        </p:spPr>
        <p:txBody>
          <a:bodyPr/>
          <a:lstStyle>
            <a:lvl1pPr>
              <a:defRPr spc="-200">
                <a:solidFill>
                  <a:srgbClr val="000000"/>
                </a:solidFill>
              </a:defRPr>
            </a:lvl1pPr>
          </a:lstStyle>
          <a:p>
            <a:pPr/>
            <a:r>
              <a:t>Histogramme conjoint</a:t>
            </a:r>
          </a:p>
        </p:txBody>
      </p:sp>
      <p:sp>
        <p:nvSpPr>
          <p:cNvPr id="453" name="Google Shape;322;p29"/>
          <p:cNvSpPr txBox="1"/>
          <p:nvPr>
            <p:ph type="body" sz="half" idx="1"/>
          </p:nvPr>
        </p:nvSpPr>
        <p:spPr>
          <a:xfrm>
            <a:off x="466724" y="2236788"/>
            <a:ext cx="5311661" cy="5954713"/>
          </a:xfrm>
          <a:prstGeom prst="rect">
            <a:avLst/>
          </a:prstGeom>
        </p:spPr>
        <p:txBody>
          <a:bodyPr/>
          <a:lstStyle/>
          <a:p>
            <a:pPr>
              <a:defRPr sz="3600"/>
            </a:pPr>
            <a:r>
              <a:t>Cas le plus simple</a:t>
            </a:r>
          </a:p>
          <a:p>
            <a:pPr marL="0" indent="0">
              <a:buSzTx/>
              <a:buFont typeface="Wingdings"/>
              <a:buNone/>
              <a:defRPr i="1" sz="2800"/>
            </a:pPr>
            <a:r>
              <a:t>(</a:t>
            </a:r>
            <a:r>
              <a:rPr i="0"/>
              <a:t>fort</a:t>
            </a:r>
            <a:r>
              <a:t> a priori)</a:t>
            </a:r>
          </a:p>
          <a:p>
            <a:pPr lvl="1" marL="1166812" indent="-457200">
              <a:spcBef>
                <a:spcPts val="800"/>
              </a:spcBef>
              <a:buClr>
                <a:srgbClr val="2E8EA8"/>
              </a:buClr>
              <a:buFont typeface="Arial"/>
              <a:defRPr sz="3200"/>
            </a:pPr>
            <a:r>
              <a:t>Images quasi-identiques</a:t>
            </a:r>
            <a:endParaRPr sz="3400"/>
          </a:p>
          <a:p>
            <a:pPr lvl="1" marL="0" indent="709612">
              <a:spcBef>
                <a:spcPts val="800"/>
              </a:spcBef>
              <a:buSzTx/>
              <a:buFont typeface="Wingdings"/>
              <a:buNone/>
              <a:defRPr sz="3200"/>
            </a:pPr>
            <a:r>
              <a:t>(ici, floue)</a:t>
            </a:r>
            <a:endParaRPr sz="3400"/>
          </a:p>
          <a:p>
            <a:pPr lvl="1" marL="1166812" indent="-457200">
              <a:spcBef>
                <a:spcPts val="800"/>
              </a:spcBef>
              <a:buClr>
                <a:srgbClr val="2E8EA8"/>
              </a:buClr>
              <a:buFont typeface="Arial"/>
              <a:defRPr sz="3200"/>
            </a:pPr>
            <a:r>
              <a:t>Intervalle d’intensité similaire</a:t>
            </a:r>
          </a:p>
          <a:p>
            <a:pPr>
              <a:defRPr sz="3600"/>
            </a:pPr>
            <a:r>
              <a:t>Différence:</a:t>
            </a:r>
          </a:p>
        </p:txBody>
      </p:sp>
      <p:pic>
        <p:nvPicPr>
          <p:cNvPr id="454" name="Google Shape;345;p31" descr="Google Shape;345;p31"/>
          <p:cNvPicPr>
            <a:picLocks noChangeAspect="1"/>
          </p:cNvPicPr>
          <p:nvPr/>
        </p:nvPicPr>
        <p:blipFill>
          <a:blip r:embed="rId3">
            <a:extLst/>
          </a:blip>
          <a:stretch>
            <a:fillRect/>
          </a:stretch>
        </p:blipFill>
        <p:spPr>
          <a:xfrm>
            <a:off x="1695474" y="6255906"/>
            <a:ext cx="3145175" cy="3145176"/>
          </a:xfrm>
          <a:prstGeom prst="rect">
            <a:avLst/>
          </a:prstGeom>
          <a:ln w="88900">
            <a:miter lim="400000"/>
          </a:ln>
        </p:spPr>
      </p:pic>
      <p:pic>
        <p:nvPicPr>
          <p:cNvPr id="455" name="Google Shape;346;p31" descr="Google Shape;346;p31"/>
          <p:cNvPicPr>
            <a:picLocks noChangeAspect="1"/>
          </p:cNvPicPr>
          <p:nvPr/>
        </p:nvPicPr>
        <p:blipFill>
          <a:blip r:embed="rId4">
            <a:extLst/>
          </a:blip>
          <a:stretch>
            <a:fillRect/>
          </a:stretch>
        </p:blipFill>
        <p:spPr>
          <a:xfrm>
            <a:off x="9604088" y="1748158"/>
            <a:ext cx="3145175" cy="3145177"/>
          </a:xfrm>
          <a:prstGeom prst="rect">
            <a:avLst/>
          </a:prstGeom>
          <a:ln w="88900">
            <a:miter lim="400000"/>
          </a:ln>
        </p:spPr>
      </p:pic>
      <p:pic>
        <p:nvPicPr>
          <p:cNvPr id="456" name="Google Shape;352;p31" descr="Google Shape;352;p31"/>
          <p:cNvPicPr>
            <a:picLocks noChangeAspect="1"/>
          </p:cNvPicPr>
          <p:nvPr/>
        </p:nvPicPr>
        <p:blipFill>
          <a:blip r:embed="rId5">
            <a:extLst/>
          </a:blip>
          <a:stretch>
            <a:fillRect/>
          </a:stretch>
        </p:blipFill>
        <p:spPr>
          <a:xfrm>
            <a:off x="6013477" y="1748158"/>
            <a:ext cx="3145176" cy="3145177"/>
          </a:xfrm>
          <a:prstGeom prst="rect">
            <a:avLst/>
          </a:prstGeom>
          <a:ln w="88900">
            <a:miter lim="400000"/>
          </a:ln>
        </p:spPr>
      </p:pic>
      <p:pic>
        <p:nvPicPr>
          <p:cNvPr id="457" name="Google Shape;347;p31" descr="Google Shape;347;p31"/>
          <p:cNvPicPr>
            <a:picLocks noChangeAspect="1"/>
          </p:cNvPicPr>
          <p:nvPr/>
        </p:nvPicPr>
        <p:blipFill>
          <a:blip r:embed="rId6">
            <a:extLst/>
          </a:blip>
          <a:stretch>
            <a:fillRect/>
          </a:stretch>
        </p:blipFill>
        <p:spPr>
          <a:xfrm>
            <a:off x="6756114" y="5324137"/>
            <a:ext cx="5435886" cy="4076944"/>
          </a:xfrm>
          <a:prstGeom prst="rect">
            <a:avLst/>
          </a:prstGeom>
          <a:ln w="889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P build="whole" bldLvl="1" animBg="1" rev="0" advAuto="0" spid="454" grpId="2"/>
    </p:bldLst>
  </p:timing>
</p:sld>
</file>

<file path=ppt/theme/_rels/theme1.xml.rels><?xml version="1.0" encoding="UTF-8"?>
<Relationships xmlns="http://schemas.openxmlformats.org/package/2006/relationships"><Relationship Id="rId1" Type="http://schemas.openxmlformats.org/officeDocument/2006/relationships/image" Target="../media/image2.jpeg"/></Relationships>

</file>

<file path=ppt/theme/_rels/theme2.xml.rels><?xml version="1.0" encoding="UTF-8"?>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Times New Roman"/>
        <a:ea typeface="Times New Roman"/>
        <a:cs typeface="Times New Roman"/>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j-lt"/>
            <a:ea typeface="+mj-ea"/>
            <a:cs typeface="+mj-cs"/>
            <a:sym typeface="Chalkboar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Times New Roman"/>
        <a:ea typeface="Times New Roman"/>
        <a:cs typeface="Times New Roman"/>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j-lt"/>
            <a:ea typeface="+mj-ea"/>
            <a:cs typeface="+mj-cs"/>
            <a:sym typeface="Chalkboar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