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notesSlides/notesSlide1.xml" ContentType="application/vnd.openxmlformats-officedocument.presentationml.notesSlide+xml"/>
  <Override PartName="/ppt/media/image5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6.jpe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media1.mov" ContentType="video/unknown"/>
  <Override PartName="/ppt/notesSlides/notesSlide2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4" name="Shape 38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hape 4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Points de controles de B splines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0" name="Shape 51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Capable de se comparer à plusieurs métriques en essayant de maximiser ça.</a:t>
            </a:r>
          </a:p>
          <a:p>
            <a:pPr/>
          </a:p>
          <a:p>
            <a:pPr/>
            <a:r>
              <a:t>Capable d’avoir plusieurs images « fixed » et plusieurs images « moving » et de maximiser la métrique avec chacune d’elles. Ex: si dans un espace, j’ai la FA, la t1, etc.</a:t>
            </a:r>
          </a:p>
          <a:p>
            <a:pPr/>
          </a:p>
          <a:p>
            <a:pPr/>
            <a:r>
              <a:t>Landmark: pas expliqué mais si un expert dit: ce point là doit aller sur ce point-là.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4" name="Shape 5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Moindres carrés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2" name="Shape 5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Moindres carrés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1" name="Shape 5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7799" marR="57799" defTabSz="1295400">
              <a:spcBef>
                <a:spcPts val="600"/>
              </a:spcBef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Principe de base sur un cas d’école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6" name="Shape 6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57799" marR="57799" defTabSz="1295400">
              <a:spcBef>
                <a:spcPts val="600"/>
              </a:spcBef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57799" marR="57799" defTabSz="1295400">
              <a:spcBef>
                <a:spcPts val="600"/>
              </a:spcBef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Ici les primitives sont les points de forte courbure</a:t>
            </a:r>
          </a:p>
          <a:p>
            <a:pPr marL="57799" marR="57799" defTabSz="1295400">
              <a:spcBef>
                <a:spcPts val="600"/>
              </a:spcBef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Approche géométrique cad basée sur une mesure ie un critère de distance qui  compare des primitives détectées ert mises en correspondances dans les deux images après une étape de segmentation </a:t>
            </a:r>
          </a:p>
          <a:p>
            <a:pPr marL="57799" marR="57799" defTabSz="1295400">
              <a:spcBef>
                <a:spcPts val="600"/>
              </a:spcBef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Selon que la méthode de segmentation est automatique ou non, il convient de distinguer le cas où les correspondances sont connues à l’avance (primitives labélisées) du cas contraire (primitives non-labélisées) , très fréquent lorsque la segmentation n’est pas automatique</a:t>
            </a:r>
          </a:p>
          <a:p>
            <a:pPr marL="57799" marR="57799" defTabSz="1295400">
              <a:spcBef>
                <a:spcPts val="600"/>
              </a:spcBef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57799" marR="57799" defTabSz="1295400">
              <a:spcBef>
                <a:spcPts val="600"/>
              </a:spcBef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Méthodes adaptées au premier cas sont typiquement des méthodes d’ajustement aux moindres carrés ou au sens d’une métrique non-euclidienne</a:t>
            </a:r>
          </a:p>
          <a:p>
            <a:pPr marL="57799" marR="57799" defTabSz="1295400">
              <a:spcBef>
                <a:spcPts val="600"/>
              </a:spcBef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Dans le second, méthodes de prédiction-vérification (Besl &amp; Mc Kay 1992, Zhang 1994), minimisation d’une carte de distances (Borgefors 1988) et l’ago ICP (Zhang 1994)</a:t>
            </a:r>
          </a:p>
          <a:p>
            <a:pPr marL="57799" marR="57799" defTabSz="1295400">
              <a:spcBef>
                <a:spcPts val="600"/>
              </a:spcBef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  <a:p>
            <a:pPr marL="57799" marR="57799" defTabSz="1295400">
              <a:spcBef>
                <a:spcPts val="600"/>
              </a:spcBef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Approche iconique signifie basée sur les comparaisons des intensités des deux images</a:t>
            </a:r>
          </a:p>
          <a:p>
            <a:pPr marL="57799" marR="57799" defTabSz="1295400">
              <a:spcBef>
                <a:spcPts val="600"/>
              </a:spcBef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Critère non convexe car on optimise vav de T ??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2" name="Shape 6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57799" marR="57799" defTabSz="1295400">
              <a:spcBef>
                <a:spcPts val="600"/>
              </a:spcBef>
              <a:buClr>
                <a:srgbClr val="000000"/>
              </a:buClr>
              <a:buFont typeface="Times New Roman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On voit donc ici qu’il suffit de faire tourner (rotation sens inverse des aiguilles d’une montre ie relacage rigide ) l’image source à recaler cad celle à droite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9" name="Shape 6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Moindres carrés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7" name="Shape 6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Moindres carrés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9" name="Shape 7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Moindres carrés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Shape 7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6" name="Shape 7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Moindres carrés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9" name="Shape 4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Moindres carrés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7" name="Shape 7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Moindres carrés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8" name="Shape 7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Moindres carrés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0" name="Shape 7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Moindres carrés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4" name="Shape 7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Moindres carrés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8" name="Shape 8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Moindres carrés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8" name="Shape 8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Moindres carrés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Shape 10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3" name="Shape 10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Points de controles de B splines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Shape 4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Moindres carrés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2" name="Shape 4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Moindres carrés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0" name="Shape 4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Points de controles de B splines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5" name="Shape 4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t>Tellement complexe! Défi, allez voir ça! Plein de if else, si ça ressemble à ça, fait ça. Vraiment compliqué à lire.</a:t>
            </a:r>
          </a:p>
          <a:p>
            <a:pPr defTabSz="914400"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t>Warp: une image 3D * 3. C’est aussi lourd que l’image elle-même!  (3D*1 si c’est une T1!)</a:t>
            </a:r>
          </a:p>
          <a:p>
            <a:pPr defTabSz="914400"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t>Maintenant, ANTS est meilleur que FSL et autres. Ils dominent encore.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6" name="Shape 4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 = symmetric diffeomorphic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0" name="Shape 5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Threads = processeurs</a:t>
            </a:r>
          </a:p>
          <a:p>
            <a:pPr/>
            <a:r>
              <a:t>Option s: ce qui les a rendus connus</a:t>
            </a:r>
          </a:p>
          <a:p>
            <a:pPr/>
            <a:r>
              <a:t>Ouvrir MI-Brain et montrer résultats.</a:t>
            </a:r>
          </a:p>
          <a:p>
            <a:pPr/>
          </a:p>
          <a:p>
            <a:pPr/>
            <a:r>
              <a:t>Existe aussi</a:t>
            </a:r>
          </a:p>
          <a:p>
            <a:pPr/>
          </a:p>
          <a:p>
            <a:pPr/>
            <a:r>
              <a:t>Shrink-factor: les images sont downsamplées. Ici 8x4x2x1 = 8 itérations très downsampled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6" name="Shape 5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y a des exemples et tout. Si vous travaillez dans ce domaine, intéressant.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25654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Image"/>
          <p:cNvSpPr/>
          <p:nvPr>
            <p:ph type="pic" sz="half" idx="21"/>
          </p:nvPr>
        </p:nvSpPr>
        <p:spPr>
          <a:xfrm>
            <a:off x="6794500" y="3073400"/>
            <a:ext cx="5486400" cy="54864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sz="half" idx="1"/>
          </p:nvPr>
        </p:nvSpPr>
        <p:spPr>
          <a:xfrm>
            <a:off x="1270000" y="2946400"/>
            <a:ext cx="5105400" cy="5740400"/>
          </a:xfrm>
          <a:prstGeom prst="rect">
            <a:avLst/>
          </a:prstGeom>
        </p:spPr>
        <p:txBody>
          <a:bodyPr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6337301" y="9258300"/>
            <a:ext cx="329261" cy="390669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half" idx="1"/>
          </p:nvPr>
        </p:nvSpPr>
        <p:spPr>
          <a:xfrm>
            <a:off x="1270000" y="2946400"/>
            <a:ext cx="5105400" cy="5740400"/>
          </a:xfrm>
          <a:prstGeom prst="rect">
            <a:avLst/>
          </a:prstGeom>
        </p:spPr>
        <p:txBody>
          <a:bodyPr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quarter" idx="1"/>
          </p:nvPr>
        </p:nvSpPr>
        <p:spPr>
          <a:xfrm>
            <a:off x="7607300" y="2946400"/>
            <a:ext cx="4127500" cy="5740400"/>
          </a:xfrm>
          <a:prstGeom prst="rect">
            <a:avLst/>
          </a:prstGeom>
        </p:spPr>
        <p:txBody>
          <a:bodyPr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/>
          <p:nvPr>
            <p:ph type="title"/>
          </p:nvPr>
        </p:nvSpPr>
        <p:spPr>
          <a:xfrm>
            <a:off x="1270000" y="203200"/>
            <a:ext cx="10464800" cy="177800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/>
            <a:r>
              <a:t>Title Text</a:t>
            </a:r>
          </a:p>
        </p:txBody>
      </p:sp>
      <p:sp>
        <p:nvSpPr>
          <p:cNvPr id="117" name="Body Level One…"/>
          <p:cNvSpPr txBox="1"/>
          <p:nvPr>
            <p:ph type="body" idx="1"/>
          </p:nvPr>
        </p:nvSpPr>
        <p:spPr>
          <a:xfrm>
            <a:off x="1270000" y="2222500"/>
            <a:ext cx="10464800" cy="6464300"/>
          </a:xfrm>
          <a:prstGeom prst="rect">
            <a:avLst/>
          </a:prstGeom>
        </p:spPr>
        <p:txBody>
          <a:bodyPr/>
          <a:lstStyle>
            <a:lvl1pPr>
              <a:spcBef>
                <a:spcPts val="3000"/>
              </a:spcBef>
              <a:buBlip>
                <a:blip r:embed="rId2"/>
              </a:buBlip>
            </a:lvl1pPr>
            <a:lvl2pPr>
              <a:spcBef>
                <a:spcPts val="3000"/>
              </a:spcBef>
              <a:buBlip>
                <a:blip r:embed="rId2"/>
              </a:buBlip>
            </a:lvl2pPr>
            <a:lvl3pPr>
              <a:spcBef>
                <a:spcPts val="3000"/>
              </a:spcBef>
              <a:buBlip>
                <a:blip r:embed="rId2"/>
              </a:buBlip>
            </a:lvl3pPr>
            <a:lvl4pPr>
              <a:spcBef>
                <a:spcPts val="3000"/>
              </a:spcBef>
              <a:buBlip>
                <a:blip r:embed="rId2"/>
              </a:buBlip>
            </a:lvl4pPr>
            <a:lvl5pPr>
              <a:spcBef>
                <a:spcPts val="300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/>
          <p:nvPr>
            <p:ph type="title"/>
          </p:nvPr>
        </p:nvSpPr>
        <p:spPr>
          <a:xfrm>
            <a:off x="1270000" y="25654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sz="quarter" idx="1"/>
          </p:nvPr>
        </p:nvSpPr>
        <p:spPr>
          <a:xfrm>
            <a:off x="1270000" y="52070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/>
          <a:lstStyle>
            <a:lvl1pPr>
              <a:spcBef>
                <a:spcPts val="3000"/>
              </a:spcBef>
              <a:buBlip>
                <a:blip r:embed="rId2"/>
              </a:buBlip>
            </a:lvl1pPr>
            <a:lvl2pPr>
              <a:spcBef>
                <a:spcPts val="3000"/>
              </a:spcBef>
              <a:buBlip>
                <a:blip r:embed="rId2"/>
              </a:buBlip>
            </a:lvl2pPr>
            <a:lvl3pPr>
              <a:spcBef>
                <a:spcPts val="3000"/>
              </a:spcBef>
              <a:buBlip>
                <a:blip r:embed="rId2"/>
              </a:buBlip>
            </a:lvl3pPr>
            <a:lvl4pPr>
              <a:spcBef>
                <a:spcPts val="3000"/>
              </a:spcBef>
              <a:buBlip>
                <a:blip r:embed="rId2"/>
              </a:buBlip>
            </a:lvl4pPr>
            <a:lvl5pPr>
              <a:spcBef>
                <a:spcPts val="300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 numCol="2" spcCol="523240" anchor="t"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/>
          <a:lstStyle>
            <a:lvl1pPr>
              <a:spcBef>
                <a:spcPts val="3000"/>
              </a:spcBef>
              <a:buBlip>
                <a:blip r:embed="rId2"/>
              </a:buBlip>
            </a:lvl1pPr>
            <a:lvl2pPr>
              <a:spcBef>
                <a:spcPts val="3000"/>
              </a:spcBef>
              <a:buBlip>
                <a:blip r:embed="rId2"/>
              </a:buBlip>
            </a:lvl2pPr>
            <a:lvl3pPr>
              <a:spcBef>
                <a:spcPts val="3000"/>
              </a:spcBef>
              <a:buBlip>
                <a:blip r:embed="rId2"/>
              </a:buBlip>
            </a:lvl3pPr>
            <a:lvl4pPr>
              <a:spcBef>
                <a:spcPts val="3000"/>
              </a:spcBef>
              <a:buBlip>
                <a:blip r:embed="rId2"/>
              </a:buBlip>
            </a:lvl4pPr>
            <a:lvl5pPr>
              <a:spcBef>
                <a:spcPts val="300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Text"/>
          <p:cNvSpPr txBox="1"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Image"/>
          <p:cNvSpPr/>
          <p:nvPr>
            <p:ph type="pic" sz="half" idx="21"/>
          </p:nvPr>
        </p:nvSpPr>
        <p:spPr>
          <a:xfrm>
            <a:off x="3771900" y="2006600"/>
            <a:ext cx="5461000" cy="54610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84" name="Title Text"/>
          <p:cNvSpPr txBox="1"/>
          <p:nvPr>
            <p:ph type="title"/>
          </p:nvPr>
        </p:nvSpPr>
        <p:spPr>
          <a:xfrm>
            <a:off x="1270000" y="7366000"/>
            <a:ext cx="10464800" cy="1828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Image"/>
          <p:cNvSpPr/>
          <p:nvPr>
            <p:ph type="pic" sz="half" idx="21"/>
          </p:nvPr>
        </p:nvSpPr>
        <p:spPr>
          <a:xfrm>
            <a:off x="6781800" y="2133600"/>
            <a:ext cx="5486400" cy="54864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93" name="Title Text"/>
          <p:cNvSpPr txBox="1"/>
          <p:nvPr>
            <p:ph type="title"/>
          </p:nvPr>
        </p:nvSpPr>
        <p:spPr>
          <a:xfrm>
            <a:off x="596900" y="1790700"/>
            <a:ext cx="6032500" cy="30480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94" name="Body Level One…"/>
          <p:cNvSpPr txBox="1"/>
          <p:nvPr>
            <p:ph type="body" sz="quarter" idx="1"/>
          </p:nvPr>
        </p:nvSpPr>
        <p:spPr>
          <a:xfrm>
            <a:off x="596900" y="4940300"/>
            <a:ext cx="6032500" cy="3048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Image"/>
          <p:cNvSpPr/>
          <p:nvPr>
            <p:ph type="pic" sz="half" idx="21"/>
          </p:nvPr>
        </p:nvSpPr>
        <p:spPr>
          <a:xfrm>
            <a:off x="6794500" y="3073400"/>
            <a:ext cx="5486400" cy="54864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0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sz="half" idx="1"/>
          </p:nvPr>
        </p:nvSpPr>
        <p:spPr>
          <a:xfrm>
            <a:off x="1270000" y="2946400"/>
            <a:ext cx="5105400" cy="5740400"/>
          </a:xfrm>
          <a:prstGeom prst="rect">
            <a:avLst/>
          </a:prstGeom>
        </p:spPr>
        <p:txBody>
          <a:bodyPr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6337301" y="9258300"/>
            <a:ext cx="329261" cy="390669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sz="half" idx="1"/>
          </p:nvPr>
        </p:nvSpPr>
        <p:spPr>
          <a:xfrm>
            <a:off x="1270000" y="2946400"/>
            <a:ext cx="5105400" cy="5740400"/>
          </a:xfrm>
          <a:prstGeom prst="rect">
            <a:avLst/>
          </a:prstGeom>
        </p:spPr>
        <p:txBody>
          <a:bodyPr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2" name="Body Level One…"/>
          <p:cNvSpPr txBox="1"/>
          <p:nvPr>
            <p:ph type="body" sz="quarter" idx="1"/>
          </p:nvPr>
        </p:nvSpPr>
        <p:spPr>
          <a:xfrm>
            <a:off x="7607300" y="2946400"/>
            <a:ext cx="4127500" cy="5740400"/>
          </a:xfrm>
          <a:prstGeom prst="rect">
            <a:avLst/>
          </a:prstGeom>
        </p:spPr>
        <p:txBody>
          <a:bodyPr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odèle par défa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231" name="Title Text"/>
          <p:cNvSpPr txBox="1"/>
          <p:nvPr>
            <p:ph type="title"/>
          </p:nvPr>
        </p:nvSpPr>
        <p:spPr>
          <a:xfrm>
            <a:off x="977900" y="546100"/>
            <a:ext cx="11049000" cy="2273300"/>
          </a:xfrm>
          <a:prstGeom prst="rect">
            <a:avLst/>
          </a:prstGeom>
        </p:spPr>
        <p:txBody>
          <a:bodyPr/>
          <a:lstStyle>
            <a:lvl1pPr marL="57799" marR="57799" defTabSz="1295400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2" name="Body Level One…"/>
          <p:cNvSpPr txBox="1"/>
          <p:nvPr>
            <p:ph type="body" idx="1"/>
          </p:nvPr>
        </p:nvSpPr>
        <p:spPr>
          <a:xfrm>
            <a:off x="977900" y="2819400"/>
            <a:ext cx="11049000" cy="6934200"/>
          </a:xfrm>
          <a:prstGeom prst="rect">
            <a:avLst/>
          </a:prstGeom>
        </p:spPr>
        <p:txBody>
          <a:bodyPr anchor="t"/>
          <a:lstStyle>
            <a:lvl1pPr marL="383540" marR="57799" indent="-342900" defTabSz="1295400">
              <a:spcBef>
                <a:spcPts val="700"/>
              </a:spcBef>
              <a:buSzPct val="100000"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783590" marR="57799" indent="-285750" defTabSz="1295400">
              <a:spcBef>
                <a:spcPts val="600"/>
              </a:spcBef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1183639" marR="57799" indent="-228600" defTabSz="1295400">
              <a:spcBef>
                <a:spcPts val="500"/>
              </a:spcBef>
              <a:buSzPct val="100000"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1640839" marR="57799" indent="-228600" defTabSz="1295400">
              <a:spcBef>
                <a:spcPts val="600"/>
              </a:spcBef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2098039" marR="57799" indent="-228600" defTabSz="1295400">
              <a:spcBef>
                <a:spcPts val="600"/>
              </a:spcBef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xfrm>
            <a:off x="10505158" y="8890000"/>
            <a:ext cx="342901" cy="358589"/>
          </a:xfrm>
          <a:prstGeom prst="rect">
            <a:avLst/>
          </a:prstGeom>
        </p:spPr>
        <p:txBody>
          <a:bodyPr/>
          <a:lstStyle>
            <a:lvl1pPr defTabSz="8255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odèle par défa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241" name="Title Text"/>
          <p:cNvSpPr txBox="1"/>
          <p:nvPr>
            <p:ph type="title"/>
          </p:nvPr>
        </p:nvSpPr>
        <p:spPr>
          <a:xfrm>
            <a:off x="977900" y="546100"/>
            <a:ext cx="11049000" cy="2273300"/>
          </a:xfrm>
          <a:prstGeom prst="rect">
            <a:avLst/>
          </a:prstGeom>
        </p:spPr>
        <p:txBody>
          <a:bodyPr/>
          <a:lstStyle>
            <a:lvl1pPr marL="57799" marR="57799" defTabSz="1295400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2" name="Body Level One…"/>
          <p:cNvSpPr txBox="1"/>
          <p:nvPr>
            <p:ph type="body" idx="1"/>
          </p:nvPr>
        </p:nvSpPr>
        <p:spPr>
          <a:xfrm>
            <a:off x="977900" y="2819400"/>
            <a:ext cx="11049000" cy="6934200"/>
          </a:xfrm>
          <a:prstGeom prst="rect">
            <a:avLst/>
          </a:prstGeom>
        </p:spPr>
        <p:txBody>
          <a:bodyPr anchor="t"/>
          <a:lstStyle>
            <a:lvl1pPr marL="383540" marR="57799" indent="-342900" defTabSz="1295400">
              <a:spcBef>
                <a:spcPts val="700"/>
              </a:spcBef>
              <a:buSzPct val="100000"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783590" marR="57799" indent="-285750" defTabSz="1295400">
              <a:spcBef>
                <a:spcPts val="600"/>
              </a:spcBef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1183639" marR="57799" indent="-228600" defTabSz="1295400">
              <a:spcBef>
                <a:spcPts val="500"/>
              </a:spcBef>
              <a:buSzPct val="100000"/>
              <a:buChar char="•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1640839" marR="57799" indent="-228600" defTabSz="1295400">
              <a:spcBef>
                <a:spcPts val="600"/>
              </a:spcBef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2098039" marR="57799" indent="-228600" defTabSz="1295400">
              <a:spcBef>
                <a:spcPts val="600"/>
              </a:spcBef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lide Number"/>
          <p:cNvSpPr txBox="1"/>
          <p:nvPr>
            <p:ph type="sldNum" sz="quarter" idx="2"/>
          </p:nvPr>
        </p:nvSpPr>
        <p:spPr>
          <a:xfrm>
            <a:off x="12298962" y="164817"/>
            <a:ext cx="342901" cy="358590"/>
          </a:xfrm>
          <a:prstGeom prst="rect">
            <a:avLst/>
          </a:prstGeom>
        </p:spPr>
        <p:txBody>
          <a:bodyPr/>
          <a:lstStyle>
            <a:lvl1pPr defTabSz="8255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ce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/>
          <p:nvPr>
            <p:ph type="title"/>
          </p:nvPr>
        </p:nvSpPr>
        <p:spPr>
          <a:xfrm>
            <a:off x="1409700" y="0"/>
            <a:ext cx="10749281" cy="946009"/>
          </a:xfrm>
          <a:prstGeom prst="rect">
            <a:avLst/>
          </a:prstGeom>
        </p:spPr>
        <p:txBody>
          <a:bodyPr/>
          <a:lstStyle>
            <a:lvl1pPr marL="57799" marR="57799" algn="l" defTabSz="1295400"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1" name="Body Level One…"/>
          <p:cNvSpPr txBox="1"/>
          <p:nvPr>
            <p:ph type="body" idx="1"/>
          </p:nvPr>
        </p:nvSpPr>
        <p:spPr>
          <a:xfrm>
            <a:off x="1536700" y="1079500"/>
            <a:ext cx="10697352" cy="8674100"/>
          </a:xfrm>
          <a:prstGeom prst="rect">
            <a:avLst/>
          </a:prstGeom>
        </p:spPr>
        <p:txBody>
          <a:bodyPr anchor="t"/>
          <a:lstStyle>
            <a:lvl1pPr marL="383540" marR="57799" indent="-152400" defTabSz="1295400"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02640" marR="57799" indent="-285750" defTabSz="1295400">
              <a:spcBef>
                <a:spcPts val="500"/>
              </a:spcBef>
              <a:buSzPct val="100000"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21739" marR="57799" indent="-228600" defTabSz="1295400"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40839" marR="57799" indent="-228600" defTabSz="1295400">
              <a:spcBef>
                <a:spcPts val="500"/>
              </a:spcBef>
              <a:buSzPct val="100000"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098039" marR="57799" indent="-228600" defTabSz="1295400">
              <a:spcBef>
                <a:spcPts val="500"/>
              </a:spcBef>
              <a:buSzPct val="100000"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xfrm>
            <a:off x="11841767" y="9105900"/>
            <a:ext cx="266973" cy="259222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cea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 Text"/>
          <p:cNvSpPr txBox="1"/>
          <p:nvPr>
            <p:ph type="title"/>
          </p:nvPr>
        </p:nvSpPr>
        <p:spPr>
          <a:xfrm>
            <a:off x="1409700" y="0"/>
            <a:ext cx="10749281" cy="946009"/>
          </a:xfrm>
          <a:prstGeom prst="rect">
            <a:avLst/>
          </a:prstGeom>
        </p:spPr>
        <p:txBody>
          <a:bodyPr/>
          <a:lstStyle>
            <a:lvl1pPr marL="57799" marR="57799" algn="l" defTabSz="1295400"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0" name="Body Level One…"/>
          <p:cNvSpPr txBox="1"/>
          <p:nvPr>
            <p:ph type="body" idx="1"/>
          </p:nvPr>
        </p:nvSpPr>
        <p:spPr>
          <a:xfrm>
            <a:off x="1536700" y="1079500"/>
            <a:ext cx="10697352" cy="8674100"/>
          </a:xfrm>
          <a:prstGeom prst="rect">
            <a:avLst/>
          </a:prstGeom>
        </p:spPr>
        <p:txBody>
          <a:bodyPr anchor="t"/>
          <a:lstStyle>
            <a:lvl1pPr marL="383540" marR="57799" indent="-152400" defTabSz="1295400"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02640" marR="57799" indent="-285750" defTabSz="1295400">
              <a:spcBef>
                <a:spcPts val="500"/>
              </a:spcBef>
              <a:buSzPct val="100000"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21739" marR="57799" indent="-228600" defTabSz="1295400"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40839" marR="57799" indent="-228600" defTabSz="1295400">
              <a:spcBef>
                <a:spcPts val="500"/>
              </a:spcBef>
              <a:buSzPct val="100000"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098039" marR="57799" indent="-228600" defTabSz="1295400">
              <a:spcBef>
                <a:spcPts val="500"/>
              </a:spcBef>
              <a:buSzPct val="100000"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1" name="Slide Number"/>
          <p:cNvSpPr txBox="1"/>
          <p:nvPr>
            <p:ph type="sldNum" sz="quarter" idx="2"/>
          </p:nvPr>
        </p:nvSpPr>
        <p:spPr>
          <a:xfrm>
            <a:off x="11841767" y="9105900"/>
            <a:ext cx="266973" cy="259222"/>
          </a:xfrm>
          <a:prstGeom prst="rect">
            <a:avLst/>
          </a:prstGeom>
        </p:spPr>
        <p:txBody>
          <a:bodyPr lIns="0" tIns="0" rIns="0" bIns="0"/>
          <a:lstStyle>
            <a:lvl1pPr defTabSz="8255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 numCol="2" spcCol="523240" anchor="t"/>
          <a:lstStyle>
            <a:lvl1pPr marL="863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1pPr>
            <a:lvl2pPr marL="14099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2pPr>
            <a:lvl3pPr marL="19433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3pPr>
            <a:lvl4pPr marL="25148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4pPr>
            <a:lvl5pPr marL="3099009" indent="-406609">
              <a:spcBef>
                <a:spcPts val="36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 Text"/>
          <p:cNvSpPr txBox="1"/>
          <p:nvPr>
            <p:ph type="title"/>
          </p:nvPr>
        </p:nvSpPr>
        <p:spPr>
          <a:xfrm>
            <a:off x="800100" y="254000"/>
            <a:ext cx="11430000" cy="2438400"/>
          </a:xfrm>
          <a:prstGeom prst="rect">
            <a:avLst/>
          </a:prstGeom>
        </p:spPr>
        <p:txBody>
          <a:bodyPr/>
          <a:lstStyle>
            <a:lvl1pPr algn="l" defTabSz="584200">
              <a:defRPr sz="70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9" name="Body Level One…"/>
          <p:cNvSpPr txBox="1"/>
          <p:nvPr>
            <p:ph type="body" idx="1"/>
          </p:nvPr>
        </p:nvSpPr>
        <p:spPr>
          <a:xfrm>
            <a:off x="800100" y="2768600"/>
            <a:ext cx="11430000" cy="5702300"/>
          </a:xfrm>
          <a:prstGeom prst="rect">
            <a:avLst/>
          </a:prstGeom>
        </p:spPr>
        <p:txBody>
          <a:bodyPr/>
          <a:lstStyle>
            <a:lvl1pPr marL="406400" indent="-406400" defTabSz="584200">
              <a:spcBef>
                <a:spcPts val="2400"/>
              </a:spcBef>
              <a:buSzPct val="30000"/>
              <a:buBlip>
                <a:blip r:embed="rId3"/>
              </a:buBlip>
              <a:defRPr sz="3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indent="-406400" defTabSz="584200">
              <a:spcBef>
                <a:spcPts val="2400"/>
              </a:spcBef>
              <a:buSzPct val="30000"/>
              <a:buBlip>
                <a:blip r:embed="rId3"/>
              </a:buBlip>
              <a:defRPr sz="3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indent="-406400" defTabSz="584200">
              <a:spcBef>
                <a:spcPts val="2400"/>
              </a:spcBef>
              <a:buSzPct val="30000"/>
              <a:buBlip>
                <a:blip r:embed="rId3"/>
              </a:buBlip>
              <a:defRPr sz="3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indent="-406400" defTabSz="584200">
              <a:spcBef>
                <a:spcPts val="2400"/>
              </a:spcBef>
              <a:buSzPct val="30000"/>
              <a:buBlip>
                <a:blip r:embed="rId3"/>
              </a:buBlip>
              <a:defRPr sz="3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406400" defTabSz="584200">
              <a:spcBef>
                <a:spcPts val="2400"/>
              </a:spcBef>
              <a:buSzPct val="30000"/>
              <a:buBlip>
                <a:blip r:embed="rId3"/>
              </a:buBlip>
              <a:defRPr sz="3400"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0" name="Slide Number"/>
          <p:cNvSpPr txBox="1"/>
          <p:nvPr>
            <p:ph type="sldNum" sz="quarter" idx="2"/>
          </p:nvPr>
        </p:nvSpPr>
        <p:spPr>
          <a:xfrm>
            <a:off x="12564038" y="9334500"/>
            <a:ext cx="283770" cy="287680"/>
          </a:xfrm>
          <a:prstGeom prst="rect">
            <a:avLst/>
          </a:prstGeom>
        </p:spPr>
        <p:txBody>
          <a:bodyPr/>
          <a:lstStyle>
            <a:lvl1pPr algn="r" defTabSz="584200">
              <a:defRPr b="1" sz="12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tle Text"/>
          <p:cNvSpPr txBox="1"/>
          <p:nvPr>
            <p:ph type="title"/>
          </p:nvPr>
        </p:nvSpPr>
        <p:spPr>
          <a:xfrm>
            <a:off x="443306" y="1852124"/>
            <a:ext cx="12118188" cy="814508"/>
          </a:xfrm>
          <a:prstGeom prst="rect">
            <a:avLst/>
          </a:prstGeom>
        </p:spPr>
        <p:txBody>
          <a:bodyPr lIns="130026" tIns="130026" rIns="130026" bIns="130026" anchor="t">
            <a:normAutofit fontScale="100000" lnSpcReduction="0"/>
          </a:bodyPr>
          <a:lstStyle>
            <a:lvl1pPr algn="l" defTabSz="1733973">
              <a:defRPr sz="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8" name="Body Level One…"/>
          <p:cNvSpPr txBox="1"/>
          <p:nvPr>
            <p:ph type="body" idx="1"/>
          </p:nvPr>
        </p:nvSpPr>
        <p:spPr>
          <a:xfrm>
            <a:off x="443306" y="2858275"/>
            <a:ext cx="12118188" cy="4858881"/>
          </a:xfrm>
          <a:prstGeom prst="rect">
            <a:avLst/>
          </a:prstGeom>
        </p:spPr>
        <p:txBody>
          <a:bodyPr lIns="130026" tIns="130026" rIns="130026" bIns="130026" anchor="t">
            <a:normAutofit fontScale="100000" lnSpcReduction="0"/>
          </a:bodyPr>
          <a:lstStyle>
            <a:lvl1pPr marL="762000" indent="-647700" defTabSz="1733973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400"/>
              <a:buFont typeface="Arial"/>
              <a:buChar char="●"/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67971" indent="-771071" defTabSz="1733973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400"/>
              <a:buFont typeface="Arial"/>
              <a:buChar char="○"/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5171" indent="-771071" defTabSz="1733973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400"/>
              <a:buFont typeface="Arial"/>
              <a:buChar char="■"/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282371" indent="-771071" defTabSz="1733973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400"/>
              <a:buFont typeface="Arial"/>
              <a:buChar char="●"/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39571" indent="-771071" defTabSz="1733973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400"/>
              <a:buFont typeface="Arial"/>
              <a:buChar char="○"/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" name="Slide Number"/>
          <p:cNvSpPr txBox="1"/>
          <p:nvPr>
            <p:ph type="sldNum" sz="quarter" idx="2"/>
          </p:nvPr>
        </p:nvSpPr>
        <p:spPr>
          <a:xfrm>
            <a:off x="12331317" y="7890220"/>
            <a:ext cx="498775" cy="482007"/>
          </a:xfrm>
          <a:prstGeom prst="rect">
            <a:avLst/>
          </a:prstGeom>
        </p:spPr>
        <p:txBody>
          <a:bodyPr lIns="130026" tIns="130026" rIns="130026" bIns="130026" anchor="ctr"/>
          <a:lstStyle>
            <a:lvl1pPr algn="r" defTabSz="1733973">
              <a:defRPr sz="1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Text"/>
          <p:cNvSpPr txBox="1"/>
          <p:nvPr>
            <p:ph type="title"/>
          </p:nvPr>
        </p:nvSpPr>
        <p:spPr>
          <a:xfrm>
            <a:off x="443306" y="1852124"/>
            <a:ext cx="12118188" cy="814508"/>
          </a:xfrm>
          <a:prstGeom prst="rect">
            <a:avLst/>
          </a:prstGeom>
        </p:spPr>
        <p:txBody>
          <a:bodyPr lIns="130026" tIns="130026" rIns="130026" bIns="130026" anchor="t">
            <a:normAutofit fontScale="100000" lnSpcReduction="0"/>
          </a:bodyPr>
          <a:lstStyle>
            <a:lvl1pPr algn="l" defTabSz="1733973">
              <a:defRPr sz="5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7" name="Body Level One…"/>
          <p:cNvSpPr txBox="1"/>
          <p:nvPr>
            <p:ph type="body" idx="1"/>
          </p:nvPr>
        </p:nvSpPr>
        <p:spPr>
          <a:xfrm>
            <a:off x="443306" y="2858275"/>
            <a:ext cx="12118188" cy="4858881"/>
          </a:xfrm>
          <a:prstGeom prst="rect">
            <a:avLst/>
          </a:prstGeom>
        </p:spPr>
        <p:txBody>
          <a:bodyPr lIns="130026" tIns="130026" rIns="130026" bIns="130026" anchor="t">
            <a:normAutofit fontScale="100000" lnSpcReduction="0"/>
          </a:bodyPr>
          <a:lstStyle>
            <a:lvl1pPr marL="762000" indent="-647700" defTabSz="1733973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400"/>
              <a:buFont typeface="Arial"/>
              <a:buChar char="●"/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67971" indent="-771071" defTabSz="1733973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400"/>
              <a:buFont typeface="Arial"/>
              <a:buChar char="○"/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5171" indent="-771071" defTabSz="1733973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400"/>
              <a:buFont typeface="Arial"/>
              <a:buChar char="■"/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282371" indent="-771071" defTabSz="1733973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400"/>
              <a:buFont typeface="Arial"/>
              <a:buChar char="●"/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39571" indent="-771071" defTabSz="1733973">
              <a:lnSpc>
                <a:spcPct val="115000"/>
              </a:lnSpc>
              <a:spcBef>
                <a:spcPts val="0"/>
              </a:spcBef>
              <a:buClr>
                <a:srgbClr val="595959"/>
              </a:buClr>
              <a:buSzPts val="3400"/>
              <a:buFont typeface="Arial"/>
              <a:buChar char="○"/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8" name="Slide Number"/>
          <p:cNvSpPr txBox="1"/>
          <p:nvPr>
            <p:ph type="sldNum" sz="quarter" idx="2"/>
          </p:nvPr>
        </p:nvSpPr>
        <p:spPr>
          <a:xfrm>
            <a:off x="12303065" y="7871586"/>
            <a:ext cx="527027" cy="519276"/>
          </a:xfrm>
          <a:prstGeom prst="rect">
            <a:avLst/>
          </a:prstGeom>
        </p:spPr>
        <p:txBody>
          <a:bodyPr lIns="130026" tIns="130026" rIns="130026" bIns="130026" anchor="ctr"/>
          <a:lstStyle>
            <a:lvl1pPr algn="r" defTabSz="1733973"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odèle par défa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Rounded Rectangle"/>
          <p:cNvSpPr/>
          <p:nvPr/>
        </p:nvSpPr>
        <p:spPr>
          <a:xfrm>
            <a:off x="114299" y="114299"/>
            <a:ext cx="12788901" cy="9423401"/>
          </a:xfrm>
          <a:prstGeom prst="roundRect">
            <a:avLst>
              <a:gd name="adj" fmla="val 4840"/>
            </a:avLst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296" name="Title Text"/>
          <p:cNvSpPr txBox="1"/>
          <p:nvPr>
            <p:ph type="title"/>
          </p:nvPr>
        </p:nvSpPr>
        <p:spPr>
          <a:xfrm>
            <a:off x="977899" y="546099"/>
            <a:ext cx="11049001" cy="2273301"/>
          </a:xfrm>
          <a:prstGeom prst="rect">
            <a:avLst/>
          </a:prstGeom>
        </p:spPr>
        <p:txBody>
          <a:bodyPr/>
          <a:lstStyle>
            <a:lvl1pPr marL="57799" marR="57799" defTabSz="1295400"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7" name="Body Level One…"/>
          <p:cNvSpPr txBox="1"/>
          <p:nvPr>
            <p:ph type="body" idx="1"/>
          </p:nvPr>
        </p:nvSpPr>
        <p:spPr>
          <a:xfrm>
            <a:off x="977899" y="2819400"/>
            <a:ext cx="11049001" cy="6934200"/>
          </a:xfrm>
          <a:prstGeom prst="rect">
            <a:avLst/>
          </a:prstGeom>
        </p:spPr>
        <p:txBody>
          <a:bodyPr anchor="t"/>
          <a:lstStyle>
            <a:lvl1pPr marL="343198" marR="57799" indent="-302558" defTabSz="1295400">
              <a:spcBef>
                <a:spcPts val="700"/>
              </a:spcBef>
              <a:buSzPct val="100000"/>
              <a:buChar char="•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742768" marR="57799" indent="-244928" defTabSz="1295400">
              <a:spcBef>
                <a:spcPts val="600"/>
              </a:spcBef>
              <a:buSzPct val="100000"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1142076" marR="57799" indent="-187036" defTabSz="1295400">
              <a:spcBef>
                <a:spcPts val="500"/>
              </a:spcBef>
              <a:buSzPct val="100000"/>
              <a:buChar char="•"/>
              <a:defRPr sz="1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1608182" marR="57799" indent="-195942" defTabSz="1295400">
              <a:spcBef>
                <a:spcPts val="600"/>
              </a:spcBef>
              <a:buSzPct val="100000"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2065382" marR="57799" indent="-195942" defTabSz="1295400">
              <a:spcBef>
                <a:spcPts val="600"/>
              </a:spcBef>
              <a:buSzPct val="100000"/>
              <a:buChar char="»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8" name="Slide Number"/>
          <p:cNvSpPr txBox="1"/>
          <p:nvPr>
            <p:ph type="sldNum" sz="quarter" idx="2"/>
          </p:nvPr>
        </p:nvSpPr>
        <p:spPr>
          <a:xfrm>
            <a:off x="10517858" y="8890000"/>
            <a:ext cx="317501" cy="321568"/>
          </a:xfrm>
          <a:prstGeom prst="rect">
            <a:avLst/>
          </a:prstGeom>
        </p:spPr>
        <p:txBody>
          <a:bodyPr/>
          <a:lstStyle>
            <a:lvl1pPr defTabSz="825500"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tle Text"/>
          <p:cNvSpPr txBox="1"/>
          <p:nvPr>
            <p:ph type="title"/>
          </p:nvPr>
        </p:nvSpPr>
        <p:spPr>
          <a:xfrm>
            <a:off x="1269999" y="2565400"/>
            <a:ext cx="10464801" cy="2540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06" name="Body Level One…"/>
          <p:cNvSpPr txBox="1"/>
          <p:nvPr>
            <p:ph type="body" sz="quarter" idx="1"/>
          </p:nvPr>
        </p:nvSpPr>
        <p:spPr>
          <a:xfrm>
            <a:off x="1269999" y="5207000"/>
            <a:ext cx="10464801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7" name="Slide Number"/>
          <p:cNvSpPr txBox="1"/>
          <p:nvPr>
            <p:ph type="sldNum" sz="quarter" idx="2"/>
          </p:nvPr>
        </p:nvSpPr>
        <p:spPr>
          <a:xfrm>
            <a:off x="6349243" y="9258300"/>
            <a:ext cx="305376" cy="36560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odèle par défau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R="57798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315" name="Title Text"/>
          <p:cNvSpPr txBox="1"/>
          <p:nvPr>
            <p:ph type="title"/>
          </p:nvPr>
        </p:nvSpPr>
        <p:spPr>
          <a:xfrm>
            <a:off x="977900" y="546100"/>
            <a:ext cx="11049000" cy="2273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R="57798" indent="57798" defTabSz="1295400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6" name="Body Level One…"/>
          <p:cNvSpPr txBox="1"/>
          <p:nvPr>
            <p:ph type="body" idx="1"/>
          </p:nvPr>
        </p:nvSpPr>
        <p:spPr>
          <a:xfrm>
            <a:off x="977900" y="2819400"/>
            <a:ext cx="11049000" cy="6934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marL="383540" marR="57798" indent="-342900" defTabSz="1295400">
              <a:spcBef>
                <a:spcPts val="700"/>
              </a:spcBef>
              <a:buSzPct val="100000"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  <a:lvl2pPr marL="844822" marR="57798" indent="-346982" defTabSz="1295400">
              <a:spcBef>
                <a:spcPts val="700"/>
              </a:spcBef>
              <a:buSzPct val="100000"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2pPr>
            <a:lvl3pPr marL="1308329" marR="57798" indent="-353290" defTabSz="1295400">
              <a:spcBef>
                <a:spcPts val="700"/>
              </a:spcBef>
              <a:buSzPct val="100000"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3pPr>
            <a:lvl4pPr marL="1689824" marR="57798" indent="-277585" defTabSz="1295400">
              <a:spcBef>
                <a:spcPts val="700"/>
              </a:spcBef>
              <a:buSzPct val="100000"/>
              <a:buChar char="–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4pPr>
            <a:lvl5pPr marL="2147024" marR="57798" indent="-277585" defTabSz="1295400">
              <a:spcBef>
                <a:spcPts val="700"/>
              </a:spcBef>
              <a:buSzPct val="100000"/>
              <a:buChar char="»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7" name="Slide Number"/>
          <p:cNvSpPr txBox="1"/>
          <p:nvPr>
            <p:ph type="sldNum" sz="quarter" idx="2"/>
          </p:nvPr>
        </p:nvSpPr>
        <p:spPr>
          <a:xfrm>
            <a:off x="10505158" y="8890000"/>
            <a:ext cx="342901" cy="358589"/>
          </a:xfrm>
          <a:prstGeom prst="rect">
            <a:avLst/>
          </a:prstGeom>
        </p:spPr>
        <p:txBody>
          <a:bodyPr/>
          <a:lstStyle>
            <a:lvl1pPr defTabSz="8255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contenu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itle Text"/>
          <p:cNvSpPr txBox="1"/>
          <p:nvPr>
            <p:ph type="title"/>
          </p:nvPr>
        </p:nvSpPr>
        <p:spPr>
          <a:xfrm>
            <a:off x="466927" y="508135"/>
            <a:ext cx="11725073" cy="1196079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algn="l" defTabSz="1300459">
              <a:lnSpc>
                <a:spcPct val="90000"/>
              </a:lnSpc>
              <a:defRPr spc="-171" sz="6800">
                <a:solidFill>
                  <a:srgbClr val="99CB3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5" name="Body Level One…"/>
          <p:cNvSpPr txBox="1"/>
          <p:nvPr>
            <p:ph type="body" idx="1"/>
          </p:nvPr>
        </p:nvSpPr>
        <p:spPr>
          <a:xfrm>
            <a:off x="466927" y="2237362"/>
            <a:ext cx="11725073" cy="5954039"/>
          </a:xfrm>
          <a:prstGeom prst="rect">
            <a:avLst/>
          </a:prstGeom>
        </p:spPr>
        <p:txBody>
          <a:bodyPr lIns="45719" tIns="45719" rIns="45719" bIns="45719" anchor="t">
            <a:normAutofit fontScale="100000" lnSpcReduction="0"/>
          </a:bodyPr>
          <a:lstStyle>
            <a:lvl1pPr marL="457200" indent="-457200" defTabSz="1300459">
              <a:lnSpc>
                <a:spcPct val="85000"/>
              </a:lnSpc>
              <a:spcBef>
                <a:spcPts val="1800"/>
              </a:spcBef>
              <a:buClr>
                <a:srgbClr val="63A537"/>
              </a:buClr>
              <a:buSzPct val="70000"/>
              <a:buChar char="▪"/>
              <a:defRPr sz="4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1247495" indent="-537882" defTabSz="1300459">
              <a:lnSpc>
                <a:spcPct val="85000"/>
              </a:lnSpc>
              <a:spcBef>
                <a:spcPts val="1800"/>
              </a:spcBef>
              <a:buClr>
                <a:srgbClr val="63A537"/>
              </a:buClr>
              <a:buSzPct val="100000"/>
              <a:buChar char="•"/>
              <a:defRPr sz="4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2170792" indent="-653142" defTabSz="1300459">
              <a:lnSpc>
                <a:spcPct val="85000"/>
              </a:lnSpc>
              <a:spcBef>
                <a:spcPts val="1800"/>
              </a:spcBef>
              <a:buClr>
                <a:srgbClr val="63A537"/>
              </a:buClr>
              <a:buSzPct val="100000"/>
              <a:buChar char="•"/>
              <a:defRPr sz="4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2684463" defTabSz="1300459">
              <a:lnSpc>
                <a:spcPct val="85000"/>
              </a:lnSpc>
              <a:spcBef>
                <a:spcPts val="1800"/>
              </a:spcBef>
              <a:buClr>
                <a:srgbClr val="63A537"/>
              </a:buClr>
              <a:buSzTx/>
              <a:buFont typeface="Wingdings"/>
              <a:buNone/>
              <a:defRPr sz="4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4789170" indent="-2496820" defTabSz="1300459">
              <a:lnSpc>
                <a:spcPct val="85000"/>
              </a:lnSpc>
              <a:spcBef>
                <a:spcPts val="1800"/>
              </a:spcBef>
              <a:buClr>
                <a:srgbClr val="63A537"/>
              </a:buClr>
              <a:buSzPct val="100000"/>
              <a:buChar char=" "/>
              <a:defRPr sz="4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6" name="Slide Number"/>
          <p:cNvSpPr txBox="1"/>
          <p:nvPr>
            <p:ph type="sldNum" sz="quarter" idx="2"/>
          </p:nvPr>
        </p:nvSpPr>
        <p:spPr>
          <a:xfrm>
            <a:off x="10672216" y="8564233"/>
            <a:ext cx="1751966" cy="1713866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r">
              <a:defRPr sz="12800">
                <a:solidFill>
                  <a:srgbClr val="99CB38">
                    <a:alpha val="20000"/>
                  </a:srgbClr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itle Text"/>
          <p:cNvSpPr txBox="1"/>
          <p:nvPr>
            <p:ph type="title"/>
          </p:nvPr>
        </p:nvSpPr>
        <p:spPr>
          <a:xfrm>
            <a:off x="466927" y="508135"/>
            <a:ext cx="11725073" cy="1196079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algn="l" defTabSz="1300459">
              <a:lnSpc>
                <a:spcPct val="90000"/>
              </a:lnSpc>
              <a:defRPr spc="-171" sz="6800">
                <a:solidFill>
                  <a:srgbClr val="99CB3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4" name="Body Level One…"/>
          <p:cNvSpPr txBox="1"/>
          <p:nvPr>
            <p:ph type="body" idx="1"/>
          </p:nvPr>
        </p:nvSpPr>
        <p:spPr>
          <a:xfrm>
            <a:off x="1270000" y="2946400"/>
            <a:ext cx="10464800" cy="5740400"/>
          </a:xfrm>
          <a:prstGeom prst="rect">
            <a:avLst/>
          </a:prstGeom>
        </p:spPr>
        <p:txBody>
          <a:bodyPr lIns="45719" tIns="45719" rIns="45719" bIns="45719" anchor="t">
            <a:normAutofit fontScale="100000" lnSpcReduction="0"/>
          </a:bodyPr>
          <a:lstStyle>
            <a:lvl1pPr marL="457200" indent="-457200" defTabSz="1300459">
              <a:lnSpc>
                <a:spcPct val="85000"/>
              </a:lnSpc>
              <a:spcBef>
                <a:spcPts val="3000"/>
              </a:spcBef>
              <a:buSzPct val="100000"/>
              <a:buBlip>
                <a:blip r:embed="rId2"/>
              </a:buBlip>
              <a:defRPr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1193707" indent="-484094" defTabSz="1300459">
              <a:lnSpc>
                <a:spcPct val="85000"/>
              </a:lnSpc>
              <a:spcBef>
                <a:spcPts val="3000"/>
              </a:spcBef>
              <a:buSzPct val="100000"/>
              <a:buBlip>
                <a:blip r:embed="rId2"/>
              </a:buBlip>
              <a:defRPr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2105478" indent="-587828" defTabSz="1300459">
              <a:lnSpc>
                <a:spcPct val="85000"/>
              </a:lnSpc>
              <a:spcBef>
                <a:spcPts val="3000"/>
              </a:spcBef>
              <a:buSzPct val="100000"/>
              <a:buBlip>
                <a:blip r:embed="rId2"/>
              </a:buBlip>
              <a:defRPr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2684463" indent="0" defTabSz="1300459">
              <a:lnSpc>
                <a:spcPct val="85000"/>
              </a:lnSpc>
              <a:spcBef>
                <a:spcPts val="3000"/>
              </a:spcBef>
              <a:buSzPct val="100000"/>
              <a:buBlip>
                <a:blip r:embed="rId2"/>
              </a:buBlip>
              <a:defRPr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4539488" indent="-2247138" defTabSz="1300459">
              <a:lnSpc>
                <a:spcPct val="85000"/>
              </a:lnSpc>
              <a:spcBef>
                <a:spcPts val="3000"/>
              </a:spcBef>
              <a:buSzPct val="100000"/>
              <a:buBlip>
                <a:blip r:embed="rId2"/>
              </a:buBlip>
              <a:defRPr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5" name="Slide Number"/>
          <p:cNvSpPr txBox="1"/>
          <p:nvPr>
            <p:ph type="sldNum" sz="quarter" idx="2"/>
          </p:nvPr>
        </p:nvSpPr>
        <p:spPr>
          <a:xfrm>
            <a:off x="10672216" y="8564233"/>
            <a:ext cx="1751966" cy="1713866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r">
              <a:defRPr sz="12800">
                <a:solidFill>
                  <a:srgbClr val="99CB38">
                    <a:alpha val="20000"/>
                  </a:srgbClr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de section 0">
    <p:bg>
      <p:bgPr>
        <a:solidFill>
          <a:srgbClr val="B9E7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itle Text"/>
          <p:cNvSpPr txBox="1"/>
          <p:nvPr>
            <p:ph type="title"/>
          </p:nvPr>
        </p:nvSpPr>
        <p:spPr>
          <a:xfrm>
            <a:off x="643737" y="1091439"/>
            <a:ext cx="11499496" cy="4772764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>
            <a:lvl1pPr algn="l" defTabSz="1300459">
              <a:lnSpc>
                <a:spcPct val="80000"/>
              </a:lnSpc>
              <a:defRPr spc="-171" sz="11300">
                <a:solidFill>
                  <a:srgbClr val="99CB3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3" name="Body Level One…"/>
          <p:cNvSpPr txBox="1"/>
          <p:nvPr>
            <p:ph type="body" sz="quarter" idx="1"/>
          </p:nvPr>
        </p:nvSpPr>
        <p:spPr>
          <a:xfrm>
            <a:off x="712012" y="5955236"/>
            <a:ext cx="9841384" cy="2340865"/>
          </a:xfrm>
          <a:prstGeom prst="rect">
            <a:avLst/>
          </a:prstGeom>
        </p:spPr>
        <p:txBody>
          <a:bodyPr lIns="45719" tIns="45719" rIns="45719" bIns="45719" anchor="t">
            <a:normAutofit fontScale="100000" lnSpcReduction="0"/>
          </a:bodyPr>
          <a:lstStyle>
            <a:lvl1pPr marL="0" indent="0" defTabSz="1300459">
              <a:lnSpc>
                <a:spcPct val="85000"/>
              </a:lnSpc>
              <a:spcBef>
                <a:spcPts val="1800"/>
              </a:spcBef>
              <a:buSzTx/>
              <a:buNone/>
              <a:defRPr sz="39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indent="650229" defTabSz="1300459">
              <a:lnSpc>
                <a:spcPct val="85000"/>
              </a:lnSpc>
              <a:spcBef>
                <a:spcPts val="1800"/>
              </a:spcBef>
              <a:buSzTx/>
              <a:buNone/>
              <a:defRPr sz="39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indent="1300459" defTabSz="1300459">
              <a:lnSpc>
                <a:spcPct val="85000"/>
              </a:lnSpc>
              <a:spcBef>
                <a:spcPts val="1800"/>
              </a:spcBef>
              <a:buSzTx/>
              <a:buNone/>
              <a:defRPr sz="39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1950690" defTabSz="1300459">
              <a:lnSpc>
                <a:spcPct val="85000"/>
              </a:lnSpc>
              <a:spcBef>
                <a:spcPts val="1800"/>
              </a:spcBef>
              <a:buSzTx/>
              <a:buNone/>
              <a:defRPr sz="39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indent="2600918" defTabSz="1300459">
              <a:lnSpc>
                <a:spcPct val="85000"/>
              </a:lnSpc>
              <a:spcBef>
                <a:spcPts val="1800"/>
              </a:spcBef>
              <a:buSzTx/>
              <a:buNone/>
              <a:defRPr sz="39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4" name="Slide Number"/>
          <p:cNvSpPr txBox="1"/>
          <p:nvPr>
            <p:ph type="sldNum" sz="quarter" idx="2"/>
          </p:nvPr>
        </p:nvSpPr>
        <p:spPr>
          <a:xfrm>
            <a:off x="10672216" y="8564233"/>
            <a:ext cx="1751966" cy="1713866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r">
              <a:defRPr sz="12800">
                <a:solidFill>
                  <a:srgbClr val="99CB38">
                    <a:alpha val="20000"/>
                  </a:srgbClr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Number"/>
          <p:cNvSpPr txBox="1"/>
          <p:nvPr>
            <p:ph type="sldNum" sz="quarter" idx="2"/>
          </p:nvPr>
        </p:nvSpPr>
        <p:spPr>
          <a:xfrm>
            <a:off x="10672216" y="8564233"/>
            <a:ext cx="1751966" cy="1713866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r">
              <a:defRPr sz="12800">
                <a:solidFill>
                  <a:srgbClr val="99CB38">
                    <a:alpha val="20000"/>
                  </a:srgbClr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de section">
    <p:bg>
      <p:bgPr>
        <a:solidFill>
          <a:srgbClr val="EBF5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itle Text"/>
          <p:cNvSpPr txBox="1"/>
          <p:nvPr>
            <p:ph type="title"/>
          </p:nvPr>
        </p:nvSpPr>
        <p:spPr>
          <a:xfrm>
            <a:off x="643737" y="1091439"/>
            <a:ext cx="11499496" cy="4772764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>
            <a:lvl1pPr algn="l" defTabSz="1300459">
              <a:lnSpc>
                <a:spcPct val="80000"/>
              </a:lnSpc>
              <a:defRPr spc="-171" sz="11300">
                <a:solidFill>
                  <a:srgbClr val="99CB3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9" name="Body Level One…"/>
          <p:cNvSpPr txBox="1"/>
          <p:nvPr>
            <p:ph type="body" sz="quarter" idx="1"/>
          </p:nvPr>
        </p:nvSpPr>
        <p:spPr>
          <a:xfrm>
            <a:off x="712012" y="5955236"/>
            <a:ext cx="9841384" cy="2340865"/>
          </a:xfrm>
          <a:prstGeom prst="rect">
            <a:avLst/>
          </a:prstGeom>
        </p:spPr>
        <p:txBody>
          <a:bodyPr lIns="45719" tIns="45719" rIns="45719" bIns="45719" anchor="t">
            <a:normAutofit fontScale="100000" lnSpcReduction="0"/>
          </a:bodyPr>
          <a:lstStyle>
            <a:lvl1pPr marL="0" indent="0" defTabSz="1300459">
              <a:lnSpc>
                <a:spcPct val="85000"/>
              </a:lnSpc>
              <a:spcBef>
                <a:spcPts val="1800"/>
              </a:spcBef>
              <a:buSzTx/>
              <a:buNone/>
              <a:defRPr sz="39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indent="650229" defTabSz="1300459">
              <a:lnSpc>
                <a:spcPct val="85000"/>
              </a:lnSpc>
              <a:spcBef>
                <a:spcPts val="1800"/>
              </a:spcBef>
              <a:buSzTx/>
              <a:buNone/>
              <a:defRPr sz="39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indent="1300459" defTabSz="1300459">
              <a:lnSpc>
                <a:spcPct val="85000"/>
              </a:lnSpc>
              <a:spcBef>
                <a:spcPts val="1800"/>
              </a:spcBef>
              <a:buSzTx/>
              <a:buNone/>
              <a:defRPr sz="39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1950690" defTabSz="1300459">
              <a:lnSpc>
                <a:spcPct val="85000"/>
              </a:lnSpc>
              <a:spcBef>
                <a:spcPts val="1800"/>
              </a:spcBef>
              <a:buSzTx/>
              <a:buNone/>
              <a:defRPr sz="39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indent="2600918" defTabSz="1300459">
              <a:lnSpc>
                <a:spcPct val="85000"/>
              </a:lnSpc>
              <a:spcBef>
                <a:spcPts val="1800"/>
              </a:spcBef>
              <a:buSzTx/>
              <a:buNone/>
              <a:defRPr sz="39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0" name="Slide Number"/>
          <p:cNvSpPr txBox="1"/>
          <p:nvPr>
            <p:ph type="sldNum" sz="quarter" idx="2"/>
          </p:nvPr>
        </p:nvSpPr>
        <p:spPr>
          <a:xfrm>
            <a:off x="10672216" y="8564233"/>
            <a:ext cx="1751966" cy="1713866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r">
              <a:defRPr sz="12800">
                <a:solidFill>
                  <a:srgbClr val="99CB38">
                    <a:alpha val="20000"/>
                  </a:srgbClr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seu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itle Text"/>
          <p:cNvSpPr txBox="1"/>
          <p:nvPr>
            <p:ph type="title"/>
          </p:nvPr>
        </p:nvSpPr>
        <p:spPr>
          <a:xfrm>
            <a:off x="466927" y="508135"/>
            <a:ext cx="11725073" cy="1196079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algn="l" defTabSz="1300459">
              <a:lnSpc>
                <a:spcPct val="90000"/>
              </a:lnSpc>
              <a:defRPr spc="-171" sz="6800">
                <a:solidFill>
                  <a:srgbClr val="99CB3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8" name="Slide Number"/>
          <p:cNvSpPr txBox="1"/>
          <p:nvPr>
            <p:ph type="sldNum" sz="quarter" idx="2"/>
          </p:nvPr>
        </p:nvSpPr>
        <p:spPr>
          <a:xfrm>
            <a:off x="10672216" y="8564233"/>
            <a:ext cx="1751966" cy="1713866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r">
              <a:defRPr sz="12800">
                <a:solidFill>
                  <a:srgbClr val="99CB38">
                    <a:alpha val="20000"/>
                  </a:srgbClr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contenu 0">
    <p:bg>
      <p:bgPr>
        <a:solidFill>
          <a:srgbClr val="DCF0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itle Text"/>
          <p:cNvSpPr txBox="1"/>
          <p:nvPr>
            <p:ph type="title"/>
          </p:nvPr>
        </p:nvSpPr>
        <p:spPr>
          <a:xfrm>
            <a:off x="466927" y="508135"/>
            <a:ext cx="11725073" cy="1196079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algn="l" defTabSz="1300459">
              <a:lnSpc>
                <a:spcPct val="90000"/>
              </a:lnSpc>
              <a:defRPr spc="-171" sz="6800">
                <a:solidFill>
                  <a:srgbClr val="99CB3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6" name="Body Level One…"/>
          <p:cNvSpPr txBox="1"/>
          <p:nvPr>
            <p:ph type="body" idx="1"/>
          </p:nvPr>
        </p:nvSpPr>
        <p:spPr>
          <a:xfrm>
            <a:off x="466927" y="2237362"/>
            <a:ext cx="11725073" cy="5954039"/>
          </a:xfrm>
          <a:prstGeom prst="rect">
            <a:avLst/>
          </a:prstGeom>
        </p:spPr>
        <p:txBody>
          <a:bodyPr lIns="45719" tIns="45719" rIns="45719" bIns="45719" anchor="t">
            <a:normAutofit fontScale="100000" lnSpcReduction="0"/>
          </a:bodyPr>
          <a:lstStyle>
            <a:lvl1pPr marL="457200" indent="-457200" defTabSz="1300459">
              <a:lnSpc>
                <a:spcPct val="85000"/>
              </a:lnSpc>
              <a:spcBef>
                <a:spcPts val="1800"/>
              </a:spcBef>
              <a:buClr>
                <a:srgbClr val="63A537"/>
              </a:buClr>
              <a:buSzPct val="70000"/>
              <a:buChar char="▪"/>
              <a:defRPr sz="4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1247495" indent="-537882" defTabSz="1300459">
              <a:lnSpc>
                <a:spcPct val="85000"/>
              </a:lnSpc>
              <a:spcBef>
                <a:spcPts val="1800"/>
              </a:spcBef>
              <a:buClr>
                <a:srgbClr val="63A537"/>
              </a:buClr>
              <a:buSzPct val="100000"/>
              <a:buChar char="•"/>
              <a:defRPr sz="4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2170792" indent="-653142" defTabSz="1300459">
              <a:lnSpc>
                <a:spcPct val="85000"/>
              </a:lnSpc>
              <a:spcBef>
                <a:spcPts val="1800"/>
              </a:spcBef>
              <a:buClr>
                <a:srgbClr val="63A537"/>
              </a:buClr>
              <a:buSzPct val="100000"/>
              <a:buChar char="•"/>
              <a:defRPr sz="4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indent="2684463" defTabSz="1300459">
              <a:lnSpc>
                <a:spcPct val="85000"/>
              </a:lnSpc>
              <a:spcBef>
                <a:spcPts val="1800"/>
              </a:spcBef>
              <a:buClr>
                <a:srgbClr val="63A537"/>
              </a:buClr>
              <a:buSzTx/>
              <a:buFont typeface="Wingdings"/>
              <a:buNone/>
              <a:defRPr sz="4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4789170" indent="-2496820" defTabSz="1300459">
              <a:lnSpc>
                <a:spcPct val="85000"/>
              </a:lnSpc>
              <a:spcBef>
                <a:spcPts val="1800"/>
              </a:spcBef>
              <a:buClr>
                <a:srgbClr val="63A537"/>
              </a:buClr>
              <a:buSzPct val="100000"/>
              <a:buChar char=" "/>
              <a:defRPr sz="4000">
                <a:solidFill>
                  <a:srgbClr val="26262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7" name="Slide Number"/>
          <p:cNvSpPr txBox="1"/>
          <p:nvPr>
            <p:ph type="sldNum" sz="quarter" idx="2"/>
          </p:nvPr>
        </p:nvSpPr>
        <p:spPr>
          <a:xfrm>
            <a:off x="10672216" y="8564233"/>
            <a:ext cx="1751966" cy="1713866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r">
              <a:defRPr sz="12800">
                <a:solidFill>
                  <a:srgbClr val="99CB38">
                    <a:alpha val="20000"/>
                  </a:srgbClr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half" idx="21"/>
          </p:nvPr>
        </p:nvSpPr>
        <p:spPr>
          <a:xfrm>
            <a:off x="3771900" y="2006600"/>
            <a:ext cx="5461000" cy="54610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1270000" y="7366000"/>
            <a:ext cx="10464800" cy="1828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half" idx="21"/>
          </p:nvPr>
        </p:nvSpPr>
        <p:spPr>
          <a:xfrm>
            <a:off x="6781800" y="2133600"/>
            <a:ext cx="5486400" cy="54864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596900" y="1790700"/>
            <a:ext cx="6032500" cy="30480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80" name="Body Level One…"/>
          <p:cNvSpPr txBox="1"/>
          <p:nvPr>
            <p:ph type="body" sz="quarter" idx="1"/>
          </p:nvPr>
        </p:nvSpPr>
        <p:spPr>
          <a:xfrm>
            <a:off x="596900" y="4940300"/>
            <a:ext cx="6032500" cy="3048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6.xml"/><Relationship Id="rId4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37300" y="9258300"/>
            <a:ext cx="329261" cy="3906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687" r:id="rId42"/>
    <p:sldLayoutId id="2147483688" r:id="rId43"/>
    <p:sldLayoutId id="2147483689" r:id="rId44"/>
    <p:sldLayoutId id="2147483690" r:id="rId45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9pPr>
    </p:titleStyle>
    <p:bodyStyle>
      <a:lvl1pPr marL="8936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1pPr>
      <a:lvl2pPr marL="14397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2pPr>
      <a:lvl3pPr marL="19731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3pPr>
      <a:lvl4pPr marL="25446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4pPr>
      <a:lvl5pPr marL="31288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5pPr>
      <a:lvl6pPr marL="34844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6pPr>
      <a:lvl7pPr marL="38400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7pPr>
      <a:lvl8pPr marL="41956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8pPr>
      <a:lvl9pPr marL="4551297" marR="0" indent="-436497" algn="l" defTabSz="457200" rtl="0" latinLnBrk="0">
        <a:lnSpc>
          <a:spcPct val="100000"/>
        </a:lnSpc>
        <a:spcBef>
          <a:spcPts val="60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+mj-lt"/>
          <a:ea typeface="+mj-ea"/>
          <a:cs typeface="+mj-cs"/>
          <a:sym typeface="Chalkboard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boar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.g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g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3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1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10.png"/><Relationship Id="rId7" Type="http://schemas.openxmlformats.org/officeDocument/2006/relationships/image" Target="../media/image4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Relationship Id="rId4" Type="http://schemas.openxmlformats.org/officeDocument/2006/relationships/image" Target="../media/image40.png"/><Relationship Id="rId5" Type="http://schemas.openxmlformats.org/officeDocument/2006/relationships/image" Target="../media/image10.png"/><Relationship Id="rId6" Type="http://schemas.openxmlformats.org/officeDocument/2006/relationships/image" Target="../media/image41.png"/><Relationship Id="rId7" Type="http://schemas.openxmlformats.org/officeDocument/2006/relationships/image" Target="../media/image36.png"/><Relationship Id="rId8" Type="http://schemas.openxmlformats.org/officeDocument/2006/relationships/image" Target="../media/image39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Relationship Id="rId4" Type="http://schemas.openxmlformats.org/officeDocument/2006/relationships/image" Target="../media/image10.png"/><Relationship Id="rId5" Type="http://schemas.openxmlformats.org/officeDocument/2006/relationships/image" Target="../media/image4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45.png"/><Relationship Id="rId5" Type="http://schemas.openxmlformats.org/officeDocument/2006/relationships/image" Target="../media/image4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7.png"/><Relationship Id="rId3" Type="http://schemas.openxmlformats.org/officeDocument/2006/relationships/hyperlink" Target="https://www.researchgate.net/publication/267946997_Non-rigid_Registration_Using_Free-form_Deformations" TargetMode="External"/><Relationship Id="rId4" Type="http://schemas.openxmlformats.org/officeDocument/2006/relationships/image" Target="../media/image8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6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4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8.png"/><Relationship Id="rId3" Type="http://schemas.openxmlformats.org/officeDocument/2006/relationships/image" Target="../media/image6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hyperlink" Target="https://arxiv.org/pdf/2203.07858.pdf" TargetMode="Externa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1.png"/><Relationship Id="rId3" Type="http://schemas.openxmlformats.org/officeDocument/2006/relationships/image" Target="../media/image74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5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6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7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8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.png"/><Relationship Id="rId3" Type="http://schemas.openxmlformats.org/officeDocument/2006/relationships/hyperlink" Target="https://arxiv.org/pdf/2203.07858.pdf" TargetMode="Externa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0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hyperlink" Target="https://arxiv.org/pdf/2203.07858.pdf" TargetMode="External"/><Relationship Id="rId3" Type="http://schemas.openxmlformats.org/officeDocument/2006/relationships/image" Target="../media/image5.jpeg"/><Relationship Id="rId4" Type="http://schemas.openxmlformats.org/officeDocument/2006/relationships/image" Target="../media/image9.png"/><Relationship Id="rId5" Type="http://schemas.openxmlformats.org/officeDocument/2006/relationships/hyperlink" Target="https://slideplayer.com/slide/6930421/" TargetMode="Externa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Les transformations…"/>
          <p:cNvSpPr txBox="1"/>
          <p:nvPr>
            <p:ph type="title"/>
          </p:nvPr>
        </p:nvSpPr>
        <p:spPr>
          <a:xfrm>
            <a:off x="1269999" y="1854200"/>
            <a:ext cx="10464801" cy="2540000"/>
          </a:xfrm>
          <a:prstGeom prst="rect">
            <a:avLst/>
          </a:prstGeom>
        </p:spPr>
        <p:txBody>
          <a:bodyPr/>
          <a:lstStyle/>
          <a:p>
            <a:pPr/>
            <a:r>
              <a:t>Les transformations </a:t>
            </a:r>
          </a:p>
          <a:p>
            <a:pPr/>
            <a:r>
              <a:t>non-linéaires</a:t>
            </a:r>
          </a:p>
        </p:txBody>
      </p:sp>
      <p:pic>
        <p:nvPicPr>
          <p:cNvPr id="38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9450" y="4419600"/>
            <a:ext cx="4025900" cy="5225105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1247;p86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35159">
              <a:defRPr sz="4004">
                <a:solidFill>
                  <a:srgbClr val="434343"/>
                </a:solidFill>
              </a:defRPr>
            </a:lvl1pPr>
          </a:lstStyle>
          <a:p>
            <a:pPr/>
            <a:r>
              <a:t>Recalage non-linéaire</a:t>
            </a:r>
          </a:p>
        </p:txBody>
      </p:sp>
      <p:pic>
        <p:nvPicPr>
          <p:cNvPr id="442" name="Google Shape;1248;p86" descr="Google Shape;1248;p8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9352" y="7216278"/>
            <a:ext cx="1315448" cy="1315381"/>
          </a:xfrm>
          <a:prstGeom prst="rect">
            <a:avLst/>
          </a:prstGeom>
          <a:ln w="88900">
            <a:miter lim="400000"/>
          </a:ln>
        </p:spPr>
      </p:pic>
      <p:sp>
        <p:nvSpPr>
          <p:cNvPr id="443" name="Google Shape;1249;p86"/>
          <p:cNvSpPr/>
          <p:nvPr/>
        </p:nvSpPr>
        <p:spPr>
          <a:xfrm flipH="1">
            <a:off x="588870" y="2376924"/>
            <a:ext cx="1" cy="6168321"/>
          </a:xfrm>
          <a:prstGeom prst="line">
            <a:avLst/>
          </a:prstGeom>
          <a:ln w="12700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44" name="Google Shape;1250;p86"/>
          <p:cNvSpPr/>
          <p:nvPr/>
        </p:nvSpPr>
        <p:spPr>
          <a:xfrm>
            <a:off x="471324" y="2141831"/>
            <a:ext cx="235094" cy="2350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45" name="Google Shape;1251;p86"/>
          <p:cNvSpPr txBox="1"/>
          <p:nvPr>
            <p:ph type="body" sz="half" idx="1"/>
          </p:nvPr>
        </p:nvSpPr>
        <p:spPr>
          <a:xfrm>
            <a:off x="697244" y="2858275"/>
            <a:ext cx="10776748" cy="241664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0"/>
              </a:spcBef>
              <a:buSzTx/>
              <a:buNone/>
              <a:defRPr>
                <a:solidFill>
                  <a:srgbClr val="434343"/>
                </a:solidFill>
              </a:defRPr>
            </a:pPr>
            <a:r>
              <a:t>Quand l’</a:t>
            </a:r>
            <a:r>
              <a:rPr i="1"/>
              <a:t>a priori </a:t>
            </a:r>
            <a:r>
              <a:t>est fort et les déformations de petites magnitudes</a:t>
            </a:r>
          </a:p>
        </p:txBody>
      </p:sp>
      <p:pic>
        <p:nvPicPr>
          <p:cNvPr id="446" name="Google Shape;1252;p86" descr="Google Shape;1252;p86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90558" y="4531462"/>
            <a:ext cx="14148298" cy="448499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1257;p87" descr="Google Shape;1257;p87"/>
          <p:cNvPicPr>
            <a:picLocks noChangeAspect="1"/>
          </p:cNvPicPr>
          <p:nvPr/>
        </p:nvPicPr>
        <p:blipFill>
          <a:blip r:embed="rId3">
            <a:extLst/>
          </a:blip>
          <a:srcRect l="2956" t="5180" r="3154" b="7169"/>
          <a:stretch>
            <a:fillRect/>
          </a:stretch>
        </p:blipFill>
        <p:spPr>
          <a:xfrm>
            <a:off x="8061759" y="5392782"/>
            <a:ext cx="2584321" cy="2564552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453" name="Google Shape;1258;p87"/>
          <p:cNvGrpSpPr/>
          <p:nvPr/>
        </p:nvGrpSpPr>
        <p:grpSpPr>
          <a:xfrm>
            <a:off x="8061759" y="5392985"/>
            <a:ext cx="2584321" cy="2564636"/>
            <a:chOff x="0" y="0"/>
            <a:chExt cx="2584319" cy="2564634"/>
          </a:xfrm>
        </p:grpSpPr>
        <p:pic>
          <p:nvPicPr>
            <p:cNvPr id="451" name="Google Shape;1259;p87" descr="Google Shape;1259;p87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4438" r="7662" b="5899"/>
            <a:stretch>
              <a:fillRect/>
            </a:stretch>
          </p:blipFill>
          <p:spPr>
            <a:xfrm>
              <a:off x="42737" y="4849"/>
              <a:ext cx="2541583" cy="2559786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452" name="Google Shape;1260;p87" descr="Google Shape;1260;p87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6229" r="47047" b="5140"/>
            <a:stretch>
              <a:fillRect/>
            </a:stretch>
          </p:blipFill>
          <p:spPr>
            <a:xfrm>
              <a:off x="0" y="0"/>
              <a:ext cx="1457529" cy="2559786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454" name="Google Shape;1261;p87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87178">
              <a:defRPr sz="4000">
                <a:solidFill>
                  <a:srgbClr val="434343"/>
                </a:solidFill>
              </a:defRPr>
            </a:lvl1pPr>
          </a:lstStyle>
          <a:p>
            <a:pPr/>
            <a:r>
              <a:t>Recalage non-linéaire</a:t>
            </a:r>
          </a:p>
        </p:txBody>
      </p:sp>
      <p:sp>
        <p:nvSpPr>
          <p:cNvPr id="455" name="Google Shape;1263;p87"/>
          <p:cNvSpPr/>
          <p:nvPr/>
        </p:nvSpPr>
        <p:spPr>
          <a:xfrm flipH="1">
            <a:off x="588870" y="2376924"/>
            <a:ext cx="1" cy="6168322"/>
          </a:xfrm>
          <a:prstGeom prst="line">
            <a:avLst/>
          </a:prstGeom>
          <a:ln w="3175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6" name="Google Shape;1264;p87"/>
          <p:cNvSpPr/>
          <p:nvPr/>
        </p:nvSpPr>
        <p:spPr>
          <a:xfrm>
            <a:off x="471324" y="2141830"/>
            <a:ext cx="235094" cy="235095"/>
          </a:xfrm>
          <a:prstGeom prst="ellipse">
            <a:avLst/>
          </a:prstGeom>
          <a:solidFill>
            <a:srgbClr val="FFFFFF"/>
          </a:solidFill>
          <a:ln w="3175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7" name="Google Shape;1265;p87"/>
          <p:cNvSpPr txBox="1"/>
          <p:nvPr>
            <p:ph type="body" sz="half" idx="1"/>
          </p:nvPr>
        </p:nvSpPr>
        <p:spPr>
          <a:xfrm>
            <a:off x="697244" y="2858275"/>
            <a:ext cx="10776748" cy="2416641"/>
          </a:xfrm>
          <a:prstGeom prst="rect">
            <a:avLst/>
          </a:prstGeom>
        </p:spPr>
        <p:txBody>
          <a:bodyPr/>
          <a:lstStyle/>
          <a:p>
            <a:pPr marL="0" indent="0" defTabSz="1456537">
              <a:buSzTx/>
              <a:buNone/>
              <a:defRPr sz="2856">
                <a:solidFill>
                  <a:srgbClr val="434343"/>
                </a:solidFill>
              </a:defRPr>
            </a:pPr>
            <a:r>
              <a:t>Quand l’</a:t>
            </a:r>
            <a:r>
              <a:rPr i="1"/>
              <a:t>a priori </a:t>
            </a:r>
            <a:r>
              <a:t>est fort et les déformations de petites magnitudes</a:t>
            </a:r>
          </a:p>
          <a:p>
            <a:pPr marL="640079" indent="-544068" defTabSz="1456537">
              <a:spcBef>
                <a:spcPts val="2500"/>
              </a:spcBef>
              <a:buClr>
                <a:srgbClr val="434343"/>
              </a:buClr>
              <a:buSzPts val="2800"/>
              <a:defRPr sz="2856">
                <a:solidFill>
                  <a:srgbClr val="434343"/>
                </a:solidFill>
              </a:defRPr>
            </a:pPr>
            <a:r>
              <a:t>Choisir la bonne métrique et la bonne transformation</a:t>
            </a:r>
          </a:p>
          <a:p>
            <a:pPr marL="640079" indent="-544068" defTabSz="1456537">
              <a:buClr>
                <a:srgbClr val="434343"/>
              </a:buClr>
              <a:buSzPts val="2800"/>
              <a:defRPr sz="2856">
                <a:solidFill>
                  <a:srgbClr val="434343"/>
                </a:solidFill>
              </a:defRPr>
            </a:pPr>
            <a:r>
              <a:t>Ne pas oublier l’arrière plan et les petits détails</a:t>
            </a:r>
          </a:p>
        </p:txBody>
      </p:sp>
      <p:pic>
        <p:nvPicPr>
          <p:cNvPr id="458" name="Google Shape;1266;p87" descr="Google Shape;1266;p87"/>
          <p:cNvPicPr>
            <a:picLocks noChangeAspect="1"/>
          </p:cNvPicPr>
          <p:nvPr/>
        </p:nvPicPr>
        <p:blipFill>
          <a:blip r:embed="rId5">
            <a:extLst/>
          </a:blip>
          <a:srcRect l="0" t="4948" r="2958" b="5396"/>
          <a:stretch>
            <a:fillRect/>
          </a:stretch>
        </p:blipFill>
        <p:spPr>
          <a:xfrm>
            <a:off x="1177350" y="5347199"/>
            <a:ext cx="2671059" cy="2533690"/>
          </a:xfrm>
          <a:prstGeom prst="rect">
            <a:avLst/>
          </a:prstGeom>
          <a:ln w="88900">
            <a:miter lim="400000"/>
          </a:ln>
        </p:spPr>
      </p:pic>
      <p:pic>
        <p:nvPicPr>
          <p:cNvPr id="459" name="Google Shape;1267;p87" descr="Google Shape;1267;p87"/>
          <p:cNvPicPr>
            <a:picLocks noChangeAspect="1"/>
          </p:cNvPicPr>
          <p:nvPr/>
        </p:nvPicPr>
        <p:blipFill>
          <a:blip r:embed="rId4">
            <a:extLst/>
          </a:blip>
          <a:srcRect l="0" t="4948" r="7662" b="5396"/>
          <a:stretch>
            <a:fillRect/>
          </a:stretch>
        </p:blipFill>
        <p:spPr>
          <a:xfrm>
            <a:off x="3848391" y="5395200"/>
            <a:ext cx="2541583" cy="2533690"/>
          </a:xfrm>
          <a:prstGeom prst="rect">
            <a:avLst/>
          </a:prstGeom>
          <a:ln w="88900">
            <a:miter lim="400000"/>
          </a:ln>
        </p:spPr>
      </p:pic>
      <p:sp>
        <p:nvSpPr>
          <p:cNvPr id="460" name="Google Shape;1268;p87"/>
          <p:cNvSpPr txBox="1"/>
          <p:nvPr/>
        </p:nvSpPr>
        <p:spPr>
          <a:xfrm>
            <a:off x="6614400" y="6186951"/>
            <a:ext cx="1381974" cy="12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26" tIns="130026" rIns="130026" bIns="130026">
            <a:spAutoFit/>
          </a:bodyPr>
          <a:lstStyle>
            <a:lvl1pPr algn="ctr" defTabSz="1733973">
              <a:defRPr b="1" sz="6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=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2700" fill="hold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26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3" grpId="2"/>
      <p:bldP build="whole" bldLvl="1" animBg="1" rev="0" advAuto="0" spid="450" grpId="3"/>
      <p:bldP build="whole" bldLvl="1" animBg="1" rev="0" advAuto="0" spid="45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1285;p89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87178">
              <a:defRPr sz="4000">
                <a:solidFill>
                  <a:srgbClr val="434343"/>
                </a:solidFill>
              </a:defRPr>
            </a:lvl1pPr>
          </a:lstStyle>
          <a:p>
            <a:pPr/>
            <a:r>
              <a:t>Recalage non-linéaire</a:t>
            </a:r>
          </a:p>
        </p:txBody>
      </p:sp>
      <p:sp>
        <p:nvSpPr>
          <p:cNvPr id="465" name="Google Shape;1287;p89"/>
          <p:cNvSpPr/>
          <p:nvPr/>
        </p:nvSpPr>
        <p:spPr>
          <a:xfrm flipH="1">
            <a:off x="588870" y="2376924"/>
            <a:ext cx="1" cy="6168322"/>
          </a:xfrm>
          <a:prstGeom prst="line">
            <a:avLst/>
          </a:prstGeom>
          <a:ln w="3175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6" name="Google Shape;1288;p89"/>
          <p:cNvSpPr/>
          <p:nvPr/>
        </p:nvSpPr>
        <p:spPr>
          <a:xfrm>
            <a:off x="471324" y="2141830"/>
            <a:ext cx="235094" cy="235095"/>
          </a:xfrm>
          <a:prstGeom prst="ellipse">
            <a:avLst/>
          </a:prstGeom>
          <a:solidFill>
            <a:srgbClr val="FFFFFF"/>
          </a:solidFill>
          <a:ln w="3175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67" name="Google Shape;1289;p89"/>
          <p:cNvSpPr txBox="1"/>
          <p:nvPr>
            <p:ph type="body" sz="quarter" idx="1"/>
          </p:nvPr>
        </p:nvSpPr>
        <p:spPr>
          <a:xfrm>
            <a:off x="697244" y="2858275"/>
            <a:ext cx="9958826" cy="241664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434343"/>
                </a:solidFill>
              </a:defRPr>
            </a:pPr>
            <a:r>
              <a:t>Exemples d’applications</a:t>
            </a:r>
          </a:p>
          <a:p>
            <a:pPr>
              <a:spcBef>
                <a:spcPts val="300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pPr>
            <a:r>
              <a:t>Creation d’atlas (par itération)</a:t>
            </a:r>
          </a:p>
        </p:txBody>
      </p:sp>
      <p:pic>
        <p:nvPicPr>
          <p:cNvPr id="468" name="Google Shape;1290;p89" descr="Google Shape;1290;p89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06800" y="4732949"/>
            <a:ext cx="14168507" cy="412818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itre 4"/>
          <p:cNvSpPr txBox="1"/>
          <p:nvPr>
            <p:ph type="title"/>
          </p:nvPr>
        </p:nvSpPr>
        <p:spPr>
          <a:xfrm>
            <a:off x="466926" y="508136"/>
            <a:ext cx="11725075" cy="1196078"/>
          </a:xfrm>
          <a:prstGeom prst="rect">
            <a:avLst/>
          </a:prstGeom>
        </p:spPr>
        <p:txBody>
          <a:bodyPr/>
          <a:lstStyle/>
          <a:p>
            <a:pPr defTabSz="884312">
              <a:defRPr spc="-135" sz="4148">
                <a:solidFill>
                  <a:srgbClr val="000000"/>
                </a:solidFill>
              </a:defRPr>
            </a:pPr>
            <a:r>
              <a:t>Recalage non-linéaire</a:t>
            </a:r>
            <a:br/>
            <a:r>
              <a:t>Ants Registration</a:t>
            </a:r>
          </a:p>
        </p:txBody>
      </p:sp>
      <p:sp>
        <p:nvSpPr>
          <p:cNvPr id="473" name="Google Shape;1362;p94"/>
          <p:cNvSpPr txBox="1"/>
          <p:nvPr>
            <p:ph type="body" idx="1"/>
          </p:nvPr>
        </p:nvSpPr>
        <p:spPr>
          <a:xfrm>
            <a:off x="466926" y="2237362"/>
            <a:ext cx="11725075" cy="5954039"/>
          </a:xfrm>
          <a:prstGeom prst="rect">
            <a:avLst/>
          </a:prstGeom>
        </p:spPr>
        <p:txBody>
          <a:bodyPr/>
          <a:lstStyle/>
          <a:p>
            <a:pPr/>
            <a:r>
              <a:t>Librairie de recalage</a:t>
            </a:r>
          </a:p>
          <a:p>
            <a:pPr/>
            <a:r>
              <a:t>Basée sur ITK (C++)</a:t>
            </a:r>
          </a:p>
          <a:p>
            <a:pPr/>
            <a:r>
              <a:t>Beaucoup de développement et de tests</a:t>
            </a:r>
          </a:p>
          <a:p>
            <a:pPr/>
            <a:r>
              <a:t>Une tonne d’applications possibles</a:t>
            </a:r>
          </a:p>
          <a:p>
            <a:pPr lvl="1" marL="1166812" indent="-457200">
              <a:spcBef>
                <a:spcPts val="800"/>
              </a:spcBef>
              <a:buClr>
                <a:srgbClr val="2E8EA8"/>
              </a:buClr>
              <a:buFont typeface="Arial"/>
              <a:defRPr sz="3400"/>
            </a:pPr>
            <a:r>
              <a:t>“Facile à utiliser” considérant la complexité</a:t>
            </a:r>
          </a:p>
          <a:p>
            <a:pPr/>
            <a:r>
              <a:t>Une boîte noire pour les non-experts</a:t>
            </a:r>
          </a:p>
          <a:p>
            <a:pPr/>
          </a:p>
          <a:p>
            <a:pPr marL="0" indent="0">
              <a:buSzTx/>
              <a:buFont typeface="Wingdings"/>
              <a:buNone/>
            </a:pPr>
            <a:r>
              <a:t>ANTS = Advanced Normalization Tools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Titre 1"/>
          <p:cNvSpPr txBox="1"/>
          <p:nvPr>
            <p:ph type="title"/>
          </p:nvPr>
        </p:nvSpPr>
        <p:spPr>
          <a:xfrm>
            <a:off x="466926" y="508136"/>
            <a:ext cx="11725075" cy="1196078"/>
          </a:xfrm>
          <a:prstGeom prst="rect">
            <a:avLst/>
          </a:prstGeom>
        </p:spPr>
        <p:txBody>
          <a:bodyPr/>
          <a:lstStyle>
            <a:lvl1pPr>
              <a:defRPr spc="-200">
                <a:solidFill>
                  <a:srgbClr val="000000"/>
                </a:solidFill>
              </a:defRPr>
            </a:lvl1pPr>
          </a:lstStyle>
          <a:p>
            <a:pPr/>
            <a:r>
              <a:t>AntsRegistration -h</a:t>
            </a:r>
          </a:p>
        </p:txBody>
      </p:sp>
      <p:pic>
        <p:nvPicPr>
          <p:cNvPr id="47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1548" y="1704213"/>
            <a:ext cx="12582491" cy="7872924"/>
          </a:xfrm>
          <a:prstGeom prst="rect">
            <a:avLst/>
          </a:prstGeom>
          <a:ln w="88900">
            <a:miter lim="400000"/>
          </a:ln>
        </p:spPr>
      </p:pic>
      <p:sp>
        <p:nvSpPr>
          <p:cNvPr id="479" name="Rectangle 3"/>
          <p:cNvSpPr/>
          <p:nvPr/>
        </p:nvSpPr>
        <p:spPr>
          <a:xfrm>
            <a:off x="917687" y="5450602"/>
            <a:ext cx="558188" cy="149902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solidFill>
              <a:srgbClr val="70942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480" name="Rectangle 4"/>
          <p:cNvSpPr/>
          <p:nvPr/>
        </p:nvSpPr>
        <p:spPr>
          <a:xfrm>
            <a:off x="1333138" y="5586960"/>
            <a:ext cx="558188" cy="149902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solidFill>
              <a:srgbClr val="70942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481" name="Rectangle 5"/>
          <p:cNvSpPr/>
          <p:nvPr/>
        </p:nvSpPr>
        <p:spPr>
          <a:xfrm>
            <a:off x="1405327" y="5835613"/>
            <a:ext cx="792441" cy="149902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solidFill>
              <a:srgbClr val="70942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482" name="Rectangle 6"/>
          <p:cNvSpPr/>
          <p:nvPr/>
        </p:nvSpPr>
        <p:spPr>
          <a:xfrm>
            <a:off x="1038003" y="6725953"/>
            <a:ext cx="558188" cy="149902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solidFill>
              <a:srgbClr val="70942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483" name="Rectangle 7"/>
          <p:cNvSpPr/>
          <p:nvPr/>
        </p:nvSpPr>
        <p:spPr>
          <a:xfrm>
            <a:off x="1623537" y="6830227"/>
            <a:ext cx="558188" cy="149902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solidFill>
              <a:srgbClr val="70942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484" name="Rectangle 8"/>
          <p:cNvSpPr/>
          <p:nvPr/>
        </p:nvSpPr>
        <p:spPr>
          <a:xfrm>
            <a:off x="1527284" y="7985259"/>
            <a:ext cx="558188" cy="149902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solidFill>
              <a:srgbClr val="70942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4" grpId="6"/>
      <p:bldP build="whole" bldLvl="1" animBg="1" rev="0" advAuto="0" spid="481" grpId="3"/>
      <p:bldP build="whole" bldLvl="1" animBg="1" rev="0" advAuto="0" spid="482" grpId="4"/>
      <p:bldP build="whole" bldLvl="1" animBg="1" rev="0" advAuto="0" spid="483" grpId="5"/>
      <p:bldP build="whole" bldLvl="1" animBg="1" rev="0" advAuto="0" spid="479" grpId="1"/>
      <p:bldP build="whole" bldLvl="1" animBg="1" rev="0" advAuto="0" spid="480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198" y="965199"/>
            <a:ext cx="12107296" cy="2705101"/>
          </a:xfrm>
          <a:prstGeom prst="rect">
            <a:avLst/>
          </a:prstGeom>
          <a:ln w="88900">
            <a:miter lim="400000"/>
          </a:ln>
        </p:spPr>
      </p:pic>
      <p:pic>
        <p:nvPicPr>
          <p:cNvPr id="489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2499" y="3683000"/>
            <a:ext cx="8149761" cy="60071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itre 1"/>
          <p:cNvSpPr txBox="1"/>
          <p:nvPr>
            <p:ph type="title"/>
          </p:nvPr>
        </p:nvSpPr>
        <p:spPr>
          <a:xfrm>
            <a:off x="466926" y="508136"/>
            <a:ext cx="11725075" cy="1196078"/>
          </a:xfrm>
          <a:prstGeom prst="rect">
            <a:avLst/>
          </a:prstGeom>
        </p:spPr>
        <p:txBody>
          <a:bodyPr/>
          <a:lstStyle>
            <a:lvl1pPr>
              <a:defRPr spc="-200">
                <a:solidFill>
                  <a:srgbClr val="000000"/>
                </a:solidFill>
              </a:defRPr>
            </a:lvl1pPr>
          </a:lstStyle>
          <a:p>
            <a:pPr/>
            <a:r>
              <a:t>Ants SyN Registration -h</a:t>
            </a:r>
          </a:p>
        </p:txBody>
      </p:sp>
      <p:pic>
        <p:nvPicPr>
          <p:cNvPr id="492" name="Espace réservé du contenu 4" descr="Espace réservé du contenu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8007" y="1539322"/>
            <a:ext cx="9609037" cy="8049387"/>
          </a:xfrm>
          <a:prstGeom prst="rect">
            <a:avLst/>
          </a:prstGeom>
          <a:ln w="88900">
            <a:miter lim="400000"/>
          </a:ln>
        </p:spPr>
      </p:pic>
      <p:pic>
        <p:nvPicPr>
          <p:cNvPr id="493" name="Image 6" descr="Imag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168" y="3446184"/>
            <a:ext cx="12827057" cy="1740413"/>
          </a:xfrm>
          <a:prstGeom prst="rect">
            <a:avLst/>
          </a:prstGeom>
          <a:ln w="88900">
            <a:miter lim="400000"/>
          </a:ln>
        </p:spPr>
      </p:pic>
      <p:sp>
        <p:nvSpPr>
          <p:cNvPr id="494" name="Rectangle 7"/>
          <p:cNvSpPr/>
          <p:nvPr/>
        </p:nvSpPr>
        <p:spPr>
          <a:xfrm>
            <a:off x="8319541" y="4362138"/>
            <a:ext cx="2158584" cy="149902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solidFill>
              <a:srgbClr val="70942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495" name="Rectangle 8"/>
          <p:cNvSpPr/>
          <p:nvPr/>
        </p:nvSpPr>
        <p:spPr>
          <a:xfrm>
            <a:off x="7992256" y="4136037"/>
            <a:ext cx="2158585" cy="149902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solidFill>
              <a:srgbClr val="70942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496" name="Rectangle 9"/>
          <p:cNvSpPr/>
          <p:nvPr/>
        </p:nvSpPr>
        <p:spPr>
          <a:xfrm>
            <a:off x="7240248" y="4586365"/>
            <a:ext cx="2158585" cy="149902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solidFill>
              <a:srgbClr val="709429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497" name="Image 11" descr="Imag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6168" y="5767451"/>
            <a:ext cx="12899871" cy="978123"/>
          </a:xfrm>
          <a:prstGeom prst="rect">
            <a:avLst/>
          </a:prstGeom>
          <a:ln w="88900">
            <a:miter lim="400000"/>
          </a:ln>
        </p:spPr>
      </p:pic>
      <p:sp>
        <p:nvSpPr>
          <p:cNvPr id="498" name="ZoneTexte 12"/>
          <p:cNvSpPr txBox="1"/>
          <p:nvPr/>
        </p:nvSpPr>
        <p:spPr>
          <a:xfrm>
            <a:off x="6137030" y="6998695"/>
            <a:ext cx="6425244" cy="2602866"/>
          </a:xfrm>
          <a:prstGeom prst="rect">
            <a:avLst/>
          </a:prstGeom>
          <a:solidFill>
            <a:srgbClr val="D6EAAF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/>
            </a:pPr>
            <a:r>
              <a:t>Ex:  </a:t>
            </a:r>
            <a:r>
              <a:rPr sz="3200"/>
              <a:t> </a:t>
            </a:r>
            <a:r>
              <a:rPr sz="2400">
                <a:latin typeface="Courier New"/>
                <a:ea typeface="Courier New"/>
                <a:cs typeface="Courier New"/>
                <a:sym typeface="Courier New"/>
              </a:rPr>
              <a:t>Résultat = Ants(Cible, Source)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</a:p>
          <a:p>
            <a:pPr>
              <a:defRPr sz="2800"/>
            </a:pPr>
            <a:r>
              <a:t>Résultat contient (entre autres):</a:t>
            </a:r>
          </a:p>
          <a:p>
            <a:pPr>
              <a:defRPr sz="2800"/>
            </a:pPr>
            <a:r>
              <a:t>	- ‘0Generic’: 1</a:t>
            </a:r>
            <a:r>
              <a:rPr baseline="30000"/>
              <a:t>e</a:t>
            </a:r>
            <a:r>
              <a:t> grosse transfo</a:t>
            </a:r>
          </a:p>
          <a:p>
            <a:pPr>
              <a:defRPr sz="2800"/>
            </a:pPr>
            <a:r>
              <a:t>	- ImageWarped.nii</a:t>
            </a:r>
          </a:p>
          <a:p>
            <a:pPr>
              <a:defRPr sz="2800"/>
            </a:pPr>
            <a:r>
              <a:t>	- ImageWarp.nii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4" grpId="3"/>
      <p:bldP build="whole" bldLvl="1" animBg="1" rev="0" advAuto="0" spid="495" grpId="2"/>
      <p:bldP build="whole" bldLvl="1" animBg="1" rev="0" advAuto="0" spid="497" grpId="5"/>
      <p:bldP build="whole" bldLvl="1" animBg="1" rev="0" advAuto="0" spid="493" grpId="1"/>
      <p:bldP build="whole" bldLvl="1" animBg="1" rev="0" advAuto="0" spid="496" grpId="4"/>
      <p:bldP build="whole" bldLvl="1" animBg="1" rev="0" advAuto="0" spid="498" grpId="6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ANTS : un outil puissant"/>
          <p:cNvSpPr txBox="1"/>
          <p:nvPr>
            <p:ph type="title"/>
          </p:nvPr>
        </p:nvSpPr>
        <p:spPr>
          <a:xfrm>
            <a:off x="466926" y="508136"/>
            <a:ext cx="11725075" cy="1196078"/>
          </a:xfrm>
          <a:prstGeom prst="rect">
            <a:avLst/>
          </a:prstGeom>
        </p:spPr>
        <p:txBody>
          <a:bodyPr/>
          <a:lstStyle>
            <a:lvl1pPr>
              <a:defRPr spc="-200">
                <a:solidFill>
                  <a:srgbClr val="000000"/>
                </a:solidFill>
              </a:defRPr>
            </a:lvl1pPr>
          </a:lstStyle>
          <a:p>
            <a:pPr/>
            <a:r>
              <a:t>ANTS : un outil puissant</a:t>
            </a:r>
          </a:p>
        </p:txBody>
      </p:sp>
      <p:sp>
        <p:nvSpPr>
          <p:cNvPr id="503" name="Lisez la doc ants.pdf en-ligne"/>
          <p:cNvSpPr txBox="1"/>
          <p:nvPr>
            <p:ph type="body" idx="1"/>
          </p:nvPr>
        </p:nvSpPr>
        <p:spPr>
          <a:xfrm>
            <a:off x="466926" y="2237362"/>
            <a:ext cx="11725075" cy="5954039"/>
          </a:xfrm>
          <a:prstGeom prst="rect">
            <a:avLst/>
          </a:prstGeom>
        </p:spPr>
        <p:txBody>
          <a:bodyPr/>
          <a:lstStyle/>
          <a:p>
            <a:pPr/>
            <a:r>
              <a:t>Pour votre culture: Lisez la doc ants.pdf en-ligne</a:t>
            </a:r>
          </a:p>
        </p:txBody>
      </p:sp>
      <p:pic>
        <p:nvPicPr>
          <p:cNvPr id="50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9499" y="3568700"/>
            <a:ext cx="10543971" cy="49911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958" y="2222500"/>
            <a:ext cx="11739277" cy="50800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itre 1"/>
          <p:cNvSpPr txBox="1"/>
          <p:nvPr>
            <p:ph type="title"/>
          </p:nvPr>
        </p:nvSpPr>
        <p:spPr>
          <a:xfrm>
            <a:off x="466926" y="508136"/>
            <a:ext cx="11725075" cy="1196078"/>
          </a:xfrm>
          <a:prstGeom prst="rect">
            <a:avLst/>
          </a:prstGeom>
        </p:spPr>
        <p:txBody>
          <a:bodyPr/>
          <a:lstStyle>
            <a:lvl1pPr>
              <a:defRPr spc="-200">
                <a:solidFill>
                  <a:srgbClr val="000000"/>
                </a:solidFill>
              </a:defRPr>
            </a:lvl1pPr>
          </a:lstStyle>
          <a:p>
            <a:pPr/>
            <a:r>
              <a:t>Voir:</a:t>
            </a:r>
          </a:p>
        </p:txBody>
      </p:sp>
      <p:sp>
        <p:nvSpPr>
          <p:cNvPr id="513" name="Espace réservé du contenu 2"/>
          <p:cNvSpPr txBox="1"/>
          <p:nvPr>
            <p:ph type="body" idx="1"/>
          </p:nvPr>
        </p:nvSpPr>
        <p:spPr>
          <a:xfrm>
            <a:off x="466926" y="2237362"/>
            <a:ext cx="11725075" cy="5954039"/>
          </a:xfrm>
          <a:prstGeom prst="rect">
            <a:avLst/>
          </a:prstGeom>
        </p:spPr>
        <p:txBody>
          <a:bodyPr/>
          <a:lstStyle/>
          <a:p>
            <a:pPr/>
            <a:r>
              <a:t>antsRegistrationSyNQuick.sh</a:t>
            </a:r>
          </a:p>
          <a:p>
            <a:pPr/>
            <a:r>
              <a:t>antsRegistration</a:t>
            </a:r>
          </a:p>
          <a:p>
            <a:pPr/>
            <a:r>
              <a:t>antsRegistrationSyN.sh</a:t>
            </a:r>
          </a:p>
          <a:p>
            <a:pPr/>
            <a:r>
              <a:t>antsApplyTransforms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Rounded Rectangle"/>
          <p:cNvSpPr/>
          <p:nvPr/>
        </p:nvSpPr>
        <p:spPr>
          <a:xfrm>
            <a:off x="114299" y="114299"/>
            <a:ext cx="12788901" cy="9423401"/>
          </a:xfrm>
          <a:prstGeom prst="roundRect">
            <a:avLst>
              <a:gd name="adj" fmla="val 4840"/>
            </a:avLst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390" name="Transformations non linéai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Transformations non linéaires</a:t>
            </a:r>
          </a:p>
        </p:txBody>
      </p:sp>
      <p:sp>
        <p:nvSpPr>
          <p:cNvPr id="391" name="Les transformations linéaires ne permettent pas de modéliser convenablement les déformations complexes d’un ensemble de tissus ou les distorsions géométriques inhérentes à certaines modalités d’acquisition  (e.g. IRM T1 et IRM diffusion - démo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Les transformations linéaires ne permettent pas de modéliser convenablement les déformations complexes d’un ensemble de tissus ou les distorsions géométriques inhérentes à certaines modalités d’acquisition </a:t>
            </a:r>
            <a:br/>
            <a:r>
              <a:t>(e.g. IRM T1 et IRM diffusion - démo)</a:t>
            </a:r>
            <a:br/>
          </a:p>
          <a:p>
            <a:pPr/>
            <a:r>
              <a:t>Deux catégories de transformations non linéaires:</a:t>
            </a:r>
          </a:p>
          <a:p>
            <a:pPr lvl="1"/>
            <a:r>
              <a:t>Transformations locales paramétriques</a:t>
            </a:r>
          </a:p>
          <a:p>
            <a:pPr lvl="1"/>
            <a:r>
              <a:t>Transformations locales non-paramétriques </a:t>
            </a:r>
            <a:br/>
            <a:r>
              <a:t>(aussi appelées transformations denses)</a:t>
            </a:r>
          </a:p>
        </p:txBody>
      </p:sp>
      <p:sp>
        <p:nvSpPr>
          <p:cNvPr id="392" name="Slide Number"/>
          <p:cNvSpPr txBox="1"/>
          <p:nvPr>
            <p:ph type="sldNum" sz="quarter" idx="2"/>
          </p:nvPr>
        </p:nvSpPr>
        <p:spPr>
          <a:xfrm>
            <a:off x="10505158" y="8890000"/>
            <a:ext cx="3429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Approches géométriques…"/>
          <p:cNvSpPr txBox="1"/>
          <p:nvPr>
            <p:ph type="ctrTitle"/>
          </p:nvPr>
        </p:nvSpPr>
        <p:spPr>
          <a:xfrm>
            <a:off x="1270000" y="1320800"/>
            <a:ext cx="10464800" cy="43307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342900">
              <a:defRPr sz="5400"/>
            </a:pPr>
            <a:r>
              <a:t>Approches géométriques</a:t>
            </a:r>
          </a:p>
          <a:p>
            <a:pPr defTabSz="342900">
              <a:defRPr sz="5400"/>
            </a:pPr>
            <a:r>
              <a:t>(points caractéristiques, features)</a:t>
            </a:r>
          </a:p>
          <a:p>
            <a:pPr defTabSz="342900">
              <a:defRPr sz="5400"/>
            </a:pPr>
          </a:p>
        </p:txBody>
      </p:sp>
      <p:grpSp>
        <p:nvGrpSpPr>
          <p:cNvPr id="518" name="Group"/>
          <p:cNvGrpSpPr/>
          <p:nvPr/>
        </p:nvGrpSpPr>
        <p:grpSpPr>
          <a:xfrm>
            <a:off x="165100" y="4699000"/>
            <a:ext cx="12677264" cy="4762500"/>
            <a:chOff x="0" y="0"/>
            <a:chExt cx="12677263" cy="4762500"/>
          </a:xfrm>
        </p:grpSpPr>
        <p:pic>
          <p:nvPicPr>
            <p:cNvPr id="516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677264" cy="25273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517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67200" y="2387600"/>
              <a:ext cx="4165809" cy="23749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521" name="Approches géométriqu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Approches géométriques</a:t>
            </a:r>
          </a:p>
        </p:txBody>
      </p:sp>
      <p:sp>
        <p:nvSpPr>
          <p:cNvPr id="522" name="Sûrement les plus ‘‘naturelles’’ car analogue à l’esprit humai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Sûrement les plus ‘‘naturelles’’ car analogue à l’esprit humain</a:t>
            </a:r>
            <a:br/>
          </a:p>
          <a:p>
            <a:pPr/>
            <a:r>
              <a:t>On commence par identifier dans les 2 images des caractéristiques géométriques communes</a:t>
            </a:r>
            <a:br/>
          </a:p>
          <a:p>
            <a:pPr/>
            <a:r>
              <a:t>Ces caractéristiques sont appelées ‘‘primitives’’ : points, lignes, surfaces, volumes, repères orientés</a:t>
            </a:r>
            <a:br/>
          </a:p>
          <a:p>
            <a:pPr/>
            <a:r>
              <a:t>On réduit les images à quelques primitives géométriquement pertinentes et on cherche la trans. spatiale qui apparie “au mieux” les différentes primitives</a:t>
            </a:r>
          </a:p>
        </p:txBody>
      </p:sp>
      <p:sp>
        <p:nvSpPr>
          <p:cNvPr id="5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967;p70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35159">
              <a:defRPr sz="4004">
                <a:solidFill>
                  <a:srgbClr val="434343"/>
                </a:solidFill>
              </a:defRPr>
            </a:lvl1pPr>
          </a:lstStyle>
          <a:p>
            <a:pPr/>
            <a:r>
              <a:t>Approches géométrique</a:t>
            </a:r>
          </a:p>
        </p:txBody>
      </p:sp>
      <p:pic>
        <p:nvPicPr>
          <p:cNvPr id="526" name="Google Shape;968;p70" descr="Google Shape;968;p7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9352" y="7216278"/>
            <a:ext cx="1315448" cy="1315381"/>
          </a:xfrm>
          <a:prstGeom prst="rect">
            <a:avLst/>
          </a:prstGeom>
          <a:ln w="88900">
            <a:miter lim="400000"/>
          </a:ln>
        </p:spPr>
      </p:pic>
      <p:sp>
        <p:nvSpPr>
          <p:cNvPr id="527" name="Google Shape;969;p70"/>
          <p:cNvSpPr/>
          <p:nvPr/>
        </p:nvSpPr>
        <p:spPr>
          <a:xfrm flipH="1">
            <a:off x="588870" y="2376924"/>
            <a:ext cx="1" cy="6168321"/>
          </a:xfrm>
          <a:prstGeom prst="line">
            <a:avLst/>
          </a:prstGeom>
          <a:ln w="12700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28" name="Google Shape;970;p70"/>
          <p:cNvSpPr/>
          <p:nvPr/>
        </p:nvSpPr>
        <p:spPr>
          <a:xfrm>
            <a:off x="471324" y="2141831"/>
            <a:ext cx="235094" cy="2350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29" name="Google Shape;971;p70"/>
          <p:cNvSpPr txBox="1"/>
          <p:nvPr>
            <p:ph type="body" sz="quarter" idx="1"/>
          </p:nvPr>
        </p:nvSpPr>
        <p:spPr>
          <a:xfrm>
            <a:off x="697244" y="2858275"/>
            <a:ext cx="10776748" cy="16435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0"/>
              </a:spcBef>
              <a:buSzTx/>
              <a:buNone/>
              <a:defRPr>
                <a:solidFill>
                  <a:srgbClr val="434343"/>
                </a:solidFill>
              </a:defRPr>
            </a:lvl1pPr>
          </a:lstStyle>
          <a:p>
            <a:pPr/>
            <a:r>
              <a:t>Repères externes et alignements</a:t>
            </a:r>
          </a:p>
        </p:txBody>
      </p:sp>
      <p:pic>
        <p:nvPicPr>
          <p:cNvPr id="530" name="Google Shape;972;p70" descr="Google Shape;972;p7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9910" y="5703003"/>
            <a:ext cx="3493655" cy="2697534"/>
          </a:xfrm>
          <a:prstGeom prst="rect">
            <a:avLst/>
          </a:prstGeom>
          <a:ln w="88900">
            <a:miter lim="400000"/>
          </a:ln>
        </p:spPr>
      </p:pic>
      <p:pic>
        <p:nvPicPr>
          <p:cNvPr id="531" name="Google Shape;973;p70" descr="Google Shape;973;p7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9910" y="3493118"/>
            <a:ext cx="3493641" cy="2209886"/>
          </a:xfrm>
          <a:prstGeom prst="rect">
            <a:avLst/>
          </a:prstGeom>
          <a:ln w="88900">
            <a:miter lim="400000"/>
          </a:ln>
        </p:spPr>
      </p:pic>
      <p:pic>
        <p:nvPicPr>
          <p:cNvPr id="532" name="Google Shape;974;p70" descr="Google Shape;974;p70"/>
          <p:cNvPicPr>
            <a:picLocks noChangeAspect="1"/>
          </p:cNvPicPr>
          <p:nvPr/>
        </p:nvPicPr>
        <p:blipFill>
          <a:blip r:embed="rId6">
            <a:extLst/>
          </a:blip>
          <a:srcRect l="5469" t="0" r="5156" b="0"/>
          <a:stretch>
            <a:fillRect/>
          </a:stretch>
        </p:blipFill>
        <p:spPr>
          <a:xfrm>
            <a:off x="5504924" y="3778275"/>
            <a:ext cx="5727253" cy="360472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979;p71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35159">
              <a:defRPr sz="4004">
                <a:solidFill>
                  <a:srgbClr val="434343"/>
                </a:solidFill>
              </a:defRPr>
            </a:lvl1pPr>
          </a:lstStyle>
          <a:p>
            <a:pPr/>
            <a:r>
              <a:t>Approches géométrique</a:t>
            </a:r>
          </a:p>
        </p:txBody>
      </p:sp>
      <p:pic>
        <p:nvPicPr>
          <p:cNvPr id="537" name="Google Shape;980;p71" descr="Google Shape;980;p7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9352" y="7216278"/>
            <a:ext cx="1315448" cy="1315381"/>
          </a:xfrm>
          <a:prstGeom prst="rect">
            <a:avLst/>
          </a:prstGeom>
          <a:ln w="88900">
            <a:miter lim="400000"/>
          </a:ln>
        </p:spPr>
      </p:pic>
      <p:sp>
        <p:nvSpPr>
          <p:cNvPr id="538" name="Google Shape;981;p71"/>
          <p:cNvSpPr/>
          <p:nvPr/>
        </p:nvSpPr>
        <p:spPr>
          <a:xfrm flipH="1">
            <a:off x="588870" y="2376924"/>
            <a:ext cx="1" cy="6168321"/>
          </a:xfrm>
          <a:prstGeom prst="line">
            <a:avLst/>
          </a:prstGeom>
          <a:ln w="12700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39" name="Google Shape;982;p71"/>
          <p:cNvSpPr/>
          <p:nvPr/>
        </p:nvSpPr>
        <p:spPr>
          <a:xfrm>
            <a:off x="471324" y="2141831"/>
            <a:ext cx="235094" cy="2350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40" name="Google Shape;983;p71"/>
          <p:cNvSpPr txBox="1"/>
          <p:nvPr>
            <p:ph type="body" sz="quarter" idx="1"/>
          </p:nvPr>
        </p:nvSpPr>
        <p:spPr>
          <a:xfrm>
            <a:off x="697244" y="2858275"/>
            <a:ext cx="10776748" cy="2192641"/>
          </a:xfrm>
          <a:prstGeom prst="rect">
            <a:avLst/>
          </a:prstGeom>
        </p:spPr>
        <p:txBody>
          <a:bodyPr/>
          <a:lstStyle/>
          <a:p>
            <a:pPr marL="0" indent="0" defTabSz="1317819">
              <a:buSzTx/>
              <a:buNone/>
              <a:defRPr sz="2584">
                <a:solidFill>
                  <a:srgbClr val="434343"/>
                </a:solidFill>
              </a:defRPr>
            </a:pPr>
            <a:r>
              <a:t>Détection de primitives</a:t>
            </a:r>
          </a:p>
          <a:p>
            <a:pPr marL="579119" indent="-492251" defTabSz="1317819">
              <a:spcBef>
                <a:spcPts val="2300"/>
              </a:spcBef>
              <a:buClr>
                <a:srgbClr val="434343"/>
              </a:buClr>
              <a:buSzPts val="2500"/>
              <a:defRPr sz="2584">
                <a:solidFill>
                  <a:srgbClr val="434343"/>
                </a:solidFill>
              </a:defRPr>
            </a:pPr>
            <a:r>
              <a:t>Doit représenté la même réalité physique</a:t>
            </a:r>
            <a:endParaRPr sz="1976"/>
          </a:p>
          <a:p>
            <a:pPr marL="579119" indent="-492251" defTabSz="1317819">
              <a:buClr>
                <a:srgbClr val="434343"/>
              </a:buClr>
              <a:buSzPts val="2500"/>
              <a:defRPr sz="2584">
                <a:solidFill>
                  <a:srgbClr val="434343"/>
                </a:solidFill>
              </a:defRPr>
            </a:pPr>
            <a:r>
              <a:t>Difficile entre plusieurs modalités</a:t>
            </a:r>
          </a:p>
          <a:p>
            <a:pPr marL="579119" indent="-492251" defTabSz="1317819">
              <a:buClr>
                <a:srgbClr val="434343"/>
              </a:buClr>
              <a:buSzPts val="2500"/>
              <a:defRPr sz="2584">
                <a:solidFill>
                  <a:srgbClr val="434343"/>
                </a:solidFill>
              </a:defRPr>
            </a:pPr>
            <a:r>
              <a:t>Bruits et déformations difficiles à gérer</a:t>
            </a:r>
          </a:p>
        </p:txBody>
      </p:sp>
      <p:grpSp>
        <p:nvGrpSpPr>
          <p:cNvPr id="544" name="Google Shape;984;p71"/>
          <p:cNvGrpSpPr/>
          <p:nvPr/>
        </p:nvGrpSpPr>
        <p:grpSpPr>
          <a:xfrm>
            <a:off x="6238257" y="5500020"/>
            <a:ext cx="4069037" cy="2651682"/>
            <a:chOff x="0" y="0"/>
            <a:chExt cx="4069036" cy="2651680"/>
          </a:xfrm>
        </p:grpSpPr>
        <p:sp>
          <p:nvSpPr>
            <p:cNvPr id="541" name="Google Shape;985;p71"/>
            <p:cNvSpPr/>
            <p:nvPr/>
          </p:nvSpPr>
          <p:spPr>
            <a:xfrm>
              <a:off x="-1" y="0"/>
              <a:ext cx="4069038" cy="2651681"/>
            </a:xfrm>
            <a:prstGeom prst="rect">
              <a:avLst/>
            </a:prstGeom>
            <a:solidFill>
              <a:srgbClr val="EEEEEE"/>
            </a:solidFill>
            <a:ln w="127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733973">
                <a:defRPr sz="2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2" name="Google Shape;986;p71"/>
            <p:cNvSpPr/>
            <p:nvPr/>
          </p:nvSpPr>
          <p:spPr>
            <a:xfrm rot="1075854">
              <a:off x="2526141" y="883830"/>
              <a:ext cx="935403" cy="935402"/>
            </a:xfrm>
            <a:prstGeom prst="ellipse">
              <a:avLst/>
            </a:prstGeom>
            <a:solidFill>
              <a:srgbClr val="C27BA0"/>
            </a:solidFill>
            <a:ln w="127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733973">
                <a:defRPr sz="2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3" name="Google Shape;987;p71"/>
            <p:cNvSpPr/>
            <p:nvPr/>
          </p:nvSpPr>
          <p:spPr>
            <a:xfrm rot="1075483">
              <a:off x="720522" y="498210"/>
              <a:ext cx="862435" cy="1655736"/>
            </a:xfrm>
            <a:prstGeom prst="rect">
              <a:avLst/>
            </a:prstGeom>
            <a:solidFill>
              <a:srgbClr val="C27BA0"/>
            </a:solidFill>
            <a:ln w="127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733973">
                <a:defRPr sz="2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548" name="Google Shape;988;p71"/>
          <p:cNvGrpSpPr/>
          <p:nvPr/>
        </p:nvGrpSpPr>
        <p:grpSpPr>
          <a:xfrm>
            <a:off x="1394168" y="5500016"/>
            <a:ext cx="4069101" cy="2651581"/>
            <a:chOff x="0" y="0"/>
            <a:chExt cx="4069100" cy="2651579"/>
          </a:xfrm>
        </p:grpSpPr>
        <p:sp>
          <p:nvSpPr>
            <p:cNvPr id="545" name="Google Shape;989;p71"/>
            <p:cNvSpPr/>
            <p:nvPr/>
          </p:nvSpPr>
          <p:spPr>
            <a:xfrm>
              <a:off x="-1" y="-1"/>
              <a:ext cx="4069102" cy="2651581"/>
            </a:xfrm>
            <a:prstGeom prst="rect">
              <a:avLst/>
            </a:prstGeom>
            <a:solidFill>
              <a:srgbClr val="EEEEEE"/>
            </a:solidFill>
            <a:ln w="127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733973">
                <a:defRPr sz="2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6" name="Google Shape;990;p71"/>
            <p:cNvSpPr/>
            <p:nvPr/>
          </p:nvSpPr>
          <p:spPr>
            <a:xfrm>
              <a:off x="2453092" y="349232"/>
              <a:ext cx="992530" cy="992530"/>
            </a:xfrm>
            <a:prstGeom prst="ellipse">
              <a:avLst/>
            </a:prstGeom>
            <a:solidFill>
              <a:srgbClr val="FF9900"/>
            </a:solidFill>
            <a:ln w="127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733973">
                <a:defRPr sz="2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7" name="Google Shape;991;p71"/>
            <p:cNvSpPr/>
            <p:nvPr/>
          </p:nvSpPr>
          <p:spPr>
            <a:xfrm>
              <a:off x="623141" y="543914"/>
              <a:ext cx="915976" cy="1758041"/>
            </a:xfrm>
            <a:prstGeom prst="rect">
              <a:avLst/>
            </a:prstGeom>
            <a:solidFill>
              <a:srgbClr val="FF9900"/>
            </a:solidFill>
            <a:ln w="127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733973">
                <a:defRPr sz="2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49" name="Google Shape;992;p71"/>
          <p:cNvSpPr/>
          <p:nvPr/>
        </p:nvSpPr>
        <p:spPr>
          <a:xfrm>
            <a:off x="1868711" y="5903576"/>
            <a:ext cx="296250" cy="29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CC4125"/>
          </a:solidFill>
          <a:ln w="25400">
            <a:solidFill>
              <a:srgbClr val="595959"/>
            </a:solidFill>
            <a:prstDash val="dot"/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0" name="Google Shape;993;p71"/>
          <p:cNvSpPr/>
          <p:nvPr/>
        </p:nvSpPr>
        <p:spPr>
          <a:xfrm>
            <a:off x="2780511" y="5926364"/>
            <a:ext cx="296249" cy="29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D9EEB"/>
          </a:solidFill>
          <a:ln w="25400">
            <a:solidFill>
              <a:srgbClr val="595959"/>
            </a:solidFill>
            <a:prstDash val="dot"/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1" name="Google Shape;994;p71"/>
          <p:cNvSpPr/>
          <p:nvPr/>
        </p:nvSpPr>
        <p:spPr>
          <a:xfrm>
            <a:off x="1880106" y="7647158"/>
            <a:ext cx="296250" cy="296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A64D79"/>
          </a:solidFill>
          <a:ln w="25400">
            <a:solidFill>
              <a:srgbClr val="595959"/>
            </a:solidFill>
            <a:prstDash val="dot"/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2" name="Google Shape;995;p71"/>
          <p:cNvSpPr/>
          <p:nvPr/>
        </p:nvSpPr>
        <p:spPr>
          <a:xfrm>
            <a:off x="2780511" y="7647158"/>
            <a:ext cx="296249" cy="296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AA84F"/>
          </a:solidFill>
          <a:ln w="25400">
            <a:solidFill>
              <a:srgbClr val="595959"/>
            </a:solidFill>
            <a:prstDash val="dot"/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3" name="Google Shape;996;p71"/>
          <p:cNvSpPr/>
          <p:nvPr/>
        </p:nvSpPr>
        <p:spPr>
          <a:xfrm>
            <a:off x="7083747" y="5789619"/>
            <a:ext cx="296250" cy="296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CC4125"/>
          </a:solidFill>
          <a:ln w="25400">
            <a:solidFill>
              <a:srgbClr val="595959"/>
            </a:solidFill>
            <a:prstDash val="dot"/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4" name="Google Shape;997;p71"/>
          <p:cNvSpPr/>
          <p:nvPr/>
        </p:nvSpPr>
        <p:spPr>
          <a:xfrm>
            <a:off x="7920823" y="6007522"/>
            <a:ext cx="296250" cy="296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D9EEB"/>
          </a:solidFill>
          <a:ln w="25400">
            <a:solidFill>
              <a:srgbClr val="595959"/>
            </a:solidFill>
            <a:prstDash val="dot"/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5" name="Google Shape;998;p71"/>
          <p:cNvSpPr/>
          <p:nvPr/>
        </p:nvSpPr>
        <p:spPr>
          <a:xfrm>
            <a:off x="6573366" y="7347841"/>
            <a:ext cx="296250" cy="29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A64D79"/>
          </a:solidFill>
          <a:ln w="25400">
            <a:solidFill>
              <a:srgbClr val="595959"/>
            </a:solidFill>
            <a:prstDash val="dot"/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6" name="Google Shape;999;p71"/>
          <p:cNvSpPr/>
          <p:nvPr/>
        </p:nvSpPr>
        <p:spPr>
          <a:xfrm>
            <a:off x="7410460" y="7591876"/>
            <a:ext cx="296250" cy="29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AA84F"/>
          </a:solidFill>
          <a:ln w="25400">
            <a:solidFill>
              <a:srgbClr val="595959"/>
            </a:solidFill>
            <a:prstDash val="dot"/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7" name="Google Shape;1000;p71"/>
          <p:cNvSpPr/>
          <p:nvPr/>
        </p:nvSpPr>
        <p:spPr>
          <a:xfrm>
            <a:off x="2301724" y="6758506"/>
            <a:ext cx="418987" cy="362668"/>
          </a:xfrm>
          <a:prstGeom prst="triangle">
            <a:avLst/>
          </a:prstGeom>
          <a:solidFill>
            <a:srgbClr val="FFFF00"/>
          </a:solidFill>
          <a:ln w="25400">
            <a:solidFill>
              <a:srgbClr val="595959"/>
            </a:solidFill>
            <a:prstDash val="dot"/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8" name="Google Shape;1001;p71"/>
          <p:cNvSpPr/>
          <p:nvPr/>
        </p:nvSpPr>
        <p:spPr>
          <a:xfrm>
            <a:off x="4125084" y="6119146"/>
            <a:ext cx="418988" cy="362668"/>
          </a:xfrm>
          <a:prstGeom prst="triangle">
            <a:avLst/>
          </a:prstGeom>
          <a:solidFill>
            <a:srgbClr val="9900FF"/>
          </a:solidFill>
          <a:ln w="25400">
            <a:solidFill>
              <a:srgbClr val="595959"/>
            </a:solidFill>
            <a:prstDash val="dot"/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9" name="Google Shape;1002;p71"/>
          <p:cNvSpPr/>
          <p:nvPr/>
        </p:nvSpPr>
        <p:spPr>
          <a:xfrm>
            <a:off x="7167609" y="6657547"/>
            <a:ext cx="418987" cy="362668"/>
          </a:xfrm>
          <a:prstGeom prst="triangle">
            <a:avLst/>
          </a:prstGeom>
          <a:solidFill>
            <a:srgbClr val="FFFF00"/>
          </a:solidFill>
          <a:ln w="25400">
            <a:solidFill>
              <a:srgbClr val="595959"/>
            </a:solidFill>
            <a:prstDash val="dot"/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60" name="Google Shape;1003;p71"/>
          <p:cNvSpPr/>
          <p:nvPr/>
        </p:nvSpPr>
        <p:spPr>
          <a:xfrm>
            <a:off x="9025137" y="6657547"/>
            <a:ext cx="418987" cy="362668"/>
          </a:xfrm>
          <a:prstGeom prst="triangle">
            <a:avLst/>
          </a:prstGeom>
          <a:solidFill>
            <a:srgbClr val="9900FF"/>
          </a:solidFill>
          <a:ln w="25400">
            <a:solidFill>
              <a:srgbClr val="595959"/>
            </a:solidFill>
            <a:prstDash val="dot"/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image.jpg" descr="ima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3508" y="2209800"/>
            <a:ext cx="8178801" cy="6769100"/>
          </a:xfrm>
          <a:prstGeom prst="rect">
            <a:avLst/>
          </a:prstGeom>
          <a:ln w="88900">
            <a:miter lim="400000"/>
          </a:ln>
        </p:spPr>
      </p:pic>
      <p:sp>
        <p:nvSpPr>
          <p:cNvPr id="565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566" name="Exemple : points caractéristiqu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Exemple : points caractéristiques</a:t>
            </a:r>
          </a:p>
        </p:txBody>
      </p:sp>
      <p:sp>
        <p:nvSpPr>
          <p:cNvPr id="5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68" name="http://www.sciencedirect.com/science/article/pii/S1077314207000756"/>
          <p:cNvSpPr txBox="1"/>
          <p:nvPr/>
        </p:nvSpPr>
        <p:spPr>
          <a:xfrm>
            <a:off x="583071" y="9179842"/>
            <a:ext cx="5167342" cy="297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buClr>
                <a:srgbClr val="000000"/>
              </a:buClr>
              <a:buFont typeface="Times New Roman"/>
              <a:defRPr sz="1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http://www.sciencedirect.com/science/article/pii/S1077314207000756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Exemple intuitif"/>
          <p:cNvSpPr txBox="1"/>
          <p:nvPr/>
        </p:nvSpPr>
        <p:spPr>
          <a:xfrm>
            <a:off x="977900" y="546100"/>
            <a:ext cx="11049000" cy="227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7799" marR="57799" algn="ctr" defTabSz="1295400">
              <a:defRPr sz="6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Exemple intuitif</a:t>
            </a:r>
          </a:p>
        </p:txBody>
      </p:sp>
      <p:sp>
        <p:nvSpPr>
          <p:cNvPr id="571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5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3" name="Comment recaler ces deux images ?"/>
          <p:cNvSpPr txBox="1"/>
          <p:nvPr>
            <p:ph type="body" sz="half" idx="1"/>
          </p:nvPr>
        </p:nvSpPr>
        <p:spPr>
          <a:xfrm>
            <a:off x="977900" y="2387600"/>
            <a:ext cx="11049000" cy="3379894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000000"/>
              </a:buClr>
              <a:buSzTx/>
              <a:buFont typeface="Arial"/>
              <a:buNone/>
            </a:lvl1pPr>
          </a:lstStyle>
          <a:p>
            <a:pPr/>
            <a:r>
              <a:t>Comment recaler ces deux images ?</a:t>
            </a:r>
          </a:p>
        </p:txBody>
      </p:sp>
      <p:grpSp>
        <p:nvGrpSpPr>
          <p:cNvPr id="576" name="Group"/>
          <p:cNvGrpSpPr/>
          <p:nvPr/>
        </p:nvGrpSpPr>
        <p:grpSpPr>
          <a:xfrm>
            <a:off x="7048500" y="3683000"/>
            <a:ext cx="3898900" cy="3898900"/>
            <a:chOff x="0" y="0"/>
            <a:chExt cx="3898900" cy="3898900"/>
          </a:xfrm>
        </p:grpSpPr>
        <p:sp>
          <p:nvSpPr>
            <p:cNvPr id="574" name="Square"/>
            <p:cNvSpPr/>
            <p:nvPr/>
          </p:nvSpPr>
          <p:spPr>
            <a:xfrm>
              <a:off x="0" y="0"/>
              <a:ext cx="3898900" cy="3898900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575" name="Shape"/>
            <p:cNvSpPr/>
            <p:nvPr/>
          </p:nvSpPr>
          <p:spPr>
            <a:xfrm rot="900000">
              <a:off x="320987" y="651166"/>
              <a:ext cx="3136901" cy="2684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2" y="0"/>
                  </a:moveTo>
                  <a:cubicBezTo>
                    <a:pt x="10598" y="400"/>
                    <a:pt x="10505" y="817"/>
                    <a:pt x="10334" y="1199"/>
                  </a:cubicBezTo>
                  <a:lnTo>
                    <a:pt x="7448" y="5904"/>
                  </a:lnTo>
                  <a:lnTo>
                    <a:pt x="0" y="8520"/>
                  </a:lnTo>
                  <a:lnTo>
                    <a:pt x="8938" y="12880"/>
                  </a:lnTo>
                  <a:lnTo>
                    <a:pt x="11172" y="21600"/>
                  </a:lnTo>
                  <a:lnTo>
                    <a:pt x="14152" y="8520"/>
                  </a:lnTo>
                  <a:lnTo>
                    <a:pt x="21600" y="4160"/>
                  </a:lnTo>
                  <a:lnTo>
                    <a:pt x="13407" y="4160"/>
                  </a:lnTo>
                  <a:lnTo>
                    <a:pt x="10722" y="0"/>
                  </a:lnTo>
                  <a:close/>
                </a:path>
              </a:pathLst>
            </a:custGeom>
            <a:solidFill>
              <a:srgbClr val="BFBFBF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</p:grpSp>
      <p:grpSp>
        <p:nvGrpSpPr>
          <p:cNvPr id="579" name="Group"/>
          <p:cNvGrpSpPr/>
          <p:nvPr/>
        </p:nvGrpSpPr>
        <p:grpSpPr>
          <a:xfrm>
            <a:off x="2057400" y="3683000"/>
            <a:ext cx="3898900" cy="3898900"/>
            <a:chOff x="0" y="0"/>
            <a:chExt cx="3898900" cy="3898900"/>
          </a:xfrm>
        </p:grpSpPr>
        <p:sp>
          <p:nvSpPr>
            <p:cNvPr id="577" name="Square"/>
            <p:cNvSpPr/>
            <p:nvPr/>
          </p:nvSpPr>
          <p:spPr>
            <a:xfrm>
              <a:off x="0" y="0"/>
              <a:ext cx="3898900" cy="3898900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578" name="Shape"/>
            <p:cNvSpPr/>
            <p:nvPr/>
          </p:nvSpPr>
          <p:spPr>
            <a:xfrm>
              <a:off x="431800" y="546100"/>
              <a:ext cx="3136900" cy="268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2" y="0"/>
                  </a:moveTo>
                  <a:cubicBezTo>
                    <a:pt x="10598" y="400"/>
                    <a:pt x="10505" y="817"/>
                    <a:pt x="10334" y="1199"/>
                  </a:cubicBezTo>
                  <a:lnTo>
                    <a:pt x="7448" y="5904"/>
                  </a:lnTo>
                  <a:lnTo>
                    <a:pt x="0" y="8520"/>
                  </a:lnTo>
                  <a:lnTo>
                    <a:pt x="8938" y="12880"/>
                  </a:lnTo>
                  <a:lnTo>
                    <a:pt x="11172" y="21600"/>
                  </a:lnTo>
                  <a:lnTo>
                    <a:pt x="14152" y="8520"/>
                  </a:lnTo>
                  <a:lnTo>
                    <a:pt x="21600" y="4160"/>
                  </a:lnTo>
                  <a:lnTo>
                    <a:pt x="13407" y="4160"/>
                  </a:lnTo>
                  <a:lnTo>
                    <a:pt x="10722" y="0"/>
                  </a:lnTo>
                  <a:close/>
                </a:path>
              </a:pathLst>
            </a:custGeom>
            <a:solidFill>
              <a:srgbClr val="BFBFBF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Approches géométriques"/>
          <p:cNvSpPr txBox="1"/>
          <p:nvPr>
            <p:ph type="title"/>
          </p:nvPr>
        </p:nvSpPr>
        <p:spPr>
          <a:xfrm>
            <a:off x="977900" y="-152400"/>
            <a:ext cx="11049000" cy="2273300"/>
          </a:xfrm>
          <a:prstGeom prst="rect">
            <a:avLst/>
          </a:prstGeom>
        </p:spPr>
        <p:txBody>
          <a:bodyPr/>
          <a:lstStyle/>
          <a:p>
            <a:pPr/>
            <a:r>
              <a:t>Approches géométriques</a:t>
            </a:r>
          </a:p>
        </p:txBody>
      </p:sp>
      <p:sp>
        <p:nvSpPr>
          <p:cNvPr id="584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5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86" name="Square"/>
          <p:cNvSpPr/>
          <p:nvPr/>
        </p:nvSpPr>
        <p:spPr>
          <a:xfrm>
            <a:off x="2057400" y="3683000"/>
            <a:ext cx="3898900" cy="38989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587" name="Shape"/>
          <p:cNvSpPr/>
          <p:nvPr/>
        </p:nvSpPr>
        <p:spPr>
          <a:xfrm>
            <a:off x="2489200" y="4229100"/>
            <a:ext cx="3136900" cy="2684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22" y="0"/>
                </a:moveTo>
                <a:cubicBezTo>
                  <a:pt x="10598" y="400"/>
                  <a:pt x="10505" y="817"/>
                  <a:pt x="10334" y="1199"/>
                </a:cubicBezTo>
                <a:lnTo>
                  <a:pt x="7448" y="5904"/>
                </a:lnTo>
                <a:lnTo>
                  <a:pt x="0" y="8520"/>
                </a:lnTo>
                <a:lnTo>
                  <a:pt x="8938" y="12880"/>
                </a:lnTo>
                <a:lnTo>
                  <a:pt x="11172" y="21600"/>
                </a:lnTo>
                <a:lnTo>
                  <a:pt x="14152" y="8520"/>
                </a:lnTo>
                <a:lnTo>
                  <a:pt x="21600" y="4160"/>
                </a:lnTo>
                <a:lnTo>
                  <a:pt x="13407" y="4160"/>
                </a:lnTo>
                <a:lnTo>
                  <a:pt x="10722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588" name="Oval"/>
          <p:cNvSpPr/>
          <p:nvPr/>
        </p:nvSpPr>
        <p:spPr>
          <a:xfrm flipH="1" rot="10800000">
            <a:off x="4013200" y="4199466"/>
            <a:ext cx="133209" cy="135468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589" name="Oval"/>
          <p:cNvSpPr/>
          <p:nvPr/>
        </p:nvSpPr>
        <p:spPr>
          <a:xfrm flipH="1" rot="10800000">
            <a:off x="5524500" y="4682631"/>
            <a:ext cx="133209" cy="135467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590" name="Oval"/>
          <p:cNvSpPr/>
          <p:nvPr/>
        </p:nvSpPr>
        <p:spPr>
          <a:xfrm flipH="1" rot="10800000">
            <a:off x="2451100" y="5207000"/>
            <a:ext cx="133209" cy="135467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591" name="Oval"/>
          <p:cNvSpPr/>
          <p:nvPr/>
        </p:nvSpPr>
        <p:spPr>
          <a:xfrm flipH="1" rot="10800000">
            <a:off x="4041422" y="6775591"/>
            <a:ext cx="133210" cy="135467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592" name="Oval"/>
          <p:cNvSpPr/>
          <p:nvPr/>
        </p:nvSpPr>
        <p:spPr>
          <a:xfrm flipH="1" rot="10800000">
            <a:off x="3683000" y="5782169"/>
            <a:ext cx="133209" cy="135467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593" name="Oval"/>
          <p:cNvSpPr/>
          <p:nvPr/>
        </p:nvSpPr>
        <p:spPr>
          <a:xfrm flipH="1" rot="10800000">
            <a:off x="4529102" y="5207000"/>
            <a:ext cx="133210" cy="135467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594" name="Oval"/>
          <p:cNvSpPr/>
          <p:nvPr/>
        </p:nvSpPr>
        <p:spPr>
          <a:xfrm flipH="1" rot="10800000">
            <a:off x="3499555" y="4836160"/>
            <a:ext cx="133210" cy="135467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grpSp>
        <p:nvGrpSpPr>
          <p:cNvPr id="597" name="Group"/>
          <p:cNvGrpSpPr/>
          <p:nvPr/>
        </p:nvGrpSpPr>
        <p:grpSpPr>
          <a:xfrm>
            <a:off x="7048500" y="3683000"/>
            <a:ext cx="3898900" cy="3898900"/>
            <a:chOff x="0" y="0"/>
            <a:chExt cx="3898900" cy="3898900"/>
          </a:xfrm>
        </p:grpSpPr>
        <p:sp>
          <p:nvSpPr>
            <p:cNvPr id="595" name="Square"/>
            <p:cNvSpPr/>
            <p:nvPr/>
          </p:nvSpPr>
          <p:spPr>
            <a:xfrm>
              <a:off x="0" y="0"/>
              <a:ext cx="3898900" cy="3898900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596" name="Shape"/>
            <p:cNvSpPr/>
            <p:nvPr/>
          </p:nvSpPr>
          <p:spPr>
            <a:xfrm rot="900000">
              <a:off x="320987" y="651166"/>
              <a:ext cx="3136901" cy="2684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2" y="0"/>
                  </a:moveTo>
                  <a:cubicBezTo>
                    <a:pt x="10598" y="400"/>
                    <a:pt x="10505" y="817"/>
                    <a:pt x="10334" y="1199"/>
                  </a:cubicBezTo>
                  <a:lnTo>
                    <a:pt x="7448" y="5904"/>
                  </a:lnTo>
                  <a:lnTo>
                    <a:pt x="0" y="8520"/>
                  </a:lnTo>
                  <a:lnTo>
                    <a:pt x="8938" y="12880"/>
                  </a:lnTo>
                  <a:lnTo>
                    <a:pt x="11172" y="21600"/>
                  </a:lnTo>
                  <a:lnTo>
                    <a:pt x="14152" y="8520"/>
                  </a:lnTo>
                  <a:lnTo>
                    <a:pt x="21600" y="4160"/>
                  </a:lnTo>
                  <a:lnTo>
                    <a:pt x="13407" y="4160"/>
                  </a:lnTo>
                  <a:lnTo>
                    <a:pt x="10722" y="0"/>
                  </a:lnTo>
                  <a:close/>
                </a:path>
              </a:pathLst>
            </a:custGeom>
            <a:solidFill>
              <a:srgbClr val="BFBFBF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</p:grpSp>
      <p:sp>
        <p:nvSpPr>
          <p:cNvPr id="598" name="Oval"/>
          <p:cNvSpPr/>
          <p:nvPr/>
        </p:nvSpPr>
        <p:spPr>
          <a:xfrm flipH="1" rot="10800000">
            <a:off x="9250116" y="4330700"/>
            <a:ext cx="133209" cy="135467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599" name="Oval"/>
          <p:cNvSpPr/>
          <p:nvPr/>
        </p:nvSpPr>
        <p:spPr>
          <a:xfrm flipH="1" rot="10800000">
            <a:off x="10543822" y="5207000"/>
            <a:ext cx="133210" cy="135467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600" name="Oval"/>
          <p:cNvSpPr/>
          <p:nvPr/>
        </p:nvSpPr>
        <p:spPr>
          <a:xfrm flipH="1" rot="10800000">
            <a:off x="7421316" y="4914900"/>
            <a:ext cx="133209" cy="135467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601" name="Oval"/>
          <p:cNvSpPr/>
          <p:nvPr/>
        </p:nvSpPr>
        <p:spPr>
          <a:xfrm flipH="1" rot="10800000">
            <a:off x="8597900" y="6877191"/>
            <a:ext cx="133209" cy="135467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602" name="Oval"/>
          <p:cNvSpPr/>
          <p:nvPr/>
        </p:nvSpPr>
        <p:spPr>
          <a:xfrm flipH="1" rot="10800000">
            <a:off x="8496017" y="5782169"/>
            <a:ext cx="133210" cy="135467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603" name="Oval"/>
          <p:cNvSpPr/>
          <p:nvPr/>
        </p:nvSpPr>
        <p:spPr>
          <a:xfrm flipH="1" rot="10800000">
            <a:off x="9442026" y="5473700"/>
            <a:ext cx="133210" cy="135467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604" name="Oval"/>
          <p:cNvSpPr/>
          <p:nvPr/>
        </p:nvSpPr>
        <p:spPr>
          <a:xfrm flipH="1" rot="10800000">
            <a:off x="8629226" y="4836160"/>
            <a:ext cx="133210" cy="135467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605" name="Détection des primitives (ici, points de forte courbure)"/>
          <p:cNvSpPr txBox="1"/>
          <p:nvPr/>
        </p:nvSpPr>
        <p:spPr>
          <a:xfrm>
            <a:off x="1729457" y="1948462"/>
            <a:ext cx="6254917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buClr>
                <a:srgbClr val="FF2600"/>
              </a:buClr>
              <a:buFont typeface="Arial"/>
              <a:defRPr sz="2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Détection des primitives (ici, points de forte courbure)</a:t>
            </a:r>
          </a:p>
        </p:txBody>
      </p:sp>
      <p:grpSp>
        <p:nvGrpSpPr>
          <p:cNvPr id="609" name="Group"/>
          <p:cNvGrpSpPr/>
          <p:nvPr/>
        </p:nvGrpSpPr>
        <p:grpSpPr>
          <a:xfrm>
            <a:off x="4114800" y="3612160"/>
            <a:ext cx="5308600" cy="3759598"/>
            <a:chOff x="0" y="0"/>
            <a:chExt cx="5308600" cy="3759596"/>
          </a:xfrm>
        </p:grpSpPr>
        <p:sp>
          <p:nvSpPr>
            <p:cNvPr id="606" name="Line"/>
            <p:cNvSpPr/>
            <p:nvPr/>
          </p:nvSpPr>
          <p:spPr>
            <a:xfrm>
              <a:off x="0" y="0"/>
              <a:ext cx="4991100" cy="722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80" fill="norm" stroke="1" extrusionOk="0">
                  <a:moveTo>
                    <a:pt x="21600" y="20580"/>
                  </a:moveTo>
                  <a:cubicBezTo>
                    <a:pt x="17160" y="10917"/>
                    <a:pt x="12720" y="1254"/>
                    <a:pt x="9120" y="117"/>
                  </a:cubicBezTo>
                  <a:cubicBezTo>
                    <a:pt x="5520" y="-1020"/>
                    <a:pt x="2760" y="6369"/>
                    <a:pt x="0" y="13759"/>
                  </a:cubicBezTo>
                </a:path>
              </a:pathLst>
            </a:custGeom>
            <a:noFill/>
            <a:ln w="25400" cap="flat">
              <a:solidFill>
                <a:srgbClr val="008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07" name="Line"/>
            <p:cNvSpPr/>
            <p:nvPr/>
          </p:nvSpPr>
          <p:spPr>
            <a:xfrm>
              <a:off x="114300" y="3220438"/>
              <a:ext cx="4330700" cy="539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99" fill="norm" stroke="1" extrusionOk="0">
                  <a:moveTo>
                    <a:pt x="21600" y="5184"/>
                  </a:moveTo>
                  <a:cubicBezTo>
                    <a:pt x="17031" y="13392"/>
                    <a:pt x="12462" y="21600"/>
                    <a:pt x="8862" y="20736"/>
                  </a:cubicBezTo>
                  <a:cubicBezTo>
                    <a:pt x="5262" y="19872"/>
                    <a:pt x="2631" y="9936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8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08" name="Line"/>
            <p:cNvSpPr/>
            <p:nvPr/>
          </p:nvSpPr>
          <p:spPr>
            <a:xfrm>
              <a:off x="647700" y="1810739"/>
              <a:ext cx="4660900" cy="434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799" fill="norm" stroke="1" extrusionOk="0">
                  <a:moveTo>
                    <a:pt x="21600" y="5184"/>
                  </a:moveTo>
                  <a:cubicBezTo>
                    <a:pt x="16619" y="13392"/>
                    <a:pt x="11637" y="21600"/>
                    <a:pt x="8037" y="20736"/>
                  </a:cubicBezTo>
                  <a:cubicBezTo>
                    <a:pt x="4437" y="19872"/>
                    <a:pt x="2219" y="9936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008F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</p:grpSp>
      <p:grpSp>
        <p:nvGrpSpPr>
          <p:cNvPr id="612" name="Group"/>
          <p:cNvGrpSpPr/>
          <p:nvPr/>
        </p:nvGrpSpPr>
        <p:grpSpPr>
          <a:xfrm>
            <a:off x="2201333" y="2521937"/>
            <a:ext cx="9502988" cy="1081477"/>
            <a:chOff x="0" y="0"/>
            <a:chExt cx="9502987" cy="1081475"/>
          </a:xfrm>
        </p:grpSpPr>
        <p:sp>
          <p:nvSpPr>
            <p:cNvPr id="610" name="Mesure: moindres carrés"/>
            <p:cNvSpPr txBox="1"/>
            <p:nvPr/>
          </p:nvSpPr>
          <p:spPr>
            <a:xfrm>
              <a:off x="0" y="101600"/>
              <a:ext cx="5346700" cy="419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57799" marR="57799" defTabSz="1295400">
                <a:buClr>
                  <a:srgbClr val="008F00"/>
                </a:buClr>
                <a:buFont typeface="Arial"/>
                <a:defRPr sz="2200">
                  <a:solidFill>
                    <a:srgbClr val="008F00"/>
                  </a:solidFill>
                  <a:uFill>
                    <a:solidFill>
                      <a:srgbClr val="008F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Mesure: moindres carrés</a:t>
              </a:r>
            </a:p>
          </p:txBody>
        </p:sp>
        <p:pic>
          <p:nvPicPr>
            <p:cNvPr id="611" name="image.pdf" descr="image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13582" y="0"/>
              <a:ext cx="4689406" cy="1081476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613" name="Oval"/>
          <p:cNvSpPr/>
          <p:nvPr/>
        </p:nvSpPr>
        <p:spPr>
          <a:xfrm flipH="1" rot="10800000">
            <a:off x="4395893" y="4682631"/>
            <a:ext cx="133210" cy="135467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614" name="Oval"/>
          <p:cNvSpPr/>
          <p:nvPr/>
        </p:nvSpPr>
        <p:spPr>
          <a:xfrm flipH="1" rot="10800000">
            <a:off x="9466862" y="4914900"/>
            <a:ext cx="133210" cy="135467"/>
          </a:xfrm>
          <a:prstGeom prst="ellipse">
            <a:avLst/>
          </a:prstGeom>
          <a:solidFill>
            <a:srgbClr val="FF2600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Class="entr" nodeType="afterEffect" presetSubtype="0" presetID="1" grpId="9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Class="entr" nodeType="afterEffect" presetSubtype="0" presetID="1" grpId="10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Class="entr" nodeType="afterEffect" presetSubtype="0" presetID="1" grpId="1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Class="entr" nodeType="afterEffect" presetSubtype="0" presetID="1" grpId="12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Class="entr" nodeType="afterEffect" presetSubtype="0" presetID="1" grpId="13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00"/>
                            </p:stCondLst>
                            <p:childTnLst>
                              <p:par>
                                <p:cTn id="44" presetClass="entr" nodeType="afterEffect" presetSubtype="0" presetID="1" grpId="14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0"/>
                            </p:stCondLst>
                            <p:childTnLst>
                              <p:par>
                                <p:cTn id="47" presetClass="entr" nodeType="afterEffect" presetSubtype="0" presetID="1" grpId="15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Class="entr" nodeType="afterEffect" presetSubtype="0" presetID="1" grpId="16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00"/>
                            </p:stCondLst>
                            <p:childTnLst>
                              <p:par>
                                <p:cTn id="53" presetClass="entr" nodeType="afterEffect" presetSubtype="0" presetID="1" grpId="17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Class="entr" nodeType="afterEffect" presetSubtype="0" presetID="1" grpId="18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4" grpId="17"/>
      <p:bldP build="whole" bldLvl="1" animBg="1" rev="0" advAuto="0" spid="592" grpId="5"/>
      <p:bldP build="whole" bldLvl="1" animBg="1" rev="0" advAuto="0" spid="594" grpId="3"/>
      <p:bldP build="whole" bldLvl="1" animBg="1" rev="0" advAuto="0" spid="613" grpId="9"/>
      <p:bldP build="whole" bldLvl="1" animBg="1" rev="0" advAuto="0" spid="599" grpId="16"/>
      <p:bldP build="whole" bldLvl="1" animBg="1" rev="0" advAuto="0" spid="588" grpId="2"/>
      <p:bldP build="whole" bldLvl="1" animBg="1" rev="0" advAuto="0" spid="598" grpId="10"/>
      <p:bldP build="whole" bldLvl="1" animBg="1" rev="0" advAuto="0" spid="605" grpId="1"/>
      <p:bldP build="whole" bldLvl="1" animBg="1" rev="0" advAuto="0" spid="603" grpId="15"/>
      <p:bldP build="whole" bldLvl="1" animBg="1" rev="0" advAuto="0" spid="589" grpId="8"/>
      <p:bldP build="whole" bldLvl="1" animBg="1" rev="0" advAuto="0" spid="604" grpId="11"/>
      <p:bldP build="whole" bldLvl="1" animBg="1" rev="0" advAuto="0" spid="593" grpId="7"/>
      <p:bldP build="whole" bldLvl="1" animBg="1" rev="0" advAuto="0" spid="601" grpId="14"/>
      <p:bldP build="whole" bldLvl="1" animBg="1" rev="0" advAuto="0" spid="609" grpId="18"/>
      <p:bldP build="whole" bldLvl="1" animBg="1" rev="0" advAuto="0" spid="591" grpId="6"/>
      <p:bldP build="whole" bldLvl="1" animBg="1" rev="0" advAuto="0" spid="602" grpId="13"/>
      <p:bldP build="whole" bldLvl="1" animBg="1" rev="0" advAuto="0" spid="590" grpId="4"/>
      <p:bldP build="whole" bldLvl="1" animBg="1" rev="0" advAuto="0" spid="600" grpId="1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6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630" name="Group"/>
          <p:cNvGrpSpPr/>
          <p:nvPr/>
        </p:nvGrpSpPr>
        <p:grpSpPr>
          <a:xfrm>
            <a:off x="2057400" y="3683000"/>
            <a:ext cx="3898900" cy="3898900"/>
            <a:chOff x="0" y="0"/>
            <a:chExt cx="3898900" cy="3898900"/>
          </a:xfrm>
        </p:grpSpPr>
        <p:sp>
          <p:nvSpPr>
            <p:cNvPr id="620" name="Square"/>
            <p:cNvSpPr/>
            <p:nvPr/>
          </p:nvSpPr>
          <p:spPr>
            <a:xfrm>
              <a:off x="0" y="0"/>
              <a:ext cx="3898900" cy="3898900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21" name="Shape"/>
            <p:cNvSpPr/>
            <p:nvPr/>
          </p:nvSpPr>
          <p:spPr>
            <a:xfrm>
              <a:off x="431800" y="546100"/>
              <a:ext cx="3136900" cy="268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2" y="0"/>
                  </a:moveTo>
                  <a:cubicBezTo>
                    <a:pt x="10598" y="400"/>
                    <a:pt x="10505" y="817"/>
                    <a:pt x="10334" y="1199"/>
                  </a:cubicBezTo>
                  <a:lnTo>
                    <a:pt x="7448" y="5904"/>
                  </a:lnTo>
                  <a:lnTo>
                    <a:pt x="0" y="8520"/>
                  </a:lnTo>
                  <a:lnTo>
                    <a:pt x="8938" y="12880"/>
                  </a:lnTo>
                  <a:lnTo>
                    <a:pt x="11172" y="21600"/>
                  </a:lnTo>
                  <a:lnTo>
                    <a:pt x="14152" y="8520"/>
                  </a:lnTo>
                  <a:lnTo>
                    <a:pt x="21600" y="4160"/>
                  </a:lnTo>
                  <a:lnTo>
                    <a:pt x="13407" y="4160"/>
                  </a:lnTo>
                  <a:lnTo>
                    <a:pt x="10722" y="0"/>
                  </a:lnTo>
                  <a:close/>
                </a:path>
              </a:pathLst>
            </a:custGeom>
            <a:solidFill>
              <a:srgbClr val="BFBFBF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22" name="Oval"/>
            <p:cNvSpPr/>
            <p:nvPr/>
          </p:nvSpPr>
          <p:spPr>
            <a:xfrm flipH="1" rot="10800000">
              <a:off x="1955800" y="516466"/>
              <a:ext cx="133209" cy="135468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23" name="Oval"/>
            <p:cNvSpPr/>
            <p:nvPr/>
          </p:nvSpPr>
          <p:spPr>
            <a:xfrm flipH="1" rot="10800000">
              <a:off x="3467100" y="999631"/>
              <a:ext cx="133209" cy="135467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24" name="Oval"/>
            <p:cNvSpPr/>
            <p:nvPr/>
          </p:nvSpPr>
          <p:spPr>
            <a:xfrm flipH="1" rot="10800000">
              <a:off x="393700" y="1523999"/>
              <a:ext cx="133209" cy="135468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25" name="Oval"/>
            <p:cNvSpPr/>
            <p:nvPr/>
          </p:nvSpPr>
          <p:spPr>
            <a:xfrm flipH="1" rot="10800000">
              <a:off x="1984022" y="3092591"/>
              <a:ext cx="133210" cy="135468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26" name="Oval"/>
            <p:cNvSpPr/>
            <p:nvPr/>
          </p:nvSpPr>
          <p:spPr>
            <a:xfrm flipH="1" rot="10800000">
              <a:off x="1625600" y="2099168"/>
              <a:ext cx="133209" cy="135468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27" name="Oval"/>
            <p:cNvSpPr/>
            <p:nvPr/>
          </p:nvSpPr>
          <p:spPr>
            <a:xfrm flipH="1" rot="10800000">
              <a:off x="2471702" y="1523999"/>
              <a:ext cx="133210" cy="135468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28" name="Oval"/>
            <p:cNvSpPr/>
            <p:nvPr/>
          </p:nvSpPr>
          <p:spPr>
            <a:xfrm flipH="1" rot="10800000">
              <a:off x="1442155" y="1153160"/>
              <a:ext cx="133210" cy="135467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29" name="Oval"/>
            <p:cNvSpPr/>
            <p:nvPr/>
          </p:nvSpPr>
          <p:spPr>
            <a:xfrm flipH="1" rot="10800000">
              <a:off x="2338493" y="999631"/>
              <a:ext cx="133210" cy="135467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</p:grpSp>
      <p:grpSp>
        <p:nvGrpSpPr>
          <p:cNvPr id="642" name="Group"/>
          <p:cNvGrpSpPr/>
          <p:nvPr/>
        </p:nvGrpSpPr>
        <p:grpSpPr>
          <a:xfrm rot="20700000">
            <a:off x="7043980" y="3632479"/>
            <a:ext cx="3898901" cy="3898901"/>
            <a:chOff x="0" y="0"/>
            <a:chExt cx="3898900" cy="3898900"/>
          </a:xfrm>
        </p:grpSpPr>
        <p:grpSp>
          <p:nvGrpSpPr>
            <p:cNvPr id="633" name="Group"/>
            <p:cNvGrpSpPr/>
            <p:nvPr/>
          </p:nvGrpSpPr>
          <p:grpSpPr>
            <a:xfrm>
              <a:off x="0" y="0"/>
              <a:ext cx="3898900" cy="3898900"/>
              <a:chOff x="0" y="0"/>
              <a:chExt cx="3898900" cy="3898900"/>
            </a:xfrm>
          </p:grpSpPr>
          <p:sp>
            <p:nvSpPr>
              <p:cNvPr id="631" name="Square"/>
              <p:cNvSpPr/>
              <p:nvPr/>
            </p:nvSpPr>
            <p:spPr>
              <a:xfrm>
                <a:off x="0" y="0"/>
                <a:ext cx="3898900" cy="3898900"/>
              </a:xfrm>
              <a:prstGeom prst="rect">
                <a:avLst/>
              </a:prstGeom>
              <a:solidFill>
                <a:srgbClr val="000000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57799" marR="57799" defTabSz="1295400">
                  <a:defRPr sz="2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  <p:sp>
            <p:nvSpPr>
              <p:cNvPr id="632" name="Shape"/>
              <p:cNvSpPr/>
              <p:nvPr/>
            </p:nvSpPr>
            <p:spPr>
              <a:xfrm rot="900000">
                <a:off x="325050" y="650106"/>
                <a:ext cx="3136901" cy="2684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2" y="0"/>
                    </a:moveTo>
                    <a:cubicBezTo>
                      <a:pt x="10598" y="400"/>
                      <a:pt x="10505" y="817"/>
                      <a:pt x="10334" y="1199"/>
                    </a:cubicBezTo>
                    <a:lnTo>
                      <a:pt x="7448" y="5904"/>
                    </a:lnTo>
                    <a:lnTo>
                      <a:pt x="0" y="8520"/>
                    </a:lnTo>
                    <a:lnTo>
                      <a:pt x="8938" y="12880"/>
                    </a:lnTo>
                    <a:lnTo>
                      <a:pt x="11172" y="21600"/>
                    </a:lnTo>
                    <a:lnTo>
                      <a:pt x="14152" y="8520"/>
                    </a:lnTo>
                    <a:lnTo>
                      <a:pt x="21600" y="4160"/>
                    </a:lnTo>
                    <a:lnTo>
                      <a:pt x="13407" y="4160"/>
                    </a:lnTo>
                    <a:lnTo>
                      <a:pt x="10722" y="0"/>
                    </a:lnTo>
                    <a:close/>
                  </a:path>
                </a:pathLst>
              </a:custGeom>
              <a:solidFill>
                <a:srgbClr val="BFBFBF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57799" marR="57799" defTabSz="1295400">
                  <a:defRPr sz="2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</a:p>
            </p:txBody>
          </p:sp>
        </p:grpSp>
        <p:sp>
          <p:nvSpPr>
            <p:cNvPr id="634" name="Oval"/>
            <p:cNvSpPr/>
            <p:nvPr/>
          </p:nvSpPr>
          <p:spPr>
            <a:xfrm flipH="1" rot="10800000">
              <a:off x="2203618" y="650322"/>
              <a:ext cx="133210" cy="135467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35" name="Oval"/>
            <p:cNvSpPr/>
            <p:nvPr/>
          </p:nvSpPr>
          <p:spPr>
            <a:xfrm flipH="1" rot="10800000">
              <a:off x="3499386" y="1517861"/>
              <a:ext cx="133209" cy="135468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36" name="Oval"/>
            <p:cNvSpPr/>
            <p:nvPr/>
          </p:nvSpPr>
          <p:spPr>
            <a:xfrm flipH="1" rot="10800000">
              <a:off x="376879" y="1228865"/>
              <a:ext cx="133209" cy="135468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37" name="Oval"/>
            <p:cNvSpPr/>
            <p:nvPr/>
          </p:nvSpPr>
          <p:spPr>
            <a:xfrm flipH="1" rot="10800000">
              <a:off x="1553183" y="3193133"/>
              <a:ext cx="133210" cy="135467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38" name="Oval"/>
            <p:cNvSpPr/>
            <p:nvPr/>
          </p:nvSpPr>
          <p:spPr>
            <a:xfrm flipH="1" rot="10800000">
              <a:off x="1451583" y="2098110"/>
              <a:ext cx="133210" cy="135468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39" name="Oval"/>
            <p:cNvSpPr/>
            <p:nvPr/>
          </p:nvSpPr>
          <p:spPr>
            <a:xfrm flipH="1" rot="10800000">
              <a:off x="2397592" y="1788794"/>
              <a:ext cx="133210" cy="135468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40" name="Oval"/>
            <p:cNvSpPr/>
            <p:nvPr/>
          </p:nvSpPr>
          <p:spPr>
            <a:xfrm flipH="1" rot="10800000">
              <a:off x="1584790" y="1152101"/>
              <a:ext cx="133210" cy="135468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  <p:sp>
          <p:nvSpPr>
            <p:cNvPr id="641" name="Oval"/>
            <p:cNvSpPr/>
            <p:nvPr/>
          </p:nvSpPr>
          <p:spPr>
            <a:xfrm flipH="1" rot="10800000">
              <a:off x="2422426" y="1228865"/>
              <a:ext cx="133210" cy="135468"/>
            </a:xfrm>
            <a:prstGeom prst="ellipse">
              <a:avLst/>
            </a:prstGeom>
            <a:solidFill>
              <a:srgbClr val="FF26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pPr>
            </a:p>
          </p:txBody>
        </p:sp>
      </p:grpSp>
      <p:sp>
        <p:nvSpPr>
          <p:cNvPr id="643" name="Line"/>
          <p:cNvSpPr/>
          <p:nvPr/>
        </p:nvSpPr>
        <p:spPr>
          <a:xfrm>
            <a:off x="4114800" y="3612160"/>
            <a:ext cx="4660900" cy="722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580" fill="norm" stroke="1" extrusionOk="0">
                <a:moveTo>
                  <a:pt x="21600" y="20580"/>
                </a:moveTo>
                <a:cubicBezTo>
                  <a:pt x="17160" y="10917"/>
                  <a:pt x="12720" y="1254"/>
                  <a:pt x="9120" y="117"/>
                </a:cubicBezTo>
                <a:cubicBezTo>
                  <a:pt x="5520" y="-1020"/>
                  <a:pt x="2760" y="6369"/>
                  <a:pt x="0" y="13759"/>
                </a:cubicBezTo>
              </a:path>
            </a:pathLst>
          </a:custGeom>
          <a:ln w="25400">
            <a:solidFill>
              <a:srgbClr val="008F00"/>
            </a:solidFill>
            <a:tailEnd type="triangle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644" name="Line"/>
          <p:cNvSpPr/>
          <p:nvPr/>
        </p:nvSpPr>
        <p:spPr>
          <a:xfrm>
            <a:off x="4229100" y="6832600"/>
            <a:ext cx="4660900" cy="539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99" fill="norm" stroke="1" extrusionOk="0">
                <a:moveTo>
                  <a:pt x="21600" y="5184"/>
                </a:moveTo>
                <a:cubicBezTo>
                  <a:pt x="17031" y="13392"/>
                  <a:pt x="12462" y="21600"/>
                  <a:pt x="8862" y="20736"/>
                </a:cubicBezTo>
                <a:cubicBezTo>
                  <a:pt x="5262" y="19872"/>
                  <a:pt x="2631" y="9936"/>
                  <a:pt x="0" y="0"/>
                </a:cubicBezTo>
              </a:path>
            </a:pathLst>
          </a:custGeom>
          <a:ln w="25400">
            <a:solidFill>
              <a:srgbClr val="008F00"/>
            </a:solidFill>
            <a:tailEnd type="triangle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645" name="Line"/>
          <p:cNvSpPr/>
          <p:nvPr/>
        </p:nvSpPr>
        <p:spPr>
          <a:xfrm>
            <a:off x="4762500" y="5422900"/>
            <a:ext cx="4660900" cy="434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99" fill="norm" stroke="1" extrusionOk="0">
                <a:moveTo>
                  <a:pt x="21600" y="5184"/>
                </a:moveTo>
                <a:cubicBezTo>
                  <a:pt x="16619" y="13392"/>
                  <a:pt x="11637" y="21600"/>
                  <a:pt x="8037" y="20736"/>
                </a:cubicBezTo>
                <a:cubicBezTo>
                  <a:pt x="4437" y="19872"/>
                  <a:pt x="2219" y="9936"/>
                  <a:pt x="0" y="0"/>
                </a:cubicBezTo>
              </a:path>
            </a:pathLst>
          </a:custGeom>
          <a:ln w="25400">
            <a:solidFill>
              <a:srgbClr val="008F00"/>
            </a:solidFill>
            <a:tailEnd type="triangle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646" name="Détection des primitives (ici, points de forte courbure)"/>
          <p:cNvSpPr txBox="1"/>
          <p:nvPr/>
        </p:nvSpPr>
        <p:spPr>
          <a:xfrm>
            <a:off x="1627857" y="1948462"/>
            <a:ext cx="6254917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buClr>
                <a:srgbClr val="FF2600"/>
              </a:buClr>
              <a:buFont typeface="Arial"/>
              <a:defRPr sz="2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Détection des primitives (ici, points de forte courbure)</a:t>
            </a:r>
          </a:p>
        </p:txBody>
      </p:sp>
      <p:grpSp>
        <p:nvGrpSpPr>
          <p:cNvPr id="649" name="Group"/>
          <p:cNvGrpSpPr/>
          <p:nvPr/>
        </p:nvGrpSpPr>
        <p:grpSpPr>
          <a:xfrm>
            <a:off x="2201333" y="2521937"/>
            <a:ext cx="9502988" cy="1081477"/>
            <a:chOff x="0" y="0"/>
            <a:chExt cx="9502987" cy="1081475"/>
          </a:xfrm>
        </p:grpSpPr>
        <p:sp>
          <p:nvSpPr>
            <p:cNvPr id="647" name="Mesure: moindres carrés"/>
            <p:cNvSpPr txBox="1"/>
            <p:nvPr/>
          </p:nvSpPr>
          <p:spPr>
            <a:xfrm>
              <a:off x="0" y="101600"/>
              <a:ext cx="5346700" cy="419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57799" marR="57799" defTabSz="1295400">
                <a:buClr>
                  <a:srgbClr val="008F00"/>
                </a:buClr>
                <a:buFont typeface="Arial"/>
                <a:defRPr sz="2200">
                  <a:solidFill>
                    <a:srgbClr val="008F00"/>
                  </a:solidFill>
                  <a:uFill>
                    <a:solidFill>
                      <a:srgbClr val="008F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Mesure: moindres carrés</a:t>
              </a:r>
            </a:p>
          </p:txBody>
        </p:sp>
        <p:pic>
          <p:nvPicPr>
            <p:cNvPr id="648" name="image.pdf" descr="image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13582" y="0"/>
              <a:ext cx="4689406" cy="1081476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650" name="Approches géométriques"/>
          <p:cNvSpPr txBox="1"/>
          <p:nvPr>
            <p:ph type="title"/>
          </p:nvPr>
        </p:nvSpPr>
        <p:spPr>
          <a:xfrm>
            <a:off x="977900" y="-152400"/>
            <a:ext cx="11049000" cy="2273300"/>
          </a:xfrm>
          <a:prstGeom prst="rect">
            <a:avLst/>
          </a:prstGeom>
        </p:spPr>
        <p:txBody>
          <a:bodyPr/>
          <a:lstStyle/>
          <a:p>
            <a:pPr/>
            <a:r>
              <a:t>Approches géométriques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655" name="Optimisation : approches géométriqu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Optimisation : approches géométriques</a:t>
            </a:r>
          </a:p>
        </p:txBody>
      </p:sp>
      <p:sp>
        <p:nvSpPr>
          <p:cNvPr id="656" name="Repose sur deux étapes bien distinct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Repose sur deux étapes bien distinctes</a:t>
            </a:r>
          </a:p>
          <a:p>
            <a:pPr/>
            <a:r>
              <a:t>Première étape : ‘‘segmentation’’ </a:t>
            </a:r>
            <a:br/>
            <a:r>
              <a:t>(souvent le plus dur, surtout si effectuée de façon automatique)</a:t>
            </a:r>
          </a:p>
          <a:p>
            <a:pPr lvl="1"/>
            <a:r>
              <a:t>Extraire les primitives significatives. </a:t>
            </a:r>
            <a:br/>
            <a:r>
              <a:rPr b="1"/>
              <a:t>Difficulté</a:t>
            </a:r>
            <a:r>
              <a:t> : bruit (images ultrasonores ou autres)</a:t>
            </a:r>
          </a:p>
          <a:p>
            <a:pPr lvl="1"/>
            <a:r>
              <a:t>Les primitives doivent correspondre aux </a:t>
            </a:r>
            <a:r>
              <a:rPr b="1"/>
              <a:t>mêmes</a:t>
            </a:r>
            <a:r>
              <a:t> réalités physiques dans les </a:t>
            </a:r>
            <a:r>
              <a:rPr b="1"/>
              <a:t>2</a:t>
            </a:r>
            <a:r>
              <a:t> images. </a:t>
            </a:r>
            <a:br/>
            <a:r>
              <a:t>Difficulté: recalage multi-modal (IRM T1 - IRM diffusion, TEP/IRM)</a:t>
            </a:r>
            <a:br/>
          </a:p>
          <a:p>
            <a:pPr/>
            <a:r>
              <a:t>Remarque: extraction automatique des primitives = idéal.</a:t>
            </a:r>
            <a:br/>
            <a:r>
              <a:t>Possible aussi: </a:t>
            </a:r>
          </a:p>
          <a:p>
            <a:pPr lvl="1"/>
            <a:r>
              <a:t>manuel (médecin - expert)</a:t>
            </a:r>
          </a:p>
          <a:p>
            <a:pPr lvl="1"/>
            <a:r>
              <a:t>stéréotaxiques (inclus dans les images)</a:t>
            </a:r>
          </a:p>
        </p:txBody>
      </p:sp>
      <p:sp>
        <p:nvSpPr>
          <p:cNvPr id="6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660" name="Repère stéréotaxiqu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Repère stéréotaxique</a:t>
            </a:r>
          </a:p>
        </p:txBody>
      </p:sp>
      <p:sp>
        <p:nvSpPr>
          <p:cNvPr id="661" name="Cadre stéréotaxiqu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Cadre stéréotaxique</a:t>
            </a:r>
          </a:p>
          <a:p>
            <a:pPr/>
            <a:r>
              <a:t>Contention</a:t>
            </a:r>
          </a:p>
        </p:txBody>
      </p:sp>
      <p:sp>
        <p:nvSpPr>
          <p:cNvPr id="6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3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8900" y="4064000"/>
            <a:ext cx="7767352" cy="5232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Rounded Rectangle"/>
          <p:cNvSpPr/>
          <p:nvPr/>
        </p:nvSpPr>
        <p:spPr>
          <a:xfrm>
            <a:off x="114299" y="114299"/>
            <a:ext cx="12788901" cy="9423401"/>
          </a:xfrm>
          <a:prstGeom prst="roundRect">
            <a:avLst>
              <a:gd name="adj" fmla="val 4840"/>
            </a:avLst>
          </a:prstGeom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395" name="Transformations dens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Transformations denses</a:t>
            </a:r>
          </a:p>
        </p:txBody>
      </p:sp>
      <p:sp>
        <p:nvSpPr>
          <p:cNvPr id="396" name="Princip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Principe</a:t>
            </a:r>
          </a:p>
          <a:p>
            <a:pPr lvl="1"/>
            <a:r>
              <a:t>Un vecteur de déplacement par pixel/voxel</a:t>
            </a:r>
          </a:p>
          <a:p>
            <a:pPr lvl="1"/>
            <a:r>
              <a:rPr b="1" i="1"/>
              <a:t>x’</a:t>
            </a:r>
            <a:r>
              <a:t> = T(</a:t>
            </a:r>
            <a:r>
              <a:rPr b="1" i="1"/>
              <a:t>x</a:t>
            </a:r>
            <a:r>
              <a:t>) = </a:t>
            </a:r>
            <a:r>
              <a:rPr b="1" i="1"/>
              <a:t>x</a:t>
            </a:r>
            <a:r>
              <a:t> + u(</a:t>
            </a:r>
            <a:r>
              <a:rPr b="1" i="1"/>
              <a:t>x</a:t>
            </a:r>
            <a:r>
              <a:t>)</a:t>
            </a:r>
          </a:p>
          <a:p>
            <a:pPr/>
            <a:r>
              <a:t>Nombre de paramètres?</a:t>
            </a:r>
          </a:p>
          <a:p>
            <a:pPr lvl="1"/>
            <a:r>
              <a:t>3N, N est le nombre de pixels/voxels</a:t>
            </a:r>
            <a:br/>
            <a:br/>
          </a:p>
          <a:p>
            <a:pPr/>
            <a:r>
              <a:t>Doit restreindre le choix de </a:t>
            </a:r>
            <a:br/>
            <a:r>
              <a:t>transformation</a:t>
            </a:r>
          </a:p>
          <a:p>
            <a:pPr lvl="1"/>
            <a:r>
              <a:t>Inversible (difféomorphisme)</a:t>
            </a:r>
          </a:p>
          <a:p>
            <a:pPr lvl="1"/>
            <a:r>
              <a:t>Lisse (régularisation)</a:t>
            </a:r>
            <a:br/>
          </a:p>
        </p:txBody>
      </p:sp>
      <p:sp>
        <p:nvSpPr>
          <p:cNvPr id="397" name="Slide Number"/>
          <p:cNvSpPr txBox="1"/>
          <p:nvPr>
            <p:ph type="sldNum" sz="quarter" idx="2"/>
          </p:nvPr>
        </p:nvSpPr>
        <p:spPr>
          <a:xfrm>
            <a:off x="10505158" y="8890000"/>
            <a:ext cx="342901" cy="355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7100" y="2501900"/>
            <a:ext cx="4025900" cy="5225105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666" name="Repères intrinsèques et extrinsèqu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Repères intrinsèques et extrinsèques </a:t>
            </a:r>
          </a:p>
        </p:txBody>
      </p:sp>
      <p:sp>
        <p:nvSpPr>
          <p:cNvPr id="6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8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104" y="3536808"/>
            <a:ext cx="7874001" cy="3759201"/>
          </a:xfrm>
          <a:prstGeom prst="rect">
            <a:avLst/>
          </a:prstGeom>
          <a:ln w="88900">
            <a:miter lim="400000"/>
          </a:ln>
        </p:spPr>
      </p:pic>
      <p:pic>
        <p:nvPicPr>
          <p:cNvPr id="669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01380" y="3616396"/>
            <a:ext cx="3911601" cy="35814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1008;p72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35159">
              <a:defRPr sz="4004">
                <a:solidFill>
                  <a:srgbClr val="434343"/>
                </a:solidFill>
              </a:defRPr>
            </a:lvl1pPr>
          </a:lstStyle>
          <a:p>
            <a:pPr/>
            <a:r>
              <a:t>Approches géométrique</a:t>
            </a:r>
          </a:p>
        </p:txBody>
      </p:sp>
      <p:pic>
        <p:nvPicPr>
          <p:cNvPr id="672" name="Google Shape;1009;p72" descr="Google Shape;1009;p7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9352" y="7216278"/>
            <a:ext cx="1315448" cy="1315381"/>
          </a:xfrm>
          <a:prstGeom prst="rect">
            <a:avLst/>
          </a:prstGeom>
          <a:ln w="88900">
            <a:miter lim="400000"/>
          </a:ln>
        </p:spPr>
      </p:pic>
      <p:sp>
        <p:nvSpPr>
          <p:cNvPr id="673" name="Google Shape;1010;p72"/>
          <p:cNvSpPr/>
          <p:nvPr/>
        </p:nvSpPr>
        <p:spPr>
          <a:xfrm flipH="1">
            <a:off x="588870" y="2376924"/>
            <a:ext cx="1" cy="6168321"/>
          </a:xfrm>
          <a:prstGeom prst="line">
            <a:avLst/>
          </a:prstGeom>
          <a:ln w="12700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74" name="Google Shape;1011;p72"/>
          <p:cNvSpPr/>
          <p:nvPr/>
        </p:nvSpPr>
        <p:spPr>
          <a:xfrm>
            <a:off x="471324" y="2141831"/>
            <a:ext cx="235094" cy="2350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75" name="Google Shape;1012;p72"/>
          <p:cNvSpPr txBox="1"/>
          <p:nvPr>
            <p:ph type="body" idx="1"/>
          </p:nvPr>
        </p:nvSpPr>
        <p:spPr>
          <a:xfrm>
            <a:off x="697244" y="2858275"/>
            <a:ext cx="10776748" cy="5019735"/>
          </a:xfrm>
          <a:prstGeom prst="rect">
            <a:avLst/>
          </a:prstGeom>
        </p:spPr>
        <p:txBody>
          <a:bodyPr/>
          <a:lstStyle/>
          <a:p>
            <a:pPr marL="0" indent="0" defTabSz="1352499">
              <a:buSzTx/>
              <a:buNone/>
              <a:defRPr sz="2651">
                <a:solidFill>
                  <a:srgbClr val="434343"/>
                </a:solidFill>
              </a:defRPr>
            </a:pPr>
            <a:r>
              <a:t>Détection de primitives</a:t>
            </a:r>
          </a:p>
          <a:p>
            <a:pPr marL="594359" indent="-505205" defTabSz="1352499">
              <a:spcBef>
                <a:spcPts val="2300"/>
              </a:spcBef>
              <a:buClr>
                <a:srgbClr val="434343"/>
              </a:buClr>
              <a:buSzPts val="2600"/>
              <a:defRPr sz="2651">
                <a:solidFill>
                  <a:srgbClr val="434343"/>
                </a:solidFill>
              </a:defRPr>
            </a:pPr>
            <a:r>
              <a:t>Scale-Invariant Feature Transform (SIFT)</a:t>
            </a:r>
          </a:p>
          <a:p>
            <a:pPr marL="594359" indent="-505205" defTabSz="1352499">
              <a:buClr>
                <a:srgbClr val="434343"/>
              </a:buClr>
              <a:buSzPts val="2600"/>
              <a:defRPr sz="2651">
                <a:solidFill>
                  <a:srgbClr val="434343"/>
                </a:solidFill>
              </a:defRPr>
            </a:pPr>
            <a:r>
              <a:t>Invariants (+ ou -) à plusieurs choses</a:t>
            </a:r>
          </a:p>
          <a:p>
            <a:pPr lvl="1" marL="925503" indent="-459921" defTabSz="1352499">
              <a:buClr>
                <a:srgbClr val="434343"/>
              </a:buClr>
              <a:buSzPts val="2000"/>
              <a:defRPr sz="2027">
                <a:solidFill>
                  <a:srgbClr val="434343"/>
                </a:solidFill>
              </a:defRPr>
            </a:pPr>
            <a:r>
              <a:t>Translation</a:t>
            </a:r>
          </a:p>
          <a:p>
            <a:pPr lvl="1" marL="925503" indent="-459921" defTabSz="1352499">
              <a:buClr>
                <a:srgbClr val="434343"/>
              </a:buClr>
              <a:buSzPts val="2000"/>
              <a:defRPr sz="2027">
                <a:solidFill>
                  <a:srgbClr val="434343"/>
                </a:solidFill>
              </a:defRPr>
            </a:pPr>
            <a:r>
              <a:t>Rotation</a:t>
            </a:r>
          </a:p>
          <a:p>
            <a:pPr lvl="1" marL="925503" indent="-459921" defTabSz="1352499">
              <a:buClr>
                <a:srgbClr val="434343"/>
              </a:buClr>
              <a:buSzPts val="2000"/>
              <a:defRPr sz="2027">
                <a:solidFill>
                  <a:srgbClr val="434343"/>
                </a:solidFill>
              </a:defRPr>
            </a:pPr>
            <a:r>
              <a:t>Changement d’échelle</a:t>
            </a:r>
          </a:p>
          <a:p>
            <a:pPr lvl="1" marL="925503" indent="-459921" defTabSz="1352499">
              <a:buClr>
                <a:srgbClr val="434343"/>
              </a:buClr>
              <a:buSzPts val="2000"/>
              <a:defRPr sz="2027">
                <a:solidFill>
                  <a:srgbClr val="434343"/>
                </a:solidFill>
              </a:defRPr>
            </a:pPr>
            <a:r>
              <a:t>Changements d’angle de vue</a:t>
            </a:r>
          </a:p>
          <a:p>
            <a:pPr lvl="1" marL="925503" indent="-459921" defTabSz="1352499">
              <a:buClr>
                <a:srgbClr val="434343"/>
              </a:buClr>
              <a:buSzPts val="2000"/>
              <a:defRPr sz="2027">
                <a:solidFill>
                  <a:srgbClr val="434343"/>
                </a:solidFill>
              </a:defRPr>
            </a:pPr>
            <a:r>
              <a:t>Changements d’illumination</a:t>
            </a:r>
          </a:p>
          <a:p>
            <a:pPr marL="594359" indent="-505205" defTabSz="1352499">
              <a:buClr>
                <a:srgbClr val="434343"/>
              </a:buClr>
              <a:buSzPts val="2600"/>
              <a:defRPr sz="2651">
                <a:solidFill>
                  <a:srgbClr val="434343"/>
                </a:solidFill>
              </a:defRPr>
            </a:pPr>
            <a:r>
              <a:t>Plusieurs concepts sont utilisés</a:t>
            </a:r>
          </a:p>
          <a:p>
            <a:pPr lvl="1" marL="925503" indent="-459921" defTabSz="1352499">
              <a:buClr>
                <a:srgbClr val="434343"/>
              </a:buClr>
              <a:buSzPts val="2000"/>
              <a:defRPr sz="2027">
                <a:solidFill>
                  <a:srgbClr val="434343"/>
                </a:solidFill>
              </a:defRPr>
            </a:pPr>
            <a:r>
              <a:t>Multi-résolution</a:t>
            </a:r>
          </a:p>
          <a:p>
            <a:pPr lvl="1" marL="925503" indent="-459921" defTabSz="1352499">
              <a:buClr>
                <a:srgbClr val="434343"/>
              </a:buClr>
              <a:buSzPts val="2000"/>
              <a:defRPr sz="2027">
                <a:solidFill>
                  <a:srgbClr val="434343"/>
                </a:solidFill>
              </a:defRPr>
            </a:pPr>
            <a:r>
              <a:t>Flou gaussien</a:t>
            </a:r>
          </a:p>
          <a:p>
            <a:pPr lvl="1" marL="925503" indent="-459921" defTabSz="1352499">
              <a:buClr>
                <a:srgbClr val="434343"/>
              </a:buClr>
              <a:buSzPts val="2000"/>
              <a:defRPr sz="2027">
                <a:solidFill>
                  <a:srgbClr val="434343"/>
                </a:solidFill>
              </a:defRPr>
            </a:pPr>
            <a:r>
              <a:t>Histogramme d’orientation</a:t>
            </a:r>
          </a:p>
        </p:txBody>
      </p:sp>
      <p:sp>
        <p:nvSpPr>
          <p:cNvPr id="676" name="D. Lowe, « Distinctive Image Features from Scale-Invariant Keypoints »,  IJCV 60(2), 2004, p.91-110."/>
          <p:cNvSpPr txBox="1"/>
          <p:nvPr/>
        </p:nvSpPr>
        <p:spPr>
          <a:xfrm>
            <a:off x="2587695" y="8353010"/>
            <a:ext cx="11798301" cy="750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799" marR="57799" defTabSz="1295400"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D. Lowe, « </a:t>
            </a:r>
            <a:r>
              <a:rPr b="1" i="1"/>
              <a:t>Distinctive Image Features from Scale-Invariant Keypoints</a:t>
            </a:r>
            <a:r>
              <a:t> », </a:t>
            </a:r>
            <a:br/>
            <a:r>
              <a:t>IJCV 60(2), 2004, p.91-110.</a:t>
            </a:r>
          </a:p>
        </p:txBody>
      </p:sp>
      <p:sp>
        <p:nvSpPr>
          <p:cNvPr id="677" name="F. Estrada, A. Jepson, D. Fleet « SIFT Tutorial », 2004"/>
          <p:cNvSpPr txBox="1"/>
          <p:nvPr/>
        </p:nvSpPr>
        <p:spPr>
          <a:xfrm>
            <a:off x="2894753" y="9286319"/>
            <a:ext cx="6363921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57799" marR="57799" defTabSz="1295400">
              <a:buClr>
                <a:srgbClr val="000000"/>
              </a:buClr>
              <a:buFont typeface="Times New Roman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t>F. Estrada, A. Jepson, D. Fleet « </a:t>
            </a:r>
            <a:r>
              <a:rPr b="1" i="1"/>
              <a:t>SIFT Tutorial</a:t>
            </a:r>
            <a:r>
              <a:t> », 2004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1017;p73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35159">
              <a:defRPr sz="4004">
                <a:solidFill>
                  <a:srgbClr val="434343"/>
                </a:solidFill>
              </a:defRPr>
            </a:lvl1pPr>
          </a:lstStyle>
          <a:p>
            <a:pPr/>
            <a:r>
              <a:t>Approches géométrique</a:t>
            </a:r>
          </a:p>
        </p:txBody>
      </p:sp>
      <p:pic>
        <p:nvPicPr>
          <p:cNvPr id="682" name="Google Shape;1018;p73" descr="Google Shape;1018;p7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9352" y="7216278"/>
            <a:ext cx="1315448" cy="1315381"/>
          </a:xfrm>
          <a:prstGeom prst="rect">
            <a:avLst/>
          </a:prstGeom>
          <a:ln w="88900">
            <a:miter lim="400000"/>
          </a:ln>
        </p:spPr>
      </p:pic>
      <p:sp>
        <p:nvSpPr>
          <p:cNvPr id="683" name="Google Shape;1019;p73"/>
          <p:cNvSpPr/>
          <p:nvPr/>
        </p:nvSpPr>
        <p:spPr>
          <a:xfrm flipH="1">
            <a:off x="588870" y="2376924"/>
            <a:ext cx="1" cy="6168321"/>
          </a:xfrm>
          <a:prstGeom prst="line">
            <a:avLst/>
          </a:prstGeom>
          <a:ln w="12700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4" name="Google Shape;1020;p73"/>
          <p:cNvSpPr/>
          <p:nvPr/>
        </p:nvSpPr>
        <p:spPr>
          <a:xfrm>
            <a:off x="471324" y="2141831"/>
            <a:ext cx="235094" cy="2350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5" name="Google Shape;1021;p73"/>
          <p:cNvSpPr txBox="1"/>
          <p:nvPr>
            <p:ph type="body" sz="quarter" idx="1"/>
          </p:nvPr>
        </p:nvSpPr>
        <p:spPr>
          <a:xfrm>
            <a:off x="697244" y="2858275"/>
            <a:ext cx="10776748" cy="1802241"/>
          </a:xfrm>
          <a:prstGeom prst="rect">
            <a:avLst/>
          </a:prstGeom>
        </p:spPr>
        <p:txBody>
          <a:bodyPr/>
          <a:lstStyle/>
          <a:p>
            <a:pPr marL="0" indent="0" defTabSz="1075063">
              <a:buSzTx/>
              <a:buNone/>
              <a:defRPr sz="2108">
                <a:solidFill>
                  <a:srgbClr val="434343"/>
                </a:solidFill>
              </a:defRPr>
            </a:pPr>
            <a:r>
              <a:t>Multi-résolution</a:t>
            </a:r>
          </a:p>
          <a:p>
            <a:pPr marL="472440" indent="-401574" defTabSz="1075063">
              <a:spcBef>
                <a:spcPts val="1800"/>
              </a:spcBef>
              <a:buClr>
                <a:srgbClr val="434343"/>
              </a:buClr>
              <a:buSzPts val="2100"/>
              <a:defRPr sz="2108">
                <a:solidFill>
                  <a:srgbClr val="434343"/>
                </a:solidFill>
              </a:defRPr>
            </a:pPr>
            <a:r>
              <a:t>Approche facile pour accélérer des calculs</a:t>
            </a:r>
          </a:p>
          <a:p>
            <a:pPr lvl="1" marL="735656" indent="-365578" defTabSz="1075063">
              <a:buClr>
                <a:srgbClr val="434343"/>
              </a:buClr>
              <a:buSzPts val="1600"/>
              <a:defRPr sz="1612">
                <a:solidFill>
                  <a:srgbClr val="434343"/>
                </a:solidFill>
              </a:defRPr>
            </a:pPr>
            <a:r>
              <a:t>Recalage, jeux vidéo, analyse de forme</a:t>
            </a:r>
          </a:p>
          <a:p>
            <a:pPr marL="472440" indent="-401574" defTabSz="1075063">
              <a:buClr>
                <a:srgbClr val="434343"/>
              </a:buClr>
              <a:buSzPts val="2100"/>
              <a:defRPr sz="2108">
                <a:solidFill>
                  <a:srgbClr val="434343"/>
                </a:solidFill>
              </a:defRPr>
            </a:pPr>
            <a:r>
              <a:t>Permet d’extraire des caractéristiques majeures</a:t>
            </a:r>
          </a:p>
        </p:txBody>
      </p:sp>
      <p:pic>
        <p:nvPicPr>
          <p:cNvPr id="686" name="Google Shape;1022;p73" descr="Google Shape;1022;p7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61262" y="2858275"/>
            <a:ext cx="3672423" cy="3672398"/>
          </a:xfrm>
          <a:prstGeom prst="rect">
            <a:avLst/>
          </a:prstGeom>
          <a:ln w="88900">
            <a:miter lim="400000"/>
          </a:ln>
        </p:spPr>
      </p:pic>
      <p:pic>
        <p:nvPicPr>
          <p:cNvPr id="687" name="Google Shape;1023;p73" descr="Google Shape;1023;p7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96614" y="4193618"/>
            <a:ext cx="2337074" cy="2337059"/>
          </a:xfrm>
          <a:prstGeom prst="rect">
            <a:avLst/>
          </a:prstGeom>
          <a:ln w="88900">
            <a:miter lim="400000"/>
          </a:ln>
        </p:spPr>
      </p:pic>
      <p:pic>
        <p:nvPicPr>
          <p:cNvPr id="688" name="Google Shape;1024;p73" descr="Google Shape;1024;p7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65139" y="5362174"/>
            <a:ext cx="1168539" cy="1168530"/>
          </a:xfrm>
          <a:prstGeom prst="rect">
            <a:avLst/>
          </a:prstGeom>
          <a:ln w="88900">
            <a:miter lim="400000"/>
          </a:ln>
        </p:spPr>
      </p:pic>
      <p:pic>
        <p:nvPicPr>
          <p:cNvPr id="689" name="Google Shape;1025;p73" descr="Google Shape;1025;p7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949403" y="5946431"/>
            <a:ext cx="584270" cy="584266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695" name="Google Shape;1026;p73"/>
          <p:cNvGrpSpPr/>
          <p:nvPr/>
        </p:nvGrpSpPr>
        <p:grpSpPr>
          <a:xfrm>
            <a:off x="889279" y="4743786"/>
            <a:ext cx="3442419" cy="3951397"/>
            <a:chOff x="0" y="0"/>
            <a:chExt cx="3442417" cy="3951395"/>
          </a:xfrm>
        </p:grpSpPr>
        <p:pic>
          <p:nvPicPr>
            <p:cNvPr id="690" name="Google Shape;1027;p73" descr="Google Shape;1027;p73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18791" y="0"/>
              <a:ext cx="3123627" cy="3951396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691" name="Google Shape;1028;p73"/>
            <p:cNvSpPr txBox="1"/>
            <p:nvPr/>
          </p:nvSpPr>
          <p:spPr>
            <a:xfrm>
              <a:off x="-1" y="2358933"/>
              <a:ext cx="703148" cy="12365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30026" tIns="130026" rIns="130026" bIns="130026" numCol="1" anchor="t">
              <a:spAutoFit/>
            </a:bodyPr>
            <a:lstStyle>
              <a:lvl1pPr defTabSz="1733973">
                <a:defRPr b="1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x1</a:t>
              </a:r>
            </a:p>
          </p:txBody>
        </p:sp>
        <p:sp>
          <p:nvSpPr>
            <p:cNvPr id="692" name="Google Shape;1029;p73"/>
            <p:cNvSpPr txBox="1"/>
            <p:nvPr/>
          </p:nvSpPr>
          <p:spPr>
            <a:xfrm>
              <a:off x="832035" y="1088604"/>
              <a:ext cx="703148" cy="642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30026" tIns="130026" rIns="130026" bIns="130026" numCol="1" anchor="t">
              <a:spAutoFit/>
            </a:bodyPr>
            <a:lstStyle>
              <a:lvl1pPr defTabSz="1733973">
                <a:defRPr b="1" sz="2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x2</a:t>
              </a:r>
            </a:p>
          </p:txBody>
        </p:sp>
        <p:sp>
          <p:nvSpPr>
            <p:cNvPr id="693" name="Google Shape;1030;p73"/>
            <p:cNvSpPr txBox="1"/>
            <p:nvPr/>
          </p:nvSpPr>
          <p:spPr>
            <a:xfrm>
              <a:off x="1183947" y="593173"/>
              <a:ext cx="703148" cy="5438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30026" tIns="130026" rIns="130026" bIns="130026" numCol="1" anchor="t">
              <a:spAutoFit/>
            </a:bodyPr>
            <a:lstStyle>
              <a:lvl1pPr defTabSz="1733973">
                <a:defRPr b="1" sz="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x4</a:t>
              </a:r>
            </a:p>
          </p:txBody>
        </p:sp>
        <p:sp>
          <p:nvSpPr>
            <p:cNvPr id="694" name="Google Shape;1031;p73"/>
            <p:cNvSpPr txBox="1"/>
            <p:nvPr/>
          </p:nvSpPr>
          <p:spPr>
            <a:xfrm>
              <a:off x="1470364" y="280320"/>
              <a:ext cx="703148" cy="457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30026" tIns="130026" rIns="130026" bIns="130026" numCol="1" anchor="t">
              <a:spAutoFit/>
            </a:bodyPr>
            <a:lstStyle>
              <a:lvl1pPr defTabSz="1733973">
                <a:defRPr b="1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x8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1036;p74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35159">
              <a:defRPr sz="4004">
                <a:solidFill>
                  <a:srgbClr val="434343"/>
                </a:solidFill>
              </a:defRPr>
            </a:lvl1pPr>
          </a:lstStyle>
          <a:p>
            <a:pPr/>
            <a:r>
              <a:t>Approches géométrique</a:t>
            </a:r>
          </a:p>
        </p:txBody>
      </p:sp>
      <p:sp>
        <p:nvSpPr>
          <p:cNvPr id="700" name="Google Shape;1037;p74"/>
          <p:cNvSpPr/>
          <p:nvPr/>
        </p:nvSpPr>
        <p:spPr>
          <a:xfrm flipH="1">
            <a:off x="588870" y="2376924"/>
            <a:ext cx="1" cy="6168321"/>
          </a:xfrm>
          <a:prstGeom prst="line">
            <a:avLst/>
          </a:prstGeom>
          <a:ln w="12700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01" name="Google Shape;1038;p74"/>
          <p:cNvSpPr/>
          <p:nvPr/>
        </p:nvSpPr>
        <p:spPr>
          <a:xfrm>
            <a:off x="471324" y="2141831"/>
            <a:ext cx="235094" cy="2350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02" name="Google Shape;1039;p74"/>
          <p:cNvSpPr txBox="1"/>
          <p:nvPr>
            <p:ph type="body" sz="quarter" idx="1"/>
          </p:nvPr>
        </p:nvSpPr>
        <p:spPr>
          <a:xfrm>
            <a:off x="697244" y="2858275"/>
            <a:ext cx="6845867" cy="2222081"/>
          </a:xfrm>
          <a:prstGeom prst="rect">
            <a:avLst/>
          </a:prstGeom>
        </p:spPr>
        <p:txBody>
          <a:bodyPr/>
          <a:lstStyle/>
          <a:p>
            <a:pPr marL="0" indent="0" defTabSz="1317819">
              <a:buSzTx/>
              <a:buNone/>
              <a:defRPr sz="2584">
                <a:solidFill>
                  <a:srgbClr val="434343"/>
                </a:solidFill>
              </a:defRPr>
            </a:pPr>
            <a:r>
              <a:t>Flou gaussien et différence de gaussienne</a:t>
            </a:r>
          </a:p>
          <a:p>
            <a:pPr marL="579119" indent="-492251" defTabSz="1317819">
              <a:spcBef>
                <a:spcPts val="2300"/>
              </a:spcBef>
              <a:buClr>
                <a:srgbClr val="434343"/>
              </a:buClr>
              <a:buSzPts val="2500"/>
              <a:defRPr sz="2584">
                <a:solidFill>
                  <a:srgbClr val="434343"/>
                </a:solidFill>
              </a:defRPr>
            </a:pPr>
            <a:r>
              <a:t>Réduit le bruit, fait disparaître les détails</a:t>
            </a:r>
          </a:p>
          <a:p>
            <a:pPr marL="579119" indent="-492251" defTabSz="1317819">
              <a:buClr>
                <a:srgbClr val="434343"/>
              </a:buClr>
              <a:buSzPts val="2500"/>
              <a:defRPr sz="2584">
                <a:solidFill>
                  <a:srgbClr val="434343"/>
                </a:solidFill>
              </a:defRPr>
            </a:pPr>
            <a:r>
              <a:t>Particulièrement “problématique” aux contours</a:t>
            </a:r>
          </a:p>
        </p:txBody>
      </p:sp>
      <p:pic>
        <p:nvPicPr>
          <p:cNvPr id="703" name="Google Shape;1040;p74" descr="Google Shape;1040;p7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7769" y="5183075"/>
            <a:ext cx="2588272" cy="2588269"/>
          </a:xfrm>
          <a:prstGeom prst="rect">
            <a:avLst/>
          </a:prstGeom>
          <a:ln w="88900">
            <a:miter lim="400000"/>
          </a:ln>
        </p:spPr>
      </p:pic>
      <p:pic>
        <p:nvPicPr>
          <p:cNvPr id="704" name="Google Shape;1041;p74" descr="Google Shape;1041;p7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8901" y="5183075"/>
            <a:ext cx="2588272" cy="2588269"/>
          </a:xfrm>
          <a:prstGeom prst="rect">
            <a:avLst/>
          </a:prstGeom>
          <a:ln w="88900">
            <a:miter lim="400000"/>
          </a:ln>
        </p:spPr>
      </p:pic>
      <p:pic>
        <p:nvPicPr>
          <p:cNvPr id="705" name="Google Shape;1042;p74" descr="Google Shape;1042;p7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30036" y="5183075"/>
            <a:ext cx="2588272" cy="2588269"/>
          </a:xfrm>
          <a:prstGeom prst="rect">
            <a:avLst/>
          </a:prstGeom>
          <a:ln w="88900">
            <a:miter lim="400000"/>
          </a:ln>
        </p:spPr>
      </p:pic>
      <p:pic>
        <p:nvPicPr>
          <p:cNvPr id="706" name="Google Shape;1043;p74" descr="Google Shape;1043;p7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11175" y="5183089"/>
            <a:ext cx="2588240" cy="2588237"/>
          </a:xfrm>
          <a:prstGeom prst="rect">
            <a:avLst/>
          </a:prstGeom>
          <a:ln w="88900">
            <a:miter lim="400000"/>
          </a:ln>
        </p:spPr>
      </p:pic>
      <p:pic>
        <p:nvPicPr>
          <p:cNvPr id="707" name="Google Shape;1044;p74" descr="Google Shape;1044;p7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89352" y="7216278"/>
            <a:ext cx="1315448" cy="131538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1049;p75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35159">
              <a:defRPr sz="4004">
                <a:solidFill>
                  <a:srgbClr val="434343"/>
                </a:solidFill>
              </a:defRPr>
            </a:lvl1pPr>
          </a:lstStyle>
          <a:p>
            <a:pPr/>
            <a:r>
              <a:t>Approches géométrique</a:t>
            </a:r>
          </a:p>
        </p:txBody>
      </p:sp>
      <p:sp>
        <p:nvSpPr>
          <p:cNvPr id="712" name="Google Shape;1050;p75"/>
          <p:cNvSpPr/>
          <p:nvPr/>
        </p:nvSpPr>
        <p:spPr>
          <a:xfrm flipH="1">
            <a:off x="588870" y="2376924"/>
            <a:ext cx="1" cy="6168321"/>
          </a:xfrm>
          <a:prstGeom prst="line">
            <a:avLst/>
          </a:prstGeom>
          <a:ln w="12700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13" name="Google Shape;1051;p75"/>
          <p:cNvSpPr/>
          <p:nvPr/>
        </p:nvSpPr>
        <p:spPr>
          <a:xfrm>
            <a:off x="471324" y="2141831"/>
            <a:ext cx="235094" cy="2350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14" name="Google Shape;1052;p75"/>
          <p:cNvSpPr txBox="1"/>
          <p:nvPr>
            <p:ph type="body" sz="quarter" idx="1"/>
          </p:nvPr>
        </p:nvSpPr>
        <p:spPr>
          <a:xfrm>
            <a:off x="697244" y="2858275"/>
            <a:ext cx="8122028" cy="1031681"/>
          </a:xfrm>
          <a:prstGeom prst="rect">
            <a:avLst/>
          </a:prstGeom>
        </p:spPr>
        <p:txBody>
          <a:bodyPr/>
          <a:lstStyle>
            <a:lvl1pPr marL="0" indent="0" defTabSz="1664614">
              <a:spcBef>
                <a:spcPts val="2900"/>
              </a:spcBef>
              <a:buSzTx/>
              <a:buNone/>
              <a:defRPr sz="3264">
                <a:solidFill>
                  <a:srgbClr val="434343"/>
                </a:solidFill>
              </a:defRPr>
            </a:lvl1pPr>
          </a:lstStyle>
          <a:p>
            <a:pPr/>
            <a:r>
              <a:t>Flou gaussien et différence de gaussienne</a:t>
            </a:r>
          </a:p>
        </p:txBody>
      </p:sp>
      <p:pic>
        <p:nvPicPr>
          <p:cNvPr id="715" name="Google Shape;1053;p75" descr="Google Shape;1053;p7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7769" y="4749582"/>
            <a:ext cx="2588272" cy="2588269"/>
          </a:xfrm>
          <a:prstGeom prst="rect">
            <a:avLst/>
          </a:prstGeom>
          <a:ln w="88900">
            <a:miter lim="400000"/>
          </a:ln>
        </p:spPr>
      </p:pic>
      <p:pic>
        <p:nvPicPr>
          <p:cNvPr id="716" name="Google Shape;1054;p75" descr="Google Shape;1054;p7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74294" y="6289457"/>
            <a:ext cx="1947370" cy="1947415"/>
          </a:xfrm>
          <a:prstGeom prst="rect">
            <a:avLst/>
          </a:prstGeom>
          <a:ln w="88900">
            <a:miter lim="400000"/>
          </a:ln>
        </p:spPr>
      </p:pic>
      <p:pic>
        <p:nvPicPr>
          <p:cNvPr id="717" name="Google Shape;1055;p75" descr="Google Shape;1055;p7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74310" y="3850571"/>
            <a:ext cx="1947345" cy="1947388"/>
          </a:xfrm>
          <a:prstGeom prst="rect">
            <a:avLst/>
          </a:prstGeom>
          <a:ln w="88900">
            <a:miter lim="400000"/>
          </a:ln>
        </p:spPr>
      </p:pic>
      <p:pic>
        <p:nvPicPr>
          <p:cNvPr id="718" name="Google Shape;1056;p75" descr="Google Shape;1056;p7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689352" y="7216278"/>
            <a:ext cx="1315448" cy="1315381"/>
          </a:xfrm>
          <a:prstGeom prst="rect">
            <a:avLst/>
          </a:prstGeom>
          <a:ln w="88900">
            <a:miter lim="400000"/>
          </a:ln>
        </p:spPr>
      </p:pic>
      <p:pic>
        <p:nvPicPr>
          <p:cNvPr id="719" name="Google Shape;1057;p75" descr="Google Shape;1057;p7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39911" y="4749582"/>
            <a:ext cx="2588269" cy="2588269"/>
          </a:xfrm>
          <a:prstGeom prst="rect">
            <a:avLst/>
          </a:prstGeom>
          <a:ln w="88900">
            <a:miter lim="400000"/>
          </a:ln>
        </p:spPr>
      </p:pic>
      <p:sp>
        <p:nvSpPr>
          <p:cNvPr id="720" name="Google Shape;1058;p75"/>
          <p:cNvSpPr/>
          <p:nvPr/>
        </p:nvSpPr>
        <p:spPr>
          <a:xfrm flipH="1" rot="10800000">
            <a:off x="3942310" y="4824264"/>
            <a:ext cx="1632001" cy="815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595959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21" name="Google Shape;1059;p75"/>
          <p:cNvSpPr/>
          <p:nvPr/>
        </p:nvSpPr>
        <p:spPr>
          <a:xfrm>
            <a:off x="3999467" y="6528870"/>
            <a:ext cx="1574828" cy="734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595959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3" name="Google Shape;1060;p75"/>
          <p:cNvSpPr/>
          <p:nvPr/>
        </p:nvSpPr>
        <p:spPr>
          <a:xfrm>
            <a:off x="7520940" y="4823460"/>
            <a:ext cx="161798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rgbClr val="595959"/>
            </a:solidFill>
          </a:ln>
        </p:spPr>
        <p:txBody>
          <a:bodyPr/>
          <a:lstStyle/>
          <a:p>
            <a:pPr/>
          </a:p>
        </p:txBody>
      </p:sp>
      <p:sp>
        <p:nvSpPr>
          <p:cNvPr id="734" name="Google Shape;1061;p75"/>
          <p:cNvSpPr/>
          <p:nvPr/>
        </p:nvSpPr>
        <p:spPr>
          <a:xfrm>
            <a:off x="7520940" y="6042660"/>
            <a:ext cx="1617980" cy="1220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10800" y="21600"/>
                </a:lnTo>
                <a:lnTo>
                  <a:pt x="10800" y="0"/>
                </a:lnTo>
                <a:lnTo>
                  <a:pt x="21600" y="0"/>
                </a:lnTo>
              </a:path>
            </a:pathLst>
          </a:custGeom>
          <a:ln w="12700">
            <a:solidFill>
              <a:srgbClr val="595959"/>
            </a:solidFill>
          </a:ln>
        </p:spPr>
        <p:txBody>
          <a:bodyPr/>
          <a:lstStyle/>
          <a:p>
            <a:pPr/>
          </a:p>
        </p:txBody>
      </p:sp>
      <p:grpSp>
        <p:nvGrpSpPr>
          <p:cNvPr id="726" name="Google Shape;1062;p75"/>
          <p:cNvGrpSpPr/>
          <p:nvPr/>
        </p:nvGrpSpPr>
        <p:grpSpPr>
          <a:xfrm>
            <a:off x="8057512" y="5472846"/>
            <a:ext cx="624978" cy="1222401"/>
            <a:chOff x="0" y="0"/>
            <a:chExt cx="624977" cy="1222400"/>
          </a:xfrm>
        </p:grpSpPr>
        <p:sp>
          <p:nvSpPr>
            <p:cNvPr id="724" name="Google Shape;1063;p75"/>
            <p:cNvSpPr/>
            <p:nvPr/>
          </p:nvSpPr>
          <p:spPr>
            <a:xfrm>
              <a:off x="0" y="297571"/>
              <a:ext cx="546560" cy="546561"/>
            </a:xfrm>
            <a:prstGeom prst="ellipse">
              <a:avLst/>
            </a:prstGeom>
            <a:solidFill>
              <a:srgbClr val="FFAB40"/>
            </a:solidFill>
            <a:ln w="127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733973">
                <a:defRPr b="1" sz="4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5" name="Google Shape;1064;p75"/>
            <p:cNvSpPr txBox="1"/>
            <p:nvPr/>
          </p:nvSpPr>
          <p:spPr>
            <a:xfrm>
              <a:off x="32763" y="0"/>
              <a:ext cx="592215" cy="1222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30026" tIns="130026" rIns="130026" bIns="130026" numCol="1" anchor="t">
              <a:spAutoFit/>
            </a:bodyPr>
            <a:lstStyle>
              <a:lvl1pPr defTabSz="1733973">
                <a:defRPr b="1" sz="6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</a:t>
              </a:r>
            </a:p>
          </p:txBody>
        </p:sp>
      </p:grpSp>
      <p:grpSp>
        <p:nvGrpSpPr>
          <p:cNvPr id="729" name="Google Shape;1065;p75"/>
          <p:cNvGrpSpPr/>
          <p:nvPr/>
        </p:nvGrpSpPr>
        <p:grpSpPr>
          <a:xfrm>
            <a:off x="4491894" y="4789451"/>
            <a:ext cx="614964" cy="1222402"/>
            <a:chOff x="0" y="0"/>
            <a:chExt cx="614963" cy="1222400"/>
          </a:xfrm>
        </p:grpSpPr>
        <p:sp>
          <p:nvSpPr>
            <p:cNvPr id="727" name="Google Shape;1066;p75"/>
            <p:cNvSpPr/>
            <p:nvPr/>
          </p:nvSpPr>
          <p:spPr>
            <a:xfrm>
              <a:off x="0" y="146673"/>
              <a:ext cx="546560" cy="546561"/>
            </a:xfrm>
            <a:prstGeom prst="ellipse">
              <a:avLst/>
            </a:prstGeom>
            <a:solidFill>
              <a:srgbClr val="FFAB40"/>
            </a:solidFill>
            <a:ln w="127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733973">
                <a:defRPr sz="5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8" name="Google Shape;1067;p75"/>
            <p:cNvSpPr txBox="1"/>
            <p:nvPr/>
          </p:nvSpPr>
          <p:spPr>
            <a:xfrm>
              <a:off x="22749" y="0"/>
              <a:ext cx="592215" cy="1222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30026" tIns="130026" rIns="130026" bIns="130026" numCol="1" anchor="t">
              <a:spAutoFit/>
            </a:bodyPr>
            <a:lstStyle>
              <a:lvl1pPr defTabSz="1733973">
                <a:defRPr b="1" sz="6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*</a:t>
              </a:r>
            </a:p>
          </p:txBody>
        </p:sp>
      </p:grpSp>
      <p:grpSp>
        <p:nvGrpSpPr>
          <p:cNvPr id="732" name="Google Shape;1068;p75"/>
          <p:cNvGrpSpPr/>
          <p:nvPr/>
        </p:nvGrpSpPr>
        <p:grpSpPr>
          <a:xfrm>
            <a:off x="4513600" y="6473914"/>
            <a:ext cx="616048" cy="1222401"/>
            <a:chOff x="0" y="0"/>
            <a:chExt cx="616046" cy="1222400"/>
          </a:xfrm>
        </p:grpSpPr>
        <p:sp>
          <p:nvSpPr>
            <p:cNvPr id="730" name="Google Shape;1069;p75"/>
            <p:cNvSpPr/>
            <p:nvPr/>
          </p:nvSpPr>
          <p:spPr>
            <a:xfrm>
              <a:off x="0" y="148788"/>
              <a:ext cx="546560" cy="546561"/>
            </a:xfrm>
            <a:prstGeom prst="ellipse">
              <a:avLst/>
            </a:prstGeom>
            <a:solidFill>
              <a:srgbClr val="FFAB40"/>
            </a:solidFill>
            <a:ln w="12700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733973">
                <a:defRPr sz="2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1" name="Google Shape;1070;p75"/>
            <p:cNvSpPr txBox="1"/>
            <p:nvPr/>
          </p:nvSpPr>
          <p:spPr>
            <a:xfrm>
              <a:off x="23833" y="0"/>
              <a:ext cx="592214" cy="1222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30026" tIns="130026" rIns="130026" bIns="130026" numCol="1" anchor="t">
              <a:spAutoFit/>
            </a:bodyPr>
            <a:lstStyle>
              <a:lvl1pPr defTabSz="1733973">
                <a:defRPr b="1" sz="6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*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1075;p76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35159">
              <a:defRPr sz="4004">
                <a:solidFill>
                  <a:srgbClr val="434343"/>
                </a:solidFill>
              </a:defRPr>
            </a:lvl1pPr>
          </a:lstStyle>
          <a:p>
            <a:pPr/>
            <a:r>
              <a:t>Approches géométrique</a:t>
            </a:r>
          </a:p>
        </p:txBody>
      </p:sp>
      <p:sp>
        <p:nvSpPr>
          <p:cNvPr id="739" name="Google Shape;1076;p76"/>
          <p:cNvSpPr/>
          <p:nvPr/>
        </p:nvSpPr>
        <p:spPr>
          <a:xfrm flipH="1">
            <a:off x="588870" y="2376924"/>
            <a:ext cx="1" cy="6168321"/>
          </a:xfrm>
          <a:prstGeom prst="line">
            <a:avLst/>
          </a:prstGeom>
          <a:ln w="12700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0" name="Google Shape;1077;p76"/>
          <p:cNvSpPr/>
          <p:nvPr/>
        </p:nvSpPr>
        <p:spPr>
          <a:xfrm>
            <a:off x="471324" y="2141831"/>
            <a:ext cx="235094" cy="2350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41" name="Google Shape;1078;p76"/>
          <p:cNvSpPr txBox="1"/>
          <p:nvPr>
            <p:ph type="body" sz="quarter" idx="1"/>
          </p:nvPr>
        </p:nvSpPr>
        <p:spPr>
          <a:xfrm>
            <a:off x="697244" y="2858275"/>
            <a:ext cx="8122028" cy="1031681"/>
          </a:xfrm>
          <a:prstGeom prst="rect">
            <a:avLst/>
          </a:prstGeom>
        </p:spPr>
        <p:txBody>
          <a:bodyPr/>
          <a:lstStyle>
            <a:lvl1pPr marL="0" indent="0" defTabSz="1664614">
              <a:spcBef>
                <a:spcPts val="2900"/>
              </a:spcBef>
              <a:buSzTx/>
              <a:buNone/>
              <a:defRPr sz="3264">
                <a:solidFill>
                  <a:srgbClr val="434343"/>
                </a:solidFill>
              </a:defRPr>
            </a:lvl1pPr>
          </a:lstStyle>
          <a:p>
            <a:pPr/>
            <a:r>
              <a:t>Flou gaussien et différence de gaussienne</a:t>
            </a:r>
          </a:p>
        </p:txBody>
      </p:sp>
      <p:pic>
        <p:nvPicPr>
          <p:cNvPr id="742" name="Google Shape;1079;p76" descr="Google Shape;1079;p7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9352" y="7216278"/>
            <a:ext cx="1315448" cy="1315381"/>
          </a:xfrm>
          <a:prstGeom prst="rect">
            <a:avLst/>
          </a:prstGeom>
          <a:ln w="88900">
            <a:miter lim="400000"/>
          </a:ln>
        </p:spPr>
      </p:pic>
      <p:pic>
        <p:nvPicPr>
          <p:cNvPr id="743" name="Google Shape;1080;p76" descr="Google Shape;1080;p7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8979" y="3816427"/>
            <a:ext cx="6307254" cy="4715250"/>
          </a:xfrm>
          <a:prstGeom prst="rect">
            <a:avLst/>
          </a:prstGeom>
          <a:ln w="88900">
            <a:miter lim="400000"/>
          </a:ln>
        </p:spPr>
      </p:pic>
      <p:pic>
        <p:nvPicPr>
          <p:cNvPr id="744" name="Google Shape;1081;p76" descr="Google Shape;1081;p7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6382" y="5808231"/>
            <a:ext cx="2214221" cy="2214241"/>
          </a:xfrm>
          <a:prstGeom prst="rect">
            <a:avLst/>
          </a:prstGeom>
          <a:ln w="88900">
            <a:miter lim="400000"/>
          </a:ln>
        </p:spPr>
      </p:pic>
      <p:pic>
        <p:nvPicPr>
          <p:cNvPr id="745" name="Google Shape;1082;p76" descr="Google Shape;1082;p7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91504" y="4106703"/>
            <a:ext cx="1409099" cy="1409112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1087;p77" descr="Google Shape;1087;p7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6714" y="4697831"/>
            <a:ext cx="603733" cy="603733"/>
          </a:xfrm>
          <a:prstGeom prst="rect">
            <a:avLst/>
          </a:prstGeom>
          <a:ln w="88900">
            <a:miter lim="400000"/>
          </a:ln>
        </p:spPr>
      </p:pic>
      <p:pic>
        <p:nvPicPr>
          <p:cNvPr id="750" name="Google Shape;1088;p77" descr="Google Shape;1088;p7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35338" y="3816213"/>
            <a:ext cx="603733" cy="603733"/>
          </a:xfrm>
          <a:prstGeom prst="rect">
            <a:avLst/>
          </a:prstGeom>
          <a:ln w="88900">
            <a:miter lim="400000"/>
          </a:ln>
        </p:spPr>
      </p:pic>
      <p:pic>
        <p:nvPicPr>
          <p:cNvPr id="751" name="Google Shape;1089;p77" descr="Google Shape;1089;p7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43893" y="5396087"/>
            <a:ext cx="1203485" cy="1203486"/>
          </a:xfrm>
          <a:prstGeom prst="rect">
            <a:avLst/>
          </a:prstGeom>
          <a:ln w="88900">
            <a:miter lim="400000"/>
          </a:ln>
        </p:spPr>
      </p:pic>
      <p:sp>
        <p:nvSpPr>
          <p:cNvPr id="752" name="Google Shape;1090;p77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35159">
              <a:defRPr sz="4004">
                <a:solidFill>
                  <a:srgbClr val="434343"/>
                </a:solidFill>
              </a:defRPr>
            </a:lvl1pPr>
          </a:lstStyle>
          <a:p>
            <a:pPr/>
            <a:r>
              <a:t>Approches géométrique</a:t>
            </a:r>
          </a:p>
        </p:txBody>
      </p:sp>
      <p:sp>
        <p:nvSpPr>
          <p:cNvPr id="753" name="Google Shape;1091;p77"/>
          <p:cNvSpPr/>
          <p:nvPr/>
        </p:nvSpPr>
        <p:spPr>
          <a:xfrm flipH="1">
            <a:off x="588870" y="2376924"/>
            <a:ext cx="1" cy="6168321"/>
          </a:xfrm>
          <a:prstGeom prst="line">
            <a:avLst/>
          </a:prstGeom>
          <a:ln w="12700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4" name="Google Shape;1092;p77"/>
          <p:cNvSpPr/>
          <p:nvPr/>
        </p:nvSpPr>
        <p:spPr>
          <a:xfrm>
            <a:off x="471324" y="2141831"/>
            <a:ext cx="235094" cy="2350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55" name="Google Shape;1093;p77"/>
          <p:cNvSpPr txBox="1"/>
          <p:nvPr>
            <p:ph type="body" sz="quarter" idx="1"/>
          </p:nvPr>
        </p:nvSpPr>
        <p:spPr>
          <a:xfrm>
            <a:off x="697244" y="2858275"/>
            <a:ext cx="8122028" cy="1031681"/>
          </a:xfrm>
          <a:prstGeom prst="rect">
            <a:avLst/>
          </a:prstGeom>
        </p:spPr>
        <p:txBody>
          <a:bodyPr/>
          <a:lstStyle>
            <a:lvl1pPr marL="0" indent="0" defTabSz="1664614">
              <a:spcBef>
                <a:spcPts val="2900"/>
              </a:spcBef>
              <a:buSzTx/>
              <a:buNone/>
              <a:defRPr sz="3264">
                <a:solidFill>
                  <a:srgbClr val="434343"/>
                </a:solidFill>
              </a:defRPr>
            </a:lvl1pPr>
          </a:lstStyle>
          <a:p>
            <a:pPr/>
            <a:r>
              <a:t>Flou gaussien et différence de gaussienne</a:t>
            </a:r>
          </a:p>
        </p:txBody>
      </p:sp>
      <p:pic>
        <p:nvPicPr>
          <p:cNvPr id="756" name="Google Shape;1094;p77" descr="Google Shape;1094;p7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689352" y="7216278"/>
            <a:ext cx="1315448" cy="1315381"/>
          </a:xfrm>
          <a:prstGeom prst="rect">
            <a:avLst/>
          </a:prstGeom>
          <a:ln w="88900">
            <a:miter lim="400000"/>
          </a:ln>
        </p:spPr>
      </p:pic>
      <p:pic>
        <p:nvPicPr>
          <p:cNvPr id="757" name="Google Shape;1095;p77" descr="Google Shape;1095;p7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08979" y="3816427"/>
            <a:ext cx="6307254" cy="4715250"/>
          </a:xfrm>
          <a:prstGeom prst="rect">
            <a:avLst/>
          </a:prstGeom>
          <a:ln w="88900">
            <a:miter lim="400000"/>
          </a:ln>
        </p:spPr>
      </p:pic>
      <p:pic>
        <p:nvPicPr>
          <p:cNvPr id="758" name="Google Shape;1096;p77" descr="Google Shape;1096;p7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23355" y="7271155"/>
            <a:ext cx="1203486" cy="1203485"/>
          </a:xfrm>
          <a:prstGeom prst="rect">
            <a:avLst/>
          </a:prstGeom>
          <a:ln w="88900">
            <a:miter lim="400000"/>
          </a:ln>
        </p:spPr>
      </p:pic>
      <p:pic>
        <p:nvPicPr>
          <p:cNvPr id="759" name="Google Shape;1097;p77" descr="Google Shape;1097;p7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23359" y="5572302"/>
            <a:ext cx="1203486" cy="1203485"/>
          </a:xfrm>
          <a:prstGeom prst="rect">
            <a:avLst/>
          </a:prstGeom>
          <a:ln w="88900">
            <a:miter lim="400000"/>
          </a:ln>
        </p:spPr>
      </p:pic>
      <p:sp>
        <p:nvSpPr>
          <p:cNvPr id="760" name="Google Shape;1098;p77"/>
          <p:cNvSpPr txBox="1"/>
          <p:nvPr/>
        </p:nvSpPr>
        <p:spPr>
          <a:xfrm rot="16200000">
            <a:off x="2534245" y="6351016"/>
            <a:ext cx="603734" cy="1236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26" tIns="130026" rIns="130026" bIns="130026">
            <a:spAutoFit/>
          </a:bodyPr>
          <a:lstStyle>
            <a:lvl1pPr defTabSz="1733973">
              <a:defRPr b="1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...</a:t>
            </a:r>
          </a:p>
        </p:txBody>
      </p:sp>
      <p:pic>
        <p:nvPicPr>
          <p:cNvPr id="761" name="Google Shape;1099;p77" descr="Google Shape;1099;p7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73882" y="4912570"/>
            <a:ext cx="552961" cy="552961"/>
          </a:xfrm>
          <a:prstGeom prst="rect">
            <a:avLst/>
          </a:prstGeom>
          <a:ln w="88900">
            <a:miter lim="400000"/>
          </a:ln>
        </p:spPr>
      </p:pic>
      <p:pic>
        <p:nvPicPr>
          <p:cNvPr id="762" name="Google Shape;1100;p77" descr="Google Shape;1100;p7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673884" y="4030916"/>
            <a:ext cx="552961" cy="552961"/>
          </a:xfrm>
          <a:prstGeom prst="rect">
            <a:avLst/>
          </a:prstGeom>
          <a:ln w="88900">
            <a:miter lim="400000"/>
          </a:ln>
        </p:spPr>
      </p:pic>
      <p:sp>
        <p:nvSpPr>
          <p:cNvPr id="763" name="Google Shape;1101;p77"/>
          <p:cNvSpPr txBox="1"/>
          <p:nvPr/>
        </p:nvSpPr>
        <p:spPr>
          <a:xfrm rot="16200000">
            <a:off x="2859507" y="4088777"/>
            <a:ext cx="603735" cy="1236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26" tIns="130026" rIns="130026" bIns="130026">
            <a:spAutoFit/>
          </a:bodyPr>
          <a:lstStyle>
            <a:lvl1pPr defTabSz="1733973">
              <a:defRPr b="1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...</a:t>
            </a:r>
          </a:p>
        </p:txBody>
      </p:sp>
      <p:pic>
        <p:nvPicPr>
          <p:cNvPr id="764" name="Google Shape;1102;p77" descr="Google Shape;1102;p7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3875" y="6979929"/>
            <a:ext cx="1203486" cy="1203486"/>
          </a:xfrm>
          <a:prstGeom prst="rect">
            <a:avLst/>
          </a:prstGeom>
          <a:ln w="88900">
            <a:miter lim="400000"/>
          </a:ln>
        </p:spPr>
      </p:pic>
      <p:sp>
        <p:nvSpPr>
          <p:cNvPr id="765" name="Google Shape;1103;p77"/>
          <p:cNvSpPr txBox="1"/>
          <p:nvPr/>
        </p:nvSpPr>
        <p:spPr>
          <a:xfrm rot="16200000">
            <a:off x="10079098" y="6134764"/>
            <a:ext cx="603734" cy="1236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26" tIns="130026" rIns="130026" bIns="130026">
            <a:spAutoFit/>
          </a:bodyPr>
          <a:lstStyle>
            <a:lvl1pPr defTabSz="1733973">
              <a:defRPr b="1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...</a:t>
            </a:r>
          </a:p>
        </p:txBody>
      </p:sp>
      <p:sp>
        <p:nvSpPr>
          <p:cNvPr id="766" name="Google Shape;1104;p77"/>
          <p:cNvSpPr txBox="1"/>
          <p:nvPr/>
        </p:nvSpPr>
        <p:spPr>
          <a:xfrm rot="16200000">
            <a:off x="9712166" y="3899444"/>
            <a:ext cx="603734" cy="1236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0026" tIns="130026" rIns="130026" bIns="130026">
            <a:spAutoFit/>
          </a:bodyPr>
          <a:lstStyle>
            <a:lvl1pPr defTabSz="1733973">
              <a:defRPr b="1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...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1109;p78" descr="Google Shape;1109;p78"/>
          <p:cNvPicPr>
            <a:picLocks noChangeAspect="1"/>
          </p:cNvPicPr>
          <p:nvPr/>
        </p:nvPicPr>
        <p:blipFill>
          <a:blip r:embed="rId3">
            <a:extLst/>
          </a:blip>
          <a:srcRect l="0" t="38438" r="0" b="0"/>
          <a:stretch>
            <a:fillRect/>
          </a:stretch>
        </p:blipFill>
        <p:spPr>
          <a:xfrm>
            <a:off x="3742471" y="5866773"/>
            <a:ext cx="5790311" cy="2664890"/>
          </a:xfrm>
          <a:prstGeom prst="rect">
            <a:avLst/>
          </a:prstGeom>
          <a:ln w="88900">
            <a:miter lim="400000"/>
          </a:ln>
        </p:spPr>
      </p:pic>
      <p:sp>
        <p:nvSpPr>
          <p:cNvPr id="771" name="Google Shape;1110;p78"/>
          <p:cNvSpPr/>
          <p:nvPr/>
        </p:nvSpPr>
        <p:spPr>
          <a:xfrm>
            <a:off x="7496888" y="6070222"/>
            <a:ext cx="2025388" cy="1438721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2" name="Google Shape;1111;p78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35159">
              <a:defRPr sz="4004">
                <a:solidFill>
                  <a:srgbClr val="434343"/>
                </a:solidFill>
              </a:defRPr>
            </a:lvl1pPr>
          </a:lstStyle>
          <a:p>
            <a:pPr/>
            <a:r>
              <a:t>Approches géométrique</a:t>
            </a:r>
          </a:p>
        </p:txBody>
      </p:sp>
      <p:sp>
        <p:nvSpPr>
          <p:cNvPr id="773" name="Google Shape;1112;p78"/>
          <p:cNvSpPr/>
          <p:nvPr/>
        </p:nvSpPr>
        <p:spPr>
          <a:xfrm flipH="1">
            <a:off x="588870" y="2376924"/>
            <a:ext cx="1" cy="6168321"/>
          </a:xfrm>
          <a:prstGeom prst="line">
            <a:avLst/>
          </a:prstGeom>
          <a:ln w="12700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4" name="Google Shape;1113;p78"/>
          <p:cNvSpPr/>
          <p:nvPr/>
        </p:nvSpPr>
        <p:spPr>
          <a:xfrm>
            <a:off x="471324" y="2141831"/>
            <a:ext cx="235094" cy="2350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5" name="Google Shape;1114;p78"/>
          <p:cNvSpPr txBox="1"/>
          <p:nvPr>
            <p:ph type="body" sz="quarter" idx="1"/>
          </p:nvPr>
        </p:nvSpPr>
        <p:spPr>
          <a:xfrm>
            <a:off x="697244" y="2858275"/>
            <a:ext cx="8930987" cy="2702080"/>
          </a:xfrm>
          <a:prstGeom prst="rect">
            <a:avLst/>
          </a:prstGeom>
        </p:spPr>
        <p:txBody>
          <a:bodyPr/>
          <a:lstStyle/>
          <a:p>
            <a:pPr marL="0" indent="0" defTabSz="1647274">
              <a:buSzTx/>
              <a:buNone/>
              <a:defRPr sz="3230">
                <a:solidFill>
                  <a:srgbClr val="434343"/>
                </a:solidFill>
              </a:defRPr>
            </a:pPr>
            <a:r>
              <a:t>Flou gaussien et différence de gaussienne</a:t>
            </a:r>
          </a:p>
          <a:p>
            <a:pPr marL="723900" indent="-615315" defTabSz="1647274">
              <a:spcBef>
                <a:spcPts val="2800"/>
              </a:spcBef>
              <a:buClr>
                <a:srgbClr val="434343"/>
              </a:buClr>
              <a:buSzPts val="3200"/>
              <a:defRPr sz="3230">
                <a:solidFill>
                  <a:srgbClr val="434343"/>
                </a:solidFill>
              </a:defRPr>
            </a:pPr>
            <a:r>
              <a:t>Si un pixel est plus grand que ses 26 voisins, alors ce dernier est retenu comme étant un point caractéristique potentiel</a:t>
            </a:r>
          </a:p>
        </p:txBody>
      </p:sp>
      <p:pic>
        <p:nvPicPr>
          <p:cNvPr id="776" name="Google Shape;1115;p78" descr="Google Shape;1115;p7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89352" y="7216278"/>
            <a:ext cx="1315448" cy="1315381"/>
          </a:xfrm>
          <a:prstGeom prst="rect">
            <a:avLst/>
          </a:prstGeom>
          <a:ln w="88900">
            <a:miter lim="400000"/>
          </a:ln>
        </p:spPr>
      </p:pic>
      <p:sp>
        <p:nvSpPr>
          <p:cNvPr id="777" name="Google Shape;1116;p78"/>
          <p:cNvSpPr/>
          <p:nvPr/>
        </p:nvSpPr>
        <p:spPr>
          <a:xfrm flipV="1">
            <a:off x="9730808" y="6175537"/>
            <a:ext cx="1333334" cy="718081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78" name="Google Shape;1117;p78" descr="Google Shape;1117;p78"/>
          <p:cNvPicPr>
            <a:picLocks noChangeAspect="1"/>
          </p:cNvPicPr>
          <p:nvPr/>
        </p:nvPicPr>
        <p:blipFill>
          <a:blip r:embed="rId5">
            <a:extLst/>
          </a:blip>
          <a:srcRect l="52784" t="0" r="0" b="0"/>
          <a:stretch>
            <a:fillRect/>
          </a:stretch>
        </p:blipFill>
        <p:spPr>
          <a:xfrm>
            <a:off x="9724834" y="3023685"/>
            <a:ext cx="3207789" cy="3464605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1122;p79"/>
          <p:cNvSpPr txBox="1"/>
          <p:nvPr>
            <p:ph type="title"/>
          </p:nvPr>
        </p:nvSpPr>
        <p:spPr>
          <a:xfrm>
            <a:off x="798844" y="861524"/>
            <a:ext cx="11972695" cy="814508"/>
          </a:xfrm>
          <a:prstGeom prst="rect">
            <a:avLst/>
          </a:prstGeom>
        </p:spPr>
        <p:txBody>
          <a:bodyPr/>
          <a:lstStyle>
            <a:lvl1pPr defTabSz="1335159">
              <a:defRPr sz="4004">
                <a:solidFill>
                  <a:srgbClr val="434343"/>
                </a:solidFill>
              </a:defRPr>
            </a:lvl1pPr>
          </a:lstStyle>
          <a:p>
            <a:pPr/>
            <a:r>
              <a:t>Approches géométrique</a:t>
            </a:r>
          </a:p>
        </p:txBody>
      </p:sp>
      <p:sp>
        <p:nvSpPr>
          <p:cNvPr id="783" name="Google Shape;1123;p79"/>
          <p:cNvSpPr/>
          <p:nvPr/>
        </p:nvSpPr>
        <p:spPr>
          <a:xfrm flipH="1">
            <a:off x="588870" y="2376924"/>
            <a:ext cx="1" cy="6168321"/>
          </a:xfrm>
          <a:prstGeom prst="line">
            <a:avLst/>
          </a:prstGeom>
          <a:ln w="12700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84" name="Google Shape;1124;p79"/>
          <p:cNvSpPr/>
          <p:nvPr/>
        </p:nvSpPr>
        <p:spPr>
          <a:xfrm>
            <a:off x="471324" y="2141831"/>
            <a:ext cx="235094" cy="2350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85" name="Google Shape;1125;p79"/>
          <p:cNvSpPr txBox="1"/>
          <p:nvPr>
            <p:ph type="body" sz="quarter" idx="1"/>
          </p:nvPr>
        </p:nvSpPr>
        <p:spPr>
          <a:xfrm>
            <a:off x="798844" y="1867675"/>
            <a:ext cx="8930987" cy="270208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434343"/>
                </a:solidFill>
              </a:defRPr>
            </a:pPr>
            <a:r>
              <a:t>Flou gaussien et différence de gaussienne</a:t>
            </a:r>
          </a:p>
          <a:p>
            <a:pPr>
              <a:spcBef>
                <a:spcPts val="300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pPr>
            <a:r>
              <a:t>Il sera retenue si ses équivalents aux autres octaves sont aussi retenus.</a:t>
            </a:r>
          </a:p>
        </p:txBody>
      </p:sp>
      <p:pic>
        <p:nvPicPr>
          <p:cNvPr id="786" name="Google Shape;1126;p79" descr="Google Shape;1126;p7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9352" y="7216278"/>
            <a:ext cx="1315448" cy="1315381"/>
          </a:xfrm>
          <a:prstGeom prst="rect">
            <a:avLst/>
          </a:prstGeom>
          <a:ln w="88900">
            <a:miter lim="400000"/>
          </a:ln>
        </p:spPr>
      </p:pic>
      <p:pic>
        <p:nvPicPr>
          <p:cNvPr id="787" name="Google Shape;1127;p79" descr="Google Shape;1127;p79"/>
          <p:cNvPicPr>
            <a:picLocks noChangeAspect="1"/>
          </p:cNvPicPr>
          <p:nvPr/>
        </p:nvPicPr>
        <p:blipFill>
          <a:blip r:embed="rId4">
            <a:extLst/>
          </a:blip>
          <a:srcRect l="0" t="0" r="50597" b="0"/>
          <a:stretch>
            <a:fillRect/>
          </a:stretch>
        </p:blipFill>
        <p:spPr>
          <a:xfrm>
            <a:off x="9968355" y="2231008"/>
            <a:ext cx="3036446" cy="3134448"/>
          </a:xfrm>
          <a:prstGeom prst="rect">
            <a:avLst/>
          </a:prstGeom>
          <a:ln w="88900">
            <a:miter lim="400000"/>
          </a:ln>
        </p:spPr>
      </p:pic>
      <p:pic>
        <p:nvPicPr>
          <p:cNvPr id="788" name="Google Shape;1128;p79" descr="Google Shape;1128;p79"/>
          <p:cNvPicPr>
            <a:picLocks noChangeAspect="1"/>
          </p:cNvPicPr>
          <p:nvPr/>
        </p:nvPicPr>
        <p:blipFill>
          <a:blip r:embed="rId5">
            <a:extLst/>
          </a:blip>
          <a:srcRect l="0" t="5302" r="0" b="0"/>
          <a:stretch>
            <a:fillRect/>
          </a:stretch>
        </p:blipFill>
        <p:spPr>
          <a:xfrm>
            <a:off x="3742471" y="4432426"/>
            <a:ext cx="5790293" cy="4099237"/>
          </a:xfrm>
          <a:prstGeom prst="rect">
            <a:avLst/>
          </a:prstGeom>
          <a:ln w="88900">
            <a:miter lim="400000"/>
          </a:ln>
        </p:spPr>
      </p:pic>
      <p:sp>
        <p:nvSpPr>
          <p:cNvPr id="789" name="Google Shape;1129;p79"/>
          <p:cNvSpPr/>
          <p:nvPr/>
        </p:nvSpPr>
        <p:spPr>
          <a:xfrm>
            <a:off x="8864853" y="4478008"/>
            <a:ext cx="171094" cy="1315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1005"/>
                  <a:pt x="10800" y="2245"/>
                </a:cubicBezTo>
                <a:lnTo>
                  <a:pt x="10800" y="8555"/>
                </a:lnTo>
                <a:cubicBezTo>
                  <a:pt x="10800" y="9795"/>
                  <a:pt x="15635" y="10800"/>
                  <a:pt x="21600" y="10800"/>
                </a:cubicBezTo>
                <a:cubicBezTo>
                  <a:pt x="15635" y="10800"/>
                  <a:pt x="10800" y="11805"/>
                  <a:pt x="10800" y="13045"/>
                </a:cubicBezTo>
                <a:lnTo>
                  <a:pt x="10800" y="19355"/>
                </a:lnTo>
                <a:cubicBezTo>
                  <a:pt x="10800" y="20595"/>
                  <a:pt x="5965" y="21600"/>
                  <a:pt x="0" y="21600"/>
                </a:cubicBezTo>
              </a:path>
            </a:pathLst>
          </a:custGeom>
          <a:ln w="25400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0" name="Google Shape;1130;p79"/>
          <p:cNvSpPr/>
          <p:nvPr/>
        </p:nvSpPr>
        <p:spPr>
          <a:xfrm>
            <a:off x="9354808" y="6027875"/>
            <a:ext cx="349015" cy="1777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965" y="0"/>
                  <a:pt x="10800" y="1517"/>
                  <a:pt x="10800" y="3389"/>
                </a:cubicBezTo>
                <a:lnTo>
                  <a:pt x="10800" y="7411"/>
                </a:lnTo>
                <a:cubicBezTo>
                  <a:pt x="10800" y="9283"/>
                  <a:pt x="15635" y="10800"/>
                  <a:pt x="21600" y="10800"/>
                </a:cubicBezTo>
                <a:cubicBezTo>
                  <a:pt x="15635" y="10800"/>
                  <a:pt x="10800" y="12317"/>
                  <a:pt x="10800" y="14189"/>
                </a:cubicBezTo>
                <a:lnTo>
                  <a:pt x="10800" y="18211"/>
                </a:lnTo>
                <a:cubicBezTo>
                  <a:pt x="10800" y="20083"/>
                  <a:pt x="5965" y="21600"/>
                  <a:pt x="0" y="21600"/>
                </a:cubicBezTo>
              </a:path>
            </a:pathLst>
          </a:custGeom>
          <a:ln w="25400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1" name="Google Shape;1131;p79"/>
          <p:cNvSpPr/>
          <p:nvPr/>
        </p:nvSpPr>
        <p:spPr>
          <a:xfrm flipV="1">
            <a:off x="9913138" y="5218382"/>
            <a:ext cx="774827" cy="168661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2" name="Google Shape;1132;p79"/>
          <p:cNvSpPr/>
          <p:nvPr/>
        </p:nvSpPr>
        <p:spPr>
          <a:xfrm flipV="1">
            <a:off x="9138560" y="4272853"/>
            <a:ext cx="1025281" cy="877654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1137;p80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35159">
              <a:defRPr sz="4004">
                <a:solidFill>
                  <a:srgbClr val="434343"/>
                </a:solidFill>
              </a:defRPr>
            </a:lvl1pPr>
          </a:lstStyle>
          <a:p>
            <a:pPr/>
            <a:r>
              <a:t>Approches géométrique</a:t>
            </a:r>
          </a:p>
        </p:txBody>
      </p:sp>
      <p:sp>
        <p:nvSpPr>
          <p:cNvPr id="797" name="Google Shape;1138;p80"/>
          <p:cNvSpPr/>
          <p:nvPr/>
        </p:nvSpPr>
        <p:spPr>
          <a:xfrm flipH="1">
            <a:off x="588870" y="2376924"/>
            <a:ext cx="1" cy="6168321"/>
          </a:xfrm>
          <a:prstGeom prst="line">
            <a:avLst/>
          </a:prstGeom>
          <a:ln w="12700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8" name="Google Shape;1139;p80"/>
          <p:cNvSpPr/>
          <p:nvPr/>
        </p:nvSpPr>
        <p:spPr>
          <a:xfrm>
            <a:off x="471324" y="2141831"/>
            <a:ext cx="235094" cy="2350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9" name="Google Shape;1140;p80"/>
          <p:cNvSpPr txBox="1"/>
          <p:nvPr>
            <p:ph type="body" sz="half" idx="1"/>
          </p:nvPr>
        </p:nvSpPr>
        <p:spPr>
          <a:xfrm>
            <a:off x="697244" y="2858275"/>
            <a:ext cx="10548908" cy="2702080"/>
          </a:xfrm>
          <a:prstGeom prst="rect">
            <a:avLst/>
          </a:prstGeom>
        </p:spPr>
        <p:txBody>
          <a:bodyPr/>
          <a:lstStyle/>
          <a:p>
            <a:pPr marL="0" indent="0" defTabSz="1404518">
              <a:buSzTx/>
              <a:buNone/>
              <a:defRPr sz="2754">
                <a:solidFill>
                  <a:srgbClr val="434343"/>
                </a:solidFill>
              </a:defRPr>
            </a:pPr>
            <a:r>
              <a:t>Flou gaussien et différence de gaussienne</a:t>
            </a:r>
          </a:p>
          <a:p>
            <a:pPr marL="617219" indent="-524637" defTabSz="1404518">
              <a:spcBef>
                <a:spcPts val="2400"/>
              </a:spcBef>
              <a:buClr>
                <a:srgbClr val="434343"/>
              </a:buClr>
              <a:buSzPts val="2700"/>
              <a:defRPr sz="2754">
                <a:solidFill>
                  <a:srgbClr val="434343"/>
                </a:solidFill>
              </a:defRPr>
            </a:pPr>
            <a:r>
              <a:t>Une fois les points retenues, chacun construit son descripteur</a:t>
            </a:r>
          </a:p>
          <a:p>
            <a:pPr lvl="1" marL="961099" indent="-477610" defTabSz="1404518">
              <a:buClr>
                <a:srgbClr val="434343"/>
              </a:buClr>
              <a:buSzPts val="2100"/>
              <a:defRPr sz="2106">
                <a:solidFill>
                  <a:srgbClr val="434343"/>
                </a:solidFill>
              </a:defRPr>
            </a:pPr>
            <a:r>
              <a:t>Un voisinage de 16x16 pixels est défini, séparé en 4x4 bloc</a:t>
            </a:r>
          </a:p>
          <a:p>
            <a:pPr lvl="1" marL="961099" indent="-477610" defTabSz="1404518">
              <a:buClr>
                <a:srgbClr val="434343"/>
              </a:buClr>
              <a:buSzPts val="2100"/>
              <a:defRPr sz="2106">
                <a:solidFill>
                  <a:srgbClr val="434343"/>
                </a:solidFill>
              </a:defRPr>
            </a:pPr>
            <a:r>
              <a:t>Le gradient est calculé pour chaque pixels et un “histogramme” à </a:t>
            </a:r>
            <a:r>
              <a:rPr i="1"/>
              <a:t>8 bins </a:t>
            </a:r>
            <a:r>
              <a:t>est calculé pour chaque bloc</a:t>
            </a:r>
          </a:p>
        </p:txBody>
      </p:sp>
      <p:pic>
        <p:nvPicPr>
          <p:cNvPr id="800" name="Google Shape;1141;p80" descr="Google Shape;1141;p8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9352" y="7216278"/>
            <a:ext cx="1315448" cy="1315381"/>
          </a:xfrm>
          <a:prstGeom prst="rect">
            <a:avLst/>
          </a:prstGeom>
          <a:ln w="88900">
            <a:miter lim="400000"/>
          </a:ln>
        </p:spPr>
      </p:pic>
      <p:pic>
        <p:nvPicPr>
          <p:cNvPr id="801" name="Google Shape;1142;p80" descr="Google Shape;1142;p80"/>
          <p:cNvPicPr>
            <a:picLocks noChangeAspect="1"/>
          </p:cNvPicPr>
          <p:nvPr/>
        </p:nvPicPr>
        <p:blipFill>
          <a:blip r:embed="rId4">
            <a:extLst/>
          </a:blip>
          <a:srcRect l="56339" t="7067" r="2856" b="4694"/>
          <a:stretch>
            <a:fillRect/>
          </a:stretch>
        </p:blipFill>
        <p:spPr>
          <a:xfrm>
            <a:off x="4829061" y="5415546"/>
            <a:ext cx="2963133" cy="2749995"/>
          </a:xfrm>
          <a:prstGeom prst="rect">
            <a:avLst/>
          </a:prstGeom>
          <a:ln w="12700">
            <a:solidFill>
              <a:srgbClr val="A61C00"/>
            </a:solidFill>
          </a:ln>
        </p:spPr>
      </p:pic>
      <p:pic>
        <p:nvPicPr>
          <p:cNvPr id="802" name="Google Shape;1143;p80" descr="Google Shape;1143;p80"/>
          <p:cNvPicPr>
            <a:picLocks noChangeAspect="1"/>
          </p:cNvPicPr>
          <p:nvPr/>
        </p:nvPicPr>
        <p:blipFill>
          <a:blip r:embed="rId5">
            <a:extLst/>
          </a:blip>
          <a:srcRect l="1124" t="13698" r="78763" b="1691"/>
          <a:stretch>
            <a:fillRect/>
          </a:stretch>
        </p:blipFill>
        <p:spPr>
          <a:xfrm>
            <a:off x="8061332" y="5387458"/>
            <a:ext cx="2963129" cy="274999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803" name="Google Shape;1144;p80" descr="Google Shape;1144;p80"/>
          <p:cNvPicPr>
            <a:picLocks noChangeAspect="1"/>
          </p:cNvPicPr>
          <p:nvPr/>
        </p:nvPicPr>
        <p:blipFill>
          <a:blip r:embed="rId6">
            <a:extLst/>
          </a:blip>
          <a:srcRect l="0" t="0" r="0" b="5899"/>
          <a:stretch>
            <a:fillRect/>
          </a:stretch>
        </p:blipFill>
        <p:spPr>
          <a:xfrm>
            <a:off x="1372906" y="5296960"/>
            <a:ext cx="3228623" cy="2998401"/>
          </a:xfrm>
          <a:prstGeom prst="rect">
            <a:avLst/>
          </a:prstGeom>
          <a:ln w="88900">
            <a:miter lim="400000"/>
          </a:ln>
        </p:spPr>
      </p:pic>
      <p:sp>
        <p:nvSpPr>
          <p:cNvPr id="804" name="Google Shape;1145;p80"/>
          <p:cNvSpPr/>
          <p:nvPr/>
        </p:nvSpPr>
        <p:spPr>
          <a:xfrm>
            <a:off x="1566613" y="5435377"/>
            <a:ext cx="2884694" cy="2671788"/>
          </a:xfrm>
          <a:prstGeom prst="rect">
            <a:avLst/>
          </a:prstGeom>
          <a:ln w="25400">
            <a:solidFill>
              <a:srgbClr val="A61C00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05" name="Google Shape;1146;p80"/>
          <p:cNvSpPr/>
          <p:nvPr/>
        </p:nvSpPr>
        <p:spPr>
          <a:xfrm flipH="1">
            <a:off x="2997643" y="5435377"/>
            <a:ext cx="1" cy="2671788"/>
          </a:xfrm>
          <a:prstGeom prst="line">
            <a:avLst/>
          </a:prstGeom>
          <a:ln w="25400">
            <a:solidFill>
              <a:srgbClr val="A61C00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06" name="Google Shape;1147;p80"/>
          <p:cNvSpPr/>
          <p:nvPr/>
        </p:nvSpPr>
        <p:spPr>
          <a:xfrm>
            <a:off x="1566613" y="6771271"/>
            <a:ext cx="2885121" cy="1"/>
          </a:xfrm>
          <a:prstGeom prst="line">
            <a:avLst/>
          </a:prstGeom>
          <a:ln w="25400">
            <a:solidFill>
              <a:srgbClr val="A61C00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1273;p88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87178">
              <a:defRPr sz="4000">
                <a:solidFill>
                  <a:srgbClr val="434343"/>
                </a:solidFill>
              </a:defRPr>
            </a:lvl1pPr>
          </a:lstStyle>
          <a:p>
            <a:pPr/>
            <a:r>
              <a:t>Recalage non-linéaire</a:t>
            </a:r>
          </a:p>
        </p:txBody>
      </p:sp>
      <p:sp>
        <p:nvSpPr>
          <p:cNvPr id="401" name="Google Shape;1274;p88"/>
          <p:cNvSpPr/>
          <p:nvPr/>
        </p:nvSpPr>
        <p:spPr>
          <a:xfrm flipH="1">
            <a:off x="588870" y="2376924"/>
            <a:ext cx="1" cy="6168322"/>
          </a:xfrm>
          <a:prstGeom prst="line">
            <a:avLst/>
          </a:prstGeom>
          <a:ln w="3175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2" name="Google Shape;1275;p88"/>
          <p:cNvSpPr/>
          <p:nvPr/>
        </p:nvSpPr>
        <p:spPr>
          <a:xfrm>
            <a:off x="471324" y="2141830"/>
            <a:ext cx="235094" cy="235095"/>
          </a:xfrm>
          <a:prstGeom prst="ellipse">
            <a:avLst/>
          </a:prstGeom>
          <a:solidFill>
            <a:srgbClr val="FFFFFF"/>
          </a:solidFill>
          <a:ln w="3175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3" name="Google Shape;1276;p88"/>
          <p:cNvSpPr txBox="1"/>
          <p:nvPr>
            <p:ph type="body" sz="half" idx="1"/>
          </p:nvPr>
        </p:nvSpPr>
        <p:spPr>
          <a:xfrm>
            <a:off x="697244" y="2858275"/>
            <a:ext cx="10776748" cy="2416641"/>
          </a:xfrm>
          <a:prstGeom prst="rect">
            <a:avLst/>
          </a:prstGeom>
        </p:spPr>
        <p:txBody>
          <a:bodyPr/>
          <a:lstStyle/>
          <a:p>
            <a:pPr marL="0" indent="0" defTabSz="1317819">
              <a:buSzTx/>
              <a:buNone/>
              <a:defRPr sz="2584">
                <a:solidFill>
                  <a:srgbClr val="434343"/>
                </a:solidFill>
              </a:defRPr>
            </a:pPr>
            <a:r>
              <a:t>Quand l’</a:t>
            </a:r>
            <a:r>
              <a:rPr i="1"/>
              <a:t>a priori </a:t>
            </a:r>
            <a:r>
              <a:t>est fort et les déformations de petites magnitudes</a:t>
            </a:r>
          </a:p>
          <a:p>
            <a:pPr marL="579119" indent="-492251" defTabSz="1317819">
              <a:spcBef>
                <a:spcPts val="2300"/>
              </a:spcBef>
              <a:buClr>
                <a:srgbClr val="434343"/>
              </a:buClr>
              <a:buSzPts val="2500"/>
              <a:defRPr sz="2584">
                <a:solidFill>
                  <a:srgbClr val="434343"/>
                </a:solidFill>
              </a:defRPr>
            </a:pPr>
            <a:r>
              <a:t>Transformations locales paramétriques </a:t>
            </a:r>
          </a:p>
          <a:p>
            <a:pPr lvl="1" marL="867301" indent="-413657" defTabSz="1317819">
              <a:buClr>
                <a:srgbClr val="434343"/>
              </a:buClr>
              <a:buSzPts val="1800"/>
              <a:defRPr sz="1824">
                <a:solidFill>
                  <a:srgbClr val="434343"/>
                </a:solidFill>
              </a:defRPr>
            </a:pPr>
            <a:r>
              <a:t>Avec des points de contrôles pour des B-Splines</a:t>
            </a:r>
          </a:p>
          <a:p>
            <a:pPr marL="579119" indent="-492251" defTabSz="1317819">
              <a:buClr>
                <a:srgbClr val="434343"/>
              </a:buClr>
              <a:buSzPts val="2500"/>
              <a:defRPr sz="2584">
                <a:solidFill>
                  <a:srgbClr val="434343"/>
                </a:solidFill>
              </a:defRPr>
            </a:pPr>
            <a:r>
              <a:t>Transformations denses (vecteur par pixels)</a:t>
            </a:r>
          </a:p>
          <a:p>
            <a:pPr lvl="1" marL="867301" indent="-413657" defTabSz="1317819">
              <a:buClr>
                <a:srgbClr val="434343"/>
              </a:buClr>
              <a:buSzPts val="1800"/>
              <a:defRPr sz="1824">
                <a:solidFill>
                  <a:srgbClr val="434343"/>
                </a:solidFill>
              </a:defRPr>
            </a:pPr>
            <a:r>
              <a:t>Inversible, lisse, limiter en amplitude, symétrique</a:t>
            </a:r>
          </a:p>
        </p:txBody>
      </p:sp>
      <p:pic>
        <p:nvPicPr>
          <p:cNvPr id="404" name="Google Shape;1277;p88" descr="Google Shape;1277;p88"/>
          <p:cNvPicPr>
            <a:picLocks noChangeAspect="1"/>
          </p:cNvPicPr>
          <p:nvPr/>
        </p:nvPicPr>
        <p:blipFill>
          <a:blip r:embed="rId3">
            <a:extLst/>
          </a:blip>
          <a:srcRect l="1743" t="8925" r="63807" b="6707"/>
          <a:stretch>
            <a:fillRect/>
          </a:stretch>
        </p:blipFill>
        <p:spPr>
          <a:xfrm>
            <a:off x="1298791" y="5933440"/>
            <a:ext cx="3210562" cy="2384214"/>
          </a:xfrm>
          <a:prstGeom prst="rect">
            <a:avLst/>
          </a:prstGeom>
          <a:ln w="88900">
            <a:miter lim="400000"/>
          </a:ln>
        </p:spPr>
      </p:pic>
      <p:pic>
        <p:nvPicPr>
          <p:cNvPr id="405" name="Google Shape;1278;p88" descr="Google Shape;1278;p88"/>
          <p:cNvPicPr>
            <a:picLocks noChangeAspect="1"/>
          </p:cNvPicPr>
          <p:nvPr/>
        </p:nvPicPr>
        <p:blipFill>
          <a:blip r:embed="rId3">
            <a:extLst/>
          </a:blip>
          <a:srcRect l="64392" t="7819" r="1156" b="7812"/>
          <a:stretch>
            <a:fillRect/>
          </a:stretch>
        </p:blipFill>
        <p:spPr>
          <a:xfrm>
            <a:off x="4617725" y="5933439"/>
            <a:ext cx="3210562" cy="2384214"/>
          </a:xfrm>
          <a:prstGeom prst="rect">
            <a:avLst/>
          </a:prstGeom>
          <a:ln w="88900">
            <a:miter lim="400000"/>
          </a:ln>
        </p:spPr>
      </p:pic>
      <p:pic>
        <p:nvPicPr>
          <p:cNvPr id="406" name="Google Shape;1279;p88" descr="Google Shape;1279;p88"/>
          <p:cNvPicPr>
            <a:picLocks noChangeAspect="1"/>
          </p:cNvPicPr>
          <p:nvPr/>
        </p:nvPicPr>
        <p:blipFill>
          <a:blip r:embed="rId4">
            <a:extLst/>
          </a:blip>
          <a:srcRect l="0" t="3505" r="0" b="7966"/>
          <a:stretch>
            <a:fillRect/>
          </a:stretch>
        </p:blipFill>
        <p:spPr>
          <a:xfrm>
            <a:off x="8116835" y="3725333"/>
            <a:ext cx="3927468" cy="4213013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1152;p81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35159">
              <a:defRPr sz="4004">
                <a:solidFill>
                  <a:srgbClr val="434343"/>
                </a:solidFill>
              </a:defRPr>
            </a:lvl1pPr>
          </a:lstStyle>
          <a:p>
            <a:pPr/>
            <a:r>
              <a:t>Approches géométrique</a:t>
            </a:r>
          </a:p>
        </p:txBody>
      </p:sp>
      <p:sp>
        <p:nvSpPr>
          <p:cNvPr id="811" name="Google Shape;1153;p81"/>
          <p:cNvSpPr/>
          <p:nvPr/>
        </p:nvSpPr>
        <p:spPr>
          <a:xfrm flipH="1">
            <a:off x="588870" y="2376924"/>
            <a:ext cx="1" cy="6168321"/>
          </a:xfrm>
          <a:prstGeom prst="line">
            <a:avLst/>
          </a:prstGeom>
          <a:ln w="12700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12" name="Google Shape;1154;p81"/>
          <p:cNvSpPr/>
          <p:nvPr/>
        </p:nvSpPr>
        <p:spPr>
          <a:xfrm>
            <a:off x="471324" y="2141831"/>
            <a:ext cx="235094" cy="2350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13" name="Google Shape;1155;p81"/>
          <p:cNvSpPr txBox="1"/>
          <p:nvPr>
            <p:ph type="body" sz="half" idx="1"/>
          </p:nvPr>
        </p:nvSpPr>
        <p:spPr>
          <a:xfrm>
            <a:off x="697244" y="2858275"/>
            <a:ext cx="10548908" cy="2702080"/>
          </a:xfrm>
          <a:prstGeom prst="rect">
            <a:avLst/>
          </a:prstGeom>
        </p:spPr>
        <p:txBody>
          <a:bodyPr/>
          <a:lstStyle/>
          <a:p>
            <a:pPr marL="0" indent="0" defTabSz="1317819">
              <a:buSzTx/>
              <a:buNone/>
              <a:defRPr sz="2584">
                <a:solidFill>
                  <a:srgbClr val="434343"/>
                </a:solidFill>
              </a:defRPr>
            </a:pPr>
            <a:r>
              <a:t>Flou gaussien et différence de gaussienne</a:t>
            </a:r>
          </a:p>
          <a:p>
            <a:pPr marL="579119" indent="-492251" defTabSz="1317819">
              <a:spcBef>
                <a:spcPts val="2300"/>
              </a:spcBef>
              <a:buClr>
                <a:srgbClr val="434343"/>
              </a:buClr>
              <a:buSzPts val="2500"/>
              <a:defRPr sz="2584">
                <a:solidFill>
                  <a:srgbClr val="434343"/>
                </a:solidFill>
              </a:defRPr>
            </a:pPr>
            <a:r>
              <a:t>Résultats intéressant pour les scènes naturelles avec beaucoup de détails</a:t>
            </a:r>
          </a:p>
          <a:p>
            <a:pPr marL="579119" indent="-492251" defTabSz="1317819">
              <a:buClr>
                <a:srgbClr val="434343"/>
              </a:buClr>
              <a:buSzPts val="2500"/>
              <a:defRPr sz="2584">
                <a:solidFill>
                  <a:srgbClr val="434343"/>
                </a:solidFill>
              </a:defRPr>
            </a:pPr>
            <a:r>
              <a:t>Très utile pour l’estimation de pose (6D SLAM)</a:t>
            </a:r>
          </a:p>
          <a:p>
            <a:pPr marL="579119" indent="-492251" defTabSz="1317819">
              <a:buClr>
                <a:srgbClr val="434343"/>
              </a:buClr>
              <a:buSzPts val="2500"/>
              <a:defRPr sz="2584">
                <a:solidFill>
                  <a:srgbClr val="434343"/>
                </a:solidFill>
              </a:defRPr>
            </a:pPr>
            <a:r>
              <a:t>Cas limites </a:t>
            </a:r>
            <a:r>
              <a:rPr sz="1976"/>
              <a:t>(texture simple et uniforme)</a:t>
            </a:r>
          </a:p>
        </p:txBody>
      </p:sp>
      <p:pic>
        <p:nvPicPr>
          <p:cNvPr id="814" name="Google Shape;1156;p81" descr="Google Shape;1156;p8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9352" y="7216278"/>
            <a:ext cx="1315448" cy="1315381"/>
          </a:xfrm>
          <a:prstGeom prst="rect">
            <a:avLst/>
          </a:prstGeom>
          <a:ln w="88900">
            <a:miter lim="400000"/>
          </a:ln>
        </p:spPr>
      </p:pic>
      <p:pic>
        <p:nvPicPr>
          <p:cNvPr id="815" name="Google Shape;1157;p81" descr="Google Shape;1157;p81"/>
          <p:cNvPicPr>
            <a:picLocks noChangeAspect="1"/>
          </p:cNvPicPr>
          <p:nvPr/>
        </p:nvPicPr>
        <p:blipFill>
          <a:blip r:embed="rId4">
            <a:extLst/>
          </a:blip>
          <a:srcRect l="13671" t="32673" r="10714" b="0"/>
          <a:stretch>
            <a:fillRect/>
          </a:stretch>
        </p:blipFill>
        <p:spPr>
          <a:xfrm>
            <a:off x="979839" y="5668737"/>
            <a:ext cx="6769528" cy="2835618"/>
          </a:xfrm>
          <a:prstGeom prst="rect">
            <a:avLst/>
          </a:prstGeom>
          <a:ln w="88900">
            <a:miter lim="400000"/>
          </a:ln>
        </p:spPr>
      </p:pic>
      <p:pic>
        <p:nvPicPr>
          <p:cNvPr id="816" name="Google Shape;1158;p81" descr="Google Shape;1158;p81"/>
          <p:cNvPicPr>
            <a:picLocks noChangeAspect="1"/>
          </p:cNvPicPr>
          <p:nvPr/>
        </p:nvPicPr>
        <p:blipFill>
          <a:blip r:embed="rId5">
            <a:extLst/>
          </a:blip>
          <a:srcRect l="0" t="6293" r="0" b="5319"/>
          <a:stretch>
            <a:fillRect/>
          </a:stretch>
        </p:blipFill>
        <p:spPr>
          <a:xfrm>
            <a:off x="7632889" y="5329298"/>
            <a:ext cx="4536321" cy="1971237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821" name="Recalage des primitives extrai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Recalage des primitives extraites	</a:t>
            </a:r>
          </a:p>
        </p:txBody>
      </p:sp>
      <p:sp>
        <p:nvSpPr>
          <p:cNvPr id="822" name="Une fois les primitives extraites, la deuxième étape est le recalage proprement dit, i.e. calcul d’une transformation spatiale ‘‘optimale’’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Une fois les primitives extraites, la deuxième étape est le recalage proprement dit, i.e. calcul d’une transformation spatiale ‘‘optimale’’</a:t>
            </a:r>
            <a:br/>
          </a:p>
          <a:p>
            <a:pPr/>
            <a:r>
              <a:t>Cas le plus simple, primitives labélisées : on connaît les correspondances (la k-ième primitive dans I correspond à la k-ième primitive dans J)</a:t>
            </a:r>
            <a:br/>
          </a:p>
          <a:p>
            <a:pPr/>
            <a:r>
              <a:t>On cherche donc la transformation spatiale T telle que </a:t>
            </a:r>
            <a:br/>
            <a:r>
              <a:t>T(x</a:t>
            </a:r>
            <a:r>
              <a:rPr baseline="31999"/>
              <a:t>k</a:t>
            </a:r>
            <a:r>
              <a:t>) = (y</a:t>
            </a:r>
            <a:r>
              <a:rPr baseline="31999"/>
              <a:t>k</a:t>
            </a:r>
            <a:r>
              <a:t>) avec</a:t>
            </a:r>
          </a:p>
          <a:p>
            <a:pPr lvl="1"/>
            <a:r>
              <a:t>x</a:t>
            </a:r>
            <a:r>
              <a:rPr baseline="31999"/>
              <a:t>k</a:t>
            </a:r>
            <a:r>
              <a:t> = (x</a:t>
            </a:r>
            <a:r>
              <a:rPr baseline="-5999"/>
              <a:t>1</a:t>
            </a:r>
            <a:r>
              <a:rPr baseline="31999"/>
              <a:t>k</a:t>
            </a:r>
            <a:r>
              <a:t>, x</a:t>
            </a:r>
            <a:r>
              <a:rPr baseline="-5999"/>
              <a:t>2</a:t>
            </a:r>
            <a:r>
              <a:rPr baseline="31999"/>
              <a:t>k</a:t>
            </a:r>
            <a:r>
              <a:t>, x</a:t>
            </a:r>
            <a:r>
              <a:rPr baseline="-5999"/>
              <a:t>3</a:t>
            </a:r>
            <a:r>
              <a:rPr baseline="31999"/>
              <a:t>k</a:t>
            </a:r>
            <a:r>
              <a:t>) coordonnées de la k-ième primitive dans l’image I</a:t>
            </a:r>
          </a:p>
          <a:p>
            <a:pPr lvl="1"/>
            <a:r>
              <a:t>y</a:t>
            </a:r>
            <a:r>
              <a:rPr baseline="31999"/>
              <a:t>k</a:t>
            </a:r>
            <a:r>
              <a:t> = (y</a:t>
            </a:r>
            <a:r>
              <a:rPr baseline="-5999"/>
              <a:t>1</a:t>
            </a:r>
            <a:r>
              <a:rPr baseline="31999"/>
              <a:t>k</a:t>
            </a:r>
            <a:r>
              <a:t>, y</a:t>
            </a:r>
            <a:r>
              <a:rPr baseline="-5999"/>
              <a:t>2</a:t>
            </a:r>
            <a:r>
              <a:rPr baseline="31999"/>
              <a:t>k</a:t>
            </a:r>
            <a:r>
              <a:t>, y</a:t>
            </a:r>
            <a:r>
              <a:rPr baseline="-5999"/>
              <a:t>3</a:t>
            </a:r>
            <a:r>
              <a:rPr baseline="31999"/>
              <a:t>k</a:t>
            </a:r>
            <a:r>
              <a:t>) coordonnées de la k-ième primitive dans l’image J</a:t>
            </a:r>
          </a:p>
        </p:txBody>
      </p:sp>
      <p:sp>
        <p:nvSpPr>
          <p:cNvPr id="8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826" name="Recalage des primitives extrai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Recalage des primitives extraites	</a:t>
            </a:r>
          </a:p>
        </p:txBody>
      </p:sp>
      <p:sp>
        <p:nvSpPr>
          <p:cNvPr id="827" name="Si T est linéaire, on peut récrire sous forme matricielle : Y = T X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 T est linéaire, on peut récrire sous forme matricielle :</a:t>
            </a:r>
            <a:br/>
            <a:r>
              <a:t>Y = T X</a:t>
            </a:r>
            <a:br/>
            <a:br/>
            <a:br/>
            <a:br/>
            <a:br/>
            <a:br/>
            <a:br/>
          </a:p>
          <a:p>
            <a:pPr/>
            <a:r>
              <a:t>En pratique, pas de solution exacte</a:t>
            </a:r>
          </a:p>
          <a:p>
            <a:pPr/>
            <a:r>
              <a:t>Exemple: 12 paramètres pour une transformation affine et souvent beaucoup plus de primitives + bruit</a:t>
            </a:r>
          </a:p>
        </p:txBody>
      </p:sp>
      <p:sp>
        <p:nvSpPr>
          <p:cNvPr id="8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831" name="Group"/>
          <p:cNvGrpSpPr/>
          <p:nvPr/>
        </p:nvGrpSpPr>
        <p:grpSpPr>
          <a:xfrm>
            <a:off x="457200" y="4241800"/>
            <a:ext cx="12319001" cy="2451100"/>
            <a:chOff x="0" y="0"/>
            <a:chExt cx="12319000" cy="2451100"/>
          </a:xfrm>
        </p:grpSpPr>
        <p:pic>
          <p:nvPicPr>
            <p:cNvPr id="829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793509" cy="245110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830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426200" y="25400"/>
              <a:ext cx="5892801" cy="2413242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834" name="Optimisation : approches géométriqu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Optimisation : approches géométriques</a:t>
            </a:r>
          </a:p>
        </p:txBody>
      </p:sp>
      <p:sp>
        <p:nvSpPr>
          <p:cNvPr id="835" name="On cherche une T qui minimise l’écart entre T(xk) et (yk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 cherche une T qui minimise l’écart entre T(x</a:t>
            </a:r>
            <a:r>
              <a:rPr baseline="31999"/>
              <a:t>k</a:t>
            </a:r>
            <a:r>
              <a:t>) et (y</a:t>
            </a:r>
            <a:r>
              <a:rPr baseline="31999"/>
              <a:t>k</a:t>
            </a:r>
            <a:r>
              <a:t>)</a:t>
            </a:r>
            <a:br/>
          </a:p>
          <a:p>
            <a:pPr/>
            <a:r>
              <a:t>Méthode des moindres carrés : </a:t>
            </a:r>
          </a:p>
        </p:txBody>
      </p:sp>
      <p:sp>
        <p:nvSpPr>
          <p:cNvPr id="8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500" y="5054600"/>
            <a:ext cx="6304157" cy="2692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840" name="Recalage de primitives non-labélisé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Recalage de primitives non-labélisées</a:t>
            </a:r>
          </a:p>
        </p:txBody>
      </p:sp>
      <p:sp>
        <p:nvSpPr>
          <p:cNvPr id="841" name="En pratique, si détection automatique, primitives non-étiqueté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 pratique, si détection automatique, primitives non-étiquetées</a:t>
            </a:r>
          </a:p>
          <a:p>
            <a:pPr/>
            <a:r>
              <a:t>On a extrait des primitives dans chaque image et on pense qu’elles correspondent aux mêmes structures anatomiques</a:t>
            </a:r>
          </a:p>
          <a:p>
            <a:pPr/>
            <a:r>
              <a:rPr b="1"/>
              <a:t>Mais</a:t>
            </a:r>
            <a:r>
              <a:t>, on ne sait pas quelle primitive dans J correspond à la k-ième primitive dans I</a:t>
            </a:r>
            <a:br/>
          </a:p>
          <a:p>
            <a:pPr/>
            <a:r>
              <a:t>Différentes méthodes possibles :</a:t>
            </a:r>
          </a:p>
          <a:p>
            <a:pPr lvl="1"/>
            <a:r>
              <a:t>Algorithmes de type prédiction-vérification</a:t>
            </a:r>
          </a:p>
          <a:p>
            <a:pPr lvl="1"/>
            <a:r>
              <a:t>minimisation d’une carte de distances</a:t>
            </a:r>
          </a:p>
          <a:p>
            <a:pPr lvl="1"/>
            <a:r>
              <a:t>Algorithmes basées sur des correspondances floues</a:t>
            </a:r>
          </a:p>
          <a:p>
            <a:pPr lvl="1"/>
            <a:r>
              <a:t>Algorithmes ICP (Iterative closest point)</a:t>
            </a:r>
          </a:p>
        </p:txBody>
      </p:sp>
      <p:sp>
        <p:nvSpPr>
          <p:cNvPr id="8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845" name="ICP - Besl et McKay 199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ICP - Besl et McKay 1992</a:t>
            </a:r>
          </a:p>
        </p:txBody>
      </p:sp>
      <p:sp>
        <p:nvSpPr>
          <p:cNvPr id="846" name="Étant donné 2 nuages de points xk et yk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Étant donné 2 nuages de points x</a:t>
            </a:r>
            <a:r>
              <a:rPr baseline="31999"/>
              <a:t>k</a:t>
            </a:r>
            <a:r>
              <a:t> et y</a:t>
            </a:r>
            <a:r>
              <a:rPr baseline="31999"/>
              <a:t>k</a:t>
            </a:r>
            <a:br>
              <a:rPr baseline="31999"/>
            </a:br>
          </a:p>
          <a:p>
            <a:pPr/>
            <a:r>
              <a:t>On cherche à les mettre en correspondance </a:t>
            </a:r>
            <a:r>
              <a:rPr b="1"/>
              <a:t>et</a:t>
            </a:r>
            <a:r>
              <a:t> à trouver la transformation spatiale correspondante</a:t>
            </a:r>
            <a:br/>
          </a:p>
          <a:p>
            <a:pPr/>
            <a:r>
              <a:t>On procède itérativement :</a:t>
            </a:r>
          </a:p>
          <a:p>
            <a:pPr lvl="1"/>
            <a:r>
              <a:t>Association des points par les critères du plus proche voisin</a:t>
            </a:r>
          </a:p>
          <a:p>
            <a:pPr lvl="1"/>
            <a:r>
              <a:t>Estimation des paramètres de transformation</a:t>
            </a:r>
          </a:p>
          <a:p>
            <a:pPr lvl="1"/>
            <a:r>
              <a:t>Transformer les points en utilisant les paramètres estimés</a:t>
            </a:r>
          </a:p>
          <a:p>
            <a:pPr lvl="1"/>
            <a:r>
              <a:t>Itération jusqu’à “convergence’’</a:t>
            </a:r>
          </a:p>
        </p:txBody>
      </p:sp>
      <p:sp>
        <p:nvSpPr>
          <p:cNvPr id="8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roup"/>
          <p:cNvGrpSpPr/>
          <p:nvPr/>
        </p:nvGrpSpPr>
        <p:grpSpPr>
          <a:xfrm>
            <a:off x="698500" y="2374900"/>
            <a:ext cx="11595100" cy="5435600"/>
            <a:chOff x="0" y="0"/>
            <a:chExt cx="11595100" cy="5435600"/>
          </a:xfrm>
        </p:grpSpPr>
        <p:sp>
          <p:nvSpPr>
            <p:cNvPr id="849" name="1. Association des points par les critères du plus proche voisin"/>
            <p:cNvSpPr txBox="1"/>
            <p:nvPr/>
          </p:nvSpPr>
          <p:spPr>
            <a:xfrm>
              <a:off x="0" y="0"/>
              <a:ext cx="11595100" cy="615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57799" marR="57799" defTabSz="1295400">
                <a:defRPr sz="36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1. Association des points par les critères du plus proche voisin</a:t>
              </a:r>
            </a:p>
          </p:txBody>
        </p:sp>
        <p:pic>
          <p:nvPicPr>
            <p:cNvPr id="850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93900" y="1308100"/>
              <a:ext cx="7622861" cy="412750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</p:grpSp>
      <p:sp>
        <p:nvSpPr>
          <p:cNvPr id="852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853" name="IC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ICP</a:t>
            </a:r>
          </a:p>
        </p:txBody>
      </p:sp>
      <p:sp>
        <p:nvSpPr>
          <p:cNvPr id="8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857" name="Group"/>
          <p:cNvGrpSpPr/>
          <p:nvPr/>
        </p:nvGrpSpPr>
        <p:grpSpPr>
          <a:xfrm>
            <a:off x="711200" y="2387600"/>
            <a:ext cx="11785600" cy="6215841"/>
            <a:chOff x="0" y="0"/>
            <a:chExt cx="11785600" cy="6215840"/>
          </a:xfrm>
        </p:grpSpPr>
        <p:pic>
          <p:nvPicPr>
            <p:cNvPr id="855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76400" y="1288240"/>
              <a:ext cx="9138459" cy="4927601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856" name="2. Estimation de la transformation et 3. Transformer les points"/>
            <p:cNvSpPr txBox="1"/>
            <p:nvPr/>
          </p:nvSpPr>
          <p:spPr>
            <a:xfrm>
              <a:off x="0" y="0"/>
              <a:ext cx="11785600" cy="615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57799" marR="57799" defTabSz="1295400">
                <a:defRPr sz="36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2. Estimation de la transformation et 3. Transformer les points</a:t>
              </a:r>
            </a:p>
          </p:txBody>
        </p:sp>
      </p:grpSp>
      <p:pic>
        <p:nvPicPr>
          <p:cNvPr id="858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74900" y="3606800"/>
            <a:ext cx="9055100" cy="4879205"/>
          </a:xfrm>
          <a:prstGeom prst="rect">
            <a:avLst/>
          </a:prstGeom>
        </p:spPr>
      </p:pic>
      <p:pic>
        <p:nvPicPr>
          <p:cNvPr id="859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62200" y="3594100"/>
            <a:ext cx="9055100" cy="48588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8" grpId="4"/>
      <p:bldP build="whole" bldLvl="1" animBg="1" rev="0" advAuto="0" spid="851" grpId="3"/>
      <p:bldP build="whole" bldLvl="1" animBg="1" rev="0" advAuto="0" spid="859" grpId="5"/>
      <p:bldP build="whole" bldLvl="1" animBg="1" rev="0" advAuto="0" spid="857" grpId="2"/>
      <p:bldP build="whole" bldLvl="1" animBg="1" rev="0" advAuto="0" spid="851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Approches hybrides…"/>
          <p:cNvSpPr txBox="1"/>
          <p:nvPr>
            <p:ph type="ctrTitle"/>
          </p:nvPr>
        </p:nvSpPr>
        <p:spPr>
          <a:xfrm>
            <a:off x="1270000" y="1320800"/>
            <a:ext cx="10464800" cy="43307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411479">
              <a:defRPr sz="6479"/>
            </a:pPr>
            <a:r>
              <a:t>Approches hybrides</a:t>
            </a:r>
          </a:p>
          <a:p>
            <a:pPr defTabSz="411479">
              <a:defRPr sz="6479"/>
            </a:pPr>
            <a:r>
              <a:t>(géométrique et iconique)</a:t>
            </a:r>
          </a:p>
          <a:p>
            <a:pPr defTabSz="411479">
              <a:defRPr sz="6479"/>
            </a:pPr>
          </a:p>
        </p:txBody>
      </p:sp>
      <p:grpSp>
        <p:nvGrpSpPr>
          <p:cNvPr id="864" name="Group"/>
          <p:cNvGrpSpPr/>
          <p:nvPr/>
        </p:nvGrpSpPr>
        <p:grpSpPr>
          <a:xfrm>
            <a:off x="165100" y="4699000"/>
            <a:ext cx="12677264" cy="4762500"/>
            <a:chOff x="0" y="0"/>
            <a:chExt cx="12677263" cy="4762500"/>
          </a:xfrm>
        </p:grpSpPr>
        <p:pic>
          <p:nvPicPr>
            <p:cNvPr id="862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677264" cy="25273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863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67200" y="2387600"/>
              <a:ext cx="4165809" cy="23749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867" name="Approches hybrides :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Approches hybrides : </a:t>
            </a:r>
          </a:p>
          <a:p>
            <a:pPr/>
            <a:r>
              <a:t>bloc-matching</a:t>
            </a:r>
          </a:p>
        </p:txBody>
      </p:sp>
      <p:sp>
        <p:nvSpPr>
          <p:cNvPr id="868" name="On considère des sous-images (ou “blocs’’) régulièrement échantillonné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69240" indent="-228600"/>
            <a:r>
              <a:t>On considère des sous-images (ou “blocs’’) régulièrement échantillonnés</a:t>
            </a:r>
          </a:p>
          <a:p>
            <a:pPr marL="269240" indent="-228600"/>
            <a:r>
              <a:t>On cherche dans l’autre image le bloc le “plus similaire’’</a:t>
            </a:r>
          </a:p>
          <a:p>
            <a:pPr marL="269240" indent="-228600"/>
            <a:r>
              <a:t>On obtient ainsi des appariements entre des images ou régions (et donc des points) avec éventuellement des outliers (des données aberrantes)</a:t>
            </a:r>
          </a:p>
        </p:txBody>
      </p:sp>
      <p:sp>
        <p:nvSpPr>
          <p:cNvPr id="8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9300" y="5981700"/>
            <a:ext cx="7950200" cy="350744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873" name="Approches hybrides :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Approches hybrides : </a:t>
            </a:r>
          </a:p>
          <a:p>
            <a:pPr/>
            <a:r>
              <a:t>block-matching</a:t>
            </a:r>
          </a:p>
        </p:txBody>
      </p:sp>
      <p:sp>
        <p:nvSpPr>
          <p:cNvPr id="874" name="Pour obtenir ce bloc le “plus similaire” on choisit un critère similarité (SSD souvent), coeff. de corr. ou info. mutuelle (approche iconique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Pour obtenir ce bloc le “plus similaire” on choisit un critère similarité (SSD souvent), coeff. de corr. ou info. mutuelle</a:t>
            </a:r>
            <a:br/>
            <a:r>
              <a:t>(approche iconique)</a:t>
            </a:r>
          </a:p>
          <a:p>
            <a:pPr/>
            <a:r>
              <a:t>On obtient ensuite un appariement entre les blocs: </a:t>
            </a:r>
          </a:p>
        </p:txBody>
      </p:sp>
      <p:sp>
        <p:nvSpPr>
          <p:cNvPr id="8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5100" y="5003403"/>
            <a:ext cx="5054600" cy="434379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itre 1"/>
          <p:cNvSpPr txBox="1"/>
          <p:nvPr>
            <p:ph type="title"/>
          </p:nvPr>
        </p:nvSpPr>
        <p:spPr>
          <a:xfrm>
            <a:off x="466926" y="508136"/>
            <a:ext cx="11725075" cy="1196078"/>
          </a:xfrm>
          <a:prstGeom prst="rect">
            <a:avLst/>
          </a:prstGeom>
        </p:spPr>
        <p:txBody>
          <a:bodyPr/>
          <a:lstStyle>
            <a:lvl1pPr>
              <a:defRPr spc="-200">
                <a:solidFill>
                  <a:srgbClr val="000000"/>
                </a:solidFill>
              </a:defRPr>
            </a:lvl1pPr>
          </a:lstStyle>
          <a:p>
            <a:pPr/>
            <a:r>
              <a:t>Recalage non-linéaire</a:t>
            </a:r>
          </a:p>
        </p:txBody>
      </p:sp>
      <p:sp>
        <p:nvSpPr>
          <p:cNvPr id="411" name="Espace réservé du contenu 2"/>
          <p:cNvSpPr txBox="1"/>
          <p:nvPr>
            <p:ph type="body" idx="1"/>
          </p:nvPr>
        </p:nvSpPr>
        <p:spPr>
          <a:xfrm>
            <a:off x="466926" y="2237362"/>
            <a:ext cx="11725075" cy="6830439"/>
          </a:xfrm>
          <a:prstGeom prst="rect">
            <a:avLst/>
          </a:prstGeom>
        </p:spPr>
        <p:txBody>
          <a:bodyPr/>
          <a:lstStyle/>
          <a:p>
            <a:pPr/>
            <a:r>
              <a:t>Il existe plusieurs techniques. </a:t>
            </a:r>
          </a:p>
          <a:p>
            <a:pPr/>
            <a:r>
              <a:t>Généralement, on peut visualiser le champ de déformation</a:t>
            </a:r>
          </a:p>
        </p:txBody>
      </p:sp>
      <p:pic>
        <p:nvPicPr>
          <p:cNvPr id="412" name="Image 6" descr="Imag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927" y="4365954"/>
            <a:ext cx="7902317" cy="3850784"/>
          </a:xfrm>
          <a:prstGeom prst="rect">
            <a:avLst/>
          </a:prstGeom>
          <a:ln w="88900">
            <a:miter lim="400000"/>
          </a:ln>
        </p:spPr>
      </p:pic>
      <p:sp>
        <p:nvSpPr>
          <p:cNvPr id="413" name="ZoneTexte 7"/>
          <p:cNvSpPr txBox="1"/>
          <p:nvPr/>
        </p:nvSpPr>
        <p:spPr>
          <a:xfrm>
            <a:off x="334791" y="8076218"/>
            <a:ext cx="750811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rPr u="sng">
                <a:solidFill>
                  <a:srgbClr val="EE7B08"/>
                </a:solidFill>
                <a:uFill>
                  <a:solidFill>
                    <a:srgbClr val="EE7B08"/>
                  </a:solidFill>
                </a:uFill>
                <a:hlinkClick r:id="rId3" invalidUrl="" action="" tgtFrame="" tooltip="" history="1" highlightClick="0" endSnd="0"/>
              </a:rPr>
              <a:t>https://www.researchgate.net/publication/267946997_Non-rigid_Registration_Using_Free-form_Deformations</a:t>
            </a:r>
            <a:r>
              <a:t> </a:t>
            </a:r>
          </a:p>
        </p:txBody>
      </p:sp>
      <p:pic>
        <p:nvPicPr>
          <p:cNvPr id="414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47100" y="3842694"/>
            <a:ext cx="4025900" cy="522510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879" name="Approches hybrides :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Approches hybrides : </a:t>
            </a:r>
          </a:p>
          <a:p>
            <a:pPr/>
            <a:r>
              <a:t>block-matching</a:t>
            </a:r>
          </a:p>
        </p:txBody>
      </p:sp>
      <p:sp>
        <p:nvSpPr>
          <p:cNvPr id="880" name="On cherche finalement la transformation qui apparie au mieux ces blocs : souvent par moindres carrés (approche géométrique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71500" indent="-228600"/>
            <a:r>
              <a:t>On cherche finalement la transformation qui apparie au mieux ces blocs : souvent par moindres carrés</a:t>
            </a:r>
            <a:br/>
            <a:r>
              <a:t>(approche géométrique)</a:t>
            </a:r>
            <a:br/>
          </a:p>
          <a:p>
            <a:pPr marL="571500" indent="-228600"/>
            <a:r>
              <a:t>On itère comme pour l’ICP ou autre méthode de type simplex </a:t>
            </a:r>
          </a:p>
        </p:txBody>
      </p:sp>
      <p:sp>
        <p:nvSpPr>
          <p:cNvPr id="8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Quelques exemples"/>
          <p:cNvSpPr txBox="1"/>
          <p:nvPr>
            <p:ph type="ctrTitle"/>
          </p:nvPr>
        </p:nvSpPr>
        <p:spPr>
          <a:xfrm>
            <a:off x="1270000" y="1320800"/>
            <a:ext cx="10464800" cy="43307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Quelques exemples</a:t>
            </a:r>
          </a:p>
          <a:p>
            <a:pPr/>
          </a:p>
        </p:txBody>
      </p:sp>
      <p:grpSp>
        <p:nvGrpSpPr>
          <p:cNvPr id="886" name="Group"/>
          <p:cNvGrpSpPr/>
          <p:nvPr/>
        </p:nvGrpSpPr>
        <p:grpSpPr>
          <a:xfrm>
            <a:off x="165100" y="4699000"/>
            <a:ext cx="12677264" cy="4762500"/>
            <a:chOff x="0" y="0"/>
            <a:chExt cx="12677263" cy="4762500"/>
          </a:xfrm>
        </p:grpSpPr>
        <p:pic>
          <p:nvPicPr>
            <p:cNvPr id="884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677264" cy="25273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885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67200" y="2387600"/>
              <a:ext cx="4165809" cy="23749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889" name="Quelques exemp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Quelques exemples</a:t>
            </a:r>
          </a:p>
        </p:txBody>
      </p:sp>
      <p:sp>
        <p:nvSpPr>
          <p:cNvPr id="890" name="Suivi longitudin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Suivi longitudinal</a:t>
            </a:r>
            <a:br/>
          </a:p>
          <a:p>
            <a:pPr/>
            <a:r>
              <a:t>Correction de mouvements</a:t>
            </a:r>
            <a:br/>
          </a:p>
          <a:p>
            <a:pPr/>
            <a:r>
              <a:t>Multimodalité</a:t>
            </a:r>
          </a:p>
          <a:p>
            <a:pPr lvl="1"/>
            <a:r>
              <a:t>Fusion IRM et IRM fonctionnelle</a:t>
            </a:r>
          </a:p>
          <a:p>
            <a:pPr lvl="1"/>
            <a:r>
              <a:t>Fusion IRM et IRM de diffusion</a:t>
            </a:r>
            <a:br/>
          </a:p>
          <a:p>
            <a:pPr/>
            <a:r>
              <a:t>Recalage sur des atlas</a:t>
            </a:r>
          </a:p>
        </p:txBody>
      </p:sp>
      <p:sp>
        <p:nvSpPr>
          <p:cNvPr id="8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8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300" y="1054100"/>
            <a:ext cx="11772900" cy="8294544"/>
          </a:xfrm>
          <a:prstGeom prst="rect">
            <a:avLst/>
          </a:prstGeom>
        </p:spPr>
      </p:pic>
      <p:pic>
        <p:nvPicPr>
          <p:cNvPr id="897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42400" y="2061577"/>
            <a:ext cx="3289300" cy="735764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7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00" name="Correction du mouv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Correction du mouvement</a:t>
            </a:r>
          </a:p>
        </p:txBody>
      </p:sp>
      <p:sp>
        <p:nvSpPr>
          <p:cNvPr id="901" name="Imagerie de diffusion. Intra-patient. Intra-modalité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Imagerie de diffusion. Intra-patient. Intra-modalité</a:t>
            </a:r>
          </a:p>
          <a:p>
            <a:pPr/>
            <a:r>
              <a:t>Comparer des images pour obtenir l’information souhaitée</a:t>
            </a:r>
          </a:p>
          <a:p>
            <a:pPr/>
            <a:r>
              <a:t>SSD, correlation coefficient, recalage rigide (</a:t>
            </a:r>
            <a:r>
              <a:rPr i="1"/>
              <a:t>flirt </a:t>
            </a:r>
            <a:r>
              <a:t>de FSL)</a:t>
            </a:r>
          </a:p>
          <a:p>
            <a:pPr/>
            <a:r>
              <a:t>Demo, dwi.nii en animation comme dans votre TP1.</a:t>
            </a:r>
          </a:p>
        </p:txBody>
      </p:sp>
      <p:sp>
        <p:nvSpPr>
          <p:cNvPr id="9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3" name="dwi.mov" descr="dwi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413795" y="5041350"/>
            <a:ext cx="3843826" cy="447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9" fill="hold"/>
                                        <p:tgtEl>
                                          <p:spTgt spid="9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90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90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03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image124.png" descr="image124.png"/>
          <p:cNvPicPr>
            <a:picLocks noChangeAspect="1"/>
          </p:cNvPicPr>
          <p:nvPr/>
        </p:nvPicPr>
        <p:blipFill>
          <a:blip r:embed="rId2">
            <a:extLst/>
          </a:blip>
          <a:srcRect l="20952" t="0" r="22074" b="0"/>
          <a:stretch>
            <a:fillRect/>
          </a:stretch>
        </p:blipFill>
        <p:spPr>
          <a:xfrm>
            <a:off x="2610768" y="985167"/>
            <a:ext cx="7824240" cy="7724783"/>
          </a:xfrm>
          <a:prstGeom prst="rect">
            <a:avLst/>
          </a:prstGeom>
          <a:ln w="12700"/>
        </p:spPr>
      </p:pic>
      <p:sp>
        <p:nvSpPr>
          <p:cNvPr id="906" name="linear registration"/>
          <p:cNvSpPr txBox="1"/>
          <p:nvPr/>
        </p:nvSpPr>
        <p:spPr>
          <a:xfrm>
            <a:off x="2362200" y="8461198"/>
            <a:ext cx="8293100" cy="5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584200">
              <a:spcBef>
                <a:spcPts val="2000"/>
              </a:spcBef>
              <a:buClr>
                <a:srgbClr val="FFFB00"/>
              </a:buClr>
              <a:defRPr sz="3400">
                <a:solidFill>
                  <a:srgbClr val="FFFB00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 sz="3800">
                <a:solidFill>
                  <a:srgbClr val="FFFFFF"/>
                </a:solidFill>
                <a:uFillTx/>
              </a:defRPr>
            </a:pPr>
            <a:r>
              <a:rPr sz="34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linear registration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image125.png" descr="image125.png"/>
          <p:cNvPicPr>
            <a:picLocks noChangeAspect="1"/>
          </p:cNvPicPr>
          <p:nvPr/>
        </p:nvPicPr>
        <p:blipFill>
          <a:blip r:embed="rId2">
            <a:extLst/>
          </a:blip>
          <a:srcRect l="20952" t="0" r="22073" b="0"/>
          <a:stretch>
            <a:fillRect/>
          </a:stretch>
        </p:blipFill>
        <p:spPr>
          <a:xfrm>
            <a:off x="2610768" y="985167"/>
            <a:ext cx="7824240" cy="7724783"/>
          </a:xfrm>
          <a:prstGeom prst="rect">
            <a:avLst/>
          </a:prstGeom>
          <a:ln w="12700"/>
        </p:spPr>
      </p:pic>
      <p:sp>
        <p:nvSpPr>
          <p:cNvPr id="909" name="non-linear registration"/>
          <p:cNvSpPr txBox="1"/>
          <p:nvPr/>
        </p:nvSpPr>
        <p:spPr>
          <a:xfrm>
            <a:off x="3289300" y="8461198"/>
            <a:ext cx="6451600" cy="5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ctr" defTabSz="584200">
              <a:spcBef>
                <a:spcPts val="2000"/>
              </a:spcBef>
              <a:buClr>
                <a:srgbClr val="FFFB00"/>
              </a:buClr>
              <a:defRPr sz="3400">
                <a:solidFill>
                  <a:srgbClr val="FFFB00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 sz="3800">
                <a:solidFill>
                  <a:srgbClr val="FFFFFF"/>
                </a:solidFill>
                <a:uFillTx/>
              </a:defRPr>
            </a:pPr>
            <a:r>
              <a:rPr sz="34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non-linear registration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3200" y="4038600"/>
            <a:ext cx="10363200" cy="5151298"/>
          </a:xfrm>
          <a:prstGeom prst="rect">
            <a:avLst/>
          </a:prstGeom>
        </p:spPr>
      </p:pic>
      <p:sp>
        <p:nvSpPr>
          <p:cNvPr id="912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13" name="IRM/IRM fonctionnel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IRM/IRM fonctionnelle</a:t>
            </a:r>
          </a:p>
        </p:txBody>
      </p:sp>
      <p:sp>
        <p:nvSpPr>
          <p:cNvPr id="914" name="Intra-patient. Multi-modalité.…"/>
          <p:cNvSpPr txBox="1"/>
          <p:nvPr>
            <p:ph type="body" idx="1"/>
          </p:nvPr>
        </p:nvSpPr>
        <p:spPr>
          <a:xfrm>
            <a:off x="1117600" y="2819400"/>
            <a:ext cx="11049000" cy="6934200"/>
          </a:xfrm>
          <a:prstGeom prst="rect">
            <a:avLst/>
          </a:prstGeom>
        </p:spPr>
        <p:txBody>
          <a:bodyPr/>
          <a:lstStyle/>
          <a:p>
            <a:pPr/>
            <a:r>
              <a:t>Intra-patient. Multi-modalité.</a:t>
            </a:r>
          </a:p>
          <a:p>
            <a:pPr/>
            <a:r>
              <a:t>rapport de corrélation ou information mutuelle. (</a:t>
            </a:r>
            <a:r>
              <a:rPr i="1"/>
              <a:t>flirt</a:t>
            </a:r>
            <a:r>
              <a:t>)</a:t>
            </a:r>
          </a:p>
        </p:txBody>
      </p:sp>
      <p:sp>
        <p:nvSpPr>
          <p:cNvPr id="9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16" name="Cours de Whittingstall"/>
          <p:cNvSpPr txBox="1"/>
          <p:nvPr/>
        </p:nvSpPr>
        <p:spPr>
          <a:xfrm>
            <a:off x="609600" y="8966200"/>
            <a:ext cx="2696932" cy="41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Cours de Whittingstall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19" name="TEP/IR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TEP/IRM</a:t>
            </a:r>
          </a:p>
        </p:txBody>
      </p:sp>
      <p:sp>
        <p:nvSpPr>
          <p:cNvPr id="920" name="Intra-patient. Multimodalité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Intra-patient. Multimodalité.</a:t>
            </a:r>
          </a:p>
        </p:txBody>
      </p:sp>
      <p:sp>
        <p:nvSpPr>
          <p:cNvPr id="9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700" y="3568700"/>
            <a:ext cx="11455400" cy="4575481"/>
          </a:xfrm>
          <a:prstGeom prst="rect">
            <a:avLst/>
          </a:prstGeom>
        </p:spPr>
      </p:pic>
      <p:pic>
        <p:nvPicPr>
          <p:cNvPr id="923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0700" y="8351902"/>
            <a:ext cx="6908800" cy="9464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3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26" name="IRM/TD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IRM/TDM</a:t>
            </a:r>
          </a:p>
        </p:txBody>
      </p:sp>
      <p:sp>
        <p:nvSpPr>
          <p:cNvPr id="9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400" y="2819400"/>
            <a:ext cx="11696701" cy="4740063"/>
          </a:xfrm>
          <a:prstGeom prst="rect">
            <a:avLst/>
          </a:prstGeom>
        </p:spPr>
      </p:pic>
      <p:pic>
        <p:nvPicPr>
          <p:cNvPr id="930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0700" y="8047102"/>
            <a:ext cx="6908800" cy="94641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itre 1"/>
          <p:cNvSpPr txBox="1"/>
          <p:nvPr>
            <p:ph type="title"/>
          </p:nvPr>
        </p:nvSpPr>
        <p:spPr>
          <a:xfrm>
            <a:off x="466926" y="508136"/>
            <a:ext cx="11725075" cy="1196078"/>
          </a:xfrm>
          <a:prstGeom prst="rect">
            <a:avLst/>
          </a:prstGeom>
        </p:spPr>
        <p:txBody>
          <a:bodyPr/>
          <a:lstStyle>
            <a:lvl1pPr>
              <a:defRPr spc="-200">
                <a:solidFill>
                  <a:srgbClr val="000000"/>
                </a:solidFill>
              </a:defRPr>
            </a:lvl1pPr>
          </a:lstStyle>
          <a:p>
            <a:pPr/>
            <a:r>
              <a:t>Recalage non-linéaire</a:t>
            </a:r>
          </a:p>
        </p:txBody>
      </p:sp>
      <p:sp>
        <p:nvSpPr>
          <p:cNvPr id="417" name="Espace réservé du contenu 2"/>
          <p:cNvSpPr txBox="1"/>
          <p:nvPr>
            <p:ph type="body" idx="1"/>
          </p:nvPr>
        </p:nvSpPr>
        <p:spPr>
          <a:xfrm>
            <a:off x="466926" y="2237362"/>
            <a:ext cx="11725075" cy="6830439"/>
          </a:xfrm>
          <a:prstGeom prst="rect">
            <a:avLst/>
          </a:prstGeom>
        </p:spPr>
        <p:txBody>
          <a:bodyPr/>
          <a:lstStyle/>
          <a:p>
            <a:pPr/>
            <a:r>
              <a:t>Il existe plusieurs techniques. </a:t>
            </a:r>
          </a:p>
          <a:p>
            <a:pPr/>
            <a:r>
              <a:t>Ex:</a:t>
            </a:r>
          </a:p>
          <a:p>
            <a:pPr lvl="1" marL="1166812" indent="-457200">
              <a:spcBef>
                <a:spcPts val="800"/>
              </a:spcBef>
              <a:buClr>
                <a:srgbClr val="2E8EA8"/>
              </a:buClr>
              <a:buFont typeface="Arial"/>
              <a:defRPr sz="3400"/>
            </a:pPr>
            <a:r>
              <a:t>Par graphes</a:t>
            </a:r>
          </a:p>
          <a:p>
            <a:pPr lvl="1" marL="1166812" indent="-457200">
              <a:spcBef>
                <a:spcPts val="800"/>
              </a:spcBef>
              <a:buClr>
                <a:srgbClr val="2E8EA8"/>
              </a:buClr>
              <a:buFont typeface="Arial"/>
              <a:defRPr sz="3400"/>
            </a:pPr>
            <a:r>
              <a:t>Par modélisation directe du champ de déformation</a:t>
            </a:r>
          </a:p>
          <a:p>
            <a:pPr lvl="1" marL="1166812" indent="-457200">
              <a:spcBef>
                <a:spcPts val="800"/>
              </a:spcBef>
              <a:buClr>
                <a:srgbClr val="2E8EA8"/>
              </a:buClr>
              <a:buFont typeface="Arial"/>
              <a:defRPr sz="3400"/>
            </a:pPr>
            <a:r>
              <a:t>Méthodes par patches</a:t>
            </a:r>
          </a:p>
          <a:p>
            <a:pPr lvl="1" marL="1166812" indent="-457200">
              <a:spcBef>
                <a:spcPts val="800"/>
              </a:spcBef>
              <a:buClr>
                <a:srgbClr val="2E8EA8"/>
              </a:buClr>
              <a:buFont typeface="Arial"/>
              <a:defRPr sz="3400"/>
            </a:pPr>
            <a:r>
              <a:t>Avec la théorie des surfaces.</a:t>
            </a:r>
          </a:p>
          <a:p>
            <a:pPr lvl="1" marL="1166812" indent="-457200">
              <a:spcBef>
                <a:spcPts val="800"/>
              </a:spcBef>
              <a:buClr>
                <a:srgbClr val="2E8EA8"/>
              </a:buClr>
              <a:buFont typeface="Arial"/>
              <a:defRPr sz="3400"/>
            </a:pPr>
            <a:r>
              <a:t>Par </a:t>
            </a:r>
            <a:r>
              <a:rPr i="1"/>
              <a:t>a priori</a:t>
            </a:r>
            <a:r>
              <a:t>.</a:t>
            </a:r>
          </a:p>
        </p:txBody>
      </p:sp>
      <p:sp>
        <p:nvSpPr>
          <p:cNvPr id="418" name="ZoneTexte 5"/>
          <p:cNvSpPr txBox="1"/>
          <p:nvPr/>
        </p:nvSpPr>
        <p:spPr>
          <a:xfrm>
            <a:off x="856983" y="8883988"/>
            <a:ext cx="975005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/>
            </a:pPr>
            <a:r>
              <a:t>(Voir Deng2022 </a:t>
            </a:r>
            <a:r>
              <a:rPr u="sng">
                <a:solidFill>
                  <a:srgbClr val="EE7B08"/>
                </a:solidFill>
                <a:uFill>
                  <a:solidFill>
                    <a:srgbClr val="EE7B08"/>
                  </a:solidFill>
                </a:uFill>
                <a:hlinkClick r:id="rId2" invalidUrl="" action="" tgtFrame="" tooltip="" history="1" highlightClick="0" endSnd="0"/>
              </a:rPr>
              <a:t>https://arxiv.org/pdf/2203.07858.pdf</a:t>
            </a:r>
            <a:r>
              <a:t> 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33" name="Atlas: inter-patient, intra-modali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Atlas: inter-patient, intra-modalité</a:t>
            </a:r>
          </a:p>
        </p:txBody>
      </p:sp>
      <p:grpSp>
        <p:nvGrpSpPr>
          <p:cNvPr id="936" name="Group"/>
          <p:cNvGrpSpPr/>
          <p:nvPr/>
        </p:nvGrpSpPr>
        <p:grpSpPr>
          <a:xfrm>
            <a:off x="584200" y="2286000"/>
            <a:ext cx="3086100" cy="7201731"/>
            <a:chOff x="0" y="0"/>
            <a:chExt cx="3086100" cy="7201730"/>
          </a:xfrm>
        </p:grpSpPr>
        <p:pic>
          <p:nvPicPr>
            <p:cNvPr id="934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086100" cy="7142117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935" name="atlas"/>
            <p:cNvSpPr txBox="1"/>
            <p:nvPr/>
          </p:nvSpPr>
          <p:spPr>
            <a:xfrm>
              <a:off x="1181100" y="6781800"/>
              <a:ext cx="684106" cy="419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atlas</a:t>
              </a:r>
            </a:p>
          </p:txBody>
        </p:sp>
      </p:grpSp>
      <p:grpSp>
        <p:nvGrpSpPr>
          <p:cNvPr id="939" name="Group"/>
          <p:cNvGrpSpPr/>
          <p:nvPr/>
        </p:nvGrpSpPr>
        <p:grpSpPr>
          <a:xfrm>
            <a:off x="8420100" y="2209799"/>
            <a:ext cx="2590800" cy="3299328"/>
            <a:chOff x="0" y="0"/>
            <a:chExt cx="2590800" cy="3299326"/>
          </a:xfrm>
        </p:grpSpPr>
        <p:pic>
          <p:nvPicPr>
            <p:cNvPr id="937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69900"/>
              <a:ext cx="2590800" cy="2829427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938" name="patient"/>
            <p:cNvSpPr txBox="1"/>
            <p:nvPr/>
          </p:nvSpPr>
          <p:spPr>
            <a:xfrm>
              <a:off x="812800" y="0"/>
              <a:ext cx="932400" cy="419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patient</a:t>
              </a:r>
            </a:p>
          </p:txBody>
        </p:sp>
      </p:grpSp>
      <p:grpSp>
        <p:nvGrpSpPr>
          <p:cNvPr id="942" name="Group"/>
          <p:cNvGrpSpPr/>
          <p:nvPr/>
        </p:nvGrpSpPr>
        <p:grpSpPr>
          <a:xfrm>
            <a:off x="6898640" y="6197600"/>
            <a:ext cx="4091539" cy="2844800"/>
            <a:chOff x="0" y="0"/>
            <a:chExt cx="4091538" cy="2844800"/>
          </a:xfrm>
        </p:grpSpPr>
        <p:pic>
          <p:nvPicPr>
            <p:cNvPr id="940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08759" y="0"/>
              <a:ext cx="2582780" cy="284480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941" name="Line"/>
            <p:cNvSpPr/>
            <p:nvPr/>
          </p:nvSpPr>
          <p:spPr>
            <a:xfrm flipH="1" flipV="1">
              <a:off x="0" y="1767840"/>
              <a:ext cx="1452880" cy="873760"/>
            </a:xfrm>
            <a:prstGeom prst="line">
              <a:avLst/>
            </a:prstGeom>
            <a:noFill/>
            <a:ln w="76200" cap="flat">
              <a:solidFill>
                <a:srgbClr val="0061FF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48" name="Group"/>
          <p:cNvGrpSpPr/>
          <p:nvPr/>
        </p:nvGrpSpPr>
        <p:grpSpPr>
          <a:xfrm>
            <a:off x="3703320" y="2997200"/>
            <a:ext cx="4622800" cy="5461000"/>
            <a:chOff x="0" y="0"/>
            <a:chExt cx="4622799" cy="5461000"/>
          </a:xfrm>
        </p:grpSpPr>
        <p:grpSp>
          <p:nvGrpSpPr>
            <p:cNvPr id="946" name="Group"/>
            <p:cNvGrpSpPr/>
            <p:nvPr/>
          </p:nvGrpSpPr>
          <p:grpSpPr>
            <a:xfrm>
              <a:off x="0" y="513079"/>
              <a:ext cx="4622800" cy="4947921"/>
              <a:chOff x="0" y="0"/>
              <a:chExt cx="4622799" cy="4947920"/>
            </a:xfrm>
          </p:grpSpPr>
          <p:pic>
            <p:nvPicPr>
              <p:cNvPr id="943" name="droppedImage.pdf" descr="dropped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792479" y="1798320"/>
                <a:ext cx="2952751" cy="3149601"/>
              </a:xfrm>
              <a:prstGeom prst="rect">
                <a:avLst/>
              </a:prstGeom>
              <a:ln w="9525" cap="flat">
                <a:noFill/>
                <a:round/>
              </a:ln>
              <a:effectLst/>
            </p:spPr>
          </p:pic>
          <p:sp>
            <p:nvSpPr>
              <p:cNvPr id="944" name="Line"/>
              <p:cNvSpPr/>
              <p:nvPr/>
            </p:nvSpPr>
            <p:spPr>
              <a:xfrm>
                <a:off x="0" y="0"/>
                <a:ext cx="4622800" cy="1"/>
              </a:xfrm>
              <a:prstGeom prst="line">
                <a:avLst/>
              </a:prstGeom>
              <a:noFill/>
              <a:ln w="76200" cap="flat">
                <a:solidFill>
                  <a:srgbClr val="0061FF"/>
                </a:solidFill>
                <a:prstDash val="solid"/>
                <a:round/>
                <a:headEnd type="stealth" w="med" len="med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Line"/>
              <p:cNvSpPr/>
              <p:nvPr/>
            </p:nvSpPr>
            <p:spPr>
              <a:xfrm flipH="1" flipV="1">
                <a:off x="2306320" y="20320"/>
                <a:ext cx="20320" cy="1605280"/>
              </a:xfrm>
              <a:prstGeom prst="line">
                <a:avLst/>
              </a:prstGeom>
              <a:noFill/>
              <a:ln w="76200" cap="flat">
                <a:solidFill>
                  <a:srgbClr val="0061FF"/>
                </a:solidFill>
                <a:prstDash val="solid"/>
                <a:round/>
                <a:head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47" name="recalage affine"/>
            <p:cNvSpPr txBox="1"/>
            <p:nvPr/>
          </p:nvSpPr>
          <p:spPr>
            <a:xfrm>
              <a:off x="1402079" y="0"/>
              <a:ext cx="1818760" cy="419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recalage affine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9" grpId="1"/>
      <p:bldP build="whole" bldLvl="1" animBg="1" rev="0" advAuto="0" spid="948" grpId="2"/>
      <p:bldP build="whole" bldLvl="1" animBg="1" rev="0" advAuto="0" spid="942" grpId="3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51" name="Atlas: inter-patient, intra-modalit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Atlas: inter-patient, intra-modalité</a:t>
            </a:r>
          </a:p>
        </p:txBody>
      </p:sp>
      <p:grpSp>
        <p:nvGrpSpPr>
          <p:cNvPr id="954" name="Group"/>
          <p:cNvGrpSpPr/>
          <p:nvPr/>
        </p:nvGrpSpPr>
        <p:grpSpPr>
          <a:xfrm>
            <a:off x="584200" y="2286000"/>
            <a:ext cx="3086100" cy="7201731"/>
            <a:chOff x="0" y="0"/>
            <a:chExt cx="3086100" cy="7201730"/>
          </a:xfrm>
        </p:grpSpPr>
        <p:pic>
          <p:nvPicPr>
            <p:cNvPr id="952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086100" cy="7142117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953" name="atlas"/>
            <p:cNvSpPr txBox="1"/>
            <p:nvPr/>
          </p:nvSpPr>
          <p:spPr>
            <a:xfrm>
              <a:off x="1181100" y="6781800"/>
              <a:ext cx="684106" cy="419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atlas</a:t>
              </a:r>
            </a:p>
          </p:txBody>
        </p:sp>
      </p:grpSp>
      <p:grpSp>
        <p:nvGrpSpPr>
          <p:cNvPr id="957" name="Group"/>
          <p:cNvGrpSpPr/>
          <p:nvPr/>
        </p:nvGrpSpPr>
        <p:grpSpPr>
          <a:xfrm>
            <a:off x="8420100" y="2209799"/>
            <a:ext cx="2590800" cy="3299328"/>
            <a:chOff x="0" y="0"/>
            <a:chExt cx="2590800" cy="3299326"/>
          </a:xfrm>
        </p:grpSpPr>
        <p:pic>
          <p:nvPicPr>
            <p:cNvPr id="955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69900"/>
              <a:ext cx="2590800" cy="2829427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956" name="patient"/>
            <p:cNvSpPr txBox="1"/>
            <p:nvPr/>
          </p:nvSpPr>
          <p:spPr>
            <a:xfrm>
              <a:off x="812800" y="0"/>
              <a:ext cx="932400" cy="419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57799" marR="57799" defTabSz="1295400">
                <a:defRPr sz="22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Times New Roman"/>
                </a:defRPr>
              </a:lvl1pPr>
            </a:lstStyle>
            <a:p>
              <a:pPr/>
              <a:r>
                <a:t>patient</a:t>
              </a:r>
            </a:p>
          </p:txBody>
        </p:sp>
      </p:grpSp>
      <p:grpSp>
        <p:nvGrpSpPr>
          <p:cNvPr id="964" name="Group"/>
          <p:cNvGrpSpPr/>
          <p:nvPr/>
        </p:nvGrpSpPr>
        <p:grpSpPr>
          <a:xfrm>
            <a:off x="3690620" y="3035299"/>
            <a:ext cx="4622800" cy="5132541"/>
            <a:chOff x="0" y="0"/>
            <a:chExt cx="4622799" cy="5132539"/>
          </a:xfrm>
        </p:grpSpPr>
        <p:grpSp>
          <p:nvGrpSpPr>
            <p:cNvPr id="962" name="Group"/>
            <p:cNvGrpSpPr/>
            <p:nvPr/>
          </p:nvGrpSpPr>
          <p:grpSpPr>
            <a:xfrm>
              <a:off x="0" y="-1"/>
              <a:ext cx="4622800" cy="2100581"/>
              <a:chOff x="0" y="0"/>
              <a:chExt cx="4622799" cy="2100579"/>
            </a:xfrm>
          </p:grpSpPr>
          <p:grpSp>
            <p:nvGrpSpPr>
              <p:cNvPr id="960" name="Group"/>
              <p:cNvGrpSpPr/>
              <p:nvPr/>
            </p:nvGrpSpPr>
            <p:grpSpPr>
              <a:xfrm>
                <a:off x="0" y="474979"/>
                <a:ext cx="4622800" cy="1625601"/>
                <a:chOff x="0" y="0"/>
                <a:chExt cx="4622799" cy="1625599"/>
              </a:xfrm>
            </p:grpSpPr>
            <p:sp>
              <p:nvSpPr>
                <p:cNvPr id="958" name="Line"/>
                <p:cNvSpPr/>
                <p:nvPr/>
              </p:nvSpPr>
              <p:spPr>
                <a:xfrm>
                  <a:off x="0" y="0"/>
                  <a:ext cx="4622800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F"/>
                  </a:solidFill>
                  <a:prstDash val="solid"/>
                  <a:round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Line"/>
                <p:cNvSpPr/>
                <p:nvPr/>
              </p:nvSpPr>
              <p:spPr>
                <a:xfrm flipH="1" flipV="1">
                  <a:off x="2306320" y="20320"/>
                  <a:ext cx="20320" cy="1605280"/>
                </a:xfrm>
                <a:prstGeom prst="line">
                  <a:avLst/>
                </a:prstGeom>
                <a:noFill/>
                <a:ln w="76200" cap="flat">
                  <a:solidFill>
                    <a:srgbClr val="0061FF"/>
                  </a:solidFill>
                  <a:prstDash val="solid"/>
                  <a:round/>
                  <a:headEnd type="stealth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61" name="recalage nonlinéaire (ANTS)"/>
              <p:cNvSpPr txBox="1"/>
              <p:nvPr/>
            </p:nvSpPr>
            <p:spPr>
              <a:xfrm>
                <a:off x="640079" y="0"/>
                <a:ext cx="3337179" cy="4199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marL="57799" marR="57799" defTabSz="1295400">
                  <a:defRPr sz="2200"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Times New Roman"/>
                  </a:defRPr>
                </a:pPr>
                <a:r>
                  <a:t>recalage nonlinéaire (</a:t>
                </a:r>
                <a:r>
                  <a:rPr i="1"/>
                  <a:t>ANTS</a:t>
                </a:r>
                <a:r>
                  <a:t>)</a:t>
                </a:r>
              </a:p>
            </p:txBody>
          </p:sp>
        </p:grpSp>
        <p:pic>
          <p:nvPicPr>
            <p:cNvPr id="963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94079" y="2209800"/>
              <a:ext cx="2844801" cy="292274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</p:grpSp>
      <p:grpSp>
        <p:nvGrpSpPr>
          <p:cNvPr id="967" name="Group"/>
          <p:cNvGrpSpPr/>
          <p:nvPr/>
        </p:nvGrpSpPr>
        <p:grpSpPr>
          <a:xfrm>
            <a:off x="6898640" y="6350000"/>
            <a:ext cx="4213860" cy="3107444"/>
            <a:chOff x="0" y="0"/>
            <a:chExt cx="4213859" cy="3107443"/>
          </a:xfrm>
        </p:grpSpPr>
        <p:pic>
          <p:nvPicPr>
            <p:cNvPr id="965" name="droppedImage.pdf" descr="dropped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81759" y="0"/>
              <a:ext cx="2832101" cy="3107444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966" name="Line"/>
            <p:cNvSpPr/>
            <p:nvPr/>
          </p:nvSpPr>
          <p:spPr>
            <a:xfrm flipH="1" flipV="1">
              <a:off x="0" y="1615440"/>
              <a:ext cx="1452880" cy="873760"/>
            </a:xfrm>
            <a:prstGeom prst="line">
              <a:avLst/>
            </a:prstGeom>
            <a:noFill/>
            <a:ln w="76200" cap="flat">
              <a:solidFill>
                <a:srgbClr val="0061FF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7" grpId="2"/>
      <p:bldP build="whole" bldLvl="1" animBg="1" rev="0" advAuto="0" spid="964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70" name="Affine vs non linéai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Affine vs non linéaire</a:t>
            </a:r>
          </a:p>
        </p:txBody>
      </p:sp>
      <p:sp>
        <p:nvSpPr>
          <p:cNvPr id="9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8900" y="2819400"/>
            <a:ext cx="4965700" cy="5469467"/>
          </a:xfrm>
          <a:prstGeom prst="rect">
            <a:avLst/>
          </a:prstGeom>
        </p:spPr>
      </p:pic>
      <p:pic>
        <p:nvPicPr>
          <p:cNvPr id="973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6700" y="2794000"/>
            <a:ext cx="5041900" cy="5532085"/>
          </a:xfrm>
          <a:prstGeom prst="rect">
            <a:avLst/>
          </a:prstGeom>
        </p:spPr>
      </p:pic>
      <p:sp>
        <p:nvSpPr>
          <p:cNvPr id="974" name="Affine"/>
          <p:cNvSpPr txBox="1"/>
          <p:nvPr/>
        </p:nvSpPr>
        <p:spPr>
          <a:xfrm>
            <a:off x="3378200" y="8293100"/>
            <a:ext cx="896248" cy="41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Affine</a:t>
            </a:r>
          </a:p>
        </p:txBody>
      </p:sp>
      <p:sp>
        <p:nvSpPr>
          <p:cNvPr id="975" name="non linéaire"/>
          <p:cNvSpPr txBox="1"/>
          <p:nvPr/>
        </p:nvSpPr>
        <p:spPr>
          <a:xfrm>
            <a:off x="8382000" y="8293100"/>
            <a:ext cx="1498704" cy="41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non linéaire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7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81" name="Iterative atlas-based  brain segmentation, in  conjunction with  nonrigid registration.…"/>
          <p:cNvSpPr txBox="1"/>
          <p:nvPr/>
        </p:nvSpPr>
        <p:spPr>
          <a:xfrm>
            <a:off x="10617200" y="5245100"/>
            <a:ext cx="2298700" cy="227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7799" marR="57799" defTabSz="1295400">
              <a:buClr>
                <a:srgbClr val="000000"/>
              </a:buClr>
              <a:buFont typeface="Tahoma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rPr sz="1600">
                <a:latin typeface="Tahoma"/>
                <a:ea typeface="Tahoma"/>
                <a:cs typeface="Tahoma"/>
                <a:sym typeface="Tahoma"/>
              </a:rPr>
              <a:t>Iterative atlas-based </a:t>
            </a:r>
            <a:br>
              <a:rPr sz="1600">
                <a:latin typeface="Tahoma"/>
                <a:ea typeface="Tahoma"/>
                <a:cs typeface="Tahoma"/>
                <a:sym typeface="Tahoma"/>
              </a:rPr>
            </a:br>
            <a:r>
              <a:rPr sz="1600">
                <a:latin typeface="Tahoma"/>
                <a:ea typeface="Tahoma"/>
                <a:cs typeface="Tahoma"/>
                <a:sym typeface="Tahoma"/>
              </a:rPr>
              <a:t>brain segmentation, in </a:t>
            </a:r>
            <a:br>
              <a:rPr sz="1600">
                <a:latin typeface="Tahoma"/>
                <a:ea typeface="Tahoma"/>
                <a:cs typeface="Tahoma"/>
                <a:sym typeface="Tahoma"/>
              </a:rPr>
            </a:br>
            <a:r>
              <a:rPr sz="1600">
                <a:latin typeface="Tahoma"/>
                <a:ea typeface="Tahoma"/>
                <a:cs typeface="Tahoma"/>
                <a:sym typeface="Tahoma"/>
              </a:rPr>
              <a:t>conjunction with </a:t>
            </a:r>
            <a:br>
              <a:rPr sz="1600">
                <a:latin typeface="Tahoma"/>
                <a:ea typeface="Tahoma"/>
                <a:cs typeface="Tahoma"/>
                <a:sym typeface="Tahoma"/>
              </a:rPr>
            </a:br>
            <a:r>
              <a:rPr sz="1600">
                <a:latin typeface="Tahoma"/>
                <a:ea typeface="Tahoma"/>
                <a:cs typeface="Tahoma"/>
                <a:sym typeface="Tahoma"/>
              </a:rPr>
              <a:t>nonrigid registration.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  <a:p>
            <a:pPr marL="57799" marR="57799" defTabSz="1295400">
              <a:buClr>
                <a:srgbClr val="000000"/>
              </a:buClr>
              <a:buFont typeface="Tahoma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rPr sz="1600">
                <a:latin typeface="Tahoma"/>
                <a:ea typeface="Tahoma"/>
                <a:cs typeface="Tahoma"/>
                <a:sym typeface="Tahoma"/>
              </a:rPr>
              <a:t>Kilian M. Pohl et al</a:t>
            </a:r>
            <a:endParaRPr sz="1600">
              <a:latin typeface="Tahoma"/>
              <a:ea typeface="Tahoma"/>
              <a:cs typeface="Tahoma"/>
              <a:sym typeface="Tahoma"/>
            </a:endParaRPr>
          </a:p>
          <a:p>
            <a:pPr marL="57799" marR="57799" defTabSz="1295400">
              <a:buClr>
                <a:srgbClr val="000000"/>
              </a:buClr>
              <a:buFont typeface="Tahoma"/>
              <a:defRPr sz="16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A Bayesian model for </a:t>
            </a:r>
            <a:br/>
            <a:r>
              <a:t>joint segmentation </a:t>
            </a:r>
            <a:br/>
            <a:r>
              <a:t>and registration</a:t>
            </a:r>
          </a:p>
          <a:p>
            <a:pPr marL="57799" marR="57799" defTabSz="1295400">
              <a:buClr>
                <a:srgbClr val="000000"/>
              </a:buClr>
              <a:buFont typeface="Tahoma"/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  <a:r>
              <a:rPr sz="1600">
                <a:latin typeface="Tahoma"/>
                <a:ea typeface="Tahoma"/>
                <a:cs typeface="Tahoma"/>
                <a:sym typeface="Tahoma"/>
              </a:rPr>
              <a:t>NeuroImage, 2006</a:t>
            </a:r>
          </a:p>
        </p:txBody>
      </p:sp>
      <p:pic>
        <p:nvPicPr>
          <p:cNvPr id="982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00" y="481189"/>
            <a:ext cx="9880600" cy="87884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952500"/>
            <a:ext cx="11813510" cy="8394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9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" y="838200"/>
            <a:ext cx="11658600" cy="852743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9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244600"/>
            <a:ext cx="12115965" cy="7962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Évaluation du recalage"/>
          <p:cNvSpPr txBox="1"/>
          <p:nvPr>
            <p:ph type="ctrTitle"/>
          </p:nvPr>
        </p:nvSpPr>
        <p:spPr>
          <a:xfrm>
            <a:off x="1270000" y="1320800"/>
            <a:ext cx="10464800" cy="43307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Évaluation du recalage</a:t>
            </a:r>
          </a:p>
          <a:p>
            <a:pPr/>
          </a:p>
        </p:txBody>
      </p:sp>
      <p:grpSp>
        <p:nvGrpSpPr>
          <p:cNvPr id="1005" name="Group"/>
          <p:cNvGrpSpPr/>
          <p:nvPr/>
        </p:nvGrpSpPr>
        <p:grpSpPr>
          <a:xfrm>
            <a:off x="165100" y="4699000"/>
            <a:ext cx="12677264" cy="4762500"/>
            <a:chOff x="0" y="0"/>
            <a:chExt cx="12677263" cy="4762500"/>
          </a:xfrm>
        </p:grpSpPr>
        <p:pic>
          <p:nvPicPr>
            <p:cNvPr id="1003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677264" cy="25273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1004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67200" y="2387600"/>
              <a:ext cx="4165809" cy="2374900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349;p93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35159">
              <a:defRPr sz="4004">
                <a:solidFill>
                  <a:srgbClr val="434343"/>
                </a:solidFill>
              </a:defRPr>
            </a:lvl1pPr>
          </a:lstStyle>
          <a:p>
            <a:pPr/>
            <a:r>
              <a:t>Recalage non-linéaire</a:t>
            </a:r>
          </a:p>
        </p:txBody>
      </p:sp>
      <p:pic>
        <p:nvPicPr>
          <p:cNvPr id="1008" name="Google Shape;1350;p93" descr="Google Shape;1350;p9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9352" y="7216278"/>
            <a:ext cx="1315448" cy="1315381"/>
          </a:xfrm>
          <a:prstGeom prst="rect">
            <a:avLst/>
          </a:prstGeom>
          <a:ln w="88900">
            <a:miter lim="400000"/>
          </a:ln>
        </p:spPr>
      </p:pic>
      <p:sp>
        <p:nvSpPr>
          <p:cNvPr id="1009" name="Google Shape;1351;p93"/>
          <p:cNvSpPr/>
          <p:nvPr/>
        </p:nvSpPr>
        <p:spPr>
          <a:xfrm flipH="1">
            <a:off x="588870" y="2376924"/>
            <a:ext cx="1" cy="6168321"/>
          </a:xfrm>
          <a:prstGeom prst="line">
            <a:avLst/>
          </a:prstGeom>
          <a:ln w="12700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10" name="Google Shape;1352;p93"/>
          <p:cNvSpPr/>
          <p:nvPr/>
        </p:nvSpPr>
        <p:spPr>
          <a:xfrm>
            <a:off x="471324" y="2141831"/>
            <a:ext cx="235094" cy="2350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11" name="Google Shape;1353;p93"/>
          <p:cNvSpPr txBox="1"/>
          <p:nvPr>
            <p:ph type="body" sz="half" idx="1"/>
          </p:nvPr>
        </p:nvSpPr>
        <p:spPr>
          <a:xfrm>
            <a:off x="697244" y="2858275"/>
            <a:ext cx="9958826" cy="4098561"/>
          </a:xfrm>
          <a:prstGeom prst="rect">
            <a:avLst/>
          </a:prstGeom>
        </p:spPr>
        <p:txBody>
          <a:bodyPr/>
          <a:lstStyle/>
          <a:p>
            <a:pPr marL="0" indent="0" defTabSz="1283140">
              <a:buSzTx/>
              <a:buNone/>
              <a:defRPr sz="2516">
                <a:solidFill>
                  <a:srgbClr val="434343"/>
                </a:solidFill>
              </a:defRPr>
            </a:pPr>
            <a:r>
              <a:t>Évaluation des résultats</a:t>
            </a:r>
          </a:p>
          <a:p>
            <a:pPr marL="563880" indent="-479298" defTabSz="1283140">
              <a:spcBef>
                <a:spcPts val="2200"/>
              </a:spcBef>
              <a:buClr>
                <a:srgbClr val="434343"/>
              </a:buClr>
              <a:buSzPts val="2500"/>
              <a:defRPr sz="2516">
                <a:solidFill>
                  <a:srgbClr val="434343"/>
                </a:solidFill>
              </a:defRPr>
            </a:pPr>
            <a:r>
              <a:t>Qualitative</a:t>
            </a:r>
          </a:p>
          <a:p>
            <a:pPr lvl="1" marL="878041" indent="-436335" defTabSz="1283140">
              <a:buClr>
                <a:srgbClr val="434343"/>
              </a:buClr>
              <a:buSzPts val="1900"/>
              <a:defRPr sz="1924">
                <a:solidFill>
                  <a:srgbClr val="434343"/>
                </a:solidFill>
              </a:defRPr>
            </a:pPr>
            <a:r>
              <a:t>Simple inspections visuelles</a:t>
            </a:r>
          </a:p>
          <a:p>
            <a:pPr lvl="1" marL="878041" indent="-436335" defTabSz="1283140">
              <a:buClr>
                <a:srgbClr val="434343"/>
              </a:buClr>
              <a:buSzPts val="1900"/>
              <a:defRPr sz="1924">
                <a:solidFill>
                  <a:srgbClr val="434343"/>
                </a:solidFill>
              </a:defRPr>
            </a:pPr>
            <a:r>
              <a:t>Sans échelle reproductible</a:t>
            </a:r>
          </a:p>
          <a:p>
            <a:pPr marL="563880" indent="-479298" defTabSz="1283140">
              <a:buClr>
                <a:srgbClr val="434343"/>
              </a:buClr>
              <a:buSzPts val="2500"/>
              <a:defRPr sz="2516">
                <a:solidFill>
                  <a:srgbClr val="434343"/>
                </a:solidFill>
              </a:defRPr>
            </a:pPr>
            <a:r>
              <a:t>Semi-qualitative</a:t>
            </a:r>
          </a:p>
          <a:p>
            <a:pPr lvl="1" marL="878041" indent="-436335" defTabSz="1283140">
              <a:buClr>
                <a:srgbClr val="434343"/>
              </a:buClr>
              <a:buSzPts val="1900"/>
              <a:defRPr sz="1924">
                <a:solidFill>
                  <a:srgbClr val="434343"/>
                </a:solidFill>
              </a:defRPr>
            </a:pPr>
            <a:r>
              <a:t>Critères visuelles standardisés</a:t>
            </a:r>
          </a:p>
          <a:p>
            <a:pPr lvl="1" marL="878041" indent="-436335" defTabSz="1283140">
              <a:buClr>
                <a:srgbClr val="434343"/>
              </a:buClr>
              <a:buSzPts val="1900"/>
              <a:defRPr sz="1924">
                <a:solidFill>
                  <a:srgbClr val="434343"/>
                </a:solidFill>
              </a:defRPr>
            </a:pPr>
            <a:r>
              <a:t>Comparaison à des repères manuels</a:t>
            </a:r>
          </a:p>
          <a:p>
            <a:pPr marL="563880" indent="-479298" defTabSz="1283140">
              <a:buClr>
                <a:srgbClr val="434343"/>
              </a:buClr>
              <a:buSzPts val="2500"/>
              <a:defRPr sz="2516">
                <a:solidFill>
                  <a:srgbClr val="434343"/>
                </a:solidFill>
              </a:defRPr>
            </a:pPr>
            <a:r>
              <a:t>Quantitative</a:t>
            </a:r>
          </a:p>
          <a:p>
            <a:pPr lvl="1" marL="878041" indent="-436335" defTabSz="1283140">
              <a:buClr>
                <a:srgbClr val="434343"/>
              </a:buClr>
              <a:buSzPts val="1900"/>
              <a:defRPr sz="1924">
                <a:solidFill>
                  <a:srgbClr val="434343"/>
                </a:solidFill>
              </a:defRPr>
            </a:pPr>
            <a:r>
              <a:t>Métriques peu intuitives</a:t>
            </a:r>
          </a:p>
          <a:p>
            <a:pPr lvl="1" marL="878041" indent="-436335" defTabSz="1283140">
              <a:buClr>
                <a:srgbClr val="434343"/>
              </a:buClr>
              <a:buSzPts val="1900"/>
              <a:defRPr sz="1924">
                <a:solidFill>
                  <a:srgbClr val="434343"/>
                </a:solidFill>
              </a:defRPr>
            </a:pPr>
            <a:r>
              <a:t>Peu représentative de la vision humaine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016" name="Évaluation de recala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Évaluation de recalage</a:t>
            </a:r>
          </a:p>
        </p:txBody>
      </p:sp>
      <p:sp>
        <p:nvSpPr>
          <p:cNvPr id="1017" name="Comment évaluer quelle méthode fonctionne mieux?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Comment évaluer quelle méthode fonctionne mieux?</a:t>
            </a:r>
          </a:p>
        </p:txBody>
      </p:sp>
      <p:sp>
        <p:nvSpPr>
          <p:cNvPr id="10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600" y="3759200"/>
            <a:ext cx="10515600" cy="50585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itre 1"/>
          <p:cNvSpPr txBox="1"/>
          <p:nvPr>
            <p:ph type="title"/>
          </p:nvPr>
        </p:nvSpPr>
        <p:spPr>
          <a:xfrm>
            <a:off x="466926" y="508136"/>
            <a:ext cx="11725075" cy="1196078"/>
          </a:xfrm>
          <a:prstGeom prst="rect">
            <a:avLst/>
          </a:prstGeom>
        </p:spPr>
        <p:txBody>
          <a:bodyPr/>
          <a:lstStyle>
            <a:lvl1pPr>
              <a:defRPr spc="-200">
                <a:solidFill>
                  <a:srgbClr val="000000"/>
                </a:solidFill>
              </a:defRPr>
            </a:lvl1pPr>
          </a:lstStyle>
          <a:p>
            <a:pPr/>
            <a:r>
              <a:t>Recalage non-linéaire</a:t>
            </a:r>
          </a:p>
        </p:txBody>
      </p:sp>
      <p:sp>
        <p:nvSpPr>
          <p:cNvPr id="421" name="Espace réservé du contenu 2"/>
          <p:cNvSpPr txBox="1"/>
          <p:nvPr>
            <p:ph type="body" idx="1"/>
          </p:nvPr>
        </p:nvSpPr>
        <p:spPr>
          <a:xfrm>
            <a:off x="466926" y="2237362"/>
            <a:ext cx="11725075" cy="6830439"/>
          </a:xfrm>
          <a:prstGeom prst="rect">
            <a:avLst/>
          </a:prstGeom>
        </p:spPr>
        <p:txBody>
          <a:bodyPr/>
          <a:lstStyle/>
          <a:p>
            <a:pPr/>
            <a:r>
              <a:t>Il existe plusieurs techniques. </a:t>
            </a:r>
          </a:p>
          <a:p>
            <a:pPr/>
            <a:r>
              <a:t>Ex:</a:t>
            </a:r>
          </a:p>
          <a:p>
            <a:pPr lvl="1" marL="1166812" indent="-457200">
              <a:spcBef>
                <a:spcPts val="800"/>
              </a:spcBef>
              <a:buClr>
                <a:srgbClr val="2E8EA8"/>
              </a:buClr>
              <a:buFont typeface="Arial"/>
              <a:defRPr sz="3400"/>
            </a:pPr>
            <a:r>
              <a:t>Recalage linéaire sur chaque pixel (avec conditions)</a:t>
            </a:r>
          </a:p>
          <a:p>
            <a:pPr lvl="1" marL="0" indent="709612">
              <a:spcBef>
                <a:spcPts val="800"/>
              </a:spcBef>
              <a:buSzTx/>
              <a:buFont typeface="Wingdings"/>
              <a:buNone/>
              <a:defRPr sz="2800"/>
            </a:pPr>
            <a:r>
              <a:t>(transformation = une matrice 4x4 pour CHAQUE voxel = image 4D)</a:t>
            </a:r>
          </a:p>
        </p:txBody>
      </p:sp>
      <p:pic>
        <p:nvPicPr>
          <p:cNvPr id="422" name="Google Shape;1278;p88" descr="Google Shape;1278;p88"/>
          <p:cNvPicPr>
            <a:picLocks noChangeAspect="1"/>
          </p:cNvPicPr>
          <p:nvPr/>
        </p:nvPicPr>
        <p:blipFill>
          <a:blip r:embed="rId2">
            <a:extLst/>
          </a:blip>
          <a:srcRect l="64392" t="7819" r="1156" b="7811"/>
          <a:stretch>
            <a:fillRect/>
          </a:stretch>
        </p:blipFill>
        <p:spPr>
          <a:xfrm>
            <a:off x="4061193" y="4876800"/>
            <a:ext cx="4046487" cy="3004984"/>
          </a:xfrm>
          <a:prstGeom prst="rect">
            <a:avLst/>
          </a:prstGeom>
          <a:ln w="88900">
            <a:miter lim="400000"/>
          </a:ln>
        </p:spPr>
      </p:pic>
      <p:sp>
        <p:nvSpPr>
          <p:cNvPr id="423" name="ZoneTexte 5"/>
          <p:cNvSpPr txBox="1"/>
          <p:nvPr/>
        </p:nvSpPr>
        <p:spPr>
          <a:xfrm>
            <a:off x="856983" y="8883988"/>
            <a:ext cx="975005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/>
            </a:pPr>
            <a:r>
              <a:t>(Voir Deng2022 </a:t>
            </a:r>
            <a:r>
              <a:rPr u="sng">
                <a:solidFill>
                  <a:srgbClr val="EE7B08"/>
                </a:solidFill>
                <a:uFill>
                  <a:solidFill>
                    <a:srgbClr val="EE7B08"/>
                  </a:solidFill>
                </a:uFill>
                <a:hlinkClick r:id="rId3" invalidUrl="" action="" tgtFrame="" tooltip="" history="1" highlightClick="0" endSnd="0"/>
              </a:rPr>
              <a:t>https://arxiv.org/pdf/2203.07858.pdf</a:t>
            </a:r>
            <a:r>
              <a:t> 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022" name="Différentes méthodes d’évalu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Différentes méthodes d’évaluation</a:t>
            </a:r>
          </a:p>
        </p:txBody>
      </p:sp>
      <p:sp>
        <p:nvSpPr>
          <p:cNvPr id="1023" name="Visuelle (qualitatif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Visuelle (qualitatif)</a:t>
            </a:r>
            <a:br/>
          </a:p>
          <a:p>
            <a:pPr/>
            <a:r>
              <a:t>Semi-quantitatif</a:t>
            </a:r>
            <a:br/>
          </a:p>
          <a:p>
            <a:pPr/>
            <a:r>
              <a:t>Quantitative</a:t>
            </a:r>
            <a:br/>
          </a:p>
          <a:p>
            <a:pPr/>
            <a:r>
              <a:t>En fonction de l’application</a:t>
            </a:r>
          </a:p>
          <a:p>
            <a:pPr lvl="1"/>
            <a:r>
              <a:t>Comparaison des images recalées</a:t>
            </a:r>
          </a:p>
          <a:p>
            <a:pPr lvl="1"/>
            <a:r>
              <a:t>Comparaison des transformations (référence?)</a:t>
            </a:r>
          </a:p>
          <a:p>
            <a:pPr lvl="1"/>
            <a:r>
              <a:t>Comparaison des segmentations obtenues (atlas)</a:t>
            </a:r>
          </a:p>
        </p:txBody>
      </p:sp>
      <p:sp>
        <p:nvSpPr>
          <p:cNvPr id="10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027" name="Évaluation qualit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Évaluation qualitative</a:t>
            </a:r>
          </a:p>
        </p:txBody>
      </p:sp>
      <p:sp>
        <p:nvSpPr>
          <p:cNvPr id="1028" name="Inspection visuelle par un clinicien ou un exper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Inspection visuelle par un clinicien ou un expert</a:t>
            </a:r>
          </a:p>
          <a:p>
            <a:pPr/>
            <a:r>
              <a:t>Souvent la première étape</a:t>
            </a:r>
            <a:br/>
          </a:p>
          <a:p>
            <a:pPr/>
            <a:r>
              <a:t>Avantages:</a:t>
            </a:r>
          </a:p>
          <a:p>
            <a:pPr lvl="1"/>
            <a:r>
              <a:t>Inspection selon de multiples critères et connaissances </a:t>
            </a:r>
            <a:r>
              <a:rPr i="1"/>
              <a:t>a priori</a:t>
            </a:r>
            <a:endParaRPr i="1"/>
          </a:p>
          <a:p>
            <a:pPr lvl="1"/>
            <a:r>
              <a:t>Aucun développement nécessaire. Juste de la visu.</a:t>
            </a:r>
            <a:br/>
          </a:p>
          <a:p>
            <a:pPr/>
            <a:r>
              <a:t>Inconvénients:</a:t>
            </a:r>
          </a:p>
          <a:p>
            <a:pPr lvl="1"/>
            <a:r>
              <a:t>Varie selon l’expert ou la personne (STAPLE)</a:t>
            </a:r>
          </a:p>
          <a:p>
            <a:pPr lvl="1"/>
            <a:r>
              <a:t>Long: difficile à effectuer sur une grosse banque de données</a:t>
            </a:r>
          </a:p>
          <a:p>
            <a:pPr lvl="1"/>
            <a:r>
              <a:t>Clinicien dure à attraper...</a:t>
            </a:r>
          </a:p>
        </p:txBody>
      </p:sp>
      <p:sp>
        <p:nvSpPr>
          <p:cNvPr id="10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032" name="Évaluation semi-quantit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Évaluation semi-quantitative	</a:t>
            </a:r>
          </a:p>
        </p:txBody>
      </p:sp>
      <p:sp>
        <p:nvSpPr>
          <p:cNvPr id="1033" name="Objectif: réduction de la subjectivité de l’évaluation qualitativ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Objectif: réduction de la subjectivité de l’évaluation qualitative</a:t>
            </a:r>
            <a:br/>
          </a:p>
          <a:p>
            <a:pPr/>
            <a:r>
              <a:t>Définition d’une échelle de notation</a:t>
            </a:r>
          </a:p>
          <a:p>
            <a:pPr lvl="1"/>
            <a:r>
              <a:t>Basé sur des critères bien définis et identifiables</a:t>
            </a:r>
            <a:br/>
            <a:r>
              <a:t>(échelle CHIPS, European Task pour le vieillissement)</a:t>
            </a:r>
            <a:br/>
          </a:p>
          <a:p>
            <a:pPr/>
            <a:r>
              <a:t>Exemple</a:t>
            </a:r>
          </a:p>
          <a:p>
            <a:pPr lvl="1"/>
            <a:r>
              <a:t>Évaluation de segmentation par recalage d’atlas</a:t>
            </a:r>
          </a:p>
          <a:p>
            <a:pPr lvl="1"/>
            <a:r>
              <a:t>Score entre 0 et 5</a:t>
            </a:r>
          </a:p>
          <a:p>
            <a:pPr lvl="1"/>
            <a:r>
              <a:t>0 = aucun recouvrement</a:t>
            </a:r>
          </a:p>
          <a:p>
            <a:pPr lvl="1"/>
            <a:r>
              <a:t>5 = recouvrement parfait</a:t>
            </a:r>
          </a:p>
        </p:txBody>
      </p:sp>
      <p:sp>
        <p:nvSpPr>
          <p:cNvPr id="10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037" name="Évaluation semi-quantit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Évaluation semi-quantitative	</a:t>
            </a:r>
          </a:p>
        </p:txBody>
      </p:sp>
      <p:sp>
        <p:nvSpPr>
          <p:cNvPr id="1038" name="Comparaison entre deux méthodes de segmentation/recalage d’atla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Comparaison entre deux méthodes de segmentation/recalage d’atlas</a:t>
            </a:r>
          </a:p>
        </p:txBody>
      </p:sp>
      <p:sp>
        <p:nvSpPr>
          <p:cNvPr id="10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2800" y="3873500"/>
            <a:ext cx="9131387" cy="5702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043" name="Évaluation semi-quantit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Évaluation semi-quantitative	</a:t>
            </a:r>
          </a:p>
        </p:txBody>
      </p:sp>
      <p:sp>
        <p:nvSpPr>
          <p:cNvPr id="1044" name="Avantage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Avantages:</a:t>
            </a:r>
          </a:p>
          <a:p>
            <a:pPr lvl="1"/>
            <a:r>
              <a:t>Permet de prendre en compte des attentes précises</a:t>
            </a:r>
          </a:p>
          <a:p>
            <a:pPr lvl="1"/>
            <a:r>
              <a:t>Moins subjectif, plus reproductible</a:t>
            </a:r>
            <a:br/>
            <a:br/>
          </a:p>
          <a:p>
            <a:pPr/>
            <a:r>
              <a:t>Inconvénients:</a:t>
            </a:r>
          </a:p>
          <a:p>
            <a:pPr lvl="1"/>
            <a:r>
              <a:t>Reste subjectif</a:t>
            </a:r>
          </a:p>
          <a:p>
            <a:pPr lvl="1"/>
            <a:r>
              <a:t>Difficulté d’une bonne définition de critères de notation</a:t>
            </a:r>
          </a:p>
          <a:p>
            <a:pPr lvl="1"/>
            <a:r>
              <a:t>Difficile à utiliser pour des comparaisons de recalage pure</a:t>
            </a:r>
          </a:p>
        </p:txBody>
      </p:sp>
      <p:sp>
        <p:nvSpPr>
          <p:cNvPr id="10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ounded Rectangle"/>
          <p:cNvSpPr/>
          <p:nvPr/>
        </p:nvSpPr>
        <p:spPr>
          <a:xfrm>
            <a:off x="114300" y="114300"/>
            <a:ext cx="12788900" cy="9423400"/>
          </a:xfrm>
          <a:prstGeom prst="roundRect">
            <a:avLst>
              <a:gd name="adj" fmla="val 4840"/>
            </a:avLst>
          </a:prstGeom>
          <a:ln w="22225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57799" marR="57799" defTabSz="1295400">
              <a:defRPr sz="2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Times New Roman"/>
              </a:defRPr>
            </a:pPr>
          </a:p>
        </p:txBody>
      </p:sp>
      <p:sp>
        <p:nvSpPr>
          <p:cNvPr id="1048" name="Évaluation quantita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Évaluation quantitative</a:t>
            </a:r>
          </a:p>
        </p:txBody>
      </p:sp>
      <p:sp>
        <p:nvSpPr>
          <p:cNvPr id="1049" name="Objectif: produire des scores normalisé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Objectif: produire des scores normalisés</a:t>
            </a:r>
            <a:br/>
          </a:p>
          <a:p>
            <a:pPr/>
            <a:r>
              <a:t>Avantages:</a:t>
            </a:r>
          </a:p>
          <a:p>
            <a:pPr lvl="1"/>
            <a:r>
              <a:t>Critères objectifs, reproductibles, automatisés</a:t>
            </a:r>
            <a:br/>
          </a:p>
          <a:p>
            <a:pPr/>
            <a:r>
              <a:t>Inconvénients:</a:t>
            </a:r>
          </a:p>
          <a:p>
            <a:pPr lvl="1"/>
            <a:r>
              <a:t>Critères plus simplistes</a:t>
            </a:r>
            <a:br/>
          </a:p>
          <a:p>
            <a:pPr/>
            <a:r>
              <a:t>Différents critères disponibles:</a:t>
            </a:r>
          </a:p>
          <a:p>
            <a:pPr lvl="1"/>
            <a:r>
              <a:t>Comparaison d’intensité des images</a:t>
            </a:r>
          </a:p>
          <a:p>
            <a:pPr lvl="1"/>
            <a:r>
              <a:t>Comparaison de transformations</a:t>
            </a:r>
          </a:p>
          <a:p>
            <a:pPr lvl="1"/>
            <a:r>
              <a:t>Comparaison de landmarks</a:t>
            </a:r>
          </a:p>
          <a:p>
            <a:pPr lvl="1"/>
            <a:r>
              <a:t>Comparaison de segmentations obtenues</a:t>
            </a:r>
          </a:p>
        </p:txBody>
      </p:sp>
      <p:sp>
        <p:nvSpPr>
          <p:cNvPr id="10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itre 1"/>
          <p:cNvSpPr txBox="1"/>
          <p:nvPr>
            <p:ph type="title"/>
          </p:nvPr>
        </p:nvSpPr>
        <p:spPr>
          <a:xfrm>
            <a:off x="466926" y="508136"/>
            <a:ext cx="11725075" cy="1196078"/>
          </a:xfrm>
          <a:prstGeom prst="rect">
            <a:avLst/>
          </a:prstGeom>
        </p:spPr>
        <p:txBody>
          <a:bodyPr/>
          <a:lstStyle>
            <a:lvl1pPr>
              <a:defRPr spc="-200">
                <a:solidFill>
                  <a:srgbClr val="000000"/>
                </a:solidFill>
              </a:defRPr>
            </a:lvl1pPr>
          </a:lstStyle>
          <a:p>
            <a:pPr/>
            <a:r>
              <a:t>Recalage non-linéaire</a:t>
            </a:r>
          </a:p>
        </p:txBody>
      </p:sp>
      <p:sp>
        <p:nvSpPr>
          <p:cNvPr id="426" name="Espace réservé du contenu 2"/>
          <p:cNvSpPr txBox="1"/>
          <p:nvPr>
            <p:ph type="body" idx="1"/>
          </p:nvPr>
        </p:nvSpPr>
        <p:spPr>
          <a:xfrm>
            <a:off x="466926" y="2237362"/>
            <a:ext cx="11725075" cy="6830439"/>
          </a:xfrm>
          <a:prstGeom prst="rect">
            <a:avLst/>
          </a:prstGeom>
        </p:spPr>
        <p:txBody>
          <a:bodyPr/>
          <a:lstStyle/>
          <a:p>
            <a:pPr/>
            <a:r>
              <a:t>Il existe plusieurs techniques. </a:t>
            </a:r>
          </a:p>
          <a:p>
            <a:pPr/>
            <a:r>
              <a:t>Ex:</a:t>
            </a:r>
          </a:p>
          <a:p>
            <a:pPr lvl="1" marL="1166812" indent="-457200">
              <a:spcBef>
                <a:spcPts val="800"/>
              </a:spcBef>
              <a:buClr>
                <a:srgbClr val="2E8EA8"/>
              </a:buClr>
              <a:buFont typeface="Arial"/>
              <a:defRPr sz="3400"/>
            </a:pPr>
            <a:r>
              <a:t>Par paramétrisation avec des B-splines.</a:t>
            </a:r>
          </a:p>
        </p:txBody>
      </p:sp>
      <p:sp>
        <p:nvSpPr>
          <p:cNvPr id="427" name="ZoneTexte 5"/>
          <p:cNvSpPr txBox="1"/>
          <p:nvPr/>
        </p:nvSpPr>
        <p:spPr>
          <a:xfrm>
            <a:off x="856983" y="8883988"/>
            <a:ext cx="975005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/>
            </a:pPr>
            <a:r>
              <a:t>(Voir Deng2022 </a:t>
            </a:r>
            <a:r>
              <a:rPr u="sng">
                <a:solidFill>
                  <a:srgbClr val="EE7B08"/>
                </a:solidFill>
                <a:uFill>
                  <a:solidFill>
                    <a:srgbClr val="EE7B08"/>
                  </a:solidFill>
                </a:uFill>
                <a:hlinkClick r:id="rId2" invalidUrl="" action="" tgtFrame="" tooltip="" history="1" highlightClick="0" endSnd="0"/>
              </a:rPr>
              <a:t>https://arxiv.org/pdf/2203.07858.pdf</a:t>
            </a:r>
            <a:r>
              <a:t> )</a:t>
            </a:r>
          </a:p>
        </p:txBody>
      </p:sp>
      <p:pic>
        <p:nvPicPr>
          <p:cNvPr id="42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2008" y="4358640"/>
            <a:ext cx="10074142" cy="3352801"/>
          </a:xfrm>
          <a:prstGeom prst="rect">
            <a:avLst/>
          </a:prstGeom>
          <a:ln w="88900">
            <a:miter lim="400000"/>
          </a:ln>
        </p:spPr>
      </p:pic>
      <p:sp>
        <p:nvSpPr>
          <p:cNvPr id="429" name="ZoneTexte 8"/>
          <p:cNvSpPr txBox="1"/>
          <p:nvPr/>
        </p:nvSpPr>
        <p:spPr>
          <a:xfrm>
            <a:off x="1617727" y="7836048"/>
            <a:ext cx="11037611" cy="442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Points de contrôles.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Xie, Zhiyong, and Gerald E. Farin. "Image registration using hierarchical B-splines." </a:t>
            </a:r>
            <a:r>
              <a:rPr i="1"/>
              <a:t>IEEE Transactions on visualization and computer graphics</a:t>
            </a:r>
            <a:r>
              <a:t> 10.1 (2004): 85-94.</a:t>
            </a:r>
          </a:p>
        </p:txBody>
      </p:sp>
      <p:pic>
        <p:nvPicPr>
          <p:cNvPr id="430" name="Image 9" descr="Imag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40018" y="462416"/>
            <a:ext cx="4861041" cy="2052185"/>
          </a:xfrm>
          <a:prstGeom prst="rect">
            <a:avLst/>
          </a:prstGeom>
          <a:ln w="88900">
            <a:miter lim="400000"/>
          </a:ln>
        </p:spPr>
      </p:pic>
      <p:sp>
        <p:nvSpPr>
          <p:cNvPr id="431" name="ZoneTexte 10"/>
          <p:cNvSpPr txBox="1"/>
          <p:nvPr/>
        </p:nvSpPr>
        <p:spPr>
          <a:xfrm>
            <a:off x="7779239" y="2546101"/>
            <a:ext cx="28278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u="sng">
                <a:solidFill>
                  <a:srgbClr val="EE7B08"/>
                </a:solidFill>
                <a:uFill>
                  <a:solidFill>
                    <a:srgbClr val="EE7B08"/>
                  </a:solidFill>
                </a:uFill>
                <a:hlinkClick r:id="rId5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EE7B08"/>
                </a:solidFill>
                <a:uFill>
                  <a:solidFill>
                    <a:srgbClr val="EE7B08"/>
                  </a:solidFill>
                </a:uFill>
                <a:hlinkClick r:id="rId5" invalidUrl="" action="" tgtFrame="" tooltip="" history="1" highlightClick="0" endSnd="0"/>
              </a:rPr>
              <a:t>https://slideplayer.com/slide/6930421/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1238;p85"/>
          <p:cNvSpPr txBox="1"/>
          <p:nvPr>
            <p:ph type="title"/>
          </p:nvPr>
        </p:nvSpPr>
        <p:spPr>
          <a:xfrm>
            <a:off x="697244" y="1852124"/>
            <a:ext cx="11972695" cy="814508"/>
          </a:xfrm>
          <a:prstGeom prst="rect">
            <a:avLst/>
          </a:prstGeom>
        </p:spPr>
        <p:txBody>
          <a:bodyPr/>
          <a:lstStyle>
            <a:lvl1pPr defTabSz="1335159">
              <a:defRPr sz="4004">
                <a:solidFill>
                  <a:srgbClr val="434343"/>
                </a:solidFill>
              </a:defRPr>
            </a:lvl1pPr>
          </a:lstStyle>
          <a:p>
            <a:pPr/>
            <a:r>
              <a:t>Recalage non-linéaire</a:t>
            </a:r>
          </a:p>
        </p:txBody>
      </p:sp>
      <p:pic>
        <p:nvPicPr>
          <p:cNvPr id="434" name="Google Shape;1239;p85" descr="Google Shape;1239;p8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9352" y="7216278"/>
            <a:ext cx="1315448" cy="1315381"/>
          </a:xfrm>
          <a:prstGeom prst="rect">
            <a:avLst/>
          </a:prstGeom>
          <a:ln w="88900">
            <a:miter lim="400000"/>
          </a:ln>
        </p:spPr>
      </p:pic>
      <p:sp>
        <p:nvSpPr>
          <p:cNvPr id="435" name="Google Shape;1240;p85"/>
          <p:cNvSpPr/>
          <p:nvPr/>
        </p:nvSpPr>
        <p:spPr>
          <a:xfrm flipH="1">
            <a:off x="588870" y="2376924"/>
            <a:ext cx="1" cy="6168321"/>
          </a:xfrm>
          <a:prstGeom prst="line">
            <a:avLst/>
          </a:prstGeom>
          <a:ln w="12700">
            <a:solidFill>
              <a:srgbClr val="434343"/>
            </a:solidFill>
          </a:ln>
        </p:spPr>
        <p:txBody>
          <a:bodyPr lIns="0" tIns="0" rIns="0" bIns="0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6" name="Google Shape;1241;p85"/>
          <p:cNvSpPr/>
          <p:nvPr/>
        </p:nvSpPr>
        <p:spPr>
          <a:xfrm>
            <a:off x="471324" y="2141831"/>
            <a:ext cx="235094" cy="23509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434343"/>
            </a:solidFill>
          </a:ln>
        </p:spPr>
        <p:txBody>
          <a:bodyPr lIns="0" tIns="0" rIns="0" bIns="0" anchor="ctr"/>
          <a:lstStyle/>
          <a:p>
            <a:pPr defTabSz="1733973"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7" name="Google Shape;1242;p85"/>
          <p:cNvSpPr txBox="1"/>
          <p:nvPr>
            <p:ph type="body" sz="half" idx="1"/>
          </p:nvPr>
        </p:nvSpPr>
        <p:spPr>
          <a:xfrm>
            <a:off x="697244" y="2858275"/>
            <a:ext cx="10776748" cy="2416641"/>
          </a:xfrm>
          <a:prstGeom prst="rect">
            <a:avLst/>
          </a:prstGeom>
        </p:spPr>
        <p:txBody>
          <a:bodyPr/>
          <a:lstStyle/>
          <a:p>
            <a:pPr marL="0" indent="0" defTabSz="1144422">
              <a:buSzTx/>
              <a:buNone/>
              <a:defRPr sz="2244">
                <a:solidFill>
                  <a:srgbClr val="434343"/>
                </a:solidFill>
              </a:defRPr>
            </a:pPr>
            <a:r>
              <a:t>Pourquoi ?</a:t>
            </a:r>
          </a:p>
          <a:p>
            <a:pPr marL="502920" indent="-427481" defTabSz="1144422">
              <a:spcBef>
                <a:spcPts val="2000"/>
              </a:spcBef>
              <a:buClr>
                <a:srgbClr val="434343"/>
              </a:buClr>
              <a:buSzPts val="2200"/>
              <a:defRPr sz="2244">
                <a:solidFill>
                  <a:srgbClr val="434343"/>
                </a:solidFill>
              </a:defRPr>
            </a:pPr>
            <a:r>
              <a:t>Intra-sujet multi-modalités</a:t>
            </a:r>
          </a:p>
          <a:p>
            <a:pPr marL="502920" indent="-427481" defTabSz="1144422">
              <a:buClr>
                <a:srgbClr val="434343"/>
              </a:buClr>
              <a:buSzPts val="2200"/>
              <a:defRPr sz="2244">
                <a:solidFill>
                  <a:srgbClr val="434343"/>
                </a:solidFill>
              </a:defRPr>
            </a:pPr>
            <a:r>
              <a:t>Inter-sujets</a:t>
            </a:r>
          </a:p>
          <a:p>
            <a:pPr marL="502920" indent="-427481" defTabSz="1144422">
              <a:buClr>
                <a:srgbClr val="434343"/>
              </a:buClr>
              <a:buSzPts val="2200"/>
              <a:defRPr sz="2244">
                <a:solidFill>
                  <a:srgbClr val="434343"/>
                </a:solidFill>
              </a:defRPr>
            </a:pPr>
            <a:r>
              <a:t>Atlas / Segmentation / Moyenne de groupe</a:t>
            </a:r>
          </a:p>
          <a:p>
            <a:pPr marL="502920" indent="-427481" defTabSz="1144422">
              <a:buClr>
                <a:srgbClr val="434343"/>
              </a:buClr>
              <a:buSzPts val="2200"/>
              <a:defRPr sz="2244">
                <a:solidFill>
                  <a:srgbClr val="434343"/>
                </a:solidFill>
              </a:defRPr>
            </a:pPr>
            <a:r>
              <a:t>Évolution temporelle avec changements anatomiques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jpeg"/></Relationships>
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Times New Roman"/>
        <a:ea typeface="Times New Roman"/>
        <a:cs typeface="Times New Roman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j-lt"/>
            <a:ea typeface="+mj-ea"/>
            <a:cs typeface="+mj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board"/>
        <a:ea typeface="Chalkboard"/>
        <a:cs typeface="Chalkboard"/>
      </a:majorFont>
      <a:minorFont>
        <a:latin typeface="Times New Roman"/>
        <a:ea typeface="Times New Roman"/>
        <a:cs typeface="Times New Roman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j-lt"/>
            <a:ea typeface="+mj-ea"/>
            <a:cs typeface="+mj-cs"/>
            <a:sym typeface="Chalkbo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