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42"/>
  </p:notesMasterIdLst>
  <p:sldIdLst>
    <p:sldId id="295" r:id="rId2"/>
    <p:sldId id="281" r:id="rId3"/>
    <p:sldId id="282" r:id="rId4"/>
    <p:sldId id="283" r:id="rId5"/>
    <p:sldId id="284" r:id="rId6"/>
    <p:sldId id="296" r:id="rId7"/>
    <p:sldId id="256" r:id="rId8"/>
    <p:sldId id="301" r:id="rId9"/>
    <p:sldId id="302" r:id="rId10"/>
    <p:sldId id="308" r:id="rId11"/>
    <p:sldId id="279" r:id="rId12"/>
    <p:sldId id="298" r:id="rId13"/>
    <p:sldId id="299" r:id="rId14"/>
    <p:sldId id="300" r:id="rId15"/>
    <p:sldId id="257" r:id="rId16"/>
    <p:sldId id="303" r:id="rId17"/>
    <p:sldId id="259" r:id="rId18"/>
    <p:sldId id="260" r:id="rId19"/>
    <p:sldId id="273" r:id="rId20"/>
    <p:sldId id="266" r:id="rId21"/>
    <p:sldId id="267" r:id="rId22"/>
    <p:sldId id="268" r:id="rId23"/>
    <p:sldId id="274" r:id="rId24"/>
    <p:sldId id="269" r:id="rId25"/>
    <p:sldId id="270" r:id="rId26"/>
    <p:sldId id="272" r:id="rId27"/>
    <p:sldId id="275" r:id="rId28"/>
    <p:sldId id="305" r:id="rId29"/>
    <p:sldId id="306" r:id="rId30"/>
    <p:sldId id="307" r:id="rId31"/>
    <p:sldId id="263" r:id="rId32"/>
    <p:sldId id="278" r:id="rId33"/>
    <p:sldId id="289" r:id="rId34"/>
    <p:sldId id="304" r:id="rId35"/>
    <p:sldId id="291" r:id="rId36"/>
    <p:sldId id="292" r:id="rId37"/>
    <p:sldId id="293" r:id="rId38"/>
    <p:sldId id="271" r:id="rId39"/>
    <p:sldId id="276" r:id="rId40"/>
    <p:sldId id="277" r:id="rId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4303"/>
    <a:srgbClr val="99CB38"/>
    <a:srgbClr val="FB6305"/>
    <a:srgbClr val="166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6" autoAdjust="0"/>
    <p:restoredTop sz="80161" autoAdjust="0"/>
  </p:normalViewPr>
  <p:slideViewPr>
    <p:cSldViewPr snapToGrid="0" snapToObjects="1">
      <p:cViewPr varScale="1">
        <p:scale>
          <a:sx n="85" d="100"/>
          <a:sy n="85" d="100"/>
        </p:scale>
        <p:origin x="2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3" name="Shape 80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731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0</a:t>
            </a:r>
          </a:p>
          <a:p>
            <a:r>
              <a:rPr lang="fr-CA" dirty="0"/>
              <a:t>3</a:t>
            </a:r>
          </a:p>
          <a:p>
            <a:r>
              <a:rPr lang="fr-CA" dirty="0"/>
              <a:t>2</a:t>
            </a:r>
          </a:p>
          <a:p>
            <a:r>
              <a:rPr lang="fr-CA" dirty="0"/>
              <a:t>[0, 1, 2, 3]</a:t>
            </a:r>
          </a:p>
        </p:txBody>
      </p:sp>
    </p:spTree>
    <p:extLst>
      <p:ext uri="{BB962C8B-B14F-4D97-AF65-F5344CB8AC3E}">
        <p14:creationId xmlns:p14="http://schemas.microsoft.com/office/powerpoint/2010/main" val="1822203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  <a:p>
            <a:r>
              <a:rPr lang="fr-CA" dirty="0"/>
              <a:t>b est un </a:t>
            </a:r>
            <a:r>
              <a:rPr lang="fr-CA" dirty="0" err="1"/>
              <a:t>numpy.ndarray</a:t>
            </a:r>
            <a:r>
              <a:rPr lang="fr-CA" dirty="0"/>
              <a:t> qui vaut [1 2 3 4]</a:t>
            </a:r>
          </a:p>
          <a:p>
            <a:r>
              <a:rPr lang="fr-CA" dirty="0"/>
              <a:t>Liste de listes: [….] (Affiché sur une ligne)</a:t>
            </a:r>
          </a:p>
          <a:p>
            <a:r>
              <a:rPr lang="fr-CA" dirty="0"/>
              <a:t>Une matrice: [[0, 0, 0],</a:t>
            </a:r>
          </a:p>
          <a:p>
            <a:r>
              <a:rPr lang="fr-CA" dirty="0"/>
              <a:t>     …. (affiché sur 3 lignes)</a:t>
            </a:r>
          </a:p>
          <a:p>
            <a:r>
              <a:rPr lang="fr-CA" dirty="0"/>
              <a:t>Accédons à la 1ere valeur: 0 vs 0</a:t>
            </a:r>
          </a:p>
        </p:txBody>
      </p:sp>
    </p:spTree>
    <p:extLst>
      <p:ext uri="{BB962C8B-B14F-4D97-AF65-F5344CB8AC3E}">
        <p14:creationId xmlns:p14="http://schemas.microsoft.com/office/powerpoint/2010/main" val="3008965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82893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  <a:p>
            <a:r>
              <a:rPr lang="fr-CA" dirty="0"/>
              <a:t>0,5</a:t>
            </a:r>
          </a:p>
          <a:p>
            <a:r>
              <a:rPr lang="fr-CA" dirty="0"/>
              <a:t>0</a:t>
            </a:r>
          </a:p>
          <a:p>
            <a:r>
              <a:rPr lang="fr-CA" dirty="0"/>
              <a:t>7,5</a:t>
            </a:r>
          </a:p>
          <a:p>
            <a:r>
              <a:rPr lang="fr-CA" dirty="0"/>
              <a:t>7,5</a:t>
            </a:r>
          </a:p>
          <a:p>
            <a:r>
              <a:rPr lang="fr-CA" dirty="0"/>
              <a:t>7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443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Pour les </a:t>
            </a:r>
            <a:r>
              <a:rPr lang="fr-CA" dirty="0" err="1"/>
              <a:t>screenshots</a:t>
            </a:r>
            <a:r>
              <a:rPr lang="fr-CA" dirty="0"/>
              <a:t> de code:</a:t>
            </a:r>
          </a:p>
          <a:p>
            <a:r>
              <a:rPr lang="fr-CA" dirty="0"/>
              <a:t>https://www.programiz.com/python-programming/online-compiler/ </a:t>
            </a:r>
          </a:p>
        </p:txBody>
      </p:sp>
    </p:spTree>
    <p:extLst>
      <p:ext uri="{BB962C8B-B14F-4D97-AF65-F5344CB8AC3E}">
        <p14:creationId xmlns:p14="http://schemas.microsoft.com/office/powerpoint/2010/main" val="192448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0198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HELLO CLASS!</a:t>
            </a:r>
          </a:p>
          <a:p>
            <a:r>
              <a:rPr lang="fr-CA" dirty="0"/>
              <a:t>    Hello </a:t>
            </a:r>
            <a:r>
              <a:rPr lang="fr-CA" dirty="0" err="1"/>
              <a:t>student</a:t>
            </a:r>
            <a:r>
              <a:rPr lang="fr-CA" dirty="0"/>
              <a:t> 0</a:t>
            </a:r>
          </a:p>
          <a:p>
            <a:r>
              <a:rPr lang="fr-CA" dirty="0"/>
              <a:t>    Hello </a:t>
            </a:r>
            <a:r>
              <a:rPr lang="fr-CA" dirty="0" err="1"/>
              <a:t>student</a:t>
            </a:r>
            <a:r>
              <a:rPr lang="fr-CA" dirty="0"/>
              <a:t> 1</a:t>
            </a:r>
          </a:p>
          <a:p>
            <a:r>
              <a:rPr lang="fr-CA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3919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  <a:p>
            <a:r>
              <a:rPr lang="fr-CA" dirty="0"/>
              <a:t>For </a:t>
            </a:r>
            <a:r>
              <a:rPr lang="fr-CA" dirty="0" err="1"/>
              <a:t>loop</a:t>
            </a:r>
            <a:r>
              <a:rPr lang="fr-CA" dirty="0"/>
              <a:t>:</a:t>
            </a:r>
          </a:p>
          <a:p>
            <a:r>
              <a:rPr lang="fr-CA" dirty="0"/>
              <a:t>0</a:t>
            </a:r>
          </a:p>
          <a:p>
            <a:r>
              <a:rPr lang="fr-CA" dirty="0"/>
              <a:t>1</a:t>
            </a:r>
          </a:p>
          <a:p>
            <a:r>
              <a:rPr lang="fr-CA" dirty="0" err="1"/>
              <a:t>While</a:t>
            </a:r>
            <a:r>
              <a:rPr lang="fr-CA" dirty="0"/>
              <a:t> </a:t>
            </a:r>
            <a:r>
              <a:rPr lang="fr-CA" dirty="0" err="1"/>
              <a:t>loop</a:t>
            </a:r>
            <a:r>
              <a:rPr lang="fr-CA" dirty="0"/>
              <a:t>:</a:t>
            </a:r>
          </a:p>
          <a:p>
            <a:r>
              <a:rPr lang="fr-CA" dirty="0"/>
              <a:t>0</a:t>
            </a:r>
          </a:p>
          <a:p>
            <a:r>
              <a:rPr lang="fr-CA" dirty="0"/>
              <a:t>1</a:t>
            </a:r>
          </a:p>
          <a:p>
            <a:r>
              <a:rPr lang="fr-CA" dirty="0"/>
              <a:t>2</a:t>
            </a:r>
          </a:p>
          <a:p>
            <a:r>
              <a:rPr lang="fr-CA" dirty="0"/>
              <a:t>If / </a:t>
            </a:r>
            <a:r>
              <a:rPr lang="fr-CA" dirty="0" err="1"/>
              <a:t>else</a:t>
            </a:r>
            <a:r>
              <a:rPr lang="fr-CA" dirty="0"/>
              <a:t>:</a:t>
            </a:r>
          </a:p>
          <a:p>
            <a:r>
              <a:rPr lang="fr-CA" dirty="0"/>
              <a:t>An, no: 3</a:t>
            </a:r>
          </a:p>
        </p:txBody>
      </p:sp>
    </p:spTree>
    <p:extLst>
      <p:ext uri="{BB962C8B-B14F-4D97-AF65-F5344CB8AC3E}">
        <p14:creationId xmlns:p14="http://schemas.microsoft.com/office/powerpoint/2010/main" val="212882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  <a:p>
            <a:r>
              <a:rPr lang="fr-CA" dirty="0"/>
              <a:t>a est un &lt;class ‘</a:t>
            </a:r>
            <a:r>
              <a:rPr lang="fr-CA" dirty="0" err="1"/>
              <a:t>int</a:t>
            </a:r>
            <a:r>
              <a:rPr lang="fr-CA" dirty="0"/>
              <a:t>’&gt; qui vaut 1.</a:t>
            </a:r>
          </a:p>
          <a:p>
            <a:r>
              <a:rPr lang="fr-CA" dirty="0"/>
              <a:t>a+2 = 3 , a*2 = 2, a/2=0.5, a^2=1</a:t>
            </a:r>
          </a:p>
          <a:p>
            <a:endParaRPr lang="fr-CA" dirty="0"/>
          </a:p>
          <a:p>
            <a:r>
              <a:rPr lang="fr-CA" dirty="0"/>
              <a:t>a est un &lt;class ‘</a:t>
            </a:r>
            <a:r>
              <a:rPr lang="fr-CA" dirty="0" err="1"/>
              <a:t>float</a:t>
            </a:r>
            <a:r>
              <a:rPr lang="fr-CA" dirty="0"/>
              <a:t>’&gt; qui vaut 1.0</a:t>
            </a:r>
          </a:p>
          <a:p>
            <a:r>
              <a:rPr lang="fr-CA" dirty="0"/>
              <a:t>a+2 = 3.0, a*2 = 2.0, a/2 = 0.5, a^2 = 1.0</a:t>
            </a:r>
          </a:p>
          <a:p>
            <a:endParaRPr lang="fr-CA" dirty="0"/>
          </a:p>
          <a:p>
            <a:r>
              <a:rPr lang="fr-CA" dirty="0"/>
              <a:t>a est un </a:t>
            </a:r>
            <a:r>
              <a:rPr lang="fr-CA" dirty="0" err="1"/>
              <a:t>str</a:t>
            </a:r>
            <a:r>
              <a:rPr lang="fr-CA" dirty="0"/>
              <a:t>, </a:t>
            </a:r>
            <a:r>
              <a:rPr lang="fr-CA" dirty="0" err="1"/>
              <a:t>str</a:t>
            </a:r>
            <a:r>
              <a:rPr lang="fr-CA" dirty="0"/>
              <a:t>, </a:t>
            </a:r>
            <a:r>
              <a:rPr lang="fr-CA" dirty="0" err="1"/>
              <a:t>bool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317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 est un &lt; class ‘</a:t>
            </a:r>
            <a:r>
              <a:rPr lang="fr-CA" dirty="0" err="1"/>
              <a:t>list</a:t>
            </a:r>
            <a:r>
              <a:rPr lang="fr-CA" dirty="0"/>
              <a:t>’ &gt; qui vaut [0, 1, 2, 3]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 est un &lt; class ‘</a:t>
            </a:r>
            <a:r>
              <a:rPr lang="fr-CA" dirty="0" err="1"/>
              <a:t>list</a:t>
            </a:r>
            <a:r>
              <a:rPr lang="fr-CA" dirty="0"/>
              <a:t>’ &gt; qui vaut [0, 1.4, 2, 3]</a:t>
            </a:r>
          </a:p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 est un &lt; class ‘</a:t>
            </a:r>
            <a:r>
              <a:rPr lang="fr-CA" dirty="0" err="1"/>
              <a:t>list</a:t>
            </a:r>
            <a:r>
              <a:rPr lang="fr-CA" dirty="0"/>
              <a:t>’ &gt; qui vaut [0, [1, 1.1, 1.2], 2, 3]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8835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 est un &lt; class ‘tuple’ &gt; qui vaut (0, 1, 2)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8701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Initial a [0, 1, 2, 3]</a:t>
            </a:r>
          </a:p>
          <a:p>
            <a:r>
              <a:rPr lang="fr-CA" dirty="0" err="1"/>
              <a:t>After</a:t>
            </a:r>
            <a:r>
              <a:rPr lang="fr-CA" dirty="0"/>
              <a:t> </a:t>
            </a:r>
            <a:r>
              <a:rPr lang="fr-CA" dirty="0" err="1"/>
              <a:t>appending</a:t>
            </a:r>
            <a:r>
              <a:rPr lang="fr-CA" dirty="0"/>
              <a:t>: [0, 1, 2, 3, 4]</a:t>
            </a:r>
          </a:p>
          <a:p>
            <a:r>
              <a:rPr lang="fr-CA" dirty="0" err="1"/>
              <a:t>After</a:t>
            </a:r>
            <a:r>
              <a:rPr lang="fr-CA" dirty="0"/>
              <a:t> </a:t>
            </a:r>
            <a:r>
              <a:rPr lang="fr-CA" dirty="0" err="1"/>
              <a:t>extending</a:t>
            </a:r>
            <a:r>
              <a:rPr lang="fr-CA" dirty="0"/>
              <a:t>: [0, 1, 2, 3, 4, 5, 6, 7]</a:t>
            </a:r>
          </a:p>
          <a:p>
            <a:r>
              <a:rPr lang="fr-CA" dirty="0" err="1"/>
              <a:t>After</a:t>
            </a:r>
            <a:r>
              <a:rPr lang="fr-CA" dirty="0"/>
              <a:t> </a:t>
            </a:r>
            <a:r>
              <a:rPr lang="fr-CA" dirty="0" err="1"/>
              <a:t>appending</a:t>
            </a:r>
            <a:r>
              <a:rPr lang="fr-CA" dirty="0"/>
              <a:t> (oups): [0, 1, 2, 3, 4, 5, 6, 7, [8, 9, 10]]</a:t>
            </a:r>
          </a:p>
          <a:p>
            <a:r>
              <a:rPr lang="fr-CA" dirty="0" err="1"/>
              <a:t>Returned</a:t>
            </a:r>
            <a:r>
              <a:rPr lang="fr-CA" dirty="0"/>
              <a:t> </a:t>
            </a:r>
            <a:r>
              <a:rPr lang="fr-CA" dirty="0" err="1"/>
              <a:t>results</a:t>
            </a:r>
            <a:r>
              <a:rPr lang="fr-CA" dirty="0"/>
              <a:t>: None</a:t>
            </a:r>
          </a:p>
        </p:txBody>
      </p:sp>
    </p:spTree>
    <p:extLst>
      <p:ext uri="{BB962C8B-B14F-4D97-AF65-F5344CB8AC3E}">
        <p14:creationId xmlns:p14="http://schemas.microsoft.com/office/powerpoint/2010/main" val="71820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738" y="1095775"/>
            <a:ext cx="11501120" cy="4768427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11378" spc="-171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013" y="5971071"/>
            <a:ext cx="9843415" cy="2340864"/>
          </a:xfrm>
        </p:spPr>
        <p:txBody>
          <a:bodyPr>
            <a:normAutofit/>
          </a:bodyPr>
          <a:lstStyle>
            <a:lvl1pPr marL="0" indent="0" algn="l">
              <a:buNone/>
              <a:defRPr sz="3982">
                <a:solidFill>
                  <a:schemeClr val="bg1"/>
                </a:solidFill>
                <a:latin typeface="+mj-lt"/>
              </a:defRPr>
            </a:lvl1pPr>
            <a:lvl2pPr marL="650230" indent="0" algn="ctr">
              <a:buNone/>
              <a:defRPr sz="3982"/>
            </a:lvl2pPr>
            <a:lvl3pPr marL="1300460" indent="0" algn="ctr">
              <a:buNone/>
              <a:defRPr sz="3413"/>
            </a:lvl3pPr>
            <a:lvl4pPr marL="1950690" indent="0" algn="ctr">
              <a:buNone/>
              <a:defRPr sz="2844"/>
            </a:lvl4pPr>
            <a:lvl5pPr marL="2600919" indent="0" algn="ctr">
              <a:buNone/>
              <a:defRPr sz="2844"/>
            </a:lvl5pPr>
            <a:lvl6pPr marL="3251149" indent="0" algn="ctr">
              <a:buNone/>
              <a:defRPr sz="2844"/>
            </a:lvl6pPr>
            <a:lvl7pPr marL="3901379" indent="0" algn="ctr">
              <a:buNone/>
              <a:defRPr sz="2844"/>
            </a:lvl7pPr>
            <a:lvl8pPr marL="4551609" indent="0" algn="ctr">
              <a:buNone/>
              <a:defRPr sz="2844"/>
            </a:lvl8pPr>
            <a:lvl9pPr marL="5201839" indent="0" algn="ctr">
              <a:buNone/>
              <a:defRPr sz="284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28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" y="508136"/>
            <a:ext cx="11490960" cy="11960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792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26881" y="988907"/>
            <a:ext cx="2804160" cy="682752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1" y="1016002"/>
            <a:ext cx="8249920" cy="768096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0821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lick to edit Master text styles"/>
          <p:cNvSpPr txBox="1">
            <a:spLocks noGrp="1"/>
          </p:cNvSpPr>
          <p:nvPr>
            <p:ph type="body" sz="quarter" idx="21"/>
          </p:nvPr>
        </p:nvSpPr>
        <p:spPr>
          <a:xfrm>
            <a:off x="6718300" y="2819400"/>
            <a:ext cx="5854700" cy="28194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234" name="Click to edit Master text styles"/>
          <p:cNvSpPr txBox="1">
            <a:spLocks noGrp="1"/>
          </p:cNvSpPr>
          <p:nvPr>
            <p:ph type="body" sz="quarter" idx="22"/>
          </p:nvPr>
        </p:nvSpPr>
        <p:spPr>
          <a:xfrm>
            <a:off x="647700" y="5854700"/>
            <a:ext cx="5854700" cy="28194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235" name="Click to edit Master text styles"/>
          <p:cNvSpPr txBox="1">
            <a:spLocks noGrp="1"/>
          </p:cNvSpPr>
          <p:nvPr>
            <p:ph type="body" sz="quarter" idx="23"/>
          </p:nvPr>
        </p:nvSpPr>
        <p:spPr>
          <a:xfrm>
            <a:off x="6718300" y="5854700"/>
            <a:ext cx="5854700" cy="28194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236" name="Title Text"/>
          <p:cNvSpPr txBox="1">
            <a:spLocks noGrp="1"/>
          </p:cNvSpPr>
          <p:nvPr>
            <p:ph type="title"/>
          </p:nvPr>
        </p:nvSpPr>
        <p:spPr>
          <a:xfrm>
            <a:off x="1325316" y="0"/>
            <a:ext cx="10180320" cy="2147148"/>
          </a:xfrm>
          <a:prstGeom prst="rect">
            <a:avLst/>
          </a:prstGeom>
        </p:spPr>
        <p:txBody>
          <a:bodyPr lIns="38100" tIns="38100" rIns="38100" bIns="38100" anchor="b">
            <a:noAutofit/>
          </a:bodyPr>
          <a:lstStyle>
            <a:lvl1pPr defTabSz="1295400">
              <a:defRPr sz="5600">
                <a:solidFill>
                  <a:srgbClr val="FFFC79"/>
                </a:solidFill>
                <a:uFill>
                  <a:solidFill>
                    <a:srgbClr val="FFFC7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23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47700" y="2819400"/>
            <a:ext cx="5854700" cy="69342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  <a:lvl2pPr indent="-439737" defTabSz="1295400">
              <a:spcBef>
                <a:spcPts val="900"/>
              </a:spcBef>
              <a:buClr>
                <a:srgbClr val="FFFFFF"/>
              </a:buClr>
              <a:buSzPct val="65000"/>
              <a:buFont typeface="Times Roman"/>
              <a:defRPr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2pPr>
            <a:lvl3pPr marL="1293812" indent="-403225" defTabSz="1295400">
              <a:spcBef>
                <a:spcPts val="800"/>
              </a:spcBef>
              <a:buClr>
                <a:srgbClr val="FFFFFF"/>
              </a:buClr>
              <a:buSzPct val="70000"/>
              <a:buFont typeface="Times Roman"/>
              <a:defRPr sz="3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3pPr>
            <a:lvl4pPr marL="1681163" indent="-385763" defTabSz="1295400">
              <a:spcBef>
                <a:spcPts val="600"/>
              </a:spcBef>
              <a:buClr>
                <a:srgbClr val="FFFFFF"/>
              </a:buClr>
              <a:buFont typeface="Times Roman"/>
              <a:defRPr sz="28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4pPr>
            <a:lvl5pPr marL="2070100" indent="-387350" defTabSz="1295400">
              <a:spcBef>
                <a:spcPts val="600"/>
              </a:spcBef>
              <a:buClr>
                <a:srgbClr val="FFFFFF"/>
              </a:buClr>
              <a:buSzPct val="70000"/>
              <a:buFont typeface="Times Roman"/>
              <a:defRPr sz="28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519" y="9258300"/>
            <a:ext cx="286669" cy="273584"/>
          </a:xfrm>
          <a:prstGeom prst="rect">
            <a:avLst/>
          </a:prstGeom>
          <a:ln w="9525">
            <a:round/>
          </a:ln>
        </p:spPr>
        <p:txBody>
          <a:bodyPr lIns="38100" tIns="38100" rIns="38100" bIns="38100"/>
          <a:lstStyle>
            <a:lvl1pPr algn="r" defTabSz="1295400">
              <a:defRPr sz="1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217328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519" y="9258300"/>
            <a:ext cx="286669" cy="273584"/>
          </a:xfrm>
          <a:prstGeom prst="rect">
            <a:avLst/>
          </a:prstGeom>
          <a:ln w="9525">
            <a:round/>
          </a:ln>
        </p:spPr>
        <p:txBody>
          <a:bodyPr lIns="38100" tIns="38100" rIns="38100" bIns="38100"/>
          <a:lstStyle>
            <a:lvl1pPr algn="r" defTabSz="1295400">
              <a:defRPr sz="1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612188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Click to edit Master text styles"/>
          <p:cNvSpPr txBox="1">
            <a:spLocks noGrp="1"/>
          </p:cNvSpPr>
          <p:nvPr>
            <p:ph type="body" sz="quarter" idx="21"/>
          </p:nvPr>
        </p:nvSpPr>
        <p:spPr>
          <a:xfrm>
            <a:off x="6718300" y="2819400"/>
            <a:ext cx="5854700" cy="28194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497" name="Click to edit Master text styles"/>
          <p:cNvSpPr txBox="1">
            <a:spLocks noGrp="1"/>
          </p:cNvSpPr>
          <p:nvPr>
            <p:ph type="body" sz="half" idx="22"/>
          </p:nvPr>
        </p:nvSpPr>
        <p:spPr>
          <a:xfrm>
            <a:off x="647700" y="5854700"/>
            <a:ext cx="11925300" cy="28194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498" name="Title Text"/>
          <p:cNvSpPr txBox="1">
            <a:spLocks noGrp="1"/>
          </p:cNvSpPr>
          <p:nvPr>
            <p:ph type="title"/>
          </p:nvPr>
        </p:nvSpPr>
        <p:spPr>
          <a:xfrm>
            <a:off x="1325316" y="0"/>
            <a:ext cx="10180320" cy="2147148"/>
          </a:xfrm>
          <a:prstGeom prst="rect">
            <a:avLst/>
          </a:prstGeom>
        </p:spPr>
        <p:txBody>
          <a:bodyPr lIns="38100" tIns="38100" rIns="38100" bIns="38100" anchor="b">
            <a:noAutofit/>
          </a:bodyPr>
          <a:lstStyle>
            <a:lvl1pPr defTabSz="1295400">
              <a:defRPr sz="5600">
                <a:solidFill>
                  <a:srgbClr val="FFFC79"/>
                </a:solidFill>
                <a:uFill>
                  <a:solidFill>
                    <a:srgbClr val="FFFC79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49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47700" y="2819400"/>
            <a:ext cx="5854700" cy="5257800"/>
          </a:xfrm>
          <a:prstGeom prst="rect">
            <a:avLst/>
          </a:prstGeom>
        </p:spPr>
        <p:txBody>
          <a:bodyPr lIns="38100" tIns="38100" rIns="38100" bIns="38100" anchor="t">
            <a:noAutofit/>
          </a:bodyPr>
          <a:lstStyle>
            <a:lvl1pPr marL="447675" indent="-447675" defTabSz="1295400">
              <a:spcBef>
                <a:spcPts val="1000"/>
              </a:spcBef>
              <a:buClr>
                <a:srgbClr val="FFFFFF"/>
              </a:buClr>
              <a:buSzPct val="70000"/>
              <a:buFont typeface="Times Roman"/>
              <a:defRPr sz="4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  <a:lvl2pPr indent="-439737" defTabSz="1295400">
              <a:spcBef>
                <a:spcPts val="900"/>
              </a:spcBef>
              <a:buClr>
                <a:srgbClr val="FFFFFF"/>
              </a:buClr>
              <a:buSzPct val="65000"/>
              <a:buFont typeface="Times Roman"/>
              <a:defRPr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2pPr>
            <a:lvl3pPr marL="1293812" indent="-403225" defTabSz="1295400">
              <a:spcBef>
                <a:spcPts val="800"/>
              </a:spcBef>
              <a:buClr>
                <a:srgbClr val="FFFFFF"/>
              </a:buClr>
              <a:buSzPct val="70000"/>
              <a:buFont typeface="Times Roman"/>
              <a:defRPr sz="3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3pPr>
            <a:lvl4pPr marL="1681163" indent="-385763" defTabSz="1295400">
              <a:spcBef>
                <a:spcPts val="600"/>
              </a:spcBef>
              <a:buClr>
                <a:srgbClr val="FFFFFF"/>
              </a:buClr>
              <a:buFont typeface="Times Roman"/>
              <a:defRPr sz="28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4pPr>
            <a:lvl5pPr marL="2070100" indent="-387350" defTabSz="1295400">
              <a:spcBef>
                <a:spcPts val="600"/>
              </a:spcBef>
              <a:buClr>
                <a:srgbClr val="FFFFFF"/>
              </a:buClr>
              <a:buSzPct val="70000"/>
              <a:buFont typeface="Times Roman"/>
              <a:defRPr sz="28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519" y="9258300"/>
            <a:ext cx="286669" cy="273584"/>
          </a:xfrm>
          <a:prstGeom prst="rect">
            <a:avLst/>
          </a:prstGeom>
          <a:ln w="9525">
            <a:round/>
          </a:ln>
        </p:spPr>
        <p:txBody>
          <a:bodyPr lIns="38100" tIns="38100" rIns="38100" bIns="38100"/>
          <a:lstStyle>
            <a:lvl1pPr algn="r" defTabSz="1295400">
              <a:defRPr sz="1400">
                <a:solidFill>
                  <a:srgbClr val="F9F9F9"/>
                </a:solidFill>
                <a:uFill>
                  <a:solidFill>
                    <a:srgbClr val="F9F9F9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0329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buSzPct val="70000"/>
              <a:defRPr sz="4000"/>
            </a:lvl1pPr>
            <a:lvl2pPr>
              <a:buClr>
                <a:schemeClr val="accent5">
                  <a:lumMod val="75000"/>
                </a:schemeClr>
              </a:buClr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832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738" y="1091440"/>
            <a:ext cx="11499494" cy="4772762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11378" b="0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013" y="5955236"/>
            <a:ext cx="9841382" cy="2340864"/>
          </a:xfrm>
        </p:spPr>
        <p:txBody>
          <a:bodyPr anchor="t">
            <a:normAutofit/>
          </a:bodyPr>
          <a:lstStyle>
            <a:lvl1pPr marL="0" indent="0">
              <a:buNone/>
              <a:defRPr sz="3982">
                <a:solidFill>
                  <a:schemeClr val="tx1"/>
                </a:solidFill>
                <a:latin typeface="+mj-lt"/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197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1766" y="2835046"/>
            <a:ext cx="5413248" cy="5357978"/>
          </a:xfrm>
        </p:spPr>
        <p:txBody>
          <a:bodyPr/>
          <a:lstStyle>
            <a:lvl1pPr>
              <a:defRPr sz="3129"/>
            </a:lvl1pPr>
            <a:lvl2pPr>
              <a:defRPr sz="2702"/>
            </a:lvl2pPr>
            <a:lvl3pPr>
              <a:defRPr sz="2418"/>
            </a:lvl3pPr>
            <a:lvl4pPr>
              <a:defRPr sz="2133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1" y="2835046"/>
            <a:ext cx="5413248" cy="5357978"/>
          </a:xfrm>
        </p:spPr>
        <p:txBody>
          <a:bodyPr/>
          <a:lstStyle>
            <a:lvl1pPr>
              <a:defRPr sz="3129"/>
            </a:lvl1pPr>
            <a:lvl2pPr>
              <a:defRPr sz="2702"/>
            </a:lvl2pPr>
            <a:lvl3pPr>
              <a:defRPr sz="2418"/>
            </a:lvl3pPr>
            <a:lvl4pPr>
              <a:defRPr sz="2133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45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66" y="2889955"/>
            <a:ext cx="5413248" cy="102883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844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766" y="3891413"/>
            <a:ext cx="5413248" cy="4551680"/>
          </a:xfrm>
        </p:spPr>
        <p:txBody>
          <a:bodyPr/>
          <a:lstStyle>
            <a:lvl1pPr>
              <a:defRPr sz="2987"/>
            </a:lvl1pPr>
            <a:lvl2pPr>
              <a:defRPr sz="2560"/>
            </a:lvl2pPr>
            <a:lvl3pPr>
              <a:defRPr sz="2276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78752" y="2887066"/>
            <a:ext cx="5413248" cy="1027379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844" b="0" cap="all" baseline="0">
                <a:latin typeface="+mj-lt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78752" y="3888435"/>
            <a:ext cx="5413248" cy="4551680"/>
          </a:xfrm>
        </p:spPr>
        <p:txBody>
          <a:bodyPr/>
          <a:lstStyle>
            <a:lvl1pPr>
              <a:defRPr sz="2987"/>
            </a:lvl1pPr>
            <a:lvl2pPr>
              <a:defRPr sz="2560"/>
            </a:lvl2pPr>
            <a:lvl3pPr>
              <a:defRPr sz="2276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595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513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860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8000" y="0"/>
            <a:ext cx="4876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812164" y="771246"/>
            <a:ext cx="3608832" cy="273100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512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083733"/>
            <a:ext cx="6502400" cy="6502400"/>
          </a:xfrm>
        </p:spPr>
        <p:txBody>
          <a:bodyPr/>
          <a:lstStyle>
            <a:lvl1pPr>
              <a:defRPr sz="3129"/>
            </a:lvl1pPr>
            <a:lvl2pPr>
              <a:defRPr sz="2702"/>
            </a:lvl2pPr>
            <a:lvl3pPr>
              <a:defRPr sz="2418"/>
            </a:lvl3pPr>
            <a:lvl4pPr>
              <a:defRPr sz="2133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7715" y="3572357"/>
            <a:ext cx="3625088" cy="4447270"/>
          </a:xfrm>
        </p:spPr>
        <p:txBody>
          <a:bodyPr>
            <a:normAutofit/>
          </a:bodyPr>
          <a:lstStyle>
            <a:lvl1pPr marL="0" marR="0" indent="0" algn="l" defTabSz="1300460" rtl="0" eaLnBrk="1" fontAlgn="auto" latinLnBrk="0" hangingPunct="1">
              <a:lnSpc>
                <a:spcPct val="100000"/>
              </a:lnSpc>
              <a:spcBef>
                <a:spcPts val="1707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33">
                <a:solidFill>
                  <a:srgbClr val="404040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marL="0" marR="0" lvl="0" indent="0" algn="l" defTabSz="1300460" rtl="0" eaLnBrk="1" fontAlgn="auto" latinLnBrk="0" hangingPunct="1">
              <a:lnSpc>
                <a:spcPct val="100000"/>
              </a:lnSpc>
              <a:spcBef>
                <a:spcPts val="199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910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506" y="7706551"/>
            <a:ext cx="11499494" cy="872225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3982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3004800" cy="7581798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1138"/>
              </a:spcBef>
              <a:buNone/>
              <a:defRPr sz="4551">
                <a:solidFill>
                  <a:srgbClr val="4D4D4D"/>
                </a:solidFill>
              </a:defRPr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1766" y="8404957"/>
            <a:ext cx="9844634" cy="75861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707"/>
              </a:spcBef>
              <a:buNone/>
              <a:defRPr sz="1991">
                <a:solidFill>
                  <a:srgbClr val="262626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698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27" y="508136"/>
            <a:ext cx="11725073" cy="1196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927" y="2237362"/>
            <a:ext cx="11725073" cy="5954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9119925"/>
            <a:ext cx="4389120" cy="3251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1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AC912E43-048C-4988-ACE9-A9C0F2C564ED}" type="datetimeFigureOut">
              <a:rPr lang="fr-CA" smtClean="0"/>
              <a:t>2024-08-28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520" y="9322236"/>
            <a:ext cx="5364480" cy="3251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1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6426" y="8666377"/>
            <a:ext cx="1768374" cy="1158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8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86CB4B4D-7CA3-9044-876B-883B54F8677D}" type="slidenum">
              <a:rPr lang="fr-CA" smtClean="0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18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5" r:id="rId12"/>
    <p:sldLayoutId id="2147483737" r:id="rId13"/>
    <p:sldLayoutId id="2147483738" r:id="rId14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827" kern="1200" spc="-171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300460" rtl="0" eaLnBrk="1" latinLnBrk="0" hangingPunct="1">
        <a:lnSpc>
          <a:spcPct val="85000"/>
        </a:lnSpc>
        <a:spcBef>
          <a:spcPts val="1849"/>
        </a:spcBef>
        <a:buFont typeface="Wingdings" panose="05000000000000000000" pitchFamily="2" charset="2"/>
        <a:buChar char="§"/>
        <a:defRPr sz="3600" b="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1166813" indent="-457200" algn="l" defTabSz="1300460" rtl="0" eaLnBrk="1" latinLnBrk="0" hangingPunct="1">
        <a:lnSpc>
          <a:spcPct val="85000"/>
        </a:lnSpc>
        <a:spcBef>
          <a:spcPts val="853"/>
        </a:spcBef>
        <a:buFont typeface="Arial" panose="020B0604020202020204" pitchFamily="34" charset="0"/>
        <a:buChar char="•"/>
        <a:defRPr sz="3413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974850" indent="-457200" algn="l" defTabSz="1300460" rtl="0" eaLnBrk="1" latinLnBrk="0" hangingPunct="1">
        <a:lnSpc>
          <a:spcPct val="85000"/>
        </a:lnSpc>
        <a:spcBef>
          <a:spcPts val="853"/>
        </a:spcBef>
        <a:buFont typeface="Arial" panose="020B0604020202020204" pitchFamily="34" charset="0"/>
        <a:buChar char="•"/>
        <a:defRPr sz="2844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684463" indent="0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None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3852863" indent="-1560513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Char char=" "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706640" indent="-325115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Char char=" "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91080" indent="-325115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Char char=" "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75520" indent="-325115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Char char=" "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59960" indent="-325115" algn="l" defTabSz="1300460" rtl="0" eaLnBrk="1" latinLnBrk="0" hangingPunct="1">
        <a:lnSpc>
          <a:spcPct val="85000"/>
        </a:lnSpc>
        <a:spcBef>
          <a:spcPts val="853"/>
        </a:spcBef>
        <a:buFont typeface="Arial" pitchFamily="34" charset="0"/>
        <a:buChar char=" "/>
        <a:defRPr sz="256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cil.dinf.usherbrooke.ca/?page_id=778&amp;lang=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rheault/introduction_programmation_python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EmmaRenauld/Teaching_scriptExample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il-documentation.readthedocs.io/en/latest/arriving/setup_personal_computer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il-documentation.readthedocs.io/en/latest/guides/python.html#virtual-environ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IMN-53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IMN-530	</a:t>
            </a:r>
          </a:p>
        </p:txBody>
      </p:sp>
      <p:sp>
        <p:nvSpPr>
          <p:cNvPr id="233" name="Reconstruction et analyse d’images médicales…"/>
          <p:cNvSpPr txBox="1">
            <a:spLocks noGrp="1"/>
          </p:cNvSpPr>
          <p:nvPr>
            <p:ph type="subTitle" idx="1"/>
          </p:nvPr>
        </p:nvSpPr>
        <p:spPr>
          <a:xfrm>
            <a:off x="1219200" y="5753100"/>
            <a:ext cx="10566400" cy="20955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Reconstruction et </a:t>
            </a:r>
            <a:r>
              <a:rPr dirty="0" err="1"/>
              <a:t>analyse</a:t>
            </a:r>
            <a:r>
              <a:rPr dirty="0"/>
              <a:t> </a:t>
            </a:r>
            <a:r>
              <a:rPr dirty="0" err="1"/>
              <a:t>d’images</a:t>
            </a:r>
            <a:r>
              <a:rPr dirty="0"/>
              <a:t> </a:t>
            </a:r>
            <a:r>
              <a:rPr dirty="0" err="1"/>
              <a:t>médicales</a:t>
            </a:r>
            <a:endParaRPr dirty="0"/>
          </a:p>
          <a:p>
            <a:r>
              <a:rPr dirty="0"/>
              <a:t>-</a:t>
            </a:r>
          </a:p>
          <a:p>
            <a:r>
              <a:rPr lang="fr-CA" dirty="0"/>
              <a:t>Survol python – En préparation de vos TP</a:t>
            </a:r>
            <a:endParaRPr dirty="0"/>
          </a:p>
        </p:txBody>
      </p:sp>
      <p:sp>
        <p:nvSpPr>
          <p:cNvPr id="234" name="http://scil.dinf.usherbrooke.ca/imn530"/>
          <p:cNvSpPr txBox="1"/>
          <p:nvPr/>
        </p:nvSpPr>
        <p:spPr>
          <a:xfrm>
            <a:off x="5743355" y="8185901"/>
            <a:ext cx="10265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u="sng">
                <a:solidFill>
                  <a:srgbClr val="53D5FD"/>
                </a:solidFill>
                <a:hlinkClick r:id="" action="ppaction://noaction"/>
              </a:defRPr>
            </a:lvl1pPr>
          </a:lstStyle>
          <a:p>
            <a:pPr>
              <a:defRPr u="none"/>
            </a:pPr>
            <a:endParaRPr u="sng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A0AA6-2C6C-37CF-41AF-05ABBDC0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sur mon Mac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5C5C10-4765-208B-45E7-BE780431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409333"/>
          </a:xfrm>
        </p:spPr>
        <p:txBody>
          <a:bodyPr>
            <a:normAutofit/>
          </a:bodyPr>
          <a:lstStyle/>
          <a:p>
            <a:r>
              <a:rPr lang="fr-CA" sz="3200" dirty="0"/>
              <a:t>Je lance la commande pour installer un environnement virtuel vide</a:t>
            </a:r>
          </a:p>
          <a:p>
            <a:pPr marL="709613" lvl="1" indent="0">
              <a:buNone/>
            </a:pPr>
            <a:r>
              <a:rPr lang="fr-CA" sz="2613" i="1" dirty="0"/>
              <a:t>&gt;&gt;&gt; </a:t>
            </a:r>
            <a:r>
              <a:rPr lang="fr-CA" sz="2613" i="1" dirty="0" err="1"/>
              <a:t>virtualenv</a:t>
            </a:r>
            <a:r>
              <a:rPr lang="fr-CA" sz="2613" i="1" dirty="0"/>
              <a:t> -p python3.10 ~/</a:t>
            </a:r>
            <a:r>
              <a:rPr lang="fr-CA" sz="2613" i="1" dirty="0" err="1"/>
              <a:t>my_env</a:t>
            </a:r>
            <a:r>
              <a:rPr lang="fr-CA" sz="2613" i="1" dirty="0"/>
              <a:t>/imn530</a:t>
            </a:r>
          </a:p>
          <a:p>
            <a:r>
              <a:rPr lang="fr-CA" sz="3200" dirty="0"/>
              <a:t>Ceci a créé l’environnement ’’imn530’’ vide</a:t>
            </a:r>
          </a:p>
          <a:p>
            <a:pPr lvl="1"/>
            <a:r>
              <a:rPr lang="fr-CA" sz="2613" dirty="0"/>
              <a:t>Il n’y aucun package d’installer ici</a:t>
            </a:r>
          </a:p>
          <a:p>
            <a:r>
              <a:rPr lang="fr-CA" sz="3200" dirty="0"/>
              <a:t>Si vous avez un fichier </a:t>
            </a:r>
            <a:r>
              <a:rPr lang="fr-CA" sz="3200" dirty="0" err="1"/>
              <a:t>requirements.txt</a:t>
            </a:r>
            <a:r>
              <a:rPr lang="fr-CA" sz="3200" dirty="0"/>
              <a:t>, on l’exécute</a:t>
            </a:r>
          </a:p>
          <a:p>
            <a:pPr marL="709613" lvl="1" indent="0">
              <a:buNone/>
            </a:pPr>
            <a:r>
              <a:rPr lang="fr-CA" sz="2613" i="1" dirty="0"/>
              <a:t>&gt;&gt;&gt; </a:t>
            </a:r>
            <a:r>
              <a:rPr lang="fr-CA" sz="2613" i="1" dirty="0" err="1"/>
              <a:t>pip</a:t>
            </a:r>
            <a:r>
              <a:rPr lang="fr-CA" sz="2613" i="1" dirty="0"/>
              <a:t> </a:t>
            </a:r>
            <a:r>
              <a:rPr lang="fr-CA" sz="2613" i="1" dirty="0" err="1"/>
              <a:t>install</a:t>
            </a:r>
            <a:r>
              <a:rPr lang="fr-CA" sz="2613" i="1" dirty="0"/>
              <a:t> –r </a:t>
            </a:r>
            <a:r>
              <a:rPr lang="fr-CA" sz="2613" i="1" dirty="0" err="1"/>
              <a:t>requirements.txt</a:t>
            </a:r>
            <a:endParaRPr lang="fr-CA" sz="2613" dirty="0"/>
          </a:p>
          <a:p>
            <a:r>
              <a:rPr lang="fr-CA" sz="3200" dirty="0"/>
              <a:t>Voilà, tout y est!</a:t>
            </a:r>
          </a:p>
          <a:p>
            <a:r>
              <a:rPr lang="fr-CA" sz="3200" dirty="0"/>
              <a:t>Pour sortir de l’environnement</a:t>
            </a:r>
          </a:p>
          <a:p>
            <a:pPr marL="709613" lvl="1" indent="0">
              <a:buNone/>
            </a:pPr>
            <a:r>
              <a:rPr lang="fr-CA" sz="2400" i="1" dirty="0"/>
              <a:t>&gt;&gt;&gt; </a:t>
            </a:r>
            <a:r>
              <a:rPr lang="fr-CA" sz="2400" i="1" dirty="0" err="1"/>
              <a:t>deactivate</a:t>
            </a:r>
            <a:endParaRPr lang="fr-CA" sz="2400" i="1" dirty="0"/>
          </a:p>
          <a:p>
            <a:r>
              <a:rPr lang="fr-CA" sz="3200" dirty="0"/>
              <a:t>Pour revenir dans l’environnement</a:t>
            </a:r>
          </a:p>
          <a:p>
            <a:pPr marL="709613" lvl="1" indent="0">
              <a:buNone/>
            </a:pPr>
            <a:r>
              <a:rPr lang="fr-CA" sz="2613" i="1" dirty="0"/>
              <a:t>&gt;&gt;&gt; source ~/</a:t>
            </a:r>
            <a:r>
              <a:rPr lang="fr-CA" sz="2613" i="1" dirty="0" err="1"/>
              <a:t>my_env</a:t>
            </a:r>
            <a:r>
              <a:rPr lang="fr-CA" sz="2613" i="1" dirty="0"/>
              <a:t>/imn530/bin/</a:t>
            </a:r>
            <a:r>
              <a:rPr lang="fr-CA" sz="2613" i="1" dirty="0" err="1"/>
              <a:t>activate</a:t>
            </a:r>
            <a:endParaRPr lang="fr-CA" sz="2613" i="1" dirty="0"/>
          </a:p>
          <a:p>
            <a:endParaRPr lang="fr-CA" sz="2613" dirty="0"/>
          </a:p>
          <a:p>
            <a:endParaRPr lang="fr-CA" sz="3200" dirty="0"/>
          </a:p>
          <a:p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1123239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E4491-9EB8-B568-7A59-1668139A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9600" dirty="0"/>
              <a:t>B. Comment l’utiliser?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27B7E-FDE2-F7DE-A83A-A5530802A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Comment on « lance » python?</a:t>
            </a:r>
          </a:p>
        </p:txBody>
      </p:sp>
    </p:spTree>
    <p:extLst>
      <p:ext uri="{BB962C8B-B14F-4D97-AF65-F5344CB8AC3E}">
        <p14:creationId xmlns:p14="http://schemas.microsoft.com/office/powerpoint/2010/main" val="2867475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D0603-CF46-1544-2351-E3124621E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1. Interactif: directement dans le terminal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523211-9DF9-FC25-846E-55653EFB7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Démo en classe:</a:t>
            </a:r>
          </a:p>
          <a:p>
            <a:pPr lvl="1"/>
            <a:r>
              <a:rPr lang="fr-CA" dirty="0"/>
              <a:t>python vs </a:t>
            </a:r>
            <a:r>
              <a:rPr lang="fr-CA" dirty="0" err="1"/>
              <a:t>ipython</a:t>
            </a:r>
            <a:endParaRPr lang="fr-CA" dirty="0"/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FCB0099A-F0C8-D142-7CE6-6D4C575C0FDC}"/>
              </a:ext>
            </a:extLst>
          </p:cNvPr>
          <p:cNvSpPr txBox="1">
            <a:spLocks/>
          </p:cNvSpPr>
          <p:nvPr/>
        </p:nvSpPr>
        <p:spPr>
          <a:xfrm>
            <a:off x="466926" y="6438999"/>
            <a:ext cx="11725073" cy="33146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57200" indent="-457200" algn="l" defTabSz="1300460" rtl="0" eaLnBrk="1" latinLnBrk="0" hangingPunct="1">
              <a:lnSpc>
                <a:spcPct val="85000"/>
              </a:lnSpc>
              <a:spcBef>
                <a:spcPts val="1849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§"/>
              <a:defRPr sz="40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166813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34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974850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anose="020B0604020202020204" pitchFamily="34" charset="0"/>
              <a:buChar char="•"/>
              <a:defRPr sz="2844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684463" indent="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None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852863" indent="-1560513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0664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9108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7552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5996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Lance une console python directement dans votre terminal.</a:t>
            </a:r>
          </a:p>
          <a:p>
            <a:r>
              <a:rPr lang="fr-CA" dirty="0"/>
              <a:t>Peut vous donner des explications sur des méthodes.</a:t>
            </a:r>
          </a:p>
          <a:p>
            <a:endParaRPr lang="fr-CA" dirty="0"/>
          </a:p>
          <a:p>
            <a:r>
              <a:rPr lang="fr-CA" dirty="0"/>
              <a:t>Mais si on quitte, tout est effacé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D89A684-48AA-40E7-5063-ADAEEF51EF4B}"/>
              </a:ext>
            </a:extLst>
          </p:cNvPr>
          <p:cNvSpPr txBox="1"/>
          <p:nvPr/>
        </p:nvSpPr>
        <p:spPr>
          <a:xfrm>
            <a:off x="2363126" y="3845748"/>
            <a:ext cx="8698523" cy="206210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fr-CA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fr-CA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ipython</a:t>
            </a:r>
            <a:endParaRPr lang="fr-CA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CA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 [1] import </a:t>
            </a:r>
            <a:r>
              <a:rPr lang="fr-CA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fr-CA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CA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In [2] </a:t>
            </a:r>
            <a:r>
              <a:rPr lang="fr-CA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numpy.random.rand</a:t>
            </a:r>
            <a:r>
              <a:rPr lang="fr-CA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()??</a:t>
            </a:r>
          </a:p>
          <a:p>
            <a:pPr algn="l"/>
            <a:endParaRPr lang="fr-CA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4229F12-0D2A-C5EB-0103-9851176A5F1B}"/>
              </a:ext>
            </a:extLst>
          </p:cNvPr>
          <p:cNvSpPr/>
          <p:nvPr/>
        </p:nvSpPr>
        <p:spPr>
          <a:xfrm rot="1449631">
            <a:off x="771358" y="4660850"/>
            <a:ext cx="10210800" cy="110706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4400" b="1" dirty="0"/>
              <a:t>Impossible pour ce cours!</a:t>
            </a:r>
          </a:p>
        </p:txBody>
      </p:sp>
    </p:spTree>
    <p:extLst>
      <p:ext uri="{BB962C8B-B14F-4D97-AF65-F5344CB8AC3E}">
        <p14:creationId xmlns:p14="http://schemas.microsoft.com/office/powerpoint/2010/main" val="222284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D0603-CF46-1544-2351-E3124621E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2. </a:t>
            </a:r>
            <a:r>
              <a:rPr lang="fr-CA" dirty="0" err="1"/>
              <a:t>Jupyter</a:t>
            </a:r>
            <a:r>
              <a:rPr lang="fr-CA" dirty="0"/>
              <a:t> notebook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523211-9DF9-FC25-846E-55653EFB7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7008102"/>
          </a:xfrm>
        </p:spPr>
        <p:txBody>
          <a:bodyPr>
            <a:normAutofit/>
          </a:bodyPr>
          <a:lstStyle/>
          <a:p>
            <a:r>
              <a:rPr lang="fr-CA" dirty="0"/>
              <a:t>Aide à se familiariser avec le langage.</a:t>
            </a:r>
          </a:p>
          <a:p>
            <a:endParaRPr lang="fr-CA" dirty="0"/>
          </a:p>
          <a:p>
            <a:r>
              <a:rPr lang="fr-CA" dirty="0"/>
              <a:t>Pour le lancer: double-cliquer dessus, ou, dans le terminal. Ex:</a:t>
            </a:r>
          </a:p>
          <a:p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Mais difficile de créer des scripts complexes</a:t>
            </a:r>
          </a:p>
          <a:p>
            <a:pPr lvl="1"/>
            <a:r>
              <a:rPr lang="fr-CA" dirty="0"/>
              <a:t>Difficile de diviser en plusieurs fichiers = devient vite un monstre.</a:t>
            </a:r>
          </a:p>
          <a:p>
            <a:pPr lvl="1"/>
            <a:r>
              <a:rPr lang="fr-CA" dirty="0"/>
              <a:t>Difficile d’envoyer des arguments</a:t>
            </a:r>
          </a:p>
          <a:p>
            <a:pPr lvl="2"/>
            <a:r>
              <a:rPr lang="fr-CA" dirty="0"/>
              <a:t>Interdiction d’avoir des noms de fichiers « hard-</a:t>
            </a:r>
            <a:r>
              <a:rPr lang="fr-CA" dirty="0" err="1"/>
              <a:t>coded</a:t>
            </a:r>
            <a:r>
              <a:rPr lang="fr-CA" dirty="0"/>
              <a:t> »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20BD26-7560-FB41-5D97-A8FD927014F4}"/>
              </a:ext>
            </a:extLst>
          </p:cNvPr>
          <p:cNvSpPr txBox="1"/>
          <p:nvPr/>
        </p:nvSpPr>
        <p:spPr>
          <a:xfrm>
            <a:off x="279400" y="4876799"/>
            <a:ext cx="12446000" cy="120032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fr-CA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fr-CA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notebook TutoPython1.ipynb</a:t>
            </a:r>
          </a:p>
          <a:p>
            <a:pPr marL="0" indent="0" algn="l">
              <a:buNone/>
            </a:pPr>
            <a:r>
              <a:rPr lang="fr-CA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fr-CA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notebook TutoPython2MatricesindexageNumpy.ipynb</a:t>
            </a:r>
          </a:p>
          <a:p>
            <a:pPr marL="0" indent="0" algn="l">
              <a:buNone/>
            </a:pPr>
            <a:r>
              <a:rPr lang="fr-CA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jupyter</a:t>
            </a:r>
            <a:r>
              <a:rPr lang="fr-CA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notebook TutoPython3Images.ipynb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3FD43D7-BF11-6A5C-EBD7-F71C34768054}"/>
              </a:ext>
            </a:extLst>
          </p:cNvPr>
          <p:cNvSpPr/>
          <p:nvPr/>
        </p:nvSpPr>
        <p:spPr>
          <a:xfrm rot="1789818">
            <a:off x="1076158" y="4323268"/>
            <a:ext cx="10210800" cy="110706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4400" b="1" dirty="0"/>
              <a:t>Non recommandé pour ce cours!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C5B01-541E-9BAF-9920-05AA03DAA661}"/>
              </a:ext>
            </a:extLst>
          </p:cNvPr>
          <p:cNvSpPr txBox="1"/>
          <p:nvPr/>
        </p:nvSpPr>
        <p:spPr>
          <a:xfrm>
            <a:off x="-1036583" y="9132281"/>
            <a:ext cx="155093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https://</a:t>
            </a:r>
            <a:r>
              <a:rPr lang="en-US" dirty="0" err="1">
                <a:solidFill>
                  <a:schemeClr val="tx1"/>
                </a:solidFill>
              </a:rPr>
              <a:t>github.com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frheault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introduction_programmation_python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6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4F5A5A-8B37-F13B-EE3E-CCD8DA378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3. En écrivant un script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3E3817-6629-620B-804C-6451034FB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489543"/>
          </a:xfrm>
        </p:spPr>
        <p:txBody>
          <a:bodyPr/>
          <a:lstStyle/>
          <a:p>
            <a:r>
              <a:rPr lang="fr-CA" dirty="0"/>
              <a:t>Vous pouvez utiliser votre éditeur de texte préféré</a:t>
            </a:r>
          </a:p>
          <a:p>
            <a:pPr lvl="1"/>
            <a:r>
              <a:rPr lang="fr-CA" dirty="0"/>
              <a:t>Mon choix personnel: </a:t>
            </a:r>
            <a:r>
              <a:rPr lang="fr-CA" dirty="0" err="1"/>
              <a:t>PyCharm</a:t>
            </a:r>
            <a:endParaRPr lang="fr-CA" dirty="0"/>
          </a:p>
          <a:p>
            <a:pPr lvl="1"/>
            <a:r>
              <a:rPr lang="fr-CA" dirty="0"/>
              <a:t>Il en existe plusieurs autres.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Démo en classe</a:t>
            </a:r>
          </a:p>
          <a:p>
            <a:r>
              <a:rPr lang="fr-CA" dirty="0"/>
              <a:t>Pour lancer le script:</a:t>
            </a:r>
          </a:p>
          <a:p>
            <a:pPr lvl="1"/>
            <a:r>
              <a:rPr lang="fr-CA" dirty="0"/>
              <a:t>Console de votre éditeur de texte</a:t>
            </a:r>
          </a:p>
          <a:p>
            <a:pPr lvl="1"/>
            <a:r>
              <a:rPr lang="fr-CA" dirty="0"/>
              <a:t>Directement dans le terminal</a:t>
            </a:r>
          </a:p>
          <a:p>
            <a:pPr lvl="2"/>
            <a:r>
              <a:rPr lang="fr-CA" dirty="0"/>
              <a:t>Ce que je ferai pour tester vos devoirs</a:t>
            </a:r>
          </a:p>
          <a:p>
            <a:pPr lvl="2"/>
            <a:r>
              <a:rPr lang="fr-CA" dirty="0"/>
              <a:t>Démo en classe</a:t>
            </a:r>
          </a:p>
          <a:p>
            <a:pPr lvl="2"/>
            <a:endParaRPr lang="fr-CA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3413525-6558-1FF8-267E-17148B4F4148}"/>
              </a:ext>
            </a:extLst>
          </p:cNvPr>
          <p:cNvSpPr txBox="1"/>
          <p:nvPr/>
        </p:nvSpPr>
        <p:spPr>
          <a:xfrm>
            <a:off x="141891" y="8168246"/>
            <a:ext cx="12862910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fr-CA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cd </a:t>
            </a:r>
            <a:r>
              <a:rPr lang="fr-CA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python_tutorial</a:t>
            </a:r>
            <a:endParaRPr lang="fr-CA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CA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python </a:t>
            </a:r>
            <a:r>
              <a:rPr lang="fr-CA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exemple_script_image.py</a:t>
            </a:r>
            <a:r>
              <a:rPr lang="fr-CA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T1w.nii.gz –tranche 100 </a:t>
            </a:r>
          </a:p>
        </p:txBody>
      </p:sp>
    </p:spTree>
    <p:extLst>
      <p:ext uri="{BB962C8B-B14F-4D97-AF65-F5344CB8AC3E}">
        <p14:creationId xmlns:p14="http://schemas.microsoft.com/office/powerpoint/2010/main" val="1855796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DB6A2-6128-721A-1FCF-802642B0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C. Comment coder en python</a:t>
            </a:r>
          </a:p>
        </p:txBody>
      </p:sp>
    </p:spTree>
    <p:extLst>
      <p:ext uri="{BB962C8B-B14F-4D97-AF65-F5344CB8AC3E}">
        <p14:creationId xmlns:p14="http://schemas.microsoft.com/office/powerpoint/2010/main" val="1757119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DB6A2-6128-721A-1FCF-802642B0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C. Comment coder en python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8E3A94-A1E6-60CD-385B-FA57BB074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012" y="5955235"/>
            <a:ext cx="11033297" cy="3425247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fr-CA" dirty="0"/>
              <a:t>Éléments de base</a:t>
            </a:r>
            <a:br>
              <a:rPr lang="fr-CA" dirty="0"/>
            </a:br>
            <a:r>
              <a:rPr lang="fr-CA" dirty="0">
                <a:hlinkClick r:id="rId2"/>
              </a:rPr>
              <a:t>https://github.com/frheault/introduction_programmation_python</a:t>
            </a:r>
            <a:r>
              <a:rPr lang="fr-CA" dirty="0"/>
              <a:t> </a:t>
            </a:r>
          </a:p>
          <a:p>
            <a:pPr marL="742950" indent="-742950">
              <a:buAutoNum type="arabicPeriod"/>
            </a:pPr>
            <a:r>
              <a:rPr lang="fr-CA" dirty="0"/>
              <a:t>Vous inspirez d’exemple. Roulez et comprenez </a:t>
            </a:r>
            <a:r>
              <a:rPr lang="fr-CA" dirty="0" err="1"/>
              <a:t>python_tuto.zip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088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11C68-53C6-FCD1-4077-91BD3A24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Syntaxe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E5839958-1A42-E98F-0A8B-8200CDEB3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Python: très lisible </a:t>
            </a:r>
          </a:p>
          <a:p>
            <a:r>
              <a:rPr lang="fr-CA" dirty="0"/>
              <a:t>Utilise l’indentation  </a:t>
            </a:r>
            <a:r>
              <a:rPr lang="fr-CA" sz="2800" dirty="0"/>
              <a:t>(au lieu de {…} )</a:t>
            </a:r>
          </a:p>
          <a:p>
            <a:endParaRPr lang="fr-CA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595F7C7-65BE-9D2E-9E6E-8A4696CBB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000" y="3759050"/>
            <a:ext cx="6893672" cy="2910662"/>
          </a:xfrm>
          <a:prstGeom prst="rect">
            <a:avLst/>
          </a:prstGeom>
        </p:spPr>
      </p:pic>
      <p:sp>
        <p:nvSpPr>
          <p:cNvPr id="12" name="Cœur 11">
            <a:extLst>
              <a:ext uri="{FF2B5EF4-FFF2-40B4-BE49-F238E27FC236}">
                <a16:creationId xmlns:a16="http://schemas.microsoft.com/office/drawing/2014/main" id="{1DAE513B-7F30-BEE1-E6AF-D981EEC36ECA}"/>
              </a:ext>
            </a:extLst>
          </p:cNvPr>
          <p:cNvSpPr/>
          <p:nvPr/>
        </p:nvSpPr>
        <p:spPr>
          <a:xfrm>
            <a:off x="5038165" y="2026024"/>
            <a:ext cx="699247" cy="640148"/>
          </a:xfrm>
          <a:prstGeom prst="heart">
            <a:avLst/>
          </a:prstGeom>
          <a:solidFill>
            <a:srgbClr val="FB630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Rectangle : carré corné 2">
            <a:extLst>
              <a:ext uri="{FF2B5EF4-FFF2-40B4-BE49-F238E27FC236}">
                <a16:creationId xmlns:a16="http://schemas.microsoft.com/office/drawing/2014/main" id="{F799D1FC-3D29-C254-FD67-02435A87127D}"/>
              </a:ext>
            </a:extLst>
          </p:cNvPr>
          <p:cNvSpPr/>
          <p:nvPr/>
        </p:nvSpPr>
        <p:spPr>
          <a:xfrm>
            <a:off x="8807116" y="2299943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258622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11C68-53C6-FCD1-4077-91BD3A24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Syntaxe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E5839958-1A42-E98F-0A8B-8200CDEB3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Commentaire: #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Mots clés: souvent anglais au lieu de symboles. </a:t>
            </a:r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     </a:t>
            </a:r>
            <a:r>
              <a:rPr lang="fr-CA" sz="3200" dirty="0"/>
              <a:t>*</a:t>
            </a:r>
            <a:r>
              <a:rPr lang="fr-CA" sz="3200" dirty="0" err="1"/>
              <a:t>p.s.</a:t>
            </a:r>
            <a:r>
              <a:rPr lang="fr-CA" sz="3200" dirty="0"/>
              <a:t> équivalent C: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595F7C7-65BE-9D2E-9E6E-8A4696CBB8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985" b="39850"/>
          <a:stretch/>
        </p:blipFill>
        <p:spPr>
          <a:xfrm>
            <a:off x="2565953" y="3071445"/>
            <a:ext cx="6893672" cy="70338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15EE5F0-3AB2-5720-2E8C-B8BB44DDA0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078" b="53933"/>
          <a:stretch/>
        </p:blipFill>
        <p:spPr>
          <a:xfrm>
            <a:off x="2565953" y="5279731"/>
            <a:ext cx="6893672" cy="58180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65CF5980-B4C3-DE71-F7E8-942EEE590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848" y="6032736"/>
            <a:ext cx="4238820" cy="70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999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BBD5D-43FB-45D3-F829-38DC6D473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6000" dirty="0"/>
              <a:t>Opérateurs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36C1B6-2481-4B15-CF49-5FAF43E83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6" y="1899780"/>
            <a:ext cx="11725073" cy="5954039"/>
          </a:xfrm>
        </p:spPr>
        <p:txBody>
          <a:bodyPr/>
          <a:lstStyle/>
          <a:p>
            <a:r>
              <a:rPr lang="fr-CA" dirty="0"/>
              <a:t>Opérateurs mathématiques habituels (+, -, *, /, //, %) </a:t>
            </a:r>
          </a:p>
          <a:p>
            <a:r>
              <a:rPr lang="fr-CA" dirty="0"/>
              <a:t>Autre opérateurs similaires à d’autres langages. À étudier si vous ne les connaissez pas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823BBDC-02A0-96D6-72A3-894BFF9DC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377" y="4148761"/>
            <a:ext cx="4177435" cy="50967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6BD38D40-C726-5DEF-F4B3-D103A348CD0D}"/>
              </a:ext>
            </a:extLst>
          </p:cNvPr>
          <p:cNvSpPr/>
          <p:nvPr/>
        </p:nvSpPr>
        <p:spPr>
          <a:xfrm>
            <a:off x="7459579" y="3914274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393785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073C9-16D9-F319-6C91-9C3B03FBC8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1. Linux et le terminal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536D76-7E97-EB1C-927D-FAED476B1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2118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8E1792-FCB7-FD86-5D29-75675356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Types de bases et assignations de valeurs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2C59B17-D5EA-5F06-5EF2-B43EEE34FE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0583" y="1704214"/>
            <a:ext cx="5164858" cy="7994604"/>
          </a:xfrm>
          <a:ln>
            <a:solidFill>
              <a:schemeClr val="tx1"/>
            </a:solidFill>
          </a:ln>
        </p:spPr>
      </p:pic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BAB0B8F2-AD7B-A388-9DAA-9D004C0F45C4}"/>
              </a:ext>
            </a:extLst>
          </p:cNvPr>
          <p:cNvSpPr/>
          <p:nvPr/>
        </p:nvSpPr>
        <p:spPr>
          <a:xfrm>
            <a:off x="8094213" y="6031832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26837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66FBD-1C53-749A-53CB-B56D9885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Types de bases et assignations de valeurs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90710D-C9C1-24C6-4AA1-59D42948B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633922"/>
          </a:xfrm>
        </p:spPr>
        <p:txBody>
          <a:bodyPr>
            <a:normAutofit/>
          </a:bodyPr>
          <a:lstStyle/>
          <a:p>
            <a:r>
              <a:rPr lang="fr-CA" sz="3600" dirty="0"/>
              <a:t>Pas besoin de déclarer le type des valeurs à l’avance. Python les devine au moment où on les initialise.</a:t>
            </a:r>
          </a:p>
          <a:p>
            <a:pPr marL="0" indent="0">
              <a:buNone/>
            </a:pPr>
            <a:endParaRPr lang="fr-CA" sz="3600" dirty="0"/>
          </a:p>
          <a:p>
            <a:r>
              <a:rPr lang="fr-CA" sz="3600" dirty="0"/>
              <a:t>Dans les prochaines slides:</a:t>
            </a:r>
          </a:p>
          <a:p>
            <a:pPr lvl="1"/>
            <a:r>
              <a:rPr lang="fr-CA" sz="2800" dirty="0"/>
              <a:t>Types que vous connaissez déjà si vous avez déjà codé, presque peu importe le langage:</a:t>
            </a:r>
          </a:p>
          <a:p>
            <a:pPr lvl="2"/>
            <a:r>
              <a:rPr lang="fr-CA" sz="2400" dirty="0" err="1"/>
              <a:t>Float</a:t>
            </a:r>
            <a:r>
              <a:rPr lang="fr-CA" sz="2400" dirty="0"/>
              <a:t>, </a:t>
            </a:r>
            <a:r>
              <a:rPr lang="fr-CA" sz="2400" dirty="0" err="1"/>
              <a:t>int</a:t>
            </a:r>
            <a:r>
              <a:rPr lang="fr-CA" sz="2400" dirty="0"/>
              <a:t>, </a:t>
            </a:r>
            <a:r>
              <a:rPr lang="fr-CA" sz="2400" dirty="0" err="1"/>
              <a:t>str</a:t>
            </a:r>
            <a:r>
              <a:rPr lang="fr-CA" sz="2400" dirty="0"/>
              <a:t>, double, </a:t>
            </a:r>
          </a:p>
          <a:p>
            <a:pPr lvl="1"/>
            <a:r>
              <a:rPr lang="fr-CA" sz="2800" dirty="0"/>
              <a:t>Nouveaux types:</a:t>
            </a:r>
          </a:p>
          <a:p>
            <a:pPr lvl="2"/>
            <a:r>
              <a:rPr lang="fr-CA" sz="2400" dirty="0"/>
              <a:t>List, </a:t>
            </a:r>
            <a:r>
              <a:rPr lang="fr-CA" sz="2400" dirty="0" err="1"/>
              <a:t>numpy</a:t>
            </a:r>
            <a:r>
              <a:rPr lang="fr-CA" sz="2400" dirty="0"/>
              <a:t> </a:t>
            </a:r>
            <a:r>
              <a:rPr lang="fr-CA" sz="2400" dirty="0" err="1"/>
              <a:t>array</a:t>
            </a:r>
            <a:endParaRPr lang="fr-CA" sz="2400" dirty="0"/>
          </a:p>
          <a:p>
            <a:pPr lvl="2"/>
            <a:r>
              <a:rPr lang="fr-CA" sz="2400" dirty="0"/>
              <a:t>dict, itérateurs, sets, tuples, etc.</a:t>
            </a:r>
          </a:p>
          <a:p>
            <a:pPr lvl="2"/>
            <a:r>
              <a:rPr lang="fr-CA" sz="2400" dirty="0"/>
              <a:t>Type «vide», ou «rien»: 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fr-CA" sz="2400" dirty="0"/>
              <a:t>.   Ex: 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None</a:t>
            </a:r>
          </a:p>
          <a:p>
            <a:pPr lvl="2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721180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B83B1A-08E9-60C3-1527-AD9C1A44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Listes, vecteurs, matrices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7A309B-1039-3D37-F04B-09C869554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type de base de python pour stocker plusieurs valeurs ensemble est soit une liste ou un tuple</a:t>
            </a:r>
          </a:p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AE48684-3AC0-1ED6-EF09-5155D38C8B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184"/>
          <a:stretch/>
        </p:blipFill>
        <p:spPr>
          <a:xfrm>
            <a:off x="1958843" y="3627067"/>
            <a:ext cx="5893233" cy="56123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AB68CD7F-8D3C-F8E2-3445-537A028CF5D6}"/>
              </a:ext>
            </a:extLst>
          </p:cNvPr>
          <p:cNvSpPr/>
          <p:nvPr/>
        </p:nvSpPr>
        <p:spPr>
          <a:xfrm>
            <a:off x="7566430" y="3994851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65325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EE4BAB-2FC6-9642-E65E-6A198301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Listes, vecteurs, matrices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5A82BB-6269-01C6-0A3F-CD40730EA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7008102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Tuples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r>
              <a:rPr lang="fr-CA" dirty="0"/>
              <a:t>Type de retour d’une fonction pour plusieurs éléments.</a:t>
            </a:r>
          </a:p>
          <a:p>
            <a:pPr marL="709613" lvl="1" indent="0">
              <a:buNone/>
            </a:pP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709613" lvl="1" indent="0">
              <a:buNone/>
            </a:pP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a = 1</a:t>
            </a:r>
          </a:p>
          <a:p>
            <a:pPr marL="709613" lvl="1" indent="0">
              <a:buNone/>
            </a:pP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b = 2</a:t>
            </a:r>
          </a:p>
          <a:p>
            <a:pPr marL="709613" lvl="1" indent="0">
              <a:buNone/>
            </a:pP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a, b</a:t>
            </a:r>
          </a:p>
          <a:p>
            <a:pPr marL="709613" lvl="1" indent="0">
              <a:buNone/>
            </a:pPr>
            <a:endParaRPr lang="fr-CA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09613" lvl="1" indent="0">
              <a:buNone/>
            </a:pP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709613" lvl="1" indent="0">
              <a:buNone/>
            </a:pP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result_a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result_b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CA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fr-CA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AC21E5-DD51-43C7-68D8-BE37D0FA2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11" y="2903724"/>
            <a:ext cx="5762080" cy="19730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1345D1A9-DA51-906B-6826-F04592B8934E}"/>
              </a:ext>
            </a:extLst>
          </p:cNvPr>
          <p:cNvSpPr/>
          <p:nvPr/>
        </p:nvSpPr>
        <p:spPr>
          <a:xfrm>
            <a:off x="7550388" y="1887551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  <p:sp>
        <p:nvSpPr>
          <p:cNvPr id="6" name="Rectangle : carré corné 5">
            <a:extLst>
              <a:ext uri="{FF2B5EF4-FFF2-40B4-BE49-F238E27FC236}">
                <a16:creationId xmlns:a16="http://schemas.microsoft.com/office/drawing/2014/main" id="{42EF5A6A-B8C6-2E84-F14C-F2939A2AD96A}"/>
              </a:ext>
            </a:extLst>
          </p:cNvPr>
          <p:cNvSpPr/>
          <p:nvPr/>
        </p:nvSpPr>
        <p:spPr>
          <a:xfrm>
            <a:off x="6724219" y="6964877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Que valent </a:t>
            </a:r>
            <a:r>
              <a:rPr lang="fr-CA" dirty="0" err="1"/>
              <a:t>result</a:t>
            </a:r>
            <a:r>
              <a:rPr lang="fr-CA" dirty="0"/>
              <a:t>, </a:t>
            </a:r>
            <a:r>
              <a:rPr lang="fr-CA" dirty="0" err="1"/>
              <a:t>result_a</a:t>
            </a:r>
            <a:r>
              <a:rPr lang="fr-CA" dirty="0"/>
              <a:t>, </a:t>
            </a:r>
            <a:r>
              <a:rPr lang="fr-CA" dirty="0" err="1"/>
              <a:t>result_b</a:t>
            </a:r>
            <a:r>
              <a:rPr lang="fr-C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3976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C508CA-6FBC-288A-27DE-97C258AC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Listes, vecteurs, matrices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6F28EC-E2FB-FF70-E5BA-680E191FA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Opérations sur les listes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9CDEE78-DFE7-006B-8483-601E5D976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6709" y="3253311"/>
            <a:ext cx="6948404" cy="49380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 : carré corné 4">
            <a:extLst>
              <a:ext uri="{FF2B5EF4-FFF2-40B4-BE49-F238E27FC236}">
                <a16:creationId xmlns:a16="http://schemas.microsoft.com/office/drawing/2014/main" id="{9DBAD296-1DB4-2631-0DCA-8AD1EF60ADF0}"/>
              </a:ext>
            </a:extLst>
          </p:cNvPr>
          <p:cNvSpPr/>
          <p:nvPr/>
        </p:nvSpPr>
        <p:spPr>
          <a:xfrm>
            <a:off x="8665649" y="2034111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269931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7FE65-A464-130F-3DDE-6C03A223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Listes, vecteurs, matrices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CFE6EACC-5C46-DC8A-2BCE-915240A3E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fr-CA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a_list</a:t>
            </a:r>
            <a:r>
              <a:rPr lang="fr-CA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CA" dirty="0"/>
              <a:t>= le nombre d’éléments.</a:t>
            </a:r>
          </a:p>
          <a:p>
            <a:r>
              <a:rPr lang="fr-CA" dirty="0"/>
              <a:t>Attention! Le dernier élément d’une liste de longueur 100 est l’élément 99. </a:t>
            </a:r>
          </a:p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B051CD0-1F0D-9D29-2EDE-D7AEF10E5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00" y="4539219"/>
            <a:ext cx="6336347" cy="2668656"/>
          </a:xfrm>
          <a:prstGeom prst="rect">
            <a:avLst/>
          </a:prstGeom>
        </p:spPr>
      </p:pic>
      <p:sp>
        <p:nvSpPr>
          <p:cNvPr id="3" name="Rectangle : carré corné 2">
            <a:extLst>
              <a:ext uri="{FF2B5EF4-FFF2-40B4-BE49-F238E27FC236}">
                <a16:creationId xmlns:a16="http://schemas.microsoft.com/office/drawing/2014/main" id="{9209641C-9740-7033-1CE9-5629628F306E}"/>
              </a:ext>
            </a:extLst>
          </p:cNvPr>
          <p:cNvSpPr/>
          <p:nvPr/>
        </p:nvSpPr>
        <p:spPr>
          <a:xfrm>
            <a:off x="6904232" y="4308612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273806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B96D4-B940-C4A9-7B2A-4516988E9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Listes, vecteurs, matrices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3CAAD3-6CF1-0D91-1654-C669BEEA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listes sont toujours 1D (des « vecteurs »).</a:t>
            </a:r>
          </a:p>
          <a:p>
            <a:r>
              <a:rPr lang="fr-CA" dirty="0"/>
              <a:t>Pour utiliser des matrices, on utilise la librairie </a:t>
            </a:r>
            <a:r>
              <a:rPr lang="fr-CA" dirty="0" err="1"/>
              <a:t>numpy</a:t>
            </a:r>
            <a:r>
              <a:rPr lang="fr-CA" dirty="0"/>
              <a:t>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0DE5DAA-E7E9-2945-8BCF-CE2A4FB6DB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870"/>
          <a:stretch/>
        </p:blipFill>
        <p:spPr>
          <a:xfrm>
            <a:off x="3326952" y="3730302"/>
            <a:ext cx="5681543" cy="49495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80A852C-D100-5DB2-DB86-4710BE1B992D}"/>
              </a:ext>
            </a:extLst>
          </p:cNvPr>
          <p:cNvSpPr txBox="1"/>
          <p:nvPr/>
        </p:nvSpPr>
        <p:spPr>
          <a:xfrm>
            <a:off x="445107" y="8848264"/>
            <a:ext cx="12460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>
                <a:solidFill>
                  <a:srgbClr val="E34303"/>
                </a:solidFill>
              </a:rPr>
              <a:t>Question: Comment accède-t-on à la première valeur de a? De b? </a:t>
            </a:r>
          </a:p>
        </p:txBody>
      </p:sp>
      <p:sp>
        <p:nvSpPr>
          <p:cNvPr id="6" name="Rectangle : carré corné 5">
            <a:extLst>
              <a:ext uri="{FF2B5EF4-FFF2-40B4-BE49-F238E27FC236}">
                <a16:creationId xmlns:a16="http://schemas.microsoft.com/office/drawing/2014/main" id="{FBA3C0A2-E632-F837-2B2D-083551BBB599}"/>
              </a:ext>
            </a:extLst>
          </p:cNvPr>
          <p:cNvSpPr/>
          <p:nvPr/>
        </p:nvSpPr>
        <p:spPr>
          <a:xfrm>
            <a:off x="8304367" y="3995181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170840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3B8D56-5C32-380C-3BAA-5742DE052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Numpy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D97E7-BAC2-776B-804F-109A11F8E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Numpy</a:t>
            </a:r>
            <a:r>
              <a:rPr lang="fr-CA" dirty="0"/>
              <a:t>: plusieurs outils mathématiques</a:t>
            </a:r>
          </a:p>
          <a:p>
            <a:pPr lvl="1"/>
            <a:r>
              <a:rPr lang="fr-CA" dirty="0"/>
              <a:t>Sin, cos, tan, etc.</a:t>
            </a:r>
          </a:p>
          <a:p>
            <a:pPr lvl="1"/>
            <a:r>
              <a:rPr lang="fr-CA" dirty="0"/>
              <a:t>Opérations matricielles</a:t>
            </a:r>
          </a:p>
          <a:p>
            <a:pPr lvl="1"/>
            <a:r>
              <a:rPr lang="fr-CA" dirty="0"/>
              <a:t>Modifications de matrice (</a:t>
            </a:r>
            <a:r>
              <a:rPr lang="fr-CA" dirty="0" err="1"/>
              <a:t>reshape</a:t>
            </a:r>
            <a:r>
              <a:rPr lang="fr-CA" dirty="0"/>
              <a:t>, transpose, </a:t>
            </a:r>
            <a:r>
              <a:rPr lang="fr-CA" dirty="0" err="1"/>
              <a:t>etc</a:t>
            </a:r>
            <a:r>
              <a:rPr lang="fr-CA" dirty="0"/>
              <a:t>).</a:t>
            </a:r>
          </a:p>
          <a:p>
            <a:pPr lvl="1"/>
            <a:r>
              <a:rPr lang="fr-CA" dirty="0"/>
              <a:t>Nombres aléatoires.</a:t>
            </a:r>
          </a:p>
          <a:p>
            <a:pPr lvl="1"/>
            <a:r>
              <a:rPr lang="fr-CA" dirty="0"/>
              <a:t>Etc.</a:t>
            </a:r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20DE7E18-0D6B-28FF-A8B6-EC8801C59E92}"/>
              </a:ext>
            </a:extLst>
          </p:cNvPr>
          <p:cNvSpPr/>
          <p:nvPr/>
        </p:nvSpPr>
        <p:spPr>
          <a:xfrm>
            <a:off x="1104231" y="6523574"/>
            <a:ext cx="11087769" cy="220097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sz="4400" b="1" dirty="0"/>
              <a:t>Il y a des forums pour tout! </a:t>
            </a:r>
            <a:br>
              <a:rPr lang="fr-CA" sz="4400" b="1" dirty="0"/>
            </a:br>
            <a:r>
              <a:rPr lang="fr-CA" sz="4400" b="1" dirty="0"/>
              <a:t>Google est votre ami.</a:t>
            </a:r>
          </a:p>
        </p:txBody>
      </p:sp>
    </p:spTree>
    <p:extLst>
      <p:ext uri="{BB962C8B-B14F-4D97-AF65-F5344CB8AC3E}">
        <p14:creationId xmlns:p14="http://schemas.microsoft.com/office/powerpoint/2010/main" val="88544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DB6A2-6128-721A-1FCF-802642B0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C. Comment coder en python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8E3A94-A1E6-60CD-385B-FA57BB074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3. Utilisation de librairies</a:t>
            </a:r>
          </a:p>
        </p:txBody>
      </p:sp>
    </p:spTree>
    <p:extLst>
      <p:ext uri="{BB962C8B-B14F-4D97-AF65-F5344CB8AC3E}">
        <p14:creationId xmlns:p14="http://schemas.microsoft.com/office/powerpoint/2010/main" val="4122889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842E5-2895-EAA5-578A-1BA40B69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Librairies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C7DD32-80EB-01FA-B60D-E289A23E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Heureusement, beaucoup de choses sont déjà codées pour nous.</a:t>
            </a:r>
          </a:p>
          <a:p>
            <a:pPr lvl="1"/>
            <a:r>
              <a:rPr lang="fr-CA" dirty="0"/>
              <a:t>Afficher une image ou un graphique (</a:t>
            </a:r>
            <a:r>
              <a:rPr lang="fr-CA" dirty="0" err="1"/>
              <a:t>matplotlib</a:t>
            </a:r>
            <a:r>
              <a:rPr lang="fr-CA" dirty="0"/>
              <a:t>)</a:t>
            </a:r>
          </a:p>
          <a:p>
            <a:pPr lvl="2"/>
            <a:r>
              <a:rPr lang="fr-CA" dirty="0"/>
              <a:t>Nécessaire pour le TP1!</a:t>
            </a:r>
          </a:p>
          <a:p>
            <a:pPr lvl="1"/>
            <a:r>
              <a:rPr lang="fr-CA" dirty="0"/>
              <a:t>Utiliser des matrices (</a:t>
            </a:r>
            <a:r>
              <a:rPr lang="fr-CA" dirty="0" err="1"/>
              <a:t>numpy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Utiliser des images d’IRM de diffusion (</a:t>
            </a:r>
            <a:r>
              <a:rPr lang="fr-CA" dirty="0" err="1"/>
              <a:t>dipy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Faire des calculs mathématiques plus complexe (</a:t>
            </a:r>
            <a:r>
              <a:rPr lang="fr-CA" dirty="0" err="1"/>
              <a:t>scipy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Faire de l’intelligence </a:t>
            </a:r>
            <a:r>
              <a:rPr lang="fr-CA" dirty="0" err="1"/>
              <a:t>articificielle</a:t>
            </a:r>
            <a:r>
              <a:rPr lang="fr-CA" dirty="0"/>
              <a:t> (</a:t>
            </a:r>
            <a:r>
              <a:rPr lang="fr-CA" dirty="0" err="1"/>
              <a:t>torch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22147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B258DD-D55A-E39E-1F9B-44C21D2E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 sortes de systèmes d’exploitation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3ECE37-8927-7C16-2622-128157B24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377249"/>
          </a:xfrm>
        </p:spPr>
        <p:txBody>
          <a:bodyPr>
            <a:normAutofit/>
          </a:bodyPr>
          <a:lstStyle/>
          <a:p>
            <a:r>
              <a:rPr lang="fr-CA" dirty="0"/>
              <a:t>Windows</a:t>
            </a:r>
          </a:p>
          <a:p>
            <a:r>
              <a:rPr lang="fr-CA" dirty="0"/>
              <a:t>Mac</a:t>
            </a:r>
          </a:p>
          <a:p>
            <a:r>
              <a:rPr lang="fr-CA" dirty="0"/>
              <a:t>Linux</a:t>
            </a:r>
          </a:p>
          <a:p>
            <a:pPr lvl="1"/>
            <a:r>
              <a:rPr lang="fr-CA" dirty="0"/>
              <a:t>Plus « geek ». Moins intuitif pour l’utilisateur.</a:t>
            </a:r>
          </a:p>
          <a:p>
            <a:pPr lvl="1"/>
            <a:r>
              <a:rPr lang="fr-CA" dirty="0"/>
              <a:t>Plus facile de contrôler ce qui se passe.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Plus adapté pour coder.</a:t>
            </a:r>
          </a:p>
          <a:p>
            <a:pPr lvl="2"/>
            <a:r>
              <a:rPr lang="fr-CA" dirty="0"/>
              <a:t>Particulièrement en python!</a:t>
            </a:r>
          </a:p>
          <a:p>
            <a:pPr lvl="2"/>
            <a:r>
              <a:rPr lang="fr-CA" dirty="0"/>
              <a:t>Particulièrement en imagerie!</a:t>
            </a:r>
          </a:p>
          <a:p>
            <a:pPr lvl="3"/>
            <a:r>
              <a:rPr lang="fr-CA" dirty="0"/>
              <a:t>La plupart des programmes sont disponibles sur Linux. Parfois sur Mac. </a:t>
            </a:r>
            <a:r>
              <a:rPr lang="fr-CA" b="1" dirty="0"/>
              <a:t>Rarement sur Windows.</a:t>
            </a:r>
          </a:p>
        </p:txBody>
      </p:sp>
    </p:spTree>
    <p:extLst>
      <p:ext uri="{BB962C8B-B14F-4D97-AF65-F5344CB8AC3E}">
        <p14:creationId xmlns:p14="http://schemas.microsoft.com/office/powerpoint/2010/main" val="357608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842E5-2895-EAA5-578A-1BA40B69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Librairies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C7DD32-80EB-01FA-B60D-E289A23E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On les utilise ainsi: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CEAA69-A7D5-5C89-C811-B1FA2A450C3E}"/>
              </a:ext>
            </a:extLst>
          </p:cNvPr>
          <p:cNvSpPr txBox="1">
            <a:spLocks/>
          </p:cNvSpPr>
          <p:nvPr/>
        </p:nvSpPr>
        <p:spPr>
          <a:xfrm>
            <a:off x="639762" y="3150678"/>
            <a:ext cx="11725275" cy="1828193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>
            <a:lvl1pPr marL="457200" indent="-457200" algn="l" defTabSz="1300460" rtl="0" eaLnBrk="1" latinLnBrk="0" hangingPunct="1">
              <a:lnSpc>
                <a:spcPct val="85000"/>
              </a:lnSpc>
              <a:spcBef>
                <a:spcPts val="1849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§"/>
              <a:defRPr sz="40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166813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34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974850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anose="020B0604020202020204" pitchFamily="34" charset="0"/>
              <a:buChar char="•"/>
              <a:defRPr sz="2844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684463" indent="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None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852863" indent="-1560513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0664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9108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7552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5996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some_library.do_something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DDBF3EF9-4E28-8E55-9BDF-4B37BA3F1147}"/>
              </a:ext>
            </a:extLst>
          </p:cNvPr>
          <p:cNvSpPr txBox="1">
            <a:spLocks/>
          </p:cNvSpPr>
          <p:nvPr/>
        </p:nvSpPr>
        <p:spPr>
          <a:xfrm>
            <a:off x="639762" y="5511238"/>
            <a:ext cx="11725275" cy="1828193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>
            <a:lvl1pPr marL="457200" indent="-457200" algn="l" defTabSz="1300460" rtl="0" eaLnBrk="1" latinLnBrk="0" hangingPunct="1">
              <a:lnSpc>
                <a:spcPct val="85000"/>
              </a:lnSpc>
              <a:spcBef>
                <a:spcPts val="1849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§"/>
              <a:defRPr sz="40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166813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34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974850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anose="020B0604020202020204" pitchFamily="34" charset="0"/>
              <a:buChar char="•"/>
              <a:defRPr sz="2844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684463" indent="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None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852863" indent="-1560513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0664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9108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7552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5996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some_library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do_something</a:t>
            </a: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do_something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79316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9BE67-DA38-DBF3-AFCC-8FF36A1E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D. Écrire un script.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F0375E-E104-52E3-CC17-1B100F9EB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013" y="5955236"/>
            <a:ext cx="11925464" cy="2340864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Bonnes habitudes et recommandations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>
                <a:solidFill>
                  <a:schemeClr val="accent6">
                    <a:lumMod val="50000"/>
                  </a:schemeClr>
                </a:solidFill>
              </a:rPr>
              <a:t>Ou comment aider le prof à s’y retrouver dans votre TP </a:t>
            </a:r>
          </a:p>
        </p:txBody>
      </p:sp>
    </p:spTree>
    <p:extLst>
      <p:ext uri="{BB962C8B-B14F-4D97-AF65-F5344CB8AC3E}">
        <p14:creationId xmlns:p14="http://schemas.microsoft.com/office/powerpoint/2010/main" val="8859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56EE9E-F042-D778-EB29-3EAB4A9F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Mes consignes: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DDD934-EA6E-019C-4F39-FD4AEB2F3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Démo: script_example.py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33E2BD3-6397-8F8B-1C65-1DBC366E4BAC}"/>
              </a:ext>
            </a:extLst>
          </p:cNvPr>
          <p:cNvSpPr/>
          <p:nvPr/>
        </p:nvSpPr>
        <p:spPr>
          <a:xfrm>
            <a:off x="310146" y="1704214"/>
            <a:ext cx="12227727" cy="697456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chemeClr val="tx1"/>
                </a:solidFill>
              </a:rPr>
              <a:t>Interdiction que tout soit d’un seul bloc!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chemeClr val="tx1"/>
                </a:solidFill>
              </a:rPr>
              <a:t>Séparer le main() dans une méthode.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chemeClr val="tx1"/>
                </a:solidFill>
              </a:rPr>
              <a:t>Le main() devrait contenir très peu de lignes. Ex: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CA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sz="3200" dirty="0">
              <a:solidFill>
                <a:schemeClr val="tx1"/>
              </a:solidFill>
            </a:endParaRPr>
          </a:p>
          <a:p>
            <a:pPr algn="l"/>
            <a:endParaRPr lang="fr-CA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chemeClr val="tx1"/>
                </a:solidFill>
              </a:rPr>
              <a:t>Presque tout le reste est « encapsulé » dans des sous-fonctions dans des fichiers séparés.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3200" dirty="0">
                <a:solidFill>
                  <a:schemeClr val="tx1"/>
                </a:solidFill>
              </a:rPr>
              <a:t>Utiliser un Argument </a:t>
            </a:r>
            <a:r>
              <a:rPr lang="fr-CA" sz="3200" dirty="0" err="1">
                <a:solidFill>
                  <a:schemeClr val="tx1"/>
                </a:solidFill>
              </a:rPr>
              <a:t>Parser</a:t>
            </a:r>
            <a:r>
              <a:rPr lang="fr-CA" sz="3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E57C656-3166-36EC-39E1-15CABE08AA9F}"/>
              </a:ext>
            </a:extLst>
          </p:cNvPr>
          <p:cNvSpPr txBox="1"/>
          <p:nvPr/>
        </p:nvSpPr>
        <p:spPr>
          <a:xfrm>
            <a:off x="2074747" y="4244885"/>
            <a:ext cx="8698523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algn="l"/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args =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parse_args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load_image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args.my_path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img_clean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denoise_image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save_image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img_clean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CA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args.my_saving_path</a:t>
            </a:r>
            <a:r>
              <a:rPr lang="fr-CA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812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BEDF8-78FD-00CA-06CD-22D3F6D6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Démo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F96F01-9719-9C1E-6E96-7BD555561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2791873" cy="5954039"/>
          </a:xfrm>
        </p:spPr>
        <p:txBody>
          <a:bodyPr/>
          <a:lstStyle/>
          <a:p>
            <a:r>
              <a:rPr lang="fr-CA" sz="4000" dirty="0"/>
              <a:t>Démo en classe:</a:t>
            </a:r>
          </a:p>
          <a:p>
            <a:pPr marL="0" indent="0">
              <a:buNone/>
            </a:pPr>
            <a:r>
              <a:rPr lang="fr-CA" sz="4000" dirty="0">
                <a:hlinkClick r:id="rId2"/>
              </a:rPr>
              <a:t>www.github.com/EmmaRenauld/Teaching_scriptExample</a:t>
            </a:r>
            <a:r>
              <a:rPr lang="fr-CA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89928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DB6A2-6128-721A-1FCF-802642B0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E. Éléments avancés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8E3A94-A1E6-60CD-385B-FA57BB074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fr-CA" dirty="0"/>
          </a:p>
          <a:p>
            <a:endParaRPr lang="fr-CA" dirty="0"/>
          </a:p>
          <a:p>
            <a:r>
              <a:rPr lang="fr-CA" dirty="0">
                <a:solidFill>
                  <a:schemeClr val="accent6">
                    <a:lumMod val="50000"/>
                  </a:schemeClr>
                </a:solidFill>
              </a:rPr>
              <a:t>Si vous ne comprenez pas ce qui suit, vous vous en sortirez quand même, rassurez-vous! </a:t>
            </a:r>
            <a:r>
              <a:rPr lang="fr-CA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fr-CA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465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C0F7BB-3646-3EAE-EAEB-0894A97C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 algn="l" defTabSz="1300460" rtl="0" eaLnBrk="1" fontAlgn="auto" latinLnBrk="0" hangingPunct="1">
              <a:lnSpc>
                <a:spcPct val="85000"/>
              </a:lnSpc>
              <a:spcBef>
                <a:spcPts val="1849"/>
              </a:spcBef>
              <a:spcAft>
                <a:spcPts val="0"/>
              </a:spcAft>
              <a:buClr>
                <a:srgbClr val="63A537"/>
              </a:buClr>
              <a:buSzPct val="70000"/>
              <a:tabLst/>
              <a:defRPr/>
            </a:pPr>
            <a:r>
              <a:rPr lang="fr-CA" dirty="0"/>
              <a:t>ÉVITER LES BOUCLES IMBRIQUÉES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68193D-DB3D-2E10-A31B-E0F8E7C1A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7163312"/>
          </a:xfrm>
        </p:spPr>
        <p:txBody>
          <a:bodyPr>
            <a:normAutofit lnSpcReduction="10000"/>
          </a:bodyPr>
          <a:lstStyle/>
          <a:p>
            <a:r>
              <a:rPr lang="fr-CA" dirty="0"/>
              <a:t>Sera particulièrement important pour travailler avec des images 3D.</a:t>
            </a:r>
          </a:p>
          <a:p>
            <a:endParaRPr lang="fr-CA" dirty="0"/>
          </a:p>
          <a:p>
            <a:r>
              <a:rPr lang="fr-CA" dirty="0"/>
              <a:t>Prenez le temps de lire </a:t>
            </a:r>
            <a:r>
              <a:rPr kumimoji="0" lang="fr-CA" sz="4000" b="0" i="0" u="none" strike="noStrike" kern="1200" cap="none" spc="-171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3_challenges</a:t>
            </a:r>
            <a:r>
              <a:rPr kumimoji="0" lang="fr-CA" sz="4000" b="0" i="0" u="none" strike="noStrike" kern="1200" cap="none" spc="-171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Courier New" panose="02070309020205020404" pitchFamily="49" charset="0"/>
              </a:rPr>
              <a:t>_numpy.ipynb</a:t>
            </a:r>
            <a:endParaRPr lang="fr-CA" dirty="0"/>
          </a:p>
          <a:p>
            <a:endParaRPr lang="fr-CA" dirty="0"/>
          </a:p>
          <a:p>
            <a:r>
              <a:rPr lang="fr-CA" dirty="0"/>
              <a:t>Ex: </a:t>
            </a:r>
          </a:p>
          <a:p>
            <a:pPr marL="709613" lvl="1" indent="0">
              <a:buNone/>
            </a:pP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Total = matrice 1 + matrice 2</a:t>
            </a:r>
          </a:p>
          <a:p>
            <a:r>
              <a:rPr lang="fr-CA" dirty="0"/>
              <a:t>ET NON</a:t>
            </a:r>
          </a:p>
          <a:p>
            <a:pPr marL="709613" lvl="1" indent="0">
              <a:buNone/>
            </a:pP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matrice_totale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size_x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size_y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709613" lvl="1" indent="0">
              <a:buNone/>
            </a:pP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size_x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709613" lvl="1" indent="0">
              <a:buNone/>
            </a:pP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for j in range(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size_y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709613" lvl="1" indent="0">
              <a:buNone/>
            </a:pP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fr-CA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matrice_totale</a:t>
            </a:r>
            <a:r>
              <a:rPr lang="fr-CA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[i, j] = matrice1[i, j] + matrice2[i, j]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341664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6AC2F-1E6E-8E8A-7BEB-E61B8220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Passage par référence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1F47D4CC-664E-AEC2-AC6E-B78AA10F9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python: </a:t>
            </a:r>
          </a:p>
          <a:p>
            <a:pPr lvl="1"/>
            <a:r>
              <a:rPr lang="fr-CA" dirty="0"/>
              <a:t>Les objets immutables sont passés par copie.</a:t>
            </a:r>
          </a:p>
          <a:p>
            <a:pPr lvl="1"/>
            <a:r>
              <a:rPr lang="fr-CA" dirty="0"/>
              <a:t>Les objets mutables sont passés par référence.</a:t>
            </a:r>
          </a:p>
        </p:txBody>
      </p:sp>
      <p:sp>
        <p:nvSpPr>
          <p:cNvPr id="9" name="Espace réservé du contenu 3">
            <a:extLst>
              <a:ext uri="{FF2B5EF4-FFF2-40B4-BE49-F238E27FC236}">
                <a16:creationId xmlns:a16="http://schemas.microsoft.com/office/drawing/2014/main" id="{7E8AEF51-C7FD-D014-00C0-8274B4BF96CC}"/>
              </a:ext>
            </a:extLst>
          </p:cNvPr>
          <p:cNvSpPr txBox="1">
            <a:spLocks/>
          </p:cNvSpPr>
          <p:nvPr/>
        </p:nvSpPr>
        <p:spPr>
          <a:xfrm>
            <a:off x="639762" y="4876800"/>
            <a:ext cx="11725275" cy="4425827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rtlCol="0">
            <a:spAutoFit/>
          </a:bodyPr>
          <a:lstStyle>
            <a:lvl1pPr marL="457200" indent="-457200" algn="l" defTabSz="1300460" rtl="0" eaLnBrk="1" latinLnBrk="0" hangingPunct="1">
              <a:lnSpc>
                <a:spcPct val="85000"/>
              </a:lnSpc>
              <a:spcBef>
                <a:spcPts val="1849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§"/>
              <a:defRPr sz="4000" b="0" kern="12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1166813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Char char="•"/>
              <a:defRPr sz="3413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974850" indent="-45720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anose="020B0604020202020204" pitchFamily="34" charset="0"/>
              <a:buChar char="•"/>
              <a:defRPr sz="2844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684463" indent="0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None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852863" indent="-1560513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0664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9108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7552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59960" indent="-325115" algn="l" defTabSz="1300460" rtl="0" eaLnBrk="1" latinLnBrk="0" hangingPunct="1">
              <a:lnSpc>
                <a:spcPct val="85000"/>
              </a:lnSpc>
              <a:spcBef>
                <a:spcPts val="853"/>
              </a:spcBef>
              <a:buFont typeface="Arial" pitchFamily="34" charset="0"/>
              <a:buChar char=" "/>
              <a:defRPr sz="256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modif_x_float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+= 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x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b)  ---&gt; 1, 3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0E6500-4EA6-ECAA-5678-2CFA96A90726}"/>
              </a:ext>
            </a:extLst>
          </p:cNvPr>
          <p:cNvSpPr txBox="1"/>
          <p:nvPr/>
        </p:nvSpPr>
        <p:spPr>
          <a:xfrm>
            <a:off x="466927" y="4292025"/>
            <a:ext cx="7100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tx1"/>
                </a:solidFill>
              </a:rPr>
              <a:t>Immutables: nombres, strings, tuples, </a:t>
            </a:r>
            <a:r>
              <a:rPr lang="fr-CA" sz="3200" dirty="0" err="1">
                <a:solidFill>
                  <a:schemeClr val="tx1"/>
                </a:solidFill>
              </a:rPr>
              <a:t>ets</a:t>
            </a:r>
            <a:r>
              <a:rPr lang="fr-CA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8306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6AC2F-1E6E-8E8A-7BEB-E61B8220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5400" dirty="0"/>
              <a:t>Attention au passage par référence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4AA995-3222-3AB5-2956-CF70BE0BED6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6725" y="2236788"/>
            <a:ext cx="11725275" cy="702346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__init__(self):</a:t>
            </a: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 algn="l">
              <a:buNone/>
            </a:pP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modif_x_class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(c):</a:t>
            </a: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c.x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2</a:t>
            </a: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c</a:t>
            </a:r>
          </a:p>
          <a:p>
            <a:pPr marL="0" indent="0" algn="l">
              <a:buNone/>
            </a:pPr>
            <a:endParaRPr lang="fr-CA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algn="l">
              <a:buNone/>
            </a:pP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 algn="l">
              <a:buNone/>
            </a:pP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a.x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CA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b.x</a:t>
            </a:r>
            <a:r>
              <a:rPr lang="fr-CA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---&gt; 3, 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041ECD-FE26-96C7-F752-35BDFBECFCBB}"/>
              </a:ext>
            </a:extLst>
          </p:cNvPr>
          <p:cNvSpPr txBox="1"/>
          <p:nvPr/>
        </p:nvSpPr>
        <p:spPr>
          <a:xfrm>
            <a:off x="263098" y="1687849"/>
            <a:ext cx="4716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>
                <a:solidFill>
                  <a:schemeClr val="tx1"/>
                </a:solidFill>
              </a:rPr>
              <a:t>Mutables: classes, dict, </a:t>
            </a:r>
            <a:r>
              <a:rPr lang="fr-CA" sz="3200" dirty="0" err="1">
                <a:solidFill>
                  <a:schemeClr val="tx1"/>
                </a:solidFill>
              </a:rPr>
              <a:t>lists</a:t>
            </a:r>
            <a:endParaRPr lang="fr-C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1619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7FE65-A464-130F-3DDE-6C03A223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List </a:t>
            </a:r>
            <a:r>
              <a:rPr lang="fr-CA" dirty="0" err="1"/>
              <a:t>comprehension</a:t>
            </a:r>
            <a:endParaRPr lang="fr-CA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00D47E-0BEB-919B-B92B-6F7347990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6" y="1704214"/>
            <a:ext cx="11725073" cy="5954039"/>
          </a:xfrm>
        </p:spPr>
        <p:txBody>
          <a:bodyPr>
            <a:normAutofit/>
          </a:bodyPr>
          <a:lstStyle/>
          <a:p>
            <a:r>
              <a:rPr lang="fr-CA" sz="3200" dirty="0"/>
              <a:t>Une des forces de python s’appelle les « </a:t>
            </a:r>
            <a:r>
              <a:rPr lang="fr-CA" sz="3200" dirty="0" err="1"/>
              <a:t>list</a:t>
            </a:r>
            <a:r>
              <a:rPr lang="fr-CA" sz="3200" dirty="0"/>
              <a:t> </a:t>
            </a:r>
            <a:r>
              <a:rPr lang="fr-CA" sz="3200" dirty="0" err="1"/>
              <a:t>comprehension</a:t>
            </a:r>
            <a:r>
              <a:rPr lang="fr-CA" sz="3200" dirty="0"/>
              <a:t> ». Généralement plus rapides qu’une boucle for.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2894B1E-4B7E-8036-13F6-E91D9E88C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26" y="2743200"/>
            <a:ext cx="5526851" cy="68537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AF213A4-2D83-A13D-3EDB-E826975D5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3232" y="5121191"/>
            <a:ext cx="4015694" cy="831374"/>
          </a:xfrm>
          <a:prstGeom prst="rect">
            <a:avLst/>
          </a:prstGeom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8806532D-9A6E-5A41-A36B-9F8168F67AEA}"/>
              </a:ext>
            </a:extLst>
          </p:cNvPr>
          <p:cNvSpPr/>
          <p:nvPr/>
        </p:nvSpPr>
        <p:spPr>
          <a:xfrm>
            <a:off x="812801" y="5421086"/>
            <a:ext cx="2735942" cy="531479"/>
          </a:xfrm>
          <a:prstGeom prst="ellipse">
            <a:avLst/>
          </a:prstGeom>
          <a:solidFill>
            <a:srgbClr val="99CB38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992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15ED704-4CC0-F9A4-FC7A-A9C38BAD1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770" y="304800"/>
            <a:ext cx="5409165" cy="92502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34A646-75AB-3484-B89C-629121877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006" y="122357"/>
            <a:ext cx="4531288" cy="1196078"/>
          </a:xfrm>
        </p:spPr>
        <p:txBody>
          <a:bodyPr/>
          <a:lstStyle/>
          <a:p>
            <a:r>
              <a:rPr lang="fr-CA" dirty="0"/>
              <a:t>Fonctions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D623C939-DBE7-2888-D418-822C70E156F3}"/>
              </a:ext>
            </a:extLst>
          </p:cNvPr>
          <p:cNvSpPr/>
          <p:nvPr/>
        </p:nvSpPr>
        <p:spPr>
          <a:xfrm>
            <a:off x="6278880" y="5015637"/>
            <a:ext cx="6305150" cy="332625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b="1" dirty="0"/>
              <a:t>Mettez des commentaires!</a:t>
            </a:r>
          </a:p>
          <a:p>
            <a:endParaRPr lang="fr-FR" sz="3200" b="1" dirty="0"/>
          </a:p>
          <a:p>
            <a:r>
              <a:rPr lang="fr-FR" sz="3200" b="1" dirty="0"/>
              <a:t>Fonctionne aussi (sans « type </a:t>
            </a:r>
            <a:r>
              <a:rPr lang="fr-FR" sz="3200" b="1" dirty="0" err="1"/>
              <a:t>hints</a:t>
            </a:r>
            <a:r>
              <a:rPr lang="fr-FR" sz="3200" b="1" dirty="0"/>
              <a:t> » ni « </a:t>
            </a:r>
            <a:r>
              <a:rPr lang="fr-FR" sz="3200" b="1" dirty="0" err="1"/>
              <a:t>docstrings</a:t>
            </a:r>
            <a:r>
              <a:rPr lang="fr-FR" sz="3200" b="1" dirty="0"/>
              <a:t> »). Mais moins beau à lire .</a:t>
            </a:r>
          </a:p>
        </p:txBody>
      </p:sp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4F417247-6599-82BD-C80B-569F6A7A0FB0}"/>
              </a:ext>
            </a:extLst>
          </p:cNvPr>
          <p:cNvSpPr/>
          <p:nvPr/>
        </p:nvSpPr>
        <p:spPr>
          <a:xfrm>
            <a:off x="5580410" y="1779157"/>
            <a:ext cx="3384884" cy="2438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Qu’est-ce que ce script affiche?</a:t>
            </a:r>
          </a:p>
        </p:txBody>
      </p:sp>
    </p:spTree>
    <p:extLst>
      <p:ext uri="{BB962C8B-B14F-4D97-AF65-F5344CB8AC3E}">
        <p14:creationId xmlns:p14="http://schemas.microsoft.com/office/powerpoint/2010/main" val="182184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80932-BE9D-589F-EE1C-843A1CD62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3 sortes de systèmes d’exploitation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5C1A2EE9-06E1-09AA-0DF2-961CCFB13FEB}"/>
              </a:ext>
            </a:extLst>
          </p:cNvPr>
          <p:cNvSpPr/>
          <p:nvPr/>
        </p:nvSpPr>
        <p:spPr>
          <a:xfrm>
            <a:off x="1244600" y="2711499"/>
            <a:ext cx="10680700" cy="460370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4400" b="1" dirty="0"/>
              <a:t>Prenez le temps de trouver une façon de travailler sur Linux!  </a:t>
            </a:r>
          </a:p>
          <a:p>
            <a:pPr marL="571500" indent="-571500" algn="l">
              <a:buFontTx/>
              <a:buChar char="-"/>
            </a:pPr>
            <a:r>
              <a:rPr lang="fr-CA" dirty="0"/>
              <a:t>Dual boot</a:t>
            </a:r>
          </a:p>
          <a:p>
            <a:pPr marL="571500" indent="-571500" algn="l">
              <a:buFontTx/>
              <a:buChar char="-"/>
            </a:pPr>
            <a:r>
              <a:rPr lang="fr-CA" dirty="0"/>
              <a:t>Machine virtuelle </a:t>
            </a:r>
          </a:p>
          <a:p>
            <a:pPr marL="571500" indent="-571500" algn="l">
              <a:buFontTx/>
              <a:buChar char="-"/>
            </a:pPr>
            <a:r>
              <a:rPr lang="fr-CA" dirty="0"/>
              <a:t>Ordis du labo</a:t>
            </a:r>
          </a:p>
          <a:p>
            <a:pPr marL="571500" indent="-571500" algn="l">
              <a:buFontTx/>
              <a:buChar char="-"/>
            </a:pPr>
            <a:endParaRPr lang="fr-CA" dirty="0"/>
          </a:p>
          <a:p>
            <a:pPr marL="571500" indent="-571500" algn="ctr">
              <a:buFontTx/>
              <a:buChar char="-"/>
            </a:pPr>
            <a:endParaRPr lang="fr-CA" dirty="0"/>
          </a:p>
          <a:p>
            <a:pPr algn="ctr"/>
            <a:r>
              <a:rPr lang="fr-CA" dirty="0"/>
              <a:t>Vos devoirs vont être beaucoup plus faciles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82621A-3CB2-1F4E-1E9D-66F2415F87B2}"/>
              </a:ext>
            </a:extLst>
          </p:cNvPr>
          <p:cNvSpPr txBox="1"/>
          <p:nvPr/>
        </p:nvSpPr>
        <p:spPr>
          <a:xfrm>
            <a:off x="531913" y="8014264"/>
            <a:ext cx="119409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CA" sz="2800" dirty="0">
                <a:solidFill>
                  <a:schemeClr val="tx1"/>
                </a:solidFill>
              </a:rPr>
              <a:t>Intro to Linux pour les nouveaux dans mon </a:t>
            </a:r>
            <a:r>
              <a:rPr lang="fr-CA" sz="2800" dirty="0" err="1">
                <a:solidFill>
                  <a:schemeClr val="tx1"/>
                </a:solidFill>
              </a:rPr>
              <a:t>lab</a:t>
            </a:r>
            <a:r>
              <a:rPr lang="fr-CA" sz="2800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CA" sz="2800" dirty="0">
                <a:solidFill>
                  <a:srgbClr val="EE7B08"/>
                </a:solidFill>
              </a:rPr>
              <a:t>https://</a:t>
            </a:r>
            <a:r>
              <a:rPr lang="fr-CA" sz="2800" dirty="0" err="1">
                <a:solidFill>
                  <a:srgbClr val="EE7B08"/>
                </a:solidFill>
              </a:rPr>
              <a:t>scil-documentation.readthedocs.io</a:t>
            </a:r>
            <a:r>
              <a:rPr lang="fr-CA" sz="2800" dirty="0">
                <a:solidFill>
                  <a:srgbClr val="EE7B08"/>
                </a:solidFill>
              </a:rPr>
              <a:t>/en/</a:t>
            </a:r>
            <a:r>
              <a:rPr lang="fr-CA" sz="2800" dirty="0" err="1">
                <a:solidFill>
                  <a:srgbClr val="EE7B08"/>
                </a:solidFill>
              </a:rPr>
              <a:t>latest</a:t>
            </a:r>
            <a:r>
              <a:rPr lang="fr-CA" sz="2800" dirty="0">
                <a:solidFill>
                  <a:srgbClr val="EE7B08"/>
                </a:solidFill>
              </a:rPr>
              <a:t>/guides/</a:t>
            </a:r>
            <a:r>
              <a:rPr lang="fr-CA" sz="2800" dirty="0" err="1">
                <a:solidFill>
                  <a:srgbClr val="EE7B08"/>
                </a:solidFill>
              </a:rPr>
              <a:t>linux.html</a:t>
            </a:r>
            <a:endParaRPr lang="fr-CA" sz="2800" dirty="0">
              <a:solidFill>
                <a:schemeClr val="tx1"/>
              </a:solidFill>
            </a:endParaRPr>
          </a:p>
        </p:txBody>
      </p:sp>
      <p:sp>
        <p:nvSpPr>
          <p:cNvPr id="3" name="ZoneTexte 5">
            <a:extLst>
              <a:ext uri="{FF2B5EF4-FFF2-40B4-BE49-F238E27FC236}">
                <a16:creationId xmlns:a16="http://schemas.microsoft.com/office/drawing/2014/main" id="{173837BF-43DA-B655-0B15-4B5EA5E52FF4}"/>
              </a:ext>
            </a:extLst>
          </p:cNvPr>
          <p:cNvSpPr txBox="1"/>
          <p:nvPr/>
        </p:nvSpPr>
        <p:spPr>
          <a:xfrm>
            <a:off x="614463" y="1576693"/>
            <a:ext cx="1194097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CA" sz="2800" dirty="0">
                <a:solidFill>
                  <a:schemeClr val="tx1"/>
                </a:solidFill>
                <a:hlinkClick r:id="rId2"/>
              </a:rPr>
              <a:t>https://scil-documentation.readthedocs.io/en/latest/arriving/setup_personal_computer.html</a:t>
            </a:r>
            <a:endParaRPr lang="fr-CA" sz="2800" dirty="0">
              <a:solidFill>
                <a:schemeClr val="tx1"/>
              </a:solidFill>
            </a:endParaRPr>
          </a:p>
          <a:p>
            <a:pPr algn="l"/>
            <a:endParaRPr lang="fr-C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524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4FF8FB-01F5-7F7F-CD46-D3BCE94E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190" y="160196"/>
            <a:ext cx="11725073" cy="1196078"/>
          </a:xfrm>
        </p:spPr>
        <p:txBody>
          <a:bodyPr/>
          <a:lstStyle/>
          <a:p>
            <a:r>
              <a:rPr lang="fr-CA" dirty="0"/>
              <a:t>Classes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0A9901-C4E6-2D92-CAFC-7D16F88CE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811" y="758235"/>
            <a:ext cx="8079189" cy="84872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142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08852-8AB9-6733-CB1A-EE6422F01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terminal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865463-57FB-E7D5-FFD9-ADEE71DD6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Démo en classe:</a:t>
            </a:r>
          </a:p>
          <a:p>
            <a:pPr lvl="1"/>
            <a:r>
              <a:rPr lang="fr-CA" dirty="0"/>
              <a:t>Ouvrir un terminal</a:t>
            </a:r>
          </a:p>
          <a:p>
            <a:pPr lvl="1"/>
            <a:r>
              <a:rPr lang="fr-CA" dirty="0"/>
              <a:t>Naviguer entre les dossiers</a:t>
            </a:r>
          </a:p>
          <a:p>
            <a:pPr lvl="1"/>
            <a:r>
              <a:rPr lang="fr-CA" dirty="0"/>
              <a:t>Lancer des commandes</a:t>
            </a:r>
          </a:p>
          <a:p>
            <a:pPr lvl="1"/>
            <a:r>
              <a:rPr lang="fr-CA" dirty="0"/>
              <a:t>Le langage </a:t>
            </a:r>
            <a:r>
              <a:rPr lang="fr-CA" dirty="0" err="1"/>
              <a:t>bash</a:t>
            </a:r>
            <a:endParaRPr lang="fr-CA" dirty="0"/>
          </a:p>
        </p:txBody>
      </p:sp>
      <p:pic>
        <p:nvPicPr>
          <p:cNvPr id="1026" name="Picture 2" descr="El Terminal de Linux se puede mejorar con estas alternativas">
            <a:extLst>
              <a:ext uri="{FF2B5EF4-FFF2-40B4-BE49-F238E27FC236}">
                <a16:creationId xmlns:a16="http://schemas.microsoft.com/office/drawing/2014/main" id="{5F1B02DE-C109-D134-9D75-0396A0F89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274" y="5326714"/>
            <a:ext cx="8277726" cy="404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F3F91-A2A4-3421-AC81-30E01DE0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TP0 – Installation du nécessaire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A4A963-9D3C-CADE-57E5-2C8B402F7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505585"/>
          </a:xfrm>
        </p:spPr>
        <p:txBody>
          <a:bodyPr>
            <a:normAutofit/>
          </a:bodyPr>
          <a:lstStyle/>
          <a:p>
            <a:r>
              <a:rPr lang="fr-CA" sz="3600" dirty="0"/>
              <a:t>Installation de python et des programmes nécessaires pour le cours.</a:t>
            </a:r>
          </a:p>
          <a:p>
            <a:r>
              <a:rPr lang="fr-CA" sz="3600" b="1" dirty="0"/>
              <a:t>Ne sous-estimez pas!</a:t>
            </a:r>
          </a:p>
          <a:p>
            <a:pPr lvl="1"/>
            <a:r>
              <a:rPr lang="fr-CA" sz="3200" dirty="0"/>
              <a:t>Un peu long et pénible, désolée :(</a:t>
            </a:r>
          </a:p>
          <a:p>
            <a:pPr lvl="1"/>
            <a:r>
              <a:rPr lang="fr-CA" sz="3200" dirty="0"/>
              <a:t>Mais une fois que c’est fait, on est « </a:t>
            </a:r>
            <a:r>
              <a:rPr lang="fr-CA" sz="3200" dirty="0" err="1"/>
              <a:t>setté</a:t>
            </a:r>
            <a:r>
              <a:rPr lang="fr-CA" sz="3200" dirty="0"/>
              <a:t> » pour toute la session!</a:t>
            </a:r>
          </a:p>
          <a:p>
            <a:r>
              <a:rPr lang="fr-CA" sz="3600" dirty="0"/>
              <a:t>Souvent du cas par cas pour déboguer.</a:t>
            </a:r>
          </a:p>
          <a:p>
            <a:pPr lvl="1"/>
            <a:r>
              <a:rPr lang="fr-CA" sz="3200" dirty="0"/>
              <a:t>Je peux vous aider, mais ce n’est pas une promesse de réussite!</a:t>
            </a:r>
          </a:p>
          <a:p>
            <a:pPr lvl="1"/>
            <a:r>
              <a:rPr lang="fr-CA" sz="3200" dirty="0"/>
              <a:t>Vous pouvez aussi demander à Antoine Théberge, aide et correcteur pour le cours.</a:t>
            </a:r>
          </a:p>
          <a:p>
            <a:pPr lvl="1"/>
            <a:r>
              <a:rPr lang="fr-CA" sz="3200" dirty="0"/>
              <a:t>Posez vos questions sur notre groupe Teams, ça profitera peut-être à d’autres!</a:t>
            </a:r>
          </a:p>
        </p:txBody>
      </p:sp>
    </p:spTree>
    <p:extLst>
      <p:ext uri="{BB962C8B-B14F-4D97-AF65-F5344CB8AC3E}">
        <p14:creationId xmlns:p14="http://schemas.microsoft.com/office/powerpoint/2010/main" val="294183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94A9F7-4D7C-B9F1-6512-273E651E2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2. Python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CDF261-4130-FE9E-E525-F3D0763D4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013" y="5971071"/>
            <a:ext cx="9843415" cy="2964382"/>
          </a:xfrm>
        </p:spPr>
        <p:txBody>
          <a:bodyPr>
            <a:normAutofit/>
          </a:bodyPr>
          <a:lstStyle/>
          <a:p>
            <a:r>
              <a:rPr lang="fr-CA" sz="2800" dirty="0">
                <a:solidFill>
                  <a:schemeClr val="tx1"/>
                </a:solidFill>
              </a:rPr>
              <a:t>Préalables souhaités: </a:t>
            </a:r>
          </a:p>
          <a:p>
            <a:r>
              <a:rPr lang="fr-CA" sz="2800" dirty="0">
                <a:solidFill>
                  <a:schemeClr val="tx1"/>
                </a:solidFill>
              </a:rPr>
              <a:t>IFT211 ou similaire: Programmation scientifique en Python</a:t>
            </a:r>
          </a:p>
          <a:p>
            <a:endParaRPr lang="fr-CA" sz="2800" dirty="0">
              <a:solidFill>
                <a:schemeClr val="tx1"/>
              </a:solidFill>
            </a:endParaRPr>
          </a:p>
          <a:p>
            <a:r>
              <a:rPr lang="fr-CA" sz="2800" dirty="0">
                <a:solidFill>
                  <a:schemeClr val="accent6">
                    <a:lumMod val="50000"/>
                  </a:schemeClr>
                </a:solidFill>
              </a:rPr>
              <a:t>Sinon: Vous pouvez suivre le cours, mais c’est à vous d’apprendre les bases de python par vous-même. Aujourd’hui n’est qu’un survol.</a:t>
            </a:r>
          </a:p>
          <a:p>
            <a:endParaRPr lang="fr-C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5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E4491-9EB8-B568-7A59-1668139AB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9600" dirty="0"/>
              <a:t>A. Comment s’assurer que python existe sur votre ordinateur?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27B7E-FDE2-F7DE-A83A-A5530802A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87532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A0AA6-2C6C-37CF-41AF-05ABBDC0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Sur Linux: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5C5C10-4765-208B-45E7-BE780431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" y="2237362"/>
            <a:ext cx="11725073" cy="6409333"/>
          </a:xfrm>
        </p:spPr>
        <p:txBody>
          <a:bodyPr>
            <a:normAutofit/>
          </a:bodyPr>
          <a:lstStyle/>
          <a:p>
            <a:r>
              <a:rPr lang="fr-CA" sz="3200" dirty="0"/>
              <a:t>Python existe par défaut. Linux fonctionne sur une base de python</a:t>
            </a:r>
          </a:p>
          <a:p>
            <a:r>
              <a:rPr lang="fr-CA" sz="3200" dirty="0"/>
              <a:t>Mais ce n’est peut-être pas la version de python que vous voulez.</a:t>
            </a:r>
          </a:p>
          <a:p>
            <a:r>
              <a:rPr lang="fr-CA" sz="3200" dirty="0">
                <a:sym typeface="Wingdings" panose="05000000000000000000" pitchFamily="2" charset="2"/>
              </a:rPr>
              <a:t>Même si c’est déjà la bonne version, vous ne voulez pas risquer de briser votre python « principal » en installant des libraires.</a:t>
            </a:r>
          </a:p>
          <a:p>
            <a:endParaRPr lang="fr-CA" sz="3200" dirty="0">
              <a:sym typeface="Wingdings" panose="05000000000000000000" pitchFamily="2" charset="2"/>
            </a:endParaRPr>
          </a:p>
          <a:p>
            <a:r>
              <a:rPr lang="fr-CA" sz="3200" dirty="0">
                <a:sym typeface="Wingdings" panose="05000000000000000000" pitchFamily="2" charset="2"/>
              </a:rPr>
              <a:t>Démo en classe: Un mot sur les environnements! Fortement recommandé dans les </a:t>
            </a:r>
            <a:r>
              <a:rPr lang="fr-CA" sz="3200" dirty="0" err="1">
                <a:sym typeface="Wingdings" panose="05000000000000000000" pitchFamily="2" charset="2"/>
              </a:rPr>
              <a:t>TPs</a:t>
            </a:r>
            <a:r>
              <a:rPr lang="fr-CA" sz="3200" dirty="0">
                <a:sym typeface="Wingdings" panose="05000000000000000000" pitchFamily="2" charset="2"/>
              </a:rPr>
              <a:t>!</a:t>
            </a:r>
            <a:br>
              <a:rPr lang="fr-CA" sz="3200" dirty="0">
                <a:sym typeface="Wingdings" panose="05000000000000000000" pitchFamily="2" charset="2"/>
              </a:rPr>
            </a:br>
            <a:br>
              <a:rPr lang="fr-CA" sz="3200" dirty="0">
                <a:sym typeface="Wingdings" panose="05000000000000000000" pitchFamily="2" charset="2"/>
              </a:rPr>
            </a:br>
            <a:r>
              <a:rPr lang="fr-CA" sz="3200" dirty="0">
                <a:sym typeface="Wingdings" panose="05000000000000000000" pitchFamily="2" charset="2"/>
                <a:hlinkClick r:id="rId2"/>
              </a:rPr>
              <a:t>https://scil-documentation.readthedocs.io/en/latest/guides/python.html#virtual-environment</a:t>
            </a:r>
            <a:r>
              <a:rPr lang="fr-CA" sz="3200" dirty="0">
                <a:sym typeface="Wingdings" panose="05000000000000000000" pitchFamily="2" charset="2"/>
              </a:rPr>
              <a:t> </a:t>
            </a:r>
          </a:p>
          <a:p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27111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Métropolitain">
  <a:themeElements>
    <a:clrScheme name="Vert jaun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16951</TotalTime>
  <Words>2108</Words>
  <Application>Microsoft Macintosh PowerPoint</Application>
  <PresentationFormat>Custom</PresentationFormat>
  <Paragraphs>323</Paragraphs>
  <Slides>40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Calibri Light</vt:lpstr>
      <vt:lpstr>Courier New</vt:lpstr>
      <vt:lpstr>Helvetica Neue</vt:lpstr>
      <vt:lpstr>Times Roman</vt:lpstr>
      <vt:lpstr>Wingdings</vt:lpstr>
      <vt:lpstr>1_Métropolitain</vt:lpstr>
      <vt:lpstr>IMN-530 </vt:lpstr>
      <vt:lpstr>1. Linux et le terminal</vt:lpstr>
      <vt:lpstr>3 sortes de systèmes d’exploitation</vt:lpstr>
      <vt:lpstr>3 sortes de systèmes d’exploitation</vt:lpstr>
      <vt:lpstr>Le terminal</vt:lpstr>
      <vt:lpstr>TP0 – Installation du nécessaire</vt:lpstr>
      <vt:lpstr>2. Python</vt:lpstr>
      <vt:lpstr>A. Comment s’assurer que python existe sur votre ordinateur?</vt:lpstr>
      <vt:lpstr>Sur Linux:</vt:lpstr>
      <vt:lpstr>Exemple sur mon Mac</vt:lpstr>
      <vt:lpstr>B. Comment l’utiliser?</vt:lpstr>
      <vt:lpstr>1. Interactif: directement dans le terminal</vt:lpstr>
      <vt:lpstr>2. Jupyter notebook</vt:lpstr>
      <vt:lpstr>3. En écrivant un script</vt:lpstr>
      <vt:lpstr>C. Comment coder en python</vt:lpstr>
      <vt:lpstr>C. Comment coder en python</vt:lpstr>
      <vt:lpstr>Syntaxe</vt:lpstr>
      <vt:lpstr>Syntaxe</vt:lpstr>
      <vt:lpstr>Opérateurs</vt:lpstr>
      <vt:lpstr>Types de bases et assignations de valeurs</vt:lpstr>
      <vt:lpstr>Types de bases et assignations de valeurs</vt:lpstr>
      <vt:lpstr>Listes, vecteurs, matrices</vt:lpstr>
      <vt:lpstr>Listes, vecteurs, matrices</vt:lpstr>
      <vt:lpstr>Listes, vecteurs, matrices</vt:lpstr>
      <vt:lpstr>Listes, vecteurs, matrices</vt:lpstr>
      <vt:lpstr>Listes, vecteurs, matrices</vt:lpstr>
      <vt:lpstr>Numpy</vt:lpstr>
      <vt:lpstr>C. Comment coder en python</vt:lpstr>
      <vt:lpstr>Librairies</vt:lpstr>
      <vt:lpstr>Librairies</vt:lpstr>
      <vt:lpstr>D. Écrire un script.</vt:lpstr>
      <vt:lpstr>Mes consignes:</vt:lpstr>
      <vt:lpstr>Démo</vt:lpstr>
      <vt:lpstr>E. Éléments avancés</vt:lpstr>
      <vt:lpstr>ÉVITER LES BOUCLES IMBRIQUÉES </vt:lpstr>
      <vt:lpstr>Passage par référence</vt:lpstr>
      <vt:lpstr>Attention au passage par référence</vt:lpstr>
      <vt:lpstr>List comprehension</vt:lpstr>
      <vt:lpstr>Fonctions</vt:lpstr>
      <vt:lpstr>Classes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IRM de diffusion</dc:title>
  <dc:creator>Manue</dc:creator>
  <cp:lastModifiedBy>Maxime Descoteaux</cp:lastModifiedBy>
  <cp:revision>461</cp:revision>
  <dcterms:modified xsi:type="dcterms:W3CDTF">2024-08-30T11:25:08Z</dcterms:modified>
</cp:coreProperties>
</file>