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6" r:id="rId2"/>
    <p:sldId id="545" r:id="rId3"/>
    <p:sldId id="546" r:id="rId4"/>
    <p:sldId id="597" r:id="rId5"/>
    <p:sldId id="257" r:id="rId6"/>
    <p:sldId id="598" r:id="rId7"/>
    <p:sldId id="509" r:id="rId8"/>
    <p:sldId id="492" r:id="rId9"/>
    <p:sldId id="303" r:id="rId10"/>
    <p:sldId id="493" r:id="rId11"/>
    <p:sldId id="495" r:id="rId12"/>
    <p:sldId id="496" r:id="rId13"/>
    <p:sldId id="558" r:id="rId14"/>
    <p:sldId id="589" r:id="rId15"/>
    <p:sldId id="497" r:id="rId16"/>
    <p:sldId id="472" r:id="rId17"/>
    <p:sldId id="513" r:id="rId18"/>
    <p:sldId id="499" r:id="rId19"/>
    <p:sldId id="501" r:id="rId20"/>
    <p:sldId id="498" r:id="rId21"/>
    <p:sldId id="514" r:id="rId22"/>
    <p:sldId id="590" r:id="rId23"/>
    <p:sldId id="591" r:id="rId24"/>
    <p:sldId id="502" r:id="rId25"/>
    <p:sldId id="505" r:id="rId26"/>
    <p:sldId id="515" r:id="rId27"/>
    <p:sldId id="504" r:id="rId28"/>
    <p:sldId id="507" r:id="rId29"/>
    <p:sldId id="508" r:id="rId30"/>
    <p:sldId id="516" r:id="rId31"/>
    <p:sldId id="517" r:id="rId32"/>
    <p:sldId id="518" r:id="rId33"/>
    <p:sldId id="588" r:id="rId34"/>
    <p:sldId id="594" r:id="rId35"/>
    <p:sldId id="519" r:id="rId36"/>
    <p:sldId id="536" r:id="rId37"/>
    <p:sldId id="592" r:id="rId38"/>
    <p:sldId id="539" r:id="rId39"/>
    <p:sldId id="541" r:id="rId40"/>
    <p:sldId id="593" r:id="rId41"/>
    <p:sldId id="540" r:id="rId42"/>
    <p:sldId id="542" r:id="rId43"/>
    <p:sldId id="520" r:id="rId44"/>
    <p:sldId id="521" r:id="rId45"/>
    <p:sldId id="595" r:id="rId46"/>
    <p:sldId id="596" r:id="rId47"/>
    <p:sldId id="523" r:id="rId48"/>
    <p:sldId id="543" r:id="rId49"/>
    <p:sldId id="527" r:id="rId50"/>
    <p:sldId id="524" r:id="rId51"/>
    <p:sldId id="525" r:id="rId52"/>
    <p:sldId id="528" r:id="rId53"/>
    <p:sldId id="529" r:id="rId54"/>
    <p:sldId id="531" r:id="rId55"/>
    <p:sldId id="530" r:id="rId56"/>
    <p:sldId id="532" r:id="rId57"/>
    <p:sldId id="526" r:id="rId58"/>
    <p:sldId id="533" r:id="rId59"/>
    <p:sldId id="544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ue r" initials="mr" lastIdx="1" clrIdx="0">
    <p:extLst>
      <p:ext uri="{19B8F6BF-5375-455C-9EA6-DF929625EA0E}">
        <p15:presenceInfo xmlns:p15="http://schemas.microsoft.com/office/powerpoint/2012/main" userId="69b7efff990110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B38"/>
    <a:srgbClr val="00CC66"/>
    <a:srgbClr val="FFC000"/>
    <a:srgbClr val="EBF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5" autoAdjust="0"/>
    <p:restoredTop sz="82690" autoAdjust="0"/>
  </p:normalViewPr>
  <p:slideViewPr>
    <p:cSldViewPr snapToGrid="0">
      <p:cViewPr varScale="1">
        <p:scale>
          <a:sx n="70" d="100"/>
          <a:sy n="70" d="100"/>
        </p:scale>
        <p:origin x="87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3DDF8-7BA7-46CD-99F3-8C1E73E6D9D3}" type="datetimeFigureOut">
              <a:rPr lang="fr-CA" smtClean="0"/>
              <a:t>2026-11-06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6FF41-4C0C-410C-95AE-5279EB8B82A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5182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27436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6123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885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6235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0C691-8142-41BC-A9BE-DE3F1E3A133D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5307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80137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7022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7621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fr-CA" dirty="0">
                <a:sym typeface="Wingdings" panose="05000000000000000000" pitchFamily="2" charset="2"/>
              </a:rPr>
              <a:t>Open TP3/</a:t>
            </a:r>
            <a:r>
              <a:rPr lang="fr-CA" dirty="0" err="1">
                <a:sym typeface="Wingdings" panose="05000000000000000000" pitchFamily="2" charset="2"/>
              </a:rPr>
              <a:t>data_for_afni</a:t>
            </a:r>
            <a:endParaRPr lang="fr-CA" dirty="0">
              <a:sym typeface="Wingdings" panose="05000000000000000000" pitchFamily="2" charset="2"/>
            </a:endParaRPr>
          </a:p>
          <a:p>
            <a:pPr lvl="1"/>
            <a:r>
              <a:rPr lang="fr-CA" dirty="0">
                <a:sym typeface="Wingdings" panose="05000000000000000000" pitchFamily="2" charset="2"/>
              </a:rPr>
              <a:t>Show the </a:t>
            </a:r>
            <a:r>
              <a:rPr lang="fr-CA" dirty="0" err="1">
                <a:sym typeface="Wingdings" panose="05000000000000000000" pitchFamily="2" charset="2"/>
              </a:rPr>
              <a:t>bandpassed</a:t>
            </a:r>
            <a:r>
              <a:rPr lang="fr-CA" dirty="0">
                <a:sym typeface="Wingdings" panose="05000000000000000000" pitchFamily="2" charset="2"/>
              </a:rPr>
              <a:t> in </a:t>
            </a:r>
            <a:r>
              <a:rPr lang="fr-CA" dirty="0" err="1">
                <a:sym typeface="Wingdings" panose="05000000000000000000" pitchFamily="2" charset="2"/>
              </a:rPr>
              <a:t>underlay</a:t>
            </a:r>
            <a:r>
              <a:rPr lang="fr-CA" dirty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fr-CA" dirty="0">
                <a:sym typeface="Wingdings" panose="05000000000000000000" pitchFamily="2" charset="2"/>
              </a:rPr>
              <a:t>Go to -36 50 45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7217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54371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29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7822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5546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46297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0123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En pratique, cela revient à séparer les sources du signal </a:t>
            </a:r>
            <a:br>
              <a:rPr lang="fr-CA" dirty="0"/>
            </a:br>
            <a:r>
              <a:rPr lang="fr-CA" dirty="0"/>
              <a:t>(« Blind source </a:t>
            </a:r>
            <a:r>
              <a:rPr lang="fr-CA" dirty="0" err="1"/>
              <a:t>separation</a:t>
            </a:r>
            <a:r>
              <a:rPr lang="fr-CA" dirty="0"/>
              <a:t> »)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1134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68125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38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88102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41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82614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Montrer dans </a:t>
            </a:r>
            <a:r>
              <a:rPr lang="fr-CA" dirty="0" err="1"/>
              <a:t>afni</a:t>
            </a:r>
            <a:r>
              <a:rPr lang="fr-CA" dirty="0"/>
              <a:t>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45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77301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Montrer dans </a:t>
            </a:r>
            <a:r>
              <a:rPr lang="fr-CA" dirty="0" err="1"/>
              <a:t>afni</a:t>
            </a:r>
            <a:r>
              <a:rPr lang="fr-CA" dirty="0"/>
              <a:t>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46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7338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47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738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Rigide, SSD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51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68722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53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963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54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571170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57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44896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6FF41-4C0C-410C-95AE-5279EB8B82AE}" type="slidenum">
              <a:rPr lang="fr-CA" smtClean="0"/>
              <a:t>58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5092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198409"/>
            <a:ext cx="9228202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177" indent="0" algn="ctr">
              <a:buNone/>
              <a:defRPr sz="2800"/>
            </a:lvl2pPr>
            <a:lvl3pPr marL="914353" indent="0" algn="ctr">
              <a:buNone/>
              <a:defRPr sz="2400"/>
            </a:lvl3pPr>
            <a:lvl4pPr marL="1371530" indent="0" algn="ctr">
              <a:buNone/>
              <a:defRPr sz="2000"/>
            </a:lvl4pPr>
            <a:lvl5pPr marL="1828706" indent="0" algn="ctr">
              <a:buNone/>
              <a:defRPr sz="2000"/>
            </a:lvl5pPr>
            <a:lvl6pPr marL="2285883" indent="0" algn="ctr">
              <a:buNone/>
              <a:defRPr sz="2000"/>
            </a:lvl6pPr>
            <a:lvl7pPr marL="2743060" indent="0" algn="ctr">
              <a:buNone/>
              <a:defRPr sz="2000"/>
            </a:lvl7pPr>
            <a:lvl8pPr marL="3200236" indent="0" algn="ctr">
              <a:buNone/>
              <a:defRPr sz="2000"/>
            </a:lvl8pPr>
            <a:lvl9pPr marL="3657413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8AD18E4F-808F-4A62-A51D-F07A5A5A0FAB}" type="datetime1">
              <a:rPr lang="fr-CA" smtClean="0"/>
              <a:t>2026-11-06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15097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buSzPct val="70000"/>
              <a:defRPr sz="2812"/>
            </a:lvl1pPr>
            <a:lvl2pPr>
              <a:buClr>
                <a:schemeClr val="accent5">
                  <a:lumMod val="75000"/>
                </a:schemeClr>
              </a:buClr>
              <a:defRPr/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2EBC-C947-4F81-9DDE-584780827E26}" type="datetime1">
              <a:rPr lang="fr-CA" smtClean="0"/>
              <a:t>2026-11-06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781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rgbClr val="EBF5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D5DE9-9543-4714-8EF4-264CAE1C31BA}" type="datetime1">
              <a:rPr lang="fr-CA" smtClean="0"/>
              <a:t>2026-11-06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956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51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E9504-FAA4-40B4-BB26-D1CB4E9E9DC4}" type="datetime1">
              <a:rPr lang="fr-CA" smtClean="0"/>
              <a:t>2026-11-06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62711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32000"/>
            <a:ext cx="507492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36150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080" y="2029969"/>
            <a:ext cx="507492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080" y="2734056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B8485-28C5-417A-B836-B06DB776F4B8}" type="datetime1">
              <a:rPr lang="fr-CA" smtClean="0"/>
              <a:t>2026-11-06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96071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A2CBA-5E32-43CA-B596-2F1F1C21EB7D}" type="datetime1">
              <a:rPr lang="fr-CA" smtClean="0"/>
              <a:t>2026-11-06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5828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D717-C6B1-414C-BD9B-8BC479432880}" type="datetime1">
              <a:rPr lang="fr-CA" smtClean="0"/>
              <a:t>2026-11-06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5189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353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CB106-61CB-4B6A-ABC3-81A55A98AA79}" type="datetime1">
              <a:rPr lang="fr-CA" smtClean="0"/>
              <a:t>2026-11-06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060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9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6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605F20C-DB3A-4C17-A7C4-2D258CCD1814}" type="datetime1">
              <a:rPr lang="fr-CA" smtClean="0"/>
              <a:t>2026-11-06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4220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3" y="357283"/>
            <a:ext cx="10772775" cy="84099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A7C89-B56D-4057-8116-CD6EB1DE3938}" type="datetime1">
              <a:rPr lang="fr-CA" smtClean="0"/>
              <a:t>2026-11-06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0668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1" y="695325"/>
            <a:ext cx="2628900" cy="48006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76"/>
            <a:ext cx="7734300" cy="54006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94C4-F263-4A3E-A208-3267EA6E5B7F}" type="datetime1">
              <a:rPr lang="fr-CA" smtClean="0"/>
              <a:t>2026-11-06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2682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1190625" y="2071687"/>
            <a:ext cx="9810750" cy="4036219"/>
          </a:xfrm>
          <a:prstGeom prst="rect">
            <a:avLst/>
          </a:prstGeom>
        </p:spPr>
        <p:txBody>
          <a:bodyPr/>
          <a:lstStyle>
            <a:lvl1pPr>
              <a:spcBef>
                <a:spcPts val="2109"/>
              </a:spcBef>
              <a:buBlip>
                <a:blip r:embed="rId2"/>
              </a:buBlip>
            </a:lvl1pPr>
            <a:lvl2pPr>
              <a:spcBef>
                <a:spcPts val="2109"/>
              </a:spcBef>
              <a:buBlip>
                <a:blip r:embed="rId2"/>
              </a:buBlip>
            </a:lvl2pPr>
            <a:lvl3pPr>
              <a:spcBef>
                <a:spcPts val="2109"/>
              </a:spcBef>
              <a:buBlip>
                <a:blip r:embed="rId2"/>
              </a:buBlip>
            </a:lvl3pPr>
            <a:lvl4pPr>
              <a:spcBef>
                <a:spcPts val="2109"/>
              </a:spcBef>
              <a:buBlip>
                <a:blip r:embed="rId2"/>
              </a:buBlip>
            </a:lvl4pPr>
            <a:lvl5pPr>
              <a:spcBef>
                <a:spcPts val="2109"/>
              </a:spcBef>
              <a:buBlip>
                <a:blip r:embed="rId2"/>
              </a:buBlip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786397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7745" y="357283"/>
            <a:ext cx="10992256" cy="840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7745" y="1573145"/>
            <a:ext cx="10992256" cy="4186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CCC2DEF9-EB47-4EE7-94DE-98707CB876CE}" type="datetime1">
              <a:rPr lang="fr-CA" smtClean="0"/>
              <a:t>2026-11-06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591" y="5829749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86CB4B4D-7CA3-9044-876B-883B54F8677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152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353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21457" indent="-321457" algn="l" defTabSz="914353" rtl="0" eaLnBrk="1" latinLnBrk="0" hangingPunct="1">
        <a:lnSpc>
          <a:spcPct val="85000"/>
        </a:lnSpc>
        <a:spcBef>
          <a:spcPts val="1300"/>
        </a:spcBef>
        <a:buFont typeface="Wingdings" panose="05000000000000000000" pitchFamily="2" charset="2"/>
        <a:buChar char="§"/>
        <a:defRPr sz="2531" b="0" kern="1200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820386" indent="-321457" algn="l" defTabSz="914353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388517" indent="-321457" algn="l" defTabSz="914353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87446" indent="0" algn="l" defTabSz="914353" rtl="0" eaLnBrk="1" latinLnBrk="0" hangingPunct="1">
        <a:lnSpc>
          <a:spcPct val="85000"/>
        </a:lnSpc>
        <a:spcBef>
          <a:spcPts val="600"/>
        </a:spcBef>
        <a:buFont typeface="Arial" pitchFamily="34" charset="0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708948" indent="-1097197" algn="l" defTabSz="914353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199939" indent="-228588" algn="l" defTabSz="914353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399928" indent="-228588" algn="l" defTabSz="914353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599918" indent="-228588" algn="l" defTabSz="914353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799908" indent="-228588" algn="l" defTabSz="914353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ilearn.github.io/building_blocks/manual_pipeline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neurosynth.org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gi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035D7C-AB2C-452F-9287-BCB2C4775B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IMN 530 / IMN 708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90AD87A3-7669-0F71-E433-2B68828941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IRMf (IRM fonctionnelle)</a:t>
            </a:r>
          </a:p>
        </p:txBody>
      </p:sp>
    </p:spTree>
    <p:extLst>
      <p:ext uri="{BB962C8B-B14F-4D97-AF65-F5344CB8AC3E}">
        <p14:creationId xmlns:p14="http://schemas.microsoft.com/office/powerpoint/2010/main" val="153259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920F1-C92D-4358-930E-4F572AC5E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Contenu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1141BF-46D4-42FB-9936-7BEBC3674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IRM fonctionnelle et EEG:</a:t>
            </a:r>
          </a:p>
          <a:p>
            <a:pPr lvl="1"/>
            <a:r>
              <a:rPr lang="fr-CA" dirty="0"/>
              <a:t>Des modalités permettant de mesurer des évolutions dans le temps</a:t>
            </a:r>
          </a:p>
          <a:p>
            <a:pPr lvl="1"/>
            <a:r>
              <a:rPr lang="fr-CA" dirty="0"/>
              <a:t>Permettent de mesurer la FONCTION du cerveau</a:t>
            </a:r>
          </a:p>
          <a:p>
            <a:pPr lvl="2"/>
            <a:r>
              <a:rPr lang="fr-CA" dirty="0"/>
              <a:t>(Comment ça FONCTIONNE)</a:t>
            </a:r>
          </a:p>
          <a:p>
            <a:pPr lvl="1"/>
            <a:endParaRPr lang="fr-CA" dirty="0"/>
          </a:p>
          <a:p>
            <a:pPr lvl="1"/>
            <a:r>
              <a:rPr lang="fr-CA" dirty="0"/>
              <a:t>IRMf: En mesurant l’activation des neurones à travers l’afflux sanguin créé</a:t>
            </a:r>
          </a:p>
          <a:p>
            <a:pPr lvl="1"/>
            <a:r>
              <a:rPr lang="fr-CA" dirty="0"/>
              <a:t>EEG: En mesurant l’activation des neurones à travers le champ électrique créé</a:t>
            </a:r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3275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4654E-7DF6-42B3-9126-62B8029E4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La fonction du cerveau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9F4D85-C581-477E-9C65-E1F2B3661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Exemples:</a:t>
            </a:r>
          </a:p>
          <a:p>
            <a:pPr lvl="1"/>
            <a:r>
              <a:rPr lang="fr-CA" dirty="0"/>
              <a:t>Ouvrir et fermer les yeux: région occipitale</a:t>
            </a:r>
          </a:p>
          <a:p>
            <a:pPr lvl="1"/>
            <a:r>
              <a:rPr lang="fr-CA" dirty="0"/>
              <a:t>Bouger ou s’imaginer bouger: région motrice</a:t>
            </a:r>
          </a:p>
          <a:p>
            <a:pPr lvl="1"/>
            <a:r>
              <a:rPr lang="fr-CA" dirty="0"/>
              <a:t>Tâche nécessitant beaucoup d’attention</a:t>
            </a:r>
          </a:p>
          <a:p>
            <a:pPr lvl="1"/>
            <a:r>
              <a:rPr lang="fr-CA" dirty="0"/>
              <a:t>Espérer des récompenses: régions qui gèrent l’impulsivité (insula? Amygdale? </a:t>
            </a:r>
            <a:r>
              <a:rPr lang="fr-CA" dirty="0" err="1"/>
              <a:t>Etc</a:t>
            </a:r>
            <a:r>
              <a:rPr lang="fr-CA" dirty="0"/>
              <a:t>)</a:t>
            </a:r>
          </a:p>
          <a:p>
            <a:pPr lvl="1"/>
            <a:r>
              <a:rPr lang="fr-CA" dirty="0"/>
              <a:t>Compter à rebours</a:t>
            </a:r>
          </a:p>
          <a:p>
            <a:pPr lvl="1"/>
            <a:r>
              <a:rPr lang="fr-CA" dirty="0"/>
              <a:t>Etc.</a:t>
            </a:r>
          </a:p>
          <a:p>
            <a:pPr lvl="1"/>
            <a:endParaRPr lang="fr-CA" dirty="0"/>
          </a:p>
          <a:p>
            <a:pPr lvl="1"/>
            <a:r>
              <a:rPr lang="fr-CA" dirty="0"/>
              <a:t>On peut inventer toutes sortes de tâches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CF30B5-0051-442F-A170-390EE58DB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635" y="210834"/>
            <a:ext cx="2485463" cy="26629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E99DFC-2E3F-4BC8-81ED-6B64F5E84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370" y="4107274"/>
            <a:ext cx="5027545" cy="182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4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52FC6B-72D1-6E8E-0298-AB94BDBC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Objectifs de l’IRMf vs EEG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361AE7-0C0F-19B4-29F3-C75F4D215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EEG: Comprendre surtout l’évolution temporelle pendant une tâche (selon des régions pas très précises)</a:t>
            </a:r>
          </a:p>
          <a:p>
            <a:endParaRPr lang="fr-CA" dirty="0"/>
          </a:p>
          <a:p>
            <a:r>
              <a:rPr lang="fr-CA" dirty="0"/>
              <a:t>IRMf : Trouver les régions qui « s’allument » pendant une tâche.</a:t>
            </a:r>
          </a:p>
          <a:p>
            <a:pPr lvl="1"/>
            <a:r>
              <a:rPr lang="fr-CA" dirty="0"/>
              <a:t>Il faut connaître un peu l’anatomie du cerveau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30577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4A814-B4E3-4A8F-B3AC-2C68A3679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751ECBD-B326-4BD2-A1A1-1A1FFAEF7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(IRMf)</a:t>
            </a:r>
          </a:p>
        </p:txBody>
      </p:sp>
    </p:spTree>
    <p:extLst>
      <p:ext uri="{BB962C8B-B14F-4D97-AF65-F5344CB8AC3E}">
        <p14:creationId xmlns:p14="http://schemas.microsoft.com/office/powerpoint/2010/main" val="3851790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349E4-CA0B-E3CB-8370-3AFC88772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8B2A679-D454-A4DA-5172-3C9C95A87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2DE33FD-F188-8650-8217-239FC6679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IRM structurelle: ~20-30 minutes</a:t>
            </a:r>
          </a:p>
          <a:p>
            <a:r>
              <a:rPr lang="fr-CA" dirty="0"/>
              <a:t>IRM fonctionnelle: ~45 minutes, sinon les sujets sont fatigués.</a:t>
            </a:r>
          </a:p>
          <a:p>
            <a:endParaRPr lang="fr-CA" dirty="0"/>
          </a:p>
          <a:p>
            <a:r>
              <a:rPr lang="fr-CA" dirty="0"/>
              <a:t>Mais on veut plus que 2 images total! Donc on baisse la qualité pour pouvoir prendre plusieurs images rapides.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6F9852-D717-62A5-5270-24AFC2F74E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230" r="57102" b="2966"/>
          <a:stretch>
            <a:fillRect/>
          </a:stretch>
        </p:blipFill>
        <p:spPr>
          <a:xfrm>
            <a:off x="3973286" y="4108481"/>
            <a:ext cx="3480659" cy="235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27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A2EA4-BB25-454A-96FA-0F8151800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656ADB6-C373-422A-8655-D0E2BA65F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Résolution typique en IRMf: ~3x3x3mm</a:t>
            </a:r>
            <a:r>
              <a:rPr lang="fr-CA" baseline="30000" dirty="0"/>
              <a:t>3</a:t>
            </a:r>
          </a:p>
          <a:p>
            <a:r>
              <a:rPr lang="fr-CA" dirty="0"/>
              <a:t>On n’essaie pas de faire une belle photo! On veut avoir des informations sur ce qui se passe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C256820-B1DE-4970-8536-88099CAE39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0" t="13013" r="6180" b="16755"/>
          <a:stretch/>
        </p:blipFill>
        <p:spPr>
          <a:xfrm>
            <a:off x="1738365" y="3255667"/>
            <a:ext cx="7872827" cy="304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6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07BAB84-B689-46C2-A16E-E0B450FA9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9485557-C095-4788-A3AF-AFE059BD6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On accepte d’avoir des images de moins bonne qualité, mais on en prend plusieurs. Comme un « vidéo » 3D.</a:t>
            </a:r>
          </a:p>
        </p:txBody>
      </p:sp>
      <p:pic>
        <p:nvPicPr>
          <p:cNvPr id="6" name="Picture 2" descr="http://nilearn.github.io/_images/niimgs.jpg">
            <a:extLst>
              <a:ext uri="{FF2B5EF4-FFF2-40B4-BE49-F238E27FC236}">
                <a16:creationId xmlns:a16="http://schemas.microsoft.com/office/drawing/2014/main" id="{F350357D-FC68-4DC5-B53D-E2492D4AD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1836" y="2975924"/>
            <a:ext cx="6248327" cy="278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2D736F-9F47-420E-96C0-66A914A0C1CA}"/>
              </a:ext>
            </a:extLst>
          </p:cNvPr>
          <p:cNvSpPr txBox="1"/>
          <p:nvPr/>
        </p:nvSpPr>
        <p:spPr>
          <a:xfrm>
            <a:off x="0" y="6500717"/>
            <a:ext cx="36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Source: </a:t>
            </a:r>
            <a:r>
              <a:rPr lang="fr-CA" sz="1600" dirty="0">
                <a:hlinkClick r:id="rId4"/>
              </a:rPr>
              <a:t>nilearn.github.io</a:t>
            </a:r>
            <a:endParaRPr lang="fr-CA" sz="1600" dirty="0"/>
          </a:p>
        </p:txBody>
      </p:sp>
    </p:spTree>
    <p:extLst>
      <p:ext uri="{BB962C8B-B14F-4D97-AF65-F5344CB8AC3E}">
        <p14:creationId xmlns:p14="http://schemas.microsoft.com/office/powerpoint/2010/main" val="300657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7745" y="357283"/>
            <a:ext cx="10992256" cy="840992"/>
          </a:xfrm>
        </p:spPr>
        <p:txBody>
          <a:bodyPr>
            <a:normAutofit/>
          </a:bodyPr>
          <a:lstStyle/>
          <a:p>
            <a:r>
              <a:rPr lang="fr-CA" dirty="0"/>
              <a:t>IRM fonctionnelle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-33561" y="6481974"/>
            <a:ext cx="7704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http://www.brainvoyager.com/bvqx/doc/UsersGuide/Preprocessing/BasicfMRIDataAnalysis.html</a:t>
            </a:r>
            <a:endParaRPr lang="fr-CA" sz="1200" dirty="0"/>
          </a:p>
        </p:txBody>
      </p:sp>
      <p:sp>
        <p:nvSpPr>
          <p:cNvPr id="6" name="ZoneTexte 5"/>
          <p:cNvSpPr txBox="1"/>
          <p:nvPr/>
        </p:nvSpPr>
        <p:spPr>
          <a:xfrm>
            <a:off x="8237460" y="5663782"/>
            <a:ext cx="279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One </a:t>
            </a:r>
            <a:r>
              <a:rPr lang="en-CA" b="1" dirty="0" err="1"/>
              <a:t>timecourse</a:t>
            </a:r>
            <a:r>
              <a:rPr lang="en-CA" b="1" dirty="0"/>
              <a:t> per voxel.</a:t>
            </a:r>
            <a:endParaRPr lang="fr-CA" b="1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8B8EB06-20D2-46CA-8AED-FF76FB1A5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6264506" cy="4186434"/>
          </a:xfrm>
        </p:spPr>
        <p:txBody>
          <a:bodyPr/>
          <a:lstStyle/>
          <a:p>
            <a:r>
              <a:rPr lang="fr-CA" dirty="0"/>
              <a:t>Si c’est une image T1:</a:t>
            </a:r>
          </a:p>
          <a:p>
            <a:pPr lvl="1"/>
            <a:r>
              <a:rPr lang="fr-CA" dirty="0"/>
              <a:t>Un voxel gris (ex, matière grise) reste toujours gris. Pas de modification dans le temps.</a:t>
            </a:r>
          </a:p>
          <a:p>
            <a:r>
              <a:rPr lang="fr-CA" dirty="0"/>
              <a:t>Que pourrait-on mesurer qui nous donnerait une idée de l’activité dans le cerveau?</a:t>
            </a:r>
          </a:p>
        </p:txBody>
      </p:sp>
      <p:pic>
        <p:nvPicPr>
          <p:cNvPr id="9" name="Picture 2" descr="http://www.brainvoyager.com/bvqx/doc/UsersGuide/Preprocessing/Images/TwoViews.png">
            <a:extLst>
              <a:ext uri="{FF2B5EF4-FFF2-40B4-BE49-F238E27FC236}">
                <a16:creationId xmlns:a16="http://schemas.microsoft.com/office/drawing/2014/main" id="{066E12D5-672E-4CFA-88F6-928C6F8E0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7167" y="443896"/>
            <a:ext cx="4026606" cy="507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004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0990D-4503-4512-A28C-024A9018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D47970-5E73-4A24-BFCC-953A4183F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288751"/>
            <a:ext cx="10992256" cy="4186434"/>
          </a:xfrm>
        </p:spPr>
        <p:txBody>
          <a:bodyPr/>
          <a:lstStyle/>
          <a:p>
            <a:r>
              <a:rPr lang="fr-CA" dirty="0"/>
              <a:t>Qu’est-ce qu’on mesure à travers le temps?</a:t>
            </a:r>
          </a:p>
          <a:p>
            <a:r>
              <a:rPr lang="fr-CA" dirty="0"/>
              <a:t>L’activation des neurones à travers le signal BOLD</a:t>
            </a:r>
          </a:p>
          <a:p>
            <a:pPr lvl="1"/>
            <a:r>
              <a:rPr lang="fr-CA" b="0" i="0" dirty="0" err="1">
                <a:solidFill>
                  <a:srgbClr val="2E2E2E"/>
                </a:solidFill>
                <a:effectLst/>
                <a:latin typeface="NexusSerif"/>
              </a:rPr>
              <a:t>blood</a:t>
            </a:r>
            <a:r>
              <a:rPr lang="fr-CA" b="0" i="0" dirty="0">
                <a:solidFill>
                  <a:srgbClr val="2E2E2E"/>
                </a:solidFill>
                <a:effectLst/>
                <a:latin typeface="NexusSerif"/>
              </a:rPr>
              <a:t> </a:t>
            </a:r>
            <a:r>
              <a:rPr lang="fr-CA" b="0" i="0" dirty="0" err="1">
                <a:solidFill>
                  <a:srgbClr val="2E2E2E"/>
                </a:solidFill>
                <a:effectLst/>
                <a:latin typeface="NexusSerif"/>
              </a:rPr>
              <a:t>oxygenation</a:t>
            </a:r>
            <a:r>
              <a:rPr lang="fr-CA" b="0" i="0" dirty="0">
                <a:solidFill>
                  <a:srgbClr val="2E2E2E"/>
                </a:solidFill>
                <a:effectLst/>
                <a:latin typeface="NexusSerif"/>
              </a:rPr>
              <a:t> </a:t>
            </a:r>
            <a:r>
              <a:rPr lang="fr-CA" b="0" i="0" dirty="0" err="1">
                <a:solidFill>
                  <a:srgbClr val="2E2E2E"/>
                </a:solidFill>
                <a:effectLst/>
                <a:latin typeface="NexusSerif"/>
              </a:rPr>
              <a:t>level-dependent</a:t>
            </a:r>
            <a:r>
              <a:rPr lang="fr-CA" b="0" i="0" dirty="0">
                <a:solidFill>
                  <a:srgbClr val="2E2E2E"/>
                </a:solidFill>
                <a:effectLst/>
                <a:latin typeface="NexusSerif"/>
              </a:rPr>
              <a:t> (BOLD)</a:t>
            </a:r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9E5F8E2-BEDC-442E-9EFF-77B11DA22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14"/>
          <a:stretch/>
        </p:blipFill>
        <p:spPr bwMode="auto">
          <a:xfrm>
            <a:off x="1967697" y="3120570"/>
            <a:ext cx="7379049" cy="340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DAAB33-C44B-42EB-B0BF-01DD2D2AC404}"/>
              </a:ext>
            </a:extLst>
          </p:cNvPr>
          <p:cNvSpPr txBox="1"/>
          <p:nvPr/>
        </p:nvSpPr>
        <p:spPr>
          <a:xfrm>
            <a:off x="-5926" y="6500717"/>
            <a:ext cx="28459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fr-CA" sz="1100" dirty="0" err="1">
                <a:effectLst/>
                <a:latin typeface="Arial" panose="020B0604020202020204" pitchFamily="34" charset="0"/>
              </a:rPr>
              <a:t>Arthurs</a:t>
            </a:r>
            <a:r>
              <a:rPr lang="fr-CA" sz="1100" dirty="0">
                <a:effectLst/>
                <a:latin typeface="Arial" panose="020B0604020202020204" pitchFamily="34" charset="0"/>
              </a:rPr>
              <a:t> &amp; Boniface, 2002</a:t>
            </a:r>
            <a:endParaRPr lang="fr-CA" sz="110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4D322168-DBC2-4BEB-9DEE-023B274C1973}"/>
              </a:ext>
            </a:extLst>
          </p:cNvPr>
          <p:cNvSpPr/>
          <p:nvPr/>
        </p:nvSpPr>
        <p:spPr>
          <a:xfrm>
            <a:off x="3078146" y="3030094"/>
            <a:ext cx="1396721" cy="2934118"/>
          </a:xfrm>
          <a:prstGeom prst="ellipse">
            <a:avLst/>
          </a:prstGeom>
          <a:solidFill>
            <a:srgbClr val="99CB38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F7C8D1-826A-476F-89A5-BBD3E649A452}"/>
              </a:ext>
            </a:extLst>
          </p:cNvPr>
          <p:cNvSpPr txBox="1"/>
          <p:nvPr/>
        </p:nvSpPr>
        <p:spPr>
          <a:xfrm rot="20335286">
            <a:off x="444451" y="3058802"/>
            <a:ext cx="2130250" cy="646331"/>
          </a:xfrm>
          <a:prstGeom prst="rect">
            <a:avLst/>
          </a:prstGeom>
          <a:solidFill>
            <a:srgbClr val="99CB38"/>
          </a:solidFill>
        </p:spPr>
        <p:txBody>
          <a:bodyPr wrap="square" rtlCol="0">
            <a:spAutoFit/>
          </a:bodyPr>
          <a:lstStyle/>
          <a:p>
            <a:r>
              <a:rPr lang="fr-CA" dirty="0"/>
              <a:t>Activité </a:t>
            </a:r>
            <a:r>
              <a:rPr lang="fr-CA" b="1" dirty="0"/>
              <a:t>électrique </a:t>
            </a:r>
            <a:r>
              <a:rPr lang="fr-CA" dirty="0"/>
              <a:t>du cerveau. (EEG!)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87AEF3B-4FAD-4C1C-BDAC-BE1226D421BD}"/>
              </a:ext>
            </a:extLst>
          </p:cNvPr>
          <p:cNvSpPr/>
          <p:nvPr/>
        </p:nvSpPr>
        <p:spPr>
          <a:xfrm>
            <a:off x="5926211" y="2829255"/>
            <a:ext cx="1396721" cy="2934118"/>
          </a:xfrm>
          <a:prstGeom prst="ellipse">
            <a:avLst/>
          </a:prstGeom>
          <a:solidFill>
            <a:srgbClr val="FFC0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20091A-F1B2-453A-9D0C-6472FBD51603}"/>
              </a:ext>
            </a:extLst>
          </p:cNvPr>
          <p:cNvSpPr txBox="1"/>
          <p:nvPr/>
        </p:nvSpPr>
        <p:spPr>
          <a:xfrm rot="1046197">
            <a:off x="9534610" y="2568428"/>
            <a:ext cx="213025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CA" dirty="0"/>
              <a:t>Apport sanguin augmenté pour nourrir les neurones.</a:t>
            </a:r>
          </a:p>
        </p:txBody>
      </p:sp>
    </p:spTree>
    <p:extLst>
      <p:ext uri="{BB962C8B-B14F-4D97-AF65-F5344CB8AC3E}">
        <p14:creationId xmlns:p14="http://schemas.microsoft.com/office/powerpoint/2010/main" val="325263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60990D-4503-4512-A28C-024A90185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D47970-5E73-4A24-BFCC-953A4183F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7527248" cy="4927572"/>
          </a:xfrm>
        </p:spPr>
        <p:txBody>
          <a:bodyPr>
            <a:normAutofit/>
          </a:bodyPr>
          <a:lstStyle/>
          <a:p>
            <a:r>
              <a:rPr lang="fr-CA" dirty="0"/>
              <a:t>Qu’est-ce qu’on mesure à travers le temps?</a:t>
            </a:r>
          </a:p>
          <a:p>
            <a:r>
              <a:rPr lang="fr-CA" dirty="0"/>
              <a:t>L’activation des neurones à travers le signal BOLD</a:t>
            </a:r>
          </a:p>
          <a:p>
            <a:pPr lvl="1"/>
            <a:r>
              <a:rPr lang="fr-CA" b="0" i="0" dirty="0" err="1">
                <a:solidFill>
                  <a:srgbClr val="00B0F0"/>
                </a:solidFill>
                <a:effectLst/>
                <a:latin typeface="NexusSerif"/>
              </a:rPr>
              <a:t>blood</a:t>
            </a:r>
            <a:r>
              <a:rPr lang="fr-CA" b="0" i="0" dirty="0">
                <a:solidFill>
                  <a:srgbClr val="00B0F0"/>
                </a:solidFill>
                <a:effectLst/>
                <a:latin typeface="NexusSerif"/>
              </a:rPr>
              <a:t> </a:t>
            </a:r>
            <a:r>
              <a:rPr lang="fr-CA" b="0" i="0" dirty="0" err="1">
                <a:solidFill>
                  <a:srgbClr val="00B0F0"/>
                </a:solidFill>
                <a:effectLst/>
                <a:latin typeface="NexusSerif"/>
              </a:rPr>
              <a:t>oxygenation</a:t>
            </a:r>
            <a:r>
              <a:rPr lang="fr-CA" b="0" i="0" dirty="0">
                <a:solidFill>
                  <a:srgbClr val="00B0F0"/>
                </a:solidFill>
                <a:effectLst/>
                <a:latin typeface="NexusSerif"/>
              </a:rPr>
              <a:t> </a:t>
            </a:r>
            <a:r>
              <a:rPr lang="fr-CA" b="0" i="0" dirty="0" err="1">
                <a:solidFill>
                  <a:srgbClr val="00B0F0"/>
                </a:solidFill>
                <a:effectLst/>
                <a:latin typeface="NexusSerif"/>
              </a:rPr>
              <a:t>level-dependent</a:t>
            </a:r>
            <a:r>
              <a:rPr lang="fr-CA" b="0" i="0" dirty="0">
                <a:solidFill>
                  <a:srgbClr val="00B0F0"/>
                </a:solidFill>
                <a:effectLst/>
                <a:latin typeface="NexusSerif"/>
              </a:rPr>
              <a:t> (BOLD)</a:t>
            </a:r>
          </a:p>
          <a:p>
            <a:r>
              <a:rPr lang="fr-CA" dirty="0"/>
              <a:t>Après activation, les neurones ont une réponse typique. On appelle la forme de la courbe BOLD en réponse à une activité la:</a:t>
            </a:r>
          </a:p>
          <a:p>
            <a:pPr lvl="1"/>
            <a:r>
              <a:rPr lang="fr-CA" b="1" dirty="0">
                <a:solidFill>
                  <a:srgbClr val="00B0F0"/>
                </a:solidFill>
              </a:rPr>
              <a:t>HRF: </a:t>
            </a:r>
            <a:r>
              <a:rPr lang="fr-CA" b="1" dirty="0" err="1">
                <a:solidFill>
                  <a:srgbClr val="00B0F0"/>
                </a:solidFill>
              </a:rPr>
              <a:t>hemodynamic</a:t>
            </a:r>
            <a:r>
              <a:rPr lang="fr-CA" b="1" dirty="0">
                <a:solidFill>
                  <a:srgbClr val="00B0F0"/>
                </a:solidFill>
              </a:rPr>
              <a:t> </a:t>
            </a:r>
            <a:r>
              <a:rPr lang="fr-CA" b="1" dirty="0" err="1">
                <a:solidFill>
                  <a:srgbClr val="00B0F0"/>
                </a:solidFill>
              </a:rPr>
              <a:t>response</a:t>
            </a:r>
            <a:r>
              <a:rPr lang="fr-CA" b="1" dirty="0">
                <a:solidFill>
                  <a:srgbClr val="00B0F0"/>
                </a:solidFill>
              </a:rPr>
              <a:t> </a:t>
            </a:r>
            <a:r>
              <a:rPr lang="fr-CA" b="1" dirty="0" err="1">
                <a:solidFill>
                  <a:srgbClr val="00B0F0"/>
                </a:solidFill>
              </a:rPr>
              <a:t>function</a:t>
            </a:r>
            <a:r>
              <a:rPr lang="fr-CA" dirty="0">
                <a:solidFill>
                  <a:srgbClr val="00B0F0"/>
                </a:solidFill>
              </a:rPr>
              <a:t> </a:t>
            </a:r>
          </a:p>
          <a:p>
            <a:pPr lvl="1"/>
            <a:endParaRPr lang="fr-CA" dirty="0">
              <a:solidFill>
                <a:schemeClr val="accent4"/>
              </a:solidFill>
            </a:endParaRPr>
          </a:p>
          <a:p>
            <a:endParaRPr lang="fr-CA" dirty="0">
              <a:solidFill>
                <a:schemeClr val="accent4"/>
              </a:solidFill>
            </a:endParaRPr>
          </a:p>
          <a:p>
            <a:r>
              <a:rPr lang="fr-CA" dirty="0">
                <a:solidFill>
                  <a:schemeClr val="tx1"/>
                </a:solidFill>
              </a:rPr>
              <a:t>!! Résolution temporelle: ~3 secondes</a:t>
            </a:r>
          </a:p>
          <a:p>
            <a:pPr lvl="1"/>
            <a:endParaRPr lang="fr-CA" dirty="0"/>
          </a:p>
        </p:txBody>
      </p:sp>
      <p:pic>
        <p:nvPicPr>
          <p:cNvPr id="12" name="Picture 2" descr="Analytic Model of fMRI BOLD Signals for Separable Metrics of Neural and  Metabolic Activity | bioRxiv">
            <a:extLst>
              <a:ext uri="{FF2B5EF4-FFF2-40B4-BE49-F238E27FC236}">
                <a16:creationId xmlns:a16="http://schemas.microsoft.com/office/drawing/2014/main" id="{98C6DD2D-8BDB-4C4C-84EA-521357895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285" y="3357364"/>
            <a:ext cx="3684501" cy="2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97E5D76-2C44-4111-BD92-F7D9FF7D40B7}"/>
              </a:ext>
            </a:extLst>
          </p:cNvPr>
          <p:cNvSpPr txBox="1"/>
          <p:nvPr/>
        </p:nvSpPr>
        <p:spPr>
          <a:xfrm>
            <a:off x="0" y="6581001"/>
            <a:ext cx="28459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fr-CA" sz="1200" dirty="0">
                <a:effectLst/>
                <a:latin typeface="Arial" panose="020B0604020202020204" pitchFamily="34" charset="0"/>
              </a:rPr>
              <a:t>Schaper2019</a:t>
            </a:r>
            <a:endParaRPr lang="fr-CA" sz="1200" dirty="0"/>
          </a:p>
        </p:txBody>
      </p:sp>
    </p:spTree>
    <p:extLst>
      <p:ext uri="{BB962C8B-B14F-4D97-AF65-F5344CB8AC3E}">
        <p14:creationId xmlns:p14="http://schemas.microsoft.com/office/powerpoint/2010/main" val="39881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EE4D5-6C02-4C65-98AF-C60B4441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D31E76-3990-49AF-BCF4-35295501A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Exemple: Acquisition durant une tâche visuelle (Ferme les yeux, ouvre les yeux)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A2973B7-A805-4CAE-8B77-A11785C5F2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4"/>
          <a:stretch/>
        </p:blipFill>
        <p:spPr bwMode="auto">
          <a:xfrm>
            <a:off x="833822" y="2899659"/>
            <a:ext cx="8333815" cy="339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1CAF04E-1A77-4A5F-ABFB-108BA614B212}"/>
              </a:ext>
            </a:extLst>
          </p:cNvPr>
          <p:cNvSpPr txBox="1"/>
          <p:nvPr/>
        </p:nvSpPr>
        <p:spPr>
          <a:xfrm>
            <a:off x="9375950" y="6577695"/>
            <a:ext cx="29316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100" dirty="0"/>
              <a:t>http://fmri.ucsd.edu/Research/whatisfmri.html</a:t>
            </a:r>
          </a:p>
        </p:txBody>
      </p:sp>
      <p:pic>
        <p:nvPicPr>
          <p:cNvPr id="7" name="Picture 2" descr="http://www.brainvoyager.com/bvqx/doc/UsersGuide/Preprocessing/Images/TwoViews.png">
            <a:extLst>
              <a:ext uri="{FF2B5EF4-FFF2-40B4-BE49-F238E27FC236}">
                <a16:creationId xmlns:a16="http://schemas.microsoft.com/office/drawing/2014/main" id="{E8DA7BB3-4D11-4C0F-82D1-5BD2F4B60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4636" y="2407493"/>
            <a:ext cx="2348367" cy="296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413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973F1-65EC-41C3-9B54-D10353A1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>
                <a:solidFill>
                  <a:schemeClr val="accent2">
                    <a:lumMod val="50000"/>
                  </a:schemeClr>
                </a:solidFill>
              </a:rPr>
              <a:t>IRMf – comment l’utiliser pour faire des analyses?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0714A-9973-41A9-BDF1-19E45818B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CA" dirty="0"/>
              <a:t>Corrélation avec la « </a:t>
            </a:r>
            <a:r>
              <a:rPr lang="fr-CA" dirty="0" err="1"/>
              <a:t>ideal</a:t>
            </a:r>
            <a:r>
              <a:rPr lang="fr-CA" dirty="0"/>
              <a:t> </a:t>
            </a:r>
            <a:r>
              <a:rPr lang="fr-CA" dirty="0" err="1"/>
              <a:t>timecourse</a:t>
            </a:r>
            <a:r>
              <a:rPr lang="fr-CA" dirty="0"/>
              <a:t> »</a:t>
            </a:r>
          </a:p>
          <a:p>
            <a:pPr lvl="1"/>
            <a:r>
              <a:rPr lang="fr-CA" dirty="0"/>
              <a:t>Pendant une tâche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 err="1"/>
              <a:t>Seed-based</a:t>
            </a:r>
            <a:r>
              <a:rPr lang="fr-CA" dirty="0"/>
              <a:t> </a:t>
            </a:r>
            <a:r>
              <a:rPr lang="fr-CA" dirty="0" err="1"/>
              <a:t>analysis</a:t>
            </a:r>
            <a:r>
              <a:rPr lang="fr-CA" dirty="0"/>
              <a:t> / ICA </a:t>
            </a:r>
            <a:r>
              <a:rPr lang="fr-CA" dirty="0" err="1"/>
              <a:t>analysis</a:t>
            </a:r>
            <a:endParaRPr lang="fr-CA" dirty="0"/>
          </a:p>
          <a:p>
            <a:pPr lvl="1"/>
            <a:r>
              <a:rPr lang="fr-CA" dirty="0"/>
              <a:t>Pendant une tâche</a:t>
            </a:r>
          </a:p>
          <a:p>
            <a:pPr lvl="1"/>
            <a:r>
              <a:rPr lang="fr-CA" dirty="0"/>
              <a:t>Au repos</a:t>
            </a:r>
          </a:p>
        </p:txBody>
      </p:sp>
    </p:spTree>
    <p:extLst>
      <p:ext uri="{BB962C8B-B14F-4D97-AF65-F5344CB8AC3E}">
        <p14:creationId xmlns:p14="http://schemas.microsoft.com/office/powerpoint/2010/main" val="2021485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973F1-65EC-41C3-9B54-D10353A1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>
                <a:solidFill>
                  <a:schemeClr val="accent2">
                    <a:lumMod val="50000"/>
                  </a:schemeClr>
                </a:solidFill>
              </a:rPr>
              <a:t>IRMf – comment l’utiliser pour faire des analyses?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0714A-9973-41A9-BDF1-19E45818B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CA" b="1" dirty="0"/>
              <a:t>Corrélation avec la « </a:t>
            </a:r>
            <a:r>
              <a:rPr lang="fr-CA" b="1" dirty="0" err="1"/>
              <a:t>ideal</a:t>
            </a:r>
            <a:r>
              <a:rPr lang="fr-CA" b="1" dirty="0"/>
              <a:t> </a:t>
            </a:r>
            <a:r>
              <a:rPr lang="fr-CA" b="1" dirty="0" err="1"/>
              <a:t>timecourse</a:t>
            </a:r>
            <a:r>
              <a:rPr lang="fr-CA" b="1" dirty="0"/>
              <a:t> »</a:t>
            </a:r>
          </a:p>
          <a:p>
            <a:pPr lvl="1"/>
            <a:r>
              <a:rPr lang="fr-CA" b="1" dirty="0"/>
              <a:t>Pendant une tâche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 err="1"/>
              <a:t>Seed-based</a:t>
            </a:r>
            <a:r>
              <a:rPr lang="fr-CA" dirty="0"/>
              <a:t> </a:t>
            </a:r>
            <a:r>
              <a:rPr lang="fr-CA" dirty="0" err="1"/>
              <a:t>analysis</a:t>
            </a:r>
            <a:r>
              <a:rPr lang="fr-CA" dirty="0"/>
              <a:t>  </a:t>
            </a:r>
            <a:r>
              <a:rPr lang="fr-CA" b="1" dirty="0"/>
              <a:t> </a:t>
            </a:r>
            <a:r>
              <a:rPr lang="fr-CA" dirty="0"/>
              <a:t>/ ICA </a:t>
            </a:r>
            <a:r>
              <a:rPr lang="fr-CA" dirty="0" err="1"/>
              <a:t>analysis</a:t>
            </a:r>
            <a:endParaRPr lang="fr-CA" dirty="0"/>
          </a:p>
          <a:p>
            <a:pPr lvl="1"/>
            <a:r>
              <a:rPr lang="fr-CA" dirty="0"/>
              <a:t>Pendant une tâche</a:t>
            </a:r>
          </a:p>
          <a:p>
            <a:pPr lvl="1"/>
            <a:r>
              <a:rPr lang="fr-CA" dirty="0"/>
              <a:t>Au repos</a:t>
            </a:r>
          </a:p>
        </p:txBody>
      </p:sp>
    </p:spTree>
    <p:extLst>
      <p:ext uri="{BB962C8B-B14F-4D97-AF65-F5344CB8AC3E}">
        <p14:creationId xmlns:p14="http://schemas.microsoft.com/office/powerpoint/2010/main" val="1403689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E3B09-F215-4026-BFCC-A8A82339F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5CF526-B955-4245-8511-BBCBA0EA9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On cherche tous les voxels dont le « pattern » ressemble à celui de la tâche.</a:t>
            </a:r>
          </a:p>
          <a:p>
            <a:pPr lvl="1"/>
            <a:r>
              <a:rPr lang="fr-CA" dirty="0"/>
              <a:t>On cherche donc les voxels dont la réponse BOLD est corrélée avec le « timeline » de la tâche.</a:t>
            </a:r>
          </a:p>
          <a:p>
            <a:pPr lvl="1"/>
            <a:r>
              <a:rPr lang="fr-CA" dirty="0"/>
              <a:t>Ou </a:t>
            </a:r>
            <a:r>
              <a:rPr lang="fr-CA" dirty="0" err="1"/>
              <a:t>anticorrélé</a:t>
            </a:r>
            <a:r>
              <a:rPr lang="fr-CA" dirty="0"/>
              <a:t>…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0571A510-A5C2-45CA-AFD6-C0A2AE43C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765" y="3590186"/>
            <a:ext cx="6572676" cy="273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omment fonctionne le cerveau humain ? – Speechneurolab">
            <a:extLst>
              <a:ext uri="{FF2B5EF4-FFF2-40B4-BE49-F238E27FC236}">
                <a16:creationId xmlns:a16="http://schemas.microsoft.com/office/drawing/2014/main" id="{9CA12C57-BBFB-626C-D269-6EE2FB302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512" y="2215242"/>
            <a:ext cx="3385407" cy="3271157"/>
          </a:xfrm>
          <a:prstGeom prst="rect">
            <a:avLst/>
          </a:prstGeom>
        </p:spPr>
      </p:pic>
      <p:pic>
        <p:nvPicPr>
          <p:cNvPr id="3744" name="Brodmann_areas_3D.tiff" descr="Brodmann_areas_3D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59" y="2009639"/>
            <a:ext cx="2625727" cy="4468211"/>
          </a:xfrm>
          <a:prstGeom prst="rect">
            <a:avLst/>
          </a:prstGeom>
          <a:ln w="12700">
            <a:miter lim="400000"/>
          </a:ln>
        </p:spPr>
      </p:pic>
      <p:sp>
        <p:nvSpPr>
          <p:cNvPr id="3750" name="Brodmann areas"/>
          <p:cNvSpPr txBox="1">
            <a:spLocks noGrp="1"/>
          </p:cNvSpPr>
          <p:nvPr>
            <p:ph type="title"/>
          </p:nvPr>
        </p:nvSpPr>
        <p:spPr>
          <a:xfrm>
            <a:off x="437745" y="357283"/>
            <a:ext cx="4515255" cy="84099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fr-CA" dirty="0"/>
              <a:t>Découpage en aires fonctionnelles:</a:t>
            </a:r>
            <a:endParaRPr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BF6A257-87E8-4F3B-816E-0EC3D0DCFEC9}"/>
              </a:ext>
            </a:extLst>
          </p:cNvPr>
          <p:cNvSpPr txBox="1"/>
          <p:nvPr/>
        </p:nvSpPr>
        <p:spPr>
          <a:xfrm>
            <a:off x="903319" y="6467814"/>
            <a:ext cx="30691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dirty="0"/>
              <a:t>Aires de Brodmann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1ECA2EB-FFA2-3498-169D-B97A04852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690" y="1929833"/>
            <a:ext cx="5798094" cy="2881653"/>
          </a:xfrm>
          <a:prstGeom prst="rect">
            <a:avLst/>
          </a:prstGeom>
        </p:spPr>
      </p:pic>
      <p:sp>
        <p:nvSpPr>
          <p:cNvPr id="4" name="Brodmann areas">
            <a:extLst>
              <a:ext uri="{FF2B5EF4-FFF2-40B4-BE49-F238E27FC236}">
                <a16:creationId xmlns:a16="http://schemas.microsoft.com/office/drawing/2014/main" id="{74A89DBE-83ED-FB60-152E-AA4B3336DC81}"/>
              </a:ext>
            </a:extLst>
          </p:cNvPr>
          <p:cNvSpPr txBox="1">
            <a:spLocks/>
          </p:cNvSpPr>
          <p:nvPr/>
        </p:nvSpPr>
        <p:spPr>
          <a:xfrm>
            <a:off x="5584373" y="172227"/>
            <a:ext cx="4876800" cy="1199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3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dirty="0"/>
              <a:t>Découpage en aires structurelles:</a:t>
            </a:r>
          </a:p>
        </p:txBody>
      </p:sp>
    </p:spTree>
    <p:extLst>
      <p:ext uri="{BB962C8B-B14F-4D97-AF65-F5344CB8AC3E}">
        <p14:creationId xmlns:p14="http://schemas.microsoft.com/office/powerpoint/2010/main" val="1587623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7C590D-4800-43CB-9CE2-3EAFA8944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pic>
        <p:nvPicPr>
          <p:cNvPr id="4" name="Picture 2" descr="BOLD-fMRI in the mouse auditory pathway - ScienceDirect">
            <a:extLst>
              <a:ext uri="{FF2B5EF4-FFF2-40B4-BE49-F238E27FC236}">
                <a16:creationId xmlns:a16="http://schemas.microsoft.com/office/drawing/2014/main" id="{B1C75114-3F3C-4F5C-9F0C-0E6B0176C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454" y="1943110"/>
            <a:ext cx="9929091" cy="3812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5175A0A-CF8D-4A57-A9B9-EFD69D8423AB}"/>
              </a:ext>
            </a:extLst>
          </p:cNvPr>
          <p:cNvSpPr txBox="1"/>
          <p:nvPr/>
        </p:nvSpPr>
        <p:spPr>
          <a:xfrm>
            <a:off x="10701495" y="6500717"/>
            <a:ext cx="12861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100" dirty="0"/>
              <a:t>Fresches2018</a:t>
            </a:r>
          </a:p>
        </p:txBody>
      </p:sp>
    </p:spTree>
    <p:extLst>
      <p:ext uri="{BB962C8B-B14F-4D97-AF65-F5344CB8AC3E}">
        <p14:creationId xmlns:p14="http://schemas.microsoft.com/office/powerpoint/2010/main" val="2814436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347419-3088-4C73-B047-4B3735D6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pic>
        <p:nvPicPr>
          <p:cNvPr id="6146" name="Picture 2" descr="The effect of resting condition on resting-state fMRI reliability and  consistency: A comparison between resting with eyes open, closed, and  fixated - ScienceDirect">
            <a:extLst>
              <a:ext uri="{FF2B5EF4-FFF2-40B4-BE49-F238E27FC236}">
                <a16:creationId xmlns:a16="http://schemas.microsoft.com/office/drawing/2014/main" id="{9E396CF6-C549-4AD4-99CB-B2307F1B7F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63" y="1317239"/>
            <a:ext cx="6994873" cy="499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498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C7109-4E1C-43B6-87BD-7F15D2462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9AABB9-686B-4F6A-A39C-02C9D89AA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Pour être encore plus efficace…</a:t>
            </a:r>
          </a:p>
          <a:p>
            <a:r>
              <a:rPr lang="fr-CA" dirty="0"/>
              <a:t>Convolution du stimulus avec la HRF</a:t>
            </a:r>
          </a:p>
          <a:p>
            <a:r>
              <a:rPr lang="fr-CA" dirty="0"/>
              <a:t>Ex: Pour un stimulus instantané:</a:t>
            </a:r>
          </a:p>
        </p:txBody>
      </p:sp>
      <p:pic>
        <p:nvPicPr>
          <p:cNvPr id="5" name="Picture 2" descr="Figure C-2. The convolution of the HRF model with the stimulus function...  | Download Scientific Diagram">
            <a:extLst>
              <a:ext uri="{FF2B5EF4-FFF2-40B4-BE49-F238E27FC236}">
                <a16:creationId xmlns:a16="http://schemas.microsoft.com/office/drawing/2014/main" id="{107917B8-DA14-44B1-B3E3-E76705899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71" y="966479"/>
            <a:ext cx="4630578" cy="492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D6D9D8-D593-42CE-A50D-E5B2FC681DBD}"/>
              </a:ext>
            </a:extLst>
          </p:cNvPr>
          <p:cNvSpPr txBox="1"/>
          <p:nvPr/>
        </p:nvSpPr>
        <p:spPr>
          <a:xfrm>
            <a:off x="6886217" y="467773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/>
              <a:t>=</a:t>
            </a:r>
          </a:p>
        </p:txBody>
      </p:sp>
      <p:pic>
        <p:nvPicPr>
          <p:cNvPr id="1026" name="Picture 2" descr="How to write a convolution and a Fourier transform - TeX - LaTeX Stack  Exchange">
            <a:extLst>
              <a:ext uri="{FF2B5EF4-FFF2-40B4-BE49-F238E27FC236}">
                <a16:creationId xmlns:a16="http://schemas.microsoft.com/office/drawing/2014/main" id="{00BDB34B-3F0F-4601-949C-D0D3921AB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2" t="25312" r="57953" b="54938"/>
          <a:stretch/>
        </p:blipFill>
        <p:spPr bwMode="auto">
          <a:xfrm>
            <a:off x="6822836" y="2419929"/>
            <a:ext cx="401935" cy="41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273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EC7109-4E1C-43B6-87BD-7F15D2462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9AABB9-686B-4F6A-A39C-02C9D89AA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Pour être encore plus efficace…</a:t>
            </a:r>
          </a:p>
          <a:p>
            <a:r>
              <a:rPr lang="fr-CA" dirty="0"/>
              <a:t>Convolution du stimulus avec la HRF</a:t>
            </a:r>
          </a:p>
          <a:p>
            <a:r>
              <a:rPr lang="fr-CA" dirty="0"/>
              <a:t>Ex: Pour un stimulus par </a:t>
            </a:r>
            <a:br>
              <a:rPr lang="fr-CA" dirty="0"/>
            </a:br>
            <a:r>
              <a:rPr lang="fr-CA" dirty="0"/>
              <a:t>fenêtres de temps:</a:t>
            </a:r>
          </a:p>
          <a:p>
            <a:endParaRPr lang="fr-CA" dirty="0"/>
          </a:p>
        </p:txBody>
      </p:sp>
      <p:pic>
        <p:nvPicPr>
          <p:cNvPr id="7170" name="Picture 2" descr="shows the vector hrf created by fmri.stimulus() using | Download Scientific  Diagram">
            <a:extLst>
              <a:ext uri="{FF2B5EF4-FFF2-40B4-BE49-F238E27FC236}">
                <a16:creationId xmlns:a16="http://schemas.microsoft.com/office/drawing/2014/main" id="{D066FDFC-4D2A-4638-AEA1-EA2D135902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6"/>
          <a:stretch/>
        </p:blipFill>
        <p:spPr bwMode="auto">
          <a:xfrm>
            <a:off x="6708142" y="4435747"/>
            <a:ext cx="5210503" cy="187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OLD-fMRI in the mouse auditory pathway - ScienceDirect">
            <a:extLst>
              <a:ext uri="{FF2B5EF4-FFF2-40B4-BE49-F238E27FC236}">
                <a16:creationId xmlns:a16="http://schemas.microsoft.com/office/drawing/2014/main" id="{ED815DB5-FC6E-42DB-A94E-D4E0A2352B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9438" r="74811" b="67382"/>
          <a:stretch/>
        </p:blipFill>
        <p:spPr bwMode="auto">
          <a:xfrm>
            <a:off x="7254088" y="2722179"/>
            <a:ext cx="4471516" cy="158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19399DA-F3F6-FD1E-E7DE-AA285018910A}"/>
              </a:ext>
            </a:extLst>
          </p:cNvPr>
          <p:cNvSpPr txBox="1"/>
          <p:nvPr/>
        </p:nvSpPr>
        <p:spPr>
          <a:xfrm>
            <a:off x="6168620" y="482319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b="1" dirty="0"/>
              <a:t>=</a:t>
            </a:r>
          </a:p>
        </p:txBody>
      </p:sp>
      <p:pic>
        <p:nvPicPr>
          <p:cNvPr id="6" name="Picture 2" descr="How to write a convolution and a Fourier transform - TeX - LaTeX Stack  Exchange">
            <a:extLst>
              <a:ext uri="{FF2B5EF4-FFF2-40B4-BE49-F238E27FC236}">
                <a16:creationId xmlns:a16="http://schemas.microsoft.com/office/drawing/2014/main" id="{EC8F2075-7706-FEE4-13E0-CFE750CF50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2" t="25312" r="57953" b="54938"/>
          <a:stretch/>
        </p:blipFill>
        <p:spPr bwMode="auto">
          <a:xfrm>
            <a:off x="6306207" y="2364344"/>
            <a:ext cx="401935" cy="41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BF5B37-9D4D-5D5A-569A-62E379F01F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088" y="573662"/>
            <a:ext cx="2103711" cy="157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72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43DE0-383A-4819-B652-AB73D1404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357283"/>
            <a:ext cx="10992256" cy="840992"/>
          </a:xfrm>
        </p:spPr>
        <p:txBody>
          <a:bodyPr/>
          <a:lstStyle/>
          <a:p>
            <a:r>
              <a:rPr lang="fr-CA" dirty="0"/>
              <a:t>IRM fonctionnelle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176EBC-C6CD-446D-8A1D-82C810DAE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573213"/>
            <a:ext cx="10991850" cy="4927599"/>
          </a:xfrm>
        </p:spPr>
        <p:txBody>
          <a:bodyPr>
            <a:normAutofit/>
          </a:bodyPr>
          <a:lstStyle/>
          <a:p>
            <a:r>
              <a:rPr lang="fr-CA" dirty="0"/>
              <a:t>Démo : AFNI </a:t>
            </a:r>
            <a:r>
              <a:rPr lang="fr-CA" dirty="0">
                <a:sym typeface="Wingdings" panose="05000000000000000000" pitchFamily="2" charset="2"/>
              </a:rPr>
              <a:t> timeline</a:t>
            </a:r>
          </a:p>
          <a:p>
            <a:pPr lvl="1"/>
            <a:endParaRPr lang="fr-CA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94438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973F1-65EC-41C3-9B54-D10353A1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>
                <a:solidFill>
                  <a:schemeClr val="accent2">
                    <a:lumMod val="50000"/>
                  </a:schemeClr>
                </a:solidFill>
              </a:rPr>
              <a:t>IRMf – comment l’utiliser pour faire des analyses?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0714A-9973-41A9-BDF1-19E45818B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CA" dirty="0"/>
              <a:t>Corrélation avec la « </a:t>
            </a:r>
            <a:r>
              <a:rPr lang="fr-CA" dirty="0" err="1"/>
              <a:t>ideal</a:t>
            </a:r>
            <a:r>
              <a:rPr lang="fr-CA" dirty="0"/>
              <a:t> </a:t>
            </a:r>
            <a:r>
              <a:rPr lang="fr-CA" dirty="0" err="1"/>
              <a:t>timecourse</a:t>
            </a:r>
            <a:r>
              <a:rPr lang="fr-CA" dirty="0"/>
              <a:t> »</a:t>
            </a:r>
          </a:p>
          <a:p>
            <a:pPr lvl="1"/>
            <a:r>
              <a:rPr lang="fr-CA" dirty="0"/>
              <a:t>Pendant une tâche</a:t>
            </a:r>
          </a:p>
          <a:p>
            <a:pPr marL="514350" indent="-514350">
              <a:buFont typeface="+mj-lt"/>
              <a:buAutoNum type="arabicPeriod"/>
            </a:pPr>
            <a:r>
              <a:rPr lang="fr-CA" b="1" dirty="0" err="1"/>
              <a:t>Seed-based</a:t>
            </a:r>
            <a:r>
              <a:rPr lang="fr-CA" b="1" dirty="0"/>
              <a:t> </a:t>
            </a:r>
            <a:r>
              <a:rPr lang="fr-CA" b="1" dirty="0" err="1"/>
              <a:t>analysis</a:t>
            </a:r>
            <a:r>
              <a:rPr lang="fr-CA" b="1" dirty="0"/>
              <a:t> / ICA </a:t>
            </a:r>
            <a:r>
              <a:rPr lang="fr-CA" b="1" dirty="0" err="1"/>
              <a:t>analysis</a:t>
            </a:r>
            <a:r>
              <a:rPr lang="fr-CA" b="1" dirty="0"/>
              <a:t> </a:t>
            </a:r>
          </a:p>
          <a:p>
            <a:pPr lvl="1"/>
            <a:r>
              <a:rPr lang="fr-CA" b="1" dirty="0"/>
              <a:t>Pendant une tâche</a:t>
            </a:r>
          </a:p>
          <a:p>
            <a:pPr lvl="1"/>
            <a:r>
              <a:rPr lang="fr-CA" b="1" dirty="0"/>
              <a:t>Au repos</a:t>
            </a:r>
          </a:p>
        </p:txBody>
      </p:sp>
    </p:spTree>
    <p:extLst>
      <p:ext uri="{BB962C8B-B14F-4D97-AF65-F5344CB8AC3E}">
        <p14:creationId xmlns:p14="http://schemas.microsoft.com/office/powerpoint/2010/main" val="731843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67289E-78A1-206E-DCC2-1B94F18C0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Corrélations entres régions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147919-DF85-7F1B-FD46-78A38A49B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CA" dirty="0"/>
              <a:t>Que fait-on quand il n’y avait pas de tâche?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/>
              <a:t>Que fait-on quand on ne s’attend pas à une réponse corrélée avec l’apparition de la tâche, ou que ce n’est pas ce qui nous intéresse?</a:t>
            </a:r>
          </a:p>
        </p:txBody>
      </p:sp>
    </p:spTree>
    <p:extLst>
      <p:ext uri="{BB962C8B-B14F-4D97-AF65-F5344CB8AC3E}">
        <p14:creationId xmlns:p14="http://schemas.microsoft.com/office/powerpoint/2010/main" val="1844934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520295-BCCB-4764-9F09-31F035082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Aires fonctionnelles du cerveau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F2947F-6606-4A6A-86F1-46638AD76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Les aires sont souvent interreliées et forment des réseaux</a:t>
            </a:r>
          </a:p>
          <a:p>
            <a:pPr lvl="1"/>
            <a:r>
              <a:rPr lang="fr-CA" dirty="0"/>
              <a:t>Ex: une région activée en excite une autre</a:t>
            </a:r>
          </a:p>
          <a:p>
            <a:pPr lvl="1"/>
            <a:r>
              <a:rPr lang="fr-CA" dirty="0"/>
              <a:t>Ou l’inhibe</a:t>
            </a:r>
          </a:p>
          <a:p>
            <a:r>
              <a:rPr lang="fr-CA" dirty="0"/>
              <a:t>Connaître l’anatomie ne suffit pas toujours.</a:t>
            </a:r>
          </a:p>
          <a:p>
            <a:pPr lvl="1"/>
            <a:r>
              <a:rPr lang="fr-CA" dirty="0"/>
              <a:t>Il faut connaître des </a:t>
            </a:r>
            <a:r>
              <a:rPr lang="fr-CA" b="1" dirty="0"/>
              <a:t>réseaux</a:t>
            </a:r>
          </a:p>
        </p:txBody>
      </p:sp>
      <p:pic>
        <p:nvPicPr>
          <p:cNvPr id="11266" name="Picture 2" descr="THE BRAIN FROM TOP TO BOTTOM">
            <a:extLst>
              <a:ext uri="{FF2B5EF4-FFF2-40B4-BE49-F238E27FC236}">
                <a16:creationId xmlns:a16="http://schemas.microsoft.com/office/drawing/2014/main" id="{F5FB9016-9625-4AEF-94AE-358488ED8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49" y="2232688"/>
            <a:ext cx="4566191" cy="390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constructing functional brain networks: have we got the basics right? |  David Papo">
            <a:extLst>
              <a:ext uri="{FF2B5EF4-FFF2-40B4-BE49-F238E27FC236}">
                <a16:creationId xmlns:a16="http://schemas.microsoft.com/office/drawing/2014/main" id="{F1EE05B6-2DD7-4536-A969-593520AC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42" y="3790134"/>
            <a:ext cx="4071257" cy="298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608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487911-C4F8-4D38-A45A-903CA748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Réseaux fonctionnels du cerveau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893B96-1E2E-E8AF-06DD-DBD269039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Exemples: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252830-736C-446C-8099-2BCFC15F0216}"/>
              </a:ext>
            </a:extLst>
          </p:cNvPr>
          <p:cNvSpPr txBox="1"/>
          <p:nvPr/>
        </p:nvSpPr>
        <p:spPr>
          <a:xfrm>
            <a:off x="10245551" y="6431963"/>
            <a:ext cx="17443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200" dirty="0"/>
              <a:t>Zhang &amp; </a:t>
            </a:r>
            <a:r>
              <a:rPr lang="fr-CA" sz="1200" dirty="0" err="1"/>
              <a:t>Raichle</a:t>
            </a:r>
            <a:r>
              <a:rPr lang="fr-CA" sz="1200" dirty="0"/>
              <a:t>, 2010 </a:t>
            </a:r>
          </a:p>
        </p:txBody>
      </p:sp>
      <p:pic>
        <p:nvPicPr>
          <p:cNvPr id="7" name="Picture 2" descr="Figure 1">
            <a:extLst>
              <a:ext uri="{FF2B5EF4-FFF2-40B4-BE49-F238E27FC236}">
                <a16:creationId xmlns:a16="http://schemas.microsoft.com/office/drawing/2014/main" id="{DA67DDD4-73C0-02DA-4993-9210817ADE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2"/>
          <a:stretch/>
        </p:blipFill>
        <p:spPr bwMode="auto">
          <a:xfrm>
            <a:off x="3309258" y="1183454"/>
            <a:ext cx="5822183" cy="567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559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971C77-74DE-49D8-BE5D-DD386F8F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Réseaux fonctionnels du cerveau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19943D-858A-4EA2-83AE-20074710D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/>
              <a:t>Démo : </a:t>
            </a:r>
            <a:r>
              <a:rPr lang="fr-CA" dirty="0">
                <a:hlinkClick r:id="rId2"/>
              </a:rPr>
              <a:t>https://neurosynth.org/</a:t>
            </a:r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71044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F5AFA-F94E-49CA-B575-73CF0B01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 default-mode network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10DE1D-5681-418F-B4E6-97376983C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11329712" cy="3009129"/>
          </a:xfrm>
        </p:spPr>
        <p:txBody>
          <a:bodyPr/>
          <a:lstStyle/>
          <a:p>
            <a:r>
              <a:rPr lang="fr-CA" dirty="0"/>
              <a:t>On s’est rendu compte que des réseaux fonctionnels sont présents même au repos</a:t>
            </a:r>
          </a:p>
          <a:p>
            <a:pPr lvl="1"/>
            <a:r>
              <a:rPr lang="fr-CA" dirty="0"/>
              <a:t>i.e. les régions dans un même réseau ont une activité similaire, même sans tâche.</a:t>
            </a:r>
          </a:p>
          <a:p>
            <a:r>
              <a:rPr lang="fr-CA" dirty="0"/>
              <a:t>Un réseau fortement présent au repos est le DMN</a:t>
            </a:r>
            <a:br>
              <a:rPr lang="fr-CA" dirty="0"/>
            </a:br>
            <a:r>
              <a:rPr lang="fr-CA" dirty="0"/>
              <a:t>(</a:t>
            </a:r>
            <a:r>
              <a:rPr lang="fr-CA" b="1" dirty="0">
                <a:solidFill>
                  <a:schemeClr val="accent6"/>
                </a:solidFill>
              </a:rPr>
              <a:t>Default Mode Network</a:t>
            </a:r>
            <a:r>
              <a:rPr lang="fr-CA" dirty="0"/>
              <a:t>)</a:t>
            </a:r>
          </a:p>
        </p:txBody>
      </p:sp>
      <p:pic>
        <p:nvPicPr>
          <p:cNvPr id="14338" name="Picture 2" descr="Default mode network connectivity in stable vs progressive mild cognitive  impairment | Neurology">
            <a:extLst>
              <a:ext uri="{FF2B5EF4-FFF2-40B4-BE49-F238E27FC236}">
                <a16:creationId xmlns:a16="http://schemas.microsoft.com/office/drawing/2014/main" id="{DC7E6D3D-48E2-4346-9A12-2F45EFEC2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546" y="3905611"/>
            <a:ext cx="8590907" cy="275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450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D852C8-93BF-4BA4-9EBF-6778EE7C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 default-mode network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D30E26-5E54-432E-B4C0-5EBABCC52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Mais comment fait-on pour le mesurer?</a:t>
            </a:r>
          </a:p>
          <a:p>
            <a:r>
              <a:rPr lang="fr-CA" dirty="0"/>
              <a:t>Tâche de repos = il n’y a pas de stimuli = on n’a pas d’attente sur le « pattern » des activations BOLD!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F55202-BC45-4529-A871-8C4AE41005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4"/>
          <a:stretch/>
        </p:blipFill>
        <p:spPr bwMode="auto">
          <a:xfrm>
            <a:off x="2616200" y="3412310"/>
            <a:ext cx="7579951" cy="308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OLD-fMRI in the mouse auditory pathway - ScienceDirect">
            <a:extLst>
              <a:ext uri="{FF2B5EF4-FFF2-40B4-BE49-F238E27FC236}">
                <a16:creationId xmlns:a16="http://schemas.microsoft.com/office/drawing/2014/main" id="{5A379F19-D177-473B-BA65-C6DE15F4DA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t="7644" r="74811" b="67381"/>
          <a:stretch/>
        </p:blipFill>
        <p:spPr bwMode="auto">
          <a:xfrm>
            <a:off x="9164486" y="2945843"/>
            <a:ext cx="2444330" cy="9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94299B7-6D58-4876-8BF3-4A7C88D1227D}"/>
              </a:ext>
            </a:extLst>
          </p:cNvPr>
          <p:cNvCxnSpPr/>
          <p:nvPr/>
        </p:nvCxnSpPr>
        <p:spPr>
          <a:xfrm>
            <a:off x="2273300" y="3175000"/>
            <a:ext cx="8113351" cy="33257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E0D5EFA-79FF-4422-849E-11697F8711E5}"/>
              </a:ext>
            </a:extLst>
          </p:cNvPr>
          <p:cNvCxnSpPr>
            <a:cxnSpLocks/>
          </p:cNvCxnSpPr>
          <p:nvPr/>
        </p:nvCxnSpPr>
        <p:spPr>
          <a:xfrm flipH="1">
            <a:off x="2425700" y="3156319"/>
            <a:ext cx="7770451" cy="313018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482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8CF9C-8BD4-44F2-A939-821944744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 default-mode network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CB3A54-8C9F-4E91-B287-E4A7D14D0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Au lieu de chercher les corrélations avec les résultats attendus…</a:t>
            </a:r>
          </a:p>
          <a:p>
            <a:r>
              <a:rPr lang="fr-CA" dirty="0"/>
              <a:t>On cherche maintenant les corrélations entre voxels: les voxels qui ont un « </a:t>
            </a:r>
            <a:r>
              <a:rPr lang="fr-CA" dirty="0" err="1"/>
              <a:t>timecourse</a:t>
            </a:r>
            <a:r>
              <a:rPr lang="fr-CA" dirty="0"/>
              <a:t>  » qui se ressemblent.</a:t>
            </a:r>
          </a:p>
          <a:p>
            <a:r>
              <a:rPr lang="fr-CA" dirty="0"/>
              <a:t>Deux techniques:</a:t>
            </a:r>
          </a:p>
          <a:p>
            <a:pPr lvl="1"/>
            <a:r>
              <a:rPr lang="fr-CA" dirty="0" err="1"/>
              <a:t>Seed-based</a:t>
            </a:r>
            <a:endParaRPr lang="fr-CA" dirty="0"/>
          </a:p>
          <a:p>
            <a:pPr lvl="1"/>
            <a:r>
              <a:rPr lang="fr-CA" dirty="0"/>
              <a:t>ICA (</a:t>
            </a:r>
            <a:r>
              <a:rPr lang="fr-CA" dirty="0" err="1"/>
              <a:t>Independant</a:t>
            </a:r>
            <a:r>
              <a:rPr lang="fr-CA" dirty="0"/>
              <a:t> component </a:t>
            </a:r>
            <a:r>
              <a:rPr lang="fr-CA" dirty="0" err="1"/>
              <a:t>analysis</a:t>
            </a:r>
            <a:r>
              <a:rPr lang="fr-CA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89585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0CFC99-DC03-4710-9BE5-0620ACFA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/>
              <a:t>Resting</a:t>
            </a:r>
            <a:r>
              <a:rPr lang="fr-CA" dirty="0"/>
              <a:t> state: Technique 1: </a:t>
            </a:r>
            <a:br>
              <a:rPr lang="fr-CA" dirty="0"/>
            </a:br>
            <a:r>
              <a:rPr lang="fr-CA" dirty="0" err="1"/>
              <a:t>Seed-based</a:t>
            </a:r>
            <a:r>
              <a:rPr lang="fr-CA" dirty="0"/>
              <a:t> </a:t>
            </a:r>
            <a:r>
              <a:rPr lang="fr-CA" dirty="0" err="1"/>
              <a:t>connectivity</a:t>
            </a:r>
            <a:r>
              <a:rPr lang="fr-CA" dirty="0"/>
              <a:t> </a:t>
            </a:r>
            <a:r>
              <a:rPr lang="fr-CA" dirty="0" err="1"/>
              <a:t>analysis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C96285-A560-4C61-B062-AED9C09D5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Étape 1: On choisit une région d’intérêt (« </a:t>
            </a:r>
            <a:r>
              <a:rPr lang="fr-CA" dirty="0" err="1"/>
              <a:t>seed</a:t>
            </a:r>
            <a:r>
              <a:rPr lang="fr-CA" dirty="0"/>
              <a:t> »)</a:t>
            </a:r>
          </a:p>
          <a:p>
            <a:r>
              <a:rPr lang="fr-CA" dirty="0"/>
              <a:t>Il faut donc connaître d’avance le réseau qui nous intéresse, et prendre une région qui fait partie du réseau</a:t>
            </a:r>
          </a:p>
        </p:txBody>
      </p:sp>
      <p:pic>
        <p:nvPicPr>
          <p:cNvPr id="16386" name="Picture 2" descr="Regions defined for the seed-based functional connectivity analysis in  areas are known to be relevant for addictive behaviour, including the left  insula, the right insula, the left DLPFC (BA 9, 46) and">
            <a:extLst>
              <a:ext uri="{FF2B5EF4-FFF2-40B4-BE49-F238E27FC236}">
                <a16:creationId xmlns:a16="http://schemas.microsoft.com/office/drawing/2014/main" id="{31D41151-FA80-4902-8654-EE8C9DAE9B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1"/>
          <a:stretch/>
        </p:blipFill>
        <p:spPr bwMode="auto">
          <a:xfrm>
            <a:off x="3079667" y="3084844"/>
            <a:ext cx="6032666" cy="312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663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73D18F-DDCF-4CA7-B8F3-9E243252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/>
              <a:t>Resting</a:t>
            </a:r>
            <a:r>
              <a:rPr lang="fr-CA" dirty="0"/>
              <a:t> state: Technique 1: </a:t>
            </a:r>
            <a:br>
              <a:rPr lang="fr-CA" dirty="0"/>
            </a:br>
            <a:r>
              <a:rPr lang="fr-CA" dirty="0" err="1"/>
              <a:t>Seed-based</a:t>
            </a:r>
            <a:r>
              <a:rPr lang="fr-CA" dirty="0"/>
              <a:t> </a:t>
            </a:r>
            <a:r>
              <a:rPr lang="fr-CA" dirty="0" err="1"/>
              <a:t>connectivity</a:t>
            </a:r>
            <a:r>
              <a:rPr lang="fr-CA" dirty="0"/>
              <a:t> </a:t>
            </a:r>
            <a:r>
              <a:rPr lang="fr-CA" dirty="0" err="1"/>
              <a:t>analysis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CB3D61-935F-479B-A333-4C69E097F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Ex: Pour le DMN, on peut choisir le PCC</a:t>
            </a:r>
          </a:p>
        </p:txBody>
      </p:sp>
      <p:pic>
        <p:nvPicPr>
          <p:cNvPr id="4" name="Picture 2" descr="Default mode network connectivity in stable vs progressive mild cognitive  impairment | Neurology">
            <a:extLst>
              <a:ext uri="{FF2B5EF4-FFF2-40B4-BE49-F238E27FC236}">
                <a16:creationId xmlns:a16="http://schemas.microsoft.com/office/drawing/2014/main" id="{2F891BB7-E7D4-47DD-AAF7-CB254819E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546" y="3162033"/>
            <a:ext cx="8590907" cy="275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E512CF7-1A92-41BB-A207-4D0B5830CA6B}"/>
              </a:ext>
            </a:extLst>
          </p:cNvPr>
          <p:cNvSpPr/>
          <p:nvPr/>
        </p:nvSpPr>
        <p:spPr>
          <a:xfrm>
            <a:off x="9254532" y="3959051"/>
            <a:ext cx="291402" cy="2914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D2E6DD2-D193-48FE-AB7D-280314A23632}"/>
              </a:ext>
            </a:extLst>
          </p:cNvPr>
          <p:cNvCxnSpPr/>
          <p:nvPr/>
        </p:nvCxnSpPr>
        <p:spPr>
          <a:xfrm flipH="1">
            <a:off x="9465548" y="2230057"/>
            <a:ext cx="432079" cy="166785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39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0CFC99-DC03-4710-9BE5-0620ACFAF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CA" sz="4000" dirty="0" err="1"/>
              <a:t>Resting</a:t>
            </a:r>
            <a:r>
              <a:rPr lang="fr-CA" sz="4000" dirty="0"/>
              <a:t> state: Technique 1: </a:t>
            </a:r>
            <a:br>
              <a:rPr lang="fr-CA" sz="4000" dirty="0"/>
            </a:br>
            <a:r>
              <a:rPr lang="fr-CA" sz="4000" dirty="0" err="1"/>
              <a:t>Seed-based</a:t>
            </a:r>
            <a:r>
              <a:rPr lang="fr-CA" sz="4000" dirty="0"/>
              <a:t> </a:t>
            </a:r>
            <a:r>
              <a:rPr lang="fr-CA" sz="4000" dirty="0" err="1"/>
              <a:t>connectivity</a:t>
            </a:r>
            <a:r>
              <a:rPr lang="fr-CA" sz="4000" dirty="0"/>
              <a:t> </a:t>
            </a:r>
            <a:r>
              <a:rPr lang="fr-CA" sz="4000" dirty="0" err="1"/>
              <a:t>analysis</a:t>
            </a:r>
            <a:endParaRPr lang="fr-CA" sz="4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C96285-A560-4C61-B062-AED9C09D5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482143"/>
            <a:ext cx="10992256" cy="5018574"/>
          </a:xfrm>
        </p:spPr>
        <p:txBody>
          <a:bodyPr>
            <a:normAutofit/>
          </a:bodyPr>
          <a:lstStyle/>
          <a:p>
            <a:r>
              <a:rPr lang="fr-CA" sz="2800" dirty="0"/>
              <a:t>Étape 1: On choisit une région d’intérêt (« </a:t>
            </a:r>
            <a:r>
              <a:rPr lang="fr-CA" sz="2800" dirty="0" err="1"/>
              <a:t>seed</a:t>
            </a:r>
            <a:r>
              <a:rPr lang="fr-CA" sz="2800" dirty="0"/>
              <a:t> »)</a:t>
            </a:r>
          </a:p>
          <a:p>
            <a:r>
              <a:rPr lang="fr-CA" sz="2800" dirty="0"/>
              <a:t>Étape 2: On fait la moyenne des voxels dans cette région</a:t>
            </a:r>
          </a:p>
          <a:p>
            <a:pPr lvl="1"/>
            <a:r>
              <a:rPr lang="fr-CA" sz="2000" dirty="0"/>
              <a:t>(Pourquoi pas juste 1 voxel? C’est une façon de débruiter)</a:t>
            </a:r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pPr lvl="1"/>
            <a:endParaRPr lang="fr-CA" sz="2000" dirty="0"/>
          </a:p>
          <a:p>
            <a:r>
              <a:rPr lang="fr-CA" sz="2800" dirty="0"/>
              <a:t>Étape 3: On cherche les voxels corrélés avec ce « </a:t>
            </a:r>
            <a:r>
              <a:rPr lang="fr-CA" sz="2800" dirty="0" err="1"/>
              <a:t>timecourse</a:t>
            </a:r>
            <a:r>
              <a:rPr lang="fr-CA" sz="2800" dirty="0"/>
              <a:t> » de référence.</a:t>
            </a:r>
          </a:p>
        </p:txBody>
      </p:sp>
      <p:pic>
        <p:nvPicPr>
          <p:cNvPr id="19458" name="Picture 2" descr="Results obtained from the group ICA. Time course (A), power spectrum of...  | Download Scientific Diagram">
            <a:extLst>
              <a:ext uri="{FF2B5EF4-FFF2-40B4-BE49-F238E27FC236}">
                <a16:creationId xmlns:a16="http://schemas.microsoft.com/office/drawing/2014/main" id="{9AFAD4CE-4027-49AF-85F5-C2120C8DCB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93"/>
          <a:stretch/>
        </p:blipFill>
        <p:spPr bwMode="auto">
          <a:xfrm>
            <a:off x="2564128" y="3036826"/>
            <a:ext cx="5978525" cy="229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457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ed_based_analysis--real_time">
            <a:hlinkClick r:id="" action="ppaction://media"/>
            <a:extLst>
              <a:ext uri="{FF2B5EF4-FFF2-40B4-BE49-F238E27FC236}">
                <a16:creationId xmlns:a16="http://schemas.microsoft.com/office/drawing/2014/main" id="{C9A5D168-4771-9E31-1850-8D553D8F9C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0"/>
            <a:ext cx="1036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9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8AAF428-FDE0-9FFF-B920-717831435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Analyse des résultats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314FCC-5915-A000-7C73-357AE9894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C’est à nous de comprendre le « réseau » obtenu.</a:t>
            </a:r>
          </a:p>
          <a:p>
            <a:r>
              <a:rPr lang="fr-CA" dirty="0"/>
              <a:t>Il pourrait ne ressembler à aucun réseau connu.</a:t>
            </a:r>
          </a:p>
          <a:p>
            <a:r>
              <a:rPr lang="fr-CA" dirty="0"/>
              <a:t>On doit connaître un peu l’anatomie du cerveau pour connaître le nom des régions qui s’allument.</a:t>
            </a:r>
          </a:p>
          <a:p>
            <a:endParaRPr lang="fr-CA" dirty="0"/>
          </a:p>
          <a:p>
            <a:pPr marL="0" indent="0">
              <a:buNone/>
            </a:pPr>
            <a:r>
              <a:rPr lang="fr-CA" dirty="0" err="1"/>
              <a:t>Neurosynth</a:t>
            </a:r>
            <a:endParaRPr lang="fr-CA" dirty="0"/>
          </a:p>
          <a:p>
            <a:pPr marL="0" indent="0">
              <a:buNone/>
            </a:pPr>
            <a:r>
              <a:rPr lang="fr-CA" dirty="0"/>
              <a:t>Atlas</a:t>
            </a:r>
          </a:p>
        </p:txBody>
      </p:sp>
    </p:spTree>
    <p:extLst>
      <p:ext uri="{BB962C8B-B14F-4D97-AF65-F5344CB8AC3E}">
        <p14:creationId xmlns:p14="http://schemas.microsoft.com/office/powerpoint/2010/main" val="37051130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8BA60-B4DB-4AFF-B26F-761D0F1FE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745" y="357283"/>
            <a:ext cx="10992256" cy="840992"/>
          </a:xfrm>
        </p:spPr>
        <p:txBody>
          <a:bodyPr>
            <a:normAutofit fontScale="90000"/>
          </a:bodyPr>
          <a:lstStyle/>
          <a:p>
            <a:r>
              <a:rPr lang="fr-CA" dirty="0" err="1"/>
              <a:t>Resting</a:t>
            </a:r>
            <a:r>
              <a:rPr lang="fr-CA" dirty="0"/>
              <a:t> state: Technique 2:</a:t>
            </a:r>
            <a:br>
              <a:rPr lang="fr-CA" dirty="0"/>
            </a:br>
            <a:r>
              <a:rPr lang="fr-CA" dirty="0" err="1"/>
              <a:t>Independant</a:t>
            </a:r>
            <a:r>
              <a:rPr lang="fr-CA" dirty="0"/>
              <a:t> component </a:t>
            </a:r>
            <a:r>
              <a:rPr lang="fr-CA" dirty="0" err="1"/>
              <a:t>analysis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66CC8-E891-4DFE-9967-49937A732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10992256" cy="4186434"/>
          </a:xfrm>
        </p:spPr>
        <p:txBody>
          <a:bodyPr>
            <a:normAutofit/>
          </a:bodyPr>
          <a:lstStyle/>
          <a:p>
            <a:r>
              <a:rPr lang="fr-CA" sz="2400" dirty="0"/>
              <a:t>La technique ICA est un algorithme qui transforme les données pour mettre en évidence certains aspects.</a:t>
            </a:r>
          </a:p>
          <a:p>
            <a:r>
              <a:rPr lang="fr-CA" sz="2400" dirty="0"/>
              <a:t>Sépare les « sources » d’informations, qui ont donné un signal mélangé.</a:t>
            </a:r>
          </a:p>
        </p:txBody>
      </p:sp>
    </p:spTree>
    <p:extLst>
      <p:ext uri="{BB962C8B-B14F-4D97-AF65-F5344CB8AC3E}">
        <p14:creationId xmlns:p14="http://schemas.microsoft.com/office/powerpoint/2010/main" val="4015470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8BA60-B4DB-4AFF-B26F-761D0F1F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/>
              <a:t>Resting</a:t>
            </a:r>
            <a:r>
              <a:rPr lang="fr-CA" dirty="0"/>
              <a:t> state: Technique 2:</a:t>
            </a:r>
            <a:br>
              <a:rPr lang="fr-CA" dirty="0"/>
            </a:br>
            <a:r>
              <a:rPr lang="fr-CA" dirty="0" err="1"/>
              <a:t>Independant</a:t>
            </a:r>
            <a:r>
              <a:rPr lang="fr-CA" dirty="0"/>
              <a:t> component </a:t>
            </a:r>
            <a:r>
              <a:rPr lang="fr-CA" dirty="0" err="1"/>
              <a:t>analysis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66CC8-E891-4DFE-9967-49937A732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ICA temporel (Étape 1 pour comprendre le ICA)</a:t>
            </a:r>
          </a:p>
          <a:p>
            <a:pPr lvl="1"/>
            <a:r>
              <a:rPr lang="fr-CA" dirty="0"/>
              <a:t>C’est comme écouter plusieurs sources (personnes)</a:t>
            </a:r>
            <a:br>
              <a:rPr lang="fr-CA" dirty="0"/>
            </a:br>
            <a:r>
              <a:rPr lang="fr-CA" dirty="0"/>
              <a:t>avec plusieurs micros.</a:t>
            </a:r>
          </a:p>
          <a:p>
            <a:pPr lvl="1"/>
            <a:r>
              <a:rPr lang="fr-CA" dirty="0"/>
              <a:t>Le ICA sépare retrouve ce qui est commun.</a:t>
            </a:r>
          </a:p>
          <a:p>
            <a:pPr lvl="1"/>
            <a:r>
              <a:rPr lang="fr-CA" dirty="0"/>
              <a:t>Les micros ont tous écouté les mêmes discussions </a:t>
            </a:r>
            <a:br>
              <a:rPr lang="fr-CA" dirty="0"/>
            </a:br>
            <a:r>
              <a:rPr lang="fr-CA" dirty="0"/>
              <a:t>mais, par exemple, dans le micro de droite on </a:t>
            </a:r>
            <a:br>
              <a:rPr lang="fr-CA" dirty="0"/>
            </a:br>
            <a:r>
              <a:rPr lang="fr-CA" dirty="0"/>
              <a:t>entend mieux la personne bleue et moins la </a:t>
            </a:r>
            <a:br>
              <a:rPr lang="fr-CA" dirty="0"/>
            </a:br>
            <a:r>
              <a:rPr lang="fr-CA" dirty="0"/>
              <a:t>personne rose.</a:t>
            </a:r>
          </a:p>
        </p:txBody>
      </p:sp>
      <p:pic>
        <p:nvPicPr>
          <p:cNvPr id="33794" name="Picture 2" descr="Cocktail Party Problem - Principia">
            <a:extLst>
              <a:ext uri="{FF2B5EF4-FFF2-40B4-BE49-F238E27FC236}">
                <a16:creationId xmlns:a16="http://schemas.microsoft.com/office/drawing/2014/main" id="{08B04209-A70A-471D-A8E3-E0DFE4E11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93" y="1444709"/>
            <a:ext cx="3305908" cy="424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11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8BA60-B4DB-4AFF-B26F-761D0F1F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/>
              <a:t>Resting</a:t>
            </a:r>
            <a:r>
              <a:rPr lang="fr-CA" dirty="0"/>
              <a:t> state: Technique 2:</a:t>
            </a:r>
            <a:br>
              <a:rPr lang="fr-CA" dirty="0"/>
            </a:br>
            <a:r>
              <a:rPr lang="fr-CA" dirty="0" err="1"/>
              <a:t>Independant</a:t>
            </a:r>
            <a:r>
              <a:rPr lang="fr-CA" dirty="0"/>
              <a:t> component </a:t>
            </a:r>
            <a:r>
              <a:rPr lang="fr-CA" dirty="0" err="1"/>
              <a:t>analysis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66CC8-E891-4DFE-9967-49937A732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4" y="1573144"/>
            <a:ext cx="11218227" cy="5079903"/>
          </a:xfrm>
        </p:spPr>
        <p:txBody>
          <a:bodyPr>
            <a:normAutofit/>
          </a:bodyPr>
          <a:lstStyle/>
          <a:p>
            <a:r>
              <a:rPr lang="fr-CA" dirty="0"/>
              <a:t>ICA temporel</a:t>
            </a:r>
          </a:p>
          <a:p>
            <a:pPr lvl="1"/>
            <a:r>
              <a:rPr lang="fr-CA" dirty="0"/>
              <a:t>Si on a beaucoup de points dans le temps pour quelques signaux (micro). (Ex: EEG)</a:t>
            </a:r>
          </a:p>
          <a:p>
            <a:pPr lvl="1"/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  <a:p>
            <a:pPr lvl="1"/>
            <a:endParaRPr lang="fr-CA" dirty="0"/>
          </a:p>
          <a:p>
            <a:r>
              <a:rPr lang="fr-CA" dirty="0"/>
              <a:t>ICA spatial (Notre cas en IRMf)</a:t>
            </a:r>
          </a:p>
          <a:p>
            <a:pPr lvl="1"/>
            <a:r>
              <a:rPr lang="fr-CA" dirty="0"/>
              <a:t>On a beaucoup de micro (chaque voxel!) mais très peu de points dans le temps </a:t>
            </a:r>
            <a:br>
              <a:rPr lang="fr-CA" dirty="0"/>
            </a:br>
            <a:r>
              <a:rPr lang="fr-CA" dirty="0"/>
              <a:t>(Ex: 15 min, résolution temporelle de 3 sec = 300 points).</a:t>
            </a:r>
          </a:p>
        </p:txBody>
      </p:sp>
      <p:pic>
        <p:nvPicPr>
          <p:cNvPr id="30722" name="Picture 2" descr="Faster independent component analysis for real data – Parietal">
            <a:extLst>
              <a:ext uri="{FF2B5EF4-FFF2-40B4-BE49-F238E27FC236}">
                <a16:creationId xmlns:a16="http://schemas.microsoft.com/office/drawing/2014/main" id="{F3F984F9-144E-4595-B3F7-7603DE26B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504" y="2528074"/>
            <a:ext cx="6632334" cy="215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877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8BA60-B4DB-4AFF-B26F-761D0F1F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/>
              <a:t>Resting</a:t>
            </a:r>
            <a:r>
              <a:rPr lang="fr-CA" dirty="0"/>
              <a:t> state: Technique 2:</a:t>
            </a:r>
            <a:br>
              <a:rPr lang="fr-CA" dirty="0"/>
            </a:br>
            <a:r>
              <a:rPr lang="fr-CA" dirty="0" err="1"/>
              <a:t>Independant</a:t>
            </a:r>
            <a:r>
              <a:rPr lang="fr-CA" dirty="0"/>
              <a:t> component </a:t>
            </a:r>
            <a:r>
              <a:rPr lang="fr-CA" dirty="0" err="1"/>
              <a:t>analysis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66CC8-E891-4DFE-9967-49937A732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6864756" cy="4525412"/>
          </a:xfrm>
        </p:spPr>
        <p:txBody>
          <a:bodyPr>
            <a:normAutofit fontScale="92500" lnSpcReduction="20000"/>
          </a:bodyPr>
          <a:lstStyle/>
          <a:p>
            <a:r>
              <a:rPr lang="fr-CA" dirty="0"/>
              <a:t>ICA spatial:</a:t>
            </a:r>
          </a:p>
          <a:p>
            <a:pPr lvl="1"/>
            <a:endParaRPr lang="fr-CA" dirty="0"/>
          </a:p>
          <a:p>
            <a:pPr lvl="1"/>
            <a:r>
              <a:rPr lang="fr-CA" dirty="0"/>
              <a:t>Au lieu de chercher à séparer les </a:t>
            </a:r>
            <a:r>
              <a:rPr lang="fr-CA" b="1" dirty="0"/>
              <a:t>discours </a:t>
            </a:r>
            <a:r>
              <a:rPr lang="fr-CA" dirty="0"/>
              <a:t>(temporels)…</a:t>
            </a:r>
            <a:endParaRPr lang="fr-CA" b="1" dirty="0"/>
          </a:p>
          <a:p>
            <a:pPr lvl="1"/>
            <a:r>
              <a:rPr lang="fr-CA" dirty="0"/>
              <a:t>On cherche la représentation </a:t>
            </a:r>
            <a:r>
              <a:rPr lang="fr-CA" b="1" dirty="0"/>
              <a:t>spatiale</a:t>
            </a:r>
            <a:r>
              <a:rPr lang="fr-CA" dirty="0"/>
              <a:t> de chaque discours!</a:t>
            </a:r>
          </a:p>
          <a:p>
            <a:pPr lvl="1"/>
            <a:endParaRPr lang="fr-CA" dirty="0"/>
          </a:p>
          <a:p>
            <a:pPr lvl="1"/>
            <a:r>
              <a:rPr lang="fr-CA" dirty="0"/>
              <a:t>Un discours = un phénomène du cerveau.</a:t>
            </a:r>
          </a:p>
          <a:p>
            <a:pPr lvl="1"/>
            <a:r>
              <a:rPr lang="fr-CA" dirty="0"/>
              <a:t>Représentation spatiale = les réseaux fonctionnels.</a:t>
            </a:r>
          </a:p>
          <a:p>
            <a:pPr lvl="1"/>
            <a:endParaRPr lang="fr-CA" dirty="0"/>
          </a:p>
          <a:p>
            <a:pPr lvl="1"/>
            <a:r>
              <a:rPr lang="fr-CA" dirty="0"/>
              <a:t>On cherche quels micros s’activent souvent en même temps. (i.e. quels voxels ont tendance à écouter un même phénomène).</a:t>
            </a:r>
          </a:p>
          <a:p>
            <a:pPr lvl="1"/>
            <a:endParaRPr lang="fr-CA" dirty="0"/>
          </a:p>
          <a:p>
            <a:pPr lvl="1"/>
            <a:r>
              <a:rPr lang="fr-CA" dirty="0"/>
              <a:t>On peut ensuite regarder à quoi ressemblait le discours retrouvé.</a:t>
            </a:r>
          </a:p>
        </p:txBody>
      </p:sp>
      <p:pic>
        <p:nvPicPr>
          <p:cNvPr id="36866" name="Picture 2" descr="RSNs from ICA">
            <a:extLst>
              <a:ext uri="{FF2B5EF4-FFF2-40B4-BE49-F238E27FC236}">
                <a16:creationId xmlns:a16="http://schemas.microsoft.com/office/drawing/2014/main" id="{FDEFF6B0-A908-44A6-9F1C-CFA6BB5B1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059" y="2331219"/>
            <a:ext cx="4612241" cy="376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88A5FE2-DD7C-4737-AE88-F6035A64A7B4}"/>
              </a:ext>
            </a:extLst>
          </p:cNvPr>
          <p:cNvSpPr txBox="1"/>
          <p:nvPr/>
        </p:nvSpPr>
        <p:spPr>
          <a:xfrm>
            <a:off x="10868489" y="6362217"/>
            <a:ext cx="12635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Beckman2005</a:t>
            </a:r>
            <a:endParaRPr lang="fr-CA" sz="1200" dirty="0"/>
          </a:p>
        </p:txBody>
      </p:sp>
      <p:pic>
        <p:nvPicPr>
          <p:cNvPr id="6" name="Picture 2" descr="Results obtained from the group ICA. Time course (A), power spectrum of...  | Download Scientific Diagram">
            <a:extLst>
              <a:ext uri="{FF2B5EF4-FFF2-40B4-BE49-F238E27FC236}">
                <a16:creationId xmlns:a16="http://schemas.microsoft.com/office/drawing/2014/main" id="{6392A533-2324-4C08-AA8E-F40911AA0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93"/>
          <a:stretch/>
        </p:blipFill>
        <p:spPr bwMode="auto">
          <a:xfrm>
            <a:off x="5485129" y="5804284"/>
            <a:ext cx="1817372" cy="69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èche : courbe vers la droite 3">
            <a:extLst>
              <a:ext uri="{FF2B5EF4-FFF2-40B4-BE49-F238E27FC236}">
                <a16:creationId xmlns:a16="http://schemas.microsoft.com/office/drawing/2014/main" id="{A583160F-360B-40D8-85C5-EBC56F0A294F}"/>
              </a:ext>
            </a:extLst>
          </p:cNvPr>
          <p:cNvSpPr/>
          <p:nvPr/>
        </p:nvSpPr>
        <p:spPr>
          <a:xfrm rot="3993843">
            <a:off x="6850899" y="5064007"/>
            <a:ext cx="314435" cy="9779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93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2C6819F-8E21-4A23-BEC2-71B5921AB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Exemple</a:t>
            </a:r>
          </a:p>
        </p:txBody>
      </p:sp>
      <p:pic>
        <p:nvPicPr>
          <p:cNvPr id="37890" name="Picture 2" descr="Frontiers | Non-linear ICA Analysis of Resting-State fMRI in Mild Cognitive  Impairment | Neuroscience">
            <a:extLst>
              <a:ext uri="{FF2B5EF4-FFF2-40B4-BE49-F238E27FC236}">
                <a16:creationId xmlns:a16="http://schemas.microsoft.com/office/drawing/2014/main" id="{66925EF1-D5CD-493F-8F86-22A1CF6C46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381" y="357283"/>
            <a:ext cx="5788890" cy="6013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6B240FE-A137-4C84-8BCC-9DF9A7AA099F}"/>
              </a:ext>
            </a:extLst>
          </p:cNvPr>
          <p:cNvSpPr txBox="1"/>
          <p:nvPr/>
        </p:nvSpPr>
        <p:spPr>
          <a:xfrm>
            <a:off x="437745" y="1902545"/>
            <a:ext cx="397348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Bi2018, Figure 1</a:t>
            </a:r>
            <a:r>
              <a:rPr lang="en-US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. The spatial distribution of </a:t>
            </a:r>
            <a:r>
              <a:rPr lang="fr-CA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default mode network </a:t>
            </a:r>
            <a:r>
              <a:rPr lang="en-US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DMN, </a:t>
            </a:r>
            <a:r>
              <a:rPr lang="fr-CA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central </a:t>
            </a:r>
            <a:r>
              <a:rPr lang="fr-CA" b="0" i="0" dirty="0" err="1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executive</a:t>
            </a:r>
            <a:r>
              <a:rPr lang="fr-CA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 network </a:t>
            </a:r>
            <a:r>
              <a:rPr lang="en-US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CEN, </a:t>
            </a:r>
            <a:r>
              <a:rPr lang="fr-CA" b="0" i="0" dirty="0" err="1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somato-motor</a:t>
            </a:r>
            <a:r>
              <a:rPr lang="fr-CA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 network </a:t>
            </a:r>
            <a:r>
              <a:rPr lang="en-US" b="0" i="0" dirty="0">
                <a:solidFill>
                  <a:srgbClr val="3E3D40"/>
                </a:solidFill>
                <a:effectLst/>
                <a:latin typeface="Georgia" panose="02040502050405020303" pitchFamily="18" charset="0"/>
              </a:rPr>
              <a:t>SMN in MCI group and HC group.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69536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A2DD0A2-20D9-8E7F-B72C-4190814E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Analyse des résultats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E9856E4B-DC17-3BE5-32EF-64D444A25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5206310" cy="4186434"/>
          </a:xfrm>
        </p:spPr>
        <p:txBody>
          <a:bodyPr/>
          <a:lstStyle/>
          <a:p>
            <a:r>
              <a:rPr lang="fr-CA" dirty="0"/>
              <a:t>Un « vrai » réseau (ex, le réseau moteur), pourrait être sous-divisé en plusieurs composantes.</a:t>
            </a:r>
          </a:p>
          <a:p>
            <a:pPr lvl="1"/>
            <a:r>
              <a:rPr lang="fr-CA" dirty="0"/>
              <a:t>Ex: A et B ensemble forment peut-être un réseau plus connu que quand on les regarde séparément.</a:t>
            </a:r>
          </a:p>
          <a:p>
            <a:r>
              <a:rPr lang="fr-CA" dirty="0"/>
              <a:t>Certains « réseaux » pourraient représenter du bruit.</a:t>
            </a:r>
          </a:p>
        </p:txBody>
      </p:sp>
      <p:pic>
        <p:nvPicPr>
          <p:cNvPr id="11" name="Picture 2" descr="RSNs from ICA">
            <a:extLst>
              <a:ext uri="{FF2B5EF4-FFF2-40B4-BE49-F238E27FC236}">
                <a16:creationId xmlns:a16="http://schemas.microsoft.com/office/drawing/2014/main" id="{58EC259F-5B47-B71A-5B03-D22314DC6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011" y="1271847"/>
            <a:ext cx="6269802" cy="512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6968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184E1-2613-4820-AC77-7A733A33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Resting</a:t>
            </a:r>
            <a:r>
              <a:rPr lang="fr-CA" dirty="0"/>
              <a:t> state </a:t>
            </a:r>
            <a:r>
              <a:rPr lang="fr-CA" dirty="0" err="1"/>
              <a:t>fMRI</a:t>
            </a:r>
            <a:r>
              <a:rPr lang="fr-CA" dirty="0"/>
              <a:t>: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CF6E12-855C-4546-B829-87D03F1E6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656" y="1200306"/>
            <a:ext cx="5074920" cy="723400"/>
          </a:xfrm>
        </p:spPr>
        <p:txBody>
          <a:bodyPr/>
          <a:lstStyle/>
          <a:p>
            <a:r>
              <a:rPr lang="fr-CA" b="1" dirty="0" err="1"/>
              <a:t>Seed-based</a:t>
            </a:r>
            <a:r>
              <a:rPr lang="fr-CA" b="1" dirty="0"/>
              <a:t> </a:t>
            </a:r>
            <a:r>
              <a:rPr lang="fr-CA" b="1" dirty="0" err="1"/>
              <a:t>analysis</a:t>
            </a:r>
            <a:endParaRPr lang="fr-CA" b="1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C6BF52F-7D6F-4CED-97C9-324386D13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" y="1830893"/>
            <a:ext cx="5074920" cy="4590003"/>
          </a:xfrm>
        </p:spPr>
        <p:txBody>
          <a:bodyPr>
            <a:normAutofit/>
          </a:bodyPr>
          <a:lstStyle/>
          <a:p>
            <a:r>
              <a:rPr lang="fr-CA" dirty="0"/>
              <a:t>Avantage:</a:t>
            </a:r>
          </a:p>
          <a:p>
            <a:pPr lvl="1"/>
            <a:r>
              <a:rPr lang="fr-CA" dirty="0"/>
              <a:t>Mathématiques faciles à comprendre</a:t>
            </a:r>
          </a:p>
          <a:p>
            <a:pPr lvl="1"/>
            <a:r>
              <a:rPr lang="fr-CA" dirty="0"/>
              <a:t>Interprétation facile: les voxels qui s’allument sont ceux corrélés avec le </a:t>
            </a:r>
            <a:r>
              <a:rPr lang="fr-CA" dirty="0" err="1"/>
              <a:t>seed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Inconvénient:</a:t>
            </a:r>
          </a:p>
          <a:p>
            <a:pPr lvl="1"/>
            <a:r>
              <a:rPr lang="fr-CA" dirty="0"/>
              <a:t>Il faut avoir des hypothèses fortes pour choisir le </a:t>
            </a:r>
            <a:r>
              <a:rPr lang="fr-CA" dirty="0" err="1"/>
              <a:t>seed</a:t>
            </a:r>
            <a:r>
              <a:rPr lang="fr-CA" dirty="0"/>
              <a:t>.</a:t>
            </a:r>
          </a:p>
          <a:p>
            <a:pPr lvl="1"/>
            <a:r>
              <a:rPr lang="fr-CA" dirty="0"/>
              <a:t>(Statistiquement très mauvais de chercher tous les </a:t>
            </a:r>
            <a:r>
              <a:rPr lang="fr-CA" dirty="0" err="1"/>
              <a:t>seeds</a:t>
            </a:r>
            <a:r>
              <a:rPr lang="fr-CA" dirty="0"/>
              <a:t> et prendre le meilleur résultat. Pas une bonne façon de faire de la science)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4434282-C933-4A26-9070-3EBDF02F1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0" y="1198275"/>
            <a:ext cx="5074920" cy="722376"/>
          </a:xfrm>
        </p:spPr>
        <p:txBody>
          <a:bodyPr/>
          <a:lstStyle/>
          <a:p>
            <a:r>
              <a:rPr lang="fr-CA" b="1" dirty="0"/>
              <a:t>Independent component </a:t>
            </a:r>
            <a:r>
              <a:rPr lang="fr-CA" b="1" dirty="0" err="1"/>
              <a:t>analysis</a:t>
            </a:r>
            <a:endParaRPr lang="fr-CA" b="1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71738152-1244-4AD0-9DFD-88BEA4F265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0" y="1828800"/>
            <a:ext cx="5074920" cy="4240404"/>
          </a:xfrm>
        </p:spPr>
        <p:txBody>
          <a:bodyPr>
            <a:normAutofit/>
          </a:bodyPr>
          <a:lstStyle/>
          <a:p>
            <a:r>
              <a:rPr lang="fr-CA" dirty="0"/>
              <a:t>Inconvénient:</a:t>
            </a:r>
          </a:p>
          <a:p>
            <a:pPr lvl="1"/>
            <a:r>
              <a:rPr lang="fr-CA" dirty="0"/>
              <a:t>Mathématiques propres en théorie, mais en pratique, avec le bruit et les caractéristiques de chaque modalité, on ne comprend pas exactement ce qui se passe. Recherches actives dans le domaine.</a:t>
            </a:r>
          </a:p>
          <a:p>
            <a:pPr lvl="1"/>
            <a:r>
              <a:rPr lang="fr-CA" dirty="0"/>
              <a:t>Difficulté d’interprétation des résultats</a:t>
            </a:r>
          </a:p>
          <a:p>
            <a:pPr lvl="2"/>
            <a:r>
              <a:rPr lang="fr-CA" dirty="0"/>
              <a:t>Un réseau physique (ex: réseau visuel) peut être sur-divisé en plusieurs composantes</a:t>
            </a:r>
          </a:p>
          <a:p>
            <a:r>
              <a:rPr lang="fr-CA" dirty="0"/>
              <a:t>Avantage:</a:t>
            </a:r>
          </a:p>
          <a:p>
            <a:pPr lvl="1"/>
            <a:r>
              <a:rPr lang="fr-CA" dirty="0"/>
              <a:t>On obtient plusieurs réseaux d’un coup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CF92BD3-3CFE-46C8-A8C3-820BCA3CC840}"/>
              </a:ext>
            </a:extLst>
          </p:cNvPr>
          <p:cNvCxnSpPr/>
          <p:nvPr/>
        </p:nvCxnSpPr>
        <p:spPr>
          <a:xfrm>
            <a:off x="6096000" y="1198275"/>
            <a:ext cx="0" cy="5222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3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2C2FC-85EA-4216-B41D-DDC81A37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accent2">
                    <a:lumMod val="50000"/>
                  </a:schemeClr>
                </a:solidFill>
              </a:rPr>
              <a:t>IRM fonctionnelle: les artéfacts</a:t>
            </a:r>
          </a:p>
        </p:txBody>
      </p:sp>
    </p:spTree>
    <p:extLst>
      <p:ext uri="{BB962C8B-B14F-4D97-AF65-F5344CB8AC3E}">
        <p14:creationId xmlns:p14="http://schemas.microsoft.com/office/powerpoint/2010/main" val="2755518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2C2FC-85EA-4216-B41D-DDC81A37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les artéfacts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39BA54-B876-46ED-9451-4727B853D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1. Bugs d’acquisition</a:t>
            </a:r>
          </a:p>
          <a:p>
            <a:pPr lvl="1"/>
            <a:r>
              <a:rPr lang="fr-CA" dirty="0"/>
              <a:t>Toujours regarder nos données avant de commencer à les traiter!!!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57AC82B-E035-4F37-82A5-7F974800D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62" y="2544418"/>
            <a:ext cx="8229600" cy="431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7211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543AF3-3586-492C-B9FB-AB59D19D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les artéfacts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BE520A-3F0B-4F02-A8E6-E7CB9D66F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2. Mouvements du sujet</a:t>
            </a:r>
          </a:p>
          <a:p>
            <a:pPr lvl="1"/>
            <a:r>
              <a:rPr lang="fr-CA" dirty="0"/>
              <a:t>On essaie de prévenir en immobilisant la tête des sujets</a:t>
            </a:r>
          </a:p>
          <a:p>
            <a:pPr lvl="1"/>
            <a:r>
              <a:rPr lang="fr-CA" dirty="0"/>
              <a:t>Mais juste la respiration suffit pour faire quand même bouger un peu</a:t>
            </a:r>
          </a:p>
          <a:p>
            <a:pPr lvl="1"/>
            <a:r>
              <a:rPr lang="fr-CA" dirty="0"/>
              <a:t>Imaginez une population de gens claustrophobes, ou parkinson, ou âgés qui tremblent!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1EC065-F33A-4971-B29E-AFA19EDD7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6023"/>
            <a:ext cx="6387514" cy="317611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947B631-753C-451D-A64D-B9EB63FC96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514" y="3429000"/>
            <a:ext cx="5267632" cy="291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984AC9E-3C36-4136-A629-D70BC08DF3AC}"/>
              </a:ext>
            </a:extLst>
          </p:cNvPr>
          <p:cNvSpPr txBox="1"/>
          <p:nvPr/>
        </p:nvSpPr>
        <p:spPr>
          <a:xfrm>
            <a:off x="6302829" y="6410355"/>
            <a:ext cx="54336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400" dirty="0"/>
              <a:t>https://miykael.github.io/nipype-beginner-s-guide/neuroimaging.html</a:t>
            </a:r>
          </a:p>
        </p:txBody>
      </p:sp>
    </p:spTree>
    <p:extLst>
      <p:ext uri="{BB962C8B-B14F-4D97-AF65-F5344CB8AC3E}">
        <p14:creationId xmlns:p14="http://schemas.microsoft.com/office/powerpoint/2010/main" val="8079497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9C25F-35E7-4634-9764-B68987A16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les artéfacts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C92D7E-9E95-486D-92EB-29D693DA5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Pour percevoir les mouvements:</a:t>
            </a:r>
          </a:p>
          <a:p>
            <a:pPr lvl="1"/>
            <a:r>
              <a:rPr lang="fr-CA" dirty="0"/>
              <a:t>À l’œil, en regardant les images comme un film.</a:t>
            </a:r>
          </a:p>
          <a:p>
            <a:pPr lvl="1"/>
            <a:r>
              <a:rPr lang="fr-CA" dirty="0"/>
              <a:t>Analyse du recalage entre chaque image</a:t>
            </a:r>
          </a:p>
          <a:p>
            <a:pPr marL="0" indent="0">
              <a:buNone/>
            </a:pPr>
            <a:endParaRPr lang="fr-CA" sz="100" b="1" dirty="0"/>
          </a:p>
          <a:p>
            <a:pPr marL="0" indent="0">
              <a:buNone/>
            </a:pPr>
            <a:endParaRPr lang="fr-CA" sz="100" b="1" dirty="0"/>
          </a:p>
          <a:p>
            <a:pPr marL="0" indent="0">
              <a:buNone/>
            </a:pPr>
            <a:endParaRPr lang="fr-CA" sz="100" b="1" dirty="0"/>
          </a:p>
        </p:txBody>
      </p:sp>
      <p:pic>
        <p:nvPicPr>
          <p:cNvPr id="5" name="Picture 2" descr="http://nilearn.github.io/_images/niimgs.jpg">
            <a:extLst>
              <a:ext uri="{FF2B5EF4-FFF2-40B4-BE49-F238E27FC236}">
                <a16:creationId xmlns:a16="http://schemas.microsoft.com/office/drawing/2014/main" id="{D7FC062A-6089-4CAB-B4C5-4B982865A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97331" y="1617089"/>
            <a:ext cx="3049033" cy="13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1168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9C25F-35E7-4634-9764-B68987A16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les artéfacts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C92D7E-9E95-486D-92EB-29D693DA5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A" sz="100" b="1" dirty="0"/>
          </a:p>
          <a:p>
            <a:pPr marL="0" indent="0">
              <a:buNone/>
            </a:pPr>
            <a:endParaRPr lang="fr-CA" sz="100" b="1" dirty="0"/>
          </a:p>
          <a:p>
            <a:pPr marL="0" indent="0">
              <a:buNone/>
            </a:pPr>
            <a:endParaRPr lang="fr-CA" sz="100" b="1" dirty="0"/>
          </a:p>
          <a:p>
            <a:pPr marL="0" indent="0">
              <a:buNone/>
            </a:pPr>
            <a:r>
              <a:rPr lang="fr-CA" sz="2000" b="1" dirty="0"/>
              <a:t>                Mouvement acceptable                                   Mouvement intense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D60F55BD-8E51-4F37-B9F3-202BC4CED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319" y="2668787"/>
            <a:ext cx="3421652" cy="30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806114-DA1E-444E-8E87-1E1ED1141C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817"/>
          <a:stretch/>
        </p:blipFill>
        <p:spPr>
          <a:xfrm>
            <a:off x="9405150" y="1198275"/>
            <a:ext cx="2024851" cy="171551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43E6444-D5B0-8A79-7168-ACCC2CBC7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33" y="2558105"/>
            <a:ext cx="3263694" cy="292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FDBD8-0746-4E5C-BA34-02314234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les artéfacts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32CD0F-6F1D-440E-A9E9-1DB740A94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3. Tous les artéfacts qui existent déjà en IRM structurelle.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F873A57-8F81-429D-8D94-195F1E743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697" y="2483084"/>
            <a:ext cx="3352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5C34558-A9B3-4DD9-9999-EE726FA41D5E}"/>
              </a:ext>
            </a:extLst>
          </p:cNvPr>
          <p:cNvSpPr txBox="1"/>
          <p:nvPr/>
        </p:nvSpPr>
        <p:spPr>
          <a:xfrm>
            <a:off x="1542697" y="5991921"/>
            <a:ext cx="335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dirty="0"/>
              <a:t>Broches</a:t>
            </a:r>
          </a:p>
        </p:txBody>
      </p:sp>
      <p:pic>
        <p:nvPicPr>
          <p:cNvPr id="26626" name="Picture 2" descr="epi distortion">
            <a:extLst>
              <a:ext uri="{FF2B5EF4-FFF2-40B4-BE49-F238E27FC236}">
                <a16:creationId xmlns:a16="http://schemas.microsoft.com/office/drawing/2014/main" id="{CD3288C5-5E0D-4A51-9437-78E034DFA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73" y="2494672"/>
            <a:ext cx="2595601" cy="326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432751E-D4B4-4C4E-A8BA-3BB2388DA744}"/>
              </a:ext>
            </a:extLst>
          </p:cNvPr>
          <p:cNvSpPr txBox="1"/>
          <p:nvPr/>
        </p:nvSpPr>
        <p:spPr>
          <a:xfrm>
            <a:off x="7081014" y="5912196"/>
            <a:ext cx="4829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dirty="0" err="1"/>
              <a:t>Distortions</a:t>
            </a:r>
            <a:r>
              <a:rPr lang="fr-CA" dirty="0"/>
              <a:t> d’inhomogénéité</a:t>
            </a:r>
          </a:p>
          <a:p>
            <a:r>
              <a:rPr lang="fr-CA" dirty="0"/>
              <a:t>-&gt; Quand on change brusquement de milieu</a:t>
            </a:r>
          </a:p>
        </p:txBody>
      </p:sp>
    </p:spTree>
    <p:extLst>
      <p:ext uri="{BB962C8B-B14F-4D97-AF65-F5344CB8AC3E}">
        <p14:creationId xmlns:p14="http://schemas.microsoft.com/office/powerpoint/2010/main" val="1313576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2C2FC-85EA-4216-B41D-DDC81A37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accent2">
                    <a:lumMod val="50000"/>
                  </a:schemeClr>
                </a:solidFill>
              </a:rPr>
              <a:t>IRM fonctionnelle: le </a:t>
            </a:r>
            <a:r>
              <a:rPr lang="fr-CA" b="1" dirty="0" err="1">
                <a:solidFill>
                  <a:schemeClr val="accent2">
                    <a:lumMod val="50000"/>
                  </a:schemeClr>
                </a:solidFill>
              </a:rPr>
              <a:t>preprocessing</a:t>
            </a:r>
            <a:endParaRPr lang="fr-CA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1526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FB231-7BD4-4E50-8AF8-B4EF4B6D9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D64215C-A85F-4818-999D-1327B2368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1. On retire souvent les premières acquisitions (premiers TR)</a:t>
            </a:r>
          </a:p>
          <a:p>
            <a:pPr lvl="1"/>
            <a:r>
              <a:rPr lang="fr-CA" dirty="0"/>
              <a:t>Souvent, le sujet est surpris au début, il se replace, pense à autre chose qu’à la tâche, etc. Plus d’artéfacts. Souvent 3 TR retirés.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ED9D11-3B61-424D-A05F-32CEBA13D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705" y="2838450"/>
            <a:ext cx="63817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15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8F8C7D-E9AF-443D-9360-9404EB27E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BA72BF-BB2F-4197-A341-3055C3D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6375037" cy="4186434"/>
          </a:xfrm>
        </p:spPr>
        <p:txBody>
          <a:bodyPr/>
          <a:lstStyle/>
          <a:p>
            <a:r>
              <a:rPr lang="fr-CA" dirty="0"/>
              <a:t>2. Slice timing correction</a:t>
            </a:r>
          </a:p>
          <a:p>
            <a:pPr lvl="1"/>
            <a:r>
              <a:rPr lang="fr-CA" dirty="0"/>
              <a:t>Rappel: </a:t>
            </a:r>
          </a:p>
          <a:p>
            <a:pPr lvl="2"/>
            <a:r>
              <a:rPr lang="fr-CA" dirty="0"/>
              <a:t>les images sont acquises par tranches</a:t>
            </a:r>
          </a:p>
          <a:p>
            <a:pPr lvl="2"/>
            <a:r>
              <a:rPr lang="fr-CA" dirty="0"/>
              <a:t>Il y a donc un délai entre la 1ere tranche acquise et la dernière</a:t>
            </a:r>
          </a:p>
          <a:p>
            <a:pPr lvl="2"/>
            <a:r>
              <a:rPr lang="fr-CA" dirty="0"/>
              <a:t>Et donc une variation du BOLD signal.</a:t>
            </a:r>
          </a:p>
          <a:p>
            <a:pPr lvl="1"/>
            <a:r>
              <a:rPr lang="fr-CA" dirty="0"/>
              <a:t>Mais on sait dans quel ordre on a acquis les tranches.</a:t>
            </a:r>
          </a:p>
          <a:p>
            <a:pPr lvl="2"/>
            <a:r>
              <a:rPr lang="fr-CA" dirty="0"/>
              <a:t>On peut compenser pour les délais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B9703006-99EE-405C-AB9E-AF51FDB356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939" y="1721826"/>
            <a:ext cx="471487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Slice timing correction fMRI">
            <a:extLst>
              <a:ext uri="{FF2B5EF4-FFF2-40B4-BE49-F238E27FC236}">
                <a16:creationId xmlns:a16="http://schemas.microsoft.com/office/drawing/2014/main" id="{2B383830-588D-45D0-8C66-326BA323D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939" y="3797697"/>
            <a:ext cx="3456057" cy="265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EF5050C-AE94-49EF-A386-7F6D9C619F18}"/>
              </a:ext>
            </a:extLst>
          </p:cNvPr>
          <p:cNvSpPr txBox="1"/>
          <p:nvPr/>
        </p:nvSpPr>
        <p:spPr>
          <a:xfrm>
            <a:off x="6933939" y="6581001"/>
            <a:ext cx="33435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1200" dirty="0"/>
              <a:t>http://mriquestions.com/data-pre-processing.html</a:t>
            </a:r>
          </a:p>
        </p:txBody>
      </p:sp>
    </p:spTree>
    <p:extLst>
      <p:ext uri="{BB962C8B-B14F-4D97-AF65-F5344CB8AC3E}">
        <p14:creationId xmlns:p14="http://schemas.microsoft.com/office/powerpoint/2010/main" val="3607766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65E6B8-63D2-4754-AF05-6C4478A9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F04AF2-1B4C-4C3A-AA15-B8BAFB678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3. Motion correction</a:t>
            </a:r>
          </a:p>
          <a:p>
            <a:pPr lvl="1"/>
            <a:r>
              <a:rPr lang="fr-CA" dirty="0"/>
              <a:t>Recalage entre chaque image 3D sur le 4D</a:t>
            </a:r>
          </a:p>
          <a:p>
            <a:pPr lvl="1"/>
            <a:r>
              <a:rPr lang="fr-CA" dirty="0"/>
              <a:t>Même cerveau avec lui-même = quel type de transformation?</a:t>
            </a:r>
          </a:p>
          <a:p>
            <a:pPr lvl="1"/>
            <a:r>
              <a:rPr lang="fr-CA" dirty="0"/>
              <a:t>Quelle critère de similarité?</a:t>
            </a:r>
          </a:p>
          <a:p>
            <a:pPr marL="498929" lvl="1" indent="0">
              <a:buNone/>
            </a:pPr>
            <a:endParaRPr lang="fr-CA" dirty="0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2CEABD23-FABE-4DAB-8530-08CA36918A8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20" y="3054699"/>
            <a:ext cx="35242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9FAB7B3-47A7-4F93-8C86-A14AA4915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599" y="3429000"/>
            <a:ext cx="2970996" cy="319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9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96467-310C-4405-8891-82B11C93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1BA80D7-B4C2-499C-A7EB-272A6A1C1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0123" y="1504949"/>
            <a:ext cx="7540806" cy="4574303"/>
          </a:xfrm>
        </p:spPr>
      </p:pic>
    </p:spTree>
    <p:extLst>
      <p:ext uri="{BB962C8B-B14F-4D97-AF65-F5344CB8AC3E}">
        <p14:creationId xmlns:p14="http://schemas.microsoft.com/office/powerpoint/2010/main" val="35110288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58209C-FE9D-42CA-AB2E-88181B450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261E33-18B6-4168-AFF3-3C1096106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4. Rejet des voxels qui ne font pas partie du cerveau (ex, découpage du crâne  = </a:t>
            </a:r>
            <a:r>
              <a:rPr lang="fr-CA" dirty="0" err="1"/>
              <a:t>skullstripping</a:t>
            </a:r>
            <a:r>
              <a:rPr lang="fr-CA" dirty="0"/>
              <a:t>)</a:t>
            </a:r>
          </a:p>
          <a:p>
            <a:pPr lvl="1"/>
            <a:r>
              <a:rPr lang="fr-CA" dirty="0"/>
              <a:t>Qui est capable à l’œil de dire où commence le crâne? </a:t>
            </a:r>
          </a:p>
          <a:p>
            <a:pPr lvl="1"/>
            <a:r>
              <a:rPr lang="fr-CA" dirty="0"/>
              <a:t>Très difficile mais on peut se fier à l’histogramme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109E62-D6E8-4D8D-8F92-64450B819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332" y="3300203"/>
            <a:ext cx="4943082" cy="33216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0E8A89-0CB0-4B08-AC62-061F302B4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021725" y="3141625"/>
            <a:ext cx="3162300" cy="2095500"/>
          </a:xfrm>
          <a:prstGeom prst="rect">
            <a:avLst/>
          </a:prstGeom>
        </p:spPr>
      </p:pic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BD9428D2-4192-4CB2-B117-55909ECD6C3E}"/>
              </a:ext>
            </a:extLst>
          </p:cNvPr>
          <p:cNvSpPr/>
          <p:nvPr/>
        </p:nvSpPr>
        <p:spPr>
          <a:xfrm rot="9394786">
            <a:off x="7529132" y="4446329"/>
            <a:ext cx="780631" cy="6430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107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207016-BB81-4EAC-AB19-30076394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D1320D-BA66-4784-8A9B-111D5380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249" y="1407809"/>
            <a:ext cx="7168925" cy="467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224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B3B9A-7696-4C9F-9CBB-1FF6B98B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A4F8C4-A96C-41F4-A8B9-72D9047FD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335783"/>
            <a:ext cx="10992256" cy="4186434"/>
          </a:xfrm>
        </p:spPr>
        <p:txBody>
          <a:bodyPr/>
          <a:lstStyle/>
          <a:p>
            <a:r>
              <a:rPr lang="fr-CA" dirty="0"/>
              <a:t>5. Recalage sur la T1</a:t>
            </a:r>
          </a:p>
          <a:p>
            <a:pPr lvl="1"/>
            <a:r>
              <a:rPr lang="fr-CA" dirty="0"/>
              <a:t>Encore rigide (même cerveau avec lui-même)</a:t>
            </a:r>
          </a:p>
          <a:p>
            <a:pPr lvl="1"/>
            <a:r>
              <a:rPr lang="fr-CA" dirty="0"/>
              <a:t>Mais pas avec la SSD</a:t>
            </a:r>
          </a:p>
          <a:p>
            <a:pPr lvl="1"/>
            <a:r>
              <a:rPr lang="fr-CA" dirty="0"/>
              <a:t>C’est mieux d’avoir découpé le crâne avant.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618B4A-FFAA-4541-9F4E-6A004EE60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411" y="2968344"/>
            <a:ext cx="6946197" cy="36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415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EC567B-F8E5-4D5D-B00C-E4DC72DB5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084302-FBD8-4AD2-8337-7EDCA1644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10992256" cy="3639986"/>
          </a:xfrm>
        </p:spPr>
        <p:txBody>
          <a:bodyPr/>
          <a:lstStyle/>
          <a:p>
            <a:r>
              <a:rPr lang="fr-CA" dirty="0"/>
              <a:t>6. Lissage spatial (filtrage)</a:t>
            </a:r>
          </a:p>
          <a:p>
            <a:pPr lvl="1"/>
            <a:r>
              <a:rPr lang="fr-CA" dirty="0"/>
              <a:t>Spatial </a:t>
            </a:r>
            <a:r>
              <a:rPr lang="fr-CA" dirty="0" err="1"/>
              <a:t>smoothing</a:t>
            </a:r>
            <a:r>
              <a:rPr lang="fr-CA" dirty="0"/>
              <a:t>: On ajoute volontairement un flou aux données!</a:t>
            </a:r>
          </a:p>
          <a:p>
            <a:pPr lvl="2"/>
            <a:r>
              <a:rPr lang="fr-CA" dirty="0"/>
              <a:t>On ne s’attend pas à des contours importants avec les voisins!</a:t>
            </a:r>
          </a:p>
          <a:p>
            <a:pPr lvl="1"/>
            <a:r>
              <a:rPr lang="fr-CA" dirty="0"/>
              <a:t>On réfléchit avec des « régions » de notre cerveau, pas avec des points précis.</a:t>
            </a:r>
          </a:p>
          <a:p>
            <a:pPr lvl="2"/>
            <a:r>
              <a:rPr lang="fr-CA" dirty="0"/>
              <a:t>Le résultat de la moyenne avec les voisins devrait encore contenir cette « activation »</a:t>
            </a:r>
          </a:p>
          <a:p>
            <a:pPr lvl="1"/>
            <a:r>
              <a:rPr lang="fr-CA" dirty="0"/>
              <a:t>Aide à enlever les artéfacts</a:t>
            </a:r>
          </a:p>
          <a:p>
            <a:pPr lvl="2"/>
            <a:endParaRPr lang="fr-CA" dirty="0"/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AD36B6A0-69B9-4A10-8C50-E70DD890A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188" y="3937172"/>
            <a:ext cx="5977624" cy="269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01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BEDE2F-D8B7-42D5-94E8-DA08979CF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42388F-EAF4-4AC5-8C72-B07ABA8B4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45" y="1573145"/>
            <a:ext cx="7862193" cy="4807558"/>
          </a:xfrm>
        </p:spPr>
        <p:txBody>
          <a:bodyPr>
            <a:normAutofit/>
          </a:bodyPr>
          <a:lstStyle/>
          <a:p>
            <a:r>
              <a:rPr lang="fr-CA" sz="2400" dirty="0"/>
              <a:t>7. High-</a:t>
            </a:r>
            <a:r>
              <a:rPr lang="fr-CA" sz="2400" dirty="0" err="1"/>
              <a:t>pass</a:t>
            </a:r>
            <a:r>
              <a:rPr lang="fr-CA" sz="2400" dirty="0"/>
              <a:t> et </a:t>
            </a:r>
            <a:r>
              <a:rPr lang="fr-CA" sz="2400" dirty="0" err="1"/>
              <a:t>low-pass</a:t>
            </a:r>
            <a:r>
              <a:rPr lang="fr-CA" sz="2400" dirty="0"/>
              <a:t> </a:t>
            </a:r>
            <a:r>
              <a:rPr lang="fr-CA" sz="2400" dirty="0" err="1"/>
              <a:t>filters</a:t>
            </a:r>
            <a:r>
              <a:rPr lang="fr-CA" sz="2400" dirty="0"/>
              <a:t> (filtres passe-haut et passe-bas)</a:t>
            </a:r>
          </a:p>
          <a:p>
            <a:endParaRPr lang="fr-CA" sz="2400" dirty="0"/>
          </a:p>
          <a:p>
            <a:r>
              <a:rPr lang="fr-CA" sz="2400" dirty="0"/>
              <a:t>Quelles sont les fréquences attendues dans le signal?</a:t>
            </a:r>
          </a:p>
          <a:p>
            <a:pPr lvl="1"/>
            <a:r>
              <a:rPr lang="fr-CA" sz="2000" dirty="0"/>
              <a:t>Ex: Pour une tâche qui se répète aux 50 secondes: 0,02 Hz.</a:t>
            </a:r>
          </a:p>
          <a:p>
            <a:pPr lvl="2"/>
            <a:r>
              <a:rPr lang="fr-CA" sz="1800" dirty="0"/>
              <a:t>Donc on veut enlever seulement les fréquences très </a:t>
            </a:r>
            <a:r>
              <a:rPr lang="fr-CA" sz="1800" dirty="0" err="1"/>
              <a:t>très</a:t>
            </a:r>
            <a:r>
              <a:rPr lang="fr-CA" sz="1800" dirty="0"/>
              <a:t> lentes. Typiquement &lt; 0.01 Hz, mais </a:t>
            </a:r>
            <a:r>
              <a:rPr lang="fr-CA" sz="1800" b="1" dirty="0"/>
              <a:t>à réfléchir!</a:t>
            </a:r>
          </a:p>
          <a:p>
            <a:pPr lvl="2"/>
            <a:endParaRPr lang="fr-CA" sz="1800" b="1" dirty="0"/>
          </a:p>
          <a:p>
            <a:pPr lvl="1"/>
            <a:r>
              <a:rPr lang="fr-CA" sz="2000" dirty="0"/>
              <a:t>On considère généralement qu’une fréquence plus rapide que ~0.10Hz ne représente pas le métabolisme des neurones chez l’humain.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86C26994-13A3-49F9-97DB-D6DEB1EED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960" y="4292049"/>
            <a:ext cx="3603509" cy="1497437"/>
          </a:xfrm>
          <a:prstGeom prst="rect">
            <a:avLst/>
          </a:prstGeom>
        </p:spPr>
      </p:pic>
      <p:pic>
        <p:nvPicPr>
          <p:cNvPr id="27650" name="Picture 2" descr="fmri temporal filtering">
            <a:extLst>
              <a:ext uri="{FF2B5EF4-FFF2-40B4-BE49-F238E27FC236}">
                <a16:creationId xmlns:a16="http://schemas.microsoft.com/office/drawing/2014/main" id="{39A33C6B-DD42-4ECB-A0DE-5818DF6F1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747" y="1724571"/>
            <a:ext cx="3603508" cy="177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089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CF2C1-4239-4BBC-892B-9DE74E89B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050B21-6049-4A6B-ACD9-CFA2C890B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8. Recalage vers l’espace MNI (« normalisation »)</a:t>
            </a:r>
          </a:p>
          <a:p>
            <a:pPr lvl="1"/>
            <a:r>
              <a:rPr lang="fr-CA" dirty="0"/>
              <a:t>Faisable, mais difficile.</a:t>
            </a:r>
          </a:p>
          <a:p>
            <a:pPr lvl="1"/>
            <a:r>
              <a:rPr lang="fr-CA" dirty="0"/>
              <a:t>En pratique:   </a:t>
            </a:r>
          </a:p>
          <a:p>
            <a:pPr marL="1524260" lvl="2" indent="-457200">
              <a:buFont typeface="+mj-lt"/>
              <a:buAutoNum type="arabicPeriod"/>
            </a:pPr>
            <a:r>
              <a:rPr lang="fr-CA" dirty="0"/>
              <a:t>Matrice 1 = T1 vers </a:t>
            </a:r>
            <a:r>
              <a:rPr lang="fr-CA" dirty="0" err="1"/>
              <a:t>fMRI</a:t>
            </a:r>
            <a:r>
              <a:rPr lang="fr-CA" dirty="0"/>
              <a:t>   (Connu) </a:t>
            </a:r>
          </a:p>
          <a:p>
            <a:pPr marL="1524260" lvl="2" indent="-457200">
              <a:buFont typeface="+mj-lt"/>
              <a:buAutoNum type="arabicPeriod"/>
            </a:pPr>
            <a:r>
              <a:rPr lang="fr-CA" dirty="0">
                <a:sym typeface="Wingdings" panose="05000000000000000000" pitchFamily="2" charset="2"/>
              </a:rPr>
              <a:t>Matrice 2 = T1 vers MNI  (Plus facile)</a:t>
            </a:r>
          </a:p>
          <a:p>
            <a:pPr marL="1524260" lvl="2" indent="-457200">
              <a:buFont typeface="+mj-lt"/>
              <a:buAutoNum type="arabicPeriod"/>
            </a:pPr>
            <a:r>
              <a:rPr lang="fr-CA" dirty="0">
                <a:sym typeface="Wingdings" panose="05000000000000000000" pitchFamily="2" charset="2"/>
              </a:rPr>
              <a:t>Matrice totale = Matrice1</a:t>
            </a:r>
            <a:r>
              <a:rPr lang="fr-CA" baseline="30000" dirty="0">
                <a:sym typeface="Wingdings" panose="05000000000000000000" pitchFamily="2" charset="2"/>
              </a:rPr>
              <a:t>-1</a:t>
            </a:r>
            <a:r>
              <a:rPr lang="fr-CA" dirty="0">
                <a:sym typeface="Wingdings" panose="05000000000000000000" pitchFamily="2" charset="2"/>
              </a:rPr>
              <a:t> * Matrice2 = </a:t>
            </a:r>
            <a:r>
              <a:rPr lang="fr-CA" dirty="0" err="1">
                <a:sym typeface="Wingdings" panose="05000000000000000000" pitchFamily="2" charset="2"/>
              </a:rPr>
              <a:t>fMRI</a:t>
            </a:r>
            <a:r>
              <a:rPr lang="fr-CA" dirty="0">
                <a:sym typeface="Wingdings" panose="05000000000000000000" pitchFamily="2" charset="2"/>
              </a:rPr>
              <a:t> vers MNI</a:t>
            </a:r>
          </a:p>
          <a:p>
            <a:pPr marL="1524260" lvl="2" indent="-457200">
              <a:buFont typeface="+mj-lt"/>
              <a:buAutoNum type="arabicPeriod"/>
            </a:pPr>
            <a:endParaRPr lang="fr-CA" dirty="0"/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538A21EC-1B5D-4A44-9B96-2F42CCF6BD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41"/>
          <a:stretch/>
        </p:blipFill>
        <p:spPr bwMode="auto">
          <a:xfrm>
            <a:off x="1743711" y="3981893"/>
            <a:ext cx="8919951" cy="260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3352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DC7258-28FD-4F35-9310-9A8BFC5FD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IRM fonctionnelle: le </a:t>
            </a:r>
            <a:r>
              <a:rPr lang="fr-CA" dirty="0" err="1"/>
              <a:t>preprocessing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07B9CF-9DC0-41A6-A9ED-407BF0308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9. Analyses statistiques</a:t>
            </a:r>
          </a:p>
          <a:p>
            <a:pPr lvl="1"/>
            <a:r>
              <a:rPr lang="fr-CA" dirty="0"/>
              <a:t>Données:</a:t>
            </a:r>
          </a:p>
          <a:p>
            <a:pPr lvl="2"/>
            <a:r>
              <a:rPr lang="fr-CA" dirty="0" err="1"/>
              <a:t>Task-based</a:t>
            </a:r>
            <a:r>
              <a:rPr lang="fr-CA" dirty="0"/>
              <a:t>: corrélation avec la courbe idéale, ou </a:t>
            </a:r>
          </a:p>
          <a:p>
            <a:pPr lvl="2"/>
            <a:r>
              <a:rPr lang="fr-CA" dirty="0" err="1"/>
              <a:t>Resting</a:t>
            </a:r>
            <a:r>
              <a:rPr lang="fr-CA" dirty="0"/>
              <a:t>-state: </a:t>
            </a:r>
            <a:r>
              <a:rPr lang="fr-CA" dirty="0" err="1"/>
              <a:t>Seed-based</a:t>
            </a:r>
            <a:r>
              <a:rPr lang="fr-CA" dirty="0"/>
              <a:t> ou ICA</a:t>
            </a:r>
          </a:p>
          <a:p>
            <a:pPr lvl="1"/>
            <a:r>
              <a:rPr lang="fr-CA" dirty="0"/>
              <a:t>Analyses de groupes</a:t>
            </a:r>
          </a:p>
          <a:p>
            <a:pPr lvl="2"/>
            <a:r>
              <a:rPr lang="fr-CA" dirty="0"/>
              <a:t>Ex: ANOVA, t-test, corrélations avec les caractéristiques du groupe (ex, âge, niveau d’anxiété, niveau de maladie)</a:t>
            </a:r>
          </a:p>
        </p:txBody>
      </p:sp>
    </p:spTree>
    <p:extLst>
      <p:ext uri="{BB962C8B-B14F-4D97-AF65-F5344CB8AC3E}">
        <p14:creationId xmlns:p14="http://schemas.microsoft.com/office/powerpoint/2010/main" val="36920008"/>
      </p:ext>
    </p:extLst>
  </p:cSld>
  <p:clrMapOvr>
    <a:masterClrMapping/>
  </p:clrMapOvr>
</p:sld>
</file>

<file path=ppt/theme/theme1.xml><?xml version="1.0" encoding="utf-8"?>
<a:theme xmlns:a="http://schemas.openxmlformats.org/drawingml/2006/main" name="1_Métropolitain">
  <a:themeElements>
    <a:clrScheme name="Vert jaun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Métropolitai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étropolitai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ert jaune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4197</TotalTime>
  <Words>2268</Words>
  <Application>Microsoft Office PowerPoint</Application>
  <PresentationFormat>Grand écran</PresentationFormat>
  <Paragraphs>331</Paragraphs>
  <Slides>59</Slides>
  <Notes>26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6" baseType="lpstr">
      <vt:lpstr>Arial</vt:lpstr>
      <vt:lpstr>Calibri</vt:lpstr>
      <vt:lpstr>Calibri Light</vt:lpstr>
      <vt:lpstr>Georgia</vt:lpstr>
      <vt:lpstr>NexusSerif</vt:lpstr>
      <vt:lpstr>Wingdings</vt:lpstr>
      <vt:lpstr>1_Métropolitain</vt:lpstr>
      <vt:lpstr>IMN 530 / IMN 708</vt:lpstr>
      <vt:lpstr>Contenu</vt:lpstr>
      <vt:lpstr>La fonction du cerveau</vt:lpstr>
      <vt:lpstr>Objectifs de l’IRMf vs EEG</vt:lpstr>
      <vt:lpstr>IRM fonctionnelle</vt:lpstr>
      <vt:lpstr>IRM fonctionnelle</vt:lpstr>
      <vt:lpstr>IRM fonctionnelle</vt:lpstr>
      <vt:lpstr>IRM fonctionnelle</vt:lpstr>
      <vt:lpstr>IRM fonctionnelle</vt:lpstr>
      <vt:lpstr>IRM fonctionnelle</vt:lpstr>
      <vt:lpstr>IRM fonctionnelle</vt:lpstr>
      <vt:lpstr>IRM fonctionnelle</vt:lpstr>
      <vt:lpstr>IRMf – comment l’utiliser pour faire des analyses?</vt:lpstr>
      <vt:lpstr>IRMf – comment l’utiliser pour faire des analyses?</vt:lpstr>
      <vt:lpstr>IRM fonctionnelle</vt:lpstr>
      <vt:lpstr>Découpage en aires fonctionnelles:</vt:lpstr>
      <vt:lpstr>IRM fonctionnelle</vt:lpstr>
      <vt:lpstr>IRM fonctionnelle</vt:lpstr>
      <vt:lpstr>IRM fonctionnelle</vt:lpstr>
      <vt:lpstr>IRM fonctionnelle</vt:lpstr>
      <vt:lpstr>IRM fonctionnelle</vt:lpstr>
      <vt:lpstr>IRMf – comment l’utiliser pour faire des analyses?</vt:lpstr>
      <vt:lpstr>Corrélations entres régions</vt:lpstr>
      <vt:lpstr>Aires fonctionnelles du cerveau</vt:lpstr>
      <vt:lpstr>Réseaux fonctionnels du cerveau</vt:lpstr>
      <vt:lpstr>Réseaux fonctionnels du cerveau</vt:lpstr>
      <vt:lpstr>Le default-mode network</vt:lpstr>
      <vt:lpstr>Le default-mode network</vt:lpstr>
      <vt:lpstr>Le default-mode network</vt:lpstr>
      <vt:lpstr>Resting state: Technique 1:  Seed-based connectivity analysis</vt:lpstr>
      <vt:lpstr>Resting state: Technique 1:  Seed-based connectivity analysis</vt:lpstr>
      <vt:lpstr>Resting state: Technique 1:  Seed-based connectivity analysis</vt:lpstr>
      <vt:lpstr>Présentation PowerPoint</vt:lpstr>
      <vt:lpstr>Analyse des résultats</vt:lpstr>
      <vt:lpstr>Resting state: Technique 2: Independant component analysis</vt:lpstr>
      <vt:lpstr>Resting state: Technique 2: Independant component analysis</vt:lpstr>
      <vt:lpstr>Resting state: Technique 2: Independant component analysis</vt:lpstr>
      <vt:lpstr>Resting state: Technique 2: Independant component analysis</vt:lpstr>
      <vt:lpstr>Exemple</vt:lpstr>
      <vt:lpstr>Analyse des résultats</vt:lpstr>
      <vt:lpstr>Resting state fMRI:</vt:lpstr>
      <vt:lpstr>IRM fonctionnelle: les artéfacts</vt:lpstr>
      <vt:lpstr>IRM fonctionnelle: les artéfacts</vt:lpstr>
      <vt:lpstr>IRM fonctionnelle: les artéfacts</vt:lpstr>
      <vt:lpstr>IRM fonctionnelle: les artéfacts</vt:lpstr>
      <vt:lpstr>IRM fonctionnelle: les artéfacts</vt:lpstr>
      <vt:lpstr>IRM fonctionnelle: les artéfacts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  <vt:lpstr>IRM fonctionnelle: le preprocessing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IRMf EEG Stim</dc:title>
  <dc:creator>manue r</dc:creator>
  <cp:lastModifiedBy>Emmanuelle Renauld</cp:lastModifiedBy>
  <cp:revision>161</cp:revision>
  <dcterms:created xsi:type="dcterms:W3CDTF">2021-10-04T15:00:07Z</dcterms:created>
  <dcterms:modified xsi:type="dcterms:W3CDTF">2026-11-06T14:42:04Z</dcterms:modified>
</cp:coreProperties>
</file>