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4.xml" ContentType="application/vnd.openxmlformats-officedocument.themeOverride+xml"/>
  <Override PartName="/ppt/notesSlides/notesSlide19.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1"/>
  </p:notesMasterIdLst>
  <p:sldIdLst>
    <p:sldId id="256" r:id="rId2"/>
    <p:sldId id="545" r:id="rId3"/>
    <p:sldId id="493" r:id="rId4"/>
    <p:sldId id="483" r:id="rId5"/>
    <p:sldId id="594" r:id="rId6"/>
    <p:sldId id="588" r:id="rId7"/>
    <p:sldId id="476" r:id="rId8"/>
    <p:sldId id="477" r:id="rId9"/>
    <p:sldId id="478" r:id="rId10"/>
    <p:sldId id="479" r:id="rId11"/>
    <p:sldId id="511" r:id="rId12"/>
    <p:sldId id="589" r:id="rId13"/>
    <p:sldId id="480" r:id="rId14"/>
    <p:sldId id="603" r:id="rId15"/>
    <p:sldId id="482" r:id="rId16"/>
    <p:sldId id="600" r:id="rId17"/>
    <p:sldId id="601" r:id="rId18"/>
    <p:sldId id="602" r:id="rId19"/>
    <p:sldId id="485" r:id="rId20"/>
    <p:sldId id="611" r:id="rId21"/>
    <p:sldId id="562" r:id="rId22"/>
    <p:sldId id="595" r:id="rId23"/>
    <p:sldId id="556" r:id="rId24"/>
    <p:sldId id="346" r:id="rId25"/>
    <p:sldId id="563" r:id="rId26"/>
    <p:sldId id="561" r:id="rId27"/>
    <p:sldId id="597" r:id="rId28"/>
    <p:sldId id="564" r:id="rId29"/>
    <p:sldId id="598" r:id="rId30"/>
    <p:sldId id="599" r:id="rId31"/>
    <p:sldId id="560" r:id="rId32"/>
    <p:sldId id="486" r:id="rId33"/>
    <p:sldId id="338" r:id="rId34"/>
    <p:sldId id="576" r:id="rId35"/>
    <p:sldId id="577" r:id="rId36"/>
    <p:sldId id="613" r:id="rId37"/>
    <p:sldId id="549" r:id="rId38"/>
    <p:sldId id="491" r:id="rId39"/>
    <p:sldId id="550" r:id="rId40"/>
    <p:sldId id="614" r:id="rId41"/>
    <p:sldId id="489" r:id="rId42"/>
    <p:sldId id="574" r:id="rId43"/>
    <p:sldId id="343" r:id="rId44"/>
    <p:sldId id="615" r:id="rId45"/>
    <p:sldId id="616" r:id="rId46"/>
    <p:sldId id="621" r:id="rId47"/>
    <p:sldId id="618" r:id="rId48"/>
    <p:sldId id="538" r:id="rId49"/>
    <p:sldId id="620" r:id="rId50"/>
    <p:sldId id="605" r:id="rId51"/>
    <p:sldId id="578" r:id="rId52"/>
    <p:sldId id="583" r:id="rId53"/>
    <p:sldId id="579" r:id="rId54"/>
    <p:sldId id="580" r:id="rId55"/>
    <p:sldId id="581" r:id="rId56"/>
    <p:sldId id="606" r:id="rId57"/>
    <p:sldId id="582" r:id="rId58"/>
    <p:sldId id="622" r:id="rId59"/>
    <p:sldId id="585" r:id="rId60"/>
    <p:sldId id="557" r:id="rId61"/>
    <p:sldId id="591" r:id="rId62"/>
    <p:sldId id="610" r:id="rId63"/>
    <p:sldId id="487" r:id="rId64"/>
    <p:sldId id="612" r:id="rId65"/>
    <p:sldId id="488" r:id="rId66"/>
    <p:sldId id="590" r:id="rId67"/>
    <p:sldId id="584" r:id="rId68"/>
    <p:sldId id="596" r:id="rId69"/>
    <p:sldId id="555" r:id="rId70"/>
    <p:sldId id="587" r:id="rId71"/>
    <p:sldId id="548" r:id="rId72"/>
    <p:sldId id="553" r:id="rId73"/>
    <p:sldId id="592" r:id="rId74"/>
    <p:sldId id="484" r:id="rId75"/>
    <p:sldId id="552" r:id="rId76"/>
    <p:sldId id="623" r:id="rId77"/>
    <p:sldId id="607" r:id="rId78"/>
    <p:sldId id="608" r:id="rId79"/>
    <p:sldId id="609" r:id="rId8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ue r" initials="mr" lastIdx="1" clrIdx="0">
    <p:extLst>
      <p:ext uri="{19B8F6BF-5375-455C-9EA6-DF929625EA0E}">
        <p15:presenceInfo xmlns:p15="http://schemas.microsoft.com/office/powerpoint/2012/main" userId="69b7efff990110d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B38"/>
    <a:srgbClr val="00CC66"/>
    <a:srgbClr val="FFC000"/>
    <a:srgbClr val="EBF5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102" autoAdjust="0"/>
    <p:restoredTop sz="82690" autoAdjust="0"/>
  </p:normalViewPr>
  <p:slideViewPr>
    <p:cSldViewPr snapToGrid="0">
      <p:cViewPr varScale="1">
        <p:scale>
          <a:sx n="61" d="100"/>
          <a:sy n="61" d="100"/>
        </p:scale>
        <p:origin x="53" y="245"/>
      </p:cViewPr>
      <p:guideLst/>
    </p:cSldViewPr>
  </p:slideViewPr>
  <p:notesTextViewPr>
    <p:cViewPr>
      <p:scale>
        <a:sx n="3" d="2"/>
        <a:sy n="3" d="2"/>
      </p:scale>
      <p:origin x="0" y="0"/>
    </p:cViewPr>
  </p:notesTextViewPr>
  <p:sorterViewPr>
    <p:cViewPr>
      <p:scale>
        <a:sx n="66" d="100"/>
        <a:sy n="66" d="100"/>
      </p:scale>
      <p:origin x="0" y="-72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commentAuthors" Target="commentAuthor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53DDF8-7BA7-46CD-99F3-8C1E73E6D9D3}" type="datetimeFigureOut">
              <a:rPr lang="fr-CA" smtClean="0"/>
              <a:t>2026-11-06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6FF41-4C0C-410C-95AE-5279EB8B82AE}" type="slidenum">
              <a:rPr lang="fr-CA" smtClean="0"/>
              <a:t>‹N°›</a:t>
            </a:fld>
            <a:endParaRPr lang="fr-CA"/>
          </a:p>
        </p:txBody>
      </p:sp>
    </p:spTree>
    <p:extLst>
      <p:ext uri="{BB962C8B-B14F-4D97-AF65-F5344CB8AC3E}">
        <p14:creationId xmlns:p14="http://schemas.microsoft.com/office/powerpoint/2010/main" val="2625182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2</a:t>
            </a:fld>
            <a:endParaRPr lang="fr-CA" dirty="0"/>
          </a:p>
        </p:txBody>
      </p:sp>
    </p:spTree>
    <p:extLst>
      <p:ext uri="{BB962C8B-B14F-4D97-AF65-F5344CB8AC3E}">
        <p14:creationId xmlns:p14="http://schemas.microsoft.com/office/powerpoint/2010/main" val="352743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a:t>
            </a:fld>
            <a:endParaRPr lang="fr-CA"/>
          </a:p>
        </p:txBody>
      </p:sp>
    </p:spTree>
    <p:extLst>
      <p:ext uri="{BB962C8B-B14F-4D97-AF65-F5344CB8AC3E}">
        <p14:creationId xmlns:p14="http://schemas.microsoft.com/office/powerpoint/2010/main" val="1380137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6</a:t>
            </a:fld>
            <a:endParaRPr lang="fr-CA"/>
          </a:p>
        </p:txBody>
      </p:sp>
    </p:spTree>
    <p:extLst>
      <p:ext uri="{BB962C8B-B14F-4D97-AF65-F5344CB8AC3E}">
        <p14:creationId xmlns:p14="http://schemas.microsoft.com/office/powerpoint/2010/main" val="1077101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9</a:t>
            </a:fld>
            <a:endParaRPr lang="fr-CA"/>
          </a:p>
        </p:txBody>
      </p:sp>
    </p:spTree>
    <p:extLst>
      <p:ext uri="{BB962C8B-B14F-4D97-AF65-F5344CB8AC3E}">
        <p14:creationId xmlns:p14="http://schemas.microsoft.com/office/powerpoint/2010/main" val="1156012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11</a:t>
            </a:fld>
            <a:endParaRPr lang="fr-CA"/>
          </a:p>
        </p:txBody>
      </p:sp>
    </p:spTree>
    <p:extLst>
      <p:ext uri="{BB962C8B-B14F-4D97-AF65-F5344CB8AC3E}">
        <p14:creationId xmlns:p14="http://schemas.microsoft.com/office/powerpoint/2010/main" val="2899106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12</a:t>
            </a:fld>
            <a:endParaRPr lang="fr-CA"/>
          </a:p>
        </p:txBody>
      </p:sp>
    </p:spTree>
    <p:extLst>
      <p:ext uri="{BB962C8B-B14F-4D97-AF65-F5344CB8AC3E}">
        <p14:creationId xmlns:p14="http://schemas.microsoft.com/office/powerpoint/2010/main" val="873848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13</a:t>
            </a:fld>
            <a:endParaRPr lang="fr-CA"/>
          </a:p>
        </p:txBody>
      </p:sp>
    </p:spTree>
    <p:extLst>
      <p:ext uri="{BB962C8B-B14F-4D97-AF65-F5344CB8AC3E}">
        <p14:creationId xmlns:p14="http://schemas.microsoft.com/office/powerpoint/2010/main" val="1026532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22</a:t>
            </a:fld>
            <a:endParaRPr lang="fr-CA"/>
          </a:p>
        </p:txBody>
      </p:sp>
    </p:spTree>
    <p:extLst>
      <p:ext uri="{BB962C8B-B14F-4D97-AF65-F5344CB8AC3E}">
        <p14:creationId xmlns:p14="http://schemas.microsoft.com/office/powerpoint/2010/main" val="1795184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24</a:t>
            </a:fld>
            <a:endParaRPr lang="fr-CA"/>
          </a:p>
        </p:txBody>
      </p:sp>
    </p:spTree>
    <p:extLst>
      <p:ext uri="{BB962C8B-B14F-4D97-AF65-F5344CB8AC3E}">
        <p14:creationId xmlns:p14="http://schemas.microsoft.com/office/powerpoint/2010/main" val="729865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30</a:t>
            </a:fld>
            <a:endParaRPr lang="fr-CA"/>
          </a:p>
        </p:txBody>
      </p:sp>
    </p:spTree>
    <p:extLst>
      <p:ext uri="{BB962C8B-B14F-4D97-AF65-F5344CB8AC3E}">
        <p14:creationId xmlns:p14="http://schemas.microsoft.com/office/powerpoint/2010/main" val="3468783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32</a:t>
            </a:fld>
            <a:endParaRPr lang="fr-CA"/>
          </a:p>
        </p:txBody>
      </p:sp>
    </p:spTree>
    <p:extLst>
      <p:ext uri="{BB962C8B-B14F-4D97-AF65-F5344CB8AC3E}">
        <p14:creationId xmlns:p14="http://schemas.microsoft.com/office/powerpoint/2010/main" val="2552586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33</a:t>
            </a:fld>
            <a:endParaRPr lang="fr-CA"/>
          </a:p>
        </p:txBody>
      </p:sp>
    </p:spTree>
    <p:extLst>
      <p:ext uri="{BB962C8B-B14F-4D97-AF65-F5344CB8AC3E}">
        <p14:creationId xmlns:p14="http://schemas.microsoft.com/office/powerpoint/2010/main" val="1359515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37</a:t>
            </a:fld>
            <a:endParaRPr lang="fr-CA"/>
          </a:p>
        </p:txBody>
      </p:sp>
    </p:spTree>
    <p:extLst>
      <p:ext uri="{BB962C8B-B14F-4D97-AF65-F5344CB8AC3E}">
        <p14:creationId xmlns:p14="http://schemas.microsoft.com/office/powerpoint/2010/main" val="1176297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38</a:t>
            </a:fld>
            <a:endParaRPr lang="fr-CA"/>
          </a:p>
        </p:txBody>
      </p:sp>
    </p:spTree>
    <p:extLst>
      <p:ext uri="{BB962C8B-B14F-4D97-AF65-F5344CB8AC3E}">
        <p14:creationId xmlns:p14="http://schemas.microsoft.com/office/powerpoint/2010/main" val="1169023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39</a:t>
            </a:fld>
            <a:endParaRPr lang="fr-CA"/>
          </a:p>
        </p:txBody>
      </p:sp>
    </p:spTree>
    <p:extLst>
      <p:ext uri="{BB962C8B-B14F-4D97-AF65-F5344CB8AC3E}">
        <p14:creationId xmlns:p14="http://schemas.microsoft.com/office/powerpoint/2010/main" val="3998100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8CB5F-85FB-5213-8B06-1A08D14A5A6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DA683A-50C8-C324-EE73-AB2881DB02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344E7B-B956-FE74-760E-DA6508E42374}"/>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F68C9CAF-6DAC-D16C-70E4-15A31E9A7923}"/>
              </a:ext>
            </a:extLst>
          </p:cNvPr>
          <p:cNvSpPr>
            <a:spLocks noGrp="1"/>
          </p:cNvSpPr>
          <p:nvPr>
            <p:ph type="sldNum" sz="quarter" idx="5"/>
          </p:nvPr>
        </p:nvSpPr>
        <p:spPr/>
        <p:txBody>
          <a:bodyPr/>
          <a:lstStyle/>
          <a:p>
            <a:fld id="{4DE6FF41-4C0C-410C-95AE-5279EB8B82AE}" type="slidenum">
              <a:rPr lang="fr-CA" smtClean="0"/>
              <a:t>40</a:t>
            </a:fld>
            <a:endParaRPr lang="fr-CA"/>
          </a:p>
        </p:txBody>
      </p:sp>
    </p:spTree>
    <p:extLst>
      <p:ext uri="{BB962C8B-B14F-4D97-AF65-F5344CB8AC3E}">
        <p14:creationId xmlns:p14="http://schemas.microsoft.com/office/powerpoint/2010/main" val="1039496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41</a:t>
            </a:fld>
            <a:endParaRPr lang="fr-CA"/>
          </a:p>
        </p:txBody>
      </p:sp>
    </p:spTree>
    <p:extLst>
      <p:ext uri="{BB962C8B-B14F-4D97-AF65-F5344CB8AC3E}">
        <p14:creationId xmlns:p14="http://schemas.microsoft.com/office/powerpoint/2010/main" val="1966976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Max: sampling rate /2  (for us: 500/2 = 250 Hz).</a:t>
            </a:r>
          </a:p>
          <a:p>
            <a:endParaRPr lang="en-CA" dirty="0"/>
          </a:p>
        </p:txBody>
      </p:sp>
      <p:sp>
        <p:nvSpPr>
          <p:cNvPr id="4" name="Espace réservé du numéro de diapositive 3"/>
          <p:cNvSpPr>
            <a:spLocks noGrp="1"/>
          </p:cNvSpPr>
          <p:nvPr>
            <p:ph type="sldNum" sz="quarter" idx="10"/>
          </p:nvPr>
        </p:nvSpPr>
        <p:spPr/>
        <p:txBody>
          <a:bodyPr/>
          <a:lstStyle/>
          <a:p>
            <a:fld id="{2D57ABF8-34ED-4012-8909-B38EE96F956A}" type="slidenum">
              <a:rPr lang="en-CA" smtClean="0"/>
              <a:t>43</a:t>
            </a:fld>
            <a:endParaRPr lang="en-CA"/>
          </a:p>
        </p:txBody>
      </p:sp>
    </p:spTree>
    <p:extLst>
      <p:ext uri="{BB962C8B-B14F-4D97-AF65-F5344CB8AC3E}">
        <p14:creationId xmlns:p14="http://schemas.microsoft.com/office/powerpoint/2010/main" val="1052278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48</a:t>
            </a:fld>
            <a:endParaRPr lang="fr-CA"/>
          </a:p>
        </p:txBody>
      </p:sp>
    </p:spTree>
    <p:extLst>
      <p:ext uri="{BB962C8B-B14F-4D97-AF65-F5344CB8AC3E}">
        <p14:creationId xmlns:p14="http://schemas.microsoft.com/office/powerpoint/2010/main" val="2395215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53</a:t>
            </a:fld>
            <a:endParaRPr lang="fr-CA"/>
          </a:p>
        </p:txBody>
      </p:sp>
    </p:spTree>
    <p:extLst>
      <p:ext uri="{BB962C8B-B14F-4D97-AF65-F5344CB8AC3E}">
        <p14:creationId xmlns:p14="http://schemas.microsoft.com/office/powerpoint/2010/main" val="3156497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63</a:t>
            </a:fld>
            <a:endParaRPr lang="fr-CA"/>
          </a:p>
        </p:txBody>
      </p:sp>
    </p:spTree>
    <p:extLst>
      <p:ext uri="{BB962C8B-B14F-4D97-AF65-F5344CB8AC3E}">
        <p14:creationId xmlns:p14="http://schemas.microsoft.com/office/powerpoint/2010/main" val="1018226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65</a:t>
            </a:fld>
            <a:endParaRPr lang="fr-CA"/>
          </a:p>
        </p:txBody>
      </p:sp>
    </p:spTree>
    <p:extLst>
      <p:ext uri="{BB962C8B-B14F-4D97-AF65-F5344CB8AC3E}">
        <p14:creationId xmlns:p14="http://schemas.microsoft.com/office/powerpoint/2010/main" val="3764530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67</a:t>
            </a:fld>
            <a:endParaRPr lang="fr-CA"/>
          </a:p>
        </p:txBody>
      </p:sp>
    </p:spTree>
    <p:extLst>
      <p:ext uri="{BB962C8B-B14F-4D97-AF65-F5344CB8AC3E}">
        <p14:creationId xmlns:p14="http://schemas.microsoft.com/office/powerpoint/2010/main" val="1962262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Et selon l’électrode </a:t>
            </a:r>
            <a:r>
              <a:rPr lang="fr-CA" dirty="0" err="1"/>
              <a:t>choisire</a:t>
            </a:r>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69</a:t>
            </a:fld>
            <a:endParaRPr lang="fr-CA"/>
          </a:p>
        </p:txBody>
      </p:sp>
    </p:spTree>
    <p:extLst>
      <p:ext uri="{BB962C8B-B14F-4D97-AF65-F5344CB8AC3E}">
        <p14:creationId xmlns:p14="http://schemas.microsoft.com/office/powerpoint/2010/main" val="1120381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71</a:t>
            </a:fld>
            <a:endParaRPr lang="fr-CA"/>
          </a:p>
        </p:txBody>
      </p:sp>
    </p:spTree>
    <p:extLst>
      <p:ext uri="{BB962C8B-B14F-4D97-AF65-F5344CB8AC3E}">
        <p14:creationId xmlns:p14="http://schemas.microsoft.com/office/powerpoint/2010/main" val="1986605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72</a:t>
            </a:fld>
            <a:endParaRPr lang="fr-CA"/>
          </a:p>
        </p:txBody>
      </p:sp>
    </p:spTree>
    <p:extLst>
      <p:ext uri="{BB962C8B-B14F-4D97-AF65-F5344CB8AC3E}">
        <p14:creationId xmlns:p14="http://schemas.microsoft.com/office/powerpoint/2010/main" val="2274613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74</a:t>
            </a:fld>
            <a:endParaRPr lang="fr-CA"/>
          </a:p>
        </p:txBody>
      </p:sp>
    </p:spTree>
    <p:extLst>
      <p:ext uri="{BB962C8B-B14F-4D97-AF65-F5344CB8AC3E}">
        <p14:creationId xmlns:p14="http://schemas.microsoft.com/office/powerpoint/2010/main" val="264271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DE6FF41-4C0C-410C-95AE-5279EB8B82AE}" type="slidenum">
              <a:rPr lang="fr-CA" smtClean="0"/>
              <a:t>75</a:t>
            </a:fld>
            <a:endParaRPr lang="fr-CA"/>
          </a:p>
        </p:txBody>
      </p:sp>
    </p:spTree>
    <p:extLst>
      <p:ext uri="{BB962C8B-B14F-4D97-AF65-F5344CB8AC3E}">
        <p14:creationId xmlns:p14="http://schemas.microsoft.com/office/powerpoint/2010/main" val="3444596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94604-21CA-3F8D-C93D-4FC83DCFCF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5C141D5-9BA6-32C8-59CF-1A059DA2097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0268FC-E3F1-2A60-8D2C-7F18C11E177E}"/>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8670FB9D-225A-8E78-25EB-9DEB7723F19B}"/>
              </a:ext>
            </a:extLst>
          </p:cNvPr>
          <p:cNvSpPr>
            <a:spLocks noGrp="1"/>
          </p:cNvSpPr>
          <p:nvPr>
            <p:ph type="sldNum" sz="quarter" idx="5"/>
          </p:nvPr>
        </p:nvSpPr>
        <p:spPr/>
        <p:txBody>
          <a:bodyPr/>
          <a:lstStyle/>
          <a:p>
            <a:fld id="{4DE6FF41-4C0C-410C-95AE-5279EB8B82AE}" type="slidenum">
              <a:rPr lang="fr-CA" smtClean="0"/>
              <a:t>76</a:t>
            </a:fld>
            <a:endParaRPr lang="fr-CA"/>
          </a:p>
        </p:txBody>
      </p:sp>
    </p:spTree>
    <p:extLst>
      <p:ext uri="{BB962C8B-B14F-4D97-AF65-F5344CB8AC3E}">
        <p14:creationId xmlns:p14="http://schemas.microsoft.com/office/powerpoint/2010/main" val="37280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000" spc="-12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667512" y="4198409"/>
            <a:ext cx="9228202" cy="1645920"/>
          </a:xfrm>
        </p:spPr>
        <p:txBody>
          <a:bodyPr>
            <a:normAutofit/>
          </a:bodyPr>
          <a:lstStyle>
            <a:lvl1pPr marL="0" indent="0" algn="l">
              <a:buNone/>
              <a:defRPr sz="2800">
                <a:solidFill>
                  <a:schemeClr val="bg1"/>
                </a:solidFill>
                <a:latin typeface="+mj-lt"/>
              </a:defRPr>
            </a:lvl1pPr>
            <a:lvl2pPr marL="457177" indent="0" algn="ctr">
              <a:buNone/>
              <a:defRPr sz="2800"/>
            </a:lvl2pPr>
            <a:lvl3pPr marL="914353" indent="0" algn="ctr">
              <a:buNone/>
              <a:defRPr sz="2400"/>
            </a:lvl3pPr>
            <a:lvl4pPr marL="1371530" indent="0" algn="ctr">
              <a:buNone/>
              <a:defRPr sz="2000"/>
            </a:lvl4pPr>
            <a:lvl5pPr marL="1828706" indent="0" algn="ctr">
              <a:buNone/>
              <a:defRPr sz="2000"/>
            </a:lvl5pPr>
            <a:lvl6pPr marL="2285883" indent="0" algn="ctr">
              <a:buNone/>
              <a:defRPr sz="2000"/>
            </a:lvl6pPr>
            <a:lvl7pPr marL="2743060" indent="0" algn="ctr">
              <a:buNone/>
              <a:defRPr sz="2000"/>
            </a:lvl7pPr>
            <a:lvl8pPr marL="3200236" indent="0" algn="ctr">
              <a:buNone/>
              <a:defRPr sz="2000"/>
            </a:lvl8pPr>
            <a:lvl9pPr marL="3657413" indent="0" algn="ctr">
              <a:buNone/>
              <a:defRPr sz="20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8AD18E4F-808F-4A62-A51D-F07A5A5A0FAB}" type="datetime1">
              <a:rPr lang="fr-CA" smtClean="0"/>
              <a:t>2026-11-06</a:t>
            </a:fld>
            <a:endParaRPr lang="fr-CA"/>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fr-CA"/>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86CB4B4D-7CA3-9044-876B-883B54F8677D}" type="slidenum">
              <a:rPr lang="fr-CA" smtClean="0"/>
              <a:t>‹N°›</a:t>
            </a:fld>
            <a:endParaRPr lang="fr-CA"/>
          </a:p>
        </p:txBody>
      </p:sp>
    </p:spTree>
    <p:extLst>
      <p:ext uri="{BB962C8B-B14F-4D97-AF65-F5344CB8AC3E}">
        <p14:creationId xmlns:p14="http://schemas.microsoft.com/office/powerpoint/2010/main" val="615097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lvl1pPr>
              <a:buClr>
                <a:schemeClr val="accent2"/>
              </a:buClr>
              <a:buSzPct val="70000"/>
              <a:defRPr sz="2812"/>
            </a:lvl1pPr>
            <a:lvl2pPr>
              <a:buClr>
                <a:schemeClr val="accent5">
                  <a:lumMod val="75000"/>
                </a:schemeClr>
              </a:buClr>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575C2EBC-C947-4F81-9DDE-584780827E26}" type="datetime1">
              <a:rPr lang="fr-CA" smtClean="0"/>
              <a:t>2026-11-06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3737819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rgbClr val="EBF5D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000" b="0" baseline="0">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667512" y="4187275"/>
            <a:ext cx="9226296" cy="1645920"/>
          </a:xfrm>
        </p:spPr>
        <p:txBody>
          <a:bodyPr anchor="t">
            <a:normAutofit/>
          </a:bodyPr>
          <a:lstStyle>
            <a:lvl1pPr marL="0" indent="0">
              <a:buNone/>
              <a:defRPr sz="2800">
                <a:solidFill>
                  <a:schemeClr val="tx1"/>
                </a:solidFill>
                <a:latin typeface="+mj-lt"/>
              </a:defRPr>
            </a:lvl1pPr>
            <a:lvl2pPr marL="457177" indent="0">
              <a:buNone/>
              <a:defRPr sz="1800">
                <a:solidFill>
                  <a:schemeClr val="tx1">
                    <a:tint val="75000"/>
                  </a:schemeClr>
                </a:solidFill>
              </a:defRPr>
            </a:lvl2pPr>
            <a:lvl3pPr marL="914353" indent="0">
              <a:buNone/>
              <a:defRPr sz="1600">
                <a:solidFill>
                  <a:schemeClr val="tx1">
                    <a:tint val="75000"/>
                  </a:schemeClr>
                </a:solidFill>
              </a:defRPr>
            </a:lvl3pPr>
            <a:lvl4pPr marL="1371530" indent="0">
              <a:buNone/>
              <a:defRPr sz="1400">
                <a:solidFill>
                  <a:schemeClr val="tx1">
                    <a:tint val="75000"/>
                  </a:schemeClr>
                </a:solidFill>
              </a:defRPr>
            </a:lvl4pPr>
            <a:lvl5pPr marL="1828706" indent="0">
              <a:buNone/>
              <a:defRPr sz="1400">
                <a:solidFill>
                  <a:schemeClr val="tx1">
                    <a:tint val="75000"/>
                  </a:schemeClr>
                </a:solidFill>
              </a:defRPr>
            </a:lvl5pPr>
            <a:lvl6pPr marL="2285883" indent="0">
              <a:buNone/>
              <a:defRPr sz="1400">
                <a:solidFill>
                  <a:schemeClr val="tx1">
                    <a:tint val="75000"/>
                  </a:schemeClr>
                </a:solidFill>
              </a:defRPr>
            </a:lvl6pPr>
            <a:lvl7pPr marL="2743060" indent="0">
              <a:buNone/>
              <a:defRPr sz="1400">
                <a:solidFill>
                  <a:schemeClr val="tx1">
                    <a:tint val="75000"/>
                  </a:schemeClr>
                </a:solidFill>
              </a:defRPr>
            </a:lvl7pPr>
            <a:lvl8pPr marL="3200236" indent="0">
              <a:buNone/>
              <a:defRPr sz="1400">
                <a:solidFill>
                  <a:schemeClr val="tx1">
                    <a:tint val="75000"/>
                  </a:schemeClr>
                </a:solidFill>
              </a:defRPr>
            </a:lvl8pPr>
            <a:lvl9pPr marL="3657413"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1D5DE9-9543-4714-8EF4-264CAE1C31BA}" type="datetime1">
              <a:rPr lang="fr-CA" smtClean="0"/>
              <a:t>2026-11-06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304956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6656" y="1993392"/>
            <a:ext cx="507492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43651" y="1993392"/>
            <a:ext cx="507492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EDE9504-FAA4-40B4-BB26-D1CB4E9E9DC4}" type="datetime1">
              <a:rPr lang="fr-CA" smtClean="0"/>
              <a:t>2026-11-06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3862711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676656" y="2032000"/>
            <a:ext cx="507492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6656" y="2736150"/>
            <a:ext cx="507492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55080" y="2029969"/>
            <a:ext cx="5074920" cy="722376"/>
          </a:xfrm>
        </p:spPr>
        <p:txBody>
          <a:bodyPr anchor="ctr">
            <a:normAutofit/>
          </a:bodyPr>
          <a:lstStyle>
            <a:lvl1pPr marL="0" indent="0">
              <a:spcBef>
                <a:spcPts val="0"/>
              </a:spcBef>
              <a:buNone/>
              <a:defRPr sz="2000" b="0" cap="all" baseline="0">
                <a:latin typeface="+mj-lt"/>
              </a:defRPr>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355080" y="2734056"/>
            <a:ext cx="507492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2CB8485-28C5-417A-B836-B06DB776F4B8}" type="datetime1">
              <a:rPr lang="fr-CA" smtClean="0"/>
              <a:t>2026-11-06</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1496071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A6A2CBA-5E32-43CA-B596-2F1F1C21EB7D}" type="datetime1">
              <a:rPr lang="fr-CA" smtClean="0"/>
              <a:t>2026-11-06</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2158283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87D717-C6B1-414C-BD9B-8BC479432880}" type="datetime1">
              <a:rPr lang="fr-CA" smtClean="0"/>
              <a:t>2026-11-06</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751894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360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275983" y="2511813"/>
            <a:ext cx="3398520" cy="3126987"/>
          </a:xfrm>
        </p:spPr>
        <p:txBody>
          <a:bodyPr>
            <a:normAutofit/>
          </a:bodyPr>
          <a:lstStyle>
            <a:lvl1pPr marL="0" marR="0" indent="0" algn="l" defTabSz="914353" rtl="0" eaLnBrk="1" fontAlgn="auto" latinLnBrk="0" hangingPunct="1">
              <a:lnSpc>
                <a:spcPct val="100000"/>
              </a:lnSpc>
              <a:spcBef>
                <a:spcPts val="1200"/>
              </a:spcBef>
              <a:spcAft>
                <a:spcPts val="0"/>
              </a:spcAft>
              <a:buClrTx/>
              <a:buSzTx/>
              <a:buFontTx/>
              <a:buNone/>
              <a:tabLst/>
              <a:defRPr sz="1500">
                <a:solidFill>
                  <a:srgbClr val="404040"/>
                </a:solidFill>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marL="0" marR="0" lvl="0" indent="0" algn="l" defTabSz="914353" rtl="0" eaLnBrk="1" fontAlgn="auto" latinLnBrk="0" hangingPunct="1">
              <a:lnSpc>
                <a:spcPct val="100000"/>
              </a:lnSpc>
              <a:spcBef>
                <a:spcPts val="1400"/>
              </a:spcBef>
              <a:spcAft>
                <a:spcPts val="0"/>
              </a:spcAft>
              <a:buClrTx/>
              <a:buSzTx/>
              <a:buFontTx/>
              <a:buNone/>
              <a:tabLst/>
              <a:defRPr/>
            </a:pPr>
            <a:r>
              <a:rPr lang="fr-FR"/>
              <a:t>Cliquez pour modifier les styles du texte du masque</a:t>
            </a:r>
          </a:p>
        </p:txBody>
      </p:sp>
      <p:sp>
        <p:nvSpPr>
          <p:cNvPr id="5" name="Date Placeholder 4"/>
          <p:cNvSpPr>
            <a:spLocks noGrp="1"/>
          </p:cNvSpPr>
          <p:nvPr>
            <p:ph type="dt" sz="half" idx="10"/>
          </p:nvPr>
        </p:nvSpPr>
        <p:spPr/>
        <p:txBody>
          <a:bodyPr/>
          <a:lstStyle/>
          <a:p>
            <a:fld id="{2A6CB106-61CB-4B6A-ABC3-81A55A98AA79}" type="datetime1">
              <a:rPr lang="fr-CA" smtClean="0"/>
              <a:t>2026-11-06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6CB4B4D-7CA3-9044-876B-883B54F8677D}" type="slidenum">
              <a:rPr lang="fr-CA" smtClean="0"/>
              <a:t>‹N°›</a:t>
            </a:fld>
            <a:endParaRPr lang="fr-CA"/>
          </a:p>
        </p:txBody>
      </p:sp>
    </p:spTree>
    <p:extLst>
      <p:ext uri="{BB962C8B-B14F-4D97-AF65-F5344CB8AC3E}">
        <p14:creationId xmlns:p14="http://schemas.microsoft.com/office/powerpoint/2010/main" val="3920607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9"/>
            <a:ext cx="10780776" cy="613283"/>
          </a:xfrm>
        </p:spPr>
        <p:txBody>
          <a:bodyPr anchor="b">
            <a:normAutofit/>
          </a:bodyPr>
          <a:lstStyle>
            <a:lvl1pPr>
              <a:lnSpc>
                <a:spcPct val="85000"/>
              </a:lnSpc>
              <a:defRPr sz="28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6656" y="5909736"/>
            <a:ext cx="9229344" cy="533400"/>
          </a:xfrm>
        </p:spPr>
        <p:txBody>
          <a:bodyPr>
            <a:normAutofit/>
          </a:bodyPr>
          <a:lstStyle>
            <a:lvl1pPr marL="0" indent="0">
              <a:lnSpc>
                <a:spcPct val="90000"/>
              </a:lnSpc>
              <a:spcBef>
                <a:spcPts val="1200"/>
              </a:spcBef>
              <a:buNone/>
              <a:defRPr sz="1400">
                <a:solidFill>
                  <a:srgbClr val="262626"/>
                </a:solidFill>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B605F20C-DB3A-4C17-A7C4-2D258CCD1814}" type="datetime1">
              <a:rPr lang="fr-CA" smtClean="0"/>
              <a:t>2026-11-06</a:t>
            </a:fld>
            <a:endParaRPr lang="fr-CA"/>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6CB4B4D-7CA3-9044-876B-883B54F8677D}" type="slidenum">
              <a:rPr lang="fr-CA" smtClean="0"/>
              <a:t>‹N°›</a:t>
            </a:fld>
            <a:endParaRPr lang="fr-CA"/>
          </a:p>
        </p:txBody>
      </p:sp>
    </p:spTree>
    <p:extLst>
      <p:ext uri="{BB962C8B-B14F-4D97-AF65-F5344CB8AC3E}">
        <p14:creationId xmlns:p14="http://schemas.microsoft.com/office/powerpoint/2010/main" val="100422019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328613" y="357283"/>
            <a:ext cx="10772775" cy="840992"/>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BFA7C89-B56D-4057-8116-CD6EB1DE3938}" type="datetime1">
              <a:rPr lang="fr-CA" smtClean="0"/>
              <a:t>2026-11-06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3810668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1" y="695325"/>
            <a:ext cx="2628900" cy="48006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1526" y="714376"/>
            <a:ext cx="7734300" cy="54006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F5A94C4-F263-4A3E-A208-3267EA6E5B7F}" type="datetime1">
              <a:rPr lang="fr-CA" smtClean="0"/>
              <a:t>2026-11-06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86CB4B4D-7CA3-9044-876B-883B54F8677D}" type="slidenum">
              <a:rPr lang="fr-CA" smtClean="0"/>
              <a:t>‹N°›</a:t>
            </a:fld>
            <a:endParaRPr lang="fr-CA"/>
          </a:p>
        </p:txBody>
      </p:sp>
    </p:spTree>
    <p:extLst>
      <p:ext uri="{BB962C8B-B14F-4D97-AF65-F5344CB8AC3E}">
        <p14:creationId xmlns:p14="http://schemas.microsoft.com/office/powerpoint/2010/main" val="832682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xfrm>
            <a:off x="1190625" y="2071687"/>
            <a:ext cx="9810750" cy="4036219"/>
          </a:xfrm>
          <a:prstGeom prst="rect">
            <a:avLst/>
          </a:prstGeom>
        </p:spPr>
        <p:txBody>
          <a:bodyPr/>
          <a:lstStyle>
            <a:lvl1pPr>
              <a:spcBef>
                <a:spcPts val="2109"/>
              </a:spcBef>
              <a:buBlip>
                <a:blip r:embed="rId2"/>
              </a:buBlip>
            </a:lvl1pPr>
            <a:lvl2pPr>
              <a:spcBef>
                <a:spcPts val="2109"/>
              </a:spcBef>
              <a:buBlip>
                <a:blip r:embed="rId2"/>
              </a:buBlip>
            </a:lvl2pPr>
            <a:lvl3pPr>
              <a:spcBef>
                <a:spcPts val="2109"/>
              </a:spcBef>
              <a:buBlip>
                <a:blip r:embed="rId2"/>
              </a:buBlip>
            </a:lvl3pPr>
            <a:lvl4pPr>
              <a:spcBef>
                <a:spcPts val="2109"/>
              </a:spcBef>
              <a:buBlip>
                <a:blip r:embed="rId2"/>
              </a:buBlip>
            </a:lvl4pPr>
            <a:lvl5pPr>
              <a:spcBef>
                <a:spcPts val="2109"/>
              </a:spcBef>
              <a:buBlip>
                <a:blip r:embed="rId2"/>
              </a:buBlip>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4278639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7745" y="357283"/>
            <a:ext cx="10992256" cy="840992"/>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437745" y="1573145"/>
            <a:ext cx="10992256" cy="418643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CCC2DEF9-EB47-4EE7-94DE-98707CB876CE}" type="datetime1">
              <a:rPr lang="fr-CA" smtClean="0"/>
              <a:t>2026-11-06</a:t>
            </a:fld>
            <a:endParaRPr lang="fr-CA"/>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fr-CA"/>
          </a:p>
        </p:txBody>
      </p:sp>
      <p:sp>
        <p:nvSpPr>
          <p:cNvPr id="6" name="Slide Number Placeholder 5"/>
          <p:cNvSpPr>
            <a:spLocks noGrp="1"/>
          </p:cNvSpPr>
          <p:nvPr>
            <p:ph type="sldNum" sz="quarter" idx="4"/>
          </p:nvPr>
        </p:nvSpPr>
        <p:spPr>
          <a:xfrm>
            <a:off x="8721591" y="5829749"/>
            <a:ext cx="292608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6CB4B4D-7CA3-9044-876B-883B54F8677D}" type="slidenum">
              <a:rPr lang="fr-CA" smtClean="0"/>
              <a:t>‹N°›</a:t>
            </a:fld>
            <a:endParaRPr lang="fr-CA"/>
          </a:p>
        </p:txBody>
      </p:sp>
    </p:spTree>
    <p:extLst>
      <p:ext uri="{BB962C8B-B14F-4D97-AF65-F5344CB8AC3E}">
        <p14:creationId xmlns:p14="http://schemas.microsoft.com/office/powerpoint/2010/main" val="3691520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353"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321457" indent="-321457" algn="l" defTabSz="914353" rtl="0" eaLnBrk="1" latinLnBrk="0" hangingPunct="1">
        <a:lnSpc>
          <a:spcPct val="85000"/>
        </a:lnSpc>
        <a:spcBef>
          <a:spcPts val="1300"/>
        </a:spcBef>
        <a:buFont typeface="Wingdings" panose="05000000000000000000" pitchFamily="2" charset="2"/>
        <a:buChar char="§"/>
        <a:defRPr sz="2531" b="0" kern="1200">
          <a:solidFill>
            <a:schemeClr val="tx1">
              <a:lumMod val="85000"/>
              <a:lumOff val="15000"/>
            </a:schemeClr>
          </a:solidFill>
          <a:effectLst/>
          <a:latin typeface="+mn-lt"/>
          <a:ea typeface="+mn-ea"/>
          <a:cs typeface="+mn-cs"/>
        </a:defRPr>
      </a:lvl1pPr>
      <a:lvl2pPr marL="820386" indent="-321457" algn="l" defTabSz="914353" rtl="0" eaLnBrk="1" latinLnBrk="0" hangingPunct="1">
        <a:lnSpc>
          <a:spcPct val="85000"/>
        </a:lnSpc>
        <a:spcBef>
          <a:spcPts val="6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388517" indent="-321457" algn="l" defTabSz="914353" rtl="0" eaLnBrk="1" latinLnBrk="0" hangingPunct="1">
        <a:lnSpc>
          <a:spcPct val="85000"/>
        </a:lnSpc>
        <a:spcBef>
          <a:spcPts val="600"/>
        </a:spcBef>
        <a:buFont typeface="Arial" panose="020B0604020202020204" pitchFamily="34" charset="0"/>
        <a:buChar char="•"/>
        <a:defRPr sz="2000" i="1" kern="1200">
          <a:solidFill>
            <a:schemeClr val="tx1">
              <a:lumMod val="85000"/>
              <a:lumOff val="15000"/>
            </a:schemeClr>
          </a:solidFill>
          <a:latin typeface="+mn-lt"/>
          <a:ea typeface="+mn-ea"/>
          <a:cs typeface="+mn-cs"/>
        </a:defRPr>
      </a:lvl3pPr>
      <a:lvl4pPr marL="1887446" indent="0" algn="l" defTabSz="914353" rtl="0" eaLnBrk="1" latinLnBrk="0" hangingPunct="1">
        <a:lnSpc>
          <a:spcPct val="85000"/>
        </a:lnSpc>
        <a:spcBef>
          <a:spcPts val="600"/>
        </a:spcBef>
        <a:buFont typeface="Arial" pitchFamily="34" charset="0"/>
        <a:buNone/>
        <a:defRPr sz="1800" kern="1200">
          <a:solidFill>
            <a:schemeClr val="tx1">
              <a:lumMod val="85000"/>
              <a:lumOff val="15000"/>
            </a:schemeClr>
          </a:solidFill>
          <a:latin typeface="+mn-lt"/>
          <a:ea typeface="+mn-ea"/>
          <a:cs typeface="+mn-cs"/>
        </a:defRPr>
      </a:lvl4pPr>
      <a:lvl5pPr marL="2708948" indent="-1097197" algn="l" defTabSz="914353"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199939" indent="-228588" algn="l" defTabSz="914353"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399928" indent="-228588" algn="l" defTabSz="914353"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599918" indent="-228588" algn="l" defTabSz="914353"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799908" indent="-228588" algn="l" defTabSz="914353"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AIvlNNFQLEk&amp;ab_channel=E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spUNpyF58B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labeling.ucsd.edu/labelfeedback"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035D7C-AB2C-452F-9287-BCB2C4775BF9}"/>
              </a:ext>
            </a:extLst>
          </p:cNvPr>
          <p:cNvSpPr>
            <a:spLocks noGrp="1"/>
          </p:cNvSpPr>
          <p:nvPr>
            <p:ph type="ctrTitle"/>
          </p:nvPr>
        </p:nvSpPr>
        <p:spPr/>
        <p:txBody>
          <a:bodyPr/>
          <a:lstStyle/>
          <a:p>
            <a:r>
              <a:rPr lang="fr-CA" dirty="0"/>
              <a:t>IMN 530 / IMN 708</a:t>
            </a:r>
          </a:p>
        </p:txBody>
      </p:sp>
      <p:sp>
        <p:nvSpPr>
          <p:cNvPr id="4" name="Sous-titre 3">
            <a:extLst>
              <a:ext uri="{FF2B5EF4-FFF2-40B4-BE49-F238E27FC236}">
                <a16:creationId xmlns:a16="http://schemas.microsoft.com/office/drawing/2014/main" id="{90AD87A3-7669-0F71-E433-2B68828941C6}"/>
              </a:ext>
            </a:extLst>
          </p:cNvPr>
          <p:cNvSpPr>
            <a:spLocks noGrp="1"/>
          </p:cNvSpPr>
          <p:nvPr>
            <p:ph type="subTitle" idx="1"/>
          </p:nvPr>
        </p:nvSpPr>
        <p:spPr/>
        <p:txBody>
          <a:bodyPr/>
          <a:lstStyle/>
          <a:p>
            <a:r>
              <a:rPr lang="fr-CA" dirty="0"/>
              <a:t>EEG (Électroencéphalographie)</a:t>
            </a:r>
            <a:br>
              <a:rPr lang="fr-CA" dirty="0"/>
            </a:br>
            <a:r>
              <a:rPr lang="fr-CA" dirty="0"/>
              <a:t>Stimulation transcrânienne cérébrale</a:t>
            </a:r>
          </a:p>
        </p:txBody>
      </p:sp>
    </p:spTree>
    <p:extLst>
      <p:ext uri="{BB962C8B-B14F-4D97-AF65-F5344CB8AC3E}">
        <p14:creationId xmlns:p14="http://schemas.microsoft.com/office/powerpoint/2010/main" val="153259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920F1-C92D-4358-930E-4F572AC5E786}"/>
              </a:ext>
            </a:extLst>
          </p:cNvPr>
          <p:cNvSpPr>
            <a:spLocks noGrp="1"/>
          </p:cNvSpPr>
          <p:nvPr>
            <p:ph type="title"/>
          </p:nvPr>
        </p:nvSpPr>
        <p:spPr/>
        <p:txBody>
          <a:bodyPr/>
          <a:lstStyle/>
          <a:p>
            <a:r>
              <a:rPr lang="fr-CA" dirty="0"/>
              <a:t>Mesurer la fonction</a:t>
            </a:r>
          </a:p>
        </p:txBody>
      </p:sp>
      <p:sp>
        <p:nvSpPr>
          <p:cNvPr id="3" name="Espace réservé du contenu 2">
            <a:extLst>
              <a:ext uri="{FF2B5EF4-FFF2-40B4-BE49-F238E27FC236}">
                <a16:creationId xmlns:a16="http://schemas.microsoft.com/office/drawing/2014/main" id="{351141BF-46D4-42FB-9936-7BEBC3674126}"/>
              </a:ext>
            </a:extLst>
          </p:cNvPr>
          <p:cNvSpPr>
            <a:spLocks noGrp="1"/>
          </p:cNvSpPr>
          <p:nvPr>
            <p:ph idx="1"/>
          </p:nvPr>
        </p:nvSpPr>
        <p:spPr/>
        <p:txBody>
          <a:bodyPr>
            <a:normAutofit/>
          </a:bodyPr>
          <a:lstStyle/>
          <a:p>
            <a:r>
              <a:rPr lang="fr-CA" dirty="0"/>
              <a:t>IRM fonctionnelle et EEG:</a:t>
            </a:r>
          </a:p>
          <a:p>
            <a:pPr lvl="1"/>
            <a:r>
              <a:rPr lang="fr-CA" dirty="0"/>
              <a:t>Des modalités permettant de mesurer des évolutions dans le temps</a:t>
            </a:r>
          </a:p>
          <a:p>
            <a:pPr lvl="1"/>
            <a:r>
              <a:rPr lang="fr-CA" dirty="0"/>
              <a:t>En d’autres mots, permettant de mesurer la FONCTION du cerveau</a:t>
            </a:r>
          </a:p>
          <a:p>
            <a:pPr lvl="2"/>
            <a:r>
              <a:rPr lang="fr-CA" dirty="0"/>
              <a:t>(vs la STRUCTURE pour d’autres modalités comme la T1/T2/Flair)</a:t>
            </a:r>
          </a:p>
          <a:p>
            <a:pPr lvl="2"/>
            <a:endParaRPr lang="fr-CA" dirty="0"/>
          </a:p>
          <a:p>
            <a:pPr lvl="2"/>
            <a:endParaRPr lang="fr-CA" dirty="0"/>
          </a:p>
          <a:p>
            <a:r>
              <a:rPr lang="fr-CA" sz="2400" dirty="0"/>
              <a:t>IRMf: En mesurant l’activation des neurones à travers l’afflux sanguin créé</a:t>
            </a:r>
          </a:p>
          <a:p>
            <a:pPr lvl="1"/>
            <a:endParaRPr lang="fr-CA" sz="1800" dirty="0"/>
          </a:p>
          <a:p>
            <a:r>
              <a:rPr lang="fr-CA" sz="2400" dirty="0"/>
              <a:t>EEG: En mesurant l’activation des neurones à travers le champ électrique créé</a:t>
            </a:r>
          </a:p>
          <a:p>
            <a:pPr lvl="1"/>
            <a:endParaRPr lang="fr-CA" dirty="0"/>
          </a:p>
        </p:txBody>
      </p:sp>
    </p:spTree>
    <p:extLst>
      <p:ext uri="{BB962C8B-B14F-4D97-AF65-F5344CB8AC3E}">
        <p14:creationId xmlns:p14="http://schemas.microsoft.com/office/powerpoint/2010/main" val="73275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60990D-4503-4512-A28C-024A90185CEC}"/>
              </a:ext>
            </a:extLst>
          </p:cNvPr>
          <p:cNvSpPr>
            <a:spLocks noGrp="1"/>
          </p:cNvSpPr>
          <p:nvPr>
            <p:ph type="title"/>
          </p:nvPr>
        </p:nvSpPr>
        <p:spPr/>
        <p:txBody>
          <a:bodyPr/>
          <a:lstStyle/>
          <a:p>
            <a:r>
              <a:rPr lang="fr-CA" dirty="0"/>
              <a:t>Mesurer la fonction</a:t>
            </a:r>
          </a:p>
        </p:txBody>
      </p:sp>
      <p:sp>
        <p:nvSpPr>
          <p:cNvPr id="3" name="Espace réservé du contenu 2">
            <a:extLst>
              <a:ext uri="{FF2B5EF4-FFF2-40B4-BE49-F238E27FC236}">
                <a16:creationId xmlns:a16="http://schemas.microsoft.com/office/drawing/2014/main" id="{06D47970-5E73-4A24-BFCC-953A4183FC57}"/>
              </a:ext>
            </a:extLst>
          </p:cNvPr>
          <p:cNvSpPr>
            <a:spLocks noGrp="1"/>
          </p:cNvSpPr>
          <p:nvPr>
            <p:ph idx="1"/>
          </p:nvPr>
        </p:nvSpPr>
        <p:spPr>
          <a:xfrm>
            <a:off x="437745" y="1288751"/>
            <a:ext cx="10992256" cy="4186434"/>
          </a:xfrm>
        </p:spPr>
        <p:txBody>
          <a:bodyPr/>
          <a:lstStyle/>
          <a:p>
            <a:r>
              <a:rPr lang="fr-CA" dirty="0"/>
              <a:t>Qu’est-ce qu’on mesure à travers le temps?</a:t>
            </a:r>
          </a:p>
          <a:p>
            <a:pPr lvl="1"/>
            <a:r>
              <a:rPr lang="fr-CA" dirty="0"/>
              <a:t>IRMf = Le signal BOLD</a:t>
            </a:r>
          </a:p>
          <a:p>
            <a:pPr lvl="1"/>
            <a:r>
              <a:rPr lang="fr-CA" dirty="0"/>
              <a:t>EEG = L’activité électrique</a:t>
            </a:r>
          </a:p>
          <a:p>
            <a:pPr lvl="1"/>
            <a:endParaRPr lang="fr-CA" dirty="0"/>
          </a:p>
        </p:txBody>
      </p:sp>
      <p:pic>
        <p:nvPicPr>
          <p:cNvPr id="1028" name="Picture 4">
            <a:extLst>
              <a:ext uri="{FF2B5EF4-FFF2-40B4-BE49-F238E27FC236}">
                <a16:creationId xmlns:a16="http://schemas.microsoft.com/office/drawing/2014/main" id="{79E5F8E2-BEDC-442E-9EFF-77B11DA221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914"/>
          <a:stretch/>
        </p:blipFill>
        <p:spPr bwMode="auto">
          <a:xfrm>
            <a:off x="1973623" y="3344920"/>
            <a:ext cx="7379049" cy="3401885"/>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D4DAAB33-C44B-42EB-B0BF-01DD2D2AC404}"/>
              </a:ext>
            </a:extLst>
          </p:cNvPr>
          <p:cNvSpPr txBox="1"/>
          <p:nvPr/>
        </p:nvSpPr>
        <p:spPr>
          <a:xfrm>
            <a:off x="0" y="6431179"/>
            <a:ext cx="2845913" cy="261610"/>
          </a:xfrm>
          <a:prstGeom prst="rect">
            <a:avLst/>
          </a:prstGeom>
          <a:noFill/>
        </p:spPr>
        <p:txBody>
          <a:bodyPr wrap="square">
            <a:spAutoFit/>
          </a:bodyPr>
          <a:lstStyle/>
          <a:p>
            <a:pPr rtl="0"/>
            <a:r>
              <a:rPr lang="fr-CA" sz="1100" dirty="0" err="1">
                <a:effectLst/>
                <a:latin typeface="Arial" panose="020B0604020202020204" pitchFamily="34" charset="0"/>
              </a:rPr>
              <a:t>Arthurs</a:t>
            </a:r>
            <a:r>
              <a:rPr lang="fr-CA" sz="1100" dirty="0">
                <a:effectLst/>
                <a:latin typeface="Arial" panose="020B0604020202020204" pitchFamily="34" charset="0"/>
              </a:rPr>
              <a:t> &amp; Boniface, 2002</a:t>
            </a:r>
            <a:endParaRPr lang="fr-CA" sz="1100" dirty="0"/>
          </a:p>
        </p:txBody>
      </p:sp>
      <p:sp>
        <p:nvSpPr>
          <p:cNvPr id="5" name="Ellipse 4">
            <a:extLst>
              <a:ext uri="{FF2B5EF4-FFF2-40B4-BE49-F238E27FC236}">
                <a16:creationId xmlns:a16="http://schemas.microsoft.com/office/drawing/2014/main" id="{4D322168-DBC2-4BEB-9DEE-023B274C1973}"/>
              </a:ext>
            </a:extLst>
          </p:cNvPr>
          <p:cNvSpPr/>
          <p:nvPr/>
        </p:nvSpPr>
        <p:spPr>
          <a:xfrm>
            <a:off x="3084072" y="3254444"/>
            <a:ext cx="1396721" cy="2934118"/>
          </a:xfrm>
          <a:prstGeom prst="ellipse">
            <a:avLst/>
          </a:prstGeom>
          <a:solidFill>
            <a:srgbClr val="99CB38">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ZoneTexte 5">
            <a:extLst>
              <a:ext uri="{FF2B5EF4-FFF2-40B4-BE49-F238E27FC236}">
                <a16:creationId xmlns:a16="http://schemas.microsoft.com/office/drawing/2014/main" id="{55F7C8D1-826A-476F-89A5-BBD3E649A452}"/>
              </a:ext>
            </a:extLst>
          </p:cNvPr>
          <p:cNvSpPr txBox="1"/>
          <p:nvPr/>
        </p:nvSpPr>
        <p:spPr>
          <a:xfrm rot="20335286">
            <a:off x="450377" y="3283152"/>
            <a:ext cx="2130250" cy="646331"/>
          </a:xfrm>
          <a:prstGeom prst="rect">
            <a:avLst/>
          </a:prstGeom>
          <a:solidFill>
            <a:srgbClr val="99CB38"/>
          </a:solidFill>
        </p:spPr>
        <p:txBody>
          <a:bodyPr wrap="square" rtlCol="0">
            <a:spAutoFit/>
          </a:bodyPr>
          <a:lstStyle/>
          <a:p>
            <a:r>
              <a:rPr lang="fr-CA" dirty="0"/>
              <a:t>Activité </a:t>
            </a:r>
            <a:r>
              <a:rPr lang="fr-CA" b="1" dirty="0"/>
              <a:t>électrique </a:t>
            </a:r>
            <a:r>
              <a:rPr lang="fr-CA" dirty="0"/>
              <a:t>du cerveau. (EEG!)</a:t>
            </a:r>
          </a:p>
        </p:txBody>
      </p:sp>
      <p:sp>
        <p:nvSpPr>
          <p:cNvPr id="10" name="Ellipse 9">
            <a:extLst>
              <a:ext uri="{FF2B5EF4-FFF2-40B4-BE49-F238E27FC236}">
                <a16:creationId xmlns:a16="http://schemas.microsoft.com/office/drawing/2014/main" id="{787AEF3B-4FAD-4C1C-BDAC-BE1226D421BD}"/>
              </a:ext>
            </a:extLst>
          </p:cNvPr>
          <p:cNvSpPr/>
          <p:nvPr/>
        </p:nvSpPr>
        <p:spPr>
          <a:xfrm>
            <a:off x="5932137" y="3053605"/>
            <a:ext cx="1396721" cy="2934118"/>
          </a:xfrm>
          <a:prstGeom prst="ellipse">
            <a:avLst/>
          </a:prstGeom>
          <a:solidFill>
            <a:srgbClr val="FFC0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ZoneTexte 10">
            <a:extLst>
              <a:ext uri="{FF2B5EF4-FFF2-40B4-BE49-F238E27FC236}">
                <a16:creationId xmlns:a16="http://schemas.microsoft.com/office/drawing/2014/main" id="{B120091A-F1B2-453A-9D0C-6472FBD51603}"/>
              </a:ext>
            </a:extLst>
          </p:cNvPr>
          <p:cNvSpPr txBox="1"/>
          <p:nvPr/>
        </p:nvSpPr>
        <p:spPr>
          <a:xfrm rot="1046197">
            <a:off x="9540536" y="2792778"/>
            <a:ext cx="2130250" cy="923330"/>
          </a:xfrm>
          <a:prstGeom prst="rect">
            <a:avLst/>
          </a:prstGeom>
          <a:solidFill>
            <a:srgbClr val="FFC000"/>
          </a:solidFill>
        </p:spPr>
        <p:txBody>
          <a:bodyPr wrap="square" rtlCol="0">
            <a:spAutoFit/>
          </a:bodyPr>
          <a:lstStyle/>
          <a:p>
            <a:r>
              <a:rPr lang="fr-CA" dirty="0"/>
              <a:t>Apport sanguin augmenté pour nourrir les neurones.</a:t>
            </a:r>
          </a:p>
        </p:txBody>
      </p:sp>
    </p:spTree>
    <p:extLst>
      <p:ext uri="{BB962C8B-B14F-4D97-AF65-F5344CB8AC3E}">
        <p14:creationId xmlns:p14="http://schemas.microsoft.com/office/powerpoint/2010/main" val="325263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5DFA82-B960-40A4-9404-3B08F0833DC5}"/>
              </a:ext>
            </a:extLst>
          </p:cNvPr>
          <p:cNvSpPr>
            <a:spLocks noGrp="1"/>
          </p:cNvSpPr>
          <p:nvPr>
            <p:ph type="title"/>
          </p:nvPr>
        </p:nvSpPr>
        <p:spPr/>
        <p:txBody>
          <a:bodyPr/>
          <a:lstStyle/>
          <a:p>
            <a:r>
              <a:rPr lang="fr-CA" dirty="0"/>
              <a:t>MEG</a:t>
            </a:r>
          </a:p>
        </p:txBody>
      </p:sp>
      <p:sp>
        <p:nvSpPr>
          <p:cNvPr id="3" name="Espace réservé du contenu 2">
            <a:extLst>
              <a:ext uri="{FF2B5EF4-FFF2-40B4-BE49-F238E27FC236}">
                <a16:creationId xmlns:a16="http://schemas.microsoft.com/office/drawing/2014/main" id="{DDD369D2-025D-406F-8918-16D0C5DCDD71}"/>
              </a:ext>
            </a:extLst>
          </p:cNvPr>
          <p:cNvSpPr>
            <a:spLocks noGrp="1"/>
          </p:cNvSpPr>
          <p:nvPr>
            <p:ph idx="1"/>
          </p:nvPr>
        </p:nvSpPr>
        <p:spPr>
          <a:xfrm>
            <a:off x="437745" y="1573145"/>
            <a:ext cx="6835414" cy="4186434"/>
          </a:xfrm>
        </p:spPr>
        <p:txBody>
          <a:bodyPr/>
          <a:lstStyle/>
          <a:p>
            <a:r>
              <a:rPr lang="fr-CA" dirty="0"/>
              <a:t>Il est aussi possible de mesurer le signal magnétique induit!</a:t>
            </a:r>
          </a:p>
          <a:p>
            <a:pPr marL="0" indent="0" algn="ctr">
              <a:buNone/>
            </a:pPr>
            <a:r>
              <a:rPr lang="fr-CA" dirty="0"/>
              <a:t> électricité  === magnétisme</a:t>
            </a:r>
          </a:p>
        </p:txBody>
      </p:sp>
      <p:pic>
        <p:nvPicPr>
          <p:cNvPr id="3074" name="Picture 2" descr="MEG Unit | McConnell Brain Imaging Centre - McGill University">
            <a:extLst>
              <a:ext uri="{FF2B5EF4-FFF2-40B4-BE49-F238E27FC236}">
                <a16:creationId xmlns:a16="http://schemas.microsoft.com/office/drawing/2014/main" id="{36497028-6954-7039-1498-DB5CEC3ED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365" y="767268"/>
            <a:ext cx="3762703" cy="55735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llustration of a piece of cortex showing the cross-section of a gyrus and  upper layer of nerve cells">
            <a:extLst>
              <a:ext uri="{FF2B5EF4-FFF2-40B4-BE49-F238E27FC236}">
                <a16:creationId xmlns:a16="http://schemas.microsoft.com/office/drawing/2014/main" id="{5A1D36B4-64BC-5C13-6E9B-E499DE359A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534"/>
          <a:stretch/>
        </p:blipFill>
        <p:spPr bwMode="auto">
          <a:xfrm>
            <a:off x="1439917" y="2993331"/>
            <a:ext cx="4572001" cy="3615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59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4D5E0-529E-FF99-C031-150550C221ED}"/>
              </a:ext>
            </a:extLst>
          </p:cNvPr>
          <p:cNvSpPr>
            <a:spLocks noGrp="1"/>
          </p:cNvSpPr>
          <p:nvPr>
            <p:ph type="title"/>
          </p:nvPr>
        </p:nvSpPr>
        <p:spPr/>
        <p:txBody>
          <a:bodyPr/>
          <a:lstStyle/>
          <a:p>
            <a:r>
              <a:rPr lang="fr-CA" dirty="0"/>
              <a:t>Le signal électrique du cerveau</a:t>
            </a:r>
          </a:p>
        </p:txBody>
      </p:sp>
      <p:sp>
        <p:nvSpPr>
          <p:cNvPr id="3" name="Espace réservé du texte 2">
            <a:extLst>
              <a:ext uri="{FF2B5EF4-FFF2-40B4-BE49-F238E27FC236}">
                <a16:creationId xmlns:a16="http://schemas.microsoft.com/office/drawing/2014/main" id="{AD5750E0-D3E1-0834-5AB5-89B6E63DA372}"/>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2721016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1028D7-8BE8-4E80-9FBB-1A729B2048DE}"/>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7E5CA73E-F5BA-4775-BD59-39F2CD64629F}"/>
              </a:ext>
            </a:extLst>
          </p:cNvPr>
          <p:cNvSpPr>
            <a:spLocks noGrp="1"/>
          </p:cNvSpPr>
          <p:nvPr>
            <p:ph idx="1"/>
          </p:nvPr>
        </p:nvSpPr>
        <p:spPr>
          <a:xfrm>
            <a:off x="437745" y="1198275"/>
            <a:ext cx="10992256" cy="4186434"/>
          </a:xfrm>
        </p:spPr>
        <p:txBody>
          <a:bodyPr/>
          <a:lstStyle/>
          <a:p>
            <a:r>
              <a:rPr lang="fr-CA" dirty="0"/>
              <a:t>Un stimulus produit une réaction</a:t>
            </a:r>
          </a:p>
          <a:p>
            <a:r>
              <a:rPr lang="fr-CA" dirty="0"/>
              <a:t>Un neurone réagit en produisant des signaux électriques</a:t>
            </a:r>
          </a:p>
          <a:p>
            <a:r>
              <a:rPr lang="fr-CA" dirty="0"/>
              <a:t>Les neurones se communiquent cette information entre eux à travers les axones.</a:t>
            </a:r>
          </a:p>
          <a:p>
            <a:endParaRPr lang="fr-CA" dirty="0"/>
          </a:p>
        </p:txBody>
      </p:sp>
      <p:pic>
        <p:nvPicPr>
          <p:cNvPr id="2052" name="Picture 4" descr="Système nerveux - Cours Pharmacie">
            <a:extLst>
              <a:ext uri="{FF2B5EF4-FFF2-40B4-BE49-F238E27FC236}">
                <a16:creationId xmlns:a16="http://schemas.microsoft.com/office/drawing/2014/main" id="{3E3B6014-C36B-4BDC-B787-5AF763CE81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52" y="3656603"/>
            <a:ext cx="5485371" cy="2569098"/>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8EAA3CD-FAD0-43A3-8B1A-F4BD80356E0E}"/>
              </a:ext>
            </a:extLst>
          </p:cNvPr>
          <p:cNvSpPr txBox="1"/>
          <p:nvPr/>
        </p:nvSpPr>
        <p:spPr>
          <a:xfrm>
            <a:off x="0" y="6242609"/>
            <a:ext cx="3624393" cy="461665"/>
          </a:xfrm>
          <a:prstGeom prst="rect">
            <a:avLst/>
          </a:prstGeom>
          <a:noFill/>
        </p:spPr>
        <p:txBody>
          <a:bodyPr wrap="square">
            <a:spAutoFit/>
          </a:bodyPr>
          <a:lstStyle/>
          <a:p>
            <a:r>
              <a:rPr lang="fr-CA" sz="1200" dirty="0"/>
              <a:t>Photo/</a:t>
            </a:r>
            <a:r>
              <a:rPr lang="fr-CA" sz="1200" dirty="0" err="1"/>
              <a:t>shutterstock</a:t>
            </a:r>
            <a:endParaRPr lang="fr-CA" sz="1200" dirty="0"/>
          </a:p>
          <a:p>
            <a:r>
              <a:rPr lang="fr-CA" sz="1200" dirty="0"/>
              <a:t>brandanddeliver.co.uk </a:t>
            </a:r>
          </a:p>
        </p:txBody>
      </p:sp>
      <p:pic>
        <p:nvPicPr>
          <p:cNvPr id="6" name="Picture 4" descr="sept-website-ratio-synpase - Brand &amp; Deliver">
            <a:extLst>
              <a:ext uri="{FF2B5EF4-FFF2-40B4-BE49-F238E27FC236}">
                <a16:creationId xmlns:a16="http://schemas.microsoft.com/office/drawing/2014/main" id="{F4E27DEC-1B17-F54A-720A-0218FF87A9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5066"/>
          <a:stretch/>
        </p:blipFill>
        <p:spPr bwMode="auto">
          <a:xfrm>
            <a:off x="5933873" y="3887827"/>
            <a:ext cx="5985629" cy="2099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416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1028D7-8BE8-4E80-9FBB-1A729B2048DE}"/>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7E5CA73E-F5BA-4775-BD59-39F2CD64629F}"/>
              </a:ext>
            </a:extLst>
          </p:cNvPr>
          <p:cNvSpPr>
            <a:spLocks noGrp="1"/>
          </p:cNvSpPr>
          <p:nvPr>
            <p:ph idx="1"/>
          </p:nvPr>
        </p:nvSpPr>
        <p:spPr>
          <a:xfrm>
            <a:off x="437745" y="1198275"/>
            <a:ext cx="10992256" cy="4186434"/>
          </a:xfrm>
        </p:spPr>
        <p:txBody>
          <a:bodyPr/>
          <a:lstStyle/>
          <a:p>
            <a:pPr marL="956129" lvl="1" indent="-457200">
              <a:buFont typeface="+mj-lt"/>
              <a:buAutoNum type="arabicPeriod"/>
            </a:pPr>
            <a:r>
              <a:rPr lang="fr-CA" dirty="0"/>
              <a:t>Les synapses communiquent par des neurotransmetteurs</a:t>
            </a:r>
          </a:p>
        </p:txBody>
      </p:sp>
      <p:pic>
        <p:nvPicPr>
          <p:cNvPr id="2050" name="Picture 2" descr="synapse neurotransmitter action potential nerve neuron gap">
            <a:extLst>
              <a:ext uri="{FF2B5EF4-FFF2-40B4-BE49-F238E27FC236}">
                <a16:creationId xmlns:a16="http://schemas.microsoft.com/office/drawing/2014/main" id="{85F3B4DF-ED96-4C73-A986-2876276FD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228" y="2169808"/>
            <a:ext cx="7295305" cy="426626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8EAA3CD-FAD0-43A3-8B1A-F4BD80356E0E}"/>
              </a:ext>
            </a:extLst>
          </p:cNvPr>
          <p:cNvSpPr txBox="1"/>
          <p:nvPr/>
        </p:nvSpPr>
        <p:spPr>
          <a:xfrm>
            <a:off x="1676" y="6529246"/>
            <a:ext cx="6094324" cy="369332"/>
          </a:xfrm>
          <a:prstGeom prst="rect">
            <a:avLst/>
          </a:prstGeom>
          <a:noFill/>
        </p:spPr>
        <p:txBody>
          <a:bodyPr wrap="square">
            <a:spAutoFit/>
          </a:bodyPr>
          <a:lstStyle/>
          <a:p>
            <a:r>
              <a:rPr lang="fr-CA" dirty="0"/>
              <a:t>https://biologydictionary.net/action-potential/</a:t>
            </a:r>
          </a:p>
        </p:txBody>
      </p:sp>
    </p:spTree>
    <p:extLst>
      <p:ext uri="{BB962C8B-B14F-4D97-AF65-F5344CB8AC3E}">
        <p14:creationId xmlns:p14="http://schemas.microsoft.com/office/powerpoint/2010/main" val="1090342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D4B2E0-9725-4A06-910F-4DA4104C2825}"/>
              </a:ext>
            </a:extLst>
          </p:cNvPr>
          <p:cNvSpPr>
            <a:spLocks noGrp="1"/>
          </p:cNvSpPr>
          <p:nvPr>
            <p:ph type="title"/>
          </p:nvPr>
        </p:nvSpPr>
        <p:spPr/>
        <p:txBody>
          <a:bodyPr/>
          <a:lstStyle/>
          <a:p>
            <a:r>
              <a:rPr lang="fr-CA" dirty="0"/>
              <a:t>EEG</a:t>
            </a:r>
          </a:p>
        </p:txBody>
      </p:sp>
      <p:sp>
        <p:nvSpPr>
          <p:cNvPr id="4" name="Espace réservé du contenu 3">
            <a:extLst>
              <a:ext uri="{FF2B5EF4-FFF2-40B4-BE49-F238E27FC236}">
                <a16:creationId xmlns:a16="http://schemas.microsoft.com/office/drawing/2014/main" id="{DA33D81E-8B1B-42DE-BBE5-C1D5DEE50996}"/>
              </a:ext>
            </a:extLst>
          </p:cNvPr>
          <p:cNvSpPr>
            <a:spLocks noGrp="1"/>
          </p:cNvSpPr>
          <p:nvPr>
            <p:ph idx="1"/>
          </p:nvPr>
        </p:nvSpPr>
        <p:spPr>
          <a:xfrm>
            <a:off x="437745" y="1324303"/>
            <a:ext cx="9069510" cy="4435276"/>
          </a:xfrm>
        </p:spPr>
        <p:txBody>
          <a:bodyPr/>
          <a:lstStyle/>
          <a:p>
            <a:pPr marL="514350" indent="-514350">
              <a:buFont typeface="+mj-lt"/>
              <a:buAutoNum type="arabicPeriod" startAt="2"/>
            </a:pPr>
            <a:r>
              <a:rPr lang="fr-CA" dirty="0"/>
              <a:t>Les neurotransmetteurs disent au prochain neurone d’ouvrir ses portes (</a:t>
            </a:r>
            <a:r>
              <a:rPr lang="fr-CA" dirty="0" err="1"/>
              <a:t>gates</a:t>
            </a:r>
            <a:r>
              <a:rPr lang="fr-CA" dirty="0"/>
              <a:t>).</a:t>
            </a:r>
          </a:p>
          <a:p>
            <a:pPr marL="514350" indent="-514350">
              <a:buFont typeface="+mj-lt"/>
              <a:buAutoNum type="arabicPeriod" startAt="2"/>
            </a:pPr>
            <a:r>
              <a:rPr lang="fr-CA" dirty="0"/>
              <a:t>Certaines « portes » s’ouvrent et laissent passer des ions (molécules + ou - qui entourent l’axone ou qui sont dans le neurone)</a:t>
            </a:r>
          </a:p>
          <a:p>
            <a:pPr marL="514350" indent="-514350">
              <a:buFont typeface="+mj-lt"/>
              <a:buAutoNum type="arabicPeriod" startAt="2"/>
            </a:pPr>
            <a:endParaRPr lang="fr-CA" dirty="0"/>
          </a:p>
        </p:txBody>
      </p:sp>
      <p:pic>
        <p:nvPicPr>
          <p:cNvPr id="6" name="Picture 2" descr="channel proteins cell membrane phospholipid ion">
            <a:extLst>
              <a:ext uri="{FF2B5EF4-FFF2-40B4-BE49-F238E27FC236}">
                <a16:creationId xmlns:a16="http://schemas.microsoft.com/office/drawing/2014/main" id="{82857CB3-A118-4631-B22A-8BDB293221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8217" y="3438782"/>
            <a:ext cx="6901300" cy="2446825"/>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52029DD-E659-49B4-B6FC-064AE2B72368}"/>
              </a:ext>
            </a:extLst>
          </p:cNvPr>
          <p:cNvSpPr txBox="1"/>
          <p:nvPr/>
        </p:nvSpPr>
        <p:spPr>
          <a:xfrm>
            <a:off x="7367118" y="6316051"/>
            <a:ext cx="6094324" cy="369332"/>
          </a:xfrm>
          <a:prstGeom prst="rect">
            <a:avLst/>
          </a:prstGeom>
          <a:noFill/>
        </p:spPr>
        <p:txBody>
          <a:bodyPr wrap="square">
            <a:spAutoFit/>
          </a:bodyPr>
          <a:lstStyle/>
          <a:p>
            <a:r>
              <a:rPr lang="fr-CA" dirty="0"/>
              <a:t>https://biologydictionary.net/action-potential/</a:t>
            </a:r>
          </a:p>
        </p:txBody>
      </p:sp>
      <p:pic>
        <p:nvPicPr>
          <p:cNvPr id="3" name="Picture 2" descr="Action Potential - The Definitive Guide | Biology Dictionary">
            <a:extLst>
              <a:ext uri="{FF2B5EF4-FFF2-40B4-BE49-F238E27FC236}">
                <a16:creationId xmlns:a16="http://schemas.microsoft.com/office/drawing/2014/main" id="{ECA41BAF-9E03-8DFB-B812-539680CB2E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364" t="3014" b="4047"/>
          <a:stretch/>
        </p:blipFill>
        <p:spPr bwMode="auto">
          <a:xfrm>
            <a:off x="9619989" y="670244"/>
            <a:ext cx="2134266" cy="5367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301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D4B2E0-9725-4A06-910F-4DA4104C2825}"/>
              </a:ext>
            </a:extLst>
          </p:cNvPr>
          <p:cNvSpPr>
            <a:spLocks noGrp="1"/>
          </p:cNvSpPr>
          <p:nvPr>
            <p:ph type="title"/>
          </p:nvPr>
        </p:nvSpPr>
        <p:spPr/>
        <p:txBody>
          <a:bodyPr/>
          <a:lstStyle/>
          <a:p>
            <a:r>
              <a:rPr lang="fr-CA" dirty="0"/>
              <a:t>EEG</a:t>
            </a:r>
          </a:p>
        </p:txBody>
      </p:sp>
      <p:sp>
        <p:nvSpPr>
          <p:cNvPr id="4" name="Espace réservé du contenu 3">
            <a:extLst>
              <a:ext uri="{FF2B5EF4-FFF2-40B4-BE49-F238E27FC236}">
                <a16:creationId xmlns:a16="http://schemas.microsoft.com/office/drawing/2014/main" id="{DA33D81E-8B1B-42DE-BBE5-C1D5DEE50996}"/>
              </a:ext>
            </a:extLst>
          </p:cNvPr>
          <p:cNvSpPr>
            <a:spLocks noGrp="1"/>
          </p:cNvSpPr>
          <p:nvPr>
            <p:ph idx="1"/>
          </p:nvPr>
        </p:nvSpPr>
        <p:spPr>
          <a:xfrm>
            <a:off x="437745" y="1335783"/>
            <a:ext cx="11218227" cy="4186434"/>
          </a:xfrm>
        </p:spPr>
        <p:txBody>
          <a:bodyPr/>
          <a:lstStyle/>
          <a:p>
            <a:r>
              <a:rPr lang="fr-CA" dirty="0"/>
              <a:t>S’il y a un mouvement d’ions, cela crée de l’électricité.</a:t>
            </a:r>
          </a:p>
          <a:p>
            <a:r>
              <a:rPr lang="fr-CA" dirty="0"/>
              <a:t>Si le changement électrique est assez fort, cela déclenche un phénomène appelé </a:t>
            </a:r>
            <a:r>
              <a:rPr lang="fr-CA" b="1" dirty="0"/>
              <a:t>potentiel d’action</a:t>
            </a:r>
            <a:r>
              <a:rPr lang="fr-CA" dirty="0"/>
              <a:t>: 4 étapes clés.</a:t>
            </a:r>
          </a:p>
        </p:txBody>
      </p:sp>
      <p:pic>
        <p:nvPicPr>
          <p:cNvPr id="7" name="Picture 2" descr="Action Potential - The Definitive Guide | Biology Dictionary">
            <a:extLst>
              <a:ext uri="{FF2B5EF4-FFF2-40B4-BE49-F238E27FC236}">
                <a16:creationId xmlns:a16="http://schemas.microsoft.com/office/drawing/2014/main" id="{0DDFCE85-A2BF-4132-9B4A-BE86D68D3B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28" y="2842064"/>
            <a:ext cx="5210980" cy="347398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52029DD-E659-49B4-B6FC-064AE2B72368}"/>
              </a:ext>
            </a:extLst>
          </p:cNvPr>
          <p:cNvSpPr txBox="1"/>
          <p:nvPr/>
        </p:nvSpPr>
        <p:spPr>
          <a:xfrm>
            <a:off x="7367118" y="6316051"/>
            <a:ext cx="6094324" cy="369332"/>
          </a:xfrm>
          <a:prstGeom prst="rect">
            <a:avLst/>
          </a:prstGeom>
          <a:noFill/>
        </p:spPr>
        <p:txBody>
          <a:bodyPr wrap="square">
            <a:spAutoFit/>
          </a:bodyPr>
          <a:lstStyle/>
          <a:p>
            <a:r>
              <a:rPr lang="fr-CA" dirty="0"/>
              <a:t>https://biologydictionary.net/action-potential/</a:t>
            </a:r>
          </a:p>
        </p:txBody>
      </p:sp>
      <p:pic>
        <p:nvPicPr>
          <p:cNvPr id="4098" name="Picture 2" descr="action potential graph voltage depolarization repolarization resting threshold">
            <a:extLst>
              <a:ext uri="{FF2B5EF4-FFF2-40B4-BE49-F238E27FC236}">
                <a16:creationId xmlns:a16="http://schemas.microsoft.com/office/drawing/2014/main" id="{8176EE7C-02D0-49B8-A32F-9D843EE095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357" y="2621801"/>
            <a:ext cx="4015206" cy="3670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199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D4B2E0-9725-4A06-910F-4DA4104C2825}"/>
              </a:ext>
            </a:extLst>
          </p:cNvPr>
          <p:cNvSpPr>
            <a:spLocks noGrp="1"/>
          </p:cNvSpPr>
          <p:nvPr>
            <p:ph type="title"/>
          </p:nvPr>
        </p:nvSpPr>
        <p:spPr/>
        <p:txBody>
          <a:bodyPr/>
          <a:lstStyle/>
          <a:p>
            <a:r>
              <a:rPr lang="fr-CA" dirty="0"/>
              <a:t>EEG</a:t>
            </a:r>
          </a:p>
        </p:txBody>
      </p:sp>
      <p:sp>
        <p:nvSpPr>
          <p:cNvPr id="4" name="Espace réservé du contenu 3">
            <a:extLst>
              <a:ext uri="{FF2B5EF4-FFF2-40B4-BE49-F238E27FC236}">
                <a16:creationId xmlns:a16="http://schemas.microsoft.com/office/drawing/2014/main" id="{DA33D81E-8B1B-42DE-BBE5-C1D5DEE50996}"/>
              </a:ext>
            </a:extLst>
          </p:cNvPr>
          <p:cNvSpPr>
            <a:spLocks noGrp="1"/>
          </p:cNvSpPr>
          <p:nvPr>
            <p:ph idx="1"/>
          </p:nvPr>
        </p:nvSpPr>
        <p:spPr>
          <a:xfrm>
            <a:off x="437745" y="1385710"/>
            <a:ext cx="6445376" cy="4186434"/>
          </a:xfrm>
        </p:spPr>
        <p:txBody>
          <a:bodyPr/>
          <a:lstStyle/>
          <a:p>
            <a:r>
              <a:rPr lang="fr-CA" dirty="0"/>
              <a:t>Le potentiel d’action se déplace le long des axones</a:t>
            </a:r>
          </a:p>
          <a:p>
            <a:endParaRPr lang="fr-CA" dirty="0"/>
          </a:p>
          <a:p>
            <a:endParaRPr lang="fr-CA" dirty="0"/>
          </a:p>
          <a:p>
            <a:endParaRPr lang="fr-CA" dirty="0"/>
          </a:p>
          <a:p>
            <a:endParaRPr lang="fr-CA" dirty="0"/>
          </a:p>
          <a:p>
            <a:endParaRPr lang="fr-CA" dirty="0"/>
          </a:p>
          <a:p>
            <a:r>
              <a:rPr lang="fr-CA" dirty="0"/>
              <a:t>Résultat = le neurone est un dipôle</a:t>
            </a:r>
          </a:p>
        </p:txBody>
      </p:sp>
      <p:sp>
        <p:nvSpPr>
          <p:cNvPr id="8" name="ZoneTexte 7">
            <a:extLst>
              <a:ext uri="{FF2B5EF4-FFF2-40B4-BE49-F238E27FC236}">
                <a16:creationId xmlns:a16="http://schemas.microsoft.com/office/drawing/2014/main" id="{452029DD-E659-49B4-B6FC-064AE2B72368}"/>
              </a:ext>
            </a:extLst>
          </p:cNvPr>
          <p:cNvSpPr txBox="1"/>
          <p:nvPr/>
        </p:nvSpPr>
        <p:spPr>
          <a:xfrm>
            <a:off x="7367118" y="6316051"/>
            <a:ext cx="6094324" cy="369332"/>
          </a:xfrm>
          <a:prstGeom prst="rect">
            <a:avLst/>
          </a:prstGeom>
          <a:noFill/>
        </p:spPr>
        <p:txBody>
          <a:bodyPr wrap="square">
            <a:spAutoFit/>
          </a:bodyPr>
          <a:lstStyle/>
          <a:p>
            <a:r>
              <a:rPr lang="fr-CA" dirty="0"/>
              <a:t>https://biologydictionary.net/action-potential/</a:t>
            </a:r>
          </a:p>
        </p:txBody>
      </p:sp>
      <p:pic>
        <p:nvPicPr>
          <p:cNvPr id="9" name="Image 8">
            <a:extLst>
              <a:ext uri="{FF2B5EF4-FFF2-40B4-BE49-F238E27FC236}">
                <a16:creationId xmlns:a16="http://schemas.microsoft.com/office/drawing/2014/main" id="{779FE4A2-9D6F-44CF-8C01-C14DF4358886}"/>
              </a:ext>
            </a:extLst>
          </p:cNvPr>
          <p:cNvPicPr>
            <a:picLocks noChangeAspect="1"/>
          </p:cNvPicPr>
          <p:nvPr/>
        </p:nvPicPr>
        <p:blipFill>
          <a:blip r:embed="rId2"/>
          <a:stretch>
            <a:fillRect/>
          </a:stretch>
        </p:blipFill>
        <p:spPr>
          <a:xfrm>
            <a:off x="7440423" y="614363"/>
            <a:ext cx="4144032" cy="5145216"/>
          </a:xfrm>
          <a:prstGeom prst="rect">
            <a:avLst/>
          </a:prstGeom>
        </p:spPr>
      </p:pic>
      <p:pic>
        <p:nvPicPr>
          <p:cNvPr id="10" name="Picture 4" descr="Système nerveux - Cours Pharmacie">
            <a:extLst>
              <a:ext uri="{FF2B5EF4-FFF2-40B4-BE49-F238E27FC236}">
                <a16:creationId xmlns:a16="http://schemas.microsoft.com/office/drawing/2014/main" id="{B2C1321E-5134-41EB-834D-B76971BF4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1913" y="2204870"/>
            <a:ext cx="4671960" cy="2188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384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8C65625-B156-4C61-BACD-440E1B1741BE}"/>
              </a:ext>
            </a:extLst>
          </p:cNvPr>
          <p:cNvPicPr>
            <a:picLocks noChangeAspect="1"/>
          </p:cNvPicPr>
          <p:nvPr/>
        </p:nvPicPr>
        <p:blipFill>
          <a:blip r:embed="rId3"/>
          <a:stretch>
            <a:fillRect/>
          </a:stretch>
        </p:blipFill>
        <p:spPr>
          <a:xfrm>
            <a:off x="5953509" y="882869"/>
            <a:ext cx="5625467" cy="5298405"/>
          </a:xfrm>
          <a:prstGeom prst="rect">
            <a:avLst/>
          </a:prstGeom>
        </p:spPr>
      </p:pic>
      <p:sp>
        <p:nvSpPr>
          <p:cNvPr id="2" name="Titre 1">
            <a:extLst>
              <a:ext uri="{FF2B5EF4-FFF2-40B4-BE49-F238E27FC236}">
                <a16:creationId xmlns:a16="http://schemas.microsoft.com/office/drawing/2014/main" id="{64AB3FF4-5783-482A-8F3F-2E227B0D98BA}"/>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08AD4963-AEB1-492E-8495-0F709B8972A1}"/>
              </a:ext>
            </a:extLst>
          </p:cNvPr>
          <p:cNvSpPr>
            <a:spLocks noGrp="1"/>
          </p:cNvSpPr>
          <p:nvPr>
            <p:ph idx="1"/>
          </p:nvPr>
        </p:nvSpPr>
        <p:spPr>
          <a:xfrm>
            <a:off x="437745" y="1335783"/>
            <a:ext cx="6015607" cy="4186434"/>
          </a:xfrm>
        </p:spPr>
        <p:txBody>
          <a:bodyPr/>
          <a:lstStyle/>
          <a:p>
            <a:r>
              <a:rPr lang="fr-CA" dirty="0"/>
              <a:t>Maintenant, imaginez ce phénomène x 10000 (pour toute une population de neurones)!</a:t>
            </a:r>
          </a:p>
          <a:p>
            <a:endParaRPr lang="fr-CA" dirty="0"/>
          </a:p>
        </p:txBody>
      </p:sp>
    </p:spTree>
    <p:extLst>
      <p:ext uri="{BB962C8B-B14F-4D97-AF65-F5344CB8AC3E}">
        <p14:creationId xmlns:p14="http://schemas.microsoft.com/office/powerpoint/2010/main" val="2120688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AB3FF4-5783-482A-8F3F-2E227B0D98BA}"/>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08AD4963-AEB1-492E-8495-0F709B8972A1}"/>
              </a:ext>
            </a:extLst>
          </p:cNvPr>
          <p:cNvSpPr>
            <a:spLocks noGrp="1"/>
          </p:cNvSpPr>
          <p:nvPr>
            <p:ph idx="1"/>
          </p:nvPr>
        </p:nvSpPr>
        <p:spPr>
          <a:xfrm>
            <a:off x="437745" y="1335783"/>
            <a:ext cx="11396903" cy="4186434"/>
          </a:xfrm>
        </p:spPr>
        <p:txBody>
          <a:bodyPr/>
          <a:lstStyle/>
          <a:p>
            <a:r>
              <a:rPr lang="fr-CA" dirty="0"/>
              <a:t>Si plusieurs neurones s’activent en même temps, le résultat dépend de leur </a:t>
            </a:r>
            <a:r>
              <a:rPr lang="fr-CA" b="1" dirty="0">
                <a:effectLst>
                  <a:outerShdw blurRad="38100" dist="38100" dir="2700000" algn="tl">
                    <a:srgbClr val="000000">
                      <a:alpha val="43137"/>
                    </a:srgbClr>
                  </a:outerShdw>
                </a:effectLst>
              </a:rPr>
              <a:t>synchronisme</a:t>
            </a:r>
            <a:r>
              <a:rPr lang="fr-CA" dirty="0"/>
              <a:t>.</a:t>
            </a:r>
          </a:p>
          <a:p>
            <a:endParaRPr lang="fr-CA" dirty="0"/>
          </a:p>
        </p:txBody>
      </p:sp>
      <p:pic>
        <p:nvPicPr>
          <p:cNvPr id="6" name="Image 5">
            <a:extLst>
              <a:ext uri="{FF2B5EF4-FFF2-40B4-BE49-F238E27FC236}">
                <a16:creationId xmlns:a16="http://schemas.microsoft.com/office/drawing/2014/main" id="{C0813072-3AD4-4A4E-B232-BED3110BDB66}"/>
              </a:ext>
            </a:extLst>
          </p:cNvPr>
          <p:cNvPicPr>
            <a:picLocks noChangeAspect="1"/>
          </p:cNvPicPr>
          <p:nvPr/>
        </p:nvPicPr>
        <p:blipFill rotWithShape="1">
          <a:blip r:embed="rId3"/>
          <a:srcRect t="22129" r="21818" b="36531"/>
          <a:stretch/>
        </p:blipFill>
        <p:spPr>
          <a:xfrm>
            <a:off x="4351518" y="2860081"/>
            <a:ext cx="6989146" cy="2727340"/>
          </a:xfrm>
          <a:prstGeom prst="rect">
            <a:avLst/>
          </a:prstGeom>
          <a:ln>
            <a:noFill/>
          </a:ln>
          <a:effectLst>
            <a:softEdge rad="112500"/>
          </a:effectLst>
        </p:spPr>
      </p:pic>
      <p:pic>
        <p:nvPicPr>
          <p:cNvPr id="7" name="Image 6">
            <a:extLst>
              <a:ext uri="{FF2B5EF4-FFF2-40B4-BE49-F238E27FC236}">
                <a16:creationId xmlns:a16="http://schemas.microsoft.com/office/drawing/2014/main" id="{BC08466D-CE94-5B40-E459-7B5BCB7B092F}"/>
              </a:ext>
            </a:extLst>
          </p:cNvPr>
          <p:cNvPicPr>
            <a:picLocks noChangeAspect="1"/>
          </p:cNvPicPr>
          <p:nvPr/>
        </p:nvPicPr>
        <p:blipFill rotWithShape="1">
          <a:blip r:embed="rId3"/>
          <a:srcRect l="1911" t="60744" r="60177" b="-2423"/>
          <a:stretch/>
        </p:blipFill>
        <p:spPr>
          <a:xfrm>
            <a:off x="851336" y="3090041"/>
            <a:ext cx="3361602" cy="2727340"/>
          </a:xfrm>
          <a:prstGeom prst="rect">
            <a:avLst/>
          </a:prstGeom>
          <a:ln>
            <a:noFill/>
          </a:ln>
          <a:effectLst>
            <a:softEdge rad="112500"/>
          </a:effectLst>
        </p:spPr>
      </p:pic>
    </p:spTree>
    <p:extLst>
      <p:ext uri="{BB962C8B-B14F-4D97-AF65-F5344CB8AC3E}">
        <p14:creationId xmlns:p14="http://schemas.microsoft.com/office/powerpoint/2010/main" val="1219058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8BFEBB-BD8E-4900-80C8-DFBB2EB385A4}"/>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6C958671-1E14-431A-914C-8FB7C2681363}"/>
              </a:ext>
            </a:extLst>
          </p:cNvPr>
          <p:cNvSpPr>
            <a:spLocks noGrp="1"/>
          </p:cNvSpPr>
          <p:nvPr>
            <p:ph idx="1"/>
          </p:nvPr>
        </p:nvSpPr>
        <p:spPr>
          <a:xfrm>
            <a:off x="437745" y="1573145"/>
            <a:ext cx="6505666" cy="4616640"/>
          </a:xfrm>
        </p:spPr>
        <p:txBody>
          <a:bodyPr>
            <a:normAutofit/>
          </a:bodyPr>
          <a:lstStyle/>
          <a:p>
            <a:r>
              <a:rPr lang="fr-CA" sz="2800" dirty="0"/>
              <a:t>Si les neurones sont bien </a:t>
            </a:r>
            <a:r>
              <a:rPr lang="fr-CA" sz="2800" b="1" dirty="0"/>
              <a:t>alignés</a:t>
            </a:r>
            <a:r>
              <a:rPr lang="fr-CA" sz="2800" dirty="0"/>
              <a:t> et bien </a:t>
            </a:r>
            <a:r>
              <a:rPr lang="fr-CA" sz="2800" b="1" dirty="0"/>
              <a:t>synchronisés</a:t>
            </a:r>
            <a:r>
              <a:rPr lang="fr-CA" sz="2800" dirty="0"/>
              <a:t>, on peut mesurer le champ électrique produit.</a:t>
            </a:r>
          </a:p>
          <a:p>
            <a:pPr lvl="1"/>
            <a:r>
              <a:rPr lang="fr-CA" sz="2000" dirty="0">
                <a:hlinkClick r:id="rId3"/>
              </a:rPr>
              <a:t>https://www.youtube.com/watch?v=AIvlNNFQLEk&amp;ab_channel=Em</a:t>
            </a:r>
            <a:r>
              <a:rPr lang="fr-CA" sz="2000" dirty="0"/>
              <a:t> </a:t>
            </a:r>
          </a:p>
          <a:p>
            <a:r>
              <a:rPr lang="fr-CA" sz="2412" dirty="0"/>
              <a:t>On ne mesure </a:t>
            </a:r>
            <a:r>
              <a:rPr lang="fr-CA" sz="2412" u="sng" dirty="0"/>
              <a:t>PAS</a:t>
            </a:r>
            <a:r>
              <a:rPr lang="fr-CA" sz="2412" dirty="0"/>
              <a:t> des potentiels d’action individuels</a:t>
            </a:r>
          </a:p>
          <a:p>
            <a:r>
              <a:rPr lang="fr-CA" sz="2412" dirty="0"/>
              <a:t>On mesure le champs électrique total </a:t>
            </a:r>
          </a:p>
          <a:p>
            <a:pPr lvl="1"/>
            <a:r>
              <a:rPr lang="fr-CA" sz="2000" dirty="0"/>
              <a:t>Il fluctue très différemment des potentiels d’action!</a:t>
            </a:r>
          </a:p>
        </p:txBody>
      </p:sp>
      <p:pic>
        <p:nvPicPr>
          <p:cNvPr id="6" name="Image 5">
            <a:extLst>
              <a:ext uri="{FF2B5EF4-FFF2-40B4-BE49-F238E27FC236}">
                <a16:creationId xmlns:a16="http://schemas.microsoft.com/office/drawing/2014/main" id="{C85DB68A-110E-4012-BC25-3D3F6615DD3E}"/>
              </a:ext>
            </a:extLst>
          </p:cNvPr>
          <p:cNvPicPr>
            <a:picLocks noChangeAspect="1"/>
          </p:cNvPicPr>
          <p:nvPr/>
        </p:nvPicPr>
        <p:blipFill>
          <a:blip r:embed="rId4"/>
          <a:stretch>
            <a:fillRect/>
          </a:stretch>
        </p:blipFill>
        <p:spPr>
          <a:xfrm>
            <a:off x="7060903" y="1530479"/>
            <a:ext cx="4581525" cy="4229100"/>
          </a:xfrm>
          <a:prstGeom prst="rect">
            <a:avLst/>
          </a:prstGeom>
        </p:spPr>
      </p:pic>
    </p:spTree>
    <p:extLst>
      <p:ext uri="{BB962C8B-B14F-4D97-AF65-F5344CB8AC3E}">
        <p14:creationId xmlns:p14="http://schemas.microsoft.com/office/powerpoint/2010/main" val="382836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4220D3-E0D3-2C8C-6868-10423E08D0B0}"/>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3A3C06FA-1891-B290-A2F4-D1BEB150E9B4}"/>
              </a:ext>
            </a:extLst>
          </p:cNvPr>
          <p:cNvSpPr>
            <a:spLocks noGrp="1"/>
          </p:cNvSpPr>
          <p:nvPr>
            <p:ph idx="1"/>
          </p:nvPr>
        </p:nvSpPr>
        <p:spPr/>
        <p:txBody>
          <a:bodyPr/>
          <a:lstStyle/>
          <a:p>
            <a:r>
              <a:rPr lang="fr-CA" dirty="0"/>
              <a:t>Le signal est très faible! Il doit passer à travers le crâne et d’autres couches avant qu’on puisse le mesurer!</a:t>
            </a:r>
          </a:p>
        </p:txBody>
      </p:sp>
      <p:pic>
        <p:nvPicPr>
          <p:cNvPr id="17410" name="Picture 2" descr="BrainAmp series | Brain Products GmbH &gt; Solutions">
            <a:extLst>
              <a:ext uri="{FF2B5EF4-FFF2-40B4-BE49-F238E27FC236}">
                <a16:creationId xmlns:a16="http://schemas.microsoft.com/office/drawing/2014/main" id="{7319ADD2-0C72-F445-A6DC-75489E28B0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976" y="2115700"/>
            <a:ext cx="4143279" cy="414327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0D801259-0892-3529-EC94-D9BBAF9A7A02}"/>
              </a:ext>
            </a:extLst>
          </p:cNvPr>
          <p:cNvPicPr>
            <a:picLocks noChangeAspect="1"/>
          </p:cNvPicPr>
          <p:nvPr/>
        </p:nvPicPr>
        <p:blipFill>
          <a:blip r:embed="rId3"/>
          <a:stretch>
            <a:fillRect/>
          </a:stretch>
        </p:blipFill>
        <p:spPr>
          <a:xfrm>
            <a:off x="1744718" y="2758601"/>
            <a:ext cx="4053959" cy="3742116"/>
          </a:xfrm>
          <a:prstGeom prst="rect">
            <a:avLst/>
          </a:prstGeom>
        </p:spPr>
      </p:pic>
    </p:spTree>
    <p:extLst>
      <p:ext uri="{BB962C8B-B14F-4D97-AF65-F5344CB8AC3E}">
        <p14:creationId xmlns:p14="http://schemas.microsoft.com/office/powerpoint/2010/main" val="2449450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B57893-DC91-4BA1-856A-7AD7C14B79BB}"/>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A1A7355D-D497-4FF2-87AA-CD9C14BD239B}"/>
              </a:ext>
            </a:extLst>
          </p:cNvPr>
          <p:cNvSpPr>
            <a:spLocks noGrp="1"/>
          </p:cNvSpPr>
          <p:nvPr>
            <p:ph idx="1"/>
          </p:nvPr>
        </p:nvSpPr>
        <p:spPr>
          <a:xfrm>
            <a:off x="437745" y="1573145"/>
            <a:ext cx="7571138" cy="4186434"/>
          </a:xfrm>
        </p:spPr>
        <p:txBody>
          <a:bodyPr/>
          <a:lstStyle/>
          <a:p>
            <a:r>
              <a:rPr lang="fr-CA" dirty="0"/>
              <a:t>Mesure la différence de potentiel aux électrodes posées sur le cuir chevelu</a:t>
            </a:r>
          </a:p>
          <a:p>
            <a:pPr lvl="1"/>
            <a:r>
              <a:rPr lang="fr-CA" dirty="0"/>
              <a:t>Amplitude: en mV</a:t>
            </a:r>
          </a:p>
          <a:p>
            <a:r>
              <a:rPr lang="fr-CA" dirty="0"/>
              <a:t>Équipement:</a:t>
            </a:r>
          </a:p>
          <a:p>
            <a:pPr lvl="1"/>
            <a:r>
              <a:rPr lang="fr-CA" dirty="0"/>
              <a:t>Électrodes</a:t>
            </a:r>
          </a:p>
          <a:p>
            <a:pPr lvl="1"/>
            <a:r>
              <a:rPr lang="fr-CA" dirty="0"/>
              <a:t>Amplificateur</a:t>
            </a:r>
          </a:p>
          <a:p>
            <a:pPr lvl="1"/>
            <a:r>
              <a:rPr lang="fr-CA" dirty="0"/>
              <a:t>Gel (aide le signal à bien passer aux électrodes)</a:t>
            </a:r>
          </a:p>
        </p:txBody>
      </p:sp>
      <p:pic>
        <p:nvPicPr>
          <p:cNvPr id="5" name="Image 4">
            <a:extLst>
              <a:ext uri="{FF2B5EF4-FFF2-40B4-BE49-F238E27FC236}">
                <a16:creationId xmlns:a16="http://schemas.microsoft.com/office/drawing/2014/main" id="{7C2445A1-2A2E-4C13-AEEB-974D3F3AE829}"/>
              </a:ext>
            </a:extLst>
          </p:cNvPr>
          <p:cNvPicPr>
            <a:picLocks noChangeAspect="1"/>
          </p:cNvPicPr>
          <p:nvPr/>
        </p:nvPicPr>
        <p:blipFill>
          <a:blip r:embed="rId2"/>
          <a:stretch>
            <a:fillRect/>
          </a:stretch>
        </p:blipFill>
        <p:spPr>
          <a:xfrm>
            <a:off x="8467070" y="357283"/>
            <a:ext cx="2752725" cy="3209925"/>
          </a:xfrm>
          <a:prstGeom prst="rect">
            <a:avLst/>
          </a:prstGeom>
        </p:spPr>
      </p:pic>
      <p:pic>
        <p:nvPicPr>
          <p:cNvPr id="6" name="Picture 2" descr="BrainAmp series | Brain Products GmbH &gt; Solutions">
            <a:extLst>
              <a:ext uri="{FF2B5EF4-FFF2-40B4-BE49-F238E27FC236}">
                <a16:creationId xmlns:a16="http://schemas.microsoft.com/office/drawing/2014/main" id="{F0725299-EB65-03C3-2241-AAD17523E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070" y="3895137"/>
            <a:ext cx="2752725"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9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B57893-DC91-4BA1-856A-7AD7C14B79BB}"/>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A1A7355D-D497-4FF2-87AA-CD9C14BD239B}"/>
              </a:ext>
            </a:extLst>
          </p:cNvPr>
          <p:cNvSpPr>
            <a:spLocks noGrp="1"/>
          </p:cNvSpPr>
          <p:nvPr>
            <p:ph idx="1"/>
          </p:nvPr>
        </p:nvSpPr>
        <p:spPr>
          <a:xfrm>
            <a:off x="437745" y="1573145"/>
            <a:ext cx="7571138" cy="4186434"/>
          </a:xfrm>
        </p:spPr>
        <p:txBody>
          <a:bodyPr/>
          <a:lstStyle/>
          <a:p>
            <a:r>
              <a:rPr lang="fr-CA" dirty="0"/>
              <a:t>Mesure la </a:t>
            </a:r>
            <a:r>
              <a:rPr lang="fr-CA" b="1" dirty="0"/>
              <a:t>différence de potentiel </a:t>
            </a:r>
            <a:r>
              <a:rPr lang="fr-CA" dirty="0"/>
              <a:t>…</a:t>
            </a:r>
          </a:p>
          <a:p>
            <a:r>
              <a:rPr lang="fr-CA" dirty="0"/>
              <a:t>… par rapport à une </a:t>
            </a:r>
            <a:r>
              <a:rPr lang="fr-CA" b="1" dirty="0"/>
              <a:t>électrode de référence</a:t>
            </a:r>
            <a:endParaRPr lang="fr-CA" dirty="0"/>
          </a:p>
          <a:p>
            <a:endParaRPr lang="fr-CA" dirty="0"/>
          </a:p>
        </p:txBody>
      </p:sp>
      <p:pic>
        <p:nvPicPr>
          <p:cNvPr id="15362" name="Picture 2" descr="Séquence 2 Sciences de l'ingénieur - Potentiel et différence de potentiel">
            <a:extLst>
              <a:ext uri="{FF2B5EF4-FFF2-40B4-BE49-F238E27FC236}">
                <a16:creationId xmlns:a16="http://schemas.microsoft.com/office/drawing/2014/main" id="{A5E1A1D1-ACCE-788D-A515-6692CAB411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745" y="3086777"/>
            <a:ext cx="5087414" cy="277799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EEG ELECTRODES">
            <a:extLst>
              <a:ext uri="{FF2B5EF4-FFF2-40B4-BE49-F238E27FC236}">
                <a16:creationId xmlns:a16="http://schemas.microsoft.com/office/drawing/2014/main" id="{5D28526B-7C1C-F656-B80E-D46A9BD278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86038"/>
            <a:ext cx="5665970" cy="2566002"/>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41AE84FF-C3D0-5B58-9FA0-F7E40AB89CA9}"/>
              </a:ext>
            </a:extLst>
          </p:cNvPr>
          <p:cNvSpPr txBox="1"/>
          <p:nvPr/>
        </p:nvSpPr>
        <p:spPr>
          <a:xfrm>
            <a:off x="9388367" y="6362217"/>
            <a:ext cx="2624956" cy="276999"/>
          </a:xfrm>
          <a:prstGeom prst="rect">
            <a:avLst/>
          </a:prstGeom>
          <a:noFill/>
        </p:spPr>
        <p:txBody>
          <a:bodyPr wrap="square">
            <a:spAutoFit/>
          </a:bodyPr>
          <a:lstStyle/>
          <a:p>
            <a:r>
              <a:rPr lang="fr-CA" sz="1200" dirty="0"/>
              <a:t>http://eegget-it.nl/eeg_electrodes.html</a:t>
            </a:r>
          </a:p>
        </p:txBody>
      </p:sp>
    </p:spTree>
    <p:extLst>
      <p:ext uri="{BB962C8B-B14F-4D97-AF65-F5344CB8AC3E}">
        <p14:creationId xmlns:p14="http://schemas.microsoft.com/office/powerpoint/2010/main" val="187447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0F915D-07DA-3CF1-065F-F98CAFB57669}"/>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73E9C12A-8698-8823-6C71-73AB4A6BA751}"/>
              </a:ext>
            </a:extLst>
          </p:cNvPr>
          <p:cNvSpPr>
            <a:spLocks noGrp="1"/>
          </p:cNvSpPr>
          <p:nvPr>
            <p:ph idx="1"/>
          </p:nvPr>
        </p:nvSpPr>
        <p:spPr/>
        <p:txBody>
          <a:bodyPr/>
          <a:lstStyle/>
          <a:p>
            <a:r>
              <a:rPr lang="fr-CA" dirty="0"/>
              <a:t>Choix d’électrodes de référence</a:t>
            </a:r>
          </a:p>
        </p:txBody>
      </p:sp>
      <p:pic>
        <p:nvPicPr>
          <p:cNvPr id="4" name="Picture 6" descr="EEG Electrode Cap Reference electrode — OpenBCI Forum">
            <a:extLst>
              <a:ext uri="{FF2B5EF4-FFF2-40B4-BE49-F238E27FC236}">
                <a16:creationId xmlns:a16="http://schemas.microsoft.com/office/drawing/2014/main" id="{87A2E9D2-643F-EB4E-8437-CAF0EC2FC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2262329"/>
            <a:ext cx="4422418" cy="2980475"/>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C.3. Participant Setup">
            <a:extLst>
              <a:ext uri="{FF2B5EF4-FFF2-40B4-BE49-F238E27FC236}">
                <a16:creationId xmlns:a16="http://schemas.microsoft.com/office/drawing/2014/main" id="{D1CFA8F2-D128-E964-C303-2A8CDF3598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2331" y="2398964"/>
            <a:ext cx="2827338" cy="3095312"/>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Sensors | Free Full-Text | An Instant Donning Multi-Channel EEG Headset  (with Comb-Shaped Dry Electrodes) and BCI Applications | HTML">
            <a:extLst>
              <a:ext uri="{FF2B5EF4-FFF2-40B4-BE49-F238E27FC236}">
                <a16:creationId xmlns:a16="http://schemas.microsoft.com/office/drawing/2014/main" id="{CF175B99-6941-A985-9AE6-D3870ED03E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9464" y="2292729"/>
            <a:ext cx="3755883" cy="295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966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F91BC3-3782-6918-FE69-46870E12B026}"/>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0D940356-AA70-5D5A-95D9-77C744477378}"/>
              </a:ext>
            </a:extLst>
          </p:cNvPr>
          <p:cNvSpPr>
            <a:spLocks noGrp="1"/>
          </p:cNvSpPr>
          <p:nvPr>
            <p:ph idx="1"/>
          </p:nvPr>
        </p:nvSpPr>
        <p:spPr/>
        <p:txBody>
          <a:bodyPr/>
          <a:lstStyle/>
          <a:p>
            <a:r>
              <a:rPr lang="fr-CA" dirty="0"/>
              <a:t>+ Ground </a:t>
            </a:r>
            <a:r>
              <a:rPr lang="fr-CA" dirty="0" err="1"/>
              <a:t>electrode</a:t>
            </a:r>
            <a:endParaRPr lang="fr-CA" dirty="0"/>
          </a:p>
        </p:txBody>
      </p:sp>
      <p:pic>
        <p:nvPicPr>
          <p:cNvPr id="18434" name="Picture 2" descr="EEG-Based Classification Between Individuals with Mild Cognitive Impairment  and Healthy Controls Using Conformal Kernel-Based Fuzzy Support Vector  Machine | SpringerLink">
            <a:extLst>
              <a:ext uri="{FF2B5EF4-FFF2-40B4-BE49-F238E27FC236}">
                <a16:creationId xmlns:a16="http://schemas.microsoft.com/office/drawing/2014/main" id="{60D09121-6581-C746-CD53-90369FFA7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4840" y="3055009"/>
            <a:ext cx="4352391" cy="3157866"/>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Ground (electricity) - Wikipedia">
            <a:extLst>
              <a:ext uri="{FF2B5EF4-FFF2-40B4-BE49-F238E27FC236}">
                <a16:creationId xmlns:a16="http://schemas.microsoft.com/office/drawing/2014/main" id="{EB20ED07-959B-F4BF-BE3F-3A5E8FA34D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9" y="2596944"/>
            <a:ext cx="2888833" cy="316263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A0038863-8762-8930-238D-0EFDB3281B5D}"/>
              </a:ext>
            </a:extLst>
          </p:cNvPr>
          <p:cNvPicPr>
            <a:picLocks noChangeAspect="1"/>
          </p:cNvPicPr>
          <p:nvPr/>
        </p:nvPicPr>
        <p:blipFill>
          <a:blip r:embed="rId4"/>
          <a:stretch>
            <a:fillRect/>
          </a:stretch>
        </p:blipFill>
        <p:spPr>
          <a:xfrm>
            <a:off x="7791317" y="268739"/>
            <a:ext cx="4289509" cy="2411400"/>
          </a:xfrm>
          <a:prstGeom prst="rect">
            <a:avLst/>
          </a:prstGeom>
        </p:spPr>
      </p:pic>
    </p:spTree>
    <p:extLst>
      <p:ext uri="{BB962C8B-B14F-4D97-AF65-F5344CB8AC3E}">
        <p14:creationId xmlns:p14="http://schemas.microsoft.com/office/powerpoint/2010/main" val="1127170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8AC2FB-1B25-4747-96F6-98C60C66C36E}"/>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CF84783B-A182-4DB7-944F-B7288221C58B}"/>
              </a:ext>
            </a:extLst>
          </p:cNvPr>
          <p:cNvSpPr>
            <a:spLocks noGrp="1"/>
          </p:cNvSpPr>
          <p:nvPr>
            <p:ph idx="1"/>
          </p:nvPr>
        </p:nvSpPr>
        <p:spPr/>
        <p:txBody>
          <a:bodyPr/>
          <a:lstStyle/>
          <a:p>
            <a:r>
              <a:rPr lang="fr-CA" dirty="0"/>
              <a:t>Avantages:</a:t>
            </a:r>
          </a:p>
          <a:p>
            <a:pPr lvl="1"/>
            <a:r>
              <a:rPr lang="fr-CA" dirty="0"/>
              <a:t>Peu coûteux, facile à utiliser (comparé à l’IRM)</a:t>
            </a:r>
          </a:p>
          <a:p>
            <a:pPr lvl="1"/>
            <a:r>
              <a:rPr lang="fr-CA" dirty="0"/>
              <a:t>Grande précision temporelle (de l’ordre du milliseconde)</a:t>
            </a:r>
          </a:p>
          <a:p>
            <a:r>
              <a:rPr lang="fr-CA" dirty="0"/>
              <a:t>Désavantages:</a:t>
            </a:r>
          </a:p>
          <a:p>
            <a:pPr lvl="1"/>
            <a:r>
              <a:rPr lang="fr-CA" dirty="0"/>
              <a:t>Assez bruité</a:t>
            </a:r>
          </a:p>
          <a:p>
            <a:pPr lvl="1"/>
            <a:r>
              <a:rPr lang="fr-CA" dirty="0"/>
              <a:t>Faible précision spatiale (~30-250 électrodes vs 1 000 000 voxels pour l’IRM)</a:t>
            </a:r>
          </a:p>
          <a:p>
            <a:pPr lvl="1"/>
            <a:r>
              <a:rPr lang="fr-CA" dirty="0"/>
              <a:t>Les données obtenues sont pour la surface seulement: on ne peut mesurer le signal des régions creuses dans le cerveau</a:t>
            </a:r>
          </a:p>
          <a:p>
            <a:pPr lvl="1"/>
            <a:r>
              <a:rPr lang="fr-CA" dirty="0"/>
              <a:t>Le sujet doit se laver la tête après.</a:t>
            </a:r>
          </a:p>
        </p:txBody>
      </p:sp>
    </p:spTree>
    <p:extLst>
      <p:ext uri="{BB962C8B-B14F-4D97-AF65-F5344CB8AC3E}">
        <p14:creationId xmlns:p14="http://schemas.microsoft.com/office/powerpoint/2010/main" val="4006817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6F0358-72C9-3299-6C2E-2B1069B98645}"/>
              </a:ext>
            </a:extLst>
          </p:cNvPr>
          <p:cNvSpPr>
            <a:spLocks noGrp="1"/>
          </p:cNvSpPr>
          <p:nvPr>
            <p:ph type="title"/>
          </p:nvPr>
        </p:nvSpPr>
        <p:spPr/>
        <p:txBody>
          <a:bodyPr/>
          <a:lstStyle/>
          <a:p>
            <a:r>
              <a:rPr lang="fr-CA" dirty="0"/>
              <a:t>EEG - gel</a:t>
            </a:r>
          </a:p>
        </p:txBody>
      </p:sp>
      <p:sp>
        <p:nvSpPr>
          <p:cNvPr id="3" name="Espace réservé du contenu 2">
            <a:extLst>
              <a:ext uri="{FF2B5EF4-FFF2-40B4-BE49-F238E27FC236}">
                <a16:creationId xmlns:a16="http://schemas.microsoft.com/office/drawing/2014/main" id="{C5AF23C7-DFB8-987E-EC09-F0E34134FF42}"/>
              </a:ext>
            </a:extLst>
          </p:cNvPr>
          <p:cNvSpPr>
            <a:spLocks noGrp="1"/>
          </p:cNvSpPr>
          <p:nvPr>
            <p:ph idx="1"/>
          </p:nvPr>
        </p:nvSpPr>
        <p:spPr/>
        <p:txBody>
          <a:bodyPr/>
          <a:lstStyle/>
          <a:p>
            <a:r>
              <a:rPr lang="fr-CA" dirty="0"/>
              <a:t>Aide à avoir une bonne impédance</a:t>
            </a:r>
          </a:p>
        </p:txBody>
      </p:sp>
      <p:pic>
        <p:nvPicPr>
          <p:cNvPr id="3074" name="Picture 2">
            <a:extLst>
              <a:ext uri="{FF2B5EF4-FFF2-40B4-BE49-F238E27FC236}">
                <a16:creationId xmlns:a16="http://schemas.microsoft.com/office/drawing/2014/main" id="{608EF309-51C2-6C1D-0239-01DF8CE70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952" y="2060541"/>
            <a:ext cx="7010400" cy="4669036"/>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002C0938-EB3E-41C9-93CE-F0DC60002326}"/>
              </a:ext>
            </a:extLst>
          </p:cNvPr>
          <p:cNvSpPr txBox="1"/>
          <p:nvPr/>
        </p:nvSpPr>
        <p:spPr>
          <a:xfrm>
            <a:off x="6453352" y="175091"/>
            <a:ext cx="6096000" cy="923330"/>
          </a:xfrm>
          <a:prstGeom prst="rect">
            <a:avLst/>
          </a:prstGeom>
          <a:noFill/>
        </p:spPr>
        <p:txBody>
          <a:bodyPr wrap="square">
            <a:spAutoFit/>
          </a:bodyPr>
          <a:lstStyle/>
          <a:p>
            <a:r>
              <a:rPr lang="fr-CA" sz="1800" b="0" u="none" strike="noStrike" dirty="0">
                <a:effectLst/>
                <a:latin typeface="+mn-lt"/>
              </a:rPr>
              <a:t>L'</a:t>
            </a:r>
            <a:r>
              <a:rPr lang="fr-CA" sz="1800" b="1" u="none" strike="noStrike" dirty="0">
                <a:effectLst/>
                <a:latin typeface="+mn-lt"/>
              </a:rPr>
              <a:t>impédance</a:t>
            </a:r>
            <a:r>
              <a:rPr lang="fr-CA" dirty="0"/>
              <a:t> est la mesure de l'opposition totale qu'offre un circuit ou un composant au passage d'un courant alternatif sinusoïdal</a:t>
            </a:r>
          </a:p>
        </p:txBody>
      </p:sp>
    </p:spTree>
    <p:extLst>
      <p:ext uri="{BB962C8B-B14F-4D97-AF65-F5344CB8AC3E}">
        <p14:creationId xmlns:p14="http://schemas.microsoft.com/office/powerpoint/2010/main" val="3866519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85295-3BFD-4A6D-9B1E-AF1E6C337B1C}"/>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DD8D55D5-5971-4460-A5DE-3A4DA596CA9F}"/>
              </a:ext>
            </a:extLst>
          </p:cNvPr>
          <p:cNvSpPr>
            <a:spLocks noGrp="1"/>
          </p:cNvSpPr>
          <p:nvPr>
            <p:ph idx="1"/>
          </p:nvPr>
        </p:nvSpPr>
        <p:spPr/>
        <p:txBody>
          <a:bodyPr/>
          <a:lstStyle/>
          <a:p>
            <a:r>
              <a:rPr lang="fr-CA" dirty="0"/>
              <a:t>Le système 10-20:</a:t>
            </a:r>
          </a:p>
        </p:txBody>
      </p:sp>
      <p:pic>
        <p:nvPicPr>
          <p:cNvPr id="8194" name="Picture 2" descr="10–20 system (EEG) - Wikiwand">
            <a:extLst>
              <a:ext uri="{FF2B5EF4-FFF2-40B4-BE49-F238E27FC236}">
                <a16:creationId xmlns:a16="http://schemas.microsoft.com/office/drawing/2014/main" id="{9EF3A8AD-0B99-4972-9FFC-C9514EB16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9382" y="861894"/>
            <a:ext cx="7720619" cy="5134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047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C3B6B6-0758-4B7F-9D2B-36F8C549D54B}"/>
              </a:ext>
            </a:extLst>
          </p:cNvPr>
          <p:cNvSpPr>
            <a:spLocks noGrp="1"/>
          </p:cNvSpPr>
          <p:nvPr>
            <p:ph type="title"/>
          </p:nvPr>
        </p:nvSpPr>
        <p:spPr/>
        <p:txBody>
          <a:bodyPr/>
          <a:lstStyle/>
          <a:p>
            <a:r>
              <a:rPr lang="fr-CA" dirty="0"/>
              <a:t>Signal</a:t>
            </a:r>
          </a:p>
        </p:txBody>
      </p:sp>
      <p:sp>
        <p:nvSpPr>
          <p:cNvPr id="3" name="Espace réservé du contenu 2">
            <a:extLst>
              <a:ext uri="{FF2B5EF4-FFF2-40B4-BE49-F238E27FC236}">
                <a16:creationId xmlns:a16="http://schemas.microsoft.com/office/drawing/2014/main" id="{99090B25-557B-3F0A-1148-F3B7529ED3C3}"/>
              </a:ext>
            </a:extLst>
          </p:cNvPr>
          <p:cNvSpPr>
            <a:spLocks noGrp="1"/>
          </p:cNvSpPr>
          <p:nvPr>
            <p:ph idx="1"/>
          </p:nvPr>
        </p:nvSpPr>
        <p:spPr/>
        <p:txBody>
          <a:bodyPr/>
          <a:lstStyle/>
          <a:p>
            <a:endParaRPr lang="fr-CA" dirty="0"/>
          </a:p>
        </p:txBody>
      </p:sp>
      <p:pic>
        <p:nvPicPr>
          <p:cNvPr id="5126" name="Picture 6" descr="Sensors | Free Full-Text | Auto-Denoising for EEG Signals Using Generative  Adversarial Network | HTML">
            <a:extLst>
              <a:ext uri="{FF2B5EF4-FFF2-40B4-BE49-F238E27FC236}">
                <a16:creationId xmlns:a16="http://schemas.microsoft.com/office/drawing/2014/main" id="{18D41DEA-5CEE-30EB-EF4E-F42268CDB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048" y="1360260"/>
            <a:ext cx="9921766" cy="514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461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BF5D7"/>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6973F1-65EC-41C3-9B54-D10353A1C174}"/>
              </a:ext>
            </a:extLst>
          </p:cNvPr>
          <p:cNvSpPr>
            <a:spLocks noGrp="1"/>
          </p:cNvSpPr>
          <p:nvPr>
            <p:ph type="title"/>
          </p:nvPr>
        </p:nvSpPr>
        <p:spPr/>
        <p:txBody>
          <a:bodyPr/>
          <a:lstStyle/>
          <a:p>
            <a:r>
              <a:rPr lang="fr-CA" b="1" dirty="0">
                <a:solidFill>
                  <a:schemeClr val="accent2">
                    <a:lumMod val="50000"/>
                  </a:schemeClr>
                </a:solidFill>
              </a:rPr>
              <a:t>EEG – les artéfacts</a:t>
            </a:r>
          </a:p>
        </p:txBody>
      </p:sp>
      <p:sp>
        <p:nvSpPr>
          <p:cNvPr id="4" name="Espace réservé du texte 3">
            <a:extLst>
              <a:ext uri="{FF2B5EF4-FFF2-40B4-BE49-F238E27FC236}">
                <a16:creationId xmlns:a16="http://schemas.microsoft.com/office/drawing/2014/main" id="{BCC3D19D-5BB5-87BE-451F-F72B8C1B3DB0}"/>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974574727"/>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a:t>EEG – les </a:t>
            </a:r>
            <a:r>
              <a:rPr lang="en-CA" dirty="0" err="1"/>
              <a:t>artéfacts</a:t>
            </a:r>
            <a:endParaRPr lang="en-CA" dirty="0"/>
          </a:p>
        </p:txBody>
      </p:sp>
      <p:pic>
        <p:nvPicPr>
          <p:cNvPr id="6" name="Picture 2" descr="http://www.samuelboudet.com/sites/default/files/cli.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9901" y="2262324"/>
            <a:ext cx="8114133" cy="3750469"/>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contenu 2"/>
          <p:cNvSpPr txBox="1">
            <a:spLocks/>
          </p:cNvSpPr>
          <p:nvPr/>
        </p:nvSpPr>
        <p:spPr>
          <a:xfrm>
            <a:off x="469901" y="1231900"/>
            <a:ext cx="9387332" cy="5237162"/>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CA" sz="3200" dirty="0" err="1"/>
              <a:t>Clignement</a:t>
            </a:r>
            <a:r>
              <a:rPr lang="en-CA" sz="3200" dirty="0"/>
              <a:t> </a:t>
            </a:r>
            <a:r>
              <a:rPr lang="en-CA" sz="3200" dirty="0" err="1"/>
              <a:t>d’yeux</a:t>
            </a:r>
            <a:endParaRPr lang="en-CA" sz="2400" dirty="0"/>
          </a:p>
        </p:txBody>
      </p:sp>
      <p:pic>
        <p:nvPicPr>
          <p:cNvPr id="8" name="Image 7">
            <a:extLst>
              <a:ext uri="{FF2B5EF4-FFF2-40B4-BE49-F238E27FC236}">
                <a16:creationId xmlns:a16="http://schemas.microsoft.com/office/drawing/2014/main" id="{F32E2841-5171-C145-2A7E-13040C06BC7E}"/>
              </a:ext>
            </a:extLst>
          </p:cNvPr>
          <p:cNvPicPr>
            <a:picLocks noChangeAspect="1"/>
          </p:cNvPicPr>
          <p:nvPr/>
        </p:nvPicPr>
        <p:blipFill rotWithShape="1">
          <a:blip r:embed="rId4">
            <a:extLst>
              <a:ext uri="{28A0092B-C50C-407E-A947-70E740481C1C}">
                <a14:useLocalDpi xmlns:a14="http://schemas.microsoft.com/office/drawing/2010/main" val="0"/>
              </a:ext>
            </a:extLst>
          </a:blip>
          <a:srcRect r="50000" b="66535"/>
          <a:stretch/>
        </p:blipFill>
        <p:spPr>
          <a:xfrm>
            <a:off x="7136525" y="1466417"/>
            <a:ext cx="4445876" cy="1449638"/>
          </a:xfrm>
          <a:prstGeom prst="rect">
            <a:avLst/>
          </a:prstGeom>
        </p:spPr>
      </p:pic>
    </p:spTree>
    <p:extLst>
      <p:ext uri="{BB962C8B-B14F-4D97-AF65-F5344CB8AC3E}">
        <p14:creationId xmlns:p14="http://schemas.microsoft.com/office/powerpoint/2010/main" val="479978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64D7D-AAF3-42A5-AC08-B0B0B8CF44C2}"/>
              </a:ext>
            </a:extLst>
          </p:cNvPr>
          <p:cNvSpPr>
            <a:spLocks noGrp="1"/>
          </p:cNvSpPr>
          <p:nvPr>
            <p:ph type="title"/>
          </p:nvPr>
        </p:nvSpPr>
        <p:spPr/>
        <p:txBody>
          <a:bodyPr/>
          <a:lstStyle/>
          <a:p>
            <a:r>
              <a:rPr lang="fr-CA" dirty="0"/>
              <a:t>EEG – les artéfacts</a:t>
            </a:r>
          </a:p>
        </p:txBody>
      </p:sp>
      <p:sp>
        <p:nvSpPr>
          <p:cNvPr id="3" name="Espace réservé du contenu 2">
            <a:extLst>
              <a:ext uri="{FF2B5EF4-FFF2-40B4-BE49-F238E27FC236}">
                <a16:creationId xmlns:a16="http://schemas.microsoft.com/office/drawing/2014/main" id="{6992CB81-9849-433F-8876-650792B6A469}"/>
              </a:ext>
            </a:extLst>
          </p:cNvPr>
          <p:cNvSpPr>
            <a:spLocks noGrp="1"/>
          </p:cNvSpPr>
          <p:nvPr>
            <p:ph idx="1"/>
          </p:nvPr>
        </p:nvSpPr>
        <p:spPr/>
        <p:txBody>
          <a:bodyPr/>
          <a:lstStyle/>
          <a:p>
            <a:r>
              <a:rPr lang="fr-CA" dirty="0"/>
              <a:t>Mouvements d’yeux (de gauche à droite)</a:t>
            </a:r>
          </a:p>
        </p:txBody>
      </p:sp>
      <p:pic>
        <p:nvPicPr>
          <p:cNvPr id="4" name="Picture 4" descr="http://www.samuelboudet.com/sites/default/files/my.gif">
            <a:extLst>
              <a:ext uri="{FF2B5EF4-FFF2-40B4-BE49-F238E27FC236}">
                <a16:creationId xmlns:a16="http://schemas.microsoft.com/office/drawing/2014/main" id="{6B14E2C0-FCCB-4CD0-A84F-39EB40E223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b="-670"/>
          <a:stretch/>
        </p:blipFill>
        <p:spPr bwMode="auto">
          <a:xfrm>
            <a:off x="1835150" y="2149379"/>
            <a:ext cx="852170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6E7C6D26-1D5F-BA84-CBD0-9644D917F8EB}"/>
              </a:ext>
            </a:extLst>
          </p:cNvPr>
          <p:cNvPicPr>
            <a:picLocks noChangeAspect="1"/>
          </p:cNvPicPr>
          <p:nvPr/>
        </p:nvPicPr>
        <p:blipFill rotWithShape="1">
          <a:blip r:embed="rId3">
            <a:extLst>
              <a:ext uri="{28A0092B-C50C-407E-A947-70E740481C1C}">
                <a14:useLocalDpi xmlns:a14="http://schemas.microsoft.com/office/drawing/2010/main" val="0"/>
              </a:ext>
            </a:extLst>
          </a:blip>
          <a:srcRect l="485" t="32497" r="50001" b="34271"/>
          <a:stretch/>
        </p:blipFill>
        <p:spPr>
          <a:xfrm>
            <a:off x="7452708" y="1031862"/>
            <a:ext cx="4301547" cy="1406538"/>
          </a:xfrm>
          <a:prstGeom prst="rect">
            <a:avLst/>
          </a:prstGeom>
        </p:spPr>
      </p:pic>
    </p:spTree>
    <p:extLst>
      <p:ext uri="{BB962C8B-B14F-4D97-AF65-F5344CB8AC3E}">
        <p14:creationId xmlns:p14="http://schemas.microsoft.com/office/powerpoint/2010/main" val="3481258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7745" y="357283"/>
            <a:ext cx="10992256" cy="840992"/>
          </a:xfrm>
        </p:spPr>
        <p:txBody>
          <a:bodyPr/>
          <a:lstStyle/>
          <a:p>
            <a:r>
              <a:rPr lang="en-CA" dirty="0"/>
              <a:t>EEG – les </a:t>
            </a:r>
            <a:r>
              <a:rPr lang="en-CA" dirty="0" err="1"/>
              <a:t>artéfacts</a:t>
            </a:r>
            <a:endParaRPr lang="en-CA" dirty="0"/>
          </a:p>
        </p:txBody>
      </p:sp>
      <p:sp>
        <p:nvSpPr>
          <p:cNvPr id="3" name="Espace réservé du contenu 2">
            <a:extLst>
              <a:ext uri="{FF2B5EF4-FFF2-40B4-BE49-F238E27FC236}">
                <a16:creationId xmlns:a16="http://schemas.microsoft.com/office/drawing/2014/main" id="{D6111F8F-E0D4-49C7-9418-5F69591F09D4}"/>
              </a:ext>
            </a:extLst>
          </p:cNvPr>
          <p:cNvSpPr>
            <a:spLocks noGrp="1"/>
          </p:cNvSpPr>
          <p:nvPr>
            <p:ph idx="1"/>
          </p:nvPr>
        </p:nvSpPr>
        <p:spPr>
          <a:xfrm>
            <a:off x="437745" y="1573145"/>
            <a:ext cx="10992256" cy="4186434"/>
          </a:xfrm>
        </p:spPr>
        <p:txBody>
          <a:bodyPr/>
          <a:lstStyle/>
          <a:p>
            <a:r>
              <a:rPr lang="en-CA" dirty="0" err="1"/>
              <a:t>Mouvements</a:t>
            </a:r>
            <a:r>
              <a:rPr lang="en-CA" dirty="0"/>
              <a:t> de </a:t>
            </a:r>
            <a:r>
              <a:rPr lang="en-CA" dirty="0" err="1"/>
              <a:t>mâchoire</a:t>
            </a:r>
            <a:r>
              <a:rPr lang="en-CA" dirty="0"/>
              <a:t> / </a:t>
            </a:r>
            <a:r>
              <a:rPr lang="en-CA" dirty="0" err="1"/>
              <a:t>mouvement</a:t>
            </a:r>
            <a:r>
              <a:rPr lang="en-CA" dirty="0"/>
              <a:t> du front</a:t>
            </a:r>
          </a:p>
          <a:p>
            <a:endParaRPr lang="fr-CA" dirty="0"/>
          </a:p>
        </p:txBody>
      </p:sp>
      <p:sp>
        <p:nvSpPr>
          <p:cNvPr id="7" name="Espace réservé du contenu 2"/>
          <p:cNvSpPr txBox="1">
            <a:spLocks/>
          </p:cNvSpPr>
          <p:nvPr/>
        </p:nvSpPr>
        <p:spPr>
          <a:xfrm>
            <a:off x="469901" y="1231900"/>
            <a:ext cx="9387332" cy="5237162"/>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endParaRPr lang="en-CA" sz="2400" dirty="0"/>
          </a:p>
        </p:txBody>
      </p:sp>
      <p:pic>
        <p:nvPicPr>
          <p:cNvPr id="10" name="Picture 6" descr="http://www.samuelboudet.com/sites/default/files/muscle.gif">
            <a:extLst>
              <a:ext uri="{FF2B5EF4-FFF2-40B4-BE49-F238E27FC236}">
                <a16:creationId xmlns:a16="http://schemas.microsoft.com/office/drawing/2014/main" id="{96E94B4A-A5B3-4F0F-9D36-0914C95D15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b="-183"/>
          <a:stretch/>
        </p:blipFill>
        <p:spPr bwMode="auto">
          <a:xfrm>
            <a:off x="1130300" y="2117724"/>
            <a:ext cx="90805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463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BB73A1-296C-6F9F-2905-C9987392C94E}"/>
              </a:ext>
            </a:extLst>
          </p:cNvPr>
          <p:cNvSpPr>
            <a:spLocks noGrp="1"/>
          </p:cNvSpPr>
          <p:nvPr>
            <p:ph type="title"/>
          </p:nvPr>
        </p:nvSpPr>
        <p:spPr/>
        <p:txBody>
          <a:bodyPr/>
          <a:lstStyle/>
          <a:p>
            <a:r>
              <a:rPr lang="en-CA" dirty="0"/>
              <a:t>EEG – les </a:t>
            </a:r>
            <a:r>
              <a:rPr lang="en-CA" dirty="0" err="1"/>
              <a:t>artéfacts</a:t>
            </a:r>
            <a:endParaRPr lang="fr-CA" dirty="0"/>
          </a:p>
        </p:txBody>
      </p:sp>
      <p:sp>
        <p:nvSpPr>
          <p:cNvPr id="3" name="Espace réservé du contenu 2">
            <a:extLst>
              <a:ext uri="{FF2B5EF4-FFF2-40B4-BE49-F238E27FC236}">
                <a16:creationId xmlns:a16="http://schemas.microsoft.com/office/drawing/2014/main" id="{CDF0CEF9-E29B-A859-AC4E-60305900CE17}"/>
              </a:ext>
            </a:extLst>
          </p:cNvPr>
          <p:cNvSpPr>
            <a:spLocks noGrp="1"/>
          </p:cNvSpPr>
          <p:nvPr>
            <p:ph idx="1"/>
          </p:nvPr>
        </p:nvSpPr>
        <p:spPr/>
        <p:txBody>
          <a:bodyPr/>
          <a:lstStyle/>
          <a:p>
            <a:r>
              <a:rPr lang="fr-CA" dirty="0"/>
              <a:t>Autres mouvements de muscles</a:t>
            </a:r>
          </a:p>
        </p:txBody>
      </p:sp>
      <p:pic>
        <p:nvPicPr>
          <p:cNvPr id="9218" name="Picture 2" descr="Muscle artifact - EEGpedia">
            <a:extLst>
              <a:ext uri="{FF2B5EF4-FFF2-40B4-BE49-F238E27FC236}">
                <a16:creationId xmlns:a16="http://schemas.microsoft.com/office/drawing/2014/main" id="{AE190771-243C-1E9C-42E3-E04CD7BBC1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7144" y="2136392"/>
            <a:ext cx="5547656" cy="452278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87FF0AA-01D0-A10D-210D-AE07FA166386}"/>
              </a:ext>
            </a:extLst>
          </p:cNvPr>
          <p:cNvPicPr>
            <a:picLocks noChangeAspect="1"/>
          </p:cNvPicPr>
          <p:nvPr/>
        </p:nvPicPr>
        <p:blipFill rotWithShape="1">
          <a:blip r:embed="rId3">
            <a:extLst>
              <a:ext uri="{28A0092B-C50C-407E-A947-70E740481C1C}">
                <a14:useLocalDpi xmlns:a14="http://schemas.microsoft.com/office/drawing/2010/main" val="0"/>
              </a:ext>
            </a:extLst>
          </a:blip>
          <a:srcRect l="49529" b="66439"/>
          <a:stretch/>
        </p:blipFill>
        <p:spPr>
          <a:xfrm>
            <a:off x="7514897" y="1573145"/>
            <a:ext cx="3374805" cy="1093253"/>
          </a:xfrm>
          <a:prstGeom prst="rect">
            <a:avLst/>
          </a:prstGeom>
        </p:spPr>
      </p:pic>
    </p:spTree>
    <p:extLst>
      <p:ext uri="{BB962C8B-B14F-4D97-AF65-F5344CB8AC3E}">
        <p14:creationId xmlns:p14="http://schemas.microsoft.com/office/powerpoint/2010/main" val="3165545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482DA0-91E0-41BE-A53C-FE519B359DC6}"/>
              </a:ext>
            </a:extLst>
          </p:cNvPr>
          <p:cNvSpPr>
            <a:spLocks noGrp="1"/>
          </p:cNvSpPr>
          <p:nvPr>
            <p:ph type="title"/>
          </p:nvPr>
        </p:nvSpPr>
        <p:spPr/>
        <p:txBody>
          <a:bodyPr/>
          <a:lstStyle/>
          <a:p>
            <a:r>
              <a:rPr lang="fr-CA" dirty="0"/>
              <a:t>EEG – les artéfacts</a:t>
            </a:r>
          </a:p>
        </p:txBody>
      </p:sp>
      <p:sp>
        <p:nvSpPr>
          <p:cNvPr id="3" name="Espace réservé du contenu 2">
            <a:extLst>
              <a:ext uri="{FF2B5EF4-FFF2-40B4-BE49-F238E27FC236}">
                <a16:creationId xmlns:a16="http://schemas.microsoft.com/office/drawing/2014/main" id="{514ADF4B-1FF7-480A-A8E3-D77A5D90B555}"/>
              </a:ext>
            </a:extLst>
          </p:cNvPr>
          <p:cNvSpPr>
            <a:spLocks noGrp="1"/>
          </p:cNvSpPr>
          <p:nvPr>
            <p:ph idx="1"/>
          </p:nvPr>
        </p:nvSpPr>
        <p:spPr/>
        <p:txBody>
          <a:bodyPr/>
          <a:lstStyle/>
          <a:p>
            <a:r>
              <a:rPr lang="fr-CA" dirty="0"/>
              <a:t>Bugs sur une électrode</a:t>
            </a:r>
          </a:p>
        </p:txBody>
      </p:sp>
      <p:pic>
        <p:nvPicPr>
          <p:cNvPr id="4098" name="Picture 2" descr="Artifacts">
            <a:extLst>
              <a:ext uri="{FF2B5EF4-FFF2-40B4-BE49-F238E27FC236}">
                <a16:creationId xmlns:a16="http://schemas.microsoft.com/office/drawing/2014/main" id="{799B26A1-89C9-709B-BCF2-8500A5C105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504" y="2156817"/>
            <a:ext cx="8802414" cy="43439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8931D085-7BA3-68D2-188A-14D82E9B8E8E}"/>
              </a:ext>
            </a:extLst>
          </p:cNvPr>
          <p:cNvPicPr>
            <a:picLocks noChangeAspect="1"/>
          </p:cNvPicPr>
          <p:nvPr/>
        </p:nvPicPr>
        <p:blipFill rotWithShape="1">
          <a:blip r:embed="rId3">
            <a:extLst>
              <a:ext uri="{28A0092B-C50C-407E-A947-70E740481C1C}">
                <a14:useLocalDpi xmlns:a14="http://schemas.microsoft.com/office/drawing/2010/main" val="0"/>
              </a:ext>
            </a:extLst>
          </a:blip>
          <a:srcRect l="49611" t="33465" r="801" b="33715"/>
          <a:stretch/>
        </p:blipFill>
        <p:spPr>
          <a:xfrm>
            <a:off x="6978869" y="1349973"/>
            <a:ext cx="4451133" cy="1435267"/>
          </a:xfrm>
          <a:prstGeom prst="rect">
            <a:avLst/>
          </a:prstGeom>
        </p:spPr>
      </p:pic>
    </p:spTree>
    <p:extLst>
      <p:ext uri="{BB962C8B-B14F-4D97-AF65-F5344CB8AC3E}">
        <p14:creationId xmlns:p14="http://schemas.microsoft.com/office/powerpoint/2010/main" val="1132742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11E945-CE35-E3B9-2BD9-0A0519699FA9}"/>
              </a:ext>
            </a:extLst>
          </p:cNvPr>
          <p:cNvSpPr>
            <a:spLocks noGrp="1"/>
          </p:cNvSpPr>
          <p:nvPr>
            <p:ph type="title"/>
          </p:nvPr>
        </p:nvSpPr>
        <p:spPr/>
        <p:txBody>
          <a:bodyPr/>
          <a:lstStyle/>
          <a:p>
            <a:r>
              <a:rPr lang="fr-CA" dirty="0"/>
              <a:t>EEG – les artéfacts</a:t>
            </a:r>
          </a:p>
        </p:txBody>
      </p:sp>
      <p:sp>
        <p:nvSpPr>
          <p:cNvPr id="3" name="Espace réservé du contenu 2">
            <a:extLst>
              <a:ext uri="{FF2B5EF4-FFF2-40B4-BE49-F238E27FC236}">
                <a16:creationId xmlns:a16="http://schemas.microsoft.com/office/drawing/2014/main" id="{0107B229-388A-0EEB-D06D-E09C3796A53C}"/>
              </a:ext>
            </a:extLst>
          </p:cNvPr>
          <p:cNvSpPr>
            <a:spLocks noGrp="1"/>
          </p:cNvSpPr>
          <p:nvPr>
            <p:ph idx="1"/>
          </p:nvPr>
        </p:nvSpPr>
        <p:spPr/>
        <p:txBody>
          <a:bodyPr/>
          <a:lstStyle/>
          <a:p>
            <a:r>
              <a:rPr lang="fr-CA" dirty="0"/>
              <a:t>Rythme </a:t>
            </a:r>
            <a:r>
              <a:rPr lang="fr-CA" dirty="0" err="1"/>
              <a:t>cardiac</a:t>
            </a:r>
            <a:endParaRPr lang="fr-CA" dirty="0"/>
          </a:p>
        </p:txBody>
      </p:sp>
      <p:pic>
        <p:nvPicPr>
          <p:cNvPr id="12290" name="Picture 2" descr="EEG Quality: Origin and Reduction of the EEG Cardiac-Related Artefact">
            <a:extLst>
              <a:ext uri="{FF2B5EF4-FFF2-40B4-BE49-F238E27FC236}">
                <a16:creationId xmlns:a16="http://schemas.microsoft.com/office/drawing/2014/main" id="{13DF3E87-A26D-8539-DCA1-6E0DCCDE00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534" y="2380430"/>
            <a:ext cx="7120743" cy="385220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3D792A9A-9FEC-5ACD-9089-2FEBCBA135A8}"/>
              </a:ext>
            </a:extLst>
          </p:cNvPr>
          <p:cNvPicPr>
            <a:picLocks noChangeAspect="1"/>
          </p:cNvPicPr>
          <p:nvPr/>
        </p:nvPicPr>
        <p:blipFill rotWithShape="1">
          <a:blip r:embed="rId3">
            <a:extLst>
              <a:ext uri="{28A0092B-C50C-407E-A947-70E740481C1C}">
                <a14:useLocalDpi xmlns:a14="http://schemas.microsoft.com/office/drawing/2010/main" val="0"/>
              </a:ext>
            </a:extLst>
          </a:blip>
          <a:srcRect t="65406" r="50000"/>
          <a:stretch/>
        </p:blipFill>
        <p:spPr>
          <a:xfrm>
            <a:off x="7382428" y="1816977"/>
            <a:ext cx="3343275" cy="1126906"/>
          </a:xfrm>
          <a:prstGeom prst="rect">
            <a:avLst/>
          </a:prstGeom>
        </p:spPr>
      </p:pic>
    </p:spTree>
    <p:extLst>
      <p:ext uri="{BB962C8B-B14F-4D97-AF65-F5344CB8AC3E}">
        <p14:creationId xmlns:p14="http://schemas.microsoft.com/office/powerpoint/2010/main" val="1963842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989B28-0849-237B-C1AC-AC729F50657A}"/>
              </a:ext>
            </a:extLst>
          </p:cNvPr>
          <p:cNvSpPr>
            <a:spLocks noGrp="1"/>
          </p:cNvSpPr>
          <p:nvPr>
            <p:ph type="title"/>
          </p:nvPr>
        </p:nvSpPr>
        <p:spPr/>
        <p:txBody>
          <a:bodyPr/>
          <a:lstStyle/>
          <a:p>
            <a:r>
              <a:rPr lang="fr-CA" dirty="0"/>
              <a:t>EEG – les artéfacts</a:t>
            </a:r>
          </a:p>
        </p:txBody>
      </p:sp>
      <p:sp>
        <p:nvSpPr>
          <p:cNvPr id="4" name="Espace réservé du contenu 3">
            <a:extLst>
              <a:ext uri="{FF2B5EF4-FFF2-40B4-BE49-F238E27FC236}">
                <a16:creationId xmlns:a16="http://schemas.microsoft.com/office/drawing/2014/main" id="{4F7C8523-5A24-F75D-48BA-0D6471AC329E}"/>
              </a:ext>
            </a:extLst>
          </p:cNvPr>
          <p:cNvSpPr>
            <a:spLocks noGrp="1"/>
          </p:cNvSpPr>
          <p:nvPr>
            <p:ph idx="1"/>
          </p:nvPr>
        </p:nvSpPr>
        <p:spPr/>
        <p:txBody>
          <a:bodyPr/>
          <a:lstStyle/>
          <a:p>
            <a:r>
              <a:rPr lang="fr-CA" dirty="0"/>
              <a:t>Power-line noise (60 Hz </a:t>
            </a:r>
            <a:r>
              <a:rPr lang="fr-CA" dirty="0" err="1"/>
              <a:t>artifact</a:t>
            </a:r>
            <a:r>
              <a:rPr lang="fr-CA" dirty="0"/>
              <a:t>)</a:t>
            </a:r>
          </a:p>
        </p:txBody>
      </p:sp>
      <p:pic>
        <p:nvPicPr>
          <p:cNvPr id="5" name="Picture 2" descr="EEG">
            <a:extLst>
              <a:ext uri="{FF2B5EF4-FFF2-40B4-BE49-F238E27FC236}">
                <a16:creationId xmlns:a16="http://schemas.microsoft.com/office/drawing/2014/main" id="{1BACA323-AC0C-DC5E-6D11-E02DD6C2A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8909" y="2219894"/>
            <a:ext cx="7830207" cy="4386671"/>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E5AF4039-C51E-A5D1-AD9B-D02B5F2AF878}"/>
              </a:ext>
            </a:extLst>
          </p:cNvPr>
          <p:cNvSpPr txBox="1"/>
          <p:nvPr/>
        </p:nvSpPr>
        <p:spPr>
          <a:xfrm>
            <a:off x="6364012" y="66031"/>
            <a:ext cx="6096000" cy="923330"/>
          </a:xfrm>
          <a:prstGeom prst="rect">
            <a:avLst/>
          </a:prstGeom>
          <a:noFill/>
        </p:spPr>
        <p:txBody>
          <a:bodyPr wrap="square">
            <a:spAutoFit/>
          </a:bodyPr>
          <a:lstStyle/>
          <a:p>
            <a:r>
              <a:rPr lang="fr-CA" sz="1800" b="0" u="none" strike="noStrike" dirty="0">
                <a:effectLst/>
                <a:latin typeface="+mn-lt"/>
              </a:rPr>
              <a:t>Le bruit sur les lignes électriques (ou interférence de ligne électrique) </a:t>
            </a:r>
            <a:r>
              <a:rPr lang="fr-CA" dirty="0"/>
              <a:t>désigne les perturbations électromagnétiques générées par les réseaux électriques.</a:t>
            </a:r>
          </a:p>
        </p:txBody>
      </p:sp>
    </p:spTree>
    <p:extLst>
      <p:ext uri="{BB962C8B-B14F-4D97-AF65-F5344CB8AC3E}">
        <p14:creationId xmlns:p14="http://schemas.microsoft.com/office/powerpoint/2010/main" val="2679407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6973F1-65EC-41C3-9B54-D10353A1C174}"/>
              </a:ext>
            </a:extLst>
          </p:cNvPr>
          <p:cNvSpPr>
            <a:spLocks noGrp="1"/>
          </p:cNvSpPr>
          <p:nvPr>
            <p:ph type="title"/>
          </p:nvPr>
        </p:nvSpPr>
        <p:spPr/>
        <p:txBody>
          <a:bodyPr/>
          <a:lstStyle/>
          <a:p>
            <a:r>
              <a:rPr lang="fr-CA" dirty="0"/>
              <a:t>EEG – le </a:t>
            </a:r>
            <a:r>
              <a:rPr lang="fr-CA" dirty="0" err="1"/>
              <a:t>preprocessing</a:t>
            </a:r>
            <a:endParaRPr lang="fr-CA" dirty="0"/>
          </a:p>
        </p:txBody>
      </p:sp>
      <p:sp>
        <p:nvSpPr>
          <p:cNvPr id="6" name="Espace réservé du texte 5">
            <a:extLst>
              <a:ext uri="{FF2B5EF4-FFF2-40B4-BE49-F238E27FC236}">
                <a16:creationId xmlns:a16="http://schemas.microsoft.com/office/drawing/2014/main" id="{B96F9E94-12AC-7901-A736-F921F7B62AF6}"/>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2658217307"/>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30AB1-DEC0-4392-AB1F-7F7FC592E9C3}"/>
              </a:ext>
            </a:extLst>
          </p:cNvPr>
          <p:cNvSpPr>
            <a:spLocks noGrp="1"/>
          </p:cNvSpPr>
          <p:nvPr>
            <p:ph type="title"/>
          </p:nvPr>
        </p:nvSpPr>
        <p:spPr/>
        <p:txBody>
          <a:bodyPr/>
          <a:lstStyle/>
          <a:p>
            <a:r>
              <a:rPr lang="fr-CA" dirty="0"/>
              <a:t>EEG</a:t>
            </a:r>
          </a:p>
        </p:txBody>
      </p:sp>
      <p:sp>
        <p:nvSpPr>
          <p:cNvPr id="3" name="Espace réservé du contenu 2">
            <a:extLst>
              <a:ext uri="{FF2B5EF4-FFF2-40B4-BE49-F238E27FC236}">
                <a16:creationId xmlns:a16="http://schemas.microsoft.com/office/drawing/2014/main" id="{772EA39D-AB0A-4A6B-B2EF-2EB9F0FBECB1}"/>
              </a:ext>
            </a:extLst>
          </p:cNvPr>
          <p:cNvSpPr>
            <a:spLocks noGrp="1"/>
          </p:cNvSpPr>
          <p:nvPr>
            <p:ph idx="1"/>
          </p:nvPr>
        </p:nvSpPr>
        <p:spPr>
          <a:xfrm>
            <a:off x="437745" y="1573145"/>
            <a:ext cx="10992256" cy="5129106"/>
          </a:xfrm>
        </p:spPr>
        <p:txBody>
          <a:bodyPr>
            <a:normAutofit/>
          </a:bodyPr>
          <a:lstStyle/>
          <a:p>
            <a:r>
              <a:rPr lang="fr-CA" dirty="0"/>
              <a:t>Résumé des étapes:</a:t>
            </a:r>
          </a:p>
          <a:p>
            <a:pPr marL="956129" lvl="1" indent="-457200">
              <a:buFont typeface="+mj-lt"/>
              <a:buAutoNum type="arabicPeriod"/>
            </a:pPr>
            <a:r>
              <a:rPr lang="fr-CA" dirty="0"/>
              <a:t>Re-</a:t>
            </a:r>
            <a:r>
              <a:rPr lang="fr-CA" dirty="0" err="1"/>
              <a:t>reference</a:t>
            </a:r>
            <a:endParaRPr lang="fr-CA" dirty="0"/>
          </a:p>
          <a:p>
            <a:pPr marL="956129" lvl="1" indent="-457200">
              <a:buFont typeface="+mj-lt"/>
              <a:buAutoNum type="arabicPeriod"/>
            </a:pPr>
            <a:r>
              <a:rPr lang="fr-CA" dirty="0" err="1"/>
              <a:t>Débruitage</a:t>
            </a:r>
            <a:r>
              <a:rPr lang="fr-CA" dirty="0"/>
              <a:t>:</a:t>
            </a:r>
          </a:p>
          <a:p>
            <a:pPr lvl="2"/>
            <a:r>
              <a:rPr lang="fr-CA" dirty="0"/>
              <a:t>High-</a:t>
            </a:r>
            <a:r>
              <a:rPr lang="fr-CA" dirty="0" err="1"/>
              <a:t>pass</a:t>
            </a:r>
            <a:r>
              <a:rPr lang="fr-CA" dirty="0"/>
              <a:t> </a:t>
            </a:r>
            <a:r>
              <a:rPr lang="fr-CA" dirty="0" err="1"/>
              <a:t>filter</a:t>
            </a:r>
            <a:r>
              <a:rPr lang="fr-CA" dirty="0"/>
              <a:t>, </a:t>
            </a:r>
            <a:r>
              <a:rPr lang="fr-CA" dirty="0" err="1"/>
              <a:t>low-pass</a:t>
            </a:r>
            <a:r>
              <a:rPr lang="fr-CA" dirty="0"/>
              <a:t> </a:t>
            </a:r>
            <a:r>
              <a:rPr lang="fr-CA" dirty="0" err="1"/>
              <a:t>filter</a:t>
            </a:r>
            <a:endParaRPr lang="fr-CA" dirty="0"/>
          </a:p>
          <a:p>
            <a:pPr lvl="2"/>
            <a:r>
              <a:rPr lang="fr-CA" dirty="0" err="1"/>
              <a:t>Rejecting</a:t>
            </a:r>
            <a:r>
              <a:rPr lang="fr-CA" dirty="0"/>
              <a:t> </a:t>
            </a:r>
            <a:r>
              <a:rPr lang="fr-CA" dirty="0" err="1"/>
              <a:t>bad</a:t>
            </a:r>
            <a:r>
              <a:rPr lang="fr-CA" dirty="0"/>
              <a:t> channels</a:t>
            </a:r>
          </a:p>
          <a:p>
            <a:pPr lvl="2"/>
            <a:r>
              <a:rPr lang="fr-CA" dirty="0" err="1"/>
              <a:t>Rejecting</a:t>
            </a:r>
            <a:r>
              <a:rPr lang="fr-CA" dirty="0"/>
              <a:t> </a:t>
            </a:r>
            <a:r>
              <a:rPr lang="fr-CA" dirty="0" err="1"/>
              <a:t>bad</a:t>
            </a:r>
            <a:r>
              <a:rPr lang="fr-CA" dirty="0"/>
              <a:t> </a:t>
            </a:r>
            <a:r>
              <a:rPr lang="fr-CA" dirty="0" err="1"/>
              <a:t>windows</a:t>
            </a:r>
            <a:endParaRPr lang="fr-CA" dirty="0"/>
          </a:p>
          <a:p>
            <a:pPr lvl="2"/>
            <a:r>
              <a:rPr lang="fr-CA" dirty="0"/>
              <a:t>ICA </a:t>
            </a:r>
            <a:r>
              <a:rPr lang="fr-CA" dirty="0" err="1"/>
              <a:t>decomposition</a:t>
            </a:r>
            <a:r>
              <a:rPr lang="fr-CA" dirty="0"/>
              <a:t>: </a:t>
            </a:r>
            <a:r>
              <a:rPr lang="fr-CA" dirty="0" err="1"/>
              <a:t>rejecting</a:t>
            </a:r>
            <a:r>
              <a:rPr lang="fr-CA" dirty="0"/>
              <a:t> artefacts</a:t>
            </a:r>
          </a:p>
          <a:p>
            <a:pPr lvl="2"/>
            <a:r>
              <a:rPr lang="fr-CA" dirty="0"/>
              <a:t>ERP: </a:t>
            </a:r>
            <a:r>
              <a:rPr lang="fr-CA" dirty="0" err="1"/>
              <a:t>baseline</a:t>
            </a:r>
            <a:r>
              <a:rPr lang="fr-CA" dirty="0"/>
              <a:t> rejection</a:t>
            </a:r>
          </a:p>
          <a:p>
            <a:pPr marL="956129" lvl="1" indent="-457200">
              <a:buFont typeface="+mj-lt"/>
              <a:buAutoNum type="arabicPeriod"/>
            </a:pPr>
            <a:r>
              <a:rPr lang="fr-CA" dirty="0" err="1"/>
              <a:t>Metrics</a:t>
            </a:r>
            <a:endParaRPr lang="fr-CA" dirty="0"/>
          </a:p>
          <a:p>
            <a:pPr marL="1524260" lvl="2" indent="-457200">
              <a:buFont typeface="+mj-lt"/>
              <a:buAutoNum type="arabicPeriod"/>
            </a:pPr>
            <a:r>
              <a:rPr lang="fr-CA" dirty="0" err="1"/>
              <a:t>Measuring</a:t>
            </a:r>
            <a:r>
              <a:rPr lang="fr-CA" dirty="0"/>
              <a:t> the </a:t>
            </a:r>
            <a:r>
              <a:rPr lang="fr-CA" dirty="0" err="1"/>
              <a:t>frequencies</a:t>
            </a:r>
            <a:r>
              <a:rPr lang="fr-CA" dirty="0"/>
              <a:t> OR</a:t>
            </a:r>
          </a:p>
          <a:p>
            <a:pPr marL="1524260" lvl="2" indent="-457200">
              <a:buFont typeface="+mj-lt"/>
              <a:buAutoNum type="arabicPeriod"/>
            </a:pPr>
            <a:r>
              <a:rPr lang="fr-CA" dirty="0" err="1"/>
              <a:t>Measuring</a:t>
            </a:r>
            <a:r>
              <a:rPr lang="fr-CA" dirty="0"/>
              <a:t> the </a:t>
            </a:r>
            <a:r>
              <a:rPr lang="fr-CA" dirty="0" err="1"/>
              <a:t>ERPs</a:t>
            </a:r>
            <a:endParaRPr lang="fr-CA" dirty="0"/>
          </a:p>
          <a:p>
            <a:pPr marL="956129" lvl="1" indent="-457200">
              <a:buFont typeface="+mj-lt"/>
              <a:buAutoNum type="arabicPeriod" startAt="4"/>
            </a:pPr>
            <a:r>
              <a:rPr lang="fr-CA" dirty="0"/>
              <a:t>Statistiques de groupes</a:t>
            </a:r>
          </a:p>
        </p:txBody>
      </p:sp>
    </p:spTree>
    <p:extLst>
      <p:ext uri="{BB962C8B-B14F-4D97-AF65-F5344CB8AC3E}">
        <p14:creationId xmlns:p14="http://schemas.microsoft.com/office/powerpoint/2010/main" val="692347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7745" y="357283"/>
            <a:ext cx="10992256" cy="840992"/>
          </a:xfrm>
        </p:spPr>
        <p:txBody>
          <a:bodyPr/>
          <a:lstStyle/>
          <a:p>
            <a:r>
              <a:rPr lang="en-CA" dirty="0"/>
              <a:t>1. Re-referencing</a:t>
            </a:r>
          </a:p>
        </p:txBody>
      </p:sp>
      <p:sp>
        <p:nvSpPr>
          <p:cNvPr id="3" name="Espace réservé du contenu 2"/>
          <p:cNvSpPr>
            <a:spLocks noGrp="1"/>
          </p:cNvSpPr>
          <p:nvPr>
            <p:ph idx="1"/>
          </p:nvPr>
        </p:nvSpPr>
        <p:spPr>
          <a:xfrm>
            <a:off x="437746" y="1573145"/>
            <a:ext cx="7254616" cy="4740402"/>
          </a:xfrm>
        </p:spPr>
        <p:txBody>
          <a:bodyPr>
            <a:normAutofit lnSpcReduction="10000"/>
          </a:bodyPr>
          <a:lstStyle/>
          <a:p>
            <a:r>
              <a:rPr lang="en-CA" sz="2400" dirty="0" err="1"/>
              <a:t>Référence</a:t>
            </a:r>
            <a:r>
              <a:rPr lang="en-CA" sz="2400" dirty="0"/>
              <a:t>: INFLUENCE LE RÉSULTAT</a:t>
            </a:r>
          </a:p>
          <a:p>
            <a:endParaRPr lang="en-CA" sz="2400" dirty="0"/>
          </a:p>
          <a:p>
            <a:r>
              <a:rPr lang="en-CA" sz="2400" dirty="0"/>
              <a:t>On </a:t>
            </a:r>
            <a:r>
              <a:rPr lang="en-CA" sz="2400" dirty="0" err="1"/>
              <a:t>peut</a:t>
            </a:r>
            <a:r>
              <a:rPr lang="en-CA" sz="2400" dirty="0"/>
              <a:t> “re-</a:t>
            </a:r>
            <a:r>
              <a:rPr lang="en-CA" sz="2400" dirty="0" err="1"/>
              <a:t>référencer</a:t>
            </a:r>
            <a:r>
              <a:rPr lang="en-CA" sz="2400" dirty="0"/>
              <a:t>” par rapport à… </a:t>
            </a:r>
          </a:p>
          <a:p>
            <a:pPr marL="514350" indent="-514350">
              <a:buFont typeface="+mj-lt"/>
              <a:buAutoNum type="arabicPeriod"/>
            </a:pPr>
            <a:r>
              <a:rPr lang="en-CA" sz="2400" dirty="0"/>
              <a:t>Notre electrode </a:t>
            </a:r>
            <a:r>
              <a:rPr lang="en-CA" sz="2400" dirty="0" err="1"/>
              <a:t>préférée</a:t>
            </a:r>
            <a:r>
              <a:rPr lang="en-CA" sz="2400" dirty="0"/>
              <a:t>.</a:t>
            </a:r>
          </a:p>
          <a:p>
            <a:pPr lvl="1"/>
            <a:r>
              <a:rPr lang="en-CA" sz="2000" dirty="0"/>
              <a:t>New data </a:t>
            </a:r>
            <a:r>
              <a:rPr lang="en-CA" sz="2000" dirty="0" err="1"/>
              <a:t>chan</a:t>
            </a:r>
            <a:r>
              <a:rPr lang="en-CA" sz="2000" dirty="0"/>
              <a:t> </a:t>
            </a:r>
            <a:r>
              <a:rPr lang="en-CA" sz="2000" dirty="0" err="1"/>
              <a:t>i</a:t>
            </a:r>
            <a:r>
              <a:rPr lang="en-CA" sz="2000" dirty="0"/>
              <a:t>  = Data Chan </a:t>
            </a:r>
            <a:r>
              <a:rPr lang="en-CA" sz="2000" dirty="0" err="1"/>
              <a:t>i</a:t>
            </a:r>
            <a:r>
              <a:rPr lang="en-CA" sz="2000" dirty="0"/>
              <a:t> – Reference</a:t>
            </a:r>
          </a:p>
          <a:p>
            <a:pPr lvl="1"/>
            <a:r>
              <a:rPr lang="en-CA" sz="2000" dirty="0" err="1"/>
              <a:t>Enlève</a:t>
            </a:r>
            <a:r>
              <a:rPr lang="en-CA" sz="2000" dirty="0"/>
              <a:t> le bruit </a:t>
            </a:r>
            <a:r>
              <a:rPr lang="en-CA" sz="2000" dirty="0" err="1"/>
              <a:t>présent</a:t>
            </a:r>
            <a:r>
              <a:rPr lang="en-CA" sz="2000" dirty="0"/>
              <a:t> sur </a:t>
            </a:r>
            <a:r>
              <a:rPr lang="en-CA" sz="2000" dirty="0" err="1"/>
              <a:t>cette</a:t>
            </a:r>
            <a:r>
              <a:rPr lang="en-CA" sz="2000" dirty="0"/>
              <a:t> </a:t>
            </a:r>
            <a:r>
              <a:rPr lang="en-CA" sz="2000" dirty="0" err="1"/>
              <a:t>électrode</a:t>
            </a:r>
            <a:r>
              <a:rPr lang="en-CA" sz="2000" dirty="0"/>
              <a:t>.</a:t>
            </a:r>
          </a:p>
          <a:p>
            <a:pPr lvl="1"/>
            <a:r>
              <a:rPr lang="en-CA" sz="2000" dirty="0" err="1"/>
              <a:t>Enlève</a:t>
            </a:r>
            <a:r>
              <a:rPr lang="en-CA" sz="2000" dirty="0"/>
              <a:t> le signal du </a:t>
            </a:r>
            <a:r>
              <a:rPr lang="en-CA" sz="2000" dirty="0" err="1"/>
              <a:t>cerveau</a:t>
            </a:r>
            <a:r>
              <a:rPr lang="en-CA" sz="2000" dirty="0"/>
              <a:t> </a:t>
            </a:r>
            <a:r>
              <a:rPr lang="en-CA" sz="2000" dirty="0" err="1"/>
              <a:t>présent</a:t>
            </a:r>
            <a:r>
              <a:rPr lang="en-CA" sz="2000" dirty="0"/>
              <a:t> sur </a:t>
            </a:r>
            <a:r>
              <a:rPr lang="en-CA" sz="2000" dirty="0" err="1"/>
              <a:t>cette</a:t>
            </a:r>
            <a:r>
              <a:rPr lang="en-CA" sz="2000" dirty="0"/>
              <a:t> electrode.</a:t>
            </a:r>
          </a:p>
          <a:p>
            <a:pPr lvl="1"/>
            <a:endParaRPr lang="en-CA" sz="2000" dirty="0"/>
          </a:p>
          <a:p>
            <a:pPr marL="514350" indent="-514350">
              <a:buFont typeface="+mj-lt"/>
              <a:buAutoNum type="arabicPeriod"/>
            </a:pPr>
            <a:r>
              <a:rPr lang="en-CA" sz="2400" dirty="0"/>
              <a:t>La Moyenne de </a:t>
            </a:r>
            <a:r>
              <a:rPr lang="en-CA" sz="2400" dirty="0" err="1"/>
              <a:t>toutes</a:t>
            </a:r>
            <a:r>
              <a:rPr lang="en-CA" sz="2400" dirty="0"/>
              <a:t> les </a:t>
            </a:r>
            <a:r>
              <a:rPr lang="en-CA" sz="2400" dirty="0" err="1"/>
              <a:t>électrodes</a:t>
            </a:r>
            <a:r>
              <a:rPr lang="en-CA" sz="2400" dirty="0"/>
              <a:t>.</a:t>
            </a:r>
          </a:p>
          <a:p>
            <a:pPr lvl="1"/>
            <a:r>
              <a:rPr lang="en-CA" sz="2000" dirty="0"/>
              <a:t>data </a:t>
            </a:r>
            <a:r>
              <a:rPr lang="en-CA" sz="2000" dirty="0" err="1"/>
              <a:t>chan</a:t>
            </a:r>
            <a:r>
              <a:rPr lang="en-CA" sz="2000" dirty="0"/>
              <a:t> </a:t>
            </a:r>
            <a:r>
              <a:rPr lang="en-CA" sz="2000" dirty="0" err="1"/>
              <a:t>i</a:t>
            </a:r>
            <a:r>
              <a:rPr lang="en-CA" sz="2000" dirty="0"/>
              <a:t>  = Data Chan </a:t>
            </a:r>
            <a:r>
              <a:rPr lang="en-CA" sz="2000" dirty="0" err="1"/>
              <a:t>i</a:t>
            </a:r>
            <a:r>
              <a:rPr lang="en-CA" sz="2000" dirty="0"/>
              <a:t> – Average</a:t>
            </a:r>
          </a:p>
          <a:p>
            <a:pPr lvl="1"/>
            <a:r>
              <a:rPr lang="en-CA" sz="2000" dirty="0" err="1"/>
              <a:t>Enlève</a:t>
            </a:r>
            <a:r>
              <a:rPr lang="en-CA" sz="2000" dirty="0"/>
              <a:t> le bruit </a:t>
            </a:r>
            <a:r>
              <a:rPr lang="en-CA" sz="2000" dirty="0" err="1"/>
              <a:t>commun</a:t>
            </a:r>
            <a:r>
              <a:rPr lang="en-CA" sz="2000" dirty="0"/>
              <a:t> à </a:t>
            </a:r>
            <a:r>
              <a:rPr lang="en-CA" sz="2000" dirty="0" err="1"/>
              <a:t>toutes</a:t>
            </a:r>
            <a:r>
              <a:rPr lang="en-CA" sz="2000" dirty="0"/>
              <a:t> les </a:t>
            </a:r>
            <a:r>
              <a:rPr lang="en-CA" sz="2000" dirty="0" err="1"/>
              <a:t>électrodes</a:t>
            </a:r>
            <a:r>
              <a:rPr lang="en-CA" sz="2000" dirty="0"/>
              <a:t>.</a:t>
            </a:r>
          </a:p>
          <a:p>
            <a:pPr lvl="1"/>
            <a:r>
              <a:rPr lang="en-CA" sz="2000" dirty="0"/>
              <a:t>Si on a beaucoup </a:t>
            </a:r>
            <a:r>
              <a:rPr lang="en-CA" sz="2000" dirty="0" err="1"/>
              <a:t>d’electrodes</a:t>
            </a:r>
            <a:r>
              <a:rPr lang="en-CA" sz="2000" dirty="0"/>
              <a:t>, tout signal </a:t>
            </a:r>
            <a:r>
              <a:rPr lang="en-CA" sz="2000" dirty="0" err="1"/>
              <a:t>cérébral</a:t>
            </a:r>
            <a:r>
              <a:rPr lang="en-CA" sz="2000" dirty="0"/>
              <a:t> </a:t>
            </a:r>
            <a:r>
              <a:rPr lang="en-CA" sz="2000" dirty="0" err="1"/>
              <a:t>devrait</a:t>
            </a:r>
            <a:r>
              <a:rPr lang="en-CA" sz="2000" dirty="0"/>
              <a:t> </a:t>
            </a:r>
            <a:r>
              <a:rPr lang="en-CA" sz="2000" dirty="0" err="1"/>
              <a:t>être</a:t>
            </a:r>
            <a:r>
              <a:rPr lang="en-CA" sz="2000" dirty="0"/>
              <a:t> </a:t>
            </a:r>
            <a:r>
              <a:rPr lang="en-CA" sz="2000" dirty="0" err="1"/>
              <a:t>annulé</a:t>
            </a:r>
            <a:r>
              <a:rPr lang="en-CA" sz="2000" dirty="0"/>
              <a:t> </a:t>
            </a:r>
            <a:r>
              <a:rPr lang="en-CA" sz="2000" dirty="0" err="1"/>
              <a:t>en</a:t>
            </a:r>
            <a:r>
              <a:rPr lang="en-CA" sz="2000" dirty="0"/>
              <a:t> </a:t>
            </a:r>
            <a:r>
              <a:rPr lang="en-CA" sz="2000" dirty="0" err="1"/>
              <a:t>théorie</a:t>
            </a:r>
            <a:r>
              <a:rPr lang="en-CA" sz="2000" dirty="0"/>
              <a:t>.</a:t>
            </a:r>
          </a:p>
          <a:p>
            <a:endParaRPr lang="en-CA" sz="2400"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2361" y="653822"/>
            <a:ext cx="3520439" cy="179346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1408" y="2796811"/>
            <a:ext cx="3520438" cy="1793460"/>
          </a:xfrm>
          <a:prstGeom prst="rect">
            <a:avLst/>
          </a:prstGeom>
        </p:spPr>
      </p:pic>
      <p:sp>
        <p:nvSpPr>
          <p:cNvPr id="7" name="ZoneTexte 6"/>
          <p:cNvSpPr txBox="1"/>
          <p:nvPr/>
        </p:nvSpPr>
        <p:spPr>
          <a:xfrm>
            <a:off x="8007779" y="163926"/>
            <a:ext cx="1273035" cy="369332"/>
          </a:xfrm>
          <a:prstGeom prst="rect">
            <a:avLst/>
          </a:prstGeom>
          <a:noFill/>
        </p:spPr>
        <p:txBody>
          <a:bodyPr wrap="square" rtlCol="0">
            <a:spAutoFit/>
          </a:bodyPr>
          <a:lstStyle/>
          <a:p>
            <a:pPr algn="ctr"/>
            <a:r>
              <a:rPr lang="en-CA" dirty="0"/>
              <a:t>Channel 1</a:t>
            </a:r>
          </a:p>
        </p:txBody>
      </p:sp>
      <p:sp>
        <p:nvSpPr>
          <p:cNvPr id="8" name="ZoneTexte 7"/>
          <p:cNvSpPr txBox="1"/>
          <p:nvPr/>
        </p:nvSpPr>
        <p:spPr>
          <a:xfrm>
            <a:off x="7799600" y="2499750"/>
            <a:ext cx="2463076" cy="369332"/>
          </a:xfrm>
          <a:prstGeom prst="rect">
            <a:avLst/>
          </a:prstGeom>
          <a:noFill/>
        </p:spPr>
        <p:txBody>
          <a:bodyPr wrap="square" rtlCol="0">
            <a:spAutoFit/>
          </a:bodyPr>
          <a:lstStyle/>
          <a:p>
            <a:pPr algn="ctr"/>
            <a:r>
              <a:rPr lang="en-CA" dirty="0"/>
              <a:t>Reference electrode</a:t>
            </a:r>
          </a:p>
        </p:txBody>
      </p:sp>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1408" y="5064540"/>
            <a:ext cx="3580195" cy="1793460"/>
          </a:xfrm>
          <a:prstGeom prst="rect">
            <a:avLst/>
          </a:prstGeom>
        </p:spPr>
      </p:pic>
      <p:sp>
        <p:nvSpPr>
          <p:cNvPr id="10" name="ZoneTexte 9"/>
          <p:cNvSpPr txBox="1"/>
          <p:nvPr/>
        </p:nvSpPr>
        <p:spPr>
          <a:xfrm>
            <a:off x="7916308" y="4768960"/>
            <a:ext cx="1364507" cy="369332"/>
          </a:xfrm>
          <a:prstGeom prst="rect">
            <a:avLst/>
          </a:prstGeom>
          <a:noFill/>
        </p:spPr>
        <p:txBody>
          <a:bodyPr wrap="square" rtlCol="0">
            <a:spAutoFit/>
          </a:bodyPr>
          <a:lstStyle/>
          <a:p>
            <a:pPr algn="ctr"/>
            <a:r>
              <a:rPr lang="en-CA" dirty="0"/>
              <a:t>Difference</a:t>
            </a:r>
          </a:p>
        </p:txBody>
      </p:sp>
    </p:spTree>
    <p:extLst>
      <p:ext uri="{BB962C8B-B14F-4D97-AF65-F5344CB8AC3E}">
        <p14:creationId xmlns:p14="http://schemas.microsoft.com/office/powerpoint/2010/main" val="1769142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A32F04-D4E5-4580-A9F3-0D54FBC2462B}"/>
              </a:ext>
            </a:extLst>
          </p:cNvPr>
          <p:cNvSpPr>
            <a:spLocks noGrp="1"/>
          </p:cNvSpPr>
          <p:nvPr>
            <p:ph type="title"/>
          </p:nvPr>
        </p:nvSpPr>
        <p:spPr/>
        <p:txBody>
          <a:bodyPr/>
          <a:lstStyle/>
          <a:p>
            <a:r>
              <a:rPr lang="fr-CA" dirty="0"/>
              <a:t>2. Rejet de certaines époques</a:t>
            </a:r>
          </a:p>
        </p:txBody>
      </p:sp>
      <p:sp>
        <p:nvSpPr>
          <p:cNvPr id="3" name="Espace réservé du contenu 2">
            <a:extLst>
              <a:ext uri="{FF2B5EF4-FFF2-40B4-BE49-F238E27FC236}">
                <a16:creationId xmlns:a16="http://schemas.microsoft.com/office/drawing/2014/main" id="{27F53CDD-265F-436A-9E79-E1C68305791F}"/>
              </a:ext>
            </a:extLst>
          </p:cNvPr>
          <p:cNvSpPr>
            <a:spLocks noGrp="1"/>
          </p:cNvSpPr>
          <p:nvPr>
            <p:ph idx="1"/>
          </p:nvPr>
        </p:nvSpPr>
        <p:spPr/>
        <p:txBody>
          <a:bodyPr/>
          <a:lstStyle/>
          <a:p>
            <a:r>
              <a:rPr lang="fr-CA" dirty="0"/>
              <a:t>Ex: Si le sujet a vraiment trop bougé</a:t>
            </a:r>
          </a:p>
        </p:txBody>
      </p:sp>
      <p:pic>
        <p:nvPicPr>
          <p:cNvPr id="4" name="Image 3">
            <a:extLst>
              <a:ext uri="{FF2B5EF4-FFF2-40B4-BE49-F238E27FC236}">
                <a16:creationId xmlns:a16="http://schemas.microsoft.com/office/drawing/2014/main" id="{1DB6B156-410A-4CDD-A7DB-A47AAEFF9A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1095" y="2246972"/>
            <a:ext cx="8349810" cy="4253745"/>
          </a:xfrm>
          <a:prstGeom prst="rect">
            <a:avLst/>
          </a:prstGeom>
        </p:spPr>
      </p:pic>
    </p:spTree>
    <p:extLst>
      <p:ext uri="{BB962C8B-B14F-4D97-AF65-F5344CB8AC3E}">
        <p14:creationId xmlns:p14="http://schemas.microsoft.com/office/powerpoint/2010/main" val="1659549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3C05CF-0436-4EA7-B79F-CE6D23467AF5}"/>
              </a:ext>
            </a:extLst>
          </p:cNvPr>
          <p:cNvSpPr>
            <a:spLocks noGrp="1"/>
          </p:cNvSpPr>
          <p:nvPr>
            <p:ph type="title"/>
          </p:nvPr>
        </p:nvSpPr>
        <p:spPr/>
        <p:txBody>
          <a:bodyPr/>
          <a:lstStyle/>
          <a:p>
            <a:r>
              <a:rPr lang="fr-CA" dirty="0"/>
              <a:t>3. Rejet de certaines électrodes</a:t>
            </a:r>
          </a:p>
        </p:txBody>
      </p:sp>
      <p:sp>
        <p:nvSpPr>
          <p:cNvPr id="3" name="Espace réservé du contenu 2">
            <a:extLst>
              <a:ext uri="{FF2B5EF4-FFF2-40B4-BE49-F238E27FC236}">
                <a16:creationId xmlns:a16="http://schemas.microsoft.com/office/drawing/2014/main" id="{C34F7538-2FA0-4079-9BFF-1D66E35DF735}"/>
              </a:ext>
            </a:extLst>
          </p:cNvPr>
          <p:cNvSpPr>
            <a:spLocks noGrp="1"/>
          </p:cNvSpPr>
          <p:nvPr>
            <p:ph idx="1"/>
          </p:nvPr>
        </p:nvSpPr>
        <p:spPr/>
        <p:txBody>
          <a:bodyPr/>
          <a:lstStyle/>
          <a:p>
            <a:r>
              <a:rPr lang="fr-CA" dirty="0"/>
              <a:t>Si le signal était mauvais</a:t>
            </a:r>
          </a:p>
        </p:txBody>
      </p:sp>
      <p:pic>
        <p:nvPicPr>
          <p:cNvPr id="6" name="Image 5">
            <a:extLst>
              <a:ext uri="{FF2B5EF4-FFF2-40B4-BE49-F238E27FC236}">
                <a16:creationId xmlns:a16="http://schemas.microsoft.com/office/drawing/2014/main" id="{840FB230-611D-72C8-39A6-37F27790F5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3697" y="2053746"/>
            <a:ext cx="8939687" cy="4080703"/>
          </a:xfrm>
          <a:prstGeom prst="rect">
            <a:avLst/>
          </a:prstGeom>
        </p:spPr>
      </p:pic>
    </p:spTree>
    <p:extLst>
      <p:ext uri="{BB962C8B-B14F-4D97-AF65-F5344CB8AC3E}">
        <p14:creationId xmlns:p14="http://schemas.microsoft.com/office/powerpoint/2010/main" val="789499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B063D1-3A97-304E-0C91-3E34ADAA4364}"/>
              </a:ext>
            </a:extLst>
          </p:cNvPr>
          <p:cNvSpPr>
            <a:spLocks noGrp="1"/>
          </p:cNvSpPr>
          <p:nvPr>
            <p:ph idx="1"/>
          </p:nvPr>
        </p:nvSpPr>
        <p:spPr>
          <a:xfrm>
            <a:off x="437745" y="342900"/>
            <a:ext cx="10992256" cy="5416679"/>
          </a:xfrm>
        </p:spPr>
        <p:txBody>
          <a:bodyPr/>
          <a:lstStyle/>
          <a:p>
            <a:r>
              <a:rPr lang="fr-CA" dirty="0"/>
              <a:t>Les prochaines options utilisent la transformée de Fourier.</a:t>
            </a:r>
          </a:p>
          <a:p>
            <a:endParaRPr lang="fr-CA" dirty="0"/>
          </a:p>
          <a:p>
            <a:r>
              <a:rPr lang="fr-CA" dirty="0"/>
              <a:t>Petite parenthèse sur la transformée de Fourier</a:t>
            </a:r>
          </a:p>
        </p:txBody>
      </p:sp>
    </p:spTree>
    <p:extLst>
      <p:ext uri="{BB962C8B-B14F-4D97-AF65-F5344CB8AC3E}">
        <p14:creationId xmlns:p14="http://schemas.microsoft.com/office/powerpoint/2010/main" val="25659709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2EB23C-062A-401D-B39A-BC2A196D13E1}"/>
              </a:ext>
            </a:extLst>
          </p:cNvPr>
          <p:cNvSpPr>
            <a:spLocks noGrp="1"/>
          </p:cNvSpPr>
          <p:nvPr>
            <p:ph type="title"/>
          </p:nvPr>
        </p:nvSpPr>
        <p:spPr>
          <a:xfrm>
            <a:off x="437745" y="357283"/>
            <a:ext cx="10992256" cy="840992"/>
          </a:xfrm>
        </p:spPr>
        <p:txBody>
          <a:bodyPr/>
          <a:lstStyle/>
          <a:p>
            <a:r>
              <a:rPr lang="fr-CA" dirty="0"/>
              <a:t>Fourier</a:t>
            </a:r>
          </a:p>
        </p:txBody>
      </p:sp>
      <p:sp>
        <p:nvSpPr>
          <p:cNvPr id="3" name="Espace réservé du contenu 2">
            <a:extLst>
              <a:ext uri="{FF2B5EF4-FFF2-40B4-BE49-F238E27FC236}">
                <a16:creationId xmlns:a16="http://schemas.microsoft.com/office/drawing/2014/main" id="{E5E68741-ED81-4B43-B636-A5361991D272}"/>
              </a:ext>
            </a:extLst>
          </p:cNvPr>
          <p:cNvSpPr>
            <a:spLocks noGrp="1"/>
          </p:cNvSpPr>
          <p:nvPr>
            <p:ph idx="1"/>
          </p:nvPr>
        </p:nvSpPr>
        <p:spPr>
          <a:xfrm>
            <a:off x="437745" y="1573145"/>
            <a:ext cx="10992256" cy="4186434"/>
          </a:xfrm>
        </p:spPr>
        <p:txBody>
          <a:bodyPr/>
          <a:lstStyle/>
          <a:p>
            <a:r>
              <a:rPr lang="fr-CA" dirty="0"/>
              <a:t>Qu’est-ce qu’une analyse de Fourier?</a:t>
            </a:r>
          </a:p>
          <a:p>
            <a:r>
              <a:rPr lang="fr-CA" dirty="0"/>
              <a:t>Pour une explication complète, voir l’excellente explication:</a:t>
            </a:r>
          </a:p>
          <a:p>
            <a:pPr lvl="1"/>
            <a:r>
              <a:rPr lang="fr-CA" dirty="0">
                <a:hlinkClick r:id="rId3"/>
              </a:rPr>
              <a:t>https://www.youtube.com/watch?v=spUNpyF58BY</a:t>
            </a:r>
            <a:endParaRPr lang="fr-CA" dirty="0"/>
          </a:p>
          <a:p>
            <a:r>
              <a:rPr lang="fr-CA" dirty="0"/>
              <a:t>Fourier = analyser les fréquences présentes dans le signal</a:t>
            </a:r>
          </a:p>
          <a:p>
            <a:endParaRPr lang="fr-CA" dirty="0"/>
          </a:p>
        </p:txBody>
      </p:sp>
      <p:pic>
        <p:nvPicPr>
          <p:cNvPr id="6" name="Image 5">
            <a:extLst>
              <a:ext uri="{FF2B5EF4-FFF2-40B4-BE49-F238E27FC236}">
                <a16:creationId xmlns:a16="http://schemas.microsoft.com/office/drawing/2014/main" id="{5A50D6B2-AF1B-4703-8256-B84E2D41BFDD}"/>
              </a:ext>
            </a:extLst>
          </p:cNvPr>
          <p:cNvPicPr>
            <a:picLocks noChangeAspect="1"/>
          </p:cNvPicPr>
          <p:nvPr/>
        </p:nvPicPr>
        <p:blipFill>
          <a:blip r:embed="rId4"/>
          <a:stretch>
            <a:fillRect/>
          </a:stretch>
        </p:blipFill>
        <p:spPr>
          <a:xfrm>
            <a:off x="182170" y="3871171"/>
            <a:ext cx="3010319" cy="2344632"/>
          </a:xfrm>
          <a:prstGeom prst="rect">
            <a:avLst/>
          </a:prstGeom>
        </p:spPr>
      </p:pic>
      <p:pic>
        <p:nvPicPr>
          <p:cNvPr id="2050" name="Picture 2" descr="Sounds Good: Audio Signal Processing, Amplification and Sound Reproduction  | Electrical Contractor Magazine">
            <a:extLst>
              <a:ext uri="{FF2B5EF4-FFF2-40B4-BE49-F238E27FC236}">
                <a16:creationId xmlns:a16="http://schemas.microsoft.com/office/drawing/2014/main" id="{286865E2-DEBD-48E0-8826-1C71564388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7434" y="4051504"/>
            <a:ext cx="2930976" cy="190156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D5CE6E50-E087-4D28-858C-C9078D217243}"/>
              </a:ext>
            </a:extLst>
          </p:cNvPr>
          <p:cNvSpPr txBox="1"/>
          <p:nvPr/>
        </p:nvSpPr>
        <p:spPr>
          <a:xfrm>
            <a:off x="5995039" y="6242247"/>
            <a:ext cx="1497322" cy="307777"/>
          </a:xfrm>
          <a:prstGeom prst="rect">
            <a:avLst/>
          </a:prstGeom>
          <a:noFill/>
        </p:spPr>
        <p:txBody>
          <a:bodyPr wrap="square">
            <a:spAutoFit/>
          </a:bodyPr>
          <a:lstStyle/>
          <a:p>
            <a:r>
              <a:rPr lang="fr-CA" sz="1400" dirty="0"/>
              <a:t>www.ecmag.com</a:t>
            </a:r>
          </a:p>
        </p:txBody>
      </p:sp>
      <p:sp>
        <p:nvSpPr>
          <p:cNvPr id="7" name="Flèche : droite 6">
            <a:extLst>
              <a:ext uri="{FF2B5EF4-FFF2-40B4-BE49-F238E27FC236}">
                <a16:creationId xmlns:a16="http://schemas.microsoft.com/office/drawing/2014/main" id="{DD2509AA-83F1-4029-8A59-D3F35E8A3706}"/>
              </a:ext>
            </a:extLst>
          </p:cNvPr>
          <p:cNvSpPr/>
          <p:nvPr/>
        </p:nvSpPr>
        <p:spPr>
          <a:xfrm>
            <a:off x="3263822" y="4621151"/>
            <a:ext cx="109220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1" name="Image 10">
            <a:extLst>
              <a:ext uri="{FF2B5EF4-FFF2-40B4-BE49-F238E27FC236}">
                <a16:creationId xmlns:a16="http://schemas.microsoft.com/office/drawing/2014/main" id="{3C85C770-A33D-436E-96C5-081ABD461E32}"/>
              </a:ext>
            </a:extLst>
          </p:cNvPr>
          <p:cNvPicPr>
            <a:picLocks noChangeAspect="1"/>
          </p:cNvPicPr>
          <p:nvPr/>
        </p:nvPicPr>
        <p:blipFill>
          <a:blip r:embed="rId6"/>
          <a:stretch>
            <a:fillRect/>
          </a:stretch>
        </p:blipFill>
        <p:spPr>
          <a:xfrm>
            <a:off x="8654203" y="4115634"/>
            <a:ext cx="3355627" cy="1773299"/>
          </a:xfrm>
          <a:prstGeom prst="rect">
            <a:avLst/>
          </a:prstGeom>
        </p:spPr>
      </p:pic>
      <p:sp>
        <p:nvSpPr>
          <p:cNvPr id="12" name="Flèche : droite 11">
            <a:extLst>
              <a:ext uri="{FF2B5EF4-FFF2-40B4-BE49-F238E27FC236}">
                <a16:creationId xmlns:a16="http://schemas.microsoft.com/office/drawing/2014/main" id="{658AB332-CC3B-4E3B-B940-0535DD4A2BE3}"/>
              </a:ext>
            </a:extLst>
          </p:cNvPr>
          <p:cNvSpPr/>
          <p:nvPr/>
        </p:nvSpPr>
        <p:spPr>
          <a:xfrm>
            <a:off x="7397980" y="4560887"/>
            <a:ext cx="109220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ZoneTexte 12">
            <a:extLst>
              <a:ext uri="{FF2B5EF4-FFF2-40B4-BE49-F238E27FC236}">
                <a16:creationId xmlns:a16="http://schemas.microsoft.com/office/drawing/2014/main" id="{2355F568-226C-40F7-97A7-24A74566527C}"/>
              </a:ext>
            </a:extLst>
          </p:cNvPr>
          <p:cNvSpPr txBox="1"/>
          <p:nvPr/>
        </p:nvSpPr>
        <p:spPr>
          <a:xfrm>
            <a:off x="7195419" y="4678629"/>
            <a:ext cx="1497322" cy="307777"/>
          </a:xfrm>
          <a:prstGeom prst="rect">
            <a:avLst/>
          </a:prstGeom>
          <a:noFill/>
        </p:spPr>
        <p:txBody>
          <a:bodyPr wrap="square">
            <a:spAutoFit/>
          </a:bodyPr>
          <a:lstStyle/>
          <a:p>
            <a:pPr algn="ctr"/>
            <a:r>
              <a:rPr lang="fr-CA" sz="1400" dirty="0"/>
              <a:t>Fourier</a:t>
            </a:r>
          </a:p>
        </p:txBody>
      </p:sp>
    </p:spTree>
    <p:extLst>
      <p:ext uri="{BB962C8B-B14F-4D97-AF65-F5344CB8AC3E}">
        <p14:creationId xmlns:p14="http://schemas.microsoft.com/office/powerpoint/2010/main" val="1595204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C9B355-BBD0-4B31-AC6E-AF8A0D246F04}"/>
              </a:ext>
            </a:extLst>
          </p:cNvPr>
          <p:cNvSpPr>
            <a:spLocks noGrp="1"/>
          </p:cNvSpPr>
          <p:nvPr>
            <p:ph type="title"/>
          </p:nvPr>
        </p:nvSpPr>
        <p:spPr/>
        <p:txBody>
          <a:bodyPr/>
          <a:lstStyle/>
          <a:p>
            <a:r>
              <a:rPr lang="fr-CA" dirty="0"/>
              <a:t>Fourier</a:t>
            </a:r>
          </a:p>
        </p:txBody>
      </p:sp>
      <p:sp>
        <p:nvSpPr>
          <p:cNvPr id="3" name="Espace réservé du contenu 2">
            <a:extLst>
              <a:ext uri="{FF2B5EF4-FFF2-40B4-BE49-F238E27FC236}">
                <a16:creationId xmlns:a16="http://schemas.microsoft.com/office/drawing/2014/main" id="{51E7B150-A242-438A-A3D3-D78F223E2C66}"/>
              </a:ext>
            </a:extLst>
          </p:cNvPr>
          <p:cNvSpPr>
            <a:spLocks noGrp="1"/>
          </p:cNvSpPr>
          <p:nvPr>
            <p:ph idx="1"/>
          </p:nvPr>
        </p:nvSpPr>
        <p:spPr/>
        <p:txBody>
          <a:bodyPr/>
          <a:lstStyle/>
          <a:p>
            <a:r>
              <a:rPr lang="fr-CA" dirty="0"/>
              <a:t>Qu’arrive-t-il quand on additionne des signaux de différentes fréquences?</a:t>
            </a:r>
          </a:p>
        </p:txBody>
      </p:sp>
      <p:sp>
        <p:nvSpPr>
          <p:cNvPr id="6" name="ZoneTexte 5">
            <a:extLst>
              <a:ext uri="{FF2B5EF4-FFF2-40B4-BE49-F238E27FC236}">
                <a16:creationId xmlns:a16="http://schemas.microsoft.com/office/drawing/2014/main" id="{3336094A-2DF5-4711-9B34-2A41A56A338D}"/>
              </a:ext>
            </a:extLst>
          </p:cNvPr>
          <p:cNvSpPr txBox="1"/>
          <p:nvPr/>
        </p:nvSpPr>
        <p:spPr>
          <a:xfrm>
            <a:off x="113491" y="3944595"/>
            <a:ext cx="3066865" cy="2862322"/>
          </a:xfrm>
          <a:prstGeom prst="rect">
            <a:avLst/>
          </a:prstGeom>
          <a:noFill/>
        </p:spPr>
        <p:txBody>
          <a:bodyPr wrap="none" rtlCol="0">
            <a:spAutoFit/>
          </a:bodyPr>
          <a:lstStyle/>
          <a:p>
            <a:r>
              <a:rPr lang="fr-CA" sz="1200" dirty="0">
                <a:latin typeface="Courier New" panose="02070309020205020404" pitchFamily="49" charset="0"/>
                <a:cs typeface="Courier New" panose="02070309020205020404" pitchFamily="49" charset="0"/>
              </a:rPr>
              <a:t>import </a:t>
            </a:r>
            <a:r>
              <a:rPr lang="fr-CA" sz="1200" dirty="0" err="1">
                <a:latin typeface="Courier New" panose="02070309020205020404" pitchFamily="49" charset="0"/>
                <a:cs typeface="Courier New" panose="02070309020205020404" pitchFamily="49" charset="0"/>
              </a:rPr>
              <a:t>numpy</a:t>
            </a:r>
            <a:r>
              <a:rPr lang="fr-CA" sz="1200" dirty="0">
                <a:latin typeface="Courier New" panose="02070309020205020404" pitchFamily="49" charset="0"/>
                <a:cs typeface="Courier New" panose="02070309020205020404" pitchFamily="49" charset="0"/>
              </a:rPr>
              <a:t> as </a:t>
            </a:r>
            <a:r>
              <a:rPr lang="fr-CA" sz="1200" dirty="0" err="1">
                <a:latin typeface="Courier New" panose="02070309020205020404" pitchFamily="49" charset="0"/>
                <a:cs typeface="Courier New" panose="02070309020205020404" pitchFamily="49" charset="0"/>
              </a:rPr>
              <a:t>np</a:t>
            </a:r>
            <a:endParaRPr lang="fr-CA" sz="1200" dirty="0">
              <a:latin typeface="Courier New" panose="02070309020205020404" pitchFamily="49" charset="0"/>
              <a:cs typeface="Courier New" panose="02070309020205020404" pitchFamily="49" charset="0"/>
            </a:endParaRPr>
          </a:p>
          <a:p>
            <a:r>
              <a:rPr lang="fr-CA" sz="1200" dirty="0">
                <a:latin typeface="Courier New" panose="02070309020205020404" pitchFamily="49" charset="0"/>
                <a:cs typeface="Courier New" panose="02070309020205020404" pitchFamily="49" charset="0"/>
              </a:rPr>
              <a:t>import </a:t>
            </a:r>
            <a:r>
              <a:rPr lang="fr-CA" sz="1200" dirty="0" err="1">
                <a:latin typeface="Courier New" panose="02070309020205020404" pitchFamily="49" charset="0"/>
                <a:cs typeface="Courier New" panose="02070309020205020404" pitchFamily="49" charset="0"/>
              </a:rPr>
              <a:t>matplotlib.pyplot</a:t>
            </a:r>
            <a:r>
              <a:rPr lang="fr-CA" sz="1200" dirty="0">
                <a:latin typeface="Courier New" panose="02070309020205020404" pitchFamily="49" charset="0"/>
                <a:cs typeface="Courier New" panose="02070309020205020404" pitchFamily="49" charset="0"/>
              </a:rPr>
              <a:t> as </a:t>
            </a:r>
            <a:r>
              <a:rPr lang="fr-CA" sz="1200" dirty="0" err="1">
                <a:latin typeface="Courier New" panose="02070309020205020404" pitchFamily="49" charset="0"/>
                <a:cs typeface="Courier New" panose="02070309020205020404" pitchFamily="49" charset="0"/>
              </a:rPr>
              <a:t>plt</a:t>
            </a:r>
            <a:endParaRPr lang="fr-CA" sz="1200" dirty="0">
              <a:latin typeface="Courier New" panose="02070309020205020404" pitchFamily="49" charset="0"/>
              <a:cs typeface="Courier New" panose="02070309020205020404" pitchFamily="49" charset="0"/>
            </a:endParaRPr>
          </a:p>
          <a:p>
            <a:endParaRPr lang="fr-CA" sz="1200" dirty="0">
              <a:latin typeface="Courier New" panose="02070309020205020404" pitchFamily="49" charset="0"/>
              <a:cs typeface="Courier New" panose="02070309020205020404" pitchFamily="49" charset="0"/>
            </a:endParaRPr>
          </a:p>
          <a:p>
            <a:r>
              <a:rPr lang="fr-CA" sz="1200" dirty="0">
                <a:latin typeface="Courier New" panose="02070309020205020404" pitchFamily="49" charset="0"/>
                <a:cs typeface="Courier New" panose="02070309020205020404" pitchFamily="49" charset="0"/>
              </a:rPr>
              <a:t>t = </a:t>
            </a:r>
            <a:r>
              <a:rPr lang="fr-CA" sz="1200" dirty="0" err="1">
                <a:latin typeface="Courier New" panose="02070309020205020404" pitchFamily="49" charset="0"/>
                <a:cs typeface="Courier New" panose="02070309020205020404" pitchFamily="49" charset="0"/>
              </a:rPr>
              <a:t>np.linspace</a:t>
            </a:r>
            <a:r>
              <a:rPr lang="fr-CA" sz="1200" dirty="0">
                <a:latin typeface="Courier New" panose="02070309020205020404" pitchFamily="49" charset="0"/>
                <a:cs typeface="Courier New" panose="02070309020205020404" pitchFamily="49" charset="0"/>
              </a:rPr>
              <a:t>(0,2,1000)</a:t>
            </a:r>
          </a:p>
          <a:p>
            <a:r>
              <a:rPr lang="fr-CA" sz="1200" dirty="0">
                <a:latin typeface="Courier New" panose="02070309020205020404" pitchFamily="49" charset="0"/>
                <a:cs typeface="Courier New" panose="02070309020205020404" pitchFamily="49" charset="0"/>
              </a:rPr>
              <a:t>f1 = </a:t>
            </a:r>
            <a:r>
              <a:rPr lang="fr-CA" sz="1200" dirty="0" err="1">
                <a:latin typeface="Courier New" panose="02070309020205020404" pitchFamily="49" charset="0"/>
                <a:cs typeface="Courier New" panose="02070309020205020404" pitchFamily="49" charset="0"/>
              </a:rPr>
              <a:t>np.sin</a:t>
            </a:r>
            <a:r>
              <a:rPr lang="fr-CA" sz="1200" dirty="0">
                <a:latin typeface="Courier New" panose="02070309020205020404" pitchFamily="49" charset="0"/>
                <a:cs typeface="Courier New" panose="02070309020205020404" pitchFamily="49" charset="0"/>
              </a:rPr>
              <a:t>(2*</a:t>
            </a:r>
            <a:r>
              <a:rPr lang="fr-CA" sz="1200" dirty="0" err="1">
                <a:latin typeface="Courier New" panose="02070309020205020404" pitchFamily="49" charset="0"/>
                <a:cs typeface="Courier New" panose="02070309020205020404" pitchFamily="49" charset="0"/>
              </a:rPr>
              <a:t>np.pi</a:t>
            </a:r>
            <a:r>
              <a:rPr lang="fr-CA" sz="1200" dirty="0">
                <a:latin typeface="Courier New" panose="02070309020205020404" pitchFamily="49" charset="0"/>
                <a:cs typeface="Courier New" panose="02070309020205020404" pitchFamily="49" charset="0"/>
              </a:rPr>
              <a:t>*t)</a:t>
            </a:r>
          </a:p>
          <a:p>
            <a:r>
              <a:rPr lang="fr-CA" sz="1200" dirty="0">
                <a:latin typeface="Courier New" panose="02070309020205020404" pitchFamily="49" charset="0"/>
                <a:cs typeface="Courier New" panose="02070309020205020404" pitchFamily="49" charset="0"/>
              </a:rPr>
              <a:t>f2 = </a:t>
            </a:r>
            <a:r>
              <a:rPr lang="fr-CA" sz="1200" dirty="0" err="1">
                <a:latin typeface="Courier New" panose="02070309020205020404" pitchFamily="49" charset="0"/>
                <a:cs typeface="Courier New" panose="02070309020205020404" pitchFamily="49" charset="0"/>
              </a:rPr>
              <a:t>np.sin</a:t>
            </a:r>
            <a:r>
              <a:rPr lang="fr-CA" sz="1200" dirty="0">
                <a:latin typeface="Courier New" panose="02070309020205020404" pitchFamily="49" charset="0"/>
                <a:cs typeface="Courier New" panose="02070309020205020404" pitchFamily="49" charset="0"/>
              </a:rPr>
              <a:t>(2*</a:t>
            </a:r>
            <a:r>
              <a:rPr lang="fr-CA" sz="1200" dirty="0" err="1">
                <a:latin typeface="Courier New" panose="02070309020205020404" pitchFamily="49" charset="0"/>
                <a:cs typeface="Courier New" panose="02070309020205020404" pitchFamily="49" charset="0"/>
              </a:rPr>
              <a:t>np.pi</a:t>
            </a:r>
            <a:r>
              <a:rPr lang="fr-CA" sz="1200" dirty="0">
                <a:latin typeface="Courier New" panose="02070309020205020404" pitchFamily="49" charset="0"/>
                <a:cs typeface="Courier New" panose="02070309020205020404" pitchFamily="49" charset="0"/>
              </a:rPr>
              <a:t>*5*t)</a:t>
            </a:r>
          </a:p>
          <a:p>
            <a:r>
              <a:rPr lang="fr-CA" sz="1200" dirty="0">
                <a:latin typeface="Courier New" panose="02070309020205020404" pitchFamily="49" charset="0"/>
                <a:cs typeface="Courier New" panose="02070309020205020404" pitchFamily="49" charset="0"/>
              </a:rPr>
              <a:t>f3 = </a:t>
            </a:r>
            <a:r>
              <a:rPr lang="fr-CA" sz="1200" dirty="0" err="1">
                <a:latin typeface="Courier New" panose="02070309020205020404" pitchFamily="49" charset="0"/>
                <a:cs typeface="Courier New" panose="02070309020205020404" pitchFamily="49" charset="0"/>
              </a:rPr>
              <a:t>np.sin</a:t>
            </a:r>
            <a:r>
              <a:rPr lang="fr-CA" sz="1200" dirty="0">
                <a:latin typeface="Courier New" panose="02070309020205020404" pitchFamily="49" charset="0"/>
                <a:cs typeface="Courier New" panose="02070309020205020404" pitchFamily="49" charset="0"/>
              </a:rPr>
              <a:t>(2*</a:t>
            </a:r>
            <a:r>
              <a:rPr lang="fr-CA" sz="1200" dirty="0" err="1">
                <a:latin typeface="Courier New" panose="02070309020205020404" pitchFamily="49" charset="0"/>
                <a:cs typeface="Courier New" panose="02070309020205020404" pitchFamily="49" charset="0"/>
              </a:rPr>
              <a:t>np.pi</a:t>
            </a:r>
            <a:r>
              <a:rPr lang="fr-CA" sz="1200" dirty="0">
                <a:latin typeface="Courier New" panose="02070309020205020404" pitchFamily="49" charset="0"/>
                <a:cs typeface="Courier New" panose="02070309020205020404" pitchFamily="49" charset="0"/>
              </a:rPr>
              <a:t>*10*t)</a:t>
            </a:r>
          </a:p>
          <a:p>
            <a:r>
              <a:rPr lang="fr-CA" sz="1200" dirty="0" err="1">
                <a:latin typeface="Courier New" panose="02070309020205020404" pitchFamily="49" charset="0"/>
                <a:cs typeface="Courier New" panose="02070309020205020404" pitchFamily="49" charset="0"/>
              </a:rPr>
              <a:t>fsum</a:t>
            </a:r>
            <a:r>
              <a:rPr lang="fr-CA" sz="1200" dirty="0">
                <a:latin typeface="Courier New" panose="02070309020205020404" pitchFamily="49" charset="0"/>
                <a:cs typeface="Courier New" panose="02070309020205020404" pitchFamily="49" charset="0"/>
              </a:rPr>
              <a:t> = f1+f2+f3</a:t>
            </a:r>
          </a:p>
          <a:p>
            <a:endParaRPr lang="fr-CA" sz="1200" dirty="0">
              <a:latin typeface="Courier New" panose="02070309020205020404" pitchFamily="49" charset="0"/>
              <a:cs typeface="Courier New" panose="02070309020205020404" pitchFamily="49" charset="0"/>
            </a:endParaRPr>
          </a:p>
          <a:p>
            <a:r>
              <a:rPr lang="fr-CA" sz="1200" dirty="0" err="1">
                <a:latin typeface="Courier New" panose="02070309020205020404" pitchFamily="49" charset="0"/>
                <a:cs typeface="Courier New" panose="02070309020205020404" pitchFamily="49" charset="0"/>
              </a:rPr>
              <a:t>fig</a:t>
            </a:r>
            <a:r>
              <a:rPr lang="fr-CA" sz="1200" dirty="0">
                <a:latin typeface="Courier New" panose="02070309020205020404" pitchFamily="49" charset="0"/>
                <a:cs typeface="Courier New" panose="02070309020205020404" pitchFamily="49" charset="0"/>
              </a:rPr>
              <a:t>, axes = </a:t>
            </a:r>
            <a:r>
              <a:rPr lang="fr-CA" sz="1200" dirty="0" err="1">
                <a:latin typeface="Courier New" panose="02070309020205020404" pitchFamily="49" charset="0"/>
                <a:cs typeface="Courier New" panose="02070309020205020404" pitchFamily="49" charset="0"/>
              </a:rPr>
              <a:t>plt.subplots</a:t>
            </a:r>
            <a:r>
              <a:rPr lang="fr-CA" sz="1200" dirty="0">
                <a:latin typeface="Courier New" panose="02070309020205020404" pitchFamily="49" charset="0"/>
                <a:cs typeface="Courier New" panose="02070309020205020404" pitchFamily="49" charset="0"/>
              </a:rPr>
              <a:t>(4,1)</a:t>
            </a:r>
          </a:p>
          <a:p>
            <a:r>
              <a:rPr lang="fr-CA" sz="1200" dirty="0">
                <a:latin typeface="Courier New" panose="02070309020205020404" pitchFamily="49" charset="0"/>
                <a:cs typeface="Courier New" panose="02070309020205020404" pitchFamily="49" charset="0"/>
              </a:rPr>
              <a:t>axes[0].plot(t, f1)</a:t>
            </a:r>
          </a:p>
          <a:p>
            <a:r>
              <a:rPr lang="fr-CA" sz="1200" dirty="0">
                <a:latin typeface="Courier New" panose="02070309020205020404" pitchFamily="49" charset="0"/>
                <a:cs typeface="Courier New" panose="02070309020205020404" pitchFamily="49" charset="0"/>
              </a:rPr>
              <a:t>axes[1].plot(t, f2)</a:t>
            </a:r>
          </a:p>
          <a:p>
            <a:r>
              <a:rPr lang="fr-CA" sz="1200" dirty="0">
                <a:latin typeface="Courier New" panose="02070309020205020404" pitchFamily="49" charset="0"/>
                <a:cs typeface="Courier New" panose="02070309020205020404" pitchFamily="49" charset="0"/>
              </a:rPr>
              <a:t>axes[2].plot(t, f3)</a:t>
            </a:r>
          </a:p>
          <a:p>
            <a:r>
              <a:rPr lang="fr-CA" sz="1200" dirty="0">
                <a:latin typeface="Courier New" panose="02070309020205020404" pitchFamily="49" charset="0"/>
                <a:cs typeface="Courier New" panose="02070309020205020404" pitchFamily="49" charset="0"/>
              </a:rPr>
              <a:t>axes[3].plot(t, </a:t>
            </a:r>
            <a:r>
              <a:rPr lang="fr-CA" sz="1200" dirty="0" err="1">
                <a:latin typeface="Courier New" panose="02070309020205020404" pitchFamily="49" charset="0"/>
                <a:cs typeface="Courier New" panose="02070309020205020404" pitchFamily="49" charset="0"/>
              </a:rPr>
              <a:t>fsum</a:t>
            </a:r>
            <a:r>
              <a:rPr lang="fr-CA" sz="1200" dirty="0">
                <a:latin typeface="Courier New" panose="02070309020205020404" pitchFamily="49" charset="0"/>
                <a:cs typeface="Courier New" panose="02070309020205020404" pitchFamily="49" charset="0"/>
              </a:rPr>
              <a:t>)</a:t>
            </a:r>
          </a:p>
          <a:p>
            <a:r>
              <a:rPr lang="fr-CA" sz="1200" dirty="0" err="1">
                <a:latin typeface="Courier New" panose="02070309020205020404" pitchFamily="49" charset="0"/>
                <a:cs typeface="Courier New" panose="02070309020205020404" pitchFamily="49" charset="0"/>
              </a:rPr>
              <a:t>plt.show</a:t>
            </a:r>
            <a:r>
              <a:rPr lang="fr-CA" sz="1200" dirty="0">
                <a:latin typeface="Courier New" panose="02070309020205020404" pitchFamily="49" charset="0"/>
                <a:cs typeface="Courier New" panose="02070309020205020404" pitchFamily="49" charset="0"/>
              </a:rPr>
              <a:t>()</a:t>
            </a:r>
          </a:p>
        </p:txBody>
      </p:sp>
      <p:pic>
        <p:nvPicPr>
          <p:cNvPr id="10" name="Image 9">
            <a:extLst>
              <a:ext uri="{FF2B5EF4-FFF2-40B4-BE49-F238E27FC236}">
                <a16:creationId xmlns:a16="http://schemas.microsoft.com/office/drawing/2014/main" id="{1A71121B-DFAB-4416-9430-7BD9334F7F66}"/>
              </a:ext>
            </a:extLst>
          </p:cNvPr>
          <p:cNvPicPr>
            <a:picLocks noChangeAspect="1"/>
          </p:cNvPicPr>
          <p:nvPr/>
        </p:nvPicPr>
        <p:blipFill>
          <a:blip r:embed="rId3"/>
          <a:stretch>
            <a:fillRect/>
          </a:stretch>
        </p:blipFill>
        <p:spPr>
          <a:xfrm>
            <a:off x="5290393" y="2067899"/>
            <a:ext cx="5381296" cy="4215349"/>
          </a:xfrm>
          <a:prstGeom prst="rect">
            <a:avLst/>
          </a:prstGeom>
        </p:spPr>
      </p:pic>
      <p:sp>
        <p:nvSpPr>
          <p:cNvPr id="14" name="ZoneTexte 13">
            <a:extLst>
              <a:ext uri="{FF2B5EF4-FFF2-40B4-BE49-F238E27FC236}">
                <a16:creationId xmlns:a16="http://schemas.microsoft.com/office/drawing/2014/main" id="{AD171097-BA9F-478D-B11E-25AA5F544CCB}"/>
              </a:ext>
            </a:extLst>
          </p:cNvPr>
          <p:cNvSpPr txBox="1"/>
          <p:nvPr/>
        </p:nvSpPr>
        <p:spPr>
          <a:xfrm>
            <a:off x="4249359" y="2497113"/>
            <a:ext cx="1238293" cy="369332"/>
          </a:xfrm>
          <a:prstGeom prst="rect">
            <a:avLst/>
          </a:prstGeom>
          <a:noFill/>
        </p:spPr>
        <p:txBody>
          <a:bodyPr wrap="square" rtlCol="0">
            <a:spAutoFit/>
          </a:bodyPr>
          <a:lstStyle/>
          <a:p>
            <a:r>
              <a:rPr lang="fr-CA" dirty="0"/>
              <a:t>F1 = 1Hz</a:t>
            </a:r>
          </a:p>
        </p:txBody>
      </p:sp>
      <p:sp>
        <p:nvSpPr>
          <p:cNvPr id="15" name="ZoneTexte 14">
            <a:extLst>
              <a:ext uri="{FF2B5EF4-FFF2-40B4-BE49-F238E27FC236}">
                <a16:creationId xmlns:a16="http://schemas.microsoft.com/office/drawing/2014/main" id="{8873506A-C43C-4BFE-8E65-80BF67A77A84}"/>
              </a:ext>
            </a:extLst>
          </p:cNvPr>
          <p:cNvSpPr txBox="1"/>
          <p:nvPr/>
        </p:nvSpPr>
        <p:spPr>
          <a:xfrm>
            <a:off x="4267664" y="3450010"/>
            <a:ext cx="1238293" cy="369332"/>
          </a:xfrm>
          <a:prstGeom prst="rect">
            <a:avLst/>
          </a:prstGeom>
          <a:noFill/>
        </p:spPr>
        <p:txBody>
          <a:bodyPr wrap="square" rtlCol="0">
            <a:spAutoFit/>
          </a:bodyPr>
          <a:lstStyle/>
          <a:p>
            <a:r>
              <a:rPr lang="fr-CA" dirty="0"/>
              <a:t>F2 = 5Hz</a:t>
            </a:r>
          </a:p>
        </p:txBody>
      </p:sp>
      <p:sp>
        <p:nvSpPr>
          <p:cNvPr id="16" name="ZoneTexte 15">
            <a:extLst>
              <a:ext uri="{FF2B5EF4-FFF2-40B4-BE49-F238E27FC236}">
                <a16:creationId xmlns:a16="http://schemas.microsoft.com/office/drawing/2014/main" id="{ED8BA136-0033-4AAD-9678-772D391709DD}"/>
              </a:ext>
            </a:extLst>
          </p:cNvPr>
          <p:cNvSpPr txBox="1"/>
          <p:nvPr/>
        </p:nvSpPr>
        <p:spPr>
          <a:xfrm>
            <a:off x="4267664" y="4402907"/>
            <a:ext cx="1238293" cy="369332"/>
          </a:xfrm>
          <a:prstGeom prst="rect">
            <a:avLst/>
          </a:prstGeom>
          <a:noFill/>
        </p:spPr>
        <p:txBody>
          <a:bodyPr wrap="square" rtlCol="0">
            <a:spAutoFit/>
          </a:bodyPr>
          <a:lstStyle/>
          <a:p>
            <a:r>
              <a:rPr lang="fr-CA" dirty="0"/>
              <a:t>F3 = 10Hz</a:t>
            </a:r>
          </a:p>
        </p:txBody>
      </p:sp>
      <p:sp>
        <p:nvSpPr>
          <p:cNvPr id="17" name="ZoneTexte 16">
            <a:extLst>
              <a:ext uri="{FF2B5EF4-FFF2-40B4-BE49-F238E27FC236}">
                <a16:creationId xmlns:a16="http://schemas.microsoft.com/office/drawing/2014/main" id="{09075CEF-F2C4-477B-ACB7-0488AA9A24DE}"/>
              </a:ext>
            </a:extLst>
          </p:cNvPr>
          <p:cNvSpPr txBox="1"/>
          <p:nvPr/>
        </p:nvSpPr>
        <p:spPr>
          <a:xfrm>
            <a:off x="4249358" y="5488191"/>
            <a:ext cx="1238293" cy="369332"/>
          </a:xfrm>
          <a:prstGeom prst="rect">
            <a:avLst/>
          </a:prstGeom>
          <a:noFill/>
        </p:spPr>
        <p:txBody>
          <a:bodyPr wrap="square" rtlCol="0">
            <a:spAutoFit/>
          </a:bodyPr>
          <a:lstStyle/>
          <a:p>
            <a:pPr algn="ctr"/>
            <a:r>
              <a:rPr lang="fr-CA" dirty="0"/>
              <a:t>Somme</a:t>
            </a:r>
          </a:p>
        </p:txBody>
      </p:sp>
    </p:spTree>
    <p:extLst>
      <p:ext uri="{BB962C8B-B14F-4D97-AF65-F5344CB8AC3E}">
        <p14:creationId xmlns:p14="http://schemas.microsoft.com/office/powerpoint/2010/main" val="1103569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C9B355-BBD0-4B31-AC6E-AF8A0D246F04}"/>
              </a:ext>
            </a:extLst>
          </p:cNvPr>
          <p:cNvSpPr>
            <a:spLocks noGrp="1"/>
          </p:cNvSpPr>
          <p:nvPr>
            <p:ph type="title"/>
          </p:nvPr>
        </p:nvSpPr>
        <p:spPr/>
        <p:txBody>
          <a:bodyPr/>
          <a:lstStyle/>
          <a:p>
            <a:r>
              <a:rPr lang="fr-CA" dirty="0"/>
              <a:t>Fourier</a:t>
            </a:r>
          </a:p>
        </p:txBody>
      </p:sp>
      <p:sp>
        <p:nvSpPr>
          <p:cNvPr id="3" name="Espace réservé du contenu 2">
            <a:extLst>
              <a:ext uri="{FF2B5EF4-FFF2-40B4-BE49-F238E27FC236}">
                <a16:creationId xmlns:a16="http://schemas.microsoft.com/office/drawing/2014/main" id="{51E7B150-A242-438A-A3D3-D78F223E2C66}"/>
              </a:ext>
            </a:extLst>
          </p:cNvPr>
          <p:cNvSpPr>
            <a:spLocks noGrp="1"/>
          </p:cNvSpPr>
          <p:nvPr>
            <p:ph idx="1"/>
          </p:nvPr>
        </p:nvSpPr>
        <p:spPr/>
        <p:txBody>
          <a:bodyPr/>
          <a:lstStyle/>
          <a:p>
            <a:r>
              <a:rPr lang="fr-CA" dirty="0"/>
              <a:t>La transformée de Fourier:</a:t>
            </a:r>
          </a:p>
          <a:p>
            <a:pPr lvl="1"/>
            <a:r>
              <a:rPr lang="fr-CA" dirty="0"/>
              <a:t>Prend en entrée une fonction g(t) qui est en fonction du temps (un signal)</a:t>
            </a:r>
          </a:p>
          <a:p>
            <a:pPr lvl="1"/>
            <a:r>
              <a:rPr lang="fr-CA" dirty="0"/>
              <a:t>Donne en sortie une fonction F(f) qui est en fonction des fréquences</a:t>
            </a:r>
          </a:p>
          <a:p>
            <a:pPr lvl="1"/>
            <a:r>
              <a:rPr lang="fr-CA" dirty="0"/>
              <a:t>Si la fréquence f était fortement présente dans le signal g, alors F a un pic à cette valeur.</a:t>
            </a:r>
          </a:p>
        </p:txBody>
      </p:sp>
      <p:pic>
        <p:nvPicPr>
          <p:cNvPr id="3074" name="Picture 2" descr="fourier transforms">
            <a:extLst>
              <a:ext uri="{FF2B5EF4-FFF2-40B4-BE49-F238E27FC236}">
                <a16:creationId xmlns:a16="http://schemas.microsoft.com/office/drawing/2014/main" id="{C874C990-2CAE-4155-A172-C7EFD1E1AE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29" t="20939" r="32076" b="40706"/>
          <a:stretch/>
        </p:blipFill>
        <p:spPr bwMode="auto">
          <a:xfrm>
            <a:off x="7115503" y="419374"/>
            <a:ext cx="4445876" cy="85245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igure12">
            <a:extLst>
              <a:ext uri="{FF2B5EF4-FFF2-40B4-BE49-F238E27FC236}">
                <a16:creationId xmlns:a16="http://schemas.microsoft.com/office/drawing/2014/main" id="{EF50A61C-A63B-486B-9AA7-1BD98C3132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14" t="56325" r="894" b="2144"/>
          <a:stretch/>
        </p:blipFill>
        <p:spPr bwMode="auto">
          <a:xfrm>
            <a:off x="1198179" y="3561158"/>
            <a:ext cx="9795641" cy="2198421"/>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AD963745-EDFD-4842-85A8-A3D9967FF5A3}"/>
              </a:ext>
            </a:extLst>
          </p:cNvPr>
          <p:cNvSpPr txBox="1"/>
          <p:nvPr/>
        </p:nvSpPr>
        <p:spPr>
          <a:xfrm>
            <a:off x="8040414" y="6362217"/>
            <a:ext cx="4151586" cy="276999"/>
          </a:xfrm>
          <a:prstGeom prst="rect">
            <a:avLst/>
          </a:prstGeom>
          <a:noFill/>
        </p:spPr>
        <p:txBody>
          <a:bodyPr wrap="square">
            <a:spAutoFit/>
          </a:bodyPr>
          <a:lstStyle/>
          <a:p>
            <a:r>
              <a:rPr lang="fr-CA" sz="1200" dirty="0"/>
              <a:t>https://link.springer.com/article/10.1007/s40828-016-0037-1</a:t>
            </a:r>
          </a:p>
        </p:txBody>
      </p:sp>
    </p:spTree>
    <p:extLst>
      <p:ext uri="{BB962C8B-B14F-4D97-AF65-F5344CB8AC3E}">
        <p14:creationId xmlns:p14="http://schemas.microsoft.com/office/powerpoint/2010/main" val="626352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415B377B-B3EB-9BAC-DFD9-C17362350C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E1ED96-454A-F5D4-CDED-99C43715BB6D}"/>
              </a:ext>
            </a:extLst>
          </p:cNvPr>
          <p:cNvSpPr>
            <a:spLocks noGrp="1"/>
          </p:cNvSpPr>
          <p:nvPr>
            <p:ph type="title"/>
          </p:nvPr>
        </p:nvSpPr>
        <p:spPr/>
        <p:txBody>
          <a:bodyPr/>
          <a:lstStyle/>
          <a:p>
            <a:r>
              <a:rPr lang="fr-CA" dirty="0"/>
              <a:t>Fourier</a:t>
            </a:r>
          </a:p>
        </p:txBody>
      </p:sp>
      <p:sp>
        <p:nvSpPr>
          <p:cNvPr id="3" name="Espace réservé du contenu 2">
            <a:extLst>
              <a:ext uri="{FF2B5EF4-FFF2-40B4-BE49-F238E27FC236}">
                <a16:creationId xmlns:a16="http://schemas.microsoft.com/office/drawing/2014/main" id="{35D2CB6C-7AAF-04F0-5FE4-295509B9BF25}"/>
              </a:ext>
            </a:extLst>
          </p:cNvPr>
          <p:cNvSpPr>
            <a:spLocks noGrp="1"/>
          </p:cNvSpPr>
          <p:nvPr>
            <p:ph idx="1"/>
          </p:nvPr>
        </p:nvSpPr>
        <p:spPr/>
        <p:txBody>
          <a:bodyPr/>
          <a:lstStyle/>
          <a:p>
            <a:r>
              <a:rPr lang="fr-CA" dirty="0"/>
              <a:t>Quelle serait la transformée de Fourier du signal total?</a:t>
            </a:r>
          </a:p>
        </p:txBody>
      </p:sp>
      <p:pic>
        <p:nvPicPr>
          <p:cNvPr id="10" name="Image 9">
            <a:extLst>
              <a:ext uri="{FF2B5EF4-FFF2-40B4-BE49-F238E27FC236}">
                <a16:creationId xmlns:a16="http://schemas.microsoft.com/office/drawing/2014/main" id="{40B15B14-37AF-4FAA-A72C-BFA0445BB1A6}"/>
              </a:ext>
            </a:extLst>
          </p:cNvPr>
          <p:cNvPicPr>
            <a:picLocks noChangeAspect="1"/>
          </p:cNvPicPr>
          <p:nvPr/>
        </p:nvPicPr>
        <p:blipFill>
          <a:blip r:embed="rId4"/>
          <a:stretch>
            <a:fillRect/>
          </a:stretch>
        </p:blipFill>
        <p:spPr>
          <a:xfrm>
            <a:off x="3516022" y="2111443"/>
            <a:ext cx="5381296" cy="4215349"/>
          </a:xfrm>
          <a:prstGeom prst="rect">
            <a:avLst/>
          </a:prstGeom>
        </p:spPr>
      </p:pic>
      <p:sp>
        <p:nvSpPr>
          <p:cNvPr id="14" name="ZoneTexte 13">
            <a:extLst>
              <a:ext uri="{FF2B5EF4-FFF2-40B4-BE49-F238E27FC236}">
                <a16:creationId xmlns:a16="http://schemas.microsoft.com/office/drawing/2014/main" id="{224BD6D2-D95E-F2E5-5C15-B79180985E97}"/>
              </a:ext>
            </a:extLst>
          </p:cNvPr>
          <p:cNvSpPr txBox="1"/>
          <p:nvPr/>
        </p:nvSpPr>
        <p:spPr>
          <a:xfrm>
            <a:off x="2474988" y="2540657"/>
            <a:ext cx="1238293" cy="369332"/>
          </a:xfrm>
          <a:prstGeom prst="rect">
            <a:avLst/>
          </a:prstGeom>
          <a:noFill/>
        </p:spPr>
        <p:txBody>
          <a:bodyPr wrap="square" rtlCol="0">
            <a:spAutoFit/>
          </a:bodyPr>
          <a:lstStyle/>
          <a:p>
            <a:r>
              <a:rPr lang="fr-CA" dirty="0"/>
              <a:t>F1 = 1Hz</a:t>
            </a:r>
          </a:p>
        </p:txBody>
      </p:sp>
      <p:sp>
        <p:nvSpPr>
          <p:cNvPr id="15" name="ZoneTexte 14">
            <a:extLst>
              <a:ext uri="{FF2B5EF4-FFF2-40B4-BE49-F238E27FC236}">
                <a16:creationId xmlns:a16="http://schemas.microsoft.com/office/drawing/2014/main" id="{19E3ECEA-C076-9496-E7EA-ACA4FC93C8CD}"/>
              </a:ext>
            </a:extLst>
          </p:cNvPr>
          <p:cNvSpPr txBox="1"/>
          <p:nvPr/>
        </p:nvSpPr>
        <p:spPr>
          <a:xfrm>
            <a:off x="2493293" y="3493554"/>
            <a:ext cx="1238293" cy="369332"/>
          </a:xfrm>
          <a:prstGeom prst="rect">
            <a:avLst/>
          </a:prstGeom>
          <a:noFill/>
        </p:spPr>
        <p:txBody>
          <a:bodyPr wrap="square" rtlCol="0">
            <a:spAutoFit/>
          </a:bodyPr>
          <a:lstStyle/>
          <a:p>
            <a:r>
              <a:rPr lang="fr-CA" dirty="0"/>
              <a:t>F2 = 5Hz</a:t>
            </a:r>
          </a:p>
        </p:txBody>
      </p:sp>
      <p:sp>
        <p:nvSpPr>
          <p:cNvPr id="16" name="ZoneTexte 15">
            <a:extLst>
              <a:ext uri="{FF2B5EF4-FFF2-40B4-BE49-F238E27FC236}">
                <a16:creationId xmlns:a16="http://schemas.microsoft.com/office/drawing/2014/main" id="{BFA7E57B-DC57-BF5F-CFB9-83FD34D4872D}"/>
              </a:ext>
            </a:extLst>
          </p:cNvPr>
          <p:cNvSpPr txBox="1"/>
          <p:nvPr/>
        </p:nvSpPr>
        <p:spPr>
          <a:xfrm>
            <a:off x="2493293" y="4446451"/>
            <a:ext cx="1238293" cy="369332"/>
          </a:xfrm>
          <a:prstGeom prst="rect">
            <a:avLst/>
          </a:prstGeom>
          <a:noFill/>
        </p:spPr>
        <p:txBody>
          <a:bodyPr wrap="square" rtlCol="0">
            <a:spAutoFit/>
          </a:bodyPr>
          <a:lstStyle/>
          <a:p>
            <a:r>
              <a:rPr lang="fr-CA" dirty="0"/>
              <a:t>F3 = 10Hz</a:t>
            </a:r>
          </a:p>
        </p:txBody>
      </p:sp>
      <p:sp>
        <p:nvSpPr>
          <p:cNvPr id="17" name="ZoneTexte 16">
            <a:extLst>
              <a:ext uri="{FF2B5EF4-FFF2-40B4-BE49-F238E27FC236}">
                <a16:creationId xmlns:a16="http://schemas.microsoft.com/office/drawing/2014/main" id="{19E736DC-0096-B312-7319-5E6180C9C223}"/>
              </a:ext>
            </a:extLst>
          </p:cNvPr>
          <p:cNvSpPr txBox="1"/>
          <p:nvPr/>
        </p:nvSpPr>
        <p:spPr>
          <a:xfrm>
            <a:off x="2474987" y="5531735"/>
            <a:ext cx="1238293" cy="369332"/>
          </a:xfrm>
          <a:prstGeom prst="rect">
            <a:avLst/>
          </a:prstGeom>
          <a:noFill/>
        </p:spPr>
        <p:txBody>
          <a:bodyPr wrap="square" rtlCol="0">
            <a:spAutoFit/>
          </a:bodyPr>
          <a:lstStyle/>
          <a:p>
            <a:pPr algn="ctr"/>
            <a:r>
              <a:rPr lang="fr-CA" dirty="0"/>
              <a:t>Somme</a:t>
            </a:r>
          </a:p>
        </p:txBody>
      </p:sp>
    </p:spTree>
    <p:extLst>
      <p:ext uri="{BB962C8B-B14F-4D97-AF65-F5344CB8AC3E}">
        <p14:creationId xmlns:p14="http://schemas.microsoft.com/office/powerpoint/2010/main" val="309273402"/>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6CBE5A-0761-49D9-8375-6A59C230A727}"/>
              </a:ext>
            </a:extLst>
          </p:cNvPr>
          <p:cNvSpPr>
            <a:spLocks noGrp="1"/>
          </p:cNvSpPr>
          <p:nvPr>
            <p:ph type="title"/>
          </p:nvPr>
        </p:nvSpPr>
        <p:spPr/>
        <p:txBody>
          <a:bodyPr/>
          <a:lstStyle/>
          <a:p>
            <a:r>
              <a:rPr lang="fr-CA" dirty="0"/>
              <a:t>Fourier et EEG</a:t>
            </a:r>
          </a:p>
        </p:txBody>
      </p:sp>
      <p:sp>
        <p:nvSpPr>
          <p:cNvPr id="3" name="Espace réservé du contenu 2">
            <a:extLst>
              <a:ext uri="{FF2B5EF4-FFF2-40B4-BE49-F238E27FC236}">
                <a16:creationId xmlns:a16="http://schemas.microsoft.com/office/drawing/2014/main" id="{B9C98E9E-34A9-4B19-8384-0F9775459DFF}"/>
              </a:ext>
            </a:extLst>
          </p:cNvPr>
          <p:cNvSpPr>
            <a:spLocks noGrp="1"/>
          </p:cNvSpPr>
          <p:nvPr>
            <p:ph idx="1"/>
          </p:nvPr>
        </p:nvSpPr>
        <p:spPr>
          <a:xfrm>
            <a:off x="437745" y="1573145"/>
            <a:ext cx="5658255" cy="4186434"/>
          </a:xfrm>
        </p:spPr>
        <p:txBody>
          <a:bodyPr/>
          <a:lstStyle/>
          <a:p>
            <a:r>
              <a:rPr lang="fr-CA" dirty="0"/>
              <a:t>En EEG, le spectre des fréquences (chez l’humain) est typique.</a:t>
            </a:r>
          </a:p>
          <a:p>
            <a:r>
              <a:rPr lang="fr-CA" dirty="0"/>
              <a:t>Des bandes de fréquences ont été nommées à travers les années</a:t>
            </a:r>
          </a:p>
          <a:p>
            <a:pPr lvl="1"/>
            <a:r>
              <a:rPr lang="fr-CA" dirty="0"/>
              <a:t>Ex: alpha = 8-13 Hz. La 1ere bande qui a été plus étudiée.</a:t>
            </a:r>
          </a:p>
          <a:p>
            <a:pPr lvl="1"/>
            <a:r>
              <a:rPr lang="fr-CA" dirty="0"/>
              <a:t>Pas de vraies divisions entre les bandes. Ce sont les scientifiques qui les ont définies.</a:t>
            </a:r>
          </a:p>
        </p:txBody>
      </p:sp>
      <p:pic>
        <p:nvPicPr>
          <p:cNvPr id="6" name="Picture 4" descr="http://www.frontiersin.org/files/Articles/34114/fnhum-07-00056-HTML/image_m/fnhum-07-00056-g001.jpg">
            <a:extLst>
              <a:ext uri="{FF2B5EF4-FFF2-40B4-BE49-F238E27FC236}">
                <a16:creationId xmlns:a16="http://schemas.microsoft.com/office/drawing/2014/main" id="{AC62A3B5-D5F5-458D-A9B3-8FA0993521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21500"/>
            <a:ext cx="5447826" cy="4489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255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E5CFDD-9CBD-4154-9FF2-3C589237D645}"/>
              </a:ext>
            </a:extLst>
          </p:cNvPr>
          <p:cNvSpPr>
            <a:spLocks noGrp="1"/>
          </p:cNvSpPr>
          <p:nvPr>
            <p:ph type="title"/>
          </p:nvPr>
        </p:nvSpPr>
        <p:spPr/>
        <p:txBody>
          <a:bodyPr/>
          <a:lstStyle/>
          <a:p>
            <a:r>
              <a:rPr lang="fr-CA" dirty="0"/>
              <a:t>4. High-</a:t>
            </a:r>
            <a:r>
              <a:rPr lang="fr-CA" dirty="0" err="1"/>
              <a:t>pass</a:t>
            </a:r>
            <a:r>
              <a:rPr lang="fr-CA" dirty="0"/>
              <a:t> </a:t>
            </a:r>
            <a:r>
              <a:rPr lang="fr-CA" dirty="0" err="1"/>
              <a:t>filter</a:t>
            </a:r>
            <a:endParaRPr lang="fr-CA" dirty="0"/>
          </a:p>
        </p:txBody>
      </p:sp>
      <p:sp>
        <p:nvSpPr>
          <p:cNvPr id="3" name="Espace réservé du contenu 2">
            <a:extLst>
              <a:ext uri="{FF2B5EF4-FFF2-40B4-BE49-F238E27FC236}">
                <a16:creationId xmlns:a16="http://schemas.microsoft.com/office/drawing/2014/main" id="{8E847D11-1598-47B9-9315-CBA79DEEA322}"/>
              </a:ext>
            </a:extLst>
          </p:cNvPr>
          <p:cNvSpPr>
            <a:spLocks noGrp="1"/>
          </p:cNvSpPr>
          <p:nvPr>
            <p:ph idx="1"/>
          </p:nvPr>
        </p:nvSpPr>
        <p:spPr/>
        <p:txBody>
          <a:bodyPr/>
          <a:lstStyle/>
          <a:p>
            <a:r>
              <a:rPr lang="fr-CA" dirty="0"/>
              <a:t>On enlève les ondes très </a:t>
            </a:r>
            <a:r>
              <a:rPr lang="fr-CA" dirty="0" err="1"/>
              <a:t>très</a:t>
            </a:r>
            <a:r>
              <a:rPr lang="fr-CA" dirty="0"/>
              <a:t> lentes (ex: &lt;0.5 Hz)</a:t>
            </a:r>
          </a:p>
        </p:txBody>
      </p:sp>
      <p:pic>
        <p:nvPicPr>
          <p:cNvPr id="4" name="Image 3">
            <a:extLst>
              <a:ext uri="{FF2B5EF4-FFF2-40B4-BE49-F238E27FC236}">
                <a16:creationId xmlns:a16="http://schemas.microsoft.com/office/drawing/2014/main" id="{8BE74A31-0991-4E83-A63F-372DBDFC583B}"/>
              </a:ext>
            </a:extLst>
          </p:cNvPr>
          <p:cNvPicPr>
            <a:picLocks noChangeAspect="1"/>
          </p:cNvPicPr>
          <p:nvPr/>
        </p:nvPicPr>
        <p:blipFill rotWithShape="1">
          <a:blip r:embed="rId2">
            <a:extLst>
              <a:ext uri="{28A0092B-C50C-407E-A947-70E740481C1C}">
                <a14:useLocalDpi xmlns:a14="http://schemas.microsoft.com/office/drawing/2010/main" val="0"/>
              </a:ext>
            </a:extLst>
          </a:blip>
          <a:srcRect t="6192" b="4119"/>
          <a:stretch/>
        </p:blipFill>
        <p:spPr>
          <a:xfrm>
            <a:off x="1032935" y="2169202"/>
            <a:ext cx="9801876" cy="4331515"/>
          </a:xfrm>
          <a:prstGeom prst="rect">
            <a:avLst/>
          </a:prstGeom>
        </p:spPr>
      </p:pic>
      <p:sp>
        <p:nvSpPr>
          <p:cNvPr id="5" name="Rectangle 4">
            <a:extLst>
              <a:ext uri="{FF2B5EF4-FFF2-40B4-BE49-F238E27FC236}">
                <a16:creationId xmlns:a16="http://schemas.microsoft.com/office/drawing/2014/main" id="{22B01C6C-FCED-B5A6-DE0F-CC6F1C62B14D}"/>
              </a:ext>
            </a:extLst>
          </p:cNvPr>
          <p:cNvSpPr/>
          <p:nvPr/>
        </p:nvSpPr>
        <p:spPr>
          <a:xfrm>
            <a:off x="2207172" y="2253478"/>
            <a:ext cx="315311" cy="3968151"/>
          </a:xfrm>
          <a:prstGeom prst="rect">
            <a:avLst/>
          </a:prstGeom>
          <a:solidFill>
            <a:srgbClr val="FF388C">
              <a:alpha val="4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75108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7745" y="357283"/>
            <a:ext cx="10992256" cy="840992"/>
          </a:xfrm>
        </p:spPr>
        <p:txBody>
          <a:bodyPr>
            <a:normAutofit/>
          </a:bodyPr>
          <a:lstStyle/>
          <a:p>
            <a:r>
              <a:rPr lang="en-CA" dirty="0"/>
              <a:t>5. Low-pass filter</a:t>
            </a:r>
          </a:p>
        </p:txBody>
      </p:sp>
      <p:sp>
        <p:nvSpPr>
          <p:cNvPr id="7" name="Espace réservé du contenu 6">
            <a:extLst>
              <a:ext uri="{FF2B5EF4-FFF2-40B4-BE49-F238E27FC236}">
                <a16:creationId xmlns:a16="http://schemas.microsoft.com/office/drawing/2014/main" id="{37159832-16A6-4225-8FB3-31C6ECD25EA6}"/>
              </a:ext>
            </a:extLst>
          </p:cNvPr>
          <p:cNvSpPr>
            <a:spLocks noGrp="1"/>
          </p:cNvSpPr>
          <p:nvPr>
            <p:ph idx="1"/>
          </p:nvPr>
        </p:nvSpPr>
        <p:spPr/>
        <p:txBody>
          <a:bodyPr/>
          <a:lstStyle/>
          <a:p>
            <a:r>
              <a:rPr lang="fr-CA" dirty="0"/>
              <a:t>On enlève les ondes très hautes. Typiquement &gt; 50Hz.</a:t>
            </a: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0446" y="2464477"/>
            <a:ext cx="8127700" cy="4004585"/>
          </a:xfrm>
          <a:prstGeom prst="rect">
            <a:avLst/>
          </a:prstGeom>
        </p:spPr>
      </p:pic>
      <p:sp>
        <p:nvSpPr>
          <p:cNvPr id="10" name="Rectangle 9"/>
          <p:cNvSpPr/>
          <p:nvPr/>
        </p:nvSpPr>
        <p:spPr>
          <a:xfrm>
            <a:off x="7672516" y="2453174"/>
            <a:ext cx="2121189" cy="3968151"/>
          </a:xfrm>
          <a:prstGeom prst="rect">
            <a:avLst/>
          </a:prstGeom>
          <a:solidFill>
            <a:srgbClr val="FF388C">
              <a:alpha val="4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52799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1CC12DC-A2FA-83F6-1A28-65C75FE3AFCF}"/>
              </a:ext>
            </a:extLst>
          </p:cNvPr>
          <p:cNvSpPr>
            <a:spLocks noGrp="1"/>
          </p:cNvSpPr>
          <p:nvPr>
            <p:ph idx="1"/>
          </p:nvPr>
        </p:nvSpPr>
        <p:spPr>
          <a:xfrm>
            <a:off x="437745" y="413657"/>
            <a:ext cx="10992256" cy="5345922"/>
          </a:xfrm>
        </p:spPr>
        <p:txBody>
          <a:bodyPr/>
          <a:lstStyle/>
          <a:p>
            <a:r>
              <a:rPr lang="fr-CA" dirty="0"/>
              <a:t>Les prochaines étapes utilisent le ICA</a:t>
            </a:r>
          </a:p>
          <a:p>
            <a:endParaRPr lang="fr-CA" dirty="0"/>
          </a:p>
          <a:p>
            <a:r>
              <a:rPr lang="fr-CA" dirty="0"/>
              <a:t>Parenthèse sur le ICA: </a:t>
            </a:r>
            <a:r>
              <a:rPr lang="fr-CA" dirty="0" err="1"/>
              <a:t>Independant</a:t>
            </a:r>
            <a:r>
              <a:rPr lang="fr-CA" dirty="0"/>
              <a:t> component </a:t>
            </a:r>
            <a:r>
              <a:rPr lang="fr-CA" dirty="0" err="1"/>
              <a:t>analysis</a:t>
            </a:r>
            <a:endParaRPr lang="fr-CA" dirty="0"/>
          </a:p>
          <a:p>
            <a:endParaRPr lang="fr-CA" dirty="0"/>
          </a:p>
          <a:p>
            <a:r>
              <a:rPr lang="fr-CA" dirty="0"/>
              <a:t>La technique ICA est un algorithme qui transforme les données pour mettre en évidence certains aspects dans les données.</a:t>
            </a:r>
          </a:p>
          <a:p>
            <a:endParaRPr lang="fr-CA" dirty="0"/>
          </a:p>
          <a:p>
            <a:endParaRPr lang="fr-CA" dirty="0"/>
          </a:p>
        </p:txBody>
      </p:sp>
    </p:spTree>
    <p:extLst>
      <p:ext uri="{BB962C8B-B14F-4D97-AF65-F5344CB8AC3E}">
        <p14:creationId xmlns:p14="http://schemas.microsoft.com/office/powerpoint/2010/main" val="3322714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DDB4C-B723-61FF-11DF-D6A7C6D15ED0}"/>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8E8C9DB0-8DE1-DAC6-D063-6595B671B2AF}"/>
              </a:ext>
            </a:extLst>
          </p:cNvPr>
          <p:cNvSpPr>
            <a:spLocks noGrp="1"/>
          </p:cNvSpPr>
          <p:nvPr>
            <p:ph idx="1"/>
          </p:nvPr>
        </p:nvSpPr>
        <p:spPr>
          <a:xfrm>
            <a:off x="437746" y="1573145"/>
            <a:ext cx="6183978" cy="4186434"/>
          </a:xfrm>
        </p:spPr>
        <p:txBody>
          <a:bodyPr/>
          <a:lstStyle/>
          <a:p>
            <a:r>
              <a:rPr lang="fr-CA" dirty="0"/>
              <a:t>Exemple: supposons qu’on a 2 micros, et deux personnes qui parlent en même temps.</a:t>
            </a:r>
          </a:p>
          <a:p>
            <a:r>
              <a:rPr lang="fr-CA" dirty="0"/>
              <a:t>Si les micros n’étaient pas au même endroit dans la pièce, on peut retrouver ce que chacun disait.</a:t>
            </a:r>
          </a:p>
        </p:txBody>
      </p:sp>
      <p:pic>
        <p:nvPicPr>
          <p:cNvPr id="4" name="Image 3" descr="The Power of Independent Component Analysis (ICA) on Real-World  Applications - EGG Example | Towards Data Science">
            <a:extLst>
              <a:ext uri="{FF2B5EF4-FFF2-40B4-BE49-F238E27FC236}">
                <a16:creationId xmlns:a16="http://schemas.microsoft.com/office/drawing/2014/main" id="{ADEF01EB-F4EA-8712-B85E-69B955BE6226}"/>
              </a:ext>
            </a:extLst>
          </p:cNvPr>
          <p:cNvPicPr>
            <a:picLocks noChangeAspect="1"/>
          </p:cNvPicPr>
          <p:nvPr/>
        </p:nvPicPr>
        <p:blipFill>
          <a:blip r:embed="rId2"/>
          <a:stretch>
            <a:fillRect/>
          </a:stretch>
        </p:blipFill>
        <p:spPr>
          <a:xfrm>
            <a:off x="6621723" y="938810"/>
            <a:ext cx="5461419" cy="2903847"/>
          </a:xfrm>
          <a:prstGeom prst="rect">
            <a:avLst/>
          </a:prstGeom>
        </p:spPr>
      </p:pic>
    </p:spTree>
    <p:extLst>
      <p:ext uri="{BB962C8B-B14F-4D97-AF65-F5344CB8AC3E}">
        <p14:creationId xmlns:p14="http://schemas.microsoft.com/office/powerpoint/2010/main" val="515926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36FA1336-7900-4874-39D3-9E3CF09ECA4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E62DB04-5D80-5DA0-82B4-989B8F6DE388}"/>
              </a:ext>
            </a:extLst>
          </p:cNvPr>
          <p:cNvSpPr>
            <a:spLocks noGrp="1"/>
          </p:cNvSpPr>
          <p:nvPr>
            <p:ph type="title"/>
          </p:nvPr>
        </p:nvSpPr>
        <p:spPr>
          <a:xfrm>
            <a:off x="437745" y="166943"/>
            <a:ext cx="3666169" cy="1079631"/>
          </a:xfrm>
        </p:spPr>
        <p:txBody>
          <a:bodyPr>
            <a:normAutofit/>
          </a:bodyPr>
          <a:lstStyle/>
          <a:p>
            <a:r>
              <a:rPr lang="fr-CA" dirty="0"/>
              <a:t>ICA</a:t>
            </a:r>
          </a:p>
        </p:txBody>
      </p:sp>
      <p:sp>
        <p:nvSpPr>
          <p:cNvPr id="6" name="Espace réservé du contenu 5">
            <a:extLst>
              <a:ext uri="{FF2B5EF4-FFF2-40B4-BE49-F238E27FC236}">
                <a16:creationId xmlns:a16="http://schemas.microsoft.com/office/drawing/2014/main" id="{DEA899B7-B095-E8EA-A9B3-A54C4C655CE9}"/>
              </a:ext>
            </a:extLst>
          </p:cNvPr>
          <p:cNvSpPr>
            <a:spLocks noGrp="1"/>
          </p:cNvSpPr>
          <p:nvPr>
            <p:ph idx="1"/>
          </p:nvPr>
        </p:nvSpPr>
        <p:spPr>
          <a:xfrm>
            <a:off x="437745" y="1534886"/>
            <a:ext cx="10992256" cy="3898122"/>
          </a:xfrm>
        </p:spPr>
        <p:txBody>
          <a:bodyPr/>
          <a:lstStyle/>
          <a:p>
            <a:r>
              <a:rPr lang="fr-CA" dirty="0"/>
              <a:t>Chaque micro a une proportion différente de chaque source</a:t>
            </a:r>
          </a:p>
        </p:txBody>
      </p:sp>
      <p:pic>
        <p:nvPicPr>
          <p:cNvPr id="8" name="Image 7">
            <a:extLst>
              <a:ext uri="{FF2B5EF4-FFF2-40B4-BE49-F238E27FC236}">
                <a16:creationId xmlns:a16="http://schemas.microsoft.com/office/drawing/2014/main" id="{20883AB7-A22A-40D3-9380-A0DE308CBF76}"/>
              </a:ext>
            </a:extLst>
          </p:cNvPr>
          <p:cNvPicPr>
            <a:picLocks noChangeAspect="1"/>
          </p:cNvPicPr>
          <p:nvPr/>
        </p:nvPicPr>
        <p:blipFill>
          <a:blip r:embed="rId3"/>
          <a:srcRect t="4911" b="51587"/>
          <a:stretch>
            <a:fillRect/>
          </a:stretch>
        </p:blipFill>
        <p:spPr>
          <a:xfrm>
            <a:off x="668538" y="2504623"/>
            <a:ext cx="10530670" cy="4186434"/>
          </a:xfrm>
          <a:prstGeom prst="rect">
            <a:avLst/>
          </a:prstGeom>
        </p:spPr>
      </p:pic>
      <p:sp>
        <p:nvSpPr>
          <p:cNvPr id="2" name="Flèche : droite 1">
            <a:extLst>
              <a:ext uri="{FF2B5EF4-FFF2-40B4-BE49-F238E27FC236}">
                <a16:creationId xmlns:a16="http://schemas.microsoft.com/office/drawing/2014/main" id="{61DC574E-276F-F398-D515-CD40134BB380}"/>
              </a:ext>
            </a:extLst>
          </p:cNvPr>
          <p:cNvSpPr/>
          <p:nvPr/>
        </p:nvSpPr>
        <p:spPr>
          <a:xfrm>
            <a:off x="7924800" y="4552511"/>
            <a:ext cx="544286" cy="4245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solidFill>
                  <a:schemeClr val="tx1"/>
                </a:solidFill>
              </a:rPr>
              <a:t>ICA</a:t>
            </a:r>
          </a:p>
        </p:txBody>
      </p:sp>
    </p:spTree>
    <p:extLst>
      <p:ext uri="{BB962C8B-B14F-4D97-AF65-F5344CB8AC3E}">
        <p14:creationId xmlns:p14="http://schemas.microsoft.com/office/powerpoint/2010/main" val="1081931734"/>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Image 3" descr="Intro to ICA – Lunatic Laboratories">
            <a:extLst>
              <a:ext uri="{FF2B5EF4-FFF2-40B4-BE49-F238E27FC236}">
                <a16:creationId xmlns:a16="http://schemas.microsoft.com/office/drawing/2014/main" id="{68BC0AE1-B110-B069-E3AA-328046541598}"/>
              </a:ext>
            </a:extLst>
          </p:cNvPr>
          <p:cNvPicPr>
            <a:picLocks noChangeAspect="1"/>
          </p:cNvPicPr>
          <p:nvPr/>
        </p:nvPicPr>
        <p:blipFill>
          <a:blip r:embed="rId2"/>
          <a:stretch>
            <a:fillRect/>
          </a:stretch>
        </p:blipFill>
        <p:spPr>
          <a:xfrm>
            <a:off x="5804694" y="616079"/>
            <a:ext cx="6387306" cy="4870321"/>
          </a:xfrm>
          <a:prstGeom prst="rect">
            <a:avLst/>
          </a:prstGeom>
        </p:spPr>
      </p:pic>
      <p:sp>
        <p:nvSpPr>
          <p:cNvPr id="2" name="Titre 1">
            <a:extLst>
              <a:ext uri="{FF2B5EF4-FFF2-40B4-BE49-F238E27FC236}">
                <a16:creationId xmlns:a16="http://schemas.microsoft.com/office/drawing/2014/main" id="{ECB563F5-785B-9FDF-CDE6-5CCD7AA6D7B4}"/>
              </a:ext>
            </a:extLst>
          </p:cNvPr>
          <p:cNvSpPr>
            <a:spLocks noGrp="1"/>
          </p:cNvSpPr>
          <p:nvPr>
            <p:ph type="title"/>
          </p:nvPr>
        </p:nvSpPr>
        <p:spPr/>
        <p:txBody>
          <a:bodyPr/>
          <a:lstStyle/>
          <a:p>
            <a:r>
              <a:rPr lang="fr-CA" dirty="0"/>
              <a:t>ICA en EEG</a:t>
            </a:r>
          </a:p>
        </p:txBody>
      </p:sp>
      <p:sp>
        <p:nvSpPr>
          <p:cNvPr id="3" name="Espace réservé du contenu 2">
            <a:extLst>
              <a:ext uri="{FF2B5EF4-FFF2-40B4-BE49-F238E27FC236}">
                <a16:creationId xmlns:a16="http://schemas.microsoft.com/office/drawing/2014/main" id="{9902DB04-FDA5-4B64-E426-882A1137F85E}"/>
              </a:ext>
            </a:extLst>
          </p:cNvPr>
          <p:cNvSpPr>
            <a:spLocks noGrp="1"/>
          </p:cNvSpPr>
          <p:nvPr>
            <p:ph idx="1"/>
          </p:nvPr>
        </p:nvSpPr>
        <p:spPr>
          <a:xfrm>
            <a:off x="112958" y="1573145"/>
            <a:ext cx="5658255" cy="4186434"/>
          </a:xfrm>
        </p:spPr>
        <p:txBody>
          <a:bodyPr/>
          <a:lstStyle/>
          <a:p>
            <a:r>
              <a:rPr lang="fr-CA" sz="2400" dirty="0"/>
              <a:t>Les électrodes sont les micros.</a:t>
            </a:r>
          </a:p>
          <a:p>
            <a:r>
              <a:rPr lang="fr-CA" sz="2400" dirty="0"/>
              <a:t>Les neurones du cerveau sont des personnes qui parlent.</a:t>
            </a:r>
          </a:p>
          <a:p>
            <a:pPr lvl="1"/>
            <a:r>
              <a:rPr lang="fr-CA" sz="2000" dirty="0"/>
              <a:t>On suppose que les neurones ne font pas une infinité de discours différents à la fois: il se passe seulement certains phénomènes à la fois.</a:t>
            </a:r>
          </a:p>
          <a:p>
            <a:pPr lvl="1"/>
            <a:r>
              <a:rPr lang="fr-CA" sz="2000" dirty="0"/>
              <a:t>Le ICA tente de séparer les sources = «discours» / </a:t>
            </a:r>
            <a:r>
              <a:rPr lang="fr-CA" sz="2000" b="1" dirty="0"/>
              <a:t>phénomènes</a:t>
            </a:r>
            <a:r>
              <a:rPr lang="fr-CA" sz="2000" dirty="0"/>
              <a:t>.</a:t>
            </a:r>
          </a:p>
          <a:p>
            <a:endParaRPr lang="fr-CA" dirty="0"/>
          </a:p>
        </p:txBody>
      </p:sp>
    </p:spTree>
    <p:extLst>
      <p:ext uri="{BB962C8B-B14F-4D97-AF65-F5344CB8AC3E}">
        <p14:creationId xmlns:p14="http://schemas.microsoft.com/office/powerpoint/2010/main" val="1301843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4818" name="Picture 2" descr="ICA EEG Tutorial (5)">
            <a:extLst>
              <a:ext uri="{FF2B5EF4-FFF2-40B4-BE49-F238E27FC236}">
                <a16:creationId xmlns:a16="http://schemas.microsoft.com/office/drawing/2014/main" id="{7594545D-187D-40BC-9A66-A978E999D1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8759" y="1853213"/>
            <a:ext cx="5709371" cy="3431642"/>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B4C8BA60-B4DB-4AFF-B26F-761D0F1FE5F4}"/>
              </a:ext>
            </a:extLst>
          </p:cNvPr>
          <p:cNvSpPr>
            <a:spLocks noGrp="1"/>
          </p:cNvSpPr>
          <p:nvPr>
            <p:ph type="title"/>
          </p:nvPr>
        </p:nvSpPr>
        <p:spPr/>
        <p:txBody>
          <a:bodyPr>
            <a:normAutofit/>
          </a:bodyPr>
          <a:lstStyle/>
          <a:p>
            <a:r>
              <a:rPr lang="fr-CA" dirty="0"/>
              <a:t>ICA en EEG</a:t>
            </a:r>
          </a:p>
        </p:txBody>
      </p:sp>
      <p:sp>
        <p:nvSpPr>
          <p:cNvPr id="3" name="Espace réservé du contenu 2">
            <a:extLst>
              <a:ext uri="{FF2B5EF4-FFF2-40B4-BE49-F238E27FC236}">
                <a16:creationId xmlns:a16="http://schemas.microsoft.com/office/drawing/2014/main" id="{AA466CC8-E891-4DFE-9967-49937A732846}"/>
              </a:ext>
            </a:extLst>
          </p:cNvPr>
          <p:cNvSpPr>
            <a:spLocks noGrp="1"/>
          </p:cNvSpPr>
          <p:nvPr>
            <p:ph idx="1"/>
          </p:nvPr>
        </p:nvSpPr>
        <p:spPr>
          <a:xfrm>
            <a:off x="437745" y="1573145"/>
            <a:ext cx="5658255" cy="4927572"/>
          </a:xfrm>
        </p:spPr>
        <p:txBody>
          <a:bodyPr>
            <a:noAutofit/>
          </a:bodyPr>
          <a:lstStyle/>
          <a:p>
            <a:r>
              <a:rPr lang="fr-CA" sz="2400" dirty="0"/>
              <a:t>Les « discours » retrouvés sont nommés des composantes ICA</a:t>
            </a:r>
          </a:p>
          <a:p>
            <a:pPr lvl="1"/>
            <a:r>
              <a:rPr lang="fr-CA" sz="1988" dirty="0"/>
              <a:t>Généralement, pour 64 électrodes, on peut retrouver 64 « discours » du cerveau</a:t>
            </a:r>
          </a:p>
          <a:p>
            <a:r>
              <a:rPr lang="fr-CA" sz="2400" dirty="0"/>
              <a:t>Pour chaque composante identifiée, on peut regarder la distribution du « son » sur chaque micro.</a:t>
            </a:r>
          </a:p>
          <a:p>
            <a:pPr lvl="1"/>
            <a:r>
              <a:rPr lang="fr-CA" sz="2000" dirty="0"/>
              <a:t>Quels micros ont le mieux entendu ce discours?</a:t>
            </a:r>
          </a:p>
          <a:p>
            <a:r>
              <a:rPr lang="fr-CA" sz="2412" dirty="0"/>
              <a:t>On a donc :</a:t>
            </a:r>
          </a:p>
          <a:p>
            <a:pPr lvl="1"/>
            <a:r>
              <a:rPr lang="fr-CA" sz="2000" dirty="0"/>
              <a:t>Chaque composante est un </a:t>
            </a:r>
            <a:r>
              <a:rPr lang="fr-CA" sz="2000" b="1" dirty="0"/>
              <a:t>signal temporel</a:t>
            </a:r>
          </a:p>
          <a:p>
            <a:pPr lvl="1"/>
            <a:r>
              <a:rPr lang="fr-CA" sz="2000" dirty="0"/>
              <a:t>… qui a une </a:t>
            </a:r>
            <a:r>
              <a:rPr lang="fr-CA" sz="2000" b="1" dirty="0"/>
              <a:t>représentation spatiale</a:t>
            </a:r>
            <a:br>
              <a:rPr lang="fr-CA" sz="2000" dirty="0"/>
            </a:br>
            <a:endParaRPr lang="fr-CA" sz="2000" dirty="0"/>
          </a:p>
        </p:txBody>
      </p:sp>
    </p:spTree>
    <p:extLst>
      <p:ext uri="{BB962C8B-B14F-4D97-AF65-F5344CB8AC3E}">
        <p14:creationId xmlns:p14="http://schemas.microsoft.com/office/powerpoint/2010/main" val="35281896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07E844DB-841B-4E29-FACF-DE457B57FDF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5A609B0-5809-B6F4-CB13-641F9CBA5D9C}"/>
              </a:ext>
            </a:extLst>
          </p:cNvPr>
          <p:cNvSpPr>
            <a:spLocks noGrp="1"/>
          </p:cNvSpPr>
          <p:nvPr>
            <p:ph type="title"/>
          </p:nvPr>
        </p:nvSpPr>
        <p:spPr>
          <a:xfrm>
            <a:off x="350659" y="172225"/>
            <a:ext cx="7356426" cy="1079631"/>
          </a:xfrm>
        </p:spPr>
        <p:txBody>
          <a:bodyPr>
            <a:normAutofit/>
          </a:bodyPr>
          <a:lstStyle/>
          <a:p>
            <a:r>
              <a:rPr lang="fr-CA" dirty="0"/>
              <a:t>ICA inverse</a:t>
            </a:r>
          </a:p>
        </p:txBody>
      </p:sp>
      <p:sp>
        <p:nvSpPr>
          <p:cNvPr id="6" name="Espace réservé du contenu 5">
            <a:extLst>
              <a:ext uri="{FF2B5EF4-FFF2-40B4-BE49-F238E27FC236}">
                <a16:creationId xmlns:a16="http://schemas.microsoft.com/office/drawing/2014/main" id="{82F73048-91C8-470A-117D-686B4327DB66}"/>
              </a:ext>
            </a:extLst>
          </p:cNvPr>
          <p:cNvSpPr>
            <a:spLocks noGrp="1"/>
          </p:cNvSpPr>
          <p:nvPr>
            <p:ph idx="1"/>
          </p:nvPr>
        </p:nvSpPr>
        <p:spPr>
          <a:xfrm>
            <a:off x="350659" y="1251856"/>
            <a:ext cx="10992256" cy="4186434"/>
          </a:xfrm>
        </p:spPr>
        <p:txBody>
          <a:bodyPr/>
          <a:lstStyle/>
          <a:p>
            <a:r>
              <a:rPr lang="fr-CA" dirty="0"/>
              <a:t>Encore plus cool!</a:t>
            </a:r>
          </a:p>
          <a:p>
            <a:r>
              <a:rPr lang="fr-CA" dirty="0"/>
              <a:t>On peut recréer le mélange des discours, proportionnel selon le poids initial dans chaque micro, en enlevant une source!</a:t>
            </a:r>
          </a:p>
        </p:txBody>
      </p:sp>
      <p:pic>
        <p:nvPicPr>
          <p:cNvPr id="8" name="Image 7">
            <a:extLst>
              <a:ext uri="{FF2B5EF4-FFF2-40B4-BE49-F238E27FC236}">
                <a16:creationId xmlns:a16="http://schemas.microsoft.com/office/drawing/2014/main" id="{F3E9BB56-30E4-5A64-9746-D95AC08F398C}"/>
              </a:ext>
            </a:extLst>
          </p:cNvPr>
          <p:cNvPicPr>
            <a:picLocks noChangeAspect="1"/>
          </p:cNvPicPr>
          <p:nvPr/>
        </p:nvPicPr>
        <p:blipFill>
          <a:blip r:embed="rId3"/>
          <a:srcRect t="53492"/>
          <a:stretch>
            <a:fillRect/>
          </a:stretch>
        </p:blipFill>
        <p:spPr>
          <a:xfrm>
            <a:off x="1558359" y="2660719"/>
            <a:ext cx="9075281" cy="3857202"/>
          </a:xfrm>
          <a:prstGeom prst="rect">
            <a:avLst/>
          </a:prstGeom>
        </p:spPr>
      </p:pic>
      <p:sp>
        <p:nvSpPr>
          <p:cNvPr id="9" name="Flèche : droite 8">
            <a:extLst>
              <a:ext uri="{FF2B5EF4-FFF2-40B4-BE49-F238E27FC236}">
                <a16:creationId xmlns:a16="http://schemas.microsoft.com/office/drawing/2014/main" id="{AC91DA17-70DE-449E-50EA-3ECDA97172DC}"/>
              </a:ext>
            </a:extLst>
          </p:cNvPr>
          <p:cNvSpPr/>
          <p:nvPr/>
        </p:nvSpPr>
        <p:spPr>
          <a:xfrm flipH="1">
            <a:off x="7522029" y="4288971"/>
            <a:ext cx="576942" cy="4463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942724997"/>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9AFC59-5091-17B4-BD78-9A8BD5C99DBD}"/>
              </a:ext>
            </a:extLst>
          </p:cNvPr>
          <p:cNvSpPr>
            <a:spLocks noGrp="1"/>
          </p:cNvSpPr>
          <p:nvPr>
            <p:ph type="title"/>
          </p:nvPr>
        </p:nvSpPr>
        <p:spPr/>
        <p:txBody>
          <a:bodyPr/>
          <a:lstStyle/>
          <a:p>
            <a:r>
              <a:rPr lang="fr-CA" dirty="0"/>
              <a:t>6 - ICA</a:t>
            </a:r>
          </a:p>
        </p:txBody>
      </p:sp>
      <p:sp>
        <p:nvSpPr>
          <p:cNvPr id="3" name="Espace réservé du contenu 2">
            <a:extLst>
              <a:ext uri="{FF2B5EF4-FFF2-40B4-BE49-F238E27FC236}">
                <a16:creationId xmlns:a16="http://schemas.microsoft.com/office/drawing/2014/main" id="{3FB8497B-67CF-4518-27AD-0B8D80C0B890}"/>
              </a:ext>
            </a:extLst>
          </p:cNvPr>
          <p:cNvSpPr>
            <a:spLocks noGrp="1"/>
          </p:cNvSpPr>
          <p:nvPr>
            <p:ph idx="1"/>
          </p:nvPr>
        </p:nvSpPr>
        <p:spPr/>
        <p:txBody>
          <a:bodyPr/>
          <a:lstStyle/>
          <a:p>
            <a:pPr marL="514350" indent="-514350">
              <a:buFont typeface="+mj-lt"/>
              <a:buAutoNum type="arabicPeriod"/>
            </a:pPr>
            <a:r>
              <a:rPr lang="fr-CA" dirty="0"/>
              <a:t>On transforme le signal en composantes</a:t>
            </a:r>
          </a:p>
          <a:p>
            <a:pPr marL="514350" indent="-514350">
              <a:buFont typeface="+mj-lt"/>
              <a:buAutoNum type="arabicPeriod"/>
            </a:pPr>
            <a:r>
              <a:rPr lang="fr-CA" dirty="0"/>
              <a:t>On rejette les composantes qui représentent du bruit</a:t>
            </a:r>
          </a:p>
          <a:p>
            <a:pPr marL="514350" indent="-514350">
              <a:buFont typeface="+mj-lt"/>
              <a:buAutoNum type="arabicPeriod"/>
            </a:pPr>
            <a:r>
              <a:rPr lang="fr-CA" dirty="0"/>
              <a:t>On fait la transformation inverse du ICA pour réobtenir des données sous forme de signal, mais sans le bruit!</a:t>
            </a:r>
          </a:p>
          <a:p>
            <a:endParaRPr lang="fr-CA" dirty="0"/>
          </a:p>
        </p:txBody>
      </p:sp>
    </p:spTree>
    <p:extLst>
      <p:ext uri="{BB962C8B-B14F-4D97-AF65-F5344CB8AC3E}">
        <p14:creationId xmlns:p14="http://schemas.microsoft.com/office/powerpoint/2010/main" val="725504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186671-76D4-4E93-881E-317A157AECF5}"/>
              </a:ext>
            </a:extLst>
          </p:cNvPr>
          <p:cNvSpPr>
            <a:spLocks noGrp="1"/>
          </p:cNvSpPr>
          <p:nvPr>
            <p:ph type="title"/>
          </p:nvPr>
        </p:nvSpPr>
        <p:spPr/>
        <p:txBody>
          <a:bodyPr/>
          <a:lstStyle/>
          <a:p>
            <a:r>
              <a:rPr lang="fr-CA" dirty="0"/>
              <a:t>ICA</a:t>
            </a:r>
          </a:p>
        </p:txBody>
      </p:sp>
      <p:sp>
        <p:nvSpPr>
          <p:cNvPr id="6" name="Espace réservé du contenu 5">
            <a:extLst>
              <a:ext uri="{FF2B5EF4-FFF2-40B4-BE49-F238E27FC236}">
                <a16:creationId xmlns:a16="http://schemas.microsoft.com/office/drawing/2014/main" id="{B01DCD01-FE74-4260-B7A4-0B8914DA7725}"/>
              </a:ext>
            </a:extLst>
          </p:cNvPr>
          <p:cNvSpPr>
            <a:spLocks noGrp="1"/>
          </p:cNvSpPr>
          <p:nvPr>
            <p:ph idx="1"/>
          </p:nvPr>
        </p:nvSpPr>
        <p:spPr/>
        <p:txBody>
          <a:bodyPr/>
          <a:lstStyle/>
          <a:p>
            <a:r>
              <a:rPr lang="fr-CA" dirty="0"/>
              <a:t>On peut regarder la distribution spatiale associée à chaque composante</a:t>
            </a:r>
          </a:p>
          <a:p>
            <a:pPr lvl="1"/>
            <a:r>
              <a:rPr lang="fr-CA" dirty="0"/>
              <a:t>Pour nous, c’est plus facile à comprendre qu’un signal</a:t>
            </a:r>
          </a:p>
          <a:p>
            <a:pPr lvl="1"/>
            <a:r>
              <a:rPr lang="fr-CA" dirty="0"/>
              <a:t>On doit quand même apprendre à comprendre ce qu’on voit…</a:t>
            </a:r>
          </a:p>
          <a:p>
            <a:pPr marL="0" indent="0">
              <a:buNone/>
            </a:pPr>
            <a:endParaRPr lang="fr-CA" dirty="0"/>
          </a:p>
        </p:txBody>
      </p:sp>
      <p:pic>
        <p:nvPicPr>
          <p:cNvPr id="7" name="Espace réservé du contenu 3">
            <a:extLst>
              <a:ext uri="{FF2B5EF4-FFF2-40B4-BE49-F238E27FC236}">
                <a16:creationId xmlns:a16="http://schemas.microsoft.com/office/drawing/2014/main" id="{BAB2C0C6-9191-4671-8950-598940892FA1}"/>
              </a:ext>
            </a:extLst>
          </p:cNvPr>
          <p:cNvPicPr>
            <a:picLocks noChangeAspect="1"/>
          </p:cNvPicPr>
          <p:nvPr/>
        </p:nvPicPr>
        <p:blipFill rotWithShape="1">
          <a:blip r:embed="rId3">
            <a:extLst>
              <a:ext uri="{28A0092B-C50C-407E-A947-70E740481C1C}">
                <a14:useLocalDpi xmlns:a14="http://schemas.microsoft.com/office/drawing/2010/main" val="0"/>
              </a:ext>
            </a:extLst>
          </a:blip>
          <a:srcRect l="14027" t="3691" r="5417" b="62065"/>
          <a:stretch/>
        </p:blipFill>
        <p:spPr>
          <a:xfrm>
            <a:off x="513914" y="3304939"/>
            <a:ext cx="11530941" cy="2563250"/>
          </a:xfrm>
          <a:prstGeom prst="rect">
            <a:avLst/>
          </a:prstGeom>
        </p:spPr>
      </p:pic>
    </p:spTree>
    <p:extLst>
      <p:ext uri="{BB962C8B-B14F-4D97-AF65-F5344CB8AC3E}">
        <p14:creationId xmlns:p14="http://schemas.microsoft.com/office/powerpoint/2010/main" val="981193459"/>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0FE05F-FBC4-4C45-BCCB-258074656171}"/>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878F4B90-B381-4EBF-97F3-CB68F20107D9}"/>
              </a:ext>
            </a:extLst>
          </p:cNvPr>
          <p:cNvSpPr>
            <a:spLocks noGrp="1"/>
          </p:cNvSpPr>
          <p:nvPr>
            <p:ph idx="1"/>
          </p:nvPr>
        </p:nvSpPr>
        <p:spPr/>
        <p:txBody>
          <a:bodyPr/>
          <a:lstStyle/>
          <a:p>
            <a:r>
              <a:rPr lang="fr-CA" dirty="0"/>
              <a:t>On peut regarder la représentation spatiale de chaque composante</a:t>
            </a:r>
          </a:p>
          <a:p>
            <a:pPr lvl="1"/>
            <a:r>
              <a:rPr lang="fr-CA" dirty="0"/>
              <a:t>Pour nous, c’est plus facile à comprendre qu’un signal</a:t>
            </a:r>
          </a:p>
          <a:p>
            <a:pPr lvl="1"/>
            <a:r>
              <a:rPr lang="fr-CA" dirty="0"/>
              <a:t>On doit quand même apprendre à comprendre ce qu’on voit…</a:t>
            </a:r>
          </a:p>
          <a:p>
            <a:pPr marL="0" indent="0">
              <a:buNone/>
            </a:pPr>
            <a:r>
              <a:rPr lang="fr-CA" dirty="0"/>
              <a:t>ou</a:t>
            </a:r>
          </a:p>
          <a:p>
            <a:r>
              <a:rPr lang="fr-CA" dirty="0"/>
              <a:t>On peut regarder le « </a:t>
            </a:r>
            <a:r>
              <a:rPr lang="fr-CA" dirty="0" err="1"/>
              <a:t>timecourse</a:t>
            </a:r>
            <a:r>
              <a:rPr lang="fr-CA" dirty="0"/>
              <a:t> » de chaque composante</a:t>
            </a:r>
          </a:p>
          <a:p>
            <a:r>
              <a:rPr lang="fr-CA" dirty="0"/>
              <a:t>On peut regarder leur spectre de fréquence</a:t>
            </a:r>
          </a:p>
          <a:p>
            <a:pPr lvl="1"/>
            <a:r>
              <a:rPr lang="fr-CA" dirty="0"/>
              <a:t>Ex: Pic alpha = c’est très probablement du vrai signal « humain »!</a:t>
            </a:r>
          </a:p>
          <a:p>
            <a:pPr lvl="1"/>
            <a:endParaRPr lang="fr-CA" dirty="0"/>
          </a:p>
        </p:txBody>
      </p:sp>
    </p:spTree>
    <p:extLst>
      <p:ext uri="{BB962C8B-B14F-4D97-AF65-F5344CB8AC3E}">
        <p14:creationId xmlns:p14="http://schemas.microsoft.com/office/powerpoint/2010/main" val="5325711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2EF9AB-772A-4F23-96B4-A90FC36E52FE}"/>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529AC531-F987-4ACA-A9B0-1F5B72E2DD45}"/>
              </a:ext>
            </a:extLst>
          </p:cNvPr>
          <p:cNvSpPr>
            <a:spLocks noGrp="1"/>
          </p:cNvSpPr>
          <p:nvPr>
            <p:ph idx="1"/>
          </p:nvPr>
        </p:nvSpPr>
        <p:spPr/>
        <p:txBody>
          <a:bodyPr/>
          <a:lstStyle/>
          <a:p>
            <a:r>
              <a:rPr lang="fr-CA" dirty="0"/>
              <a:t>Certaines composantes sont très communes</a:t>
            </a:r>
          </a:p>
        </p:txBody>
      </p:sp>
      <p:pic>
        <p:nvPicPr>
          <p:cNvPr id="5" name="Image 4">
            <a:extLst>
              <a:ext uri="{FF2B5EF4-FFF2-40B4-BE49-F238E27FC236}">
                <a16:creationId xmlns:a16="http://schemas.microsoft.com/office/drawing/2014/main" id="{E8B9C234-7B61-40DF-A46C-DFFEAFE6E327}"/>
              </a:ext>
            </a:extLst>
          </p:cNvPr>
          <p:cNvPicPr>
            <a:picLocks noChangeAspect="1"/>
          </p:cNvPicPr>
          <p:nvPr/>
        </p:nvPicPr>
        <p:blipFill>
          <a:blip r:embed="rId3"/>
          <a:stretch>
            <a:fillRect/>
          </a:stretch>
        </p:blipFill>
        <p:spPr>
          <a:xfrm>
            <a:off x="2041854" y="2105024"/>
            <a:ext cx="7861271" cy="4469189"/>
          </a:xfrm>
          <a:prstGeom prst="rect">
            <a:avLst/>
          </a:prstGeom>
        </p:spPr>
      </p:pic>
    </p:spTree>
    <p:extLst>
      <p:ext uri="{BB962C8B-B14F-4D97-AF65-F5344CB8AC3E}">
        <p14:creationId xmlns:p14="http://schemas.microsoft.com/office/powerpoint/2010/main" val="39362540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502E4C-8DD9-4419-9E49-D9C6E28D1D58}"/>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8D424671-8BED-4CBD-BEB7-4AFD4C6CDC4C}"/>
              </a:ext>
            </a:extLst>
          </p:cNvPr>
          <p:cNvSpPr>
            <a:spLocks noGrp="1"/>
          </p:cNvSpPr>
          <p:nvPr>
            <p:ph idx="1"/>
          </p:nvPr>
        </p:nvSpPr>
        <p:spPr/>
        <p:txBody>
          <a:bodyPr/>
          <a:lstStyle/>
          <a:p>
            <a:r>
              <a:rPr lang="fr-CA" dirty="0"/>
              <a:t>Certaines sont très communes!</a:t>
            </a:r>
          </a:p>
        </p:txBody>
      </p:sp>
      <p:pic>
        <p:nvPicPr>
          <p:cNvPr id="5" name="Image 4">
            <a:extLst>
              <a:ext uri="{FF2B5EF4-FFF2-40B4-BE49-F238E27FC236}">
                <a16:creationId xmlns:a16="http://schemas.microsoft.com/office/drawing/2014/main" id="{03530DC6-D220-465A-9AB6-9D9A5E3A7D0C}"/>
              </a:ext>
            </a:extLst>
          </p:cNvPr>
          <p:cNvPicPr>
            <a:picLocks noChangeAspect="1"/>
          </p:cNvPicPr>
          <p:nvPr/>
        </p:nvPicPr>
        <p:blipFill>
          <a:blip r:embed="rId2"/>
          <a:stretch>
            <a:fillRect/>
          </a:stretch>
        </p:blipFill>
        <p:spPr>
          <a:xfrm>
            <a:off x="2072530" y="2139530"/>
            <a:ext cx="8046939" cy="4873745"/>
          </a:xfrm>
          <a:prstGeom prst="rect">
            <a:avLst/>
          </a:prstGeom>
        </p:spPr>
      </p:pic>
    </p:spTree>
    <p:extLst>
      <p:ext uri="{BB962C8B-B14F-4D97-AF65-F5344CB8AC3E}">
        <p14:creationId xmlns:p14="http://schemas.microsoft.com/office/powerpoint/2010/main" val="4461707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11502A-A909-4F08-AD5C-A5B6C4D5A911}"/>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91B1A370-4892-4F4B-B6E7-B739E94EF0D1}"/>
              </a:ext>
            </a:extLst>
          </p:cNvPr>
          <p:cNvSpPr>
            <a:spLocks noGrp="1"/>
          </p:cNvSpPr>
          <p:nvPr>
            <p:ph idx="1"/>
          </p:nvPr>
        </p:nvSpPr>
        <p:spPr/>
        <p:txBody>
          <a:bodyPr/>
          <a:lstStyle/>
          <a:p>
            <a:r>
              <a:rPr lang="fr-CA" dirty="0"/>
              <a:t>Certaines sont très communes!</a:t>
            </a:r>
          </a:p>
        </p:txBody>
      </p:sp>
      <p:pic>
        <p:nvPicPr>
          <p:cNvPr id="5" name="Image 4">
            <a:extLst>
              <a:ext uri="{FF2B5EF4-FFF2-40B4-BE49-F238E27FC236}">
                <a16:creationId xmlns:a16="http://schemas.microsoft.com/office/drawing/2014/main" id="{A46A74BC-F375-4546-9B00-E9FE9304C8D6}"/>
              </a:ext>
            </a:extLst>
          </p:cNvPr>
          <p:cNvPicPr>
            <a:picLocks noChangeAspect="1"/>
          </p:cNvPicPr>
          <p:nvPr/>
        </p:nvPicPr>
        <p:blipFill>
          <a:blip r:embed="rId2"/>
          <a:stretch>
            <a:fillRect/>
          </a:stretch>
        </p:blipFill>
        <p:spPr>
          <a:xfrm>
            <a:off x="1921713" y="2223122"/>
            <a:ext cx="7912399" cy="4634878"/>
          </a:xfrm>
          <a:prstGeom prst="rect">
            <a:avLst/>
          </a:prstGeom>
        </p:spPr>
      </p:pic>
    </p:spTree>
    <p:extLst>
      <p:ext uri="{BB962C8B-B14F-4D97-AF65-F5344CB8AC3E}">
        <p14:creationId xmlns:p14="http://schemas.microsoft.com/office/powerpoint/2010/main" val="4023398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8F3455-0A9E-B7E1-DE6A-808E2F80EFC7}"/>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F07025A1-E8BE-1EB5-3966-40DED7543EAA}"/>
              </a:ext>
            </a:extLst>
          </p:cNvPr>
          <p:cNvSpPr>
            <a:spLocks noGrp="1"/>
          </p:cNvSpPr>
          <p:nvPr>
            <p:ph idx="1"/>
          </p:nvPr>
        </p:nvSpPr>
        <p:spPr/>
        <p:txBody>
          <a:bodyPr/>
          <a:lstStyle/>
          <a:p>
            <a:r>
              <a:rPr lang="fr-CA" dirty="0"/>
              <a:t>Beau signal: </a:t>
            </a:r>
            <a:r>
              <a:rPr lang="fr-CA" dirty="0" err="1"/>
              <a:t>topoplot</a:t>
            </a:r>
            <a:r>
              <a:rPr lang="fr-CA" dirty="0"/>
              <a:t> </a:t>
            </a:r>
            <a:r>
              <a:rPr lang="fr-CA" dirty="0" err="1"/>
              <a:t>smooth</a:t>
            </a:r>
            <a:r>
              <a:rPr lang="fr-CA" dirty="0"/>
              <a:t>.</a:t>
            </a:r>
          </a:p>
        </p:txBody>
      </p:sp>
      <p:pic>
        <p:nvPicPr>
          <p:cNvPr id="8" name="Espace réservé du contenu 3">
            <a:extLst>
              <a:ext uri="{FF2B5EF4-FFF2-40B4-BE49-F238E27FC236}">
                <a16:creationId xmlns:a16="http://schemas.microsoft.com/office/drawing/2014/main" id="{43F4FD78-D486-250F-89F7-8CEABD8EBB3E}"/>
              </a:ext>
            </a:extLst>
          </p:cNvPr>
          <p:cNvPicPr>
            <a:picLocks noChangeAspect="1"/>
          </p:cNvPicPr>
          <p:nvPr/>
        </p:nvPicPr>
        <p:blipFill rotWithShape="1">
          <a:blip r:embed="rId2">
            <a:extLst>
              <a:ext uri="{28A0092B-C50C-407E-A947-70E740481C1C}">
                <a14:useLocalDpi xmlns:a14="http://schemas.microsoft.com/office/drawing/2010/main" val="0"/>
              </a:ext>
            </a:extLst>
          </a:blip>
          <a:srcRect l="24175" t="3691" r="68912" b="84310"/>
          <a:stretch>
            <a:fillRect/>
          </a:stretch>
        </p:blipFill>
        <p:spPr>
          <a:xfrm>
            <a:off x="4521896" y="2089916"/>
            <a:ext cx="3369501" cy="3058282"/>
          </a:xfrm>
          <a:prstGeom prst="rect">
            <a:avLst/>
          </a:prstGeom>
        </p:spPr>
      </p:pic>
    </p:spTree>
    <p:extLst>
      <p:ext uri="{BB962C8B-B14F-4D97-AF65-F5344CB8AC3E}">
        <p14:creationId xmlns:p14="http://schemas.microsoft.com/office/powerpoint/2010/main" val="21186575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CA17DC-5527-432C-8992-E9A5340FEA37}"/>
              </a:ext>
            </a:extLst>
          </p:cNvPr>
          <p:cNvSpPr>
            <a:spLocks noGrp="1"/>
          </p:cNvSpPr>
          <p:nvPr>
            <p:ph type="title"/>
          </p:nvPr>
        </p:nvSpPr>
        <p:spPr/>
        <p:txBody>
          <a:bodyPr/>
          <a:lstStyle/>
          <a:p>
            <a:r>
              <a:rPr lang="fr-CA" dirty="0"/>
              <a:t>Démo</a:t>
            </a:r>
          </a:p>
        </p:txBody>
      </p:sp>
      <p:sp>
        <p:nvSpPr>
          <p:cNvPr id="3" name="Espace réservé du contenu 2">
            <a:extLst>
              <a:ext uri="{FF2B5EF4-FFF2-40B4-BE49-F238E27FC236}">
                <a16:creationId xmlns:a16="http://schemas.microsoft.com/office/drawing/2014/main" id="{CBC1CFAB-D9FB-4270-B421-2A289841F298}"/>
              </a:ext>
            </a:extLst>
          </p:cNvPr>
          <p:cNvSpPr>
            <a:spLocks noGrp="1"/>
          </p:cNvSpPr>
          <p:nvPr>
            <p:ph idx="1"/>
          </p:nvPr>
        </p:nvSpPr>
        <p:spPr/>
        <p:txBody>
          <a:bodyPr/>
          <a:lstStyle/>
          <a:p>
            <a:r>
              <a:rPr lang="fr-CA" dirty="0">
                <a:hlinkClick r:id="rId2"/>
              </a:rPr>
              <a:t>https://labeling.ucsd.edu/labelfeedback</a:t>
            </a:r>
            <a:r>
              <a:rPr lang="fr-CA" dirty="0"/>
              <a:t> </a:t>
            </a:r>
          </a:p>
        </p:txBody>
      </p:sp>
    </p:spTree>
    <p:extLst>
      <p:ext uri="{BB962C8B-B14F-4D97-AF65-F5344CB8AC3E}">
        <p14:creationId xmlns:p14="http://schemas.microsoft.com/office/powerpoint/2010/main" val="17547150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BE1B02-6D49-3377-DD1A-BC87134C7CE9}"/>
              </a:ext>
            </a:extLst>
          </p:cNvPr>
          <p:cNvSpPr>
            <a:spLocks noGrp="1"/>
          </p:cNvSpPr>
          <p:nvPr>
            <p:ph type="title"/>
          </p:nvPr>
        </p:nvSpPr>
        <p:spPr/>
        <p:txBody>
          <a:bodyPr/>
          <a:lstStyle/>
          <a:p>
            <a:r>
              <a:rPr lang="fr-CA" dirty="0"/>
              <a:t>ICA</a:t>
            </a:r>
          </a:p>
        </p:txBody>
      </p:sp>
      <p:sp>
        <p:nvSpPr>
          <p:cNvPr id="3" name="Espace réservé du contenu 2">
            <a:extLst>
              <a:ext uri="{FF2B5EF4-FFF2-40B4-BE49-F238E27FC236}">
                <a16:creationId xmlns:a16="http://schemas.microsoft.com/office/drawing/2014/main" id="{814756D6-C93E-3322-9941-41BA30375A8B}"/>
              </a:ext>
            </a:extLst>
          </p:cNvPr>
          <p:cNvSpPr>
            <a:spLocks noGrp="1"/>
          </p:cNvSpPr>
          <p:nvPr>
            <p:ph idx="1"/>
          </p:nvPr>
        </p:nvSpPr>
        <p:spPr/>
        <p:txBody>
          <a:bodyPr/>
          <a:lstStyle/>
          <a:p>
            <a:r>
              <a:rPr lang="fr-CA" dirty="0"/>
              <a:t>Conditions pour un ICA réussi:</a:t>
            </a:r>
          </a:p>
          <a:p>
            <a:pPr lvl="1"/>
            <a:r>
              <a:rPr lang="fr-CA" dirty="0"/>
              <a:t>Il y avait réellement ~64 discours / phénomènes dans le cerveau</a:t>
            </a:r>
          </a:p>
          <a:p>
            <a:pPr lvl="2"/>
            <a:r>
              <a:rPr lang="fr-CA" dirty="0"/>
              <a:t>S’il y en avait beaucoup moins, l’ICA va artificiellement diviser un phénomène sur deux composantes.</a:t>
            </a:r>
          </a:p>
          <a:p>
            <a:pPr lvl="2"/>
            <a:r>
              <a:rPr lang="fr-CA" dirty="0"/>
              <a:t>S’il y en avait beaucoup plus, plusieurs phénomènes seront mêlés sur certaines composantes</a:t>
            </a:r>
          </a:p>
          <a:p>
            <a:endParaRPr lang="fr-CA" dirty="0"/>
          </a:p>
          <a:p>
            <a:r>
              <a:rPr lang="fr-CA" dirty="0"/>
              <a:t>Une façon de s’assurer de ça:</a:t>
            </a:r>
          </a:p>
          <a:p>
            <a:pPr lvl="1"/>
            <a:r>
              <a:rPr lang="fr-CA" dirty="0"/>
              <a:t>Les données doivent être déjà belles (ex, les plus gros bugs déjà retirés)</a:t>
            </a:r>
          </a:p>
          <a:p>
            <a:pPr lvl="1"/>
            <a:r>
              <a:rPr lang="fr-CA" dirty="0"/>
              <a:t>… mais pas trop!</a:t>
            </a:r>
          </a:p>
        </p:txBody>
      </p:sp>
    </p:spTree>
    <p:extLst>
      <p:ext uri="{BB962C8B-B14F-4D97-AF65-F5344CB8AC3E}">
        <p14:creationId xmlns:p14="http://schemas.microsoft.com/office/powerpoint/2010/main" val="23225305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4C4024-1C6F-4B4D-8EDB-189D685C67DD}"/>
              </a:ext>
            </a:extLst>
          </p:cNvPr>
          <p:cNvSpPr>
            <a:spLocks noGrp="1"/>
          </p:cNvSpPr>
          <p:nvPr>
            <p:ph type="title"/>
          </p:nvPr>
        </p:nvSpPr>
        <p:spPr/>
        <p:txBody>
          <a:bodyPr/>
          <a:lstStyle/>
          <a:p>
            <a:r>
              <a:rPr lang="fr-CA" dirty="0"/>
              <a:t>8 – Rejet des mauvaises époques (encore)</a:t>
            </a:r>
          </a:p>
        </p:txBody>
      </p:sp>
      <p:sp>
        <p:nvSpPr>
          <p:cNvPr id="3" name="Espace réservé du contenu 2">
            <a:extLst>
              <a:ext uri="{FF2B5EF4-FFF2-40B4-BE49-F238E27FC236}">
                <a16:creationId xmlns:a16="http://schemas.microsoft.com/office/drawing/2014/main" id="{CA6AECB6-A106-4F5E-A26D-87300CEB2EE0}"/>
              </a:ext>
            </a:extLst>
          </p:cNvPr>
          <p:cNvSpPr>
            <a:spLocks noGrp="1"/>
          </p:cNvSpPr>
          <p:nvPr>
            <p:ph idx="1"/>
          </p:nvPr>
        </p:nvSpPr>
        <p:spPr/>
        <p:txBody>
          <a:bodyPr/>
          <a:lstStyle/>
          <a:p>
            <a:r>
              <a:rPr lang="fr-CA" dirty="0"/>
              <a:t>2</a:t>
            </a:r>
            <a:r>
              <a:rPr lang="fr-CA" baseline="30000" dirty="0"/>
              <a:t>e</a:t>
            </a:r>
            <a:r>
              <a:rPr lang="fr-CA" dirty="0"/>
              <a:t> passe</a:t>
            </a:r>
          </a:p>
          <a:p>
            <a:endParaRPr lang="fr-CA" dirty="0"/>
          </a:p>
          <a:p>
            <a:pPr lvl="1"/>
            <a:r>
              <a:rPr lang="fr-CA" dirty="0"/>
              <a:t>La 1ere fois: On rejetait juste les fenêtres de temps vraiment trop affreuses (qui auraient fait rater le ICA)</a:t>
            </a:r>
          </a:p>
          <a:p>
            <a:pPr lvl="1"/>
            <a:r>
              <a:rPr lang="fr-CA" dirty="0"/>
              <a:t>Maintenant on peut rejeter les fenêtres qui restent quand même laides malgré le </a:t>
            </a:r>
            <a:r>
              <a:rPr lang="fr-CA" dirty="0" err="1"/>
              <a:t>débruitage</a:t>
            </a:r>
            <a:r>
              <a:rPr lang="fr-CA" dirty="0"/>
              <a:t>.</a:t>
            </a:r>
          </a:p>
          <a:p>
            <a:pPr lvl="1"/>
            <a:endParaRPr lang="fr-CA" dirty="0"/>
          </a:p>
          <a:p>
            <a:r>
              <a:rPr lang="fr-CA" dirty="0"/>
              <a:t>On rejette les sujets chez qui les données étaient trop laides dans trop de fenêtres!</a:t>
            </a:r>
          </a:p>
        </p:txBody>
      </p:sp>
    </p:spTree>
    <p:extLst>
      <p:ext uri="{BB962C8B-B14F-4D97-AF65-F5344CB8AC3E}">
        <p14:creationId xmlns:p14="http://schemas.microsoft.com/office/powerpoint/2010/main" val="2159470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6973F1-65EC-41C3-9B54-D10353A1C174}"/>
              </a:ext>
            </a:extLst>
          </p:cNvPr>
          <p:cNvSpPr>
            <a:spLocks noGrp="1"/>
          </p:cNvSpPr>
          <p:nvPr>
            <p:ph type="title"/>
          </p:nvPr>
        </p:nvSpPr>
        <p:spPr/>
        <p:txBody>
          <a:bodyPr/>
          <a:lstStyle/>
          <a:p>
            <a:r>
              <a:rPr lang="fr-CA" dirty="0"/>
              <a:t>EEG – comment l’utiliser pour faire des analyses?</a:t>
            </a:r>
          </a:p>
        </p:txBody>
      </p:sp>
      <p:sp>
        <p:nvSpPr>
          <p:cNvPr id="3" name="Espace réservé du contenu 2">
            <a:extLst>
              <a:ext uri="{FF2B5EF4-FFF2-40B4-BE49-F238E27FC236}">
                <a16:creationId xmlns:a16="http://schemas.microsoft.com/office/drawing/2014/main" id="{4D30714A-9973-41A9-BDF1-19E45818B73C}"/>
              </a:ext>
            </a:extLst>
          </p:cNvPr>
          <p:cNvSpPr>
            <a:spLocks noGrp="1"/>
          </p:cNvSpPr>
          <p:nvPr>
            <p:ph type="body" idx="1"/>
          </p:nvPr>
        </p:nvSpPr>
        <p:spPr/>
        <p:txBody>
          <a:bodyPr/>
          <a:lstStyle/>
          <a:p>
            <a:r>
              <a:rPr lang="fr-CA" dirty="0"/>
              <a:t>Pendant une tâche</a:t>
            </a:r>
          </a:p>
          <a:p>
            <a:r>
              <a:rPr lang="fr-CA" dirty="0"/>
              <a:t>Au repos</a:t>
            </a:r>
          </a:p>
        </p:txBody>
      </p:sp>
    </p:spTree>
    <p:extLst>
      <p:ext uri="{BB962C8B-B14F-4D97-AF65-F5344CB8AC3E}">
        <p14:creationId xmlns:p14="http://schemas.microsoft.com/office/powerpoint/2010/main" val="26439138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6973F1-65EC-41C3-9B54-D10353A1C174}"/>
              </a:ext>
            </a:extLst>
          </p:cNvPr>
          <p:cNvSpPr>
            <a:spLocks noGrp="1"/>
          </p:cNvSpPr>
          <p:nvPr>
            <p:ph type="title"/>
          </p:nvPr>
        </p:nvSpPr>
        <p:spPr/>
        <p:txBody>
          <a:bodyPr>
            <a:normAutofit fontScale="90000"/>
          </a:bodyPr>
          <a:lstStyle/>
          <a:p>
            <a:r>
              <a:rPr lang="fr-CA" b="1" dirty="0">
                <a:solidFill>
                  <a:schemeClr val="accent2">
                    <a:lumMod val="50000"/>
                  </a:schemeClr>
                </a:solidFill>
              </a:rPr>
              <a:t>EEG – comment l’utiliser pour faire des analyses?</a:t>
            </a:r>
          </a:p>
        </p:txBody>
      </p:sp>
      <p:sp>
        <p:nvSpPr>
          <p:cNvPr id="3" name="Espace réservé du contenu 2">
            <a:extLst>
              <a:ext uri="{FF2B5EF4-FFF2-40B4-BE49-F238E27FC236}">
                <a16:creationId xmlns:a16="http://schemas.microsoft.com/office/drawing/2014/main" id="{4D30714A-9973-41A9-BDF1-19E45818B73C}"/>
              </a:ext>
            </a:extLst>
          </p:cNvPr>
          <p:cNvSpPr>
            <a:spLocks noGrp="1"/>
          </p:cNvSpPr>
          <p:nvPr>
            <p:ph idx="1"/>
          </p:nvPr>
        </p:nvSpPr>
        <p:spPr/>
        <p:txBody>
          <a:bodyPr/>
          <a:lstStyle/>
          <a:p>
            <a:r>
              <a:rPr lang="fr-CA" b="1" dirty="0"/>
              <a:t>Pendant une tâche</a:t>
            </a:r>
          </a:p>
          <a:p>
            <a:r>
              <a:rPr lang="fr-CA" dirty="0"/>
              <a:t>Au repos</a:t>
            </a:r>
          </a:p>
        </p:txBody>
      </p:sp>
    </p:spTree>
    <p:extLst>
      <p:ext uri="{BB962C8B-B14F-4D97-AF65-F5344CB8AC3E}">
        <p14:creationId xmlns:p14="http://schemas.microsoft.com/office/powerpoint/2010/main" val="2596935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8DD0E5-A99F-2E45-E4D0-29BE44FF12D5}"/>
              </a:ext>
            </a:extLst>
          </p:cNvPr>
          <p:cNvSpPr>
            <a:spLocks noGrp="1"/>
          </p:cNvSpPr>
          <p:nvPr>
            <p:ph type="title"/>
          </p:nvPr>
        </p:nvSpPr>
        <p:spPr/>
        <p:txBody>
          <a:bodyPr/>
          <a:lstStyle/>
          <a:p>
            <a:r>
              <a:rPr lang="fr-CA" dirty="0"/>
              <a:t>EEG pendant une tâche</a:t>
            </a:r>
          </a:p>
        </p:txBody>
      </p:sp>
      <p:sp>
        <p:nvSpPr>
          <p:cNvPr id="3" name="Espace réservé du contenu 2">
            <a:extLst>
              <a:ext uri="{FF2B5EF4-FFF2-40B4-BE49-F238E27FC236}">
                <a16:creationId xmlns:a16="http://schemas.microsoft.com/office/drawing/2014/main" id="{DD5EAF6C-0387-BCD0-7F57-4B7E957A02D9}"/>
              </a:ext>
            </a:extLst>
          </p:cNvPr>
          <p:cNvSpPr>
            <a:spLocks noGrp="1"/>
          </p:cNvSpPr>
          <p:nvPr>
            <p:ph idx="1"/>
          </p:nvPr>
        </p:nvSpPr>
        <p:spPr/>
        <p:txBody>
          <a:bodyPr/>
          <a:lstStyle/>
          <a:p>
            <a:r>
              <a:rPr lang="fr-CA" dirty="0"/>
              <a:t>Surtout en recherche!</a:t>
            </a:r>
          </a:p>
          <a:p>
            <a:pPr lvl="1"/>
            <a:r>
              <a:rPr lang="fr-CA" dirty="0"/>
              <a:t>Visuel</a:t>
            </a:r>
          </a:p>
          <a:p>
            <a:pPr lvl="1"/>
            <a:r>
              <a:rPr lang="fr-CA" dirty="0"/>
              <a:t>Auditif</a:t>
            </a:r>
          </a:p>
          <a:p>
            <a:pPr lvl="1"/>
            <a:r>
              <a:rPr lang="fr-CA" dirty="0"/>
              <a:t>Cognitif</a:t>
            </a:r>
          </a:p>
          <a:p>
            <a:pPr lvl="1"/>
            <a:r>
              <a:rPr lang="fr-CA" dirty="0"/>
              <a:t>« Arousal »: excitation</a:t>
            </a:r>
          </a:p>
          <a:p>
            <a:pPr lvl="1"/>
            <a:r>
              <a:rPr lang="fr-CA" dirty="0"/>
              <a:t>Stress</a:t>
            </a:r>
          </a:p>
          <a:p>
            <a:pPr lvl="1"/>
            <a:r>
              <a:rPr lang="fr-CA" dirty="0"/>
              <a:t>Récompenses</a:t>
            </a:r>
          </a:p>
        </p:txBody>
      </p:sp>
      <p:pic>
        <p:nvPicPr>
          <p:cNvPr id="4" name="Image 3" descr="Neural Representation of Task Difficulty and Decision Making during  Perceptual Categorization: A Timing Diagram | Journal of Neuroscience">
            <a:extLst>
              <a:ext uri="{FF2B5EF4-FFF2-40B4-BE49-F238E27FC236}">
                <a16:creationId xmlns:a16="http://schemas.microsoft.com/office/drawing/2014/main" id="{A6A6BBC6-F9AD-539A-5229-CE6C13585CFD}"/>
              </a:ext>
            </a:extLst>
          </p:cNvPr>
          <p:cNvPicPr>
            <a:picLocks noChangeAspect="1"/>
          </p:cNvPicPr>
          <p:nvPr/>
        </p:nvPicPr>
        <p:blipFill>
          <a:blip r:embed="rId2"/>
          <a:stretch>
            <a:fillRect/>
          </a:stretch>
        </p:blipFill>
        <p:spPr>
          <a:xfrm>
            <a:off x="4913495" y="1092262"/>
            <a:ext cx="6164354" cy="5148199"/>
          </a:xfrm>
          <a:prstGeom prst="rect">
            <a:avLst/>
          </a:prstGeom>
        </p:spPr>
      </p:pic>
    </p:spTree>
    <p:extLst>
      <p:ext uri="{BB962C8B-B14F-4D97-AF65-F5344CB8AC3E}">
        <p14:creationId xmlns:p14="http://schemas.microsoft.com/office/powerpoint/2010/main" val="24827662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DB0464-1595-49D9-8A9F-DD958ECB9AC6}"/>
              </a:ext>
            </a:extLst>
          </p:cNvPr>
          <p:cNvSpPr>
            <a:spLocks noGrp="1"/>
          </p:cNvSpPr>
          <p:nvPr>
            <p:ph type="title"/>
          </p:nvPr>
        </p:nvSpPr>
        <p:spPr/>
        <p:txBody>
          <a:bodyPr/>
          <a:lstStyle/>
          <a:p>
            <a:r>
              <a:rPr lang="fr-CA" dirty="0"/>
              <a:t>EEG pendant la tâche - ERP</a:t>
            </a:r>
          </a:p>
        </p:txBody>
      </p:sp>
      <p:sp>
        <p:nvSpPr>
          <p:cNvPr id="3" name="Espace réservé du contenu 2">
            <a:extLst>
              <a:ext uri="{FF2B5EF4-FFF2-40B4-BE49-F238E27FC236}">
                <a16:creationId xmlns:a16="http://schemas.microsoft.com/office/drawing/2014/main" id="{ECD53D25-5BD7-480B-ABF8-86A0EE16C99E}"/>
              </a:ext>
            </a:extLst>
          </p:cNvPr>
          <p:cNvSpPr>
            <a:spLocks noGrp="1"/>
          </p:cNvSpPr>
          <p:nvPr>
            <p:ph idx="1"/>
          </p:nvPr>
        </p:nvSpPr>
        <p:spPr>
          <a:xfrm>
            <a:off x="437746" y="1573145"/>
            <a:ext cx="7813626" cy="5174496"/>
          </a:xfrm>
        </p:spPr>
        <p:txBody>
          <a:bodyPr>
            <a:normAutofit/>
          </a:bodyPr>
          <a:lstStyle/>
          <a:p>
            <a:endParaRPr lang="fr-CA" dirty="0"/>
          </a:p>
          <a:p>
            <a:endParaRPr lang="fr-CA" dirty="0"/>
          </a:p>
          <a:p>
            <a:pPr marL="514350" indent="-514350">
              <a:buFont typeface="+mj-lt"/>
              <a:buAutoNum type="arabicPeriod"/>
            </a:pPr>
            <a:r>
              <a:rPr lang="fr-CA" dirty="0"/>
              <a:t>Le pic d’un potentiel d’action est vers 2ms</a:t>
            </a:r>
          </a:p>
          <a:p>
            <a:pPr marL="514350" indent="-514350">
              <a:buFont typeface="+mj-lt"/>
              <a:buAutoNum type="arabicPeriod"/>
            </a:pPr>
            <a:r>
              <a:rPr lang="fr-CA" dirty="0"/>
              <a:t>Mais le pic de EEG en réponse à un stimulus, pas forcément. Dépend de tous les mécanismes cérébraux impliqués.</a:t>
            </a:r>
          </a:p>
          <a:p>
            <a:pPr marL="514350" indent="-514350">
              <a:buFont typeface="+mj-lt"/>
              <a:buAutoNum type="arabicPeriod"/>
            </a:pPr>
            <a:r>
              <a:rPr lang="fr-CA" dirty="0"/>
              <a:t>Réponses « réflex » (ex, réponse visuelle) : plus rapide</a:t>
            </a:r>
          </a:p>
          <a:p>
            <a:pPr marL="514350" indent="-514350">
              <a:buFont typeface="+mj-lt"/>
              <a:buAutoNum type="arabicPeriod"/>
            </a:pPr>
            <a:r>
              <a:rPr lang="fr-CA" dirty="0"/>
              <a:t>Réponses cognitives complexes (ex: décider si une image est positive ou négative): plus lentes.</a:t>
            </a:r>
          </a:p>
          <a:p>
            <a:endParaRPr lang="fr-CA" dirty="0"/>
          </a:p>
          <a:p>
            <a:endParaRPr lang="fr-CA" dirty="0"/>
          </a:p>
        </p:txBody>
      </p:sp>
      <p:pic>
        <p:nvPicPr>
          <p:cNvPr id="4" name="Picture 2" descr="action potential graph voltage depolarization repolarization resting threshold">
            <a:extLst>
              <a:ext uri="{FF2B5EF4-FFF2-40B4-BE49-F238E27FC236}">
                <a16:creationId xmlns:a16="http://schemas.microsoft.com/office/drawing/2014/main" id="{94239377-7E05-0FD0-FCDD-1007CF780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9597" y="357283"/>
            <a:ext cx="3353888" cy="306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277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3DA6BA-0CBB-FE79-801A-935EA646C6F0}"/>
              </a:ext>
            </a:extLst>
          </p:cNvPr>
          <p:cNvSpPr>
            <a:spLocks noGrp="1"/>
          </p:cNvSpPr>
          <p:nvPr>
            <p:ph type="title"/>
          </p:nvPr>
        </p:nvSpPr>
        <p:spPr/>
        <p:txBody>
          <a:bodyPr>
            <a:normAutofit fontScale="90000"/>
          </a:bodyPr>
          <a:lstStyle/>
          <a:p>
            <a:r>
              <a:rPr lang="fr-CA" dirty="0"/>
              <a:t>Pendant la tâche: ERP – « </a:t>
            </a:r>
            <a:r>
              <a:rPr lang="fr-CA" dirty="0" err="1"/>
              <a:t>event-related</a:t>
            </a:r>
            <a:r>
              <a:rPr lang="fr-CA" dirty="0"/>
              <a:t> </a:t>
            </a:r>
            <a:r>
              <a:rPr lang="fr-CA" dirty="0" err="1"/>
              <a:t>potential</a:t>
            </a:r>
            <a:r>
              <a:rPr lang="fr-CA" dirty="0"/>
              <a:t> »</a:t>
            </a:r>
          </a:p>
        </p:txBody>
      </p:sp>
      <p:sp>
        <p:nvSpPr>
          <p:cNvPr id="6" name="Espace réservé du contenu 5">
            <a:extLst>
              <a:ext uri="{FF2B5EF4-FFF2-40B4-BE49-F238E27FC236}">
                <a16:creationId xmlns:a16="http://schemas.microsoft.com/office/drawing/2014/main" id="{37E4344B-399C-CA61-B498-A366C02895E8}"/>
              </a:ext>
            </a:extLst>
          </p:cNvPr>
          <p:cNvSpPr>
            <a:spLocks noGrp="1"/>
          </p:cNvSpPr>
          <p:nvPr>
            <p:ph idx="1"/>
          </p:nvPr>
        </p:nvSpPr>
        <p:spPr>
          <a:xfrm>
            <a:off x="8672349" y="3058885"/>
            <a:ext cx="2855622" cy="2863979"/>
          </a:xfrm>
        </p:spPr>
        <p:txBody>
          <a:bodyPr>
            <a:normAutofit/>
          </a:bodyPr>
          <a:lstStyle/>
          <a:p>
            <a:pPr marL="0" indent="0">
              <a:buNone/>
            </a:pPr>
            <a:r>
              <a:rPr lang="fr-CA" sz="2400" dirty="0"/>
              <a:t>Très bruité! Requiert </a:t>
            </a:r>
            <a:r>
              <a:rPr lang="fr-CA" sz="2400" b="1" dirty="0"/>
              <a:t>beaucoup </a:t>
            </a:r>
            <a:r>
              <a:rPr lang="fr-CA" sz="2400" dirty="0"/>
              <a:t>de stimuli pour voir un bel effet dans la moyenne!</a:t>
            </a:r>
          </a:p>
        </p:txBody>
      </p:sp>
      <p:pic>
        <p:nvPicPr>
          <p:cNvPr id="7" name="Espace réservé du contenu 3" descr="Extraction of ERPs from EEG signals: (a) Stimuli (1... N) are presented...  | Download Scientific Diagram">
            <a:extLst>
              <a:ext uri="{FF2B5EF4-FFF2-40B4-BE49-F238E27FC236}">
                <a16:creationId xmlns:a16="http://schemas.microsoft.com/office/drawing/2014/main" id="{F2B8DA62-86CB-CF83-3DA9-EE4450887C1E}"/>
              </a:ext>
            </a:extLst>
          </p:cNvPr>
          <p:cNvPicPr>
            <a:picLocks noChangeAspect="1"/>
          </p:cNvPicPr>
          <p:nvPr/>
        </p:nvPicPr>
        <p:blipFill>
          <a:blip r:embed="rId2"/>
          <a:stretch>
            <a:fillRect/>
          </a:stretch>
        </p:blipFill>
        <p:spPr>
          <a:xfrm>
            <a:off x="310682" y="1274475"/>
            <a:ext cx="7436381" cy="5310451"/>
          </a:xfrm>
          <a:prstGeom prst="rect">
            <a:avLst/>
          </a:prstGeom>
        </p:spPr>
      </p:pic>
    </p:spTree>
    <p:extLst>
      <p:ext uri="{BB962C8B-B14F-4D97-AF65-F5344CB8AC3E}">
        <p14:creationId xmlns:p14="http://schemas.microsoft.com/office/powerpoint/2010/main" val="681960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ERP">
            <a:extLst>
              <a:ext uri="{FF2B5EF4-FFF2-40B4-BE49-F238E27FC236}">
                <a16:creationId xmlns:a16="http://schemas.microsoft.com/office/drawing/2014/main" id="{10B398E0-99E1-F082-B7C9-C05049E3A6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7214" y="1670412"/>
            <a:ext cx="6652203" cy="4217882"/>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3326BAC8-0638-4770-B5F8-13B4D2C29149}"/>
              </a:ext>
            </a:extLst>
          </p:cNvPr>
          <p:cNvSpPr>
            <a:spLocks noGrp="1"/>
          </p:cNvSpPr>
          <p:nvPr>
            <p:ph type="title"/>
          </p:nvPr>
        </p:nvSpPr>
        <p:spPr/>
        <p:txBody>
          <a:bodyPr/>
          <a:lstStyle/>
          <a:p>
            <a:r>
              <a:rPr lang="fr-CA" dirty="0"/>
              <a:t>EEG pendant la tâche - ERP</a:t>
            </a:r>
          </a:p>
        </p:txBody>
      </p:sp>
      <p:sp>
        <p:nvSpPr>
          <p:cNvPr id="3" name="Espace réservé du contenu 2">
            <a:extLst>
              <a:ext uri="{FF2B5EF4-FFF2-40B4-BE49-F238E27FC236}">
                <a16:creationId xmlns:a16="http://schemas.microsoft.com/office/drawing/2014/main" id="{B9369545-8CBE-424B-9A81-F31C3C65D25A}"/>
              </a:ext>
            </a:extLst>
          </p:cNvPr>
          <p:cNvSpPr>
            <a:spLocks noGrp="1"/>
          </p:cNvSpPr>
          <p:nvPr>
            <p:ph idx="1"/>
          </p:nvPr>
        </p:nvSpPr>
        <p:spPr>
          <a:xfrm>
            <a:off x="242583" y="1573144"/>
            <a:ext cx="6410465" cy="4680510"/>
          </a:xfrm>
        </p:spPr>
        <p:txBody>
          <a:bodyPr>
            <a:normAutofit/>
          </a:bodyPr>
          <a:lstStyle/>
          <a:p>
            <a:r>
              <a:rPr lang="fr-CA" dirty="0"/>
              <a:t>Solution: Moyenner plusieurs fenêtres de temps représentant la même réaction.  Le bruit s’annule.</a:t>
            </a:r>
          </a:p>
          <a:p>
            <a:pPr marL="498929" lvl="1" indent="0">
              <a:buNone/>
            </a:pPr>
            <a:endParaRPr lang="fr-CA" dirty="0"/>
          </a:p>
          <a:p>
            <a:r>
              <a:rPr lang="fr-CA" dirty="0"/>
              <a:t>La précision doit être parfaite!</a:t>
            </a:r>
          </a:p>
          <a:p>
            <a:pPr lvl="1"/>
            <a:r>
              <a:rPr lang="fr-CA" dirty="0"/>
              <a:t>(Au </a:t>
            </a:r>
            <a:r>
              <a:rPr lang="fr-CA" dirty="0" err="1"/>
              <a:t>mili</a:t>
            </a:r>
            <a:r>
              <a:rPr lang="fr-CA" dirty="0"/>
              <a:t>-seconde près!)</a:t>
            </a:r>
          </a:p>
          <a:p>
            <a:pPr marL="498929" lvl="1" indent="0">
              <a:buNone/>
            </a:pPr>
            <a:endParaRPr lang="fr-CA" dirty="0"/>
          </a:p>
          <a:p>
            <a:r>
              <a:rPr lang="fr-CA" dirty="0"/>
              <a:t>Résultat: </a:t>
            </a:r>
            <a:r>
              <a:rPr lang="fr-CA" dirty="0" err="1"/>
              <a:t>Event-Related</a:t>
            </a:r>
            <a:r>
              <a:rPr lang="fr-CA" dirty="0"/>
              <a:t> Potentiel (ERP)</a:t>
            </a:r>
          </a:p>
        </p:txBody>
      </p:sp>
      <p:sp>
        <p:nvSpPr>
          <p:cNvPr id="6" name="ZoneTexte 5">
            <a:extLst>
              <a:ext uri="{FF2B5EF4-FFF2-40B4-BE49-F238E27FC236}">
                <a16:creationId xmlns:a16="http://schemas.microsoft.com/office/drawing/2014/main" id="{EA94A550-96BE-4C5B-3633-213841DBC7B4}"/>
              </a:ext>
            </a:extLst>
          </p:cNvPr>
          <p:cNvSpPr txBox="1"/>
          <p:nvPr/>
        </p:nvSpPr>
        <p:spPr>
          <a:xfrm>
            <a:off x="8881242" y="6400799"/>
            <a:ext cx="3145807" cy="338554"/>
          </a:xfrm>
          <a:prstGeom prst="rect">
            <a:avLst/>
          </a:prstGeom>
          <a:noFill/>
        </p:spPr>
        <p:txBody>
          <a:bodyPr wrap="square">
            <a:spAutoFit/>
          </a:bodyPr>
          <a:lstStyle/>
          <a:p>
            <a:r>
              <a:rPr lang="fr-CA" sz="1600" dirty="0"/>
              <a:t>http://www.eegget-it.nl/erp.html</a:t>
            </a:r>
          </a:p>
        </p:txBody>
      </p:sp>
    </p:spTree>
    <p:extLst>
      <p:ext uri="{BB962C8B-B14F-4D97-AF65-F5344CB8AC3E}">
        <p14:creationId xmlns:p14="http://schemas.microsoft.com/office/powerpoint/2010/main" val="297937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702F90D-CCB3-D729-BA12-C9D75E798EF7}"/>
              </a:ext>
            </a:extLst>
          </p:cNvPr>
          <p:cNvPicPr>
            <a:picLocks noChangeAspect="1"/>
          </p:cNvPicPr>
          <p:nvPr/>
        </p:nvPicPr>
        <p:blipFill>
          <a:blip r:embed="rId2"/>
          <a:stretch>
            <a:fillRect/>
          </a:stretch>
        </p:blipFill>
        <p:spPr>
          <a:xfrm>
            <a:off x="3174123" y="289938"/>
            <a:ext cx="5749159" cy="6511478"/>
          </a:xfrm>
          <a:prstGeom prst="rect">
            <a:avLst/>
          </a:prstGeom>
        </p:spPr>
      </p:pic>
    </p:spTree>
    <p:extLst>
      <p:ext uri="{BB962C8B-B14F-4D97-AF65-F5344CB8AC3E}">
        <p14:creationId xmlns:p14="http://schemas.microsoft.com/office/powerpoint/2010/main" val="23069328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E620E4-D94B-424B-B49B-BE842D96A6FD}"/>
              </a:ext>
            </a:extLst>
          </p:cNvPr>
          <p:cNvSpPr>
            <a:spLocks noGrp="1"/>
          </p:cNvSpPr>
          <p:nvPr>
            <p:ph type="title"/>
          </p:nvPr>
        </p:nvSpPr>
        <p:spPr/>
        <p:txBody>
          <a:bodyPr>
            <a:normAutofit fontScale="90000"/>
          </a:bodyPr>
          <a:lstStyle/>
          <a:p>
            <a:r>
              <a:rPr lang="fr-CA" dirty="0" err="1"/>
              <a:t>Preprocessing</a:t>
            </a:r>
            <a:r>
              <a:rPr lang="fr-CA" dirty="0"/>
              <a:t> additionnel pour les ERP: </a:t>
            </a:r>
            <a:br>
              <a:rPr lang="fr-CA" dirty="0"/>
            </a:br>
            <a:r>
              <a:rPr lang="fr-CA" dirty="0"/>
              <a:t>Baseline correction</a:t>
            </a:r>
          </a:p>
        </p:txBody>
      </p:sp>
      <p:pic>
        <p:nvPicPr>
          <p:cNvPr id="1026" name="Picture 2" descr="Comparison of hypothetical correct (full lines) and incorrect... | Download  Scientific Diagram">
            <a:extLst>
              <a:ext uri="{FF2B5EF4-FFF2-40B4-BE49-F238E27FC236}">
                <a16:creationId xmlns:a16="http://schemas.microsoft.com/office/drawing/2014/main" id="{7D363B8E-0168-4377-85CD-13C447FE79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4117"/>
          <a:stretch/>
        </p:blipFill>
        <p:spPr bwMode="auto">
          <a:xfrm>
            <a:off x="437745" y="1525125"/>
            <a:ext cx="11547665" cy="4545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030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D2C796-C81D-A060-3022-01ABCFD4C6FC}"/>
              </a:ext>
            </a:extLst>
          </p:cNvPr>
          <p:cNvSpPr>
            <a:spLocks noGrp="1"/>
          </p:cNvSpPr>
          <p:nvPr>
            <p:ph type="title"/>
          </p:nvPr>
        </p:nvSpPr>
        <p:spPr/>
        <p:txBody>
          <a:bodyPr>
            <a:normAutofit fontScale="90000"/>
          </a:bodyPr>
          <a:lstStyle/>
          <a:p>
            <a:r>
              <a:rPr lang="fr-CA" dirty="0"/>
              <a:t>Pendant la tâche: ERP – « </a:t>
            </a:r>
            <a:r>
              <a:rPr lang="fr-CA" dirty="0" err="1"/>
              <a:t>event-related</a:t>
            </a:r>
            <a:r>
              <a:rPr lang="fr-CA" dirty="0"/>
              <a:t> </a:t>
            </a:r>
            <a:r>
              <a:rPr lang="fr-CA" dirty="0" err="1"/>
              <a:t>potential</a:t>
            </a:r>
            <a:r>
              <a:rPr lang="fr-CA" dirty="0"/>
              <a:t> »</a:t>
            </a:r>
          </a:p>
        </p:txBody>
      </p:sp>
      <p:sp>
        <p:nvSpPr>
          <p:cNvPr id="3" name="Espace réservé du contenu 2">
            <a:extLst>
              <a:ext uri="{FF2B5EF4-FFF2-40B4-BE49-F238E27FC236}">
                <a16:creationId xmlns:a16="http://schemas.microsoft.com/office/drawing/2014/main" id="{2A7CACDD-F894-32AA-1854-3F261FA52FCF}"/>
              </a:ext>
            </a:extLst>
          </p:cNvPr>
          <p:cNvSpPr>
            <a:spLocks noGrp="1"/>
          </p:cNvSpPr>
          <p:nvPr>
            <p:ph idx="1"/>
          </p:nvPr>
        </p:nvSpPr>
        <p:spPr>
          <a:xfrm>
            <a:off x="437745" y="1883227"/>
            <a:ext cx="3230741" cy="2776893"/>
          </a:xfrm>
        </p:spPr>
        <p:txBody>
          <a:bodyPr>
            <a:normAutofit lnSpcReduction="10000"/>
          </a:bodyPr>
          <a:lstStyle/>
          <a:p>
            <a:pPr marL="0" indent="0">
              <a:buNone/>
            </a:pPr>
            <a:r>
              <a:rPr lang="fr-CA" sz="2400" dirty="0"/>
              <a:t>Les résultats ne sont pas toujours présents uniformément sur toutes les électrodes</a:t>
            </a:r>
          </a:p>
          <a:p>
            <a:pPr marL="0" indent="0">
              <a:buNone/>
            </a:pPr>
            <a:endParaRPr lang="fr-CA" sz="2400" dirty="0"/>
          </a:p>
          <a:p>
            <a:pPr marL="0" indent="0">
              <a:buNone/>
            </a:pPr>
            <a:r>
              <a:rPr lang="fr-CA" sz="2400" dirty="0"/>
              <a:t>On peut nommer les régions où une réaction est très présente.</a:t>
            </a:r>
          </a:p>
        </p:txBody>
      </p:sp>
      <p:pic>
        <p:nvPicPr>
          <p:cNvPr id="4" name="Picture 2" descr="TMS-EEG signatures of glutamatergic neurotransmission in human cortex |  Scientific Reports">
            <a:extLst>
              <a:ext uri="{FF2B5EF4-FFF2-40B4-BE49-F238E27FC236}">
                <a16:creationId xmlns:a16="http://schemas.microsoft.com/office/drawing/2014/main" id="{7DF1EAAE-485C-0491-BE9A-36EE5259EA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2765" y="1294633"/>
            <a:ext cx="7811490" cy="5206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9272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A232A2-B312-49BB-9FE2-4FA3749B0D83}"/>
              </a:ext>
            </a:extLst>
          </p:cNvPr>
          <p:cNvSpPr>
            <a:spLocks noGrp="1"/>
          </p:cNvSpPr>
          <p:nvPr>
            <p:ph type="title"/>
          </p:nvPr>
        </p:nvSpPr>
        <p:spPr/>
        <p:txBody>
          <a:bodyPr/>
          <a:lstStyle/>
          <a:p>
            <a:r>
              <a:rPr lang="fr-CA" dirty="0"/>
              <a:t>ERP</a:t>
            </a:r>
          </a:p>
        </p:txBody>
      </p:sp>
      <p:sp>
        <p:nvSpPr>
          <p:cNvPr id="3" name="Espace réservé du contenu 2">
            <a:extLst>
              <a:ext uri="{FF2B5EF4-FFF2-40B4-BE49-F238E27FC236}">
                <a16:creationId xmlns:a16="http://schemas.microsoft.com/office/drawing/2014/main" id="{7F608376-2E71-496F-B68F-F53871C4E4A5}"/>
              </a:ext>
            </a:extLst>
          </p:cNvPr>
          <p:cNvSpPr>
            <a:spLocks noGrp="1"/>
          </p:cNvSpPr>
          <p:nvPr>
            <p:ph idx="1"/>
          </p:nvPr>
        </p:nvSpPr>
        <p:spPr>
          <a:xfrm>
            <a:off x="94592" y="1573144"/>
            <a:ext cx="5646135" cy="4712041"/>
          </a:xfrm>
        </p:spPr>
        <p:txBody>
          <a:bodyPr>
            <a:normAutofit/>
          </a:bodyPr>
          <a:lstStyle/>
          <a:p>
            <a:r>
              <a:rPr lang="fr-CA" dirty="0"/>
              <a:t>Un pic seul est difficilement interprétable. On analyse généralement les pics en fonction de la différence entre 2 conditions.</a:t>
            </a:r>
          </a:p>
          <a:p>
            <a:pPr lvl="1"/>
            <a:r>
              <a:rPr lang="fr-CA" dirty="0"/>
              <a:t>Avant vs après traitement</a:t>
            </a:r>
          </a:p>
          <a:p>
            <a:pPr lvl="1"/>
            <a:r>
              <a:rPr lang="fr-CA" dirty="0"/>
              <a:t>Tâche 1 vs tâche 2</a:t>
            </a:r>
          </a:p>
          <a:p>
            <a:pPr lvl="1"/>
            <a:r>
              <a:rPr lang="fr-CA" dirty="0"/>
              <a:t>Côté droit vs gauche</a:t>
            </a:r>
          </a:p>
          <a:p>
            <a:pPr lvl="1"/>
            <a:r>
              <a:rPr lang="fr-CA" dirty="0"/>
              <a:t>Etc.</a:t>
            </a:r>
          </a:p>
          <a:p>
            <a:r>
              <a:rPr lang="fr-CA" dirty="0"/>
              <a:t>On peut regarder la différence</a:t>
            </a:r>
          </a:p>
          <a:p>
            <a:pPr lvl="1"/>
            <a:r>
              <a:rPr lang="fr-CA" dirty="0"/>
              <a:t>En latence</a:t>
            </a:r>
          </a:p>
          <a:p>
            <a:pPr lvl="1"/>
            <a:r>
              <a:rPr lang="fr-CA" dirty="0"/>
              <a:t>En amplitude</a:t>
            </a:r>
          </a:p>
          <a:p>
            <a:endParaRPr lang="fr-CA" dirty="0"/>
          </a:p>
          <a:p>
            <a:endParaRPr lang="fr-CA" dirty="0"/>
          </a:p>
        </p:txBody>
      </p:sp>
      <p:pic>
        <p:nvPicPr>
          <p:cNvPr id="5122" name="Picture 2" descr="Figure 1. Idealized event-related potential (ERP) waveforms elicited during a visual search task. The left panel shows a bilateral stimulus array to which the waveforms are time locked and a model of the human head with the placement of a subset of electrodes from the 10/20 system. The bottom right panel illustrates how ERPs are extracted from the raw electroencephalogram (EEG). The middle right panel shows the classic sequence of ERP components elicited during a visual task with left visual field targets at occipitotemporal electrode sites. The top right panel shows the sequence of ERP components observed during the performance of the task requiring a response with a finger on the left hand that could be either correct or incorrect. Note that the P3 and ERN components are not typically lateralized but, instead, have fairly broad scalp distributions with central maxima.">
            <a:extLst>
              <a:ext uri="{FF2B5EF4-FFF2-40B4-BE49-F238E27FC236}">
                <a16:creationId xmlns:a16="http://schemas.microsoft.com/office/drawing/2014/main" id="{AA8FF249-EC38-41F3-AAE2-4CE79F7ED8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556"/>
          <a:stretch/>
        </p:blipFill>
        <p:spPr bwMode="auto">
          <a:xfrm>
            <a:off x="5740728" y="1097147"/>
            <a:ext cx="6451272" cy="4956048"/>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670868D9-189E-474E-822C-52007B43D33F}"/>
              </a:ext>
            </a:extLst>
          </p:cNvPr>
          <p:cNvSpPr/>
          <p:nvPr/>
        </p:nvSpPr>
        <p:spPr>
          <a:xfrm>
            <a:off x="9544423" y="4270038"/>
            <a:ext cx="861848" cy="840992"/>
          </a:xfrm>
          <a:prstGeom prst="ellipse">
            <a:avLst/>
          </a:prstGeom>
          <a:solidFill>
            <a:srgbClr val="99CB38">
              <a:alpha val="4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llipse 5">
            <a:extLst>
              <a:ext uri="{FF2B5EF4-FFF2-40B4-BE49-F238E27FC236}">
                <a16:creationId xmlns:a16="http://schemas.microsoft.com/office/drawing/2014/main" id="{8DF77757-EB8E-46DB-9FD9-AF4A3CCCC4D7}"/>
              </a:ext>
            </a:extLst>
          </p:cNvPr>
          <p:cNvSpPr/>
          <p:nvPr/>
        </p:nvSpPr>
        <p:spPr>
          <a:xfrm>
            <a:off x="10406271" y="2734179"/>
            <a:ext cx="861848" cy="840992"/>
          </a:xfrm>
          <a:prstGeom prst="ellipse">
            <a:avLst/>
          </a:prstGeom>
          <a:solidFill>
            <a:srgbClr val="99CB38">
              <a:alpha val="4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98811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366080-2E0E-4BCA-9355-ADA77C9C91FA}"/>
              </a:ext>
            </a:extLst>
          </p:cNvPr>
          <p:cNvSpPr>
            <a:spLocks noGrp="1"/>
          </p:cNvSpPr>
          <p:nvPr>
            <p:ph type="title"/>
          </p:nvPr>
        </p:nvSpPr>
        <p:spPr/>
        <p:txBody>
          <a:bodyPr/>
          <a:lstStyle/>
          <a:p>
            <a:endParaRPr lang="fr-CA" dirty="0"/>
          </a:p>
        </p:txBody>
      </p:sp>
      <p:pic>
        <p:nvPicPr>
          <p:cNvPr id="2050" name="Picture 2" descr="Overview of grand-averaged ERP waveforms (baseline corrected using the... |  Download Scientific Diagram">
            <a:extLst>
              <a:ext uri="{FF2B5EF4-FFF2-40B4-BE49-F238E27FC236}">
                <a16:creationId xmlns:a16="http://schemas.microsoft.com/office/drawing/2014/main" id="{E57BB33A-FB8C-4480-8ECA-559E0D09F0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9796" y="478320"/>
            <a:ext cx="11394133" cy="6022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4680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95C4A0-9935-487C-9AE7-8B664238785C}"/>
              </a:ext>
            </a:extLst>
          </p:cNvPr>
          <p:cNvSpPr>
            <a:spLocks noGrp="1"/>
          </p:cNvSpPr>
          <p:nvPr>
            <p:ph type="title"/>
          </p:nvPr>
        </p:nvSpPr>
        <p:spPr/>
        <p:txBody>
          <a:bodyPr/>
          <a:lstStyle/>
          <a:p>
            <a:r>
              <a:rPr lang="fr-CA" dirty="0"/>
              <a:t>EEG vs IRMF (durant une tâche)</a:t>
            </a:r>
          </a:p>
        </p:txBody>
      </p:sp>
      <p:sp>
        <p:nvSpPr>
          <p:cNvPr id="3" name="Espace réservé du contenu 2">
            <a:extLst>
              <a:ext uri="{FF2B5EF4-FFF2-40B4-BE49-F238E27FC236}">
                <a16:creationId xmlns:a16="http://schemas.microsoft.com/office/drawing/2014/main" id="{7238EF5F-FF6C-4F4D-BCF0-6C0C7D95CB55}"/>
              </a:ext>
            </a:extLst>
          </p:cNvPr>
          <p:cNvSpPr>
            <a:spLocks noGrp="1"/>
          </p:cNvSpPr>
          <p:nvPr>
            <p:ph idx="1"/>
          </p:nvPr>
        </p:nvSpPr>
        <p:spPr>
          <a:xfrm>
            <a:off x="228600" y="1573144"/>
            <a:ext cx="11615057" cy="5067142"/>
          </a:xfrm>
        </p:spPr>
        <p:txBody>
          <a:bodyPr>
            <a:normAutofit lnSpcReduction="10000"/>
          </a:bodyPr>
          <a:lstStyle/>
          <a:p>
            <a:r>
              <a:rPr lang="fr-CA" dirty="0"/>
              <a:t>Les deux mesurent la réaction typique après une série de </a:t>
            </a:r>
            <a:r>
              <a:rPr lang="fr-CA" b="1" dirty="0"/>
              <a:t>stimuli semblables</a:t>
            </a:r>
          </a:p>
          <a:p>
            <a:r>
              <a:rPr lang="fr-CA" dirty="0"/>
              <a:t>IRMf: </a:t>
            </a:r>
          </a:p>
          <a:p>
            <a:pPr lvl="1"/>
            <a:r>
              <a:rPr lang="fr-CA" dirty="0"/>
              <a:t>Résolution temporelle: une image aux quelques secondes.</a:t>
            </a:r>
          </a:p>
          <a:p>
            <a:pPr lvl="2"/>
            <a:r>
              <a:rPr lang="fr-CA" dirty="0"/>
              <a:t>On ne moyenne pas = la courbe n’est pas parfaite. </a:t>
            </a:r>
          </a:p>
          <a:p>
            <a:pPr lvl="1"/>
            <a:r>
              <a:rPr lang="fr-CA" dirty="0"/>
              <a:t>Résolution spatiale:  une information dans chaque voxel (des milliers)</a:t>
            </a:r>
          </a:p>
          <a:p>
            <a:pPr lvl="1"/>
            <a:r>
              <a:rPr lang="fr-CA" dirty="0"/>
              <a:t>On cherche </a:t>
            </a:r>
            <a:r>
              <a:rPr lang="fr-CA" b="1" dirty="0"/>
              <a:t>les voxels </a:t>
            </a:r>
            <a:r>
              <a:rPr lang="fr-CA" dirty="0"/>
              <a:t>qui ont réagit dans le temps de la façon attendue selon les hypothèses.</a:t>
            </a:r>
          </a:p>
          <a:p>
            <a:pPr lvl="1"/>
            <a:endParaRPr lang="fr-CA" dirty="0"/>
          </a:p>
          <a:p>
            <a:r>
              <a:rPr lang="fr-CA" dirty="0"/>
              <a:t>ERP:</a:t>
            </a:r>
          </a:p>
          <a:p>
            <a:pPr lvl="1"/>
            <a:r>
              <a:rPr lang="fr-CA" dirty="0"/>
              <a:t>Résolution temporelle: de l’ordre du ms</a:t>
            </a:r>
          </a:p>
          <a:p>
            <a:pPr lvl="1"/>
            <a:r>
              <a:rPr lang="fr-CA" dirty="0"/>
              <a:t>Résolution spatiale: &lt;100 électrodes</a:t>
            </a:r>
          </a:p>
          <a:p>
            <a:pPr lvl="1"/>
            <a:r>
              <a:rPr lang="fr-CA" dirty="0"/>
              <a:t>Pas d’hypothèse sur la forme de la réponse temporelle, on cherche surtout comment le cerveau réagit dans des régions larges (ex, frontal, </a:t>
            </a:r>
            <a:r>
              <a:rPr lang="fr-CA" dirty="0" err="1"/>
              <a:t>posterieur</a:t>
            </a:r>
            <a:r>
              <a:rPr lang="fr-CA" dirty="0"/>
              <a:t>)</a:t>
            </a:r>
          </a:p>
        </p:txBody>
      </p:sp>
    </p:spTree>
    <p:extLst>
      <p:ext uri="{BB962C8B-B14F-4D97-AF65-F5344CB8AC3E}">
        <p14:creationId xmlns:p14="http://schemas.microsoft.com/office/powerpoint/2010/main" val="41231102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C85EF8-814F-48B6-9727-B53190A3A235}"/>
              </a:ext>
            </a:extLst>
          </p:cNvPr>
          <p:cNvSpPr>
            <a:spLocks noGrp="1"/>
          </p:cNvSpPr>
          <p:nvPr>
            <p:ph type="title"/>
          </p:nvPr>
        </p:nvSpPr>
        <p:spPr/>
        <p:txBody>
          <a:bodyPr/>
          <a:lstStyle/>
          <a:p>
            <a:r>
              <a:rPr lang="fr-CA" dirty="0"/>
              <a:t>ERP</a:t>
            </a:r>
          </a:p>
        </p:txBody>
      </p:sp>
      <p:sp>
        <p:nvSpPr>
          <p:cNvPr id="3" name="Espace réservé du contenu 2">
            <a:extLst>
              <a:ext uri="{FF2B5EF4-FFF2-40B4-BE49-F238E27FC236}">
                <a16:creationId xmlns:a16="http://schemas.microsoft.com/office/drawing/2014/main" id="{A73B70F8-0883-47D1-9A90-031B5F74935B}"/>
              </a:ext>
            </a:extLst>
          </p:cNvPr>
          <p:cNvSpPr>
            <a:spLocks noGrp="1"/>
          </p:cNvSpPr>
          <p:nvPr>
            <p:ph idx="1"/>
          </p:nvPr>
        </p:nvSpPr>
        <p:spPr>
          <a:xfrm>
            <a:off x="437745" y="1573144"/>
            <a:ext cx="6257345" cy="4827655"/>
          </a:xfrm>
        </p:spPr>
        <p:txBody>
          <a:bodyPr>
            <a:normAutofit/>
          </a:bodyPr>
          <a:lstStyle/>
          <a:p>
            <a:r>
              <a:rPr lang="fr-CA" sz="2800" dirty="0"/>
              <a:t>Certains </a:t>
            </a:r>
            <a:r>
              <a:rPr lang="fr-CA" sz="2800" dirty="0" err="1"/>
              <a:t>ERPs</a:t>
            </a:r>
            <a:r>
              <a:rPr lang="fr-CA" sz="2800" dirty="0"/>
              <a:t> typiques ont été nommés</a:t>
            </a:r>
          </a:p>
          <a:p>
            <a:pPr lvl="1"/>
            <a:r>
              <a:rPr lang="fr-CA" sz="2000" dirty="0"/>
              <a:t>Ex: P1 visuel (i.e. après une tâche qui implique de regarder quelque chose)</a:t>
            </a:r>
          </a:p>
          <a:p>
            <a:pPr lvl="1"/>
            <a:r>
              <a:rPr lang="fr-CA" sz="2000" dirty="0"/>
              <a:t>P1 auditif</a:t>
            </a:r>
          </a:p>
          <a:p>
            <a:pPr lvl="1"/>
            <a:r>
              <a:rPr lang="fr-CA" sz="2000" dirty="0"/>
              <a:t>N1</a:t>
            </a:r>
          </a:p>
          <a:p>
            <a:pPr lvl="1"/>
            <a:r>
              <a:rPr lang="fr-CA" sz="2000" dirty="0"/>
              <a:t>…</a:t>
            </a:r>
          </a:p>
          <a:p>
            <a:r>
              <a:rPr lang="fr-CA" sz="2800" dirty="0"/>
              <a:t>P = positif</a:t>
            </a:r>
          </a:p>
          <a:p>
            <a:r>
              <a:rPr lang="fr-CA" sz="2800" dirty="0"/>
              <a:t>N = négatif</a:t>
            </a:r>
          </a:p>
          <a:p>
            <a:r>
              <a:rPr lang="fr-CA" sz="2800" dirty="0"/>
              <a:t>1 = le 1</a:t>
            </a:r>
            <a:r>
              <a:rPr lang="fr-CA" sz="2800" baseline="30000" dirty="0"/>
              <a:t>e</a:t>
            </a:r>
            <a:r>
              <a:rPr lang="fr-CA" sz="2800" dirty="0"/>
              <a:t> pic</a:t>
            </a:r>
          </a:p>
          <a:p>
            <a:r>
              <a:rPr lang="fr-CA" sz="2800" dirty="0"/>
              <a:t>Ou parfois, P100 = positif à 100 ms.</a:t>
            </a:r>
          </a:p>
        </p:txBody>
      </p:sp>
      <p:pic>
        <p:nvPicPr>
          <p:cNvPr id="4" name="Picture 4" descr="ERP">
            <a:extLst>
              <a:ext uri="{FF2B5EF4-FFF2-40B4-BE49-F238E27FC236}">
                <a16:creationId xmlns:a16="http://schemas.microsoft.com/office/drawing/2014/main" id="{CA8C8265-582E-F83A-F915-A20B48C283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613" t="52595"/>
          <a:stretch/>
        </p:blipFill>
        <p:spPr bwMode="auto">
          <a:xfrm>
            <a:off x="6394824" y="2078923"/>
            <a:ext cx="5359431" cy="3399468"/>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BEA069A2-408B-D1B3-08E7-A6C666532223}"/>
              </a:ext>
            </a:extLst>
          </p:cNvPr>
          <p:cNvSpPr txBox="1"/>
          <p:nvPr/>
        </p:nvSpPr>
        <p:spPr>
          <a:xfrm>
            <a:off x="6873766" y="6035873"/>
            <a:ext cx="5244662" cy="646331"/>
          </a:xfrm>
          <a:prstGeom prst="rect">
            <a:avLst/>
          </a:prstGeom>
          <a:noFill/>
        </p:spPr>
        <p:txBody>
          <a:bodyPr wrap="square">
            <a:spAutoFit/>
          </a:bodyPr>
          <a:lstStyle/>
          <a:p>
            <a:pPr marL="0" indent="0">
              <a:buNone/>
            </a:pPr>
            <a:r>
              <a:rPr lang="fr-CA" sz="1800" dirty="0"/>
              <a:t>(Il y a une habitude un peu </a:t>
            </a:r>
            <a:r>
              <a:rPr lang="fr-CA" sz="1800" dirty="0" err="1"/>
              <a:t>nounoun</a:t>
            </a:r>
            <a:r>
              <a:rPr lang="fr-CA" dirty="0" err="1"/>
              <a:t>e</a:t>
            </a:r>
            <a:r>
              <a:rPr lang="fr-CA" dirty="0"/>
              <a:t> d’afficher le + par en bas sur l’axe des y).</a:t>
            </a:r>
            <a:r>
              <a:rPr lang="fr-CA" sz="1800" dirty="0"/>
              <a:t> </a:t>
            </a:r>
          </a:p>
        </p:txBody>
      </p:sp>
    </p:spTree>
    <p:extLst>
      <p:ext uri="{BB962C8B-B14F-4D97-AF65-F5344CB8AC3E}">
        <p14:creationId xmlns:p14="http://schemas.microsoft.com/office/powerpoint/2010/main" val="5721510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6973F1-65EC-41C3-9B54-D10353A1C174}"/>
              </a:ext>
            </a:extLst>
          </p:cNvPr>
          <p:cNvSpPr>
            <a:spLocks noGrp="1"/>
          </p:cNvSpPr>
          <p:nvPr>
            <p:ph type="title"/>
          </p:nvPr>
        </p:nvSpPr>
        <p:spPr/>
        <p:txBody>
          <a:bodyPr>
            <a:normAutofit fontScale="90000"/>
          </a:bodyPr>
          <a:lstStyle/>
          <a:p>
            <a:r>
              <a:rPr lang="fr-CA" b="1" dirty="0">
                <a:solidFill>
                  <a:schemeClr val="accent2">
                    <a:lumMod val="50000"/>
                  </a:schemeClr>
                </a:solidFill>
              </a:rPr>
              <a:t>EEG – comment l’utiliser pour faire des analyses?</a:t>
            </a:r>
          </a:p>
        </p:txBody>
      </p:sp>
      <p:sp>
        <p:nvSpPr>
          <p:cNvPr id="3" name="Espace réservé du contenu 2">
            <a:extLst>
              <a:ext uri="{FF2B5EF4-FFF2-40B4-BE49-F238E27FC236}">
                <a16:creationId xmlns:a16="http://schemas.microsoft.com/office/drawing/2014/main" id="{4D30714A-9973-41A9-BDF1-19E45818B73C}"/>
              </a:ext>
            </a:extLst>
          </p:cNvPr>
          <p:cNvSpPr>
            <a:spLocks noGrp="1"/>
          </p:cNvSpPr>
          <p:nvPr>
            <p:ph idx="1"/>
          </p:nvPr>
        </p:nvSpPr>
        <p:spPr/>
        <p:txBody>
          <a:bodyPr/>
          <a:lstStyle/>
          <a:p>
            <a:r>
              <a:rPr lang="fr-CA" dirty="0"/>
              <a:t>Pendant une tâche</a:t>
            </a:r>
          </a:p>
          <a:p>
            <a:r>
              <a:rPr lang="fr-CA" b="1" dirty="0"/>
              <a:t>Au repos</a:t>
            </a:r>
          </a:p>
          <a:p>
            <a:pPr lvl="1"/>
            <a:r>
              <a:rPr lang="fr-CA" b="1" dirty="0"/>
              <a:t>Fourier</a:t>
            </a:r>
          </a:p>
          <a:p>
            <a:pPr lvl="1"/>
            <a:r>
              <a:rPr lang="fr-CA" dirty="0"/>
              <a:t>ICA</a:t>
            </a:r>
          </a:p>
        </p:txBody>
      </p:sp>
    </p:spTree>
    <p:extLst>
      <p:ext uri="{BB962C8B-B14F-4D97-AF65-F5344CB8AC3E}">
        <p14:creationId xmlns:p14="http://schemas.microsoft.com/office/powerpoint/2010/main" val="12093161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DB0464-1595-49D9-8A9F-DD958ECB9AC6}"/>
              </a:ext>
            </a:extLst>
          </p:cNvPr>
          <p:cNvSpPr>
            <a:spLocks noGrp="1"/>
          </p:cNvSpPr>
          <p:nvPr>
            <p:ph type="title"/>
          </p:nvPr>
        </p:nvSpPr>
        <p:spPr/>
        <p:txBody>
          <a:bodyPr/>
          <a:lstStyle/>
          <a:p>
            <a:r>
              <a:rPr lang="fr-CA" dirty="0"/>
              <a:t>EEG au repos (</a:t>
            </a:r>
            <a:r>
              <a:rPr lang="fr-CA" dirty="0" err="1"/>
              <a:t>resting</a:t>
            </a:r>
            <a:r>
              <a:rPr lang="fr-CA" dirty="0"/>
              <a:t> state)</a:t>
            </a:r>
          </a:p>
        </p:txBody>
      </p:sp>
      <p:sp>
        <p:nvSpPr>
          <p:cNvPr id="3" name="Espace réservé du contenu 2">
            <a:extLst>
              <a:ext uri="{FF2B5EF4-FFF2-40B4-BE49-F238E27FC236}">
                <a16:creationId xmlns:a16="http://schemas.microsoft.com/office/drawing/2014/main" id="{ECD53D25-5BD7-480B-ABF8-86A0EE16C99E}"/>
              </a:ext>
            </a:extLst>
          </p:cNvPr>
          <p:cNvSpPr>
            <a:spLocks noGrp="1"/>
          </p:cNvSpPr>
          <p:nvPr>
            <p:ph idx="1"/>
          </p:nvPr>
        </p:nvSpPr>
        <p:spPr>
          <a:xfrm>
            <a:off x="437745" y="1573144"/>
            <a:ext cx="10992256" cy="4717123"/>
          </a:xfrm>
        </p:spPr>
        <p:txBody>
          <a:bodyPr>
            <a:normAutofit/>
          </a:bodyPr>
          <a:lstStyle/>
          <a:p>
            <a:r>
              <a:rPr lang="fr-CA" dirty="0"/>
              <a:t>Analyse des fréquences présentes dans l’image, grâce à la transformée de Fourier.</a:t>
            </a:r>
          </a:p>
        </p:txBody>
      </p:sp>
      <p:pic>
        <p:nvPicPr>
          <p:cNvPr id="5122" name="Picture 2" descr="Electroencephalography - Wikipedia">
            <a:extLst>
              <a:ext uri="{FF2B5EF4-FFF2-40B4-BE49-F238E27FC236}">
                <a16:creationId xmlns:a16="http://schemas.microsoft.com/office/drawing/2014/main" id="{06F37FED-0AB3-4282-9467-75E967E053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817"/>
          <a:stretch/>
        </p:blipFill>
        <p:spPr bwMode="auto">
          <a:xfrm>
            <a:off x="2808571" y="2592585"/>
            <a:ext cx="6574857" cy="3908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7443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892FB9-9336-48C6-AB37-F403E8B16208}"/>
              </a:ext>
            </a:extLst>
          </p:cNvPr>
          <p:cNvSpPr>
            <a:spLocks noGrp="1"/>
          </p:cNvSpPr>
          <p:nvPr>
            <p:ph type="title"/>
          </p:nvPr>
        </p:nvSpPr>
        <p:spPr/>
        <p:txBody>
          <a:bodyPr>
            <a:normAutofit fontScale="90000"/>
          </a:bodyPr>
          <a:lstStyle/>
          <a:p>
            <a:r>
              <a:rPr lang="fr-CA" dirty="0"/>
              <a:t>Resting state: Choix 1:</a:t>
            </a:r>
            <a:br>
              <a:rPr lang="fr-CA" dirty="0"/>
            </a:br>
            <a:r>
              <a:rPr lang="fr-CA" dirty="0"/>
              <a:t>Fourier</a:t>
            </a:r>
          </a:p>
        </p:txBody>
      </p:sp>
      <p:sp>
        <p:nvSpPr>
          <p:cNvPr id="3" name="Espace réservé du contenu 2">
            <a:extLst>
              <a:ext uri="{FF2B5EF4-FFF2-40B4-BE49-F238E27FC236}">
                <a16:creationId xmlns:a16="http://schemas.microsoft.com/office/drawing/2014/main" id="{54096C03-C00E-4868-A148-6BD274213CA7}"/>
              </a:ext>
            </a:extLst>
          </p:cNvPr>
          <p:cNvSpPr>
            <a:spLocks noGrp="1"/>
          </p:cNvSpPr>
          <p:nvPr>
            <p:ph idx="1"/>
          </p:nvPr>
        </p:nvSpPr>
        <p:spPr>
          <a:xfrm>
            <a:off x="437745" y="1573145"/>
            <a:ext cx="11383324" cy="4186434"/>
          </a:xfrm>
        </p:spPr>
        <p:txBody>
          <a:bodyPr/>
          <a:lstStyle/>
          <a:p>
            <a:r>
              <a:rPr lang="fr-CA" dirty="0"/>
              <a:t>On peut comparer ce qui arrive au spectre des fréquences</a:t>
            </a:r>
          </a:p>
          <a:p>
            <a:pPr lvl="1"/>
            <a:r>
              <a:rPr lang="fr-CA" dirty="0"/>
              <a:t>Avant et après une tâche (ex: mesurer la différence après un événement stressant)</a:t>
            </a:r>
          </a:p>
          <a:p>
            <a:pPr lvl="1"/>
            <a:r>
              <a:rPr lang="fr-CA" dirty="0"/>
              <a:t>Entre deux populations de sujets différents (ex: jeunes vs vieux, en santé vs malade).</a:t>
            </a:r>
          </a:p>
        </p:txBody>
      </p:sp>
      <p:pic>
        <p:nvPicPr>
          <p:cNvPr id="7170" name="Picture 2" descr="From eyes‐closed to eyes‐open: Role of cholinergic projections in EC‐to‐EO  alpha reactivity revealed by combining EEG and MRI - Wan - 2019 - Human  Brain Mapping - Wiley Online Library">
            <a:extLst>
              <a:ext uri="{FF2B5EF4-FFF2-40B4-BE49-F238E27FC236}">
                <a16:creationId xmlns:a16="http://schemas.microsoft.com/office/drawing/2014/main" id="{127BCC05-0405-4CFC-B199-9C62CFD43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667" y="3164610"/>
            <a:ext cx="6244665" cy="2896288"/>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C673DCD6-9BBA-49F1-9599-5DB2A104F905}"/>
              </a:ext>
            </a:extLst>
          </p:cNvPr>
          <p:cNvSpPr txBox="1"/>
          <p:nvPr/>
        </p:nvSpPr>
        <p:spPr>
          <a:xfrm>
            <a:off x="11038932" y="6362217"/>
            <a:ext cx="782137" cy="276999"/>
          </a:xfrm>
          <a:prstGeom prst="rect">
            <a:avLst/>
          </a:prstGeom>
          <a:noFill/>
        </p:spPr>
        <p:txBody>
          <a:bodyPr wrap="none" rtlCol="0">
            <a:spAutoFit/>
          </a:bodyPr>
          <a:lstStyle/>
          <a:p>
            <a:r>
              <a:rPr lang="fr-CA" sz="1200" dirty="0"/>
              <a:t>Wan2018</a:t>
            </a:r>
          </a:p>
        </p:txBody>
      </p:sp>
    </p:spTree>
    <p:extLst>
      <p:ext uri="{BB962C8B-B14F-4D97-AF65-F5344CB8AC3E}">
        <p14:creationId xmlns:p14="http://schemas.microsoft.com/office/powerpoint/2010/main" val="31887041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4DEEC-F3F9-1B93-3434-E195AD5167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C36CA4-8E82-2A8A-79AD-4503FDE9D9CD}"/>
              </a:ext>
            </a:extLst>
          </p:cNvPr>
          <p:cNvSpPr>
            <a:spLocks noGrp="1"/>
          </p:cNvSpPr>
          <p:nvPr>
            <p:ph type="title"/>
          </p:nvPr>
        </p:nvSpPr>
        <p:spPr/>
        <p:txBody>
          <a:bodyPr>
            <a:normAutofit fontScale="90000"/>
          </a:bodyPr>
          <a:lstStyle/>
          <a:p>
            <a:r>
              <a:rPr lang="fr-CA" dirty="0" err="1"/>
              <a:t>Resting</a:t>
            </a:r>
            <a:r>
              <a:rPr lang="fr-CA" dirty="0"/>
              <a:t> state: Choix 2:</a:t>
            </a:r>
            <a:br>
              <a:rPr lang="fr-CA" dirty="0"/>
            </a:br>
            <a:r>
              <a:rPr lang="fr-CA" dirty="0" err="1"/>
              <a:t>Independant</a:t>
            </a:r>
            <a:r>
              <a:rPr lang="fr-CA" dirty="0"/>
              <a:t> component </a:t>
            </a:r>
            <a:r>
              <a:rPr lang="fr-CA" dirty="0" err="1"/>
              <a:t>analysis</a:t>
            </a:r>
            <a:endParaRPr lang="fr-CA" dirty="0"/>
          </a:p>
        </p:txBody>
      </p:sp>
      <p:sp>
        <p:nvSpPr>
          <p:cNvPr id="8" name="Espace réservé du contenu 7">
            <a:extLst>
              <a:ext uri="{FF2B5EF4-FFF2-40B4-BE49-F238E27FC236}">
                <a16:creationId xmlns:a16="http://schemas.microsoft.com/office/drawing/2014/main" id="{E7E4B485-0441-00C0-C8B1-ED03BB419AA6}"/>
              </a:ext>
            </a:extLst>
          </p:cNvPr>
          <p:cNvSpPr>
            <a:spLocks noGrp="1"/>
          </p:cNvSpPr>
          <p:nvPr>
            <p:ph idx="1"/>
          </p:nvPr>
        </p:nvSpPr>
        <p:spPr>
          <a:xfrm>
            <a:off x="437745" y="1573145"/>
            <a:ext cx="5862847" cy="4186434"/>
          </a:xfrm>
        </p:spPr>
        <p:txBody>
          <a:bodyPr/>
          <a:lstStyle/>
          <a:p>
            <a:r>
              <a:rPr lang="fr-CA" dirty="0"/>
              <a:t>On peut refaire un ICA sur les données une fois qu’elles sont belles et bien débruiter.</a:t>
            </a:r>
          </a:p>
          <a:p>
            <a:r>
              <a:rPr lang="fr-CA" dirty="0"/>
              <a:t>Cette fois, on utilise les composantes pour faire des analyses</a:t>
            </a:r>
          </a:p>
          <a:p>
            <a:r>
              <a:rPr lang="fr-CA" dirty="0"/>
              <a:t>Difficile: requiert les mêmes composantes chez tous les sujets (ICA de groupe). </a:t>
            </a:r>
          </a:p>
        </p:txBody>
      </p:sp>
      <p:pic>
        <p:nvPicPr>
          <p:cNvPr id="4" name="Image 3">
            <a:extLst>
              <a:ext uri="{FF2B5EF4-FFF2-40B4-BE49-F238E27FC236}">
                <a16:creationId xmlns:a16="http://schemas.microsoft.com/office/drawing/2014/main" id="{8987270D-5882-1A21-66F1-985D153C72AD}"/>
              </a:ext>
            </a:extLst>
          </p:cNvPr>
          <p:cNvPicPr>
            <a:picLocks noChangeAspect="1"/>
          </p:cNvPicPr>
          <p:nvPr/>
        </p:nvPicPr>
        <p:blipFill rotWithShape="1">
          <a:blip r:embed="rId3">
            <a:extLst>
              <a:ext uri="{28A0092B-C50C-407E-A947-70E740481C1C}">
                <a14:useLocalDpi xmlns:a14="http://schemas.microsoft.com/office/drawing/2010/main" val="0"/>
              </a:ext>
            </a:extLst>
          </a:blip>
          <a:srcRect l="15728" r="22089"/>
          <a:stretch/>
        </p:blipFill>
        <p:spPr>
          <a:xfrm>
            <a:off x="6719800" y="1573145"/>
            <a:ext cx="5034455" cy="4829175"/>
          </a:xfrm>
          <a:prstGeom prst="rect">
            <a:avLst/>
          </a:prstGeom>
        </p:spPr>
      </p:pic>
    </p:spTree>
    <p:extLst>
      <p:ext uri="{BB962C8B-B14F-4D97-AF65-F5344CB8AC3E}">
        <p14:creationId xmlns:p14="http://schemas.microsoft.com/office/powerpoint/2010/main" val="4181543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A19D8B-AC42-78B0-26DC-1ED59F187EB4}"/>
              </a:ext>
            </a:extLst>
          </p:cNvPr>
          <p:cNvSpPr>
            <a:spLocks noGrp="1"/>
          </p:cNvSpPr>
          <p:nvPr>
            <p:ph type="title"/>
          </p:nvPr>
        </p:nvSpPr>
        <p:spPr/>
        <p:txBody>
          <a:bodyPr/>
          <a:lstStyle/>
          <a:p>
            <a:r>
              <a:rPr lang="fr-CA" dirty="0"/>
              <a:t>Utilisations cliniques typiques</a:t>
            </a:r>
          </a:p>
        </p:txBody>
      </p:sp>
      <p:sp>
        <p:nvSpPr>
          <p:cNvPr id="3" name="Espace réservé du texte 2">
            <a:extLst>
              <a:ext uri="{FF2B5EF4-FFF2-40B4-BE49-F238E27FC236}">
                <a16:creationId xmlns:a16="http://schemas.microsoft.com/office/drawing/2014/main" id="{B3AD25AA-68DE-1FAF-8E44-0CF6AA5B86B3}"/>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25066631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947628-4786-153C-8D4A-8EBA20BCB932}"/>
              </a:ext>
            </a:extLst>
          </p:cNvPr>
          <p:cNvSpPr>
            <a:spLocks noGrp="1"/>
          </p:cNvSpPr>
          <p:nvPr>
            <p:ph type="title"/>
          </p:nvPr>
        </p:nvSpPr>
        <p:spPr/>
        <p:txBody>
          <a:bodyPr/>
          <a:lstStyle/>
          <a:p>
            <a:r>
              <a:rPr lang="fr-CA" dirty="0"/>
              <a:t>Épilepsie</a:t>
            </a:r>
          </a:p>
        </p:txBody>
      </p:sp>
      <p:sp>
        <p:nvSpPr>
          <p:cNvPr id="11" name="Espace réservé du contenu 10">
            <a:extLst>
              <a:ext uri="{FF2B5EF4-FFF2-40B4-BE49-F238E27FC236}">
                <a16:creationId xmlns:a16="http://schemas.microsoft.com/office/drawing/2014/main" id="{A1797F6C-4BA9-870A-33A3-B06632C6191D}"/>
              </a:ext>
            </a:extLst>
          </p:cNvPr>
          <p:cNvSpPr>
            <a:spLocks noGrp="1"/>
          </p:cNvSpPr>
          <p:nvPr>
            <p:ph idx="1"/>
          </p:nvPr>
        </p:nvSpPr>
        <p:spPr/>
        <p:txBody>
          <a:bodyPr/>
          <a:lstStyle/>
          <a:p>
            <a:r>
              <a:rPr lang="fr-CA" dirty="0"/>
              <a:t>Shows </a:t>
            </a:r>
            <a:r>
              <a:rPr lang="fr-CA" dirty="0" err="1"/>
              <a:t>interictal</a:t>
            </a:r>
            <a:r>
              <a:rPr lang="fr-CA" dirty="0"/>
              <a:t> </a:t>
            </a:r>
            <a:r>
              <a:rPr lang="fr-CA" dirty="0" err="1"/>
              <a:t>epileptiform</a:t>
            </a:r>
            <a:r>
              <a:rPr lang="fr-CA" dirty="0"/>
              <a:t> </a:t>
            </a:r>
            <a:r>
              <a:rPr lang="fr-CA" dirty="0" err="1"/>
              <a:t>discharges</a:t>
            </a:r>
            <a:r>
              <a:rPr lang="fr-CA" dirty="0"/>
              <a:t> (e.g. </a:t>
            </a:r>
            <a:r>
              <a:rPr lang="fr-CA" dirty="0" err="1"/>
              <a:t>sharp</a:t>
            </a:r>
            <a:r>
              <a:rPr lang="fr-CA" dirty="0"/>
              <a:t> </a:t>
            </a:r>
            <a:r>
              <a:rPr lang="fr-CA" dirty="0" err="1"/>
              <a:t>waves</a:t>
            </a:r>
            <a:r>
              <a:rPr lang="fr-CA" dirty="0"/>
              <a:t>, spikes, spike-and-</a:t>
            </a:r>
            <a:r>
              <a:rPr lang="fr-CA" dirty="0" err="1"/>
              <a:t>wave</a:t>
            </a:r>
            <a:r>
              <a:rPr lang="fr-CA" dirty="0"/>
              <a:t>, etc.)</a:t>
            </a:r>
          </a:p>
          <a:p>
            <a:endParaRPr lang="fr-CA" dirty="0"/>
          </a:p>
        </p:txBody>
      </p:sp>
      <p:pic>
        <p:nvPicPr>
          <p:cNvPr id="1030" name="Picture 6" descr="Figure 71. [Tonic seizure. Recorded generalized tonic...]. -  Electroencephalography (EEG): An Introductory Text and Atlas of Normal and  Abnormal Findings in Adults, Children, and Infants - NCBI Bookshelf">
            <a:extLst>
              <a:ext uri="{FF2B5EF4-FFF2-40B4-BE49-F238E27FC236}">
                <a16:creationId xmlns:a16="http://schemas.microsoft.com/office/drawing/2014/main" id="{7E1B6024-8746-9900-E696-86639A60C6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9795" y="2224020"/>
            <a:ext cx="5915938" cy="40154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EG (electroencephalogram) - Mayo Clinic">
            <a:extLst>
              <a:ext uri="{FF2B5EF4-FFF2-40B4-BE49-F238E27FC236}">
                <a16:creationId xmlns:a16="http://schemas.microsoft.com/office/drawing/2014/main" id="{837D2102-5D6F-82A8-1A86-0BC568D5D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124" y="2623904"/>
            <a:ext cx="5134906" cy="3615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3901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99D9E5-76FB-2CB8-A0BB-8B1286504BA3}"/>
              </a:ext>
            </a:extLst>
          </p:cNvPr>
          <p:cNvSpPr>
            <a:spLocks noGrp="1"/>
          </p:cNvSpPr>
          <p:nvPr>
            <p:ph type="title"/>
          </p:nvPr>
        </p:nvSpPr>
        <p:spPr/>
        <p:txBody>
          <a:bodyPr/>
          <a:lstStyle/>
          <a:p>
            <a:r>
              <a:rPr lang="fr-CA" dirty="0"/>
              <a:t>Wiki (2023):</a:t>
            </a:r>
          </a:p>
        </p:txBody>
      </p:sp>
      <p:pic>
        <p:nvPicPr>
          <p:cNvPr id="5" name="Espace réservé du contenu 4">
            <a:extLst>
              <a:ext uri="{FF2B5EF4-FFF2-40B4-BE49-F238E27FC236}">
                <a16:creationId xmlns:a16="http://schemas.microsoft.com/office/drawing/2014/main" id="{129C19E3-765F-E56D-6540-32DF3C9AC824}"/>
              </a:ext>
            </a:extLst>
          </p:cNvPr>
          <p:cNvPicPr>
            <a:picLocks noGrp="1" noChangeAspect="1"/>
          </p:cNvPicPr>
          <p:nvPr>
            <p:ph idx="1"/>
          </p:nvPr>
        </p:nvPicPr>
        <p:blipFill>
          <a:blip r:embed="rId2"/>
          <a:stretch>
            <a:fillRect/>
          </a:stretch>
        </p:blipFill>
        <p:spPr>
          <a:xfrm>
            <a:off x="533400" y="1875631"/>
            <a:ext cx="10801350" cy="3581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4389464"/>
      </p:ext>
    </p:extLst>
  </p:cSld>
  <p:clrMapOvr>
    <a:masterClrMapping/>
  </p:clrMapOvr>
</p:sld>
</file>

<file path=ppt/theme/theme1.xml><?xml version="1.0" encoding="utf-8"?>
<a:theme xmlns:a="http://schemas.openxmlformats.org/drawingml/2006/main" name="1_Métropolitain">
  <a:themeElements>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ppt/theme/themeOverride2.xml><?xml version="1.0" encoding="utf-8"?>
<a:themeOverride xmlns:a="http://schemas.openxmlformats.org/drawingml/2006/main">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ppt/theme/themeOverride3.xml><?xml version="1.0" encoding="utf-8"?>
<a:themeOverride xmlns:a="http://schemas.openxmlformats.org/drawingml/2006/main">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ppt/theme/themeOverride4.xml><?xml version="1.0" encoding="utf-8"?>
<a:themeOverride xmlns:a="http://schemas.openxmlformats.org/drawingml/2006/main">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ppt/theme/themeOverride5.xml><?xml version="1.0" encoding="utf-8"?>
<a:themeOverride xmlns:a="http://schemas.openxmlformats.org/drawingml/2006/main">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ppt/theme/themeOverride6.xml><?xml version="1.0" encoding="utf-8"?>
<a:themeOverride xmlns:a="http://schemas.openxmlformats.org/drawingml/2006/main">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themeOverride>
</file>

<file path=docProps/app.xml><?xml version="1.0" encoding="utf-8"?>
<Properties xmlns="http://schemas.openxmlformats.org/officeDocument/2006/extended-properties" xmlns:vt="http://schemas.openxmlformats.org/officeDocument/2006/docPropsVTypes">
  <Template/>
  <TotalTime>4526</TotalTime>
  <Words>2474</Words>
  <Application>Microsoft Office PowerPoint</Application>
  <PresentationFormat>Grand écran</PresentationFormat>
  <Paragraphs>381</Paragraphs>
  <Slides>79</Slides>
  <Notes>29</Notes>
  <HiddenSlides>1</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79</vt:i4>
      </vt:variant>
    </vt:vector>
  </HeadingPairs>
  <TitlesOfParts>
    <vt:vector size="85" baseType="lpstr">
      <vt:lpstr>Arial</vt:lpstr>
      <vt:lpstr>Calibri</vt:lpstr>
      <vt:lpstr>Calibri Light</vt:lpstr>
      <vt:lpstr>Courier New</vt:lpstr>
      <vt:lpstr>Wingdings</vt:lpstr>
      <vt:lpstr>1_Métropolitain</vt:lpstr>
      <vt:lpstr>IMN 530 / IMN 708</vt:lpstr>
      <vt:lpstr>Mesurer la fonction</vt:lpstr>
      <vt:lpstr>Mesurer la fonction</vt:lpstr>
      <vt:lpstr>MEG</vt:lpstr>
      <vt:lpstr>Le signal électrique du cerveau</vt:lpstr>
      <vt:lpstr>EEG</vt:lpstr>
      <vt:lpstr>EEG</vt:lpstr>
      <vt:lpstr>EEG</vt:lpstr>
      <vt:lpstr>EEG</vt:lpstr>
      <vt:lpstr>EEG</vt:lpstr>
      <vt:lpstr>EEG</vt:lpstr>
      <vt:lpstr>EEG</vt:lpstr>
      <vt:lpstr>EEG</vt:lpstr>
      <vt:lpstr>EEG</vt:lpstr>
      <vt:lpstr>EEG</vt:lpstr>
      <vt:lpstr>EEG</vt:lpstr>
      <vt:lpstr>EEG</vt:lpstr>
      <vt:lpstr>EEG</vt:lpstr>
      <vt:lpstr>EEG</vt:lpstr>
      <vt:lpstr>EEG - gel</vt:lpstr>
      <vt:lpstr>EEG</vt:lpstr>
      <vt:lpstr>Signal</vt:lpstr>
      <vt:lpstr>EEG – les artéfacts</vt:lpstr>
      <vt:lpstr>EEG – les artéfacts</vt:lpstr>
      <vt:lpstr>EEG – les artéfacts</vt:lpstr>
      <vt:lpstr>EEG – les artéfacts</vt:lpstr>
      <vt:lpstr>EEG – les artéfacts</vt:lpstr>
      <vt:lpstr>EEG – les artéfacts</vt:lpstr>
      <vt:lpstr>EEG – les artéfacts</vt:lpstr>
      <vt:lpstr>EEG – les artéfacts</vt:lpstr>
      <vt:lpstr>EEG – le preprocessing</vt:lpstr>
      <vt:lpstr>EEG</vt:lpstr>
      <vt:lpstr>1. Re-referencing</vt:lpstr>
      <vt:lpstr>2. Rejet de certaines époques</vt:lpstr>
      <vt:lpstr>3. Rejet de certaines électrodes</vt:lpstr>
      <vt:lpstr>Présentation PowerPoint</vt:lpstr>
      <vt:lpstr>Fourier</vt:lpstr>
      <vt:lpstr>Fourier</vt:lpstr>
      <vt:lpstr>Fourier</vt:lpstr>
      <vt:lpstr>Fourier</vt:lpstr>
      <vt:lpstr>Fourier et EEG</vt:lpstr>
      <vt:lpstr>4. High-pass filter</vt:lpstr>
      <vt:lpstr>5. Low-pass filter</vt:lpstr>
      <vt:lpstr>Présentation PowerPoint</vt:lpstr>
      <vt:lpstr>ICA</vt:lpstr>
      <vt:lpstr>ICA</vt:lpstr>
      <vt:lpstr>ICA en EEG</vt:lpstr>
      <vt:lpstr>ICA en EEG</vt:lpstr>
      <vt:lpstr>ICA inverse</vt:lpstr>
      <vt:lpstr>6 - ICA</vt:lpstr>
      <vt:lpstr>ICA</vt:lpstr>
      <vt:lpstr>ICA</vt:lpstr>
      <vt:lpstr>ICA</vt:lpstr>
      <vt:lpstr>ICA</vt:lpstr>
      <vt:lpstr>ICA</vt:lpstr>
      <vt:lpstr>ICA</vt:lpstr>
      <vt:lpstr>Démo</vt:lpstr>
      <vt:lpstr>ICA</vt:lpstr>
      <vt:lpstr>8 – Rejet des mauvaises époques (encore)</vt:lpstr>
      <vt:lpstr>EEG – comment l’utiliser pour faire des analyses?</vt:lpstr>
      <vt:lpstr>EEG – comment l’utiliser pour faire des analyses?</vt:lpstr>
      <vt:lpstr>EEG pendant une tâche</vt:lpstr>
      <vt:lpstr>EEG pendant la tâche - ERP</vt:lpstr>
      <vt:lpstr>Pendant la tâche: ERP – « event-related potential »</vt:lpstr>
      <vt:lpstr>EEG pendant la tâche - ERP</vt:lpstr>
      <vt:lpstr>Présentation PowerPoint</vt:lpstr>
      <vt:lpstr>Preprocessing additionnel pour les ERP:  Baseline correction</vt:lpstr>
      <vt:lpstr>Pendant la tâche: ERP – « event-related potential »</vt:lpstr>
      <vt:lpstr>ERP</vt:lpstr>
      <vt:lpstr>Présentation PowerPoint</vt:lpstr>
      <vt:lpstr>EEG vs IRMF (durant une tâche)</vt:lpstr>
      <vt:lpstr>ERP</vt:lpstr>
      <vt:lpstr>EEG – comment l’utiliser pour faire des analyses?</vt:lpstr>
      <vt:lpstr>EEG au repos (resting state)</vt:lpstr>
      <vt:lpstr>Resting state: Choix 1: Fourier</vt:lpstr>
      <vt:lpstr>Resting state: Choix 2: Independant component analysis</vt:lpstr>
      <vt:lpstr>Utilisations cliniques typiques</vt:lpstr>
      <vt:lpstr>Épilepsie</vt:lpstr>
      <vt:lpstr>Wiki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IRMf EEG Stim</dc:title>
  <dc:creator>manue r</dc:creator>
  <cp:lastModifiedBy>Emmanuelle Renauld</cp:lastModifiedBy>
  <cp:revision>186</cp:revision>
  <dcterms:created xsi:type="dcterms:W3CDTF">2021-10-04T15:00:07Z</dcterms:created>
  <dcterms:modified xsi:type="dcterms:W3CDTF">2026-11-06T14:15:18Z</dcterms:modified>
</cp:coreProperties>
</file>