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comments/comment1.xml" ContentType="application/vnd.openxmlformats-officedocument.presentationml.comments+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comments/comment2.xml" ContentType="application/vnd.openxmlformats-officedocument.presentationml.comments+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comments/comment3.xml" ContentType="application/vnd.openxmlformats-officedocument.presentationml.comments+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comments/comment4.xml" ContentType="application/vnd.openxmlformats-officedocument.presentationml.comments+xml"/>
  <Override PartName="/ppt/slides/slide216.xml" ContentType="application/vnd.openxmlformats-officedocument.presentationml.slide+xml"/>
  <Override PartName="/ppt/slides/slide217.xml" ContentType="application/vnd.openxmlformats-officedocument.presentationml.slide+xml"/>
  <Override PartName="/ppt/comments/comment5.xml" ContentType="application/vnd.openxmlformats-officedocument.presentationml.comments+xml"/>
  <Override PartName="/ppt/slides/slide218.xml" ContentType="application/vnd.openxmlformats-officedocument.presentationml.slide+xml"/>
  <Override PartName="/ppt/slides/slide219.xml" ContentType="application/vnd.openxmlformats-officedocument.presentationml.slide+xml"/>
  <Override PartName="/ppt/comments/comment6.xml" ContentType="application/vnd.openxmlformats-officedocument.presentationml.comments+xml"/>
  <Override PartName="/ppt/slides/slide2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media1.mov" ContentType="video/unknown"/>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2.mov" ContentType="video/unknown"/>
  <Override PartName="/ppt/media/image4.jpeg" ContentType="image/jpeg"/>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1.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media3.mov" ContentType="video/unknown"/>
  <Override PartName="/ppt/notesSlides/notesSlide5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3"/>
    <p:sldId id="421" r:id="rId174"/>
    <p:sldId id="422" r:id="rId175"/>
    <p:sldId id="423" r:id="rId176"/>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 id="444" r:id="rId198"/>
    <p:sldId id="445" r:id="rId199"/>
    <p:sldId id="446" r:id="rId200"/>
    <p:sldId id="447" r:id="rId201"/>
    <p:sldId id="448" r:id="rId202"/>
    <p:sldId id="449" r:id="rId203"/>
    <p:sldId id="450" r:id="rId204"/>
    <p:sldId id="451" r:id="rId205"/>
    <p:sldId id="452" r:id="rId206"/>
    <p:sldId id="453" r:id="rId207"/>
    <p:sldId id="454" r:id="rId208"/>
    <p:sldId id="455" r:id="rId209"/>
    <p:sldId id="456" r:id="rId210"/>
    <p:sldId id="457" r:id="rId211"/>
    <p:sldId id="458" r:id="rId212"/>
    <p:sldId id="459" r:id="rId213"/>
    <p:sldId id="460" r:id="rId214"/>
    <p:sldId id="461" r:id="rId215"/>
    <p:sldId id="462" r:id="rId217"/>
    <p:sldId id="463" r:id="rId218"/>
    <p:sldId id="464" r:id="rId219"/>
    <p:sldId id="465" r:id="rId220"/>
    <p:sldId id="466" r:id="rId221"/>
    <p:sldId id="467" r:id="rId222"/>
    <p:sldId id="468" r:id="rId223"/>
    <p:sldId id="469" r:id="rId224"/>
    <p:sldId id="470" r:id="rId225"/>
    <p:sldId id="471" r:id="rId227"/>
    <p:sldId id="472" r:id="rId228"/>
    <p:sldId id="473" r:id="rId230"/>
    <p:sldId id="474" r:id="rId231"/>
    <p:sldId id="475" r:id="rId2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1pPr>
    <a:lvl2pPr marL="0" marR="0" indent="762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2pPr>
    <a:lvl3pPr marL="0" marR="0" indent="2540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3pPr>
    <a:lvl4pPr marL="0" marR="0" indent="5080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4pPr>
    <a:lvl5pPr marL="0" marR="0" indent="13716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5pPr>
    <a:lvl6pPr marL="0" marR="0" indent="17145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6pPr>
    <a:lvl7pPr marL="0" marR="0" indent="20574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7pPr>
    <a:lvl8pPr marL="0" marR="0" indent="24003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8pPr>
    <a:lvl9pPr marL="0" marR="0" indent="274320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Auteur" initials="A" lastIdx="1" clrIdx="0"/>
  <p:cmAuthor id="1" name="Auteur 2" initials="A2" lastIdx="1" clrIdx="0"/>
  <p:cmAuthor id="2" name="Auteur 3" initials="A3" lastIdx="1" clrIdx="0"/>
  <p:cmAuthor id="3" name="Auteur 4" initials="A4" lastIdx="1" clrIdx="0"/>
  <p:cmAuthor id="4" name="Auteur 5" initials="A5" lastIdx="1" clrIdx="0"/>
  <p:cmAuthor id="5" name="Auteur 6" initials="A6" lastIdx="1"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9F534FAB-6F91-4992-A70E-E6B1FD7642A0}" styleName="">
    <a:tblBg/>
    <a:wholeTbl>
      <a:tcTxStyle b="off" i="off">
        <a:font>
          <a:latin typeface="Times New Roman"/>
          <a:ea typeface="Times New Roman"/>
          <a:cs typeface="Times New Roman"/>
        </a:font>
        <a:srgbClr val="232323"/>
      </a:tcTxStyle>
      <a:tcStyle>
        <a:tcBdr>
          <a:left>
            <a:ln w="6350" cap="flat">
              <a:solidFill>
                <a:srgbClr val="000000"/>
              </a:solidFill>
              <a:custDash>
                <a:ds d="200000" sp="200000"/>
              </a:custDash>
              <a:miter lim="400000"/>
            </a:ln>
          </a:left>
          <a:right>
            <a:ln w="6350" cap="flat">
              <a:solidFill>
                <a:srgbClr val="000000"/>
              </a:solidFill>
              <a:custDash>
                <a:ds d="200000" sp="200000"/>
              </a:custDash>
              <a:miter lim="400000"/>
            </a:ln>
          </a:right>
          <a:top>
            <a:ln w="6350" cap="flat">
              <a:solidFill>
                <a:srgbClr val="000000"/>
              </a:solidFill>
              <a:custDash>
                <a:ds d="200000" sp="200000"/>
              </a:custDash>
              <a:miter lim="400000"/>
            </a:ln>
          </a:top>
          <a:bottom>
            <a:ln w="6350" cap="flat">
              <a:solidFill>
                <a:srgbClr val="000000"/>
              </a:solidFill>
              <a:custDash>
                <a:ds d="200000" sp="200000"/>
              </a:custDash>
              <a:miter lim="400000"/>
            </a:ln>
          </a:bottom>
          <a:insideH>
            <a:ln w="6350" cap="flat">
              <a:solidFill>
                <a:srgbClr val="000000"/>
              </a:solidFill>
              <a:custDash>
                <a:ds d="200000" sp="200000"/>
              </a:custDash>
              <a:miter lim="400000"/>
            </a:ln>
          </a:insideH>
          <a:insideV>
            <a:ln w="6350" cap="flat">
              <a:solidFill>
                <a:srgbClr val="000000"/>
              </a:solidFill>
              <a:custDash>
                <a:ds d="200000" sp="200000"/>
              </a:custDash>
              <a:miter lim="400000"/>
            </a:ln>
          </a:insideV>
        </a:tcBdr>
        <a:fill>
          <a:noFill/>
        </a:fill>
      </a:tcStyle>
    </a:wholeTbl>
    <a:band2H>
      <a:tcTxStyle b="def" i="def"/>
      <a:tcStyle>
        <a:tcBdr/>
        <a:fill>
          <a:solidFill>
            <a:srgbClr val="D6D5D5">
              <a:alpha val="37216"/>
            </a:srgbClr>
          </a:solidFill>
        </a:fill>
      </a:tcStyle>
    </a:band2H>
    <a:firstCol>
      <a:tcTxStyle b="off" i="off">
        <a:font>
          <a:latin typeface="Times New Roman"/>
          <a:ea typeface="Times New Roman"/>
          <a:cs typeface="Times New Roman"/>
        </a:font>
        <a:srgbClr val="232323"/>
      </a:tcTxStyle>
      <a:tcStyle>
        <a:tcBdr>
          <a:left>
            <a:ln w="12700" cap="flat">
              <a:noFill/>
              <a:miter lim="400000"/>
            </a:ln>
          </a:left>
          <a:right>
            <a:ln w="952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9525" cap="flat">
              <a:solidFill>
                <a:srgbClr val="000000"/>
              </a:solidFill>
              <a:prstDash val="solid"/>
              <a:miter lim="400000"/>
            </a:ln>
          </a:top>
          <a:bottom>
            <a:ln w="12700" cap="flat">
              <a:noFill/>
              <a:miter lim="400000"/>
            </a:ln>
          </a:bottom>
          <a:insideH>
            <a:ln w="3175" cap="flat">
              <a:solidFill>
                <a:srgbClr val="000000"/>
              </a:solidFill>
              <a:prstDash val="solid"/>
              <a:miter lim="400000"/>
            </a:ln>
          </a:insideH>
          <a:insideV>
            <a:ln w="12700" cap="flat">
              <a:noFill/>
              <a:miter lim="400000"/>
            </a:ln>
          </a:insideV>
        </a:tcBdr>
        <a:fill>
          <a:noFill/>
        </a:fill>
      </a:tcStyle>
    </a:lastRow>
    <a:firstRow>
      <a:tcTxStyle b="off" i="off">
        <a:font>
          <a:latin typeface="Times New Roman"/>
          <a:ea typeface="Times New Roman"/>
          <a:cs typeface="Times New Roman"/>
        </a:font>
        <a:srgbClr val="232323"/>
      </a:tcTxStyle>
      <a:tcStyle>
        <a:tcBdr>
          <a:left>
            <a:ln w="3175" cap="flat">
              <a:solidFill>
                <a:srgbClr val="000000"/>
              </a:solidFill>
              <a:prstDash val="solid"/>
              <a:miter lim="400000"/>
            </a:ln>
          </a:left>
          <a:right>
            <a:ln w="3175" cap="flat">
              <a:solidFill>
                <a:srgbClr val="000000"/>
              </a:solidFill>
              <a:prstDash val="solid"/>
              <a:miter lim="400000"/>
            </a:ln>
          </a:right>
          <a:top>
            <a:ln w="12700" cap="flat">
              <a:noFill/>
              <a:miter lim="400000"/>
            </a:ln>
          </a:top>
          <a:bottom>
            <a:ln w="952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73C13155-A36F-4B41-B481-FDFF3B75725F}" styleName="">
    <a:tblBg/>
    <a:wholeTbl>
      <a:tcTxStyle b="off" i="off">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627791">
              <a:alpha val="16000"/>
            </a:srgbClr>
          </a:solidFill>
        </a:fill>
      </a:tcStyle>
    </a:band2H>
    <a:firstCol>
      <a:tcTxStyle b="off" i="off">
        <a:font>
          <a:latin typeface="Times New Roman"/>
          <a:ea typeface="Times New Roman"/>
          <a:cs typeface="Times New Roman"/>
        </a:font>
        <a:srgbClr val="232A32"/>
      </a:tcTxStyle>
      <a:tcStyle>
        <a:tcBdr>
          <a:left>
            <a:ln w="3175"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noFill/>
        </a:fill>
      </a:tcStyle>
    </a:firstCol>
    <a:lastRow>
      <a:tcTxStyle b="on" i="off">
        <a:font>
          <a:latin typeface="Times New Roman"/>
          <a:ea typeface="Times New Roman"/>
          <a:cs typeface="Times New Roman"/>
        </a:font>
        <a:srgbClr val="FFFFFF"/>
      </a:tcTxStyle>
      <a:tcStyle>
        <a:tcBdr>
          <a:left>
            <a:ln w="25400" cap="flat">
              <a:noFill/>
              <a:miter lim="400000"/>
            </a:ln>
          </a:left>
          <a:right>
            <a:ln w="25400" cap="flat">
              <a:noFill/>
              <a:miter lim="400000"/>
            </a:ln>
          </a:right>
          <a:top>
            <a:ln w="25400" cap="flat">
              <a:noFill/>
              <a:miter lim="400000"/>
            </a:ln>
          </a:top>
          <a:bottom>
            <a:ln w="3175" cap="flat">
              <a:noFill/>
              <a:miter lim="400000"/>
            </a:ln>
          </a:bottom>
          <a:insideH>
            <a:ln w="25400" cap="flat">
              <a:noFill/>
              <a:miter lim="400000"/>
            </a:ln>
          </a:insideH>
          <a:insideV>
            <a:ln w="25400" cap="flat">
              <a:noFill/>
              <a:miter lim="400000"/>
            </a:ln>
          </a:insideV>
        </a:tcBdr>
        <a:fill>
          <a:noFill/>
        </a:fill>
      </a:tcStyle>
    </a:lastRow>
    <a:firstRow>
      <a:tcTxStyle b="off" i="off">
        <a:font>
          <a:latin typeface="Times New Roman"/>
          <a:ea typeface="Times New Roman"/>
          <a:cs typeface="Times New Roman"/>
        </a:font>
        <a:srgbClr val="000000"/>
      </a:tcTxStyle>
      <a:tcStyle>
        <a:tcBdr>
          <a:left>
            <a:ln w="25400" cap="flat">
              <a:noFill/>
              <a:miter lim="400000"/>
            </a:ln>
          </a:left>
          <a:right>
            <a:ln w="25400" cap="flat">
              <a:noFill/>
              <a:miter lim="400000"/>
            </a:ln>
          </a:right>
          <a:top>
            <a:ln w="3175" cap="flat">
              <a:noFill/>
              <a:miter lim="400000"/>
            </a:ln>
          </a:top>
          <a:bottom>
            <a:ln w="25400" cap="flat">
              <a:noFill/>
              <a:miter lim="400000"/>
            </a:ln>
          </a:bottom>
          <a:insideH>
            <a:ln w="25400" cap="flat">
              <a:noFill/>
              <a:miter lim="400000"/>
            </a:ln>
          </a:insideH>
          <a:insideV>
            <a:ln w="25400" cap="flat">
              <a:noFill/>
              <a:miter lim="400000"/>
            </a:ln>
          </a:insideV>
        </a:tcBdr>
        <a:fill>
          <a:solidFill>
            <a:srgbClr val="CED8E5"/>
          </a:solidFill>
        </a:fill>
      </a:tcStyle>
    </a:firstRow>
  </a:tblStyle>
  <a:tblStyle styleId="{6CD125CA-F847-40EA-BEF0-1035090A01F5}" styleName="">
    <a:tblBg/>
    <a:wholeTbl>
      <a:tcTxStyle b="off" i="off">
        <a:fontRef idx="maj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627791">
              <a:alpha val="16000"/>
            </a:srgbClr>
          </a:solidFill>
        </a:fill>
      </a:tcStyle>
    </a:band2H>
    <a:firstCol>
      <a:tcTxStyle b="off" i="off">
        <a:fontRef idx="major">
          <a:srgbClr val="232323"/>
        </a:fontRef>
        <a:srgbClr val="232323"/>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25400" cap="flat">
              <a:noFill/>
              <a:miter lim="400000"/>
            </a:ln>
          </a:insideV>
        </a:tcBdr>
        <a:fill>
          <a:noFill/>
        </a:fill>
      </a:tcStyle>
    </a:firstCol>
    <a:lastRow>
      <a:tcTxStyle b="off" i="off">
        <a:fontRef idx="major">
          <a:srgbClr val="232323"/>
        </a:fontRef>
        <a:srgbClr val="232323"/>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noFill/>
              <a:miter lim="400000"/>
            </a:ln>
          </a:insideH>
          <a:insideV>
            <a:ln w="12700" cap="flat">
              <a:noFill/>
              <a:miter lim="400000"/>
            </a:ln>
          </a:insideV>
        </a:tcBdr>
        <a:fill>
          <a:noFill/>
        </a:fill>
      </a:tcStyle>
    </a:lastRow>
    <a:firstRow>
      <a:tcTxStyle b="off" i="off">
        <a:font>
          <a:latin typeface="Times New Roman"/>
          <a:ea typeface="Times New Roman"/>
          <a:cs typeface="Times New Roman"/>
        </a:font>
        <a:srgbClr val="232A32"/>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noFill/>
              <a:miter lim="400000"/>
            </a:ln>
          </a:insideH>
          <a:insideV>
            <a:ln w="12700" cap="flat">
              <a:noFill/>
              <a:miter lim="400000"/>
            </a:ln>
          </a:insideV>
        </a:tcBdr>
        <a:fill>
          <a:noFill/>
        </a:fill>
      </a:tcStyle>
    </a:firstRow>
  </a:tblStyle>
  <a:tblStyle styleId="{97501839-F342-4AA6-8575-43AAA3A944CE}" styleName="">
    <a:tblBg/>
    <a:wholeTbl>
      <a:tcTxStyle b="off" i="off">
        <a:font>
          <a:latin typeface="Menlo Regular"/>
          <a:ea typeface="Menlo Regular"/>
          <a:cs typeface="Menlo Regular"/>
        </a:font>
        <a:srgbClr val="232A32"/>
      </a:tcTxStyle>
      <a:tcStyle>
        <a:tcBdr>
          <a:left>
            <a:ln w="6350" cap="flat">
              <a:solidFill>
                <a:srgbClr val="000000"/>
              </a:solidFill>
              <a:custDash>
                <a:ds d="200000" sp="200000"/>
              </a:custDash>
              <a:miter lim="400000"/>
            </a:ln>
          </a:left>
          <a:right>
            <a:ln w="6350" cap="flat">
              <a:solidFill>
                <a:srgbClr val="000000"/>
              </a:solidFill>
              <a:custDash>
                <a:ds d="200000" sp="200000"/>
              </a:custDash>
              <a:miter lim="400000"/>
            </a:ln>
          </a:right>
          <a:top>
            <a:ln w="6350" cap="flat">
              <a:solidFill>
                <a:srgbClr val="000000"/>
              </a:solidFill>
              <a:custDash>
                <a:ds d="200000" sp="200000"/>
              </a:custDash>
              <a:miter lim="400000"/>
            </a:ln>
          </a:top>
          <a:bottom>
            <a:ln w="6350" cap="flat">
              <a:solidFill>
                <a:srgbClr val="000000"/>
              </a:solidFill>
              <a:custDash>
                <a:ds d="200000" sp="200000"/>
              </a:custDash>
              <a:miter lim="400000"/>
            </a:ln>
          </a:bottom>
          <a:insideH>
            <a:ln w="6350" cap="flat">
              <a:solidFill>
                <a:srgbClr val="000000"/>
              </a:solidFill>
              <a:custDash>
                <a:ds d="200000" sp="200000"/>
              </a:custDash>
              <a:miter lim="400000"/>
            </a:ln>
          </a:insideH>
          <a:insideV>
            <a:ln w="6350" cap="flat">
              <a:solidFill>
                <a:srgbClr val="000000"/>
              </a:solidFill>
              <a:custDash>
                <a:ds d="200000" sp="200000"/>
              </a:custDash>
              <a:miter lim="400000"/>
            </a:ln>
          </a:insideV>
        </a:tcBdr>
        <a:fill>
          <a:noFill/>
        </a:fill>
      </a:tcStyle>
    </a:wholeTbl>
    <a:band2H>
      <a:tcTxStyle b="def" i="def"/>
      <a:tcStyle>
        <a:tcBdr/>
        <a:fill>
          <a:solidFill>
            <a:srgbClr val="EFEFEF"/>
          </a:solidFill>
        </a:fill>
      </a:tcStyle>
    </a:band2H>
    <a:firstCol>
      <a:tcTxStyle b="off" i="off">
        <a:font>
          <a:latin typeface="Menlo Regular"/>
          <a:ea typeface="Menlo Regular"/>
          <a:cs typeface="Menlo Regular"/>
        </a:font>
        <a:srgbClr val="232A32"/>
      </a:tcTxStyle>
      <a:tcStyle>
        <a:tcBdr>
          <a:left>
            <a:ln w="12700" cap="flat">
              <a:noFill/>
              <a:miter lim="400000"/>
            </a:ln>
          </a:left>
          <a:right>
            <a:ln w="952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9525" cap="flat">
              <a:solidFill>
                <a:srgbClr val="000000"/>
              </a:solidFill>
              <a:prstDash val="solid"/>
              <a:miter lim="400000"/>
            </a:ln>
          </a:top>
          <a:bottom>
            <a:ln w="12700" cap="flat">
              <a:noFill/>
              <a:miter lim="400000"/>
            </a:ln>
          </a:bottom>
          <a:insideH>
            <a:ln w="3175" cap="flat">
              <a:solidFill>
                <a:srgbClr val="000000"/>
              </a:solidFill>
              <a:prstDash val="solid"/>
              <a:miter lim="400000"/>
            </a:ln>
          </a:insideH>
          <a:insideV>
            <a:ln w="12700" cap="flat">
              <a:noFill/>
              <a:miter lim="400000"/>
            </a:ln>
          </a:insideV>
        </a:tcBdr>
        <a:fill>
          <a:noFill/>
        </a:fill>
      </a:tcStyle>
    </a:lastRow>
    <a:firstRow>
      <a:tcTxStyle b="off" i="off">
        <a:font>
          <a:latin typeface="Times New Roman"/>
          <a:ea typeface="Times New Roman"/>
          <a:cs typeface="Times New Roman"/>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noFill/>
              <a:miter lim="400000"/>
            </a:ln>
          </a:top>
          <a:bottom>
            <a:ln w="952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comments" Target="comments/comment1.xml"/><Relationship Id="rId173" Type="http://schemas.openxmlformats.org/officeDocument/2006/relationships/slide" Target="slides/slide165.xml"/><Relationship Id="rId174" Type="http://schemas.openxmlformats.org/officeDocument/2006/relationships/slide" Target="slides/slide166.xml"/><Relationship Id="rId175" Type="http://schemas.openxmlformats.org/officeDocument/2006/relationships/slide" Target="slides/slide167.xml"/><Relationship Id="rId176" Type="http://schemas.openxmlformats.org/officeDocument/2006/relationships/slide" Target="slides/slide168.xml"/><Relationship Id="rId177" Type="http://schemas.openxmlformats.org/officeDocument/2006/relationships/comments" Target="comments/comment2.xml"/><Relationship Id="rId178" Type="http://schemas.openxmlformats.org/officeDocument/2006/relationships/slide" Target="slides/slide169.xml"/><Relationship Id="rId179" Type="http://schemas.openxmlformats.org/officeDocument/2006/relationships/slide" Target="slides/slide170.xml"/><Relationship Id="rId180" Type="http://schemas.openxmlformats.org/officeDocument/2006/relationships/slide" Target="slides/slide171.xml"/><Relationship Id="rId181" Type="http://schemas.openxmlformats.org/officeDocument/2006/relationships/slide" Target="slides/slide172.xml"/><Relationship Id="rId182" Type="http://schemas.openxmlformats.org/officeDocument/2006/relationships/slide" Target="slides/slide173.xml"/><Relationship Id="rId183" Type="http://schemas.openxmlformats.org/officeDocument/2006/relationships/slide" Target="slides/slide174.xml"/><Relationship Id="rId184" Type="http://schemas.openxmlformats.org/officeDocument/2006/relationships/slide" Target="slides/slide175.xml"/><Relationship Id="rId185" Type="http://schemas.openxmlformats.org/officeDocument/2006/relationships/slide" Target="slides/slide176.xml"/><Relationship Id="rId186" Type="http://schemas.openxmlformats.org/officeDocument/2006/relationships/slide" Target="slides/slide177.xml"/><Relationship Id="rId187" Type="http://schemas.openxmlformats.org/officeDocument/2006/relationships/slide" Target="slides/slide178.xml"/><Relationship Id="rId188" Type="http://schemas.openxmlformats.org/officeDocument/2006/relationships/slide" Target="slides/slide179.xml"/><Relationship Id="rId189" Type="http://schemas.openxmlformats.org/officeDocument/2006/relationships/slide" Target="slides/slide180.xml"/><Relationship Id="rId190" Type="http://schemas.openxmlformats.org/officeDocument/2006/relationships/slide" Target="slides/slide181.xml"/><Relationship Id="rId191" Type="http://schemas.openxmlformats.org/officeDocument/2006/relationships/slide" Target="slides/slide182.xml"/><Relationship Id="rId192" Type="http://schemas.openxmlformats.org/officeDocument/2006/relationships/slide" Target="slides/slide183.xml"/><Relationship Id="rId193" Type="http://schemas.openxmlformats.org/officeDocument/2006/relationships/slide" Target="slides/slide184.xml"/><Relationship Id="rId194" Type="http://schemas.openxmlformats.org/officeDocument/2006/relationships/slide" Target="slides/slide185.xml"/><Relationship Id="rId195" Type="http://schemas.openxmlformats.org/officeDocument/2006/relationships/slide" Target="slides/slide186.xml"/><Relationship Id="rId196" Type="http://schemas.openxmlformats.org/officeDocument/2006/relationships/slide" Target="slides/slide187.xml"/><Relationship Id="rId197" Type="http://schemas.openxmlformats.org/officeDocument/2006/relationships/slide" Target="slides/slide188.xml"/><Relationship Id="rId198" Type="http://schemas.openxmlformats.org/officeDocument/2006/relationships/slide" Target="slides/slide189.xml"/><Relationship Id="rId199" Type="http://schemas.openxmlformats.org/officeDocument/2006/relationships/slide" Target="slides/slide190.xml"/><Relationship Id="rId200" Type="http://schemas.openxmlformats.org/officeDocument/2006/relationships/slide" Target="slides/slide191.xml"/><Relationship Id="rId201" Type="http://schemas.openxmlformats.org/officeDocument/2006/relationships/slide" Target="slides/slide192.xml"/><Relationship Id="rId202" Type="http://schemas.openxmlformats.org/officeDocument/2006/relationships/slide" Target="slides/slide193.xml"/><Relationship Id="rId203" Type="http://schemas.openxmlformats.org/officeDocument/2006/relationships/slide" Target="slides/slide194.xml"/><Relationship Id="rId204" Type="http://schemas.openxmlformats.org/officeDocument/2006/relationships/slide" Target="slides/slide195.xml"/><Relationship Id="rId205" Type="http://schemas.openxmlformats.org/officeDocument/2006/relationships/slide" Target="slides/slide196.xml"/><Relationship Id="rId206" Type="http://schemas.openxmlformats.org/officeDocument/2006/relationships/slide" Target="slides/slide197.xml"/><Relationship Id="rId207" Type="http://schemas.openxmlformats.org/officeDocument/2006/relationships/slide" Target="slides/slide198.xml"/><Relationship Id="rId208" Type="http://schemas.openxmlformats.org/officeDocument/2006/relationships/slide" Target="slides/slide199.xml"/><Relationship Id="rId209" Type="http://schemas.openxmlformats.org/officeDocument/2006/relationships/slide" Target="slides/slide200.xml"/><Relationship Id="rId210" Type="http://schemas.openxmlformats.org/officeDocument/2006/relationships/slide" Target="slides/slide201.xml"/><Relationship Id="rId211" Type="http://schemas.openxmlformats.org/officeDocument/2006/relationships/slide" Target="slides/slide202.xml"/><Relationship Id="rId212" Type="http://schemas.openxmlformats.org/officeDocument/2006/relationships/slide" Target="slides/slide203.xml"/><Relationship Id="rId213" Type="http://schemas.openxmlformats.org/officeDocument/2006/relationships/slide" Target="slides/slide204.xml"/><Relationship Id="rId214" Type="http://schemas.openxmlformats.org/officeDocument/2006/relationships/slide" Target="slides/slide205.xml"/><Relationship Id="rId215" Type="http://schemas.openxmlformats.org/officeDocument/2006/relationships/slide" Target="slides/slide206.xml"/><Relationship Id="rId216" Type="http://schemas.openxmlformats.org/officeDocument/2006/relationships/comments" Target="comments/comment3.xml"/><Relationship Id="rId217" Type="http://schemas.openxmlformats.org/officeDocument/2006/relationships/slide" Target="slides/slide207.xml"/><Relationship Id="rId218" Type="http://schemas.openxmlformats.org/officeDocument/2006/relationships/slide" Target="slides/slide208.xml"/><Relationship Id="rId219" Type="http://schemas.openxmlformats.org/officeDocument/2006/relationships/slide" Target="slides/slide209.xml"/><Relationship Id="rId220" Type="http://schemas.openxmlformats.org/officeDocument/2006/relationships/slide" Target="slides/slide210.xml"/><Relationship Id="rId221" Type="http://schemas.openxmlformats.org/officeDocument/2006/relationships/slide" Target="slides/slide211.xml"/><Relationship Id="rId222" Type="http://schemas.openxmlformats.org/officeDocument/2006/relationships/slide" Target="slides/slide212.xml"/><Relationship Id="rId223" Type="http://schemas.openxmlformats.org/officeDocument/2006/relationships/slide" Target="slides/slide213.xml"/><Relationship Id="rId224" Type="http://schemas.openxmlformats.org/officeDocument/2006/relationships/slide" Target="slides/slide214.xml"/><Relationship Id="rId225" Type="http://schemas.openxmlformats.org/officeDocument/2006/relationships/slide" Target="slides/slide215.xml"/><Relationship Id="rId226" Type="http://schemas.openxmlformats.org/officeDocument/2006/relationships/comments" Target="comments/comment4.xml"/><Relationship Id="rId227" Type="http://schemas.openxmlformats.org/officeDocument/2006/relationships/slide" Target="slides/slide216.xml"/><Relationship Id="rId228" Type="http://schemas.openxmlformats.org/officeDocument/2006/relationships/slide" Target="slides/slide217.xml"/><Relationship Id="rId229" Type="http://schemas.openxmlformats.org/officeDocument/2006/relationships/comments" Target="comments/comment5.xml"/><Relationship Id="rId230" Type="http://schemas.openxmlformats.org/officeDocument/2006/relationships/slide" Target="slides/slide218.xml"/><Relationship Id="rId231" Type="http://schemas.openxmlformats.org/officeDocument/2006/relationships/slide" Target="slides/slide219.xml"/><Relationship Id="rId232" Type="http://schemas.openxmlformats.org/officeDocument/2006/relationships/comments" Target="comments/comment6.xml"/><Relationship Id="rId233" Type="http://schemas.openxmlformats.org/officeDocument/2006/relationships/slide" Target="slides/slide220.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18-05-11T15:51:56.784" idx="1">
    <p:pos x="8226" y="3744"/>
    <p:text>exemple d'écriture serait super pertinent!
voir cours-segmentation.pdf</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1" dt="2018-05-11T15:51:57.056" idx="1">
    <p:pos x="4344" y="6328"/>
    <p:text>vérifier l'espérance conditi. en terme de la moye. des n.g. théoriquement</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2" dt="2018-05-11T15:51:58.816" idx="1">
    <p:pos x="9128" y="1600"/>
    <p:text>Notes manuscrites normalement :
2015 : données sur acétate à cause de la grève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3" dt="2018-05-11T15:51:58.997" idx="1">
    <p:pos x="8768" y="2784"/>
    <p:text>Notes manuscrites normalement :
2015 : données sur acétate à cause de la grève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4" dt="2018-05-11T15:51:59.042" idx="1">
    <p:pos x="8768" y="2784"/>
    <p:text>Notes manuscrites normalement :
2015 : données sur acétate à cause de la grève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5" dt="2018-05-11T15:51:59.185" idx="1">
    <p:pos x="4848" y="872"/>
    <p:text>Intégrer les super pixels?</p:text>
    <p:extLst>
      <p:ext uri="{C676402C-5697-4E1C-873F-D02D1690AC5C}">
        <p15:threadingInfo xmlns:p15="http://schemas.microsoft.com/office/powerpoint/2012/main" timeZoneBias="24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8" name="Shape 68"/>
          <p:cNvSpPr/>
          <p:nvPr>
            <p:ph type="sldImg"/>
          </p:nvPr>
        </p:nvSpPr>
        <p:spPr>
          <a:xfrm>
            <a:off x="1143000" y="685800"/>
            <a:ext cx="4572000" cy="3429000"/>
          </a:xfrm>
          <a:prstGeom prst="rect">
            <a:avLst/>
          </a:prstGeom>
        </p:spPr>
        <p:txBody>
          <a:bodyPr/>
          <a:lstStyle/>
          <a:p>
            <a:pPr/>
          </a:p>
        </p:txBody>
      </p:sp>
      <p:sp>
        <p:nvSpPr>
          <p:cNvPr id="69" name="Shape 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 Id="rId3" Type="http://schemas.openxmlformats.org/officeDocument/2006/relationships/hyperlink" Target="http://www.tsi.enst.fr/~xia" TargetMode="External"/><Relationship Id="rId4" Type="http://schemas.openxmlformats.org/officeDocument/2006/relationships/hyperlink" Target="http://www.enst.fr/~delon" TargetMode="External"/><Relationship Id="rId5" Type="http://schemas.openxmlformats.org/officeDocument/2006/relationships/hyperlink" Target="http://www.enst.fr/~gousseau"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 Id="rId3" Type="http://schemas.openxmlformats.org/officeDocument/2006/relationships/hyperlink" Target="http://dx.doi.org/10.1016/j.jvcir.2017.01.007"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 Id="rId3" Type="http://schemas.openxmlformats.org/officeDocument/2006/relationships/image" Target="../media/image1.tif"/></Relationships>

</file>

<file path=ppt/notesSlides/_rels/notesSlide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50.xml"/><Relationship Id="rId2" Type="http://schemas.openxmlformats.org/officeDocument/2006/relationships/notesMaster" Target="../notesMasters/notesMaster1.xml"/><Relationship Id="rId3" Type="http://schemas.openxmlformats.org/officeDocument/2006/relationships/image" Target="../media/image1.tif"/></Relationships>

</file>

<file path=ppt/notesSlides/_rels/notesSlide21.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5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5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 Id="rId3" Type="http://schemas.openxmlformats.org/officeDocument/2006/relationships/hyperlink" Target="https://en.wikipedia.org/wiki/Connected-component_labeling"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 Id="rId3" Type="http://schemas.openxmlformats.org/officeDocument/2006/relationships/hyperlink" Target="https://en.wikipedia.org/wiki/Connected-component_labeling" TargetMode="External"/></Relationships>

</file>

<file path=ppt/notesSlides/_rels/notesSlide26.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 Id="rId3" Type="http://schemas.openxmlformats.org/officeDocument/2006/relationships/hyperlink" Target="https://en.wikipedia.org/wiki/Connected-component_labeling"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6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67.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70.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7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76.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7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18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18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18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184.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1.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2.xml.rels><?xml version="1.0" encoding="UTF-8"?>
<Relationships xmlns="http://schemas.openxmlformats.org/package/2006/relationships"><Relationship Id="rId1" Type="http://schemas.openxmlformats.org/officeDocument/2006/relationships/slide" Target="../slides/slide186.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3.xml.rels><?xml version="1.0" encoding="UTF-8"?>
<Relationships xmlns="http://schemas.openxmlformats.org/package/2006/relationships"><Relationship Id="rId1" Type="http://schemas.openxmlformats.org/officeDocument/2006/relationships/slide" Target="../slides/slide187.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4.xml.rels><?xml version="1.0" encoding="UTF-8"?>
<Relationships xmlns="http://schemas.openxmlformats.org/package/2006/relationships"><Relationship Id="rId1" Type="http://schemas.openxmlformats.org/officeDocument/2006/relationships/slide" Target="../slides/slide188.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5.xml.rels><?xml version="1.0" encoding="UTF-8"?>
<Relationships xmlns="http://schemas.openxmlformats.org/package/2006/relationships"><Relationship Id="rId1" Type="http://schemas.openxmlformats.org/officeDocument/2006/relationships/slide" Target="../slides/slide190.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6.xml.rels><?xml version="1.0" encoding="UTF-8"?>
<Relationships xmlns="http://schemas.openxmlformats.org/package/2006/relationships"><Relationship Id="rId1" Type="http://schemas.openxmlformats.org/officeDocument/2006/relationships/slide" Target="../slides/slide19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196.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8.xml.rels><?xml version="1.0" encoding="UTF-8"?>
<Relationships xmlns="http://schemas.openxmlformats.org/package/2006/relationships"><Relationship Id="rId1" Type="http://schemas.openxmlformats.org/officeDocument/2006/relationships/slide" Target="../slides/slide203.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49.xml.rels><?xml version="1.0" encoding="UTF-8"?>
<Relationships xmlns="http://schemas.openxmlformats.org/package/2006/relationships"><Relationship Id="rId1" Type="http://schemas.openxmlformats.org/officeDocument/2006/relationships/slide" Target="../slides/slide204.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 Id="rId3" Type="http://schemas.openxmlformats.org/officeDocument/2006/relationships/hyperlink" Target="http://www.csse.uwa.edu.au/~pk/research/matlabfns/" TargetMode="External"/></Relationships>

</file>

<file path=ppt/notesSlides/_rels/notesSlide50.xml.rels><?xml version="1.0" encoding="UTF-8"?>
<Relationships xmlns="http://schemas.openxmlformats.org/package/2006/relationships"><Relationship Id="rId1" Type="http://schemas.openxmlformats.org/officeDocument/2006/relationships/slide" Target="../slides/slide205.xml"/><Relationship Id="rId2" Type="http://schemas.openxmlformats.org/officeDocument/2006/relationships/notesMaster" Target="../notesMasters/notesMaster1.xml"/><Relationship Id="rId3" Type="http://schemas.openxmlformats.org/officeDocument/2006/relationships/hyperlink" Target="https://www.projectrhea.org/rhea/index.php/ECE662" TargetMode="External"/><Relationship Id="rId4" Type="http://schemas.openxmlformats.org/officeDocument/2006/relationships/hyperlink" Target="https://www.projectrhea.org/rhea/index.php/User:Mboutin" TargetMode="External"/></Relationships>

</file>

<file path=ppt/notesSlides/_rels/notesSlide51.xml.rels><?xml version="1.0" encoding="UTF-8"?>
<Relationships xmlns="http://schemas.openxmlformats.org/package/2006/relationships"><Relationship Id="rId1" Type="http://schemas.openxmlformats.org/officeDocument/2006/relationships/slide" Target="../slides/slide20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210.xml"/><Relationship Id="rId2" Type="http://schemas.openxmlformats.org/officeDocument/2006/relationships/notesMaster" Target="../notesMasters/notesMaster1.xml"/><Relationship Id="rId3" Type="http://schemas.openxmlformats.org/officeDocument/2006/relationships/hyperlink" Target="https://en.wikipedia.org/wiki/Quadtree" TargetMode="External"/><Relationship Id="rId4" Type="http://schemas.openxmlformats.org/officeDocument/2006/relationships/hyperlink" Target="https://www.projectrhea.org/rhea/index.php/User:Mboutin" TargetMode="External"/><Relationship Id="rId5" Type="http://schemas.openxmlformats.org/officeDocument/2006/relationships/hyperlink" Target="https://www.projectrhea.org/rhea/index.php/ECE662" TargetMode="External"/></Relationships>

</file>

<file path=ppt/notesSlides/_rels/notesSlide53.xml.rels><?xml version="1.0" encoding="UTF-8"?>
<Relationships xmlns="http://schemas.openxmlformats.org/package/2006/relationships"><Relationship Id="rId1" Type="http://schemas.openxmlformats.org/officeDocument/2006/relationships/slide" Target="../slides/slide216.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219.xml"/><Relationship Id="rId2" Type="http://schemas.openxmlformats.org/officeDocument/2006/relationships/notesMaster" Target="../notesMasters/notesMaster1.xml"/><Relationship Id="rId3" Type="http://schemas.openxmlformats.org/officeDocument/2006/relationships/hyperlink" Target="http://www.csd.uwo.ca/Courses/CS1027b/assignments/asn4-description-2013.html" TargetMode="External"/><Relationship Id="rId4" Type="http://schemas.openxmlformats.org/officeDocument/2006/relationships/hyperlink" Target="http://andrewkae.com" TargetMode="External"/></Relationships>

</file>

<file path=ppt/notesSlides/_rels/notesSlide6.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lvl="1" marL="40639" marR="40639" defTabSz="914400">
              <a:spcBef>
                <a:spcPts val="700"/>
              </a:spcBef>
              <a:buClr>
                <a:srgbClr val="000000"/>
              </a:buClr>
              <a:buFont typeface="Times New Roman"/>
              <a:defRPr sz="3200">
                <a:uFill>
                  <a:solidFill>
                    <a:srgbClr val="000000"/>
                  </a:solidFill>
                </a:uFill>
                <a:latin typeface="Times New Roman"/>
                <a:ea typeface="Times New Roman"/>
                <a:cs typeface="Times New Roman"/>
                <a:sym typeface="Times New Roman"/>
              </a:defRPr>
            </a:pPr>
            <a:r>
              <a:t>Instructor: S. Narasimhan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3" name="Shape 1943"/>
          <p:cNvSpPr/>
          <p:nvPr>
            <p:ph type="sldImg"/>
          </p:nvPr>
        </p:nvSpPr>
        <p:spPr>
          <a:prstGeom prst="rect">
            <a:avLst/>
          </a:prstGeom>
        </p:spPr>
        <p:txBody>
          <a:bodyPr/>
          <a:lstStyle/>
          <a:p>
            <a:pPr/>
          </a:p>
        </p:txBody>
      </p:sp>
      <p:sp>
        <p:nvSpPr>
          <p:cNvPr id="1944" name="Shape 1944"/>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t>LoG=edge(posterLit,'log',0.001,4);</a:t>
            </a:r>
          </a:p>
          <a:p>
            <a:pPr defTabSz="647700">
              <a:tabLst>
                <a:tab pos="914400" algn="l"/>
              </a:tabLst>
              <a:defRPr sz="1600">
                <a:solidFill>
                  <a:srgbClr val="232A32"/>
                </a:solidFill>
                <a:latin typeface="Times New Roman"/>
                <a:ea typeface="Times New Roman"/>
                <a:cs typeface="Times New Roman"/>
                <a:sym typeface="Times New Roman"/>
              </a:defRPr>
            </a:pPr>
            <a:r>
              <a:t>Canny=edge(posterLit,'Canny',0.1,4);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3" name="Shape 1963"/>
          <p:cNvSpPr/>
          <p:nvPr>
            <p:ph type="sldImg"/>
          </p:nvPr>
        </p:nvSpPr>
        <p:spPr>
          <a:prstGeom prst="rect">
            <a:avLst/>
          </a:prstGeom>
        </p:spPr>
        <p:txBody>
          <a:bodyPr/>
          <a:lstStyle/>
          <a:p>
            <a:pPr/>
          </a:p>
        </p:txBody>
      </p:sp>
      <p:sp>
        <p:nvSpPr>
          <p:cNvPr id="1964" name="Shape 1964"/>
          <p:cNvSpPr/>
          <p:nvPr>
            <p:ph type="body" sz="quarter" idx="1"/>
          </p:nvPr>
        </p:nvSpPr>
        <p:spPr>
          <a:prstGeom prst="rect">
            <a:avLst/>
          </a:prstGeom>
        </p:spPr>
        <p:txBody>
          <a:bodyPr/>
          <a:lstStyle/>
          <a:p>
            <a:pPr defTabSz="647700">
              <a:spcBef>
                <a:spcPts val="3000"/>
              </a:spcBef>
              <a:tabLst>
                <a:tab pos="914400" algn="l"/>
              </a:tabLst>
              <a:defRPr sz="3000">
                <a:solidFill>
                  <a:srgbClr val="232A32"/>
                </a:solidFill>
                <a:latin typeface="Verdana"/>
                <a:ea typeface="Verdana"/>
                <a:cs typeface="Verdana"/>
                <a:sym typeface="Verdana"/>
              </a:defRPr>
            </a:pPr>
            <a:r>
              <a:t>Accurate and contrast invariant junction detection</a:t>
            </a:r>
            <a:endParaRPr>
              <a:latin typeface="Times New Roman"/>
              <a:ea typeface="Times New Roman"/>
              <a:cs typeface="Times New Roman"/>
              <a:sym typeface="Times New Roman"/>
            </a:endParaRPr>
          </a:p>
          <a:p>
            <a:pPr defTabSz="647700">
              <a:spcBef>
                <a:spcPts val="1600"/>
              </a:spcBef>
              <a:tabLst>
                <a:tab pos="914400" algn="l"/>
              </a:tabLst>
              <a:defRPr i="1" sz="1600">
                <a:solidFill>
                  <a:srgbClr val="232A32"/>
                </a:solidFill>
                <a:latin typeface="Verdana"/>
                <a:ea typeface="Verdana"/>
                <a:cs typeface="Verdana"/>
                <a:sym typeface="Verdana"/>
              </a:defRPr>
            </a:pPr>
            <a:r>
              <a:rPr b="1" i="0" u="sng">
                <a:solidFill>
                  <a:srgbClr val="0433FF"/>
                </a:solidFill>
                <a:hlinkClick r:id="rId3" invalidUrl="" action="" tgtFrame="" tooltip="" history="1" highlightClick="0" endSnd="0"/>
              </a:rPr>
              <a:t>Gui-Song Xia</a:t>
            </a:r>
            <a:br>
              <a:rPr i="0"/>
            </a:br>
            <a:r>
              <a:t>CNRS CEREMADE, Univ. Paris-Dauphine, Paris, France</a:t>
            </a:r>
            <a:endParaRPr i="0">
              <a:latin typeface="Times New Roman"/>
              <a:ea typeface="Times New Roman"/>
              <a:cs typeface="Times New Roman"/>
              <a:sym typeface="Times New Roman"/>
            </a:endParaRPr>
          </a:p>
          <a:p>
            <a:pPr defTabSz="647700">
              <a:spcBef>
                <a:spcPts val="1600"/>
              </a:spcBef>
              <a:tabLst>
                <a:tab pos="914400" algn="l"/>
              </a:tabLst>
              <a:defRPr i="1" sz="1600">
                <a:solidFill>
                  <a:srgbClr val="232A32"/>
                </a:solidFill>
                <a:latin typeface="Verdana"/>
                <a:ea typeface="Verdana"/>
                <a:cs typeface="Verdana"/>
                <a:sym typeface="Verdana"/>
              </a:defRPr>
            </a:pPr>
            <a:r>
              <a:rPr b="1" i="0" u="sng">
                <a:solidFill>
                  <a:srgbClr val="0433FF"/>
                </a:solidFill>
                <a:hlinkClick r:id="rId4" invalidUrl="" action="" tgtFrame="" tooltip="" history="1" highlightClick="0" endSnd="0"/>
              </a:rPr>
              <a:t>Julie Delon</a:t>
            </a:r>
            <a:r>
              <a:rPr i="0"/>
              <a:t>, </a:t>
            </a:r>
            <a:r>
              <a:rPr b="1" i="0" u="sng">
                <a:solidFill>
                  <a:srgbClr val="0433FF"/>
                </a:solidFill>
                <a:hlinkClick r:id="rId5" invalidUrl="" action="" tgtFrame="" tooltip="" history="1" highlightClick="0" endSnd="0"/>
              </a:rPr>
              <a:t>Yann Gousseau</a:t>
            </a:r>
            <a:r>
              <a:rPr i="0"/>
              <a:t> </a:t>
            </a:r>
            <a:br>
              <a:rPr i="0"/>
            </a:br>
            <a:r>
              <a:t>CNRS LTCI, Telecom ParisTech, Paris, France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3" name="Shape 2133"/>
          <p:cNvSpPr/>
          <p:nvPr>
            <p:ph type="sldImg"/>
          </p:nvPr>
        </p:nvSpPr>
        <p:spPr>
          <a:prstGeom prst="rect">
            <a:avLst/>
          </a:prstGeom>
        </p:spPr>
        <p:txBody>
          <a:bodyPr/>
          <a:lstStyle/>
          <a:p>
            <a:pPr/>
          </a:p>
        </p:txBody>
      </p:sp>
      <p:sp>
        <p:nvSpPr>
          <p:cNvPr id="2134" name="Shape 2134"/>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imadjust pour remplace remapDynRange (Attention : ca n'a pas l'air d'être l'équivalent)</a:t>
            </a:r>
          </a:p>
          <a:p>
            <a:pPr defTabSz="647700">
              <a:tabLst>
                <a:tab pos="914400" algn="l"/>
              </a:tabLst>
              <a:defRPr sz="1500">
                <a:solidFill>
                  <a:srgbClr val="414141"/>
                </a:solidFill>
                <a:latin typeface="Times New Roman"/>
                <a:ea typeface="Times New Roman"/>
                <a:cs typeface="Times New Roman"/>
                <a:sym typeface="Times New Roman"/>
              </a:defRPr>
            </a:pPr>
            <a:r>
              <a:t>mc = cornermetric(labCrop, 'Harris');</a:t>
            </a:r>
          </a:p>
          <a:p>
            <a:pPr defTabSz="647700">
              <a:tabLst>
                <a:tab pos="914400" algn="l"/>
              </a:tabLst>
              <a:defRPr sz="1500">
                <a:solidFill>
                  <a:srgbClr val="414141"/>
                </a:solidFill>
                <a:latin typeface="Times New Roman"/>
                <a:ea typeface="Times New Roman"/>
                <a:cs typeface="Times New Roman"/>
                <a:sym typeface="Times New Roman"/>
              </a:defRPr>
            </a:pPr>
            <a:r>
              <a:t>mc = imadjust(mc);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8" name="Shape 2238"/>
          <p:cNvSpPr/>
          <p:nvPr>
            <p:ph type="sldImg"/>
          </p:nvPr>
        </p:nvSpPr>
        <p:spPr>
          <a:prstGeom prst="rect">
            <a:avLst/>
          </a:prstGeom>
        </p:spPr>
        <p:txBody>
          <a:bodyPr/>
          <a:lstStyle/>
          <a:p>
            <a:pPr/>
          </a:p>
        </p:txBody>
      </p:sp>
      <p:sp>
        <p:nvSpPr>
          <p:cNvPr id="2239" name="Shape 2239"/>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imadjust pour remplace remapDynRange</a:t>
            </a:r>
          </a:p>
          <a:p>
            <a:pPr defTabSz="647700">
              <a:tabLst>
                <a:tab pos="914400" algn="l"/>
              </a:tabLst>
              <a:defRPr sz="1500">
                <a:solidFill>
                  <a:srgbClr val="414141"/>
                </a:solidFill>
                <a:latin typeface="Times New Roman"/>
                <a:ea typeface="Times New Roman"/>
                <a:cs typeface="Times New Roman"/>
                <a:sym typeface="Times New Roman"/>
              </a:defRPr>
            </a:pPr>
            <a:r>
              <a:t>mc = cornermetric(labCrop, 'Harris');</a:t>
            </a:r>
          </a:p>
          <a:p>
            <a:pPr defTabSz="647700">
              <a:tabLst>
                <a:tab pos="914400" algn="l"/>
              </a:tabLst>
              <a:defRPr sz="1500">
                <a:solidFill>
                  <a:srgbClr val="414141"/>
                </a:solidFill>
                <a:latin typeface="Times New Roman"/>
                <a:ea typeface="Times New Roman"/>
                <a:cs typeface="Times New Roman"/>
                <a:sym typeface="Times New Roman"/>
              </a:defRPr>
            </a:pPr>
            <a:r>
              <a:t>mc = imadjust(mc);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3" name="Shape 2253"/>
          <p:cNvSpPr/>
          <p:nvPr>
            <p:ph type="sldImg"/>
          </p:nvPr>
        </p:nvSpPr>
        <p:spPr>
          <a:prstGeom prst="rect">
            <a:avLst/>
          </a:prstGeom>
        </p:spPr>
        <p:txBody>
          <a:bodyPr/>
          <a:lstStyle/>
          <a:p>
            <a:pPr/>
          </a:p>
        </p:txBody>
      </p:sp>
      <p:sp>
        <p:nvSpPr>
          <p:cNvPr id="2254" name="Shape 2254"/>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imadjust pour remplace remapDynRange</a:t>
            </a:r>
          </a:p>
          <a:p>
            <a:pPr defTabSz="647700">
              <a:tabLst>
                <a:tab pos="914400" algn="l"/>
              </a:tabLst>
              <a:defRPr sz="1500">
                <a:solidFill>
                  <a:srgbClr val="414141"/>
                </a:solidFill>
                <a:latin typeface="Times New Roman"/>
                <a:ea typeface="Times New Roman"/>
                <a:cs typeface="Times New Roman"/>
                <a:sym typeface="Times New Roman"/>
              </a:defRPr>
            </a:pPr>
            <a:r>
              <a:t>mc = cornermetric(labCrop, 'Harris');</a:t>
            </a:r>
          </a:p>
          <a:p>
            <a:pPr defTabSz="647700">
              <a:tabLst>
                <a:tab pos="914400" algn="l"/>
              </a:tabLst>
              <a:defRPr sz="1500">
                <a:solidFill>
                  <a:srgbClr val="414141"/>
                </a:solidFill>
                <a:latin typeface="Times New Roman"/>
                <a:ea typeface="Times New Roman"/>
                <a:cs typeface="Times New Roman"/>
                <a:sym typeface="Times New Roman"/>
              </a:defRPr>
            </a:pPr>
            <a:r>
              <a:t>mc = imadjust(mc);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5" name="Shape 2275"/>
          <p:cNvSpPr/>
          <p:nvPr>
            <p:ph type="sldImg"/>
          </p:nvPr>
        </p:nvSpPr>
        <p:spPr>
          <a:prstGeom prst="rect">
            <a:avLst/>
          </a:prstGeom>
        </p:spPr>
        <p:txBody>
          <a:bodyPr/>
          <a:lstStyle/>
          <a:p>
            <a:pPr/>
          </a:p>
        </p:txBody>
      </p:sp>
      <p:sp>
        <p:nvSpPr>
          <p:cNvPr id="2276" name="Shape 2276"/>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V=fspecial('gaussian',[11 1],1.5);</a:t>
            </a:r>
          </a:p>
          <a:p>
            <a:pPr defTabSz="647700">
              <a:tabLst>
                <a:tab pos="914400" algn="l"/>
              </a:tabLst>
              <a:defRPr sz="1500">
                <a:solidFill>
                  <a:srgbClr val="414141"/>
                </a:solidFill>
                <a:latin typeface="Times New Roman"/>
                <a:ea typeface="Times New Roman"/>
                <a:cs typeface="Times New Roman"/>
                <a:sym typeface="Times New Roman"/>
              </a:defRPr>
            </a:pPr>
            <a:r>
              <a:t>mc=cornermetric(square, 'Harris', 'FilterCoefficients', V, 'SensitivityFactor', 0.1);</a:t>
            </a:r>
          </a:p>
          <a:p>
            <a:pPr defTabSz="647700">
              <a:tabLst>
                <a:tab pos="914400" algn="l"/>
              </a:tabLst>
              <a:defRPr sz="1500">
                <a:solidFill>
                  <a:srgbClr val="414141"/>
                </a:solidFill>
                <a:latin typeface="Times New Roman"/>
                <a:ea typeface="Times New Roman"/>
                <a:cs typeface="Times New Roman"/>
                <a:sym typeface="Times New Roman"/>
              </a:defRPr>
            </a:pPr>
            <a:r>
              <a:t>mcT = im2bw(mc, 0.005);</a:t>
            </a:r>
          </a:p>
          <a:p>
            <a:pPr defTabSz="647700">
              <a:tabLst>
                <a:tab pos="914400" algn="l"/>
              </a:tabLst>
              <a:defRPr sz="1500">
                <a:solidFill>
                  <a:srgbClr val="414141"/>
                </a:solidFill>
                <a:latin typeface="Times New Roman"/>
                <a:ea typeface="Times New Roman"/>
                <a:cs typeface="Times New Roman"/>
                <a:sym typeface="Times New Roman"/>
              </a:defRPr>
            </a:pPr>
            <a:r>
              <a:t>mc=uint8(RemapDynRange(mc,0,255));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5" name="Shape 2365"/>
          <p:cNvSpPr/>
          <p:nvPr>
            <p:ph type="sldImg"/>
          </p:nvPr>
        </p:nvSpPr>
        <p:spPr>
          <a:prstGeom prst="rect">
            <a:avLst/>
          </a:prstGeom>
        </p:spPr>
        <p:txBody>
          <a:bodyPr/>
          <a:lstStyle/>
          <a:p>
            <a:pPr/>
          </a:p>
        </p:txBody>
      </p:sp>
      <p:sp>
        <p:nvSpPr>
          <p:cNvPr id="2366" name="Shape 2366"/>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imadjust pour remplace remapDynRange</a:t>
            </a:r>
          </a:p>
          <a:p>
            <a:pPr defTabSz="647700">
              <a:tabLst>
                <a:tab pos="914400" algn="l"/>
              </a:tabLst>
              <a:defRPr sz="1500">
                <a:solidFill>
                  <a:srgbClr val="414141"/>
                </a:solidFill>
                <a:latin typeface="Times New Roman"/>
                <a:ea typeface="Times New Roman"/>
                <a:cs typeface="Times New Roman"/>
                <a:sym typeface="Times New Roman"/>
              </a:defRPr>
            </a:pPr>
            <a:r>
              <a:t>mc = cornermetric(labCrop, 'Harris');</a:t>
            </a:r>
          </a:p>
          <a:p>
            <a:pPr defTabSz="647700">
              <a:tabLst>
                <a:tab pos="914400" algn="l"/>
              </a:tabLst>
              <a:defRPr sz="1500">
                <a:solidFill>
                  <a:srgbClr val="414141"/>
                </a:solidFill>
                <a:latin typeface="Times New Roman"/>
                <a:ea typeface="Times New Roman"/>
                <a:cs typeface="Times New Roman"/>
                <a:sym typeface="Times New Roman"/>
              </a:defRPr>
            </a:pPr>
            <a:r>
              <a:t>mc = imadjust(mc);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6" name="Shape 2376"/>
          <p:cNvSpPr/>
          <p:nvPr>
            <p:ph type="sldImg"/>
          </p:nvPr>
        </p:nvSpPr>
        <p:spPr>
          <a:prstGeom prst="rect">
            <a:avLst/>
          </a:prstGeom>
        </p:spPr>
        <p:txBody>
          <a:bodyPr/>
          <a:lstStyle/>
          <a:p>
            <a:pPr/>
          </a:p>
        </p:txBody>
      </p:sp>
      <p:sp>
        <p:nvSpPr>
          <p:cNvPr id="2377" name="Shape 2377"/>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imadjust pour remplace remapDynRange</a:t>
            </a:r>
          </a:p>
          <a:p>
            <a:pPr defTabSz="647700">
              <a:tabLst>
                <a:tab pos="914400" algn="l"/>
              </a:tabLst>
              <a:defRPr sz="1500">
                <a:solidFill>
                  <a:srgbClr val="414141"/>
                </a:solidFill>
                <a:latin typeface="Times New Roman"/>
                <a:ea typeface="Times New Roman"/>
                <a:cs typeface="Times New Roman"/>
                <a:sym typeface="Times New Roman"/>
              </a:defRPr>
            </a:pPr>
            <a:r>
              <a:t>mc = cornermetric(labCrop, 'Harris');</a:t>
            </a:r>
          </a:p>
          <a:p>
            <a:pPr defTabSz="647700">
              <a:tabLst>
                <a:tab pos="914400" algn="l"/>
              </a:tabLst>
              <a:defRPr sz="1500">
                <a:solidFill>
                  <a:srgbClr val="414141"/>
                </a:solidFill>
                <a:latin typeface="Times New Roman"/>
                <a:ea typeface="Times New Roman"/>
                <a:cs typeface="Times New Roman"/>
                <a:sym typeface="Times New Roman"/>
              </a:defRPr>
            </a:pPr>
            <a:r>
              <a:t>mc = imadjust(mc);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3" name="Shape 2403"/>
          <p:cNvSpPr/>
          <p:nvPr>
            <p:ph type="sldImg"/>
          </p:nvPr>
        </p:nvSpPr>
        <p:spPr>
          <a:prstGeom prst="rect">
            <a:avLst/>
          </a:prstGeom>
        </p:spPr>
        <p:txBody>
          <a:bodyPr/>
          <a:lstStyle/>
          <a:p>
            <a:pPr/>
          </a:p>
        </p:txBody>
      </p:sp>
      <p:sp>
        <p:nvSpPr>
          <p:cNvPr id="2404" name="Shape 2404"/>
          <p:cNvSpPr/>
          <p:nvPr>
            <p:ph type="body" sz="quarter" idx="1"/>
          </p:nvPr>
        </p:nvSpPr>
        <p:spPr>
          <a:prstGeom prst="rect">
            <a:avLst/>
          </a:prstGeom>
        </p:spPr>
        <p:txBody>
          <a:bodyPr/>
          <a:lstStyle/>
          <a:p>
            <a:pPr>
              <a:buClr>
                <a:srgbClr val="7F97C3"/>
              </a:buClr>
            </a:pPr>
            <a:r>
              <a:rPr>
                <a:hlinkClick r:id="rId3" invalidUrl="" action="" tgtFrame="" tooltip="" history="1" highlightClick="0" endSnd="0"/>
              </a:rPr>
              <a:t>http://dx.doi.org/10.1016/j.jvcir.2017.01.007</a:t>
            </a:r>
          </a:p>
          <a:p>
            <a:pPr>
              <a:buClr>
                <a:srgbClr val="7F97C3"/>
              </a:buClr>
            </a:pPr>
          </a:p>
          <a:p>
            <a:pPr>
              <a:buClr>
                <a:srgbClr val="7F97C3"/>
              </a:buClr>
            </a:pPr>
            <a:r>
              <a:t>Example of salient objects. (a)–(f) input images and (g)–(l) the corresponding salient objects obtained using the proposed method. The salient objects in (g) and (k) are shown on gray background and the remaining objects are shown on black background for contrast. (For interpretation of the references to colour in this figure, the reader is referred to the web version of this article.)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2" name="Shape 2412"/>
          <p:cNvSpPr/>
          <p:nvPr>
            <p:ph type="sldImg"/>
          </p:nvPr>
        </p:nvSpPr>
        <p:spPr>
          <a:prstGeom prst="rect">
            <a:avLst/>
          </a:prstGeom>
        </p:spPr>
        <p:txBody>
          <a:bodyPr/>
          <a:lstStyle/>
          <a:p>
            <a:pPr/>
          </a:p>
        </p:txBody>
      </p:sp>
      <p:sp>
        <p:nvSpPr>
          <p:cNvPr id="2413" name="Shape 2413"/>
          <p:cNvSpPr/>
          <p:nvPr>
            <p:ph type="body" sz="quarter" idx="1"/>
          </p:nvPr>
        </p:nvSpPr>
        <p:spPr>
          <a:prstGeom prst="rect">
            <a:avLst/>
          </a:prstGeom>
        </p:spPr>
        <p:txBody>
          <a:bodyPr/>
          <a:lstStyle/>
          <a:p>
            <a:pPr lvl="3" marL="508000" indent="-254000">
              <a:spcBef>
                <a:spcPts val="800"/>
              </a:spcBef>
              <a:buSzPct val="55000"/>
              <a:buBlip>
                <a:blip r:embed="rId3"/>
              </a:buBlip>
              <a:defRPr sz="2000">
                <a:solidFill>
                  <a:srgbClr val="232323"/>
                </a:solidFill>
                <a:latin typeface="Times New Roman"/>
                <a:ea typeface="Times New Roman"/>
                <a:cs typeface="Times New Roman"/>
                <a:sym typeface="Times New Roman"/>
              </a:defRPr>
            </a:pPr>
            <a:r>
              <a:t>Méthodes mixtes régions-contours </a:t>
            </a:r>
          </a:p>
          <a:p>
            <a:pPr lvl="4" marL="762000" indent="-254000">
              <a:spcBef>
                <a:spcPts val="1100"/>
              </a:spcBef>
              <a:buClr>
                <a:srgbClr val="7F98C2"/>
              </a:buClr>
              <a:buSzPct val="100000"/>
              <a:buChar char="✓"/>
              <a:defRPr sz="2000">
                <a:solidFill>
                  <a:srgbClr val="232323"/>
                </a:solidFill>
                <a:latin typeface="Times New Roman"/>
                <a:ea typeface="Times New Roman"/>
                <a:cs typeface="Times New Roman"/>
                <a:sym typeface="Times New Roman"/>
              </a:defRPr>
            </a:pPr>
            <a:r>
              <a:t>Ligne de partage des eaux</a:t>
            </a:r>
          </a:p>
          <a:p>
            <a:pPr lvl="4" marL="762000" indent="-254000">
              <a:spcBef>
                <a:spcPts val="1100"/>
              </a:spcBef>
              <a:buClr>
                <a:srgbClr val="7F98C2"/>
              </a:buClr>
              <a:buSzPct val="100000"/>
              <a:buChar char="✓"/>
              <a:defRPr sz="2000">
                <a:solidFill>
                  <a:srgbClr val="232323"/>
                </a:solidFill>
                <a:latin typeface="Times New Roman"/>
                <a:ea typeface="Times New Roman"/>
                <a:cs typeface="Times New Roman"/>
                <a:sym typeface="Times New Roman"/>
              </a:defRPr>
            </a:pPr>
            <a:r>
              <a:t>Coopération région-contours </a:t>
            </a:r>
          </a:p>
          <a:p>
            <a:pPr>
              <a:spcBef>
                <a:spcPts val="1100"/>
              </a:spcBef>
              <a:defRPr sz="2000">
                <a:solidFill>
                  <a:srgbClr val="232323"/>
                </a:solidFill>
                <a:latin typeface="Times New Roman"/>
                <a:ea typeface="Times New Roman"/>
                <a:cs typeface="Times New Roman"/>
                <a:sym typeface="Times New Roman"/>
              </a:defRPr>
            </a:pPr>
            <a:r>
              <a:t>ref : CoursSegmentation.pdf (Michelle Gouiffès)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lvl="1" marL="40639" marR="40639" defTabSz="914400">
              <a:spcBef>
                <a:spcPts val="700"/>
              </a:spcBef>
              <a:buClr>
                <a:srgbClr val="000000"/>
              </a:buClr>
              <a:buFont typeface="Times New Roman"/>
              <a:defRPr sz="3200">
                <a:uFill>
                  <a:solidFill>
                    <a:srgbClr val="000000"/>
                  </a:solidFill>
                </a:uFill>
                <a:latin typeface="Times New Roman"/>
                <a:ea typeface="Times New Roman"/>
                <a:cs typeface="Times New Roman"/>
                <a:sym typeface="Times New Roman"/>
              </a:defRPr>
            </a:pPr>
            <a:r>
              <a:t>Instructor: S. Narasimhan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9" name="Shape 2419"/>
          <p:cNvSpPr/>
          <p:nvPr>
            <p:ph type="sldImg"/>
          </p:nvPr>
        </p:nvSpPr>
        <p:spPr>
          <a:prstGeom prst="rect">
            <a:avLst/>
          </a:prstGeom>
        </p:spPr>
        <p:txBody>
          <a:bodyPr/>
          <a:lstStyle/>
          <a:p>
            <a:pPr/>
          </a:p>
        </p:txBody>
      </p:sp>
      <p:sp>
        <p:nvSpPr>
          <p:cNvPr id="2420" name="Shape 2420"/>
          <p:cNvSpPr/>
          <p:nvPr>
            <p:ph type="body" sz="quarter" idx="1"/>
          </p:nvPr>
        </p:nvSpPr>
        <p:spPr>
          <a:prstGeom prst="rect">
            <a:avLst/>
          </a:prstGeom>
        </p:spPr>
        <p:txBody>
          <a:bodyPr/>
          <a:lstStyle/>
          <a:p>
            <a:pPr lvl="3" marL="508000" indent="-254000">
              <a:spcBef>
                <a:spcPts val="800"/>
              </a:spcBef>
              <a:buSzPct val="55000"/>
              <a:buBlip>
                <a:blip r:embed="rId3"/>
              </a:buBlip>
              <a:defRPr sz="2000">
                <a:solidFill>
                  <a:srgbClr val="232323"/>
                </a:solidFill>
                <a:latin typeface="Times New Roman"/>
                <a:ea typeface="Times New Roman"/>
                <a:cs typeface="Times New Roman"/>
                <a:sym typeface="Times New Roman"/>
              </a:defRPr>
            </a:pPr>
            <a:r>
              <a:t>Méthodes mixtes régions-contours </a:t>
            </a:r>
          </a:p>
          <a:p>
            <a:pPr lvl="4" marL="762000" indent="-254000">
              <a:spcBef>
                <a:spcPts val="1100"/>
              </a:spcBef>
              <a:buClr>
                <a:srgbClr val="7F98C2"/>
              </a:buClr>
              <a:buSzPct val="100000"/>
              <a:buChar char="✓"/>
              <a:defRPr sz="2000">
                <a:solidFill>
                  <a:srgbClr val="232323"/>
                </a:solidFill>
                <a:latin typeface="Times New Roman"/>
                <a:ea typeface="Times New Roman"/>
                <a:cs typeface="Times New Roman"/>
                <a:sym typeface="Times New Roman"/>
              </a:defRPr>
            </a:pPr>
            <a:r>
              <a:t>Ligne de partage des eaux</a:t>
            </a:r>
          </a:p>
          <a:p>
            <a:pPr lvl="4" marL="762000" indent="-254000">
              <a:spcBef>
                <a:spcPts val="1100"/>
              </a:spcBef>
              <a:buClr>
                <a:srgbClr val="7F98C2"/>
              </a:buClr>
              <a:buSzPct val="100000"/>
              <a:buChar char="✓"/>
              <a:defRPr sz="2000">
                <a:solidFill>
                  <a:srgbClr val="232323"/>
                </a:solidFill>
                <a:latin typeface="Times New Roman"/>
                <a:ea typeface="Times New Roman"/>
                <a:cs typeface="Times New Roman"/>
                <a:sym typeface="Times New Roman"/>
              </a:defRPr>
            </a:pPr>
            <a:r>
              <a:t>Coopération région-contours </a:t>
            </a:r>
          </a:p>
          <a:p>
            <a:pPr>
              <a:spcBef>
                <a:spcPts val="1100"/>
              </a:spcBef>
              <a:defRPr sz="2000">
                <a:solidFill>
                  <a:srgbClr val="232323"/>
                </a:solidFill>
                <a:latin typeface="Times New Roman"/>
                <a:ea typeface="Times New Roman"/>
                <a:cs typeface="Times New Roman"/>
                <a:sym typeface="Times New Roman"/>
              </a:defRPr>
            </a:pPr>
            <a:r>
              <a:t>ref : CoursSegmentation.pdf (Michelle Gouiffès)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6" name="Shape 2426"/>
          <p:cNvSpPr/>
          <p:nvPr>
            <p:ph type="sldImg"/>
          </p:nvPr>
        </p:nvSpPr>
        <p:spPr>
          <a:prstGeom prst="rect">
            <a:avLst/>
          </a:prstGeom>
        </p:spPr>
        <p:txBody>
          <a:bodyPr/>
          <a:lstStyle/>
          <a:p>
            <a:pPr/>
          </a:p>
        </p:txBody>
      </p:sp>
      <p:sp>
        <p:nvSpPr>
          <p:cNvPr id="2427" name="Shape 2427"/>
          <p:cNvSpPr/>
          <p:nvPr>
            <p:ph type="body" sz="quarter" idx="1"/>
          </p:nvPr>
        </p:nvSpPr>
        <p:spPr>
          <a:prstGeom prst="rect">
            <a:avLst/>
          </a:prstGeom>
        </p:spPr>
        <p:txBody>
          <a:bodyPr/>
          <a:lstStyle>
            <a:lvl1pPr>
              <a:spcBef>
                <a:spcPts val="1100"/>
              </a:spcBef>
              <a:defRPr sz="2000">
                <a:solidFill>
                  <a:srgbClr val="232323"/>
                </a:solidFill>
                <a:latin typeface="Times New Roman"/>
                <a:ea typeface="Times New Roman"/>
                <a:cs typeface="Times New Roman"/>
                <a:sym typeface="Times New Roman"/>
              </a:defRPr>
            </a:lvl1pPr>
          </a:lstStyle>
          <a:p>
            <a:pPr/>
            <a:r>
              <a:t>ref : CoursSegmentation.pdf (Michelle Gouiffès)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3" name="Shape 2513"/>
          <p:cNvSpPr/>
          <p:nvPr>
            <p:ph type="sldImg"/>
          </p:nvPr>
        </p:nvSpPr>
        <p:spPr>
          <a:prstGeom prst="rect">
            <a:avLst/>
          </a:prstGeom>
        </p:spPr>
        <p:txBody>
          <a:bodyPr/>
          <a:lstStyle/>
          <a:p>
            <a:pPr/>
          </a:p>
        </p:txBody>
      </p:sp>
      <p:sp>
        <p:nvSpPr>
          <p:cNvPr id="2514" name="Shape 2514"/>
          <p:cNvSpPr/>
          <p:nvPr>
            <p:ph type="body" sz="quarter" idx="1"/>
          </p:nvPr>
        </p:nvSpPr>
        <p:spPr>
          <a:prstGeom prst="rect">
            <a:avLst/>
          </a:prstGeom>
        </p:spPr>
        <p:txBody>
          <a:bodyPr/>
          <a:lstStyle/>
          <a:p>
            <a:pPr defTabSz="914400">
              <a:lnSpc>
                <a:spcPts val="3800"/>
              </a:lnSpc>
              <a:tabLst>
                <a:tab pos="914400" algn="l"/>
              </a:tabLst>
              <a:defRPr sz="2000">
                <a:solidFill>
                  <a:srgbClr val="232A32"/>
                </a:solidFill>
                <a:latin typeface="+mj-lt"/>
                <a:ea typeface="+mj-ea"/>
                <a:cs typeface="+mj-cs"/>
                <a:sym typeface="Times Roman"/>
              </a:defRPr>
            </a:pPr>
            <a:r>
              <a:rPr>
                <a:solidFill>
                  <a:srgbClr val="232323"/>
                </a:solidFill>
                <a:latin typeface="Times New Roman"/>
                <a:ea typeface="Times New Roman"/>
                <a:cs typeface="Times New Roman"/>
                <a:sym typeface="Times New Roman"/>
              </a:rPr>
              <a:t>ref : CoursSegmentation.pdf (Michelle Gouiffès)</a:t>
            </a:r>
            <a:endParaRPr>
              <a:solidFill>
                <a:srgbClr val="232323"/>
              </a:solidFill>
              <a:latin typeface="Times New Roman"/>
              <a:ea typeface="Times New Roman"/>
              <a:cs typeface="Times New Roman"/>
              <a:sym typeface="Times New Roman"/>
            </a:endParaRPr>
          </a:p>
          <a:p>
            <a:pPr defTabSz="914400">
              <a:lnSpc>
                <a:spcPts val="3800"/>
              </a:lnSpc>
              <a:tabLst>
                <a:tab pos="914400" algn="l"/>
              </a:tabLst>
              <a:defRPr sz="2000">
                <a:solidFill>
                  <a:srgbClr val="232A32"/>
                </a:solidFill>
                <a:latin typeface="+mj-lt"/>
                <a:ea typeface="+mj-ea"/>
                <a:cs typeface="+mj-cs"/>
                <a:sym typeface="Times Roman"/>
              </a:defRPr>
            </a:pPr>
            <a:r>
              <a:rPr>
                <a:solidFill>
                  <a:srgbClr val="232323"/>
                </a:solidFill>
                <a:latin typeface="Times New Roman"/>
                <a:ea typeface="Times New Roman"/>
                <a:cs typeface="Times New Roman"/>
                <a:sym typeface="Times New Roman"/>
              </a:rPr>
              <a:t>suite page suivante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1" name="Shape 2521"/>
          <p:cNvSpPr/>
          <p:nvPr>
            <p:ph type="sldImg"/>
          </p:nvPr>
        </p:nvSpPr>
        <p:spPr>
          <a:prstGeom prst="rect">
            <a:avLst/>
          </a:prstGeom>
        </p:spPr>
        <p:txBody>
          <a:bodyPr/>
          <a:lstStyle/>
          <a:p>
            <a:pPr/>
          </a:p>
        </p:txBody>
      </p:sp>
      <p:sp>
        <p:nvSpPr>
          <p:cNvPr id="2522" name="Shape 2522"/>
          <p:cNvSpPr/>
          <p:nvPr>
            <p:ph type="body" sz="quarter" idx="1"/>
          </p:nvPr>
        </p:nvSpPr>
        <p:spPr>
          <a:prstGeom prst="rect">
            <a:avLst/>
          </a:prstGeom>
        </p:spPr>
        <p:txBody>
          <a:bodyPr/>
          <a:lstStyle>
            <a:lvl1pPr>
              <a:lnSpc>
                <a:spcPts val="3800"/>
              </a:lnSpc>
              <a:tabLst>
                <a:tab pos="914400" algn="l"/>
              </a:tabLst>
              <a:defRPr sz="2000">
                <a:solidFill>
                  <a:srgbClr val="232323"/>
                </a:solidFill>
                <a:latin typeface="Times New Roman"/>
                <a:ea typeface="Times New Roman"/>
                <a:cs typeface="Times New Roman"/>
                <a:sym typeface="Times New Roman"/>
              </a:defRPr>
            </a:lvl1pPr>
          </a:lstStyle>
          <a:p>
            <a:pPr defTabSz="914400">
              <a:defRPr>
                <a:solidFill>
                  <a:srgbClr val="232A32"/>
                </a:solidFill>
                <a:latin typeface="+mj-lt"/>
                <a:ea typeface="+mj-ea"/>
                <a:cs typeface="+mj-cs"/>
                <a:sym typeface="Times Roman"/>
              </a:defRPr>
            </a:pPr>
            <a:r>
              <a:rPr>
                <a:solidFill>
                  <a:srgbClr val="232323"/>
                </a:solidFill>
                <a:latin typeface="Times New Roman"/>
                <a:ea typeface="Times New Roman"/>
                <a:cs typeface="Times New Roman"/>
                <a:sym typeface="Times New Roman"/>
              </a:rPr>
              <a:t>ref : CoursSegmentation.pdf (Michelle Gouiffès)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9" name="Shape 2529"/>
          <p:cNvSpPr/>
          <p:nvPr>
            <p:ph type="sldImg"/>
          </p:nvPr>
        </p:nvSpPr>
        <p:spPr>
          <a:prstGeom prst="rect">
            <a:avLst/>
          </a:prstGeom>
        </p:spPr>
        <p:txBody>
          <a:bodyPr/>
          <a:lstStyle/>
          <a:p>
            <a:pPr/>
          </a:p>
        </p:txBody>
      </p:sp>
      <p:sp>
        <p:nvSpPr>
          <p:cNvPr id="2530" name="Shape 2530"/>
          <p:cNvSpPr/>
          <p:nvPr>
            <p:ph type="body" sz="quarter" idx="1"/>
          </p:nvPr>
        </p:nvSpPr>
        <p:spPr>
          <a:prstGeom prst="rect">
            <a:avLst/>
          </a:prstGeom>
        </p:spPr>
        <p:txBody>
          <a:bodyPr/>
          <a:lstStyle/>
          <a:p>
            <a:pPr defTabSz="914400">
              <a:lnSpc>
                <a:spcPts val="3800"/>
              </a:lnSpc>
              <a:tabLst>
                <a:tab pos="914400" algn="l"/>
              </a:tabLst>
              <a:defRPr sz="2000">
                <a:solidFill>
                  <a:srgbClr val="232A32"/>
                </a:solidFill>
                <a:latin typeface="+mj-lt"/>
                <a:ea typeface="+mj-ea"/>
                <a:cs typeface="+mj-cs"/>
                <a:sym typeface="Times Roman"/>
              </a:defRPr>
            </a:pPr>
            <a:r>
              <a:rPr u="sng">
                <a:solidFill>
                  <a:srgbClr val="232323"/>
                </a:solidFill>
                <a:latin typeface="Times New Roman"/>
                <a:ea typeface="Times New Roman"/>
                <a:cs typeface="Times New Roman"/>
                <a:sym typeface="Times New Roman"/>
                <a:hlinkClick r:id="rId3" invalidUrl="" action="" tgtFrame="" tooltip="" history="1" highlightClick="0" endSnd="0"/>
              </a:rPr>
              <a:t>https://en.wikipedia.org/wiki/Connected-component_labeling</a:t>
            </a:r>
          </a:p>
          <a:p>
            <a:pPr defTabSz="914400">
              <a:lnSpc>
                <a:spcPts val="3800"/>
              </a:lnSpc>
              <a:tabLst>
                <a:tab pos="914400" algn="l"/>
              </a:tabLst>
              <a:defRPr sz="2000">
                <a:solidFill>
                  <a:srgbClr val="232A32"/>
                </a:solidFill>
                <a:latin typeface="+mj-lt"/>
                <a:ea typeface="+mj-ea"/>
                <a:cs typeface="+mj-cs"/>
                <a:sym typeface="Times Roman"/>
              </a:defRPr>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2" name="Shape 2542"/>
          <p:cNvSpPr/>
          <p:nvPr>
            <p:ph type="sldImg"/>
          </p:nvPr>
        </p:nvSpPr>
        <p:spPr>
          <a:prstGeom prst="rect">
            <a:avLst/>
          </a:prstGeom>
        </p:spPr>
        <p:txBody>
          <a:bodyPr/>
          <a:lstStyle/>
          <a:p>
            <a:pPr/>
          </a:p>
        </p:txBody>
      </p:sp>
      <p:sp>
        <p:nvSpPr>
          <p:cNvPr id="2543" name="Shape 2543"/>
          <p:cNvSpPr/>
          <p:nvPr>
            <p:ph type="body" sz="quarter" idx="1"/>
          </p:nvPr>
        </p:nvSpPr>
        <p:spPr>
          <a:prstGeom prst="rect">
            <a:avLst/>
          </a:prstGeom>
        </p:spPr>
        <p:txBody>
          <a:bodyPr/>
          <a:lstStyle/>
          <a:p>
            <a:pPr defTabSz="914400">
              <a:lnSpc>
                <a:spcPts val="3800"/>
              </a:lnSpc>
              <a:tabLst>
                <a:tab pos="914400" algn="l"/>
              </a:tabLst>
              <a:defRPr sz="2000">
                <a:solidFill>
                  <a:srgbClr val="232A32"/>
                </a:solidFill>
                <a:latin typeface="+mj-lt"/>
                <a:ea typeface="+mj-ea"/>
                <a:cs typeface="+mj-cs"/>
                <a:sym typeface="Times Roman"/>
              </a:defRPr>
            </a:pPr>
            <a:r>
              <a:rPr u="sng">
                <a:solidFill>
                  <a:srgbClr val="232323"/>
                </a:solidFill>
                <a:latin typeface="Times New Roman"/>
                <a:ea typeface="Times New Roman"/>
                <a:cs typeface="Times New Roman"/>
                <a:sym typeface="Times New Roman"/>
                <a:hlinkClick r:id="rId3" invalidUrl="" action="" tgtFrame="" tooltip="" history="1" highlightClick="0" endSnd="0"/>
              </a:rPr>
              <a:t>https://en.wikipedia.org/wiki/Connected-component_labeling</a:t>
            </a:r>
          </a:p>
          <a:p>
            <a:pPr defTabSz="914400">
              <a:lnSpc>
                <a:spcPts val="3800"/>
              </a:lnSpc>
              <a:tabLst>
                <a:tab pos="914400" algn="l"/>
              </a:tabLst>
              <a:defRPr sz="2000">
                <a:solidFill>
                  <a:srgbClr val="232A32"/>
                </a:solidFill>
                <a:latin typeface="+mj-lt"/>
                <a:ea typeface="+mj-ea"/>
                <a:cs typeface="+mj-cs"/>
                <a:sym typeface="Times Roman"/>
              </a:defRPr>
            </a:pPr>
          </a:p>
          <a:p>
            <a:pPr defTabSz="914400">
              <a:lnSpc>
                <a:spcPts val="3800"/>
              </a:lnSpc>
              <a:tabLst>
                <a:tab pos="914400" algn="l"/>
              </a:tabLst>
              <a:defRPr sz="2000">
                <a:solidFill>
                  <a:srgbClr val="232A32"/>
                </a:solidFill>
                <a:latin typeface="+mj-lt"/>
                <a:ea typeface="+mj-ea"/>
                <a:cs typeface="+mj-cs"/>
                <a:sym typeface="Times Roman"/>
              </a:defRPr>
            </a:pPr>
            <a:r>
              <a:t>After the first pass, the following labels are generated: </a:t>
            </a:r>
          </a:p>
          <a:p>
            <a:pPr defTabSz="914400">
              <a:lnSpc>
                <a:spcPts val="3800"/>
              </a:lnSpc>
              <a:tabLst>
                <a:tab pos="914400" algn="l"/>
              </a:tabLst>
              <a:defRPr sz="2000">
                <a:solidFill>
                  <a:srgbClr val="232A32"/>
                </a:solidFill>
                <a:latin typeface="+mj-lt"/>
                <a:ea typeface="+mj-ea"/>
                <a:cs typeface="+mj-cs"/>
                <a:sym typeface="Times Roman"/>
              </a:defRPr>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1" name="Shape 2551"/>
          <p:cNvSpPr/>
          <p:nvPr>
            <p:ph type="sldImg"/>
          </p:nvPr>
        </p:nvSpPr>
        <p:spPr>
          <a:prstGeom prst="rect">
            <a:avLst/>
          </a:prstGeom>
        </p:spPr>
        <p:txBody>
          <a:bodyPr/>
          <a:lstStyle/>
          <a:p>
            <a:pPr/>
          </a:p>
        </p:txBody>
      </p:sp>
      <p:sp>
        <p:nvSpPr>
          <p:cNvPr id="2552" name="Shape 2552"/>
          <p:cNvSpPr/>
          <p:nvPr>
            <p:ph type="body" sz="quarter" idx="1"/>
          </p:nvPr>
        </p:nvSpPr>
        <p:spPr>
          <a:prstGeom prst="rect">
            <a:avLst/>
          </a:prstGeom>
        </p:spPr>
        <p:txBody>
          <a:bodyPr/>
          <a:lstStyle/>
          <a:p>
            <a:pPr defTabSz="914400">
              <a:lnSpc>
                <a:spcPts val="3800"/>
              </a:lnSpc>
              <a:tabLst>
                <a:tab pos="914400" algn="l"/>
              </a:tabLst>
              <a:defRPr sz="2000">
                <a:solidFill>
                  <a:srgbClr val="232A32"/>
                </a:solidFill>
                <a:latin typeface="+mj-lt"/>
                <a:ea typeface="+mj-ea"/>
                <a:cs typeface="+mj-cs"/>
                <a:sym typeface="Times Roman"/>
              </a:defRPr>
            </a:pPr>
            <a:r>
              <a:rPr u="sng">
                <a:solidFill>
                  <a:srgbClr val="232323"/>
                </a:solidFill>
                <a:latin typeface="Times New Roman"/>
                <a:ea typeface="Times New Roman"/>
                <a:cs typeface="Times New Roman"/>
                <a:sym typeface="Times New Roman"/>
                <a:hlinkClick r:id="rId3" invalidUrl="" action="" tgtFrame="" tooltip="" history="1" highlightClick="0" endSnd="0"/>
              </a:rPr>
              <a:t>https://en.wikipedia.org/wiki/Connected-component_labeling</a:t>
            </a:r>
          </a:p>
          <a:p>
            <a:pPr defTabSz="914400">
              <a:lnSpc>
                <a:spcPts val="3800"/>
              </a:lnSpc>
              <a:tabLst>
                <a:tab pos="914400" algn="l"/>
              </a:tabLst>
              <a:defRPr sz="2000">
                <a:solidFill>
                  <a:srgbClr val="232A32"/>
                </a:solidFill>
                <a:latin typeface="+mj-lt"/>
                <a:ea typeface="+mj-ea"/>
                <a:cs typeface="+mj-cs"/>
                <a:sym typeface="Times Roman"/>
              </a:defRPr>
            </a:pPr>
          </a:p>
          <a:p>
            <a:pPr defTabSz="914400">
              <a:lnSpc>
                <a:spcPts val="3800"/>
              </a:lnSpc>
              <a:tabLst>
                <a:tab pos="914400" algn="l"/>
              </a:tabLst>
              <a:defRPr b="1" sz="2000">
                <a:solidFill>
                  <a:srgbClr val="232A32"/>
                </a:solidFill>
                <a:latin typeface="Courier"/>
                <a:ea typeface="Courier"/>
                <a:cs typeface="Courier"/>
                <a:sym typeface="Courier"/>
              </a:defRPr>
            </a:pPr>
            <a:r>
              <a:t>algorithm</a:t>
            </a:r>
            <a:r>
              <a:rPr b="0"/>
              <a:t> </a:t>
            </a:r>
            <a:r>
              <a:rPr i="1"/>
              <a:t>TwoPass</a:t>
            </a:r>
            <a:r>
              <a:rPr b="0"/>
              <a:t>(data)</a:t>
            </a:r>
            <a:endParaRPr b="0"/>
          </a:p>
          <a:p>
            <a:pPr defTabSz="914400">
              <a:lnSpc>
                <a:spcPts val="3800"/>
              </a:lnSpc>
              <a:tabLst>
                <a:tab pos="914400" algn="l"/>
              </a:tabLst>
              <a:defRPr sz="2000">
                <a:solidFill>
                  <a:srgbClr val="232A32"/>
                </a:solidFill>
                <a:latin typeface="Courier"/>
                <a:ea typeface="Courier"/>
                <a:cs typeface="Courier"/>
                <a:sym typeface="Courier"/>
              </a:defRPr>
            </a:pPr>
            <a:r>
              <a:t>   linked = []</a:t>
            </a:r>
          </a:p>
          <a:p>
            <a:pPr defTabSz="914400">
              <a:lnSpc>
                <a:spcPts val="3800"/>
              </a:lnSpc>
              <a:tabLst>
                <a:tab pos="914400" algn="l"/>
              </a:tabLst>
              <a:defRPr sz="2000">
                <a:solidFill>
                  <a:srgbClr val="232A32"/>
                </a:solidFill>
                <a:latin typeface="Courier"/>
                <a:ea typeface="Courier"/>
                <a:cs typeface="Courier"/>
                <a:sym typeface="Courier"/>
              </a:defRPr>
            </a:pPr>
            <a:r>
              <a:t>   labels = structure with dimensions of data, initialized with the value of Background</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i="1" sz="2000">
                <a:solidFill>
                  <a:srgbClr val="232A32"/>
                </a:solidFill>
                <a:latin typeface="Courier"/>
                <a:ea typeface="Courier"/>
                <a:cs typeface="Courier"/>
                <a:sym typeface="Courier"/>
              </a:defRPr>
            </a:pPr>
            <a:r>
              <a:rPr i="0"/>
              <a:t>   </a:t>
            </a:r>
            <a:r>
              <a:t>First pass</a:t>
            </a:r>
            <a:endParaRPr i="0"/>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a:t>
            </a:r>
            <a:r>
              <a:rPr b="1"/>
              <a:t>for</a:t>
            </a:r>
            <a:r>
              <a:t> row </a:t>
            </a:r>
            <a:r>
              <a:rPr b="1"/>
              <a:t>in</a:t>
            </a:r>
            <a:r>
              <a:t> data:</a:t>
            </a:r>
          </a:p>
          <a:p>
            <a:pPr defTabSz="914400">
              <a:lnSpc>
                <a:spcPts val="3800"/>
              </a:lnSpc>
              <a:tabLst>
                <a:tab pos="914400" algn="l"/>
              </a:tabLst>
              <a:defRPr sz="2000">
                <a:solidFill>
                  <a:srgbClr val="232A32"/>
                </a:solidFill>
                <a:latin typeface="Courier"/>
                <a:ea typeface="Courier"/>
                <a:cs typeface="Courier"/>
                <a:sym typeface="Courier"/>
              </a:defRPr>
            </a:pPr>
            <a:r>
              <a:t>       </a:t>
            </a:r>
            <a:r>
              <a:rPr b="1"/>
              <a:t>for</a:t>
            </a:r>
            <a:r>
              <a:t> column </a:t>
            </a:r>
            <a:r>
              <a:rPr b="1"/>
              <a:t>in</a:t>
            </a:r>
            <a:r>
              <a:t> row:</a:t>
            </a:r>
          </a:p>
          <a:p>
            <a:pPr defTabSz="914400">
              <a:lnSpc>
                <a:spcPts val="3800"/>
              </a:lnSpc>
              <a:tabLst>
                <a:tab pos="914400" algn="l"/>
              </a:tabLst>
              <a:defRPr sz="2000">
                <a:solidFill>
                  <a:srgbClr val="232A32"/>
                </a:solidFill>
                <a:latin typeface="Courier"/>
                <a:ea typeface="Courier"/>
                <a:cs typeface="Courier"/>
                <a:sym typeface="Courier"/>
              </a:defRPr>
            </a:pPr>
            <a:r>
              <a:t>           </a:t>
            </a:r>
            <a:r>
              <a:rPr b="1"/>
              <a:t>if</a:t>
            </a:r>
            <a:r>
              <a:t> data[row][column] </a:t>
            </a:r>
            <a:r>
              <a:rPr b="1"/>
              <a:t>is not</a:t>
            </a:r>
            <a:r>
              <a:t> Background</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neighbors = connected elements with the current element's value</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a:t>
            </a:r>
            <a:r>
              <a:rPr b="1"/>
              <a:t>if</a:t>
            </a:r>
            <a:r>
              <a:t> neighbors </a:t>
            </a:r>
            <a:r>
              <a:rPr b="1"/>
              <a:t>is</a:t>
            </a:r>
            <a:r>
              <a:t> empty</a:t>
            </a:r>
          </a:p>
          <a:p>
            <a:pPr defTabSz="914400">
              <a:lnSpc>
                <a:spcPts val="3800"/>
              </a:lnSpc>
              <a:tabLst>
                <a:tab pos="914400" algn="l"/>
              </a:tabLst>
              <a:defRPr sz="2000">
                <a:solidFill>
                  <a:srgbClr val="232A32"/>
                </a:solidFill>
                <a:latin typeface="Courier"/>
                <a:ea typeface="Courier"/>
                <a:cs typeface="Courier"/>
                <a:sym typeface="Courier"/>
              </a:defRPr>
            </a:pPr>
            <a:r>
              <a:t>                   linked[NextLabel] = </a:t>
            </a:r>
            <a:r>
              <a:rPr b="1" i="1"/>
              <a:t>set</a:t>
            </a:r>
            <a:r>
              <a:t> containing NextLabel</a:t>
            </a:r>
          </a:p>
          <a:p>
            <a:pPr defTabSz="914400">
              <a:lnSpc>
                <a:spcPts val="3800"/>
              </a:lnSpc>
              <a:tabLst>
                <a:tab pos="914400" algn="l"/>
              </a:tabLst>
              <a:defRPr sz="2000">
                <a:solidFill>
                  <a:srgbClr val="232A32"/>
                </a:solidFill>
                <a:latin typeface="Courier"/>
                <a:ea typeface="Courier"/>
                <a:cs typeface="Courier"/>
                <a:sym typeface="Courier"/>
              </a:defRPr>
            </a:pPr>
            <a:r>
              <a:t>                   labels[row][column] = NextLabel</a:t>
            </a:r>
          </a:p>
          <a:p>
            <a:pPr defTabSz="914400">
              <a:lnSpc>
                <a:spcPts val="3800"/>
              </a:lnSpc>
              <a:tabLst>
                <a:tab pos="914400" algn="l"/>
              </a:tabLst>
              <a:defRPr sz="2000">
                <a:solidFill>
                  <a:srgbClr val="232A32"/>
                </a:solidFill>
                <a:latin typeface="Courier"/>
                <a:ea typeface="Courier"/>
                <a:cs typeface="Courier"/>
                <a:sym typeface="Courier"/>
              </a:defRPr>
            </a:pPr>
            <a:r>
              <a:t>                   NextLabel += 1</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a:t>
            </a:r>
            <a:r>
              <a:rPr b="1"/>
              <a:t>else</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i="1" sz="2000">
                <a:solidFill>
                  <a:srgbClr val="232A32"/>
                </a:solidFill>
                <a:latin typeface="Courier"/>
                <a:ea typeface="Courier"/>
                <a:cs typeface="Courier"/>
                <a:sym typeface="Courier"/>
              </a:defRPr>
            </a:pPr>
            <a:r>
              <a:rPr i="0"/>
              <a:t>                   </a:t>
            </a:r>
            <a:r>
              <a:t>Find the smallest label</a:t>
            </a:r>
            <a:endParaRPr i="0"/>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L = neighbors labels</a:t>
            </a:r>
          </a:p>
          <a:p>
            <a:pPr defTabSz="914400">
              <a:lnSpc>
                <a:spcPts val="3800"/>
              </a:lnSpc>
              <a:tabLst>
                <a:tab pos="914400" algn="l"/>
              </a:tabLst>
              <a:defRPr sz="2000">
                <a:solidFill>
                  <a:srgbClr val="232A32"/>
                </a:solidFill>
                <a:latin typeface="Courier"/>
                <a:ea typeface="Courier"/>
                <a:cs typeface="Courier"/>
                <a:sym typeface="Courier"/>
              </a:defRPr>
            </a:pPr>
            <a:r>
              <a:t>                   labels[row][column] = </a:t>
            </a:r>
            <a:r>
              <a:rPr b="1" i="1"/>
              <a:t>min</a:t>
            </a:r>
            <a:r>
              <a:t>(L)</a:t>
            </a:r>
          </a:p>
          <a:p>
            <a:pPr defTabSz="914400">
              <a:lnSpc>
                <a:spcPts val="3800"/>
              </a:lnSpc>
              <a:tabLst>
                <a:tab pos="914400" algn="l"/>
              </a:tabLst>
              <a:defRPr sz="2000">
                <a:solidFill>
                  <a:srgbClr val="232A32"/>
                </a:solidFill>
                <a:latin typeface="Courier"/>
                <a:ea typeface="Courier"/>
                <a:cs typeface="Courier"/>
                <a:sym typeface="Courier"/>
              </a:defRPr>
            </a:pPr>
            <a:r>
              <a:t>                   </a:t>
            </a:r>
            <a:r>
              <a:rPr b="1"/>
              <a:t>for</a:t>
            </a:r>
            <a:r>
              <a:t> label </a:t>
            </a:r>
            <a:r>
              <a:rPr b="1"/>
              <a:t>in</a:t>
            </a:r>
            <a:r>
              <a:t> L</a:t>
            </a:r>
          </a:p>
          <a:p>
            <a:pPr defTabSz="914400">
              <a:lnSpc>
                <a:spcPts val="3800"/>
              </a:lnSpc>
              <a:tabLst>
                <a:tab pos="914400" algn="l"/>
              </a:tabLst>
              <a:defRPr sz="2000">
                <a:solidFill>
                  <a:srgbClr val="232A32"/>
                </a:solidFill>
                <a:latin typeface="Courier"/>
                <a:ea typeface="Courier"/>
                <a:cs typeface="Courier"/>
                <a:sym typeface="Courier"/>
              </a:defRPr>
            </a:pPr>
            <a:r>
              <a:t>                       linked[label] = </a:t>
            </a:r>
            <a:r>
              <a:rPr b="1" i="1"/>
              <a:t>union</a:t>
            </a:r>
            <a:r>
              <a:t>(linked[label], L)</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i="1" sz="2000">
                <a:solidFill>
                  <a:srgbClr val="232A32"/>
                </a:solidFill>
                <a:latin typeface="Courier"/>
                <a:ea typeface="Courier"/>
                <a:cs typeface="Courier"/>
                <a:sym typeface="Courier"/>
              </a:defRPr>
            </a:pPr>
            <a:r>
              <a:rPr i="0"/>
              <a:t>   </a:t>
            </a:r>
            <a:r>
              <a:t>Second pass</a:t>
            </a:r>
            <a:endParaRPr i="0"/>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a:t>
            </a:r>
            <a:r>
              <a:rPr b="1"/>
              <a:t>for</a:t>
            </a:r>
            <a:r>
              <a:t> row </a:t>
            </a:r>
            <a:r>
              <a:rPr b="1"/>
              <a:t>in</a:t>
            </a:r>
            <a:r>
              <a:t> data</a:t>
            </a:r>
          </a:p>
          <a:p>
            <a:pPr defTabSz="914400">
              <a:lnSpc>
                <a:spcPts val="3800"/>
              </a:lnSpc>
              <a:tabLst>
                <a:tab pos="914400" algn="l"/>
              </a:tabLst>
              <a:defRPr sz="2000">
                <a:solidFill>
                  <a:srgbClr val="232A32"/>
                </a:solidFill>
                <a:latin typeface="Courier"/>
                <a:ea typeface="Courier"/>
                <a:cs typeface="Courier"/>
                <a:sym typeface="Courier"/>
              </a:defRPr>
            </a:pPr>
            <a:r>
              <a:t>       </a:t>
            </a:r>
            <a:r>
              <a:rPr b="1"/>
              <a:t>for</a:t>
            </a:r>
            <a:r>
              <a:t> column </a:t>
            </a:r>
            <a:r>
              <a:rPr b="1"/>
              <a:t>in</a:t>
            </a:r>
            <a:r>
              <a:t> row</a:t>
            </a:r>
          </a:p>
          <a:p>
            <a:pPr defTabSz="914400">
              <a:lnSpc>
                <a:spcPts val="3800"/>
              </a:lnSpc>
              <a:tabLst>
                <a:tab pos="914400" algn="l"/>
              </a:tabLst>
              <a:defRPr sz="2000">
                <a:solidFill>
                  <a:srgbClr val="232A32"/>
                </a:solidFill>
                <a:latin typeface="Courier"/>
                <a:ea typeface="Courier"/>
                <a:cs typeface="Courier"/>
                <a:sym typeface="Courier"/>
              </a:defRPr>
            </a:pPr>
            <a:r>
              <a:t>           </a:t>
            </a:r>
            <a:r>
              <a:rPr b="1"/>
              <a:t>if</a:t>
            </a:r>
            <a:r>
              <a:t> data[row][column] </a:t>
            </a:r>
            <a:r>
              <a:rPr b="1"/>
              <a:t>is not</a:t>
            </a:r>
            <a:r>
              <a:t> Background</a:t>
            </a:r>
          </a:p>
          <a:p>
            <a:pPr defTabSz="914400">
              <a:lnSpc>
                <a:spcPts val="3800"/>
              </a:lnSpc>
              <a:tabLst>
                <a:tab pos="914400" algn="l"/>
              </a:tabLst>
              <a:defRPr sz="2000">
                <a:solidFill>
                  <a:srgbClr val="232A32"/>
                </a:solidFill>
                <a:latin typeface="Courier"/>
                <a:ea typeface="Courier"/>
                <a:cs typeface="Courier"/>
                <a:sym typeface="Courier"/>
              </a:defRPr>
            </a:pPr>
            <a:r>
              <a:t>               labels[row][column] = </a:t>
            </a:r>
            <a:r>
              <a:rPr b="1" i="1"/>
              <a:t>find</a:t>
            </a:r>
            <a:r>
              <a:t>(labels[row][column])</a:t>
            </a:r>
          </a:p>
          <a:p>
            <a:pPr defTabSz="914400">
              <a:lnSpc>
                <a:spcPts val="3800"/>
              </a:lnSpc>
              <a:tabLst>
                <a:tab pos="914400" algn="l"/>
              </a:tabLst>
              <a:defRPr sz="2000">
                <a:solidFill>
                  <a:srgbClr val="232A32"/>
                </a:solidFill>
                <a:latin typeface="Courier"/>
                <a:ea typeface="Courier"/>
                <a:cs typeface="Courier"/>
                <a:sym typeface="Courier"/>
              </a:defRPr>
            </a:pPr>
          </a:p>
          <a:p>
            <a:pPr defTabSz="914400">
              <a:lnSpc>
                <a:spcPts val="3800"/>
              </a:lnSpc>
              <a:tabLst>
                <a:tab pos="914400" algn="l"/>
              </a:tabLst>
              <a:defRPr sz="2000">
                <a:solidFill>
                  <a:srgbClr val="232A32"/>
                </a:solidFill>
                <a:latin typeface="Courier"/>
                <a:ea typeface="Courier"/>
                <a:cs typeface="Courier"/>
                <a:sym typeface="Courier"/>
              </a:defRPr>
            </a:pPr>
            <a:r>
              <a:t>   </a:t>
            </a:r>
            <a:r>
              <a:rPr b="1"/>
              <a:t>return</a:t>
            </a:r>
            <a:r>
              <a:t> labels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8" name="Shape 2568"/>
          <p:cNvSpPr/>
          <p:nvPr>
            <p:ph type="sldImg"/>
          </p:nvPr>
        </p:nvSpPr>
        <p:spPr>
          <a:prstGeom prst="rect">
            <a:avLst/>
          </a:prstGeom>
        </p:spPr>
        <p:txBody>
          <a:bodyPr/>
          <a:lstStyle/>
          <a:p>
            <a:pPr/>
          </a:p>
        </p:txBody>
      </p:sp>
      <p:sp>
        <p:nvSpPr>
          <p:cNvPr id="2569" name="Shape 2569"/>
          <p:cNvSpPr/>
          <p:nvPr>
            <p:ph type="body" sz="quarter" idx="1"/>
          </p:nvPr>
        </p:nvSpPr>
        <p:spPr>
          <a:prstGeom prst="rect">
            <a:avLst/>
          </a:prstGeom>
        </p:spPr>
        <p:txBody>
          <a:bodyPr/>
          <a:lstStyle/>
          <a:p>
            <a:pPr algn="ctr">
              <a:spcBef>
                <a:spcPts val="100"/>
              </a:spcBef>
              <a:buFont typeface="Arial"/>
              <a:defRPr sz="2000">
                <a:latin typeface="Times New Roman"/>
                <a:ea typeface="Times New Roman"/>
                <a:cs typeface="Times New Roman"/>
                <a:sym typeface="Times New Roman"/>
              </a:defRPr>
            </a:pPr>
            <a:r>
              <a:t>FIG. 5.16 – Seuillage automatique par la méthode de Otsu</a:t>
            </a:r>
          </a:p>
          <a:p>
            <a:pPr algn="ctr">
              <a:spcBef>
                <a:spcPts val="100"/>
              </a:spcBef>
              <a:buFont typeface="Arial"/>
              <a:defRPr sz="2000">
                <a:latin typeface="Times New Roman"/>
                <a:ea typeface="Times New Roman"/>
                <a:cs typeface="Times New Roman"/>
                <a:sym typeface="Times New Roman"/>
              </a:defRPr>
            </a:pPr>
            <a:r>
              <a:t>imhist dans matlab et jouer avec les paramètres pour visualiser...</a:t>
            </a:r>
          </a:p>
          <a:p>
            <a:pPr>
              <a:spcBef>
                <a:spcPts val="100"/>
              </a:spcBef>
              <a:buFont typeface="Arial"/>
              <a:defRPr sz="1800">
                <a:latin typeface="Times New Roman"/>
                <a:ea typeface="Times New Roman"/>
                <a:cs typeface="Times New Roman"/>
                <a:sym typeface="Times New Roman"/>
              </a:defRPr>
            </a:pPr>
            <a:r>
              <a:t>level = multithresh(I);</a:t>
            </a:r>
          </a:p>
          <a:p>
            <a:pPr>
              <a:spcBef>
                <a:spcPts val="100"/>
              </a:spcBef>
              <a:buFont typeface="Arial"/>
              <a:defRPr sz="1800">
                <a:latin typeface="Times New Roman"/>
                <a:ea typeface="Times New Roman"/>
                <a:cs typeface="Times New Roman"/>
                <a:sym typeface="Times New Roman"/>
              </a:defRPr>
            </a:pPr>
            <a:r>
              <a:t>seg_I = RemapDynRange(imquantize(I,level),0,255);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8" name="Shape 2588"/>
          <p:cNvSpPr/>
          <p:nvPr>
            <p:ph type="sldImg"/>
          </p:nvPr>
        </p:nvSpPr>
        <p:spPr>
          <a:prstGeom prst="rect">
            <a:avLst/>
          </a:prstGeom>
        </p:spPr>
        <p:txBody>
          <a:bodyPr/>
          <a:lstStyle/>
          <a:p>
            <a:pPr/>
          </a:p>
        </p:txBody>
      </p:sp>
      <p:sp>
        <p:nvSpPr>
          <p:cNvPr id="2589" name="Shape 2589"/>
          <p:cNvSpPr/>
          <p:nvPr>
            <p:ph type="body" sz="quarter" idx="1"/>
          </p:nvPr>
        </p:nvSpPr>
        <p:spPr>
          <a:prstGeom prst="rect">
            <a:avLst/>
          </a:prstGeom>
        </p:spPr>
        <p:txBody>
          <a:bodyPr/>
          <a:lstStyle/>
          <a:p>
            <a:pPr algn="ctr">
              <a:spcBef>
                <a:spcPts val="100"/>
              </a:spcBef>
              <a:buFont typeface="Arial"/>
              <a:defRPr sz="2000">
                <a:latin typeface="Times New Roman"/>
                <a:ea typeface="Times New Roman"/>
                <a:cs typeface="Times New Roman"/>
                <a:sym typeface="Times New Roman"/>
              </a:defRPr>
            </a:pPr>
            <a:r>
              <a:t>FIG. 5.16 – Seuillage automatique par la méthode de Otsu</a:t>
            </a:r>
          </a:p>
          <a:p>
            <a:pPr>
              <a:spcBef>
                <a:spcPts val="100"/>
              </a:spcBef>
              <a:buFont typeface="Arial"/>
              <a:defRPr sz="1800">
                <a:latin typeface="Times New Roman"/>
                <a:ea typeface="Times New Roman"/>
                <a:cs typeface="Times New Roman"/>
                <a:sym typeface="Times New Roman"/>
              </a:defRPr>
            </a:pPr>
            <a:r>
              <a:t>level = multithresh(I);</a:t>
            </a:r>
          </a:p>
          <a:p>
            <a:pPr>
              <a:spcBef>
                <a:spcPts val="100"/>
              </a:spcBef>
              <a:buFont typeface="Arial"/>
              <a:defRPr sz="1800">
                <a:latin typeface="Times New Roman"/>
                <a:ea typeface="Times New Roman"/>
                <a:cs typeface="Times New Roman"/>
                <a:sym typeface="Times New Roman"/>
              </a:defRPr>
            </a:pPr>
            <a:r>
              <a:t>seg_I = RemapDynRange(imquantize(I,level),0,255);</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6" name="Shape 2606"/>
          <p:cNvSpPr/>
          <p:nvPr>
            <p:ph type="sldImg"/>
          </p:nvPr>
        </p:nvSpPr>
        <p:spPr>
          <a:prstGeom prst="rect">
            <a:avLst/>
          </a:prstGeom>
        </p:spPr>
        <p:txBody>
          <a:bodyPr/>
          <a:lstStyle/>
          <a:p>
            <a:pPr/>
          </a:p>
        </p:txBody>
      </p:sp>
      <p:sp>
        <p:nvSpPr>
          <p:cNvPr id="2607" name="Shape 2607"/>
          <p:cNvSpPr/>
          <p:nvPr>
            <p:ph type="body" sz="quarter" idx="1"/>
          </p:nvPr>
        </p:nvSpPr>
        <p:spPr>
          <a:prstGeom prst="rect">
            <a:avLst/>
          </a:prstGeom>
        </p:spPr>
        <p:txBody>
          <a:bodyPr/>
          <a:lstStyle/>
          <a:p>
            <a:pPr algn="ctr">
              <a:spcBef>
                <a:spcPts val="100"/>
              </a:spcBef>
              <a:buFont typeface="Arial"/>
              <a:defRPr sz="2000">
                <a:latin typeface="Times New Roman"/>
                <a:ea typeface="Times New Roman"/>
                <a:cs typeface="Times New Roman"/>
                <a:sym typeface="Times New Roman"/>
              </a:defRPr>
            </a:pPr>
            <a:r>
              <a:t>FIG. 5.16 – Seuillage automatique par la méthode de Otsu</a:t>
            </a:r>
          </a:p>
          <a:p>
            <a:pPr>
              <a:spcBef>
                <a:spcPts val="100"/>
              </a:spcBef>
              <a:buFont typeface="Arial"/>
              <a:defRPr sz="1800">
                <a:latin typeface="Times New Roman"/>
                <a:ea typeface="Times New Roman"/>
                <a:cs typeface="Times New Roman"/>
                <a:sym typeface="Times New Roman"/>
              </a:defRPr>
            </a:pPr>
            <a:r>
              <a:t>level = multithresh(I);</a:t>
            </a:r>
          </a:p>
          <a:p>
            <a:pPr>
              <a:spcBef>
                <a:spcPts val="100"/>
              </a:spcBef>
              <a:buFont typeface="Arial"/>
              <a:defRPr sz="1800">
                <a:latin typeface="Times New Roman"/>
                <a:ea typeface="Times New Roman"/>
                <a:cs typeface="Times New Roman"/>
                <a:sym typeface="Times New Roman"/>
              </a:defRPr>
            </a:pPr>
            <a:r>
              <a:t>seg_I = RemapDynRange(imquantize(I,level),0,255);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lvl="1" marL="40639" marR="40639" defTabSz="914400">
              <a:spcBef>
                <a:spcPts val="700"/>
              </a:spcBef>
              <a:buClr>
                <a:srgbClr val="000000"/>
              </a:buClr>
              <a:buFont typeface="Times New Roman"/>
              <a:defRPr sz="3200">
                <a:uFill>
                  <a:solidFill>
                    <a:srgbClr val="000000"/>
                  </a:solidFill>
                </a:uFill>
                <a:latin typeface="Times New Roman"/>
                <a:ea typeface="Times New Roman"/>
                <a:cs typeface="Times New Roman"/>
                <a:sym typeface="Times New Roman"/>
              </a:defRPr>
            </a:pPr>
            <a:r>
              <a:t>Instructor: S. Narasimhan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8" name="Shape 2638"/>
          <p:cNvSpPr/>
          <p:nvPr>
            <p:ph type="sldImg"/>
          </p:nvPr>
        </p:nvSpPr>
        <p:spPr>
          <a:prstGeom prst="rect">
            <a:avLst/>
          </a:prstGeom>
        </p:spPr>
        <p:txBody>
          <a:bodyPr/>
          <a:lstStyle/>
          <a:p>
            <a:pPr/>
          </a:p>
        </p:txBody>
      </p:sp>
      <p:sp>
        <p:nvSpPr>
          <p:cNvPr id="2639" name="Shape 2639"/>
          <p:cNvSpPr/>
          <p:nvPr>
            <p:ph type="body" sz="quarter" idx="1"/>
          </p:nvPr>
        </p:nvSpPr>
        <p:spPr>
          <a:prstGeom prst="rect">
            <a:avLst/>
          </a:prstGeom>
        </p:spPr>
        <p:txBody>
          <a:bodyPr/>
          <a:lstStyle/>
          <a:p>
            <a:pPr algn="ctr">
              <a:spcBef>
                <a:spcPts val="100"/>
              </a:spcBef>
              <a:buFont typeface="Arial"/>
              <a:defRPr sz="2000">
                <a:latin typeface="Times New Roman"/>
                <a:ea typeface="Times New Roman"/>
                <a:cs typeface="Times New Roman"/>
                <a:sym typeface="Times New Roman"/>
              </a:defRPr>
            </a:pPr>
            <a:r>
              <a:t>FIG. 5.16 – Seuillage automatique par la méthode de Otsu</a:t>
            </a:r>
          </a:p>
          <a:p>
            <a:pPr>
              <a:spcBef>
                <a:spcPts val="100"/>
              </a:spcBef>
              <a:buFont typeface="Arial"/>
              <a:defRPr sz="1800">
                <a:latin typeface="Times New Roman"/>
                <a:ea typeface="Times New Roman"/>
                <a:cs typeface="Times New Roman"/>
                <a:sym typeface="Times New Roman"/>
              </a:defRPr>
            </a:pPr>
            <a:r>
              <a:t>level = multithresh(I);</a:t>
            </a:r>
          </a:p>
          <a:p>
            <a:pPr>
              <a:spcBef>
                <a:spcPts val="100"/>
              </a:spcBef>
              <a:buFont typeface="Arial"/>
              <a:defRPr sz="1800">
                <a:latin typeface="Times New Roman"/>
                <a:ea typeface="Times New Roman"/>
                <a:cs typeface="Times New Roman"/>
                <a:sym typeface="Times New Roman"/>
              </a:defRPr>
            </a:pPr>
            <a:r>
              <a:t>seg_I = RemapDynRange(imquantize(I,level),0,255);</a:t>
            </a:r>
          </a:p>
          <a:p>
            <a:pPr>
              <a:spcBef>
                <a:spcPts val="100"/>
              </a:spcBef>
              <a:buFont typeface="Arial"/>
              <a:defRPr sz="1800">
                <a:latin typeface="Times New Roman"/>
                <a:ea typeface="Times New Roman"/>
                <a:cs typeface="Times New Roman"/>
                <a:sym typeface="Times New Roman"/>
              </a:defRPr>
            </a:pPr>
          </a:p>
          <a:p>
            <a:pPr defTabSz="914400">
              <a:lnSpc>
                <a:spcPts val="4100"/>
              </a:lnSpc>
              <a:tabLst>
                <a:tab pos="914400" algn="l"/>
              </a:tabLst>
              <a:defRPr sz="2000">
                <a:solidFill>
                  <a:srgbClr val="232A32"/>
                </a:solidFill>
                <a:latin typeface="Courier"/>
                <a:ea typeface="Courier"/>
                <a:cs typeface="Courier"/>
                <a:sym typeface="Courier"/>
              </a:defRPr>
            </a:pPr>
            <a:r>
              <a:t>graythresh(I); (aussi)</a:t>
            </a:r>
          </a:p>
          <a:p>
            <a:pPr>
              <a:spcBef>
                <a:spcPts val="100"/>
              </a:spcBef>
              <a:buFont typeface="Arial"/>
              <a:defRPr sz="1800">
                <a:latin typeface="Times New Roman"/>
                <a:ea typeface="Times New Roman"/>
                <a:cs typeface="Times New Roman"/>
                <a:sym typeface="Times New Roman"/>
              </a:defRPr>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1" name="Shape 2661"/>
          <p:cNvSpPr/>
          <p:nvPr>
            <p:ph type="sldImg"/>
          </p:nvPr>
        </p:nvSpPr>
        <p:spPr>
          <a:prstGeom prst="rect">
            <a:avLst/>
          </a:prstGeom>
        </p:spPr>
        <p:txBody>
          <a:bodyPr/>
          <a:lstStyle/>
          <a:p>
            <a:pPr/>
          </a:p>
        </p:txBody>
      </p:sp>
      <p:sp>
        <p:nvSpPr>
          <p:cNvPr id="2662" name="Shape 2662"/>
          <p:cNvSpPr/>
          <p:nvPr>
            <p:ph type="body" sz="quarter" idx="1"/>
          </p:nvPr>
        </p:nvSpPr>
        <p:spPr>
          <a:prstGeom prst="rect">
            <a:avLst/>
          </a:prstGeom>
        </p:spPr>
        <p:txBody>
          <a:bodyPr/>
          <a:lstStyle/>
          <a:p>
            <a:pPr>
              <a:spcBef>
                <a:spcPts val="100"/>
              </a:spcBef>
              <a:buFont typeface="Arial"/>
              <a:defRPr sz="1800">
                <a:latin typeface="Times New Roman"/>
                <a:ea typeface="Times New Roman"/>
                <a:cs typeface="Times New Roman"/>
                <a:sym typeface="Times New Roman"/>
              </a:defRPr>
            </a:pPr>
            <a:r>
              <a:t>FIG. 5.16 – Seuillage automatique par la méthode de Otsu</a:t>
            </a:r>
          </a:p>
          <a:p>
            <a:pPr>
              <a:spcBef>
                <a:spcPts val="100"/>
              </a:spcBef>
              <a:buFont typeface="Arial"/>
              <a:defRPr sz="1800">
                <a:latin typeface="Times New Roman"/>
                <a:ea typeface="Times New Roman"/>
                <a:cs typeface="Times New Roman"/>
                <a:sym typeface="Times New Roman"/>
              </a:defRPr>
            </a:pPr>
            <a:r>
              <a:t>imhist dans matlab et jouer avec les paramètres pour visualiser...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2" name="Shape 2672"/>
          <p:cNvSpPr/>
          <p:nvPr>
            <p:ph type="sldImg"/>
          </p:nvPr>
        </p:nvSpPr>
        <p:spPr>
          <a:prstGeom prst="rect">
            <a:avLst/>
          </a:prstGeom>
        </p:spPr>
        <p:txBody>
          <a:bodyPr/>
          <a:lstStyle/>
          <a:p>
            <a:pPr/>
          </a:p>
        </p:txBody>
      </p:sp>
      <p:sp>
        <p:nvSpPr>
          <p:cNvPr id="2673" name="Shape 2673"/>
          <p:cNvSpPr/>
          <p:nvPr>
            <p:ph type="body" sz="quarter" idx="1"/>
          </p:nvPr>
        </p:nvSpPr>
        <p:spPr>
          <a:prstGeom prst="rect">
            <a:avLst/>
          </a:prstGeom>
        </p:spPr>
        <p:txBody>
          <a:bodyPr/>
          <a:lstStyle/>
          <a:p>
            <a:pPr>
              <a:spcBef>
                <a:spcPts val="100"/>
              </a:spcBef>
              <a:buFont typeface="Arial"/>
              <a:defRPr sz="1800">
                <a:latin typeface="Times New Roman"/>
                <a:ea typeface="Times New Roman"/>
                <a:cs typeface="Times New Roman"/>
                <a:sym typeface="Times New Roman"/>
              </a:defRPr>
            </a:pPr>
            <a:r>
              <a:t>level = multithresh(I);</a:t>
            </a:r>
          </a:p>
          <a:p>
            <a:pPr>
              <a:spcBef>
                <a:spcPts val="100"/>
              </a:spcBef>
              <a:buFont typeface="Arial"/>
              <a:defRPr sz="1800">
                <a:latin typeface="Times New Roman"/>
                <a:ea typeface="Times New Roman"/>
                <a:cs typeface="Times New Roman"/>
                <a:sym typeface="Times New Roman"/>
              </a:defRPr>
            </a:pPr>
            <a:r>
              <a:t>seg_I = RemapDynRange(imquantize(I,level),0,255);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5" name="Shape 2685"/>
          <p:cNvSpPr/>
          <p:nvPr>
            <p:ph type="sldImg"/>
          </p:nvPr>
        </p:nvSpPr>
        <p:spPr>
          <a:prstGeom prst="rect">
            <a:avLst/>
          </a:prstGeom>
        </p:spPr>
        <p:txBody>
          <a:bodyPr/>
          <a:lstStyle/>
          <a:p>
            <a:pPr/>
          </a:p>
        </p:txBody>
      </p:sp>
      <p:sp>
        <p:nvSpPr>
          <p:cNvPr id="2686" name="Shape 2686"/>
          <p:cNvSpPr/>
          <p:nvPr>
            <p:ph type="body" sz="quarter" idx="1"/>
          </p:nvPr>
        </p:nvSpPr>
        <p:spPr>
          <a:prstGeom prst="rect">
            <a:avLst/>
          </a:prstGeom>
        </p:spPr>
        <p:txBody>
          <a:bodyPr/>
          <a:lstStyle/>
          <a:p>
            <a:pPr>
              <a:spcBef>
                <a:spcPts val="100"/>
              </a:spcBef>
              <a:buFont typeface="Arial"/>
              <a:defRPr sz="1800">
                <a:latin typeface="Times New Roman"/>
                <a:ea typeface="Times New Roman"/>
                <a:cs typeface="Times New Roman"/>
                <a:sym typeface="Times New Roman"/>
              </a:defRPr>
            </a:pPr>
            <a:r>
              <a:t>level = multithresh(I);</a:t>
            </a:r>
          </a:p>
          <a:p>
            <a:pPr>
              <a:spcBef>
                <a:spcPts val="100"/>
              </a:spcBef>
              <a:buFont typeface="Arial"/>
              <a:defRPr sz="1800">
                <a:latin typeface="Times New Roman"/>
                <a:ea typeface="Times New Roman"/>
                <a:cs typeface="Times New Roman"/>
                <a:sym typeface="Times New Roman"/>
              </a:defRPr>
            </a:pPr>
            <a:r>
              <a:t>seg_I = RemapDynRange(imquantize(I,level),0,255);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8" name="Shape 2748"/>
          <p:cNvSpPr/>
          <p:nvPr>
            <p:ph type="sldImg"/>
          </p:nvPr>
        </p:nvSpPr>
        <p:spPr>
          <a:prstGeom prst="rect">
            <a:avLst/>
          </a:prstGeom>
        </p:spPr>
        <p:txBody>
          <a:bodyPr/>
          <a:lstStyle/>
          <a:p>
            <a:pPr/>
          </a:p>
        </p:txBody>
      </p:sp>
      <p:sp>
        <p:nvSpPr>
          <p:cNvPr id="2749" name="Shape 2749"/>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t>voir </a:t>
            </a:r>
            <a:r>
              <a:rPr>
                <a:solidFill>
                  <a:srgbClr val="333333"/>
                </a:solidFill>
                <a:latin typeface="Marker Felt"/>
                <a:ea typeface="Marker Felt"/>
                <a:cs typeface="Marker Felt"/>
                <a:sym typeface="Marker Felt"/>
              </a:rPr>
              <a:t>voir cours-segmentation.pdf </a:t>
            </a:r>
            <a:r>
              <a:rPr sz="1466">
                <a:solidFill>
                  <a:srgbClr val="000000"/>
                </a:solidFill>
                <a:latin typeface="+mj-lt"/>
                <a:ea typeface="+mj-ea"/>
                <a:cs typeface="+mj-cs"/>
                <a:sym typeface="Times Roman"/>
              </a:rPr>
              <a:t>Anne Vialard </a:t>
            </a:r>
            <a:r>
              <a:rPr sz="1066">
                <a:solidFill>
                  <a:srgbClr val="000000"/>
                </a:solidFill>
                <a:latin typeface="+mj-lt"/>
                <a:ea typeface="+mj-ea"/>
                <a:cs typeface="+mj-cs"/>
                <a:sym typeface="Times Roman"/>
              </a:rPr>
              <a:t>LaBRI, Université Bordeaux 1 p. 39 ++</a:t>
            </a:r>
            <a:endParaRPr sz="1200">
              <a:solidFill>
                <a:srgbClr val="000000"/>
              </a:solidFill>
              <a:latin typeface="+mj-lt"/>
              <a:ea typeface="+mj-ea"/>
              <a:cs typeface="+mj-cs"/>
              <a:sym typeface="Times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6" name="Shape 2776"/>
          <p:cNvSpPr/>
          <p:nvPr>
            <p:ph type="sldImg"/>
          </p:nvPr>
        </p:nvSpPr>
        <p:spPr>
          <a:prstGeom prst="rect">
            <a:avLst/>
          </a:prstGeom>
        </p:spPr>
        <p:txBody>
          <a:bodyPr/>
          <a:lstStyle/>
          <a:p>
            <a:pPr/>
          </a:p>
        </p:txBody>
      </p:sp>
      <p:sp>
        <p:nvSpPr>
          <p:cNvPr id="2777" name="Shape 2777"/>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t>voir </a:t>
            </a:r>
            <a:r>
              <a:rPr>
                <a:solidFill>
                  <a:srgbClr val="333333"/>
                </a:solidFill>
                <a:latin typeface="Marker Felt"/>
                <a:ea typeface="Marker Felt"/>
                <a:cs typeface="Marker Felt"/>
                <a:sym typeface="Marker Felt"/>
              </a:rPr>
              <a:t>voir cours-segmentation.pdf </a:t>
            </a:r>
            <a:r>
              <a:rPr sz="1466">
                <a:solidFill>
                  <a:srgbClr val="000000"/>
                </a:solidFill>
                <a:latin typeface="+mj-lt"/>
                <a:ea typeface="+mj-ea"/>
                <a:cs typeface="+mj-cs"/>
                <a:sym typeface="Times Roman"/>
              </a:rPr>
              <a:t>Anne Vialard </a:t>
            </a:r>
            <a:r>
              <a:rPr sz="1066">
                <a:solidFill>
                  <a:srgbClr val="000000"/>
                </a:solidFill>
                <a:latin typeface="+mj-lt"/>
                <a:ea typeface="+mj-ea"/>
                <a:cs typeface="+mj-cs"/>
                <a:sym typeface="Times Roman"/>
              </a:rPr>
              <a:t>LaBRI, Université Bordeaux 1 p. 39 ++</a:t>
            </a:r>
            <a:endParaRPr sz="1200">
              <a:solidFill>
                <a:srgbClr val="000000"/>
              </a:solidFill>
              <a:latin typeface="+mj-lt"/>
              <a:ea typeface="+mj-ea"/>
              <a:cs typeface="+mj-cs"/>
              <a:sym typeface="Times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1" name="Shape 2791"/>
          <p:cNvSpPr/>
          <p:nvPr>
            <p:ph type="sldImg"/>
          </p:nvPr>
        </p:nvSpPr>
        <p:spPr>
          <a:prstGeom prst="rect">
            <a:avLst/>
          </a:prstGeom>
        </p:spPr>
        <p:txBody>
          <a:bodyPr/>
          <a:lstStyle/>
          <a:p>
            <a:pPr/>
          </a:p>
        </p:txBody>
      </p:sp>
      <p:sp>
        <p:nvSpPr>
          <p:cNvPr id="2792" name="Shape 2792"/>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t>voir </a:t>
            </a:r>
            <a:r>
              <a:rPr>
                <a:solidFill>
                  <a:srgbClr val="333333"/>
                </a:solidFill>
                <a:latin typeface="Marker Felt"/>
                <a:ea typeface="Marker Felt"/>
                <a:cs typeface="Marker Felt"/>
                <a:sym typeface="Marker Felt"/>
              </a:rPr>
              <a:t>voir cours-segmentation.pdf </a:t>
            </a:r>
            <a:r>
              <a:rPr sz="1466">
                <a:solidFill>
                  <a:srgbClr val="000000"/>
                </a:solidFill>
                <a:latin typeface="+mj-lt"/>
                <a:ea typeface="+mj-ea"/>
                <a:cs typeface="+mj-cs"/>
                <a:sym typeface="Times Roman"/>
              </a:rPr>
              <a:t>Anne Vialard </a:t>
            </a:r>
            <a:r>
              <a:rPr sz="1066">
                <a:solidFill>
                  <a:srgbClr val="000000"/>
                </a:solidFill>
                <a:latin typeface="+mj-lt"/>
                <a:ea typeface="+mj-ea"/>
                <a:cs typeface="+mj-cs"/>
                <a:sym typeface="Times Roman"/>
              </a:rPr>
              <a:t>LaBRI, Université Bordeaux 1 p. 39 ++</a:t>
            </a:r>
            <a:endParaRPr sz="1200">
              <a:solidFill>
                <a:srgbClr val="000000"/>
              </a:solidFill>
              <a:latin typeface="+mj-lt"/>
              <a:ea typeface="+mj-ea"/>
              <a:cs typeface="+mj-cs"/>
              <a:sym typeface="Times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1" name="Shape 2801"/>
          <p:cNvSpPr/>
          <p:nvPr>
            <p:ph type="sldImg"/>
          </p:nvPr>
        </p:nvSpPr>
        <p:spPr>
          <a:prstGeom prst="rect">
            <a:avLst/>
          </a:prstGeom>
        </p:spPr>
        <p:txBody>
          <a:bodyPr/>
          <a:lstStyle/>
          <a:p>
            <a:pPr/>
          </a:p>
        </p:txBody>
      </p:sp>
      <p:sp>
        <p:nvSpPr>
          <p:cNvPr id="2802" name="Shape 2802"/>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t>voir </a:t>
            </a:r>
            <a:r>
              <a:rPr>
                <a:solidFill>
                  <a:srgbClr val="333333"/>
                </a:solidFill>
                <a:latin typeface="Marker Felt"/>
                <a:ea typeface="Marker Felt"/>
                <a:cs typeface="Marker Felt"/>
                <a:sym typeface="Marker Felt"/>
              </a:rPr>
              <a:t>voir cours-segmentation.pdf </a:t>
            </a:r>
            <a:r>
              <a:rPr sz="1466">
                <a:solidFill>
                  <a:srgbClr val="000000"/>
                </a:solidFill>
                <a:latin typeface="+mj-lt"/>
                <a:ea typeface="+mj-ea"/>
                <a:cs typeface="+mj-cs"/>
                <a:sym typeface="Times Roman"/>
              </a:rPr>
              <a:t>Anne Vialard </a:t>
            </a:r>
            <a:r>
              <a:rPr sz="1066">
                <a:solidFill>
                  <a:srgbClr val="000000"/>
                </a:solidFill>
                <a:latin typeface="+mj-lt"/>
                <a:ea typeface="+mj-ea"/>
                <a:cs typeface="+mj-cs"/>
                <a:sym typeface="Times Roman"/>
              </a:rPr>
              <a:t>LaBRI, Université Bordeaux 1 p. 39 ++</a:t>
            </a:r>
            <a:endParaRPr sz="1200">
              <a:solidFill>
                <a:srgbClr val="000000"/>
              </a:solidFill>
              <a:latin typeface="+mj-lt"/>
              <a:ea typeface="+mj-ea"/>
              <a:cs typeface="+mj-cs"/>
              <a:sym typeface="Times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2" name="Shape 2812"/>
          <p:cNvSpPr/>
          <p:nvPr>
            <p:ph type="sldImg"/>
          </p:nvPr>
        </p:nvSpPr>
        <p:spPr>
          <a:prstGeom prst="rect">
            <a:avLst/>
          </a:prstGeom>
        </p:spPr>
        <p:txBody>
          <a:bodyPr/>
          <a:lstStyle/>
          <a:p>
            <a:pPr/>
          </a:p>
        </p:txBody>
      </p:sp>
      <p:sp>
        <p:nvSpPr>
          <p:cNvPr id="2813" name="Shape 2813"/>
          <p:cNvSpPr/>
          <p:nvPr>
            <p:ph type="body" sz="quarter" idx="1"/>
          </p:nvPr>
        </p:nvSpPr>
        <p:spPr>
          <a:prstGeom prst="rect">
            <a:avLst/>
          </a:prstGeom>
        </p:spPr>
        <p:txBody>
          <a:bodyPr/>
          <a:lstStyle/>
          <a:p>
            <a:pPr defTabSz="647700">
              <a:tabLst>
                <a:tab pos="914400" algn="l"/>
              </a:tabLst>
              <a:defRPr sz="1600">
                <a:solidFill>
                  <a:srgbClr val="232A32"/>
                </a:solidFill>
                <a:latin typeface="Times New Roman"/>
                <a:ea typeface="Times New Roman"/>
                <a:cs typeface="Times New Roman"/>
                <a:sym typeface="Times New Roman"/>
              </a:defRPr>
            </a:pPr>
            <a:r>
              <a:t>voir </a:t>
            </a:r>
            <a:r>
              <a:rPr>
                <a:solidFill>
                  <a:srgbClr val="333333"/>
                </a:solidFill>
                <a:latin typeface="Marker Felt"/>
                <a:ea typeface="Marker Felt"/>
                <a:cs typeface="Marker Felt"/>
                <a:sym typeface="Marker Felt"/>
              </a:rPr>
              <a:t>voir cours-segmentation.pdf </a:t>
            </a:r>
            <a:r>
              <a:rPr sz="1466">
                <a:solidFill>
                  <a:srgbClr val="000000"/>
                </a:solidFill>
                <a:latin typeface="+mj-lt"/>
                <a:ea typeface="+mj-ea"/>
                <a:cs typeface="+mj-cs"/>
                <a:sym typeface="Times Roman"/>
              </a:rPr>
              <a:t>Anne Vialard </a:t>
            </a:r>
            <a:r>
              <a:rPr sz="1066">
                <a:solidFill>
                  <a:srgbClr val="000000"/>
                </a:solidFill>
                <a:latin typeface="+mj-lt"/>
                <a:ea typeface="+mj-ea"/>
                <a:cs typeface="+mj-cs"/>
                <a:sym typeface="Times Roman"/>
              </a:rPr>
              <a:t>LaBRI, Université Bordeaux 1 p. 39 ++</a:t>
            </a:r>
            <a:endParaRPr sz="1200">
              <a:solidFill>
                <a:srgbClr val="000000"/>
              </a:solidFill>
              <a:latin typeface="+mj-lt"/>
              <a:ea typeface="+mj-ea"/>
              <a:cs typeface="+mj-cs"/>
              <a:sym typeface="Times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6" name="Shape 2826"/>
          <p:cNvSpPr/>
          <p:nvPr>
            <p:ph type="sldImg"/>
          </p:nvPr>
        </p:nvSpPr>
        <p:spPr>
          <a:prstGeom prst="rect">
            <a:avLst/>
          </a:prstGeom>
        </p:spPr>
        <p:txBody>
          <a:bodyPr/>
          <a:lstStyle/>
          <a:p>
            <a:pPr/>
          </a:p>
        </p:txBody>
      </p:sp>
      <p:sp>
        <p:nvSpPr>
          <p:cNvPr id="2827" name="Shape 2827"/>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a:p>
            <a:pPr defTabSz="647700">
              <a:spcBef>
                <a:spcPts val="1200"/>
              </a:spcBef>
              <a:tabLst>
                <a:tab pos="914400" algn="l"/>
              </a:tabLst>
              <a:defRPr sz="2000">
                <a:solidFill>
                  <a:srgbClr val="232A32"/>
                </a:solidFill>
                <a:latin typeface="+mj-lt"/>
                <a:ea typeface="+mj-ea"/>
                <a:cs typeface="+mj-cs"/>
                <a:sym typeface="Times Roman"/>
              </a:defRPr>
            </a:pPr>
          </a:p>
          <a:p>
            <a:pPr defTabSz="647700">
              <a:spcBef>
                <a:spcPts val="1200"/>
              </a:spcBef>
              <a:tabLst>
                <a:tab pos="914400" algn="l"/>
              </a:tabLst>
              <a:defRPr sz="2000">
                <a:solidFill>
                  <a:srgbClr val="232A32"/>
                </a:solidFill>
                <a:latin typeface="+mj-lt"/>
                <a:ea typeface="+mj-ea"/>
                <a:cs typeface="+mj-cs"/>
                <a:sym typeface="Times Roman"/>
              </a:defRPr>
            </a:pPr>
          </a:p>
          <a:p>
            <a:pPr defTabSz="647700">
              <a:lnSpc>
                <a:spcPts val="4100"/>
              </a:lnSpc>
              <a:tabLst>
                <a:tab pos="914400" algn="l"/>
              </a:tabLst>
              <a:defRPr sz="2000">
                <a:solidFill>
                  <a:srgbClr val="232A32"/>
                </a:solidFill>
                <a:latin typeface="Courier"/>
                <a:ea typeface="Courier"/>
                <a:cs typeface="Courier"/>
                <a:sym typeface="Courier"/>
              </a:defRPr>
            </a:pPr>
            <a:r>
              <a:t>voir label2rgb dans matlab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In the above two images, the values of the function are represented in black and white, black representing higher values, and its corresponding gradient is represented by blue arrows.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6" name="Shape 2846"/>
          <p:cNvSpPr/>
          <p:nvPr>
            <p:ph type="sldImg"/>
          </p:nvPr>
        </p:nvSpPr>
        <p:spPr>
          <a:prstGeom prst="rect">
            <a:avLst/>
          </a:prstGeom>
        </p:spPr>
        <p:txBody>
          <a:bodyPr/>
          <a:lstStyle/>
          <a:p>
            <a:pPr/>
          </a:p>
        </p:txBody>
      </p:sp>
      <p:sp>
        <p:nvSpPr>
          <p:cNvPr id="2847" name="Shape 2847"/>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5" name="Shape 2855"/>
          <p:cNvSpPr/>
          <p:nvPr>
            <p:ph type="sldImg"/>
          </p:nvPr>
        </p:nvSpPr>
        <p:spPr>
          <a:prstGeom prst="rect">
            <a:avLst/>
          </a:prstGeom>
        </p:spPr>
        <p:txBody>
          <a:bodyPr/>
          <a:lstStyle/>
          <a:p>
            <a:pPr/>
          </a:p>
        </p:txBody>
      </p:sp>
      <p:sp>
        <p:nvSpPr>
          <p:cNvPr id="2856" name="Shape 2856"/>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7" name="Shape 2867"/>
          <p:cNvSpPr/>
          <p:nvPr>
            <p:ph type="sldImg"/>
          </p:nvPr>
        </p:nvSpPr>
        <p:spPr>
          <a:prstGeom prst="rect">
            <a:avLst/>
          </a:prstGeom>
        </p:spPr>
        <p:txBody>
          <a:bodyPr/>
          <a:lstStyle/>
          <a:p>
            <a:pPr/>
          </a:p>
        </p:txBody>
      </p:sp>
      <p:sp>
        <p:nvSpPr>
          <p:cNvPr id="2868" name="Shape 2868"/>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8" name="Shape 2878"/>
          <p:cNvSpPr/>
          <p:nvPr>
            <p:ph type="sldImg"/>
          </p:nvPr>
        </p:nvSpPr>
        <p:spPr>
          <a:prstGeom prst="rect">
            <a:avLst/>
          </a:prstGeom>
        </p:spPr>
        <p:txBody>
          <a:bodyPr/>
          <a:lstStyle/>
          <a:p>
            <a:pPr/>
          </a:p>
        </p:txBody>
      </p:sp>
      <p:sp>
        <p:nvSpPr>
          <p:cNvPr id="2879" name="Shape 2879"/>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7" name="Shape 2887"/>
          <p:cNvSpPr/>
          <p:nvPr>
            <p:ph type="sldImg"/>
          </p:nvPr>
        </p:nvSpPr>
        <p:spPr>
          <a:prstGeom prst="rect">
            <a:avLst/>
          </a:prstGeom>
        </p:spPr>
        <p:txBody>
          <a:bodyPr/>
          <a:lstStyle/>
          <a:p>
            <a:pPr/>
          </a:p>
        </p:txBody>
      </p:sp>
      <p:sp>
        <p:nvSpPr>
          <p:cNvPr id="2888" name="Shape 2888"/>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8" name="Shape 2918"/>
          <p:cNvSpPr/>
          <p:nvPr>
            <p:ph type="sldImg"/>
          </p:nvPr>
        </p:nvSpPr>
        <p:spPr>
          <a:prstGeom prst="rect">
            <a:avLst/>
          </a:prstGeom>
        </p:spPr>
        <p:txBody>
          <a:bodyPr/>
          <a:lstStyle/>
          <a:p>
            <a:pPr/>
          </a:p>
        </p:txBody>
      </p:sp>
      <p:sp>
        <p:nvSpPr>
          <p:cNvPr id="2919" name="Shape 2919"/>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6" name="Shape 2926"/>
          <p:cNvSpPr/>
          <p:nvPr>
            <p:ph type="sldImg"/>
          </p:nvPr>
        </p:nvSpPr>
        <p:spPr>
          <a:prstGeom prst="rect">
            <a:avLst/>
          </a:prstGeom>
        </p:spPr>
        <p:txBody>
          <a:bodyPr/>
          <a:lstStyle/>
          <a:p>
            <a:pPr/>
          </a:p>
        </p:txBody>
      </p:sp>
      <p:sp>
        <p:nvSpPr>
          <p:cNvPr id="2927" name="Shape 2927"/>
          <p:cNvSpPr/>
          <p:nvPr>
            <p:ph type="body" sz="quarter" idx="1"/>
          </p:nvPr>
        </p:nvSpPr>
        <p:spPr>
          <a:prstGeom prst="rect">
            <a:avLst/>
          </a:prstGeom>
        </p:spPr>
        <p:txBody>
          <a:bodyPr/>
          <a:lstStyle>
            <a:lvl1pPr defTabSz="647700">
              <a:spcBef>
                <a:spcPts val="1200"/>
              </a:spcBef>
              <a:tabLst>
                <a:tab pos="914400" algn="l"/>
              </a:tabLst>
              <a:defRPr sz="2000">
                <a:solidFill>
                  <a:srgbClr val="232323"/>
                </a:solidFill>
                <a:latin typeface="Times New Roman"/>
                <a:ea typeface="Times New Roman"/>
                <a:cs typeface="Times New Roman"/>
                <a:sym typeface="Times New Roman"/>
              </a:defRPr>
            </a:lvl1pPr>
          </a:lstStyle>
          <a:p>
            <a:pPr>
              <a:defRPr b="1" sz="1400">
                <a:solidFill>
                  <a:srgbClr val="232A32"/>
                </a:solidFill>
                <a:latin typeface="+mj-lt"/>
                <a:ea typeface="+mj-ea"/>
                <a:cs typeface="+mj-cs"/>
                <a:sym typeface="Times Roman"/>
              </a:defRPr>
            </a:pPr>
            <a:r>
              <a:rPr b="0" sz="2000">
                <a:solidFill>
                  <a:srgbClr val="232323"/>
                </a:solidFill>
                <a:latin typeface="Times New Roman"/>
                <a:ea typeface="Times New Roman"/>
                <a:cs typeface="Times New Roman"/>
                <a:sym typeface="Times New Roman"/>
              </a:rPr>
              <a:t>ref : CoursSegmentation.pdf (Michelle Gouiffès)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2" name="Shape 2992"/>
          <p:cNvSpPr/>
          <p:nvPr>
            <p:ph type="sldImg"/>
          </p:nvPr>
        </p:nvSpPr>
        <p:spPr>
          <a:prstGeom prst="rect">
            <a:avLst/>
          </a:prstGeom>
        </p:spPr>
        <p:txBody>
          <a:bodyPr/>
          <a:lstStyle/>
          <a:p>
            <a:pPr/>
          </a:p>
        </p:txBody>
      </p:sp>
      <p:sp>
        <p:nvSpPr>
          <p:cNvPr id="2993" name="Shape 2993"/>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9" name="Shape 3139"/>
          <p:cNvSpPr/>
          <p:nvPr>
            <p:ph type="sldImg"/>
          </p:nvPr>
        </p:nvSpPr>
        <p:spPr>
          <a:prstGeom prst="rect">
            <a:avLst/>
          </a:prstGeom>
        </p:spPr>
        <p:txBody>
          <a:bodyPr/>
          <a:lstStyle/>
          <a:p>
            <a:pPr/>
          </a:p>
        </p:txBody>
      </p:sp>
      <p:sp>
        <p:nvSpPr>
          <p:cNvPr id="3140" name="Shape 3140"/>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7" name="Shape 3187"/>
          <p:cNvSpPr/>
          <p:nvPr>
            <p:ph type="sldImg"/>
          </p:nvPr>
        </p:nvSpPr>
        <p:spPr>
          <a:prstGeom prst="rect">
            <a:avLst/>
          </a:prstGeom>
        </p:spPr>
        <p:txBody>
          <a:bodyPr/>
          <a:lstStyle/>
          <a:p>
            <a:pPr/>
          </a:p>
        </p:txBody>
      </p:sp>
      <p:sp>
        <p:nvSpPr>
          <p:cNvPr id="3188" name="Shape 3188"/>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2" name="Shape 1432"/>
          <p:cNvSpPr/>
          <p:nvPr>
            <p:ph type="sldImg"/>
          </p:nvPr>
        </p:nvSpPr>
        <p:spPr>
          <a:prstGeom prst="rect">
            <a:avLst/>
          </a:prstGeom>
        </p:spPr>
        <p:txBody>
          <a:bodyPr/>
          <a:lstStyle/>
          <a:p>
            <a:pPr/>
          </a:p>
        </p:txBody>
      </p:sp>
      <p:sp>
        <p:nvSpPr>
          <p:cNvPr id="1433" name="Shape 1433"/>
          <p:cNvSpPr/>
          <p:nvPr>
            <p:ph type="body" sz="quarter" idx="1"/>
          </p:nvPr>
        </p:nvSpPr>
        <p:spPr>
          <a:prstGeom prst="rect">
            <a:avLst/>
          </a:prstGeom>
        </p:spPr>
        <p:txBody>
          <a:bodyPr/>
          <a:lstStyle>
            <a:lvl1pPr defTabSz="647700">
              <a:tabLst>
                <a:tab pos="914400" algn="l"/>
              </a:tabLst>
              <a:defRPr sz="1600" u="sng">
                <a:solidFill>
                  <a:srgbClr val="232A32"/>
                </a:solidFill>
                <a:latin typeface="Times New Roman"/>
                <a:ea typeface="Times New Roman"/>
                <a:cs typeface="Times New Roman"/>
                <a:sym typeface="Times New Roman"/>
                <a:hlinkClick r:id="rId3" invalidUrl="" action="" tgtFrame="" tooltip="" history="1" highlightClick="0" endSnd="0"/>
              </a:defRPr>
            </a:lvl1pPr>
          </a:lstStyle>
          <a:p>
            <a:pPr>
              <a:defRPr u="none"/>
            </a:pPr>
            <a:r>
              <a:rPr u="sng">
                <a:hlinkClick r:id="rId3" invalidUrl="" action="" tgtFrame="" tooltip="" history="1" highlightClick="0" endSnd="0"/>
              </a:rPr>
              <a:t>http://www.csse.uwa.edu.au/~pk/research/matlabfns/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4" name="Shape 3224"/>
          <p:cNvSpPr/>
          <p:nvPr>
            <p:ph type="sldImg"/>
          </p:nvPr>
        </p:nvSpPr>
        <p:spPr>
          <a:prstGeom prst="rect">
            <a:avLst/>
          </a:prstGeom>
        </p:spPr>
        <p:txBody>
          <a:bodyPr/>
          <a:lstStyle/>
          <a:p>
            <a:pPr/>
          </a:p>
        </p:txBody>
      </p:sp>
      <p:sp>
        <p:nvSpPr>
          <p:cNvPr id="3225" name="Shape 3225"/>
          <p:cNvSpPr/>
          <p:nvPr>
            <p:ph type="body" sz="quarter" idx="1"/>
          </p:nvPr>
        </p:nvSpPr>
        <p:spPr>
          <a:prstGeom prst="rect">
            <a:avLst/>
          </a:prstGeom>
        </p:spPr>
        <p:txBody>
          <a:bodyPr/>
          <a:lstStyle/>
          <a:p>
            <a:pPr defTabSz="647700">
              <a:spcBef>
                <a:spcPts val="1200"/>
              </a:spcBef>
              <a:tabLst>
                <a:tab pos="914400" algn="l"/>
              </a:tabLst>
              <a:defRPr b="1" sz="1400">
                <a:solidFill>
                  <a:srgbClr val="232A32"/>
                </a:solidFill>
                <a:latin typeface="+mj-lt"/>
                <a:ea typeface="+mj-ea"/>
                <a:cs typeface="+mj-cs"/>
                <a:sym typeface="Times Roman"/>
              </a:defRPr>
            </a:pPr>
            <a:r>
              <a:rPr u="sng">
                <a:solidFill>
                  <a:srgbClr val="0000EE"/>
                </a:solidFill>
                <a:hlinkClick r:id="rId3" invalidUrl="" action="" tgtFrame="" tooltip="" history="1" highlightClick="0" endSnd="0"/>
              </a:rPr>
              <a:t>ECE662</a:t>
            </a:r>
            <a:r>
              <a:t>: Statistical Pattern Recognition and Decision Making Processes</a:t>
            </a:r>
            <a:endParaRPr b="0" sz="1200"/>
          </a:p>
          <a:p>
            <a:pPr defTabSz="647700">
              <a:spcBef>
                <a:spcPts val="1200"/>
              </a:spcBef>
              <a:tabLst>
                <a:tab pos="914400" algn="l"/>
              </a:tabLst>
              <a:defRPr sz="2000">
                <a:solidFill>
                  <a:srgbClr val="232A32"/>
                </a:solidFill>
                <a:latin typeface="+mj-lt"/>
                <a:ea typeface="+mj-ea"/>
                <a:cs typeface="+mj-cs"/>
                <a:sym typeface="Times Roman"/>
              </a:defRPr>
            </a:pPr>
            <a:r>
              <a:t>Spring 2008, </a:t>
            </a:r>
            <a:r>
              <a:rPr u="sng">
                <a:solidFill>
                  <a:srgbClr val="0000EE"/>
                </a:solidFill>
                <a:hlinkClick r:id="rId4" invalidUrl="" action="" tgtFrame="" tooltip="" history="1" highlightClick="0" endSnd="0"/>
              </a:rPr>
              <a:t>Prof. Boutin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1" name="Shape 3251"/>
          <p:cNvSpPr/>
          <p:nvPr>
            <p:ph type="sldImg"/>
          </p:nvPr>
        </p:nvSpPr>
        <p:spPr>
          <a:prstGeom prst="rect">
            <a:avLst/>
          </a:prstGeom>
        </p:spPr>
        <p:txBody>
          <a:bodyPr/>
          <a:lstStyle/>
          <a:p>
            <a:pPr/>
          </a:p>
        </p:txBody>
      </p:sp>
      <p:sp>
        <p:nvSpPr>
          <p:cNvPr id="3252" name="Shape 3252"/>
          <p:cNvSpPr/>
          <p:nvPr>
            <p:ph type="body" sz="quarter" idx="1"/>
          </p:nvPr>
        </p:nvSpPr>
        <p:spPr>
          <a:prstGeom prst="rect">
            <a:avLst/>
          </a:prstGeom>
        </p:spPr>
        <p:txBody>
          <a:bodyPr/>
          <a:lstStyle/>
          <a:p>
            <a:pPr defTabSz="647700">
              <a:lnSpc>
                <a:spcPts val="3000"/>
              </a:lnSpc>
              <a:spcBef>
                <a:spcPts val="1200"/>
              </a:spcBef>
              <a:tabLst>
                <a:tab pos="914400" algn="l"/>
              </a:tabLst>
              <a:defRPr sz="1333">
                <a:solidFill>
                  <a:srgbClr val="232A32"/>
                </a:solidFill>
                <a:latin typeface="+mj-lt"/>
                <a:ea typeface="+mj-ea"/>
                <a:cs typeface="+mj-cs"/>
                <a:sym typeface="Times Roman"/>
              </a:defRPr>
            </a:pPr>
            <a:r>
              <a:t>Avantages </a:t>
            </a:r>
            <a:endParaRPr sz="1200"/>
          </a:p>
          <a:p>
            <a:pPr defTabSz="647700">
              <a:lnSpc>
                <a:spcPts val="3800"/>
              </a:lnSpc>
              <a:spcBef>
                <a:spcPts val="1200"/>
              </a:spcBef>
              <a:tabLst>
                <a:tab pos="914400" algn="l"/>
              </a:tabLst>
              <a:defRPr sz="2000">
                <a:solidFill>
                  <a:srgbClr val="232A32"/>
                </a:solidFill>
                <a:latin typeface="+mj-lt"/>
                <a:ea typeface="+mj-ea"/>
                <a:cs typeface="+mj-cs"/>
                <a:sym typeface="Times Roman"/>
              </a:defRPr>
            </a:pPr>
            <a:r>
              <a:rPr>
                <a:solidFill>
                  <a:srgbClr val="9999CC"/>
                </a:solidFill>
              </a:rPr>
              <a:t>• </a:t>
            </a:r>
            <a:r>
              <a:t>M ́ethode `a la fois globale et locale : globale lors de la division, et locale lors de la fusion</a:t>
            </a:r>
            <a:br/>
            <a:r>
              <a:rPr>
                <a:solidFill>
                  <a:srgbClr val="9999CC"/>
                </a:solidFill>
              </a:rPr>
              <a:t>• </a:t>
            </a:r>
            <a:r>
              <a:t>Moins sensible au bruit que la croissance </a:t>
            </a:r>
          </a:p>
          <a:p>
            <a:pPr defTabSz="647700">
              <a:lnSpc>
                <a:spcPts val="3000"/>
              </a:lnSpc>
              <a:spcBef>
                <a:spcPts val="1200"/>
              </a:spcBef>
              <a:tabLst>
                <a:tab pos="914400" algn="l"/>
              </a:tabLst>
              <a:defRPr sz="1333">
                <a:solidFill>
                  <a:srgbClr val="232A32"/>
                </a:solidFill>
                <a:latin typeface="+mj-lt"/>
                <a:ea typeface="+mj-ea"/>
                <a:cs typeface="+mj-cs"/>
                <a:sym typeface="Times Roman"/>
              </a:defRPr>
            </a:pPr>
            <a:r>
              <a:t>Inconv ́enients </a:t>
            </a:r>
            <a:endParaRPr sz="1200"/>
          </a:p>
          <a:p>
            <a:pPr defTabSz="647700">
              <a:lnSpc>
                <a:spcPts val="3800"/>
              </a:lnSpc>
              <a:spcBef>
                <a:spcPts val="1200"/>
              </a:spcBef>
              <a:tabLst>
                <a:tab pos="914400" algn="l"/>
              </a:tabLst>
              <a:defRPr sz="2000">
                <a:solidFill>
                  <a:srgbClr val="232A32"/>
                </a:solidFill>
                <a:latin typeface="+mj-lt"/>
                <a:ea typeface="+mj-ea"/>
                <a:cs typeface="+mj-cs"/>
                <a:sym typeface="Times Roman"/>
              </a:defRPr>
            </a:pPr>
            <a:r>
              <a:rPr>
                <a:solidFill>
                  <a:srgbClr val="9999CC"/>
                </a:solidFill>
              </a:rPr>
              <a:t>• </a:t>
            </a:r>
            <a:r>
              <a:t>M ́ethodes parfois complexes d’un point de vue algorithmique : manipulation de lourdes structures de donn ́ees</a:t>
            </a:r>
            <a:br/>
            <a:r>
              <a:rPr>
                <a:solidFill>
                  <a:srgbClr val="9999CC"/>
                </a:solidFill>
              </a:rPr>
              <a:t>• </a:t>
            </a:r>
            <a:r>
              <a:t>D ́ecoupage en r ́egions non fid`ele `a l’image originale : </a:t>
            </a:r>
          </a:p>
          <a:p>
            <a:pPr defTabSz="647700">
              <a:lnSpc>
                <a:spcPts val="3800"/>
              </a:lnSpc>
              <a:spcBef>
                <a:spcPts val="1200"/>
              </a:spcBef>
              <a:tabLst>
                <a:tab pos="914400" algn="l"/>
              </a:tabLst>
              <a:defRPr sz="2000">
                <a:solidFill>
                  <a:srgbClr val="232A32"/>
                </a:solidFill>
                <a:latin typeface="+mj-lt"/>
                <a:ea typeface="+mj-ea"/>
                <a:cs typeface="+mj-cs"/>
                <a:sym typeface="Times Roman"/>
              </a:defRPr>
            </a:pPr>
            <a:r>
              <a:t>r ́egions rectangulaires dans le cas du quadtree am ́eliorations possibles : partitions de Vorono ̈ı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8" name="Shape 3288"/>
          <p:cNvSpPr/>
          <p:nvPr>
            <p:ph type="sldImg"/>
          </p:nvPr>
        </p:nvSpPr>
        <p:spPr>
          <a:prstGeom prst="rect">
            <a:avLst/>
          </a:prstGeom>
        </p:spPr>
        <p:txBody>
          <a:bodyPr/>
          <a:lstStyle/>
          <a:p>
            <a:pPr/>
          </a:p>
        </p:txBody>
      </p:sp>
      <p:sp>
        <p:nvSpPr>
          <p:cNvPr id="3289" name="Shape 3289"/>
          <p:cNvSpPr/>
          <p:nvPr>
            <p:ph type="body" sz="quarter" idx="1"/>
          </p:nvPr>
        </p:nvSpPr>
        <p:spPr>
          <a:prstGeom prst="rect">
            <a:avLst/>
          </a:prstGeom>
        </p:spPr>
        <p:txBody>
          <a:bodyPr/>
          <a:lstStyle/>
          <a:p>
            <a:pPr defTabSz="647700">
              <a:spcBef>
                <a:spcPts val="1200"/>
              </a:spcBef>
              <a:tabLst>
                <a:tab pos="914400" algn="l"/>
              </a:tabLst>
              <a:defRPr sz="2000">
                <a:solidFill>
                  <a:srgbClr val="232A32"/>
                </a:solidFill>
                <a:latin typeface="+mj-lt"/>
                <a:ea typeface="+mj-ea"/>
                <a:cs typeface="+mj-cs"/>
                <a:sym typeface="Times Roman"/>
              </a:defRPr>
            </a:pPr>
            <a:r>
              <a:rPr u="sng">
                <a:hlinkClick r:id="rId3" invalidUrl="" action="" tgtFrame="" tooltip="" history="1" highlightClick="0" endSnd="0"/>
              </a:rPr>
              <a:t>https://en.wikipedia.org/wiki/Quadtree</a:t>
            </a:r>
          </a:p>
          <a:p>
            <a:pPr marL="421640" indent="-421640">
              <a:spcBef>
                <a:spcPts val="100"/>
              </a:spcBef>
              <a:buClr>
                <a:srgbClr val="7F97C3"/>
              </a:buClr>
              <a:defRPr sz="1800">
                <a:solidFill>
                  <a:srgbClr val="7A7A7A"/>
                </a:solidFill>
                <a:latin typeface="Times New Roman"/>
                <a:ea typeface="Times New Roman"/>
                <a:cs typeface="Times New Roman"/>
                <a:sym typeface="Times New Roman"/>
              </a:defRPr>
            </a:pPr>
            <a:r>
              <a:rPr u="sng">
                <a:hlinkClick r:id="rId4" invalidUrl="" action="" tgtFrame="" tooltip="" history="1" highlightClick="0" endSnd="0"/>
              </a:rPr>
              <a:t>Boutin</a:t>
            </a:r>
            <a:r>
              <a:t>. </a:t>
            </a:r>
            <a:r>
              <a:rPr u="sng">
                <a:hlinkClick r:id="rId5" invalidUrl="" action="" tgtFrame="" tooltip="" history="1" highlightClick="0" endSnd="0"/>
              </a:rPr>
              <a:t>ECE662</a:t>
            </a:r>
            <a:r>
              <a:t>: Statistical Pattern Recognition and Decision Making Processes, 2008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7" name="Shape 3397"/>
          <p:cNvSpPr/>
          <p:nvPr>
            <p:ph type="sldImg"/>
          </p:nvPr>
        </p:nvSpPr>
        <p:spPr>
          <a:prstGeom prst="rect">
            <a:avLst/>
          </a:prstGeom>
        </p:spPr>
        <p:txBody>
          <a:bodyPr/>
          <a:lstStyle/>
          <a:p>
            <a:pPr/>
          </a:p>
        </p:txBody>
      </p:sp>
      <p:sp>
        <p:nvSpPr>
          <p:cNvPr id="3398" name="Shape 3398"/>
          <p:cNvSpPr/>
          <p:nvPr>
            <p:ph type="body" sz="quarter" idx="1"/>
          </p:nvPr>
        </p:nvSpPr>
        <p:spPr>
          <a:prstGeom prst="rect">
            <a:avLst/>
          </a:prstGeom>
        </p:spPr>
        <p:txBody>
          <a:bodyPr/>
          <a:lstStyle/>
          <a:p>
            <a:pPr/>
            <a:r>
              <a:t>vérifier ce transparent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2" name="Shape 3422"/>
          <p:cNvSpPr/>
          <p:nvPr>
            <p:ph type="sldImg"/>
          </p:nvPr>
        </p:nvSpPr>
        <p:spPr>
          <a:prstGeom prst="rect">
            <a:avLst/>
          </a:prstGeom>
        </p:spPr>
        <p:txBody>
          <a:bodyPr/>
          <a:lstStyle/>
          <a:p>
            <a:pPr/>
          </a:p>
        </p:txBody>
      </p:sp>
      <p:sp>
        <p:nvSpPr>
          <p:cNvPr id="3423" name="Shape 3423"/>
          <p:cNvSpPr/>
          <p:nvPr>
            <p:ph type="body" sz="quarter" idx="1"/>
          </p:nvPr>
        </p:nvSpPr>
        <p:spPr>
          <a:prstGeom prst="rect">
            <a:avLst/>
          </a:prstGeom>
        </p:spPr>
        <p:txBody>
          <a:bodyPr/>
          <a:lstStyle/>
          <a:p>
            <a:pPr defTabSz="647700">
              <a:spcBef>
                <a:spcPts val="1200"/>
              </a:spcBef>
              <a:tabLst>
                <a:tab pos="914400" algn="l"/>
              </a:tabLst>
              <a:defRPr sz="1600">
                <a:solidFill>
                  <a:srgbClr val="232A32"/>
                </a:solidFill>
                <a:latin typeface="+mj-lt"/>
                <a:ea typeface="+mj-ea"/>
                <a:cs typeface="+mj-cs"/>
                <a:sym typeface="Times Roman"/>
              </a:defRPr>
            </a:pPr>
            <a:r>
              <a:rPr u="sng">
                <a:hlinkClick r:id="rId3" invalidUrl="" action="" tgtFrame="" tooltip="" history="1" highlightClick="0" endSnd="0"/>
              </a:rPr>
              <a:t>http://www.csd.uwo.ca/Courses/CS1027b/assignments/asn4-description-2013.html</a:t>
            </a:r>
          </a:p>
          <a:p>
            <a:pPr defTabSz="647700">
              <a:spcBef>
                <a:spcPts val="1200"/>
              </a:spcBef>
              <a:tabLst>
                <a:tab pos="914400" algn="l"/>
              </a:tabLst>
              <a:defRPr sz="1600">
                <a:solidFill>
                  <a:srgbClr val="232A32"/>
                </a:solidFill>
                <a:latin typeface="+mj-lt"/>
                <a:ea typeface="+mj-ea"/>
                <a:cs typeface="+mj-cs"/>
                <a:sym typeface="Times Roman"/>
              </a:defRPr>
            </a:pPr>
          </a:p>
          <a:p>
            <a:pPr defTabSz="647700">
              <a:spcBef>
                <a:spcPts val="1200"/>
              </a:spcBef>
              <a:tabLst>
                <a:tab pos="914400" algn="l"/>
              </a:tabLst>
              <a:defRPr sz="1600">
                <a:solidFill>
                  <a:srgbClr val="232A32"/>
                </a:solidFill>
                <a:latin typeface="+mj-lt"/>
                <a:ea typeface="+mj-ea"/>
                <a:cs typeface="+mj-cs"/>
                <a:sym typeface="Times Roman"/>
              </a:defRPr>
            </a:pPr>
          </a:p>
          <a:p>
            <a:pPr defTabSz="647700">
              <a:spcBef>
                <a:spcPts val="1200"/>
              </a:spcBef>
              <a:tabLst>
                <a:tab pos="914400" algn="l"/>
              </a:tabLst>
              <a:defRPr sz="1600">
                <a:solidFill>
                  <a:srgbClr val="232A32"/>
                </a:solidFill>
                <a:latin typeface="+mj-lt"/>
                <a:ea typeface="+mj-ea"/>
                <a:cs typeface="+mj-cs"/>
                <a:sym typeface="Times Roman"/>
              </a:defRPr>
            </a:pPr>
          </a:p>
          <a:p>
            <a:pPr defTabSz="647700">
              <a:spcBef>
                <a:spcPts val="1200"/>
              </a:spcBef>
              <a:tabLst>
                <a:tab pos="914400" algn="l"/>
              </a:tabLst>
              <a:defRPr sz="1600">
                <a:solidFill>
                  <a:srgbClr val="232A32"/>
                </a:solidFill>
                <a:latin typeface="+mj-lt"/>
                <a:ea typeface="+mj-ea"/>
                <a:cs typeface="+mj-cs"/>
                <a:sym typeface="Times Roman"/>
              </a:defRPr>
            </a:pPr>
            <a:r>
              <a:rPr u="sng">
                <a:hlinkClick r:id="rId4" invalidUrl="" action="" tgtFrame="" tooltip="" history="1" highlightClick="0" endSnd="0"/>
              </a:rPr>
              <a:t>http://andrewkae.com</a:t>
            </a:r>
            <a:r>
              <a:t>/   strf_cvpr14.pdf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7" name="Shape 1547"/>
          <p:cNvSpPr/>
          <p:nvPr>
            <p:ph type="sldImg"/>
          </p:nvPr>
        </p:nvSpPr>
        <p:spPr>
          <a:prstGeom prst="rect">
            <a:avLst/>
          </a:prstGeom>
        </p:spPr>
        <p:txBody>
          <a:bodyPr/>
          <a:lstStyle/>
          <a:p>
            <a:pPr/>
          </a:p>
        </p:txBody>
      </p:sp>
      <p:sp>
        <p:nvSpPr>
          <p:cNvPr id="1548" name="Shape 1548"/>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sigma = sqrt(sqrt(1/(pi*(-.15)*(-1))));</a:t>
            </a:r>
          </a:p>
          <a:p>
            <a:pPr defTabSz="647700">
              <a:tabLst>
                <a:tab pos="914400" algn="l"/>
              </a:tabLst>
              <a:defRPr sz="1500">
                <a:solidFill>
                  <a:srgbClr val="414141"/>
                </a:solidFill>
                <a:latin typeface="Times New Roman"/>
                <a:ea typeface="Times New Roman"/>
                <a:cs typeface="Times New Roman"/>
                <a:sym typeface="Times New Roman"/>
              </a:defRPr>
            </a:pPr>
            <a:r>
              <a:t>h=createLOG(sigma,75);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Shape 1608"/>
          <p:cNvSpPr/>
          <p:nvPr>
            <p:ph type="sldImg"/>
          </p:nvPr>
        </p:nvSpPr>
        <p:spPr>
          <a:prstGeom prst="rect">
            <a:avLst/>
          </a:prstGeom>
        </p:spPr>
        <p:txBody>
          <a:bodyPr/>
          <a:lstStyle/>
          <a:p>
            <a:pPr/>
          </a:p>
        </p:txBody>
      </p:sp>
      <p:sp>
        <p:nvSpPr>
          <p:cNvPr id="1609" name="Shape 1609"/>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[x,y,h]=createLOG(1.5,75);</a:t>
            </a:r>
          </a:p>
          <a:p>
            <a:pPr defTabSz="647700">
              <a:tabLst>
                <a:tab pos="914400" algn="l"/>
              </a:tabLst>
              <a:defRPr sz="1500">
                <a:solidFill>
                  <a:srgbClr val="414141"/>
                </a:solidFill>
                <a:latin typeface="Times New Roman"/>
                <a:ea typeface="Times New Roman"/>
                <a:cs typeface="Times New Roman"/>
                <a:sym typeface="Times New Roman"/>
              </a:defRPr>
            </a:pPr>
            <a:r>
              <a:t>surfc(x,y,h)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4" name="Shape 1674"/>
          <p:cNvSpPr/>
          <p:nvPr>
            <p:ph type="sldImg"/>
          </p:nvPr>
        </p:nvSpPr>
        <p:spPr>
          <a:prstGeom prst="rect">
            <a:avLst/>
          </a:prstGeom>
        </p:spPr>
        <p:txBody>
          <a:bodyPr/>
          <a:lstStyle/>
          <a:p>
            <a:pPr/>
          </a:p>
        </p:txBody>
      </p:sp>
      <p:sp>
        <p:nvSpPr>
          <p:cNvPr id="1675" name="Shape 1675"/>
          <p:cNvSpPr/>
          <p:nvPr>
            <p:ph type="body" sz="quarter" idx="1"/>
          </p:nvPr>
        </p:nvSpPr>
        <p:spPr>
          <a:prstGeom prst="rect">
            <a:avLst/>
          </a:prstGeom>
        </p:spPr>
        <p:txBody>
          <a:bodyPr/>
          <a:lstStyle>
            <a:lvl1pPr defTabSz="647700">
              <a:tabLst>
                <a:tab pos="914400" algn="l"/>
              </a:tabLst>
              <a:defRPr sz="1500">
                <a:solidFill>
                  <a:srgbClr val="414141"/>
                </a:solidFill>
                <a:latin typeface="Times New Roman"/>
                <a:ea typeface="Times New Roman"/>
                <a:cs typeface="Times New Roman"/>
                <a:sym typeface="Times New Roman"/>
              </a:defRPr>
            </a:lvl1pPr>
          </a:lstStyle>
          <a:p>
            <a:pPr/>
            <a:r>
              <a:t>image sqr.png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3" name="Shape 1863"/>
          <p:cNvSpPr/>
          <p:nvPr>
            <p:ph type="sldImg"/>
          </p:nvPr>
        </p:nvSpPr>
        <p:spPr>
          <a:prstGeom prst="rect">
            <a:avLst/>
          </a:prstGeom>
        </p:spPr>
        <p:txBody>
          <a:bodyPr/>
          <a:lstStyle/>
          <a:p>
            <a:pPr/>
          </a:p>
        </p:txBody>
      </p:sp>
      <p:sp>
        <p:nvSpPr>
          <p:cNvPr id="1864" name="Shape 1864"/>
          <p:cNvSpPr/>
          <p:nvPr>
            <p:ph type="body" sz="quarter" idx="1"/>
          </p:nvPr>
        </p:nvSpPr>
        <p:spPr>
          <a:prstGeom prst="rect">
            <a:avLst/>
          </a:prstGeom>
        </p:spPr>
        <p:txBody>
          <a:bodyPr/>
          <a:lstStyle/>
          <a:p>
            <a:pPr defTabSz="647700">
              <a:tabLst>
                <a:tab pos="914400" algn="l"/>
              </a:tabLst>
              <a:defRPr sz="1500">
                <a:solidFill>
                  <a:srgbClr val="414141"/>
                </a:solidFill>
                <a:latin typeface="Times New Roman"/>
                <a:ea typeface="Times New Roman"/>
                <a:cs typeface="Times New Roman"/>
                <a:sym typeface="Times New Roman"/>
              </a:defRPr>
            </a:pPr>
            <a:r>
              <a:t>script_DoG.m</a:t>
            </a:r>
          </a:p>
          <a:p>
            <a:pPr defTabSz="647700">
              <a:tabLst>
                <a:tab pos="914400" algn="l"/>
              </a:tabLst>
              <a:defRPr sz="1500">
                <a:solidFill>
                  <a:srgbClr val="414141"/>
                </a:solidFill>
                <a:latin typeface="Times New Roman"/>
                <a:ea typeface="Times New Roman"/>
                <a:cs typeface="Times New Roman"/>
                <a:sym typeface="Times New Roman"/>
              </a:defRPr>
            </a:pPr>
          </a:p>
          <a:p>
            <a:pPr defTabSz="647700">
              <a:tabLst>
                <a:tab pos="914400" algn="l"/>
              </a:tabLst>
              <a:defRPr sz="1500">
                <a:solidFill>
                  <a:srgbClr val="414141"/>
                </a:solidFill>
                <a:latin typeface="Times New Roman"/>
                <a:ea typeface="Times New Roman"/>
                <a:cs typeface="Times New Roman"/>
                <a:sym typeface="Times New Roman"/>
              </a:defRPr>
            </a:pPr>
            <a:r>
              <a:t>aussi :</a:t>
            </a:r>
          </a:p>
          <a:p>
            <a:pPr defTabSz="647700">
              <a:lnSpc>
                <a:spcPts val="4800"/>
              </a:lnSpc>
              <a:spcBef>
                <a:spcPts val="2000"/>
              </a:spcBef>
              <a:tabLst>
                <a:tab pos="914400" algn="l"/>
              </a:tabLst>
              <a:defRPr>
                <a:solidFill>
                  <a:srgbClr val="D55000"/>
                </a:solidFill>
                <a:latin typeface="Arial"/>
                <a:ea typeface="Arial"/>
                <a:cs typeface="Arial"/>
                <a:sym typeface="Arial"/>
              </a:defRPr>
            </a:pPr>
            <a:r>
              <a:t>impyramid</a:t>
            </a:r>
          </a:p>
          <a:p>
            <a:pPr defTabSz="647700">
              <a:lnSpc>
                <a:spcPts val="3200"/>
              </a:lnSpc>
              <a:spcBef>
                <a:spcPts val="1000"/>
              </a:spcBef>
              <a:tabLst>
                <a:tab pos="914400" algn="l"/>
              </a:tabLst>
              <a:defRPr sz="1440">
                <a:solidFill>
                  <a:srgbClr val="555651"/>
                </a:solidFill>
                <a:latin typeface="Arial"/>
                <a:ea typeface="Arial"/>
                <a:cs typeface="Arial"/>
                <a:sym typeface="Arial"/>
              </a:defRPr>
            </a:pPr>
            <a:r>
              <a:t>Image pyramid reduction and expansion</a:t>
            </a:r>
          </a:p>
          <a:p>
            <a:pPr defTabSz="647700">
              <a:lnSpc>
                <a:spcPts val="4100"/>
              </a:lnSpc>
              <a:tabLst>
                <a:tab pos="914400" algn="l"/>
              </a:tabLst>
              <a:defRPr sz="2000">
                <a:solidFill>
                  <a:srgbClr val="232A32"/>
                </a:solidFill>
                <a:latin typeface="Arial"/>
                <a:ea typeface="Arial"/>
                <a:cs typeface="Arial"/>
                <a:sym typeface="Arial"/>
              </a:defRPr>
            </a:pPr>
          </a:p>
          <a:p>
            <a:pPr defTabSz="647700">
              <a:lnSpc>
                <a:spcPts val="4100"/>
              </a:lnSpc>
              <a:tabLst>
                <a:tab pos="914400" algn="l"/>
              </a:tabLst>
              <a:defRPr sz="2000">
                <a:solidFill>
                  <a:srgbClr val="232A32"/>
                </a:solidFill>
                <a:latin typeface="Arial"/>
                <a:ea typeface="Arial"/>
                <a:cs typeface="Arial"/>
                <a:sym typeface="Arial"/>
              </a:defRPr>
            </a:pPr>
          </a:p>
          <a:p>
            <a:pPr defTabSz="647700">
              <a:tabLst>
                <a:tab pos="914400" algn="l"/>
              </a:tabLst>
              <a:defRPr sz="1500">
                <a:solidFill>
                  <a:srgbClr val="414141"/>
                </a:solidFill>
                <a:latin typeface="Times New Roman"/>
                <a:ea typeface="Times New Roman"/>
                <a:cs typeface="Times New Roman"/>
                <a:sym typeface="Times New Roman"/>
              </a:defRPr>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2.tif"/><Relationship Id="rId5" Type="http://schemas.openxmlformats.org/officeDocument/2006/relationships/image" Target="../media/image3.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IMN259 - Analyse d'images"/>
          <p:cNvSpPr/>
          <p:nvPr/>
        </p:nvSpPr>
        <p:spPr>
          <a:xfrm>
            <a:off x="1115742" y="2641600"/>
            <a:ext cx="10769601" cy="952500"/>
          </a:xfrm>
          <a:prstGeom prst="rect">
            <a:avLst/>
          </a:prstGeom>
          <a:ln w="12700">
            <a:miter lim="400000"/>
          </a:ln>
          <a:effectLst>
            <a:outerShdw sx="100000" sy="100000" kx="0" ky="0" algn="b" rotWithShape="0" blurRad="76200" dist="12700" dir="5940000">
              <a:srgbClr val="000000"/>
            </a:outerShdw>
          </a:effectLst>
          <a:extLst>
            <a:ext uri="{C572A759-6A51-4108-AA02-DFA0A04FC94B}">
              <ma14:wrappingTextBoxFlag xmlns:ma14="http://schemas.microsoft.com/office/mac/drawingml/2011/main" val="1"/>
            </a:ext>
          </a:extLst>
        </p:spPr>
        <p:txBody>
          <a:bodyPr lIns="76200" tIns="76200" rIns="76200" bIns="76200">
            <a:spAutoFit/>
          </a:bodyPr>
          <a:lstStyle>
            <a:lvl1pPr algn="ctr">
              <a:spcBef>
                <a:spcPts val="100"/>
              </a:spcBef>
              <a:buClrTx/>
              <a:defRPr sz="5100">
                <a:solidFill>
                  <a:srgbClr val="DEE8F1"/>
                </a:solidFill>
                <a:latin typeface="+mn-lt"/>
                <a:ea typeface="+mn-ea"/>
                <a:cs typeface="+mn-cs"/>
                <a:sym typeface="Helvetica"/>
              </a:defRPr>
            </a:lvl1pPr>
          </a:lstStyle>
          <a:p>
            <a:pPr/>
            <a:r>
              <a:t>IMN259 - Analyse d'images</a:t>
            </a:r>
          </a:p>
        </p:txBody>
      </p:sp>
      <p:sp>
        <p:nvSpPr>
          <p:cNvPr id="13" name="notes de cours de  Marie-Flavie Auclair-Fortier &amp; Pierre-Marc Jodoin"/>
          <p:cNvSpPr/>
          <p:nvPr/>
        </p:nvSpPr>
        <p:spPr>
          <a:xfrm>
            <a:off x="3279929" y="8382000"/>
            <a:ext cx="6495741" cy="863600"/>
          </a:xfrm>
          <a:prstGeom prst="rect">
            <a:avLst/>
          </a:prstGeom>
          <a:ln w="12700">
            <a:miter lim="400000"/>
          </a:ln>
          <a:effectLst>
            <a:outerShdw sx="100000" sy="100000" kx="0" ky="0" algn="b" rotWithShape="0" blurRad="76200" dist="12700" dir="5940000">
              <a:srgbClr val="000000"/>
            </a:outerShdw>
          </a:effectLst>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buClrTx/>
              <a:buFont typeface="Arial"/>
              <a:defRPr sz="2300">
                <a:solidFill>
                  <a:srgbClr val="DEE8F1"/>
                </a:solidFill>
                <a:latin typeface="+mn-lt"/>
                <a:ea typeface="+mn-ea"/>
                <a:cs typeface="+mn-cs"/>
                <a:sym typeface="Helvetica"/>
              </a:defRPr>
            </a:pPr>
            <a:r>
              <a:t>notes de cours de </a:t>
            </a:r>
            <a:br/>
            <a:r>
              <a:t>Marie-Flavie Auclair-Fortier &amp; Pierre-Marc Jodoin</a:t>
            </a:r>
          </a:p>
        </p:txBody>
      </p:sp>
      <p:sp>
        <p:nvSpPr>
          <p:cNvPr id="14" name="Body Level One…"/>
          <p:cNvSpPr txBox="1"/>
          <p:nvPr>
            <p:ph type="body" sz="half" idx="1"/>
          </p:nvPr>
        </p:nvSpPr>
        <p:spPr>
          <a:xfrm>
            <a:off x="787400" y="4660900"/>
            <a:ext cx="11430000" cy="3276600"/>
          </a:xfrm>
          <a:prstGeom prst="rect">
            <a:avLst/>
          </a:prstGeom>
          <a:effectLst>
            <a:outerShdw sx="100000" sy="100000" kx="0" ky="0" algn="b" rotWithShape="0" blurRad="76200" dist="12700" dir="6120000">
              <a:srgbClr val="000000"/>
            </a:outerShdw>
          </a:effectLst>
        </p:spPr>
        <p:txBody>
          <a:bodyPr lIns="50800" tIns="50800" rIns="50800" bIns="50800">
            <a:noAutofit/>
          </a:bodyPr>
          <a:lstStyle>
            <a:lvl1pPr marL="0" indent="0" algn="ctr">
              <a:spcBef>
                <a:spcPts val="0"/>
              </a:spcBef>
              <a:buSzTx/>
              <a:buNone/>
              <a:defRPr b="1" sz="4600">
                <a:solidFill>
                  <a:srgbClr val="DEE8F1"/>
                </a:solidFill>
                <a:effectLst>
                  <a:outerShdw sx="100000" sy="100000" kx="0" ky="0" algn="b" rotWithShape="0" blurRad="25400" dist="12700" dir="16200000">
                    <a:srgbClr val="000000"/>
                  </a:outerShdw>
                </a:effectLst>
                <a:latin typeface="+mn-lt"/>
                <a:ea typeface="+mn-ea"/>
                <a:cs typeface="+mn-cs"/>
                <a:sym typeface="Helvetica"/>
              </a:defRPr>
            </a:lvl1pPr>
            <a:lvl2pPr marL="0" indent="0" algn="ctr">
              <a:spcBef>
                <a:spcPts val="1900"/>
              </a:spcBef>
              <a:buSzTx/>
              <a:buNone/>
              <a:defRPr b="1" sz="3500">
                <a:solidFill>
                  <a:srgbClr val="DEE8F1"/>
                </a:solidFill>
                <a:effectLst>
                  <a:outerShdw sx="100000" sy="100000" kx="0" ky="0" algn="b" rotWithShape="0" blurRad="25400" dist="12700" dir="16200000">
                    <a:srgbClr val="000000"/>
                  </a:outerShdw>
                </a:effectLst>
                <a:latin typeface="+mn-lt"/>
                <a:ea typeface="+mn-ea"/>
                <a:cs typeface="+mn-cs"/>
                <a:sym typeface="Helvetica"/>
              </a:defRPr>
            </a:lvl2pPr>
            <a:lvl3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3pPr>
            <a:lvl4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4pPr>
            <a:lvl5pPr marL="0" indent="0" algn="ctr">
              <a:spcBef>
                <a:spcPts val="0"/>
              </a:spcBef>
              <a:buClrTx/>
              <a:buSzTx/>
              <a:buNone/>
              <a:defRPr b="1" sz="3200">
                <a:solidFill>
                  <a:srgbClr val="DEE8F1"/>
                </a:solidFill>
                <a:effectLst>
                  <a:outerShdw sx="100000" sy="100000" kx="0" ky="0" algn="b" rotWithShape="0" blurRad="25400" dist="12700" dir="16200000">
                    <a:srgbClr val="000000"/>
                  </a:outerShdw>
                </a:effectLst>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6311509" y="9258300"/>
            <a:ext cx="368574" cy="381000"/>
          </a:xfrm>
          <a:prstGeom prst="rect">
            <a:avLst/>
          </a:prstGeom>
          <a:effectLst>
            <a:outerShdw sx="100000" sy="100000" kx="0" ky="0" algn="b" rotWithShape="0" blurRad="25400" dist="12700" dir="16200000">
              <a:srgbClr val="000000"/>
            </a:outerShdw>
          </a:effectLst>
        </p:spPr>
        <p:txBody>
          <a:bodyPr anchor="b"/>
          <a:lstStyle>
            <a:lvl1pPr>
              <a:defRPr b="1" sz="1800">
                <a:solidFill>
                  <a:srgbClr val="DEE8F1"/>
                </a:solidFill>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lan">
    <p:spTree>
      <p:nvGrpSpPr>
        <p:cNvPr id="1" name=""/>
        <p:cNvGrpSpPr/>
        <p:nvPr/>
      </p:nvGrpSpPr>
      <p:grpSpPr>
        <a:xfrm>
          <a:off x="0" y="0"/>
          <a:ext cx="0" cy="0"/>
          <a:chOff x="0" y="0"/>
          <a:chExt cx="0" cy="0"/>
        </a:xfrm>
      </p:grpSpPr>
      <p:sp>
        <p:nvSpPr>
          <p:cNvPr id="22" name="Plan"/>
          <p:cNvSpPr/>
          <p:nvPr/>
        </p:nvSpPr>
        <p:spPr>
          <a:xfrm>
            <a:off x="342900" y="1270000"/>
            <a:ext cx="3279298"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lvl1pPr>
              <a:spcBef>
                <a:spcPts val="0"/>
              </a:spcBef>
              <a:defRPr b="1" cap="small" sz="3200">
                <a:solidFill>
                  <a:srgbClr val="4C4C4F"/>
                </a:solidFill>
                <a:latin typeface="+mn-lt"/>
                <a:ea typeface="+mn-ea"/>
                <a:cs typeface="+mn-cs"/>
                <a:sym typeface="Helvetica"/>
              </a:defRPr>
            </a:lvl1pPr>
          </a:lstStyle>
          <a:p>
            <a:pPr/>
            <a:r>
              <a:t>Plan</a:t>
            </a:r>
          </a:p>
        </p:txBody>
      </p:sp>
      <p:sp>
        <p:nvSpPr>
          <p:cNvPr id="23" name="Body Level One…"/>
          <p:cNvSpPr txBox="1"/>
          <p:nvPr>
            <p:ph type="body" idx="1"/>
          </p:nvPr>
        </p:nvSpPr>
        <p:spPr>
          <a:prstGeom prst="rect">
            <a:avLst/>
          </a:prstGeom>
        </p:spPr>
        <p:txBody>
          <a:bodyPr>
            <a:noAutofit/>
          </a:bodyPr>
          <a:lstStyle>
            <a:lvl2pPr marL="901700" indent="-698500">
              <a:buAutoNum type="arabicPeriod" startAt="1"/>
              <a:defRPr sz="2200">
                <a:solidFill>
                  <a:srgbClr val="4C4C4F"/>
                </a:solidFill>
                <a:latin typeface="Stone Sans Sem ITC TT-Semi"/>
                <a:ea typeface="Stone Sans Sem ITC TT-Semi"/>
                <a:cs typeface="Stone Sans Sem ITC TT-Semi"/>
                <a:sym typeface="Stone Sans Sem ITC TT-Semi"/>
              </a:defRPr>
            </a:lvl2pPr>
            <a:lvl3pPr marL="721783" indent="-518583">
              <a:buClrTx/>
              <a:buSzPct val="100000"/>
              <a:buAutoNum type="alphaLcParenR" startAt="1"/>
            </a:lvl3pPr>
            <a:lvl4pPr marL="883955" indent="-287055"/>
            <a:lvl5pPr marL="1125255" indent="-325155">
              <a:buClr>
                <a:srgbClr val="7F98C2"/>
              </a:buClr>
              <a:buFont typeface="TimesNewRomanPSMT"/>
              <a:buChar cha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6341111" y="9093200"/>
            <a:ext cx="331217" cy="330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Content">
    <p:spTree>
      <p:nvGrpSpPr>
        <p:cNvPr id="1" name=""/>
        <p:cNvGrpSpPr/>
        <p:nvPr/>
      </p:nvGrpSpPr>
      <p:grpSpPr>
        <a:xfrm>
          <a:off x="0" y="0"/>
          <a:ext cx="0" cy="0"/>
          <a:chOff x="0" y="0"/>
          <a:chExt cx="0" cy="0"/>
        </a:xfrm>
      </p:grpSpPr>
      <p:pic>
        <p:nvPicPr>
          <p:cNvPr id="31" name="Source : Source : " descr="Source : Source : "/>
          <p:cNvPicPr>
            <a:picLocks noChangeAspect="0"/>
          </p:cNvPicPr>
          <p:nvPr>
            <p:ph type="body" sz="quarter"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 name="Title Text"/>
          <p:cNvSpPr txBox="1"/>
          <p:nvPr>
            <p:ph type="title"/>
          </p:nvPr>
        </p:nvSpPr>
        <p:spPr>
          <a:prstGeom prst="rect">
            <a:avLst/>
          </a:prstGeom>
        </p:spPr>
        <p:txBody>
          <a:bodyPr/>
          <a:lstStyle/>
          <a:p>
            <a:pPr/>
            <a:r>
              <a:t>Title Text</a:t>
            </a:r>
          </a:p>
        </p:txBody>
      </p:sp>
      <p:sp>
        <p:nvSpPr>
          <p:cNvPr id="33" name="Body Level One…"/>
          <p:cNvSpPr txBox="1"/>
          <p:nvPr>
            <p:ph type="body" idx="1"/>
          </p:nvPr>
        </p:nvSpPr>
        <p:spPr>
          <a:prstGeom prst="rect">
            <a:avLst/>
          </a:prstGeom>
        </p:spPr>
        <p:txBody>
          <a:bodyPr/>
          <a:lstStyle>
            <a:lvl3pPr>
              <a:buBlip>
                <a:blip r:embed="rId3"/>
              </a:buBlip>
            </a:lvl3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écap">
    <p:spTree>
      <p:nvGrpSpPr>
        <p:cNvPr id="1" name=""/>
        <p:cNvGrpSpPr/>
        <p:nvPr/>
      </p:nvGrpSpPr>
      <p:grpSpPr>
        <a:xfrm>
          <a:off x="0" y="0"/>
          <a:ext cx="0" cy="0"/>
          <a:chOff x="0" y="0"/>
          <a:chExt cx="0" cy="0"/>
        </a:xfrm>
      </p:grpSpPr>
      <p:sp>
        <p:nvSpPr>
          <p:cNvPr id="41" name="Objectifs du thème"/>
          <p:cNvSpPr/>
          <p:nvPr>
            <p:ph type="body" sz="quarter" idx="21"/>
          </p:nvPr>
        </p:nvSpPr>
        <p:spPr>
          <a:xfrm>
            <a:off x="342900" y="1270000"/>
            <a:ext cx="4166041" cy="596900"/>
          </a:xfrm>
          <a:prstGeom prst="rect">
            <a:avLst/>
          </a:prstGeom>
        </p:spPr>
        <p:txBody>
          <a:bodyPr wrap="none" lIns="50800" tIns="50800" rIns="50800" bIns="50800" anchor="ctr"/>
          <a:lstStyle>
            <a:lvl1pPr marL="0" indent="0">
              <a:spcBef>
                <a:spcPts val="0"/>
              </a:spcBef>
              <a:buClr>
                <a:srgbClr val="7F97C3"/>
              </a:buClr>
              <a:buSzTx/>
              <a:buNone/>
              <a:defRPr b="1" cap="small" sz="3200">
                <a:latin typeface="+mn-lt"/>
                <a:ea typeface="+mn-ea"/>
                <a:cs typeface="+mn-cs"/>
                <a:sym typeface="Helvetica"/>
              </a:defRPr>
            </a:lvl1pPr>
          </a:lstStyle>
          <a:p>
            <a:pPr/>
            <a:r>
              <a:t>Objectifs du thème</a:t>
            </a:r>
          </a:p>
        </p:txBody>
      </p:sp>
      <p:sp>
        <p:nvSpPr>
          <p:cNvPr id="42" name="Body Level One…"/>
          <p:cNvSpPr txBox="1"/>
          <p:nvPr>
            <p:ph type="body" idx="1"/>
          </p:nvPr>
        </p:nvSpPr>
        <p:spPr>
          <a:prstGeom prst="rect">
            <a:avLst/>
          </a:prstGeom>
        </p:spPr>
        <p:txBody>
          <a:bodyPr>
            <a:noAutofit/>
          </a:bodyPr>
          <a:lstStyle>
            <a:lvl2pPr marL="520700" indent="-317500">
              <a:buSzPct val="54000"/>
              <a:buBlip>
                <a:blip r:embed="rId2"/>
              </a:buBlip>
            </a:lvl2pPr>
            <a:lvl3pPr marL="685800" indent="-317500">
              <a:buClr>
                <a:srgbClr val="7F98C2"/>
              </a:buClr>
              <a:buSzPct val="100000"/>
              <a:buFont typeface="Lucida Grande"/>
              <a:buChar char="✓"/>
            </a:lvl3pPr>
            <a:lvl4pPr marL="947455" indent="-350555">
              <a:buClrTx/>
              <a:buSzPct val="54000"/>
              <a:buBlip>
                <a:blip r:embed="rId3"/>
              </a:buBlip>
            </a:lvl4pPr>
            <a:lvl5pPr marL="1150655" indent="-350555">
              <a:buClrTx/>
              <a:buSzPct val="44000"/>
              <a:buBlip>
                <a:blip r:embed="rId4"/>
              </a:buBlip>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fs">
    <p:spTree>
      <p:nvGrpSpPr>
        <p:cNvPr id="1" name=""/>
        <p:cNvGrpSpPr/>
        <p:nvPr/>
      </p:nvGrpSpPr>
      <p:grpSpPr>
        <a:xfrm>
          <a:off x="0" y="0"/>
          <a:ext cx="0" cy="0"/>
          <a:chOff x="0" y="0"/>
          <a:chExt cx="0" cy="0"/>
        </a:xfrm>
      </p:grpSpPr>
      <p:pic>
        <p:nvPicPr>
          <p:cNvPr id="50" name="S'il n'y a pas mention contraire, les médias numériques sont produits par MFAF S'il n'y a pas mention contraire, les médias numériques sont produits par MFAF" descr="S'il n'y a pas mention contraire, les médias numériques sont produits par MFAF S'il n'y a pas mention contraire, les médias numériques sont produits par MFAF"/>
          <p:cNvPicPr>
            <a:picLocks noChangeAspect="0"/>
          </p:cNvPicPr>
          <p:nvPr/>
        </p:nvPicPr>
        <p:blipFill>
          <a:blip r:embed="rId2">
            <a:extLst/>
          </a:blip>
          <a:stretch>
            <a:fillRect/>
          </a:stretch>
        </p:blipFill>
        <p:spPr>
          <a:xfrm>
            <a:off x="268022" y="8653555"/>
            <a:ext cx="4584701" cy="853890"/>
          </a:xfrm>
          <a:prstGeom prst="rect">
            <a:avLst/>
          </a:prstGeom>
          <a:effectLst>
            <a:outerShdw sx="100000" sy="100000" kx="0" ky="0" algn="b" rotWithShape="0" blurRad="12700" dist="12700" dir="1980000">
              <a:srgbClr val="D6D6D6"/>
            </a:outerShdw>
          </a:effectLst>
        </p:spPr>
      </p:pic>
      <p:sp>
        <p:nvSpPr>
          <p:cNvPr id="51" name="IMN259 Analyse d’images…"/>
          <p:cNvSpPr/>
          <p:nvPr/>
        </p:nvSpPr>
        <p:spPr>
          <a:xfrm>
            <a:off x="9464605" y="8743103"/>
            <a:ext cx="3340101" cy="6731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IMN259 Analyse d’images</a:t>
            </a:r>
          </a:p>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©Marie-Flavie Auclair-Fortier</a:t>
            </a:r>
          </a:p>
        </p:txBody>
      </p:sp>
      <p:sp>
        <p:nvSpPr>
          <p:cNvPr id="52" name="Références (pour en savoir plus)"/>
          <p:cNvSpPr/>
          <p:nvPr/>
        </p:nvSpPr>
        <p:spPr>
          <a:xfrm>
            <a:off x="342900" y="1270000"/>
            <a:ext cx="5575430"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fontScale="100000" lnSpcReduction="0"/>
          </a:bodyPr>
          <a:lstStyle/>
          <a:p>
            <a:pPr>
              <a:spcBef>
                <a:spcPts val="0"/>
              </a:spcBef>
              <a:defRPr b="1" cap="small" sz="3200">
                <a:solidFill>
                  <a:srgbClr val="4C4C4F"/>
                </a:solidFill>
                <a:latin typeface="+mn-lt"/>
                <a:ea typeface="+mn-ea"/>
                <a:cs typeface="+mn-cs"/>
                <a:sym typeface="Helvetica"/>
              </a:defRPr>
            </a:pPr>
            <a:r>
              <a:t>Références </a:t>
            </a:r>
            <a:r>
              <a:rPr sz="2400"/>
              <a:t>(pour en savoir plus)</a:t>
            </a:r>
          </a:p>
        </p:txBody>
      </p:sp>
      <p:sp>
        <p:nvSpPr>
          <p:cNvPr id="53" name="Body Level One…"/>
          <p:cNvSpPr txBox="1"/>
          <p:nvPr>
            <p:ph type="body" idx="1"/>
          </p:nvPr>
        </p:nvSpPr>
        <p:spPr>
          <a:xfrm>
            <a:off x="342900" y="1866900"/>
            <a:ext cx="12319000" cy="7124700"/>
          </a:xfrm>
          <a:prstGeom prst="rect">
            <a:avLst/>
          </a:prstGeom>
        </p:spPr>
        <p:txBody>
          <a:bodyPr/>
          <a:lstStyle>
            <a:lvl1pPr marL="431800" indent="-431800">
              <a:spcBef>
                <a:spcPts val="200"/>
              </a:spcBef>
              <a:buSzPct val="123999"/>
              <a:buBlip>
                <a:blip r:embed="rId3"/>
              </a:buBlip>
              <a:defRPr sz="2200">
                <a:solidFill>
                  <a:srgbClr val="444444"/>
                </a:solidFill>
              </a:defRPr>
            </a:lvl1pPr>
            <a:lvl2pPr marL="0" indent="0">
              <a:spcBef>
                <a:spcPts val="1600"/>
              </a:spcBef>
              <a:buSzTx/>
              <a:buNone/>
              <a:defRPr sz="1900">
                <a:solidFill>
                  <a:srgbClr val="606060"/>
                </a:solidFill>
                <a:latin typeface="Stone Sans Sem ITC TT-Semi"/>
                <a:ea typeface="Stone Sans Sem ITC TT-Semi"/>
                <a:cs typeface="Stone Sans Sem ITC TT-Semi"/>
                <a:sym typeface="Stone Sans Sem ITC TT-Semi"/>
              </a:defRPr>
            </a:lvl2pPr>
            <a:lvl3pPr marL="426755" indent="-426755">
              <a:spcBef>
                <a:spcPts val="100"/>
              </a:spcBef>
              <a:buClrTx/>
              <a:buSzPct val="100000"/>
              <a:buAutoNum type="alphaLcParenR" startAt="1"/>
              <a:defRPr sz="2200">
                <a:solidFill>
                  <a:srgbClr val="444444"/>
                </a:solidFill>
                <a:latin typeface="Stone Sans Sem ITC TT-Semi"/>
                <a:ea typeface="Stone Sans Sem ITC TT-Semi"/>
                <a:cs typeface="Stone Sans Sem ITC TT-Semi"/>
                <a:sym typeface="Stone Sans Sem ITC TT-Semi"/>
              </a:defRPr>
            </a:lvl3pPr>
            <a:lvl4pPr marL="629955" indent="-350555">
              <a:spcBef>
                <a:spcPts val="1100"/>
              </a:spcBef>
              <a:buClrTx/>
              <a:buSzPct val="50000"/>
              <a:buBlip>
                <a:blip r:embed="rId4"/>
              </a:buBlip>
              <a:defRPr>
                <a:solidFill>
                  <a:srgbClr val="444444"/>
                </a:solidFill>
                <a:latin typeface="Stone Sans Sem ITC TT-Semi"/>
                <a:ea typeface="Stone Sans Sem ITC TT-Semi"/>
                <a:cs typeface="Stone Sans Sem ITC TT-Semi"/>
                <a:sym typeface="Stone Sans Sem ITC TT-Semi"/>
              </a:defRPr>
            </a:lvl4pPr>
            <a:lvl5pPr marL="909355" indent="-350555">
              <a:spcBef>
                <a:spcPts val="1100"/>
              </a:spcBef>
              <a:buClrTx/>
              <a:buSzPct val="50000"/>
              <a:buBlip>
                <a:blip r:embed="rId5"/>
              </a:buBlip>
              <a:defRPr>
                <a:solidFill>
                  <a:srgbClr val="444444"/>
                </a:solidFill>
                <a:latin typeface="Stone Sans Sem ITC TT-Semi"/>
                <a:ea typeface="Stone Sans Sem ITC TT-Semi"/>
                <a:cs typeface="Stone Sans Sem ITC TT-Semi"/>
                <a:sym typeface="Stone Sans Sem ITC TT-Semi"/>
              </a:defRPr>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61" name="Rounded Rectangle"/>
          <p:cNvSpPr/>
          <p:nvPr/>
        </p:nvSpPr>
        <p:spPr>
          <a:xfrm>
            <a:off x="108373" y="108373"/>
            <a:ext cx="12788054" cy="9428481"/>
          </a:xfrm>
          <a:prstGeom prst="roundRect">
            <a:avLst>
              <a:gd name="adj" fmla="val 6880"/>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62" name="Slide Number"/>
          <p:cNvSpPr txBox="1"/>
          <p:nvPr>
            <p:ph type="sldNum" sz="quarter" idx="2"/>
          </p:nvPr>
        </p:nvSpPr>
        <p:spPr>
          <a:xfrm>
            <a:off x="11658092" y="8886613"/>
            <a:ext cx="371349" cy="387038"/>
          </a:xfrm>
          <a:prstGeom prst="rect">
            <a:avLst/>
          </a:prstGeom>
          <a:effectLst/>
        </p:spPr>
        <p:txBody>
          <a:bodyPr lIns="65023" tIns="65023" rIns="65023" bIns="65023"/>
          <a:lstStyle>
            <a:lvl1pPr algn="r" defTabSz="1300480">
              <a:defRPr sz="18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IMN259 Analyse d’images…"/>
          <p:cNvSpPr/>
          <p:nvPr/>
        </p:nvSpPr>
        <p:spPr>
          <a:xfrm>
            <a:off x="9464605" y="8743103"/>
            <a:ext cx="3340101" cy="6731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IMN259 Analyse d’images</a:t>
            </a:r>
          </a:p>
          <a:p>
            <a:pPr algn="r">
              <a:spcBef>
                <a:spcPts val="100"/>
              </a:spcBef>
              <a:buClrTx/>
              <a:buFont typeface="Arial"/>
              <a:defRPr sz="1600">
                <a:solidFill>
                  <a:srgbClr val="7A7A7A"/>
                </a:solidFill>
                <a:latin typeface="Stone Sans Sem ITC TT-Semi"/>
                <a:ea typeface="Stone Sans Sem ITC TT-Semi"/>
                <a:cs typeface="Stone Sans Sem ITC TT-Semi"/>
                <a:sym typeface="Stone Sans Sem ITC TT-Semi"/>
              </a:defRPr>
            </a:pPr>
            <a:r>
              <a:t>©Marie-Flavie Auclair-Fortier</a:t>
            </a:r>
          </a:p>
        </p:txBody>
      </p:sp>
      <p:sp>
        <p:nvSpPr>
          <p:cNvPr id="3" name="Title Text"/>
          <p:cNvSpPr txBox="1"/>
          <p:nvPr>
            <p:ph type="title"/>
          </p:nvPr>
        </p:nvSpPr>
        <p:spPr>
          <a:xfrm>
            <a:off x="342900" y="1270000"/>
            <a:ext cx="12319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342900" y="1854200"/>
            <a:ext cx="12319000" cy="673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lvl2pPr marL="342900" indent="-342900">
              <a:buAutoNum type="alphaLcParenR" startAt="1"/>
              <a:defRPr sz="2000">
                <a:solidFill>
                  <a:srgbClr val="232323"/>
                </a:solidFill>
                <a:latin typeface="Times New Roman"/>
                <a:ea typeface="Times New Roman"/>
                <a:cs typeface="Times New Roman"/>
                <a:sym typeface="Times New Roman"/>
              </a:defRPr>
            </a:lvl2pPr>
            <a:lvl3pPr marL="508000" indent="-254000">
              <a:buClr>
                <a:srgbClr val="849ABC"/>
              </a:buClr>
              <a:buSzPct val="55000"/>
              <a:buBlip>
                <a:blip r:embed="rId3"/>
              </a:buBlip>
              <a:defRPr sz="2000">
                <a:solidFill>
                  <a:srgbClr val="232323"/>
                </a:solidFill>
                <a:latin typeface="Times New Roman"/>
                <a:ea typeface="Times New Roman"/>
                <a:cs typeface="Times New Roman"/>
                <a:sym typeface="Times New Roman"/>
              </a:defRPr>
            </a:lvl3pPr>
            <a:lvl4pPr marL="736600" indent="-228600">
              <a:buClr>
                <a:srgbClr val="849ABC"/>
              </a:buClr>
              <a:buChar char="✓"/>
              <a:defRPr sz="2000">
                <a:solidFill>
                  <a:srgbClr val="232323"/>
                </a:solidFill>
                <a:latin typeface="Times New Roman"/>
                <a:ea typeface="Times New Roman"/>
                <a:cs typeface="Times New Roman"/>
                <a:sym typeface="Times New Roman"/>
              </a:defRPr>
            </a:lvl4pPr>
            <a:lvl5pPr marL="1028700" indent="-266700">
              <a:buClr>
                <a:srgbClr val="849ABC"/>
              </a:buClr>
              <a:buSzPct val="100000"/>
              <a:buChar char="➡"/>
              <a:defRPr sz="2000">
                <a:solidFill>
                  <a:srgbClr val="232323"/>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337299" y="9093200"/>
            <a:ext cx="331217" cy="330200"/>
          </a:xfrm>
          <a:prstGeom prst="rect">
            <a:avLst/>
          </a:prstGeom>
          <a:ln w="12700">
            <a:miter lim="400000"/>
          </a:ln>
          <a:effectLst>
            <a:outerShdw sx="100000" sy="100000" kx="0" ky="0" algn="b" rotWithShape="0" blurRad="25400" dist="50800" dir="1980000">
              <a:srgbClr val="C0C0C0"/>
            </a:outerShdw>
          </a:effectLst>
        </p:spPr>
        <p:txBody>
          <a:bodyPr wrap="none" lIns="50800" tIns="50800" rIns="50800" bIns="50800">
            <a:spAutoFit/>
          </a:bodyPr>
          <a:lstStyle>
            <a:lvl1pPr algn="ctr">
              <a:spcBef>
                <a:spcPts val="0"/>
              </a:spcBef>
              <a:buClrTx/>
              <a:defRPr sz="1400">
                <a:solidFill>
                  <a:srgbClr val="606060"/>
                </a:solidFill>
                <a:latin typeface="Stone Sans Sem ITC TT-Semi"/>
                <a:ea typeface="Stone Sans Sem ITC TT-Semi"/>
                <a:cs typeface="Stone Sans Sem ITC TT-Semi"/>
                <a:sym typeface="Stone Sans Sem ITC TT-Sem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Lst>
  <p:transition xmlns:p14="http://schemas.microsoft.com/office/powerpoint/2010/main" spd="med" advClick="1"/>
  <p:txStyles>
    <p:titleStyle>
      <a:lvl1pPr marL="592666" marR="0" indent="-592666" algn="l" defTabSz="584200" rtl="0" latinLnBrk="0">
        <a:lnSpc>
          <a:spcPct val="100000"/>
        </a:lnSpc>
        <a:spcBef>
          <a:spcPts val="0"/>
        </a:spcBef>
        <a:spcAft>
          <a:spcPts val="0"/>
        </a:spcAft>
        <a:buClrTx/>
        <a:buSzPct val="100000"/>
        <a:buFontTx/>
        <a:buAutoNum type="arabicPeriod" startAt="1"/>
        <a:tabLst/>
        <a:defRPr b="1" baseline="0" cap="small" i="0" spc="0" strike="noStrike" sz="3200" u="none">
          <a:solidFill>
            <a:srgbClr val="4C4C4F"/>
          </a:solidFill>
          <a:uFillTx/>
          <a:latin typeface="+mn-lt"/>
          <a:ea typeface="+mn-ea"/>
          <a:cs typeface="+mn-cs"/>
          <a:sym typeface="Helvetica"/>
        </a:defRPr>
      </a:lvl1pPr>
      <a:lvl2pPr marL="1016000" marR="0" indent="-1016000" algn="l" defTabSz="584200" rtl="0" latinLnBrk="0">
        <a:lnSpc>
          <a:spcPct val="100000"/>
        </a:lnSpc>
        <a:spcBef>
          <a:spcPts val="0"/>
        </a:spcBef>
        <a:spcAft>
          <a:spcPts val="0"/>
        </a:spcAft>
        <a:buClrTx/>
        <a:buSzPct val="100000"/>
        <a:buFontTx/>
        <a:buAutoNum type="arabicPeriod" startAt="1"/>
        <a:tabLst/>
        <a:defRPr b="1" baseline="0" cap="small" i="0" spc="0" strike="noStrike" sz="3200" u="none">
          <a:solidFill>
            <a:srgbClr val="4C4C4F"/>
          </a:solidFill>
          <a:uFillTx/>
          <a:latin typeface="+mn-lt"/>
          <a:ea typeface="+mn-ea"/>
          <a:cs typeface="+mn-cs"/>
          <a:sym typeface="Helvetica"/>
        </a:defRPr>
      </a:lvl2pPr>
      <a:lvl3pPr marL="1032933" marR="0" indent="-829733" algn="l" defTabSz="584200" rtl="0" latinLnBrk="0">
        <a:lnSpc>
          <a:spcPct val="100000"/>
        </a:lnSpc>
        <a:spcBef>
          <a:spcPts val="0"/>
        </a:spcBef>
        <a:spcAft>
          <a:spcPts val="0"/>
        </a:spcAft>
        <a:buClrTx/>
        <a:buSzPct val="100000"/>
        <a:buFontTx/>
        <a:buAutoNum type="alphaLcParenR" startAt="1"/>
        <a:tabLst/>
        <a:defRPr b="1" baseline="0" cap="small" i="0" spc="0" strike="noStrike" sz="3200" u="none">
          <a:solidFill>
            <a:srgbClr val="4C4C4F"/>
          </a:solidFill>
          <a:uFillTx/>
          <a:latin typeface="+mn-lt"/>
          <a:ea typeface="+mn-ea"/>
          <a:cs typeface="+mn-cs"/>
          <a:sym typeface="Helvetica"/>
        </a:defRPr>
      </a:lvl3pPr>
      <a:lvl4pPr marL="700589" marR="0" indent="-459289" algn="l" defTabSz="584200" rtl="0" latinLnBrk="0">
        <a:lnSpc>
          <a:spcPct val="100000"/>
        </a:lnSpc>
        <a:spcBef>
          <a:spcPts val="0"/>
        </a:spcBef>
        <a:spcAft>
          <a:spcPts val="0"/>
        </a:spcAft>
        <a:buClrTx/>
        <a:buSzPct val="100000"/>
        <a:buFontTx/>
        <a:buAutoNum type="alphaLcParenR" startAt="1"/>
        <a:tabLst/>
        <a:defRPr b="1" baseline="0" cap="small" i="0" spc="0" strike="noStrike" sz="3200" u="none">
          <a:solidFill>
            <a:srgbClr val="4C4C4F"/>
          </a:solidFill>
          <a:uFillTx/>
          <a:latin typeface="+mn-lt"/>
          <a:ea typeface="+mn-ea"/>
          <a:cs typeface="+mn-cs"/>
          <a:sym typeface="Helvetica"/>
        </a:defRPr>
      </a:lvl4pPr>
      <a:lvl5pPr marL="1056189" marR="0" indent="-459289" algn="l" defTabSz="584200" rtl="0" latinLnBrk="0">
        <a:lnSpc>
          <a:spcPct val="100000"/>
        </a:lnSpc>
        <a:spcBef>
          <a:spcPts val="0"/>
        </a:spcBef>
        <a:spcAft>
          <a:spcPts val="0"/>
        </a:spcAft>
        <a:buClrTx/>
        <a:buSzPct val="55000"/>
        <a:buFontTx/>
        <a:buBlip>
          <a:blip r:embed="rId10"/>
        </a:buBlip>
        <a:tabLst/>
        <a:defRPr b="1" baseline="0" cap="small" i="0" spc="0" strike="noStrike" sz="3200" u="none">
          <a:solidFill>
            <a:srgbClr val="4C4C4F"/>
          </a:solidFill>
          <a:uFillTx/>
          <a:latin typeface="+mn-lt"/>
          <a:ea typeface="+mn-ea"/>
          <a:cs typeface="+mn-cs"/>
          <a:sym typeface="Helvetica"/>
        </a:defRPr>
      </a:lvl5pPr>
      <a:lvl6pPr marL="13203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6pPr>
      <a:lvl7pPr marL="15235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7pPr>
      <a:lvl8pPr marL="17267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8pPr>
      <a:lvl9pPr marL="1929949" marR="0" indent="-520249" algn="l" defTabSz="584200" rtl="0" latinLnBrk="0">
        <a:lnSpc>
          <a:spcPct val="100000"/>
        </a:lnSpc>
        <a:spcBef>
          <a:spcPts val="0"/>
        </a:spcBef>
        <a:spcAft>
          <a:spcPts val="0"/>
        </a:spcAft>
        <a:buClrTx/>
        <a:buSzPct val="100000"/>
        <a:buFontTx/>
        <a:buChar char="✓"/>
        <a:tabLst/>
        <a:defRPr b="1" baseline="0" cap="small" i="0" spc="0" strike="noStrike" sz="3200" u="none">
          <a:solidFill>
            <a:srgbClr val="4C4C4F"/>
          </a:solidFill>
          <a:uFillTx/>
          <a:latin typeface="+mn-lt"/>
          <a:ea typeface="+mn-ea"/>
          <a:cs typeface="+mn-cs"/>
          <a:sym typeface="Helvetica"/>
        </a:defRPr>
      </a:lvl9pPr>
    </p:titleStyle>
    <p:bodyStyle>
      <a:lvl1pPr marL="444500" marR="0" indent="-444500" algn="l" defTabSz="584200" rtl="0" latinLnBrk="0">
        <a:lnSpc>
          <a:spcPct val="100000"/>
        </a:lnSpc>
        <a:spcBef>
          <a:spcPts val="800"/>
        </a:spcBef>
        <a:spcAft>
          <a:spcPts val="0"/>
        </a:spcAft>
        <a:buClrTx/>
        <a:buSzPct val="100000"/>
        <a:buFontTx/>
        <a:buAutoNum type="arabicPeriod"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1pPr>
      <a:lvl2pPr marL="762000" marR="0" indent="-762000" algn="l" defTabSz="584200" rtl="0" latinLnBrk="0">
        <a:lnSpc>
          <a:spcPct val="100000"/>
        </a:lnSpc>
        <a:spcBef>
          <a:spcPts val="800"/>
        </a:spcBef>
        <a:spcAft>
          <a:spcPts val="0"/>
        </a:spcAft>
        <a:buClrTx/>
        <a:buSzPct val="100000"/>
        <a:buFontTx/>
        <a:buAutoNum type="arabicPeriod"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2pPr>
      <a:lvl3pPr marL="825500" marR="0" indent="-622300" algn="l" defTabSz="584200" rtl="0" latinLnBrk="0">
        <a:lnSpc>
          <a:spcPct val="100000"/>
        </a:lnSpc>
        <a:spcBef>
          <a:spcPts val="800"/>
        </a:spcBef>
        <a:spcAft>
          <a:spcPts val="0"/>
        </a:spcAft>
        <a:buClrTx/>
        <a:buSzPct val="100000"/>
        <a:buFontTx/>
        <a:buAutoNum type="alphaLcParenR"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3pPr>
      <a:lvl4pPr marL="585766" marR="0" indent="-344466" algn="l" defTabSz="584200" rtl="0" latinLnBrk="0">
        <a:lnSpc>
          <a:spcPct val="100000"/>
        </a:lnSpc>
        <a:spcBef>
          <a:spcPts val="800"/>
        </a:spcBef>
        <a:spcAft>
          <a:spcPts val="0"/>
        </a:spcAft>
        <a:buClrTx/>
        <a:buSzPct val="100000"/>
        <a:buFontTx/>
        <a:buAutoNum type="alphaLcParenR" startAt="1"/>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4pPr>
      <a:lvl5pPr marL="941366" marR="0" indent="-344466" algn="l" defTabSz="584200" rtl="0" latinLnBrk="0">
        <a:lnSpc>
          <a:spcPct val="100000"/>
        </a:lnSpc>
        <a:spcBef>
          <a:spcPts val="800"/>
        </a:spcBef>
        <a:spcAft>
          <a:spcPts val="0"/>
        </a:spcAft>
        <a:buClrTx/>
        <a:buSzPct val="55000"/>
        <a:buFontTx/>
        <a:buBlip>
          <a:blip r:embed="rId10"/>
        </a:buBlip>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5pPr>
      <a:lvl6pPr marL="11902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6pPr>
      <a:lvl7pPr marL="13934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7pPr>
      <a:lvl8pPr marL="15966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8pPr>
      <a:lvl9pPr marL="1799887" marR="0" indent="-390187" algn="l" defTabSz="584200" rtl="0" latinLnBrk="0">
        <a:lnSpc>
          <a:spcPct val="100000"/>
        </a:lnSpc>
        <a:spcBef>
          <a:spcPts val="800"/>
        </a:spcBef>
        <a:spcAft>
          <a:spcPts val="0"/>
        </a:spcAft>
        <a:buClrTx/>
        <a:buSzPct val="100000"/>
        <a:buFontTx/>
        <a:buChar char="✓"/>
        <a:tabLst/>
        <a:defRPr b="0" baseline="0" cap="none" i="0" spc="0" strike="noStrike" sz="2400" u="none">
          <a:solidFill>
            <a:srgbClr val="4C4C4F"/>
          </a:solidFill>
          <a:uFillTx/>
          <a:latin typeface="Stone Sans Sem ITC TT-Semi"/>
          <a:ea typeface="Stone Sans Sem ITC TT-Semi"/>
          <a:cs typeface="Stone Sans Sem ITC TT-Semi"/>
          <a:sym typeface="Stone Sans Sem ITC TT-Semi"/>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1pPr>
      <a:lvl2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2pPr>
      <a:lvl3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3pPr>
      <a:lvl4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4pPr>
      <a:lvl5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5pPr>
      <a:lvl6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6pPr>
      <a:lvl7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7pPr>
      <a:lvl8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8pPr>
      <a:lvl9pPr marL="0" marR="0" indent="0" algn="ct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Stone Sans Sem ITC TT-Sem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31.png"/><Relationship Id="rId4" Type="http://schemas.openxmlformats.org/officeDocument/2006/relationships/image" Target="../media/image32.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2.png"/><Relationship Id="rId3" Type="http://schemas.openxmlformats.org/officeDocument/2006/relationships/image" Target="../media/image285.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2.png"/><Relationship Id="rId3" Type="http://schemas.openxmlformats.org/officeDocument/2006/relationships/image" Target="../media/image286.png"/><Relationship Id="rId4" Type="http://schemas.openxmlformats.org/officeDocument/2006/relationships/image" Target="../media/image287.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2.png"/><Relationship Id="rId3" Type="http://schemas.openxmlformats.org/officeDocument/2006/relationships/image" Target="../media/image286.png"/><Relationship Id="rId4" Type="http://schemas.openxmlformats.org/officeDocument/2006/relationships/image" Target="../media/image287.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2.png"/><Relationship Id="rId3" Type="http://schemas.openxmlformats.org/officeDocument/2006/relationships/image" Target="../media/image286.png"/><Relationship Id="rId4" Type="http://schemas.openxmlformats.org/officeDocument/2006/relationships/image" Target="../media/image287.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88.png"/><Relationship Id="rId5" Type="http://schemas.openxmlformats.org/officeDocument/2006/relationships/image" Target="../media/image289.png"/><Relationship Id="rId6" Type="http://schemas.openxmlformats.org/officeDocument/2006/relationships/image" Target="../media/image290.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55.png"/><Relationship Id="rId5" Type="http://schemas.openxmlformats.org/officeDocument/2006/relationships/image" Target="../media/image291.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92.png"/><Relationship Id="rId5" Type="http://schemas.openxmlformats.org/officeDocument/2006/relationships/image" Target="../media/image293.png"/><Relationship Id="rId6" Type="http://schemas.openxmlformats.org/officeDocument/2006/relationships/image" Target="../media/image294.png"/><Relationship Id="rId7" Type="http://schemas.openxmlformats.org/officeDocument/2006/relationships/image" Target="../media/image295.png"/><Relationship Id="rId8" Type="http://schemas.openxmlformats.org/officeDocument/2006/relationships/image" Target="../media/image296.png"/><Relationship Id="rId9" Type="http://schemas.openxmlformats.org/officeDocument/2006/relationships/image" Target="../media/image297.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8.png"/><Relationship Id="rId4" Type="http://schemas.openxmlformats.org/officeDocument/2006/relationships/image" Target="../media/image299.png"/><Relationship Id="rId5" Type="http://schemas.openxmlformats.org/officeDocument/2006/relationships/image" Target="../media/image300.png"/><Relationship Id="rId6" Type="http://schemas.openxmlformats.org/officeDocument/2006/relationships/image" Target="../media/image301.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02.png"/><Relationship Id="rId5" Type="http://schemas.openxmlformats.org/officeDocument/2006/relationships/image" Target="../media/image303.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04.png"/><Relationship Id="rId5" Type="http://schemas.openxmlformats.org/officeDocument/2006/relationships/image" Target="../media/image305.png"/><Relationship Id="rId6" Type="http://schemas.openxmlformats.org/officeDocument/2006/relationships/image" Target="../media/image306.png"/><Relationship Id="rId7"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33.png"/><Relationship Id="rId4" Type="http://schemas.openxmlformats.org/officeDocument/2006/relationships/image" Target="../media/image34.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07.png"/><Relationship Id="rId5" Type="http://schemas.openxmlformats.org/officeDocument/2006/relationships/image" Target="../media/image308.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309.png"/><Relationship Id="rId6" Type="http://schemas.openxmlformats.org/officeDocument/2006/relationships/image" Target="../media/image310.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0.jpeg"/><Relationship Id="rId4" Type="http://schemas.openxmlformats.org/officeDocument/2006/relationships/image" Target="../media/image4.png"/><Relationship Id="rId5" Type="http://schemas.openxmlformats.org/officeDocument/2006/relationships/image" Target="../media/image311.png"/><Relationship Id="rId6" Type="http://schemas.openxmlformats.org/officeDocument/2006/relationships/image" Target="../media/image312.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13.png"/><Relationship Id="rId6" Type="http://schemas.openxmlformats.org/officeDocument/2006/relationships/image" Target="../media/image314.png"/><Relationship Id="rId7" Type="http://schemas.openxmlformats.org/officeDocument/2006/relationships/image" Target="../media/image315.png"/><Relationship Id="rId8" Type="http://schemas.openxmlformats.org/officeDocument/2006/relationships/image" Target="../media/image316.png"/><Relationship Id="rId9" Type="http://schemas.openxmlformats.org/officeDocument/2006/relationships/image" Target="../media/image317.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18.png"/><Relationship Id="rId5" Type="http://schemas.openxmlformats.org/officeDocument/2006/relationships/image" Target="../media/image319.png"/><Relationship Id="rId6" Type="http://schemas.openxmlformats.org/officeDocument/2006/relationships/image" Target="../media/image320.png"/><Relationship Id="rId7" Type="http://schemas.openxmlformats.org/officeDocument/2006/relationships/image" Target="../media/image321.png"/><Relationship Id="rId8" Type="http://schemas.openxmlformats.org/officeDocument/2006/relationships/image" Target="../media/image322.png"/><Relationship Id="rId9" Type="http://schemas.openxmlformats.org/officeDocument/2006/relationships/image" Target="../media/image323.png"/><Relationship Id="rId10" Type="http://schemas.openxmlformats.org/officeDocument/2006/relationships/image" Target="../media/image324.png"/><Relationship Id="rId11" Type="http://schemas.openxmlformats.org/officeDocument/2006/relationships/image" Target="../media/image325.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6.png"/><Relationship Id="rId3" Type="http://schemas.openxmlformats.org/officeDocument/2006/relationships/image" Target="../media/image327.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8.png"/><Relationship Id="rId3" Type="http://schemas.openxmlformats.org/officeDocument/2006/relationships/image" Target="../media/image329.png"/><Relationship Id="rId4" Type="http://schemas.openxmlformats.org/officeDocument/2006/relationships/image" Target="../media/image327.png"/><Relationship Id="rId5" Type="http://schemas.openxmlformats.org/officeDocument/2006/relationships/image" Target="../media/image330.png"/><Relationship Id="rId6" Type="http://schemas.openxmlformats.org/officeDocument/2006/relationships/image" Target="../media/image331.png"/><Relationship Id="rId7" Type="http://schemas.openxmlformats.org/officeDocument/2006/relationships/image" Target="../media/image332.png"/><Relationship Id="rId8" Type="http://schemas.openxmlformats.org/officeDocument/2006/relationships/image" Target="../media/image333.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1.tif"/><Relationship Id="rId4" Type="http://schemas.openxmlformats.org/officeDocument/2006/relationships/image" Target="../media/image334.png"/><Relationship Id="rId5" Type="http://schemas.openxmlformats.org/officeDocument/2006/relationships/image" Target="../media/image335.png"/><Relationship Id="rId6" Type="http://schemas.openxmlformats.org/officeDocument/2006/relationships/image" Target="../media/image336.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7.png"/><Relationship Id="rId3" Type="http://schemas.openxmlformats.org/officeDocument/2006/relationships/image" Target="../media/image33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9.png"/><Relationship Id="rId3" Type="http://schemas.openxmlformats.org/officeDocument/2006/relationships/image" Target="../media/image340.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7.png"/><Relationship Id="rId3" Type="http://schemas.openxmlformats.org/officeDocument/2006/relationships/image" Target="../media/image2.png"/><Relationship Id="rId4" Type="http://schemas.openxmlformats.org/officeDocument/2006/relationships/image" Target="../media/image341.png"/><Relationship Id="rId5" Type="http://schemas.openxmlformats.org/officeDocument/2006/relationships/image" Target="../media/image342.png"/><Relationship Id="rId6" Type="http://schemas.openxmlformats.org/officeDocument/2006/relationships/image" Target="../media/image343.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7.png"/><Relationship Id="rId3" Type="http://schemas.openxmlformats.org/officeDocument/2006/relationships/image" Target="../media/image344.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5.png"/><Relationship Id="rId3" Type="http://schemas.openxmlformats.org/officeDocument/2006/relationships/image" Target="../media/image335.png"/><Relationship Id="rId4" Type="http://schemas.openxmlformats.org/officeDocument/2006/relationships/image" Target="../media/image336.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346.png"/><Relationship Id="rId6" Type="http://schemas.openxmlformats.org/officeDocument/2006/relationships/image" Target="../media/image347.png"/><Relationship Id="rId7" Type="http://schemas.openxmlformats.org/officeDocument/2006/relationships/image" Target="../media/image348.png"/><Relationship Id="rId8" Type="http://schemas.openxmlformats.org/officeDocument/2006/relationships/image" Target="../media/image349.png"/><Relationship Id="rId9" Type="http://schemas.openxmlformats.org/officeDocument/2006/relationships/image" Target="../media/image350.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346.png"/><Relationship Id="rId6" Type="http://schemas.openxmlformats.org/officeDocument/2006/relationships/image" Target="../media/image347.png"/><Relationship Id="rId7" Type="http://schemas.openxmlformats.org/officeDocument/2006/relationships/image" Target="../media/image348.png"/><Relationship Id="rId8" Type="http://schemas.openxmlformats.org/officeDocument/2006/relationships/image" Target="../media/image349.png"/><Relationship Id="rId9" Type="http://schemas.openxmlformats.org/officeDocument/2006/relationships/image" Target="../media/image350.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51.png"/><Relationship Id="rId5" Type="http://schemas.openxmlformats.org/officeDocument/2006/relationships/image" Target="../media/image352.png"/><Relationship Id="rId6" Type="http://schemas.openxmlformats.org/officeDocument/2006/relationships/image" Target="../media/image353.png"/><Relationship Id="rId7" Type="http://schemas.openxmlformats.org/officeDocument/2006/relationships/image" Target="../media/image354.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5.png"/><Relationship Id="rId3" Type="http://schemas.openxmlformats.org/officeDocument/2006/relationships/image" Target="../media/image356.png"/><Relationship Id="rId4" Type="http://schemas.openxmlformats.org/officeDocument/2006/relationships/image" Target="../media/image357.png"/><Relationship Id="rId5" Type="http://schemas.openxmlformats.org/officeDocument/2006/relationships/image" Target="../media/image358.png"/><Relationship Id="rId6" Type="http://schemas.openxmlformats.org/officeDocument/2006/relationships/image" Target="../media/image359.png"/><Relationship Id="rId7" Type="http://schemas.openxmlformats.org/officeDocument/2006/relationships/image" Target="../media/image360.png"/><Relationship Id="rId8" Type="http://schemas.openxmlformats.org/officeDocument/2006/relationships/image" Target="../media/image361.png"/><Relationship Id="rId9" Type="http://schemas.openxmlformats.org/officeDocument/2006/relationships/image" Target="../media/image362.png"/><Relationship Id="rId10" Type="http://schemas.openxmlformats.org/officeDocument/2006/relationships/image" Target="../media/image363.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4.png"/><Relationship Id="rId3" Type="http://schemas.openxmlformats.org/officeDocument/2006/relationships/image" Target="../media/image365.png"/><Relationship Id="rId4" Type="http://schemas.openxmlformats.org/officeDocument/2006/relationships/image" Target="../media/image366.png"/><Relationship Id="rId5" Type="http://schemas.openxmlformats.org/officeDocument/2006/relationships/image" Target="../media/image367.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8.png"/><Relationship Id="rId3" Type="http://schemas.openxmlformats.org/officeDocument/2006/relationships/image" Target="../media/image369.png"/><Relationship Id="rId4" Type="http://schemas.openxmlformats.org/officeDocument/2006/relationships/image" Target="../media/image370.png"/><Relationship Id="rId5" Type="http://schemas.openxmlformats.org/officeDocument/2006/relationships/image" Target="../media/image371.png"/><Relationship Id="rId6" Type="http://schemas.openxmlformats.org/officeDocument/2006/relationships/image" Target="../media/image372.png"/><Relationship Id="rId7" Type="http://schemas.openxmlformats.org/officeDocument/2006/relationships/image" Target="../media/image373.png"/><Relationship Id="rId8" Type="http://schemas.openxmlformats.org/officeDocument/2006/relationships/image" Target="../media/image37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1.tif"/></Relationships>

</file>

<file path=ppt/slides/_rels/slide1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5.png"/><Relationship Id="rId3" Type="http://schemas.openxmlformats.org/officeDocument/2006/relationships/image" Target="../media/image376.png"/><Relationship Id="rId4" Type="http://schemas.openxmlformats.org/officeDocument/2006/relationships/image" Target="../media/image377.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8.png"/><Relationship Id="rId4" Type="http://schemas.openxmlformats.org/officeDocument/2006/relationships/image" Target="../media/image4.png"/><Relationship Id="rId5" Type="http://schemas.openxmlformats.org/officeDocument/2006/relationships/image" Target="../media/image379.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5.png"/><Relationship Id="rId4" Type="http://schemas.openxmlformats.org/officeDocument/2006/relationships/image" Target="../media/image380.png"/><Relationship Id="rId5" Type="http://schemas.openxmlformats.org/officeDocument/2006/relationships/image" Target="../media/image381.png"/><Relationship Id="rId6" Type="http://schemas.openxmlformats.org/officeDocument/2006/relationships/image" Target="../media/image382.png"/><Relationship Id="rId7" Type="http://schemas.openxmlformats.org/officeDocument/2006/relationships/image" Target="../media/image383.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84.png"/><Relationship Id="rId5" Type="http://schemas.openxmlformats.org/officeDocument/2006/relationships/image" Target="../media/image385.png"/><Relationship Id="rId6" Type="http://schemas.openxmlformats.org/officeDocument/2006/relationships/image" Target="../media/image386.png"/><Relationship Id="rId7" Type="http://schemas.openxmlformats.org/officeDocument/2006/relationships/image" Target="../media/image387.png"/><Relationship Id="rId8" Type="http://schemas.openxmlformats.org/officeDocument/2006/relationships/image" Target="../media/image388.png"/><Relationship Id="rId9" Type="http://schemas.openxmlformats.org/officeDocument/2006/relationships/image" Target="../media/image389.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390.png"/><Relationship Id="rId4" Type="http://schemas.openxmlformats.org/officeDocument/2006/relationships/image" Target="../media/image391.png"/><Relationship Id="rId5" Type="http://schemas.openxmlformats.org/officeDocument/2006/relationships/image" Target="../media/image392.png"/><Relationship Id="rId6" Type="http://schemas.openxmlformats.org/officeDocument/2006/relationships/image" Target="../media/image393.png"/><Relationship Id="rId7" Type="http://schemas.openxmlformats.org/officeDocument/2006/relationships/image" Target="../media/image394.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5.png"/><Relationship Id="rId3" Type="http://schemas.openxmlformats.org/officeDocument/2006/relationships/image" Target="../media/image396.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5.png"/><Relationship Id="rId3" Type="http://schemas.openxmlformats.org/officeDocument/2006/relationships/image" Target="../media/image397.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5.png"/><Relationship Id="rId3" Type="http://schemas.openxmlformats.org/officeDocument/2006/relationships/image" Target="../media/image398.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5.png"/><Relationship Id="rId3" Type="http://schemas.openxmlformats.org/officeDocument/2006/relationships/image" Target="../media/image39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5.png"/><Relationship Id="rId3" Type="http://schemas.openxmlformats.org/officeDocument/2006/relationships/image" Target="../media/image400.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2.png"/><Relationship Id="rId4" Type="http://schemas.openxmlformats.org/officeDocument/2006/relationships/image" Target="../media/image401.png"/><Relationship Id="rId5" Type="http://schemas.openxmlformats.org/officeDocument/2006/relationships/image" Target="../media/image402.png"/><Relationship Id="rId6" Type="http://schemas.openxmlformats.org/officeDocument/2006/relationships/image" Target="../media/image403.png"/><Relationship Id="rId7" Type="http://schemas.openxmlformats.org/officeDocument/2006/relationships/image" Target="../media/image404.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5.png"/><Relationship Id="rId3" Type="http://schemas.openxmlformats.org/officeDocument/2006/relationships/image" Target="../media/image406.png"/><Relationship Id="rId4" Type="http://schemas.openxmlformats.org/officeDocument/2006/relationships/image" Target="../media/image407.png"/><Relationship Id="rId5" Type="http://schemas.openxmlformats.org/officeDocument/2006/relationships/image" Target="../media/image408.png"/><Relationship Id="rId6" Type="http://schemas.openxmlformats.org/officeDocument/2006/relationships/image" Target="../media/image409.png"/><Relationship Id="rId7" Type="http://schemas.openxmlformats.org/officeDocument/2006/relationships/image" Target="../media/image410.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78.png"/><Relationship Id="rId4" Type="http://schemas.openxmlformats.org/officeDocument/2006/relationships/image" Target="../media/image155.png"/><Relationship Id="rId5" Type="http://schemas.openxmlformats.org/officeDocument/2006/relationships/image" Target="../media/image411.png"/><Relationship Id="rId6" Type="http://schemas.openxmlformats.org/officeDocument/2006/relationships/image" Target="../media/image412.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5.png"/><Relationship Id="rId4" Type="http://schemas.openxmlformats.org/officeDocument/2006/relationships/image" Target="../media/image412.png"/><Relationship Id="rId5" Type="http://schemas.openxmlformats.org/officeDocument/2006/relationships/image" Target="../media/image413.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414.png"/><Relationship Id="rId4" Type="http://schemas.openxmlformats.org/officeDocument/2006/relationships/image" Target="../media/image415.png"/><Relationship Id="rId5" Type="http://schemas.openxmlformats.org/officeDocument/2006/relationships/image" Target="../media/image1.tif"/></Relationships>

</file>

<file path=ppt/slides/_rels/slide1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16.png"/><Relationship Id="rId4" Type="http://schemas.openxmlformats.org/officeDocument/2006/relationships/image" Target="../media/image2.png"/><Relationship Id="rId5" Type="http://schemas.openxmlformats.org/officeDocument/2006/relationships/image" Target="../media/image11.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17.png"/><Relationship Id="rId5" Type="http://schemas.openxmlformats.org/officeDocument/2006/relationships/image" Target="../media/image418.png"/><Relationship Id="rId6" Type="http://schemas.openxmlformats.org/officeDocument/2006/relationships/image" Target="../media/image41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2.png"/><Relationship Id="rId4" Type="http://schemas.openxmlformats.org/officeDocument/2006/relationships/image" Target="../media/image1.tif"/></Relationships>

</file>

<file path=ppt/slides/_rels/slide1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pn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55.png"/><Relationship Id="rId4" Type="http://schemas.openxmlformats.org/officeDocument/2006/relationships/image" Target="../media/image420.png"/><Relationship Id="rId5" Type="http://schemas.openxmlformats.org/officeDocument/2006/relationships/image" Target="../media/image421.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2.png"/><Relationship Id="rId4" Type="http://schemas.openxmlformats.org/officeDocument/2006/relationships/image" Target="../media/image422.png"/><Relationship Id="rId5" Type="http://schemas.openxmlformats.org/officeDocument/2006/relationships/image" Target="../media/image423.png"/><Relationship Id="rId6" Type="http://schemas.openxmlformats.org/officeDocument/2006/relationships/image" Target="../media/image1.tif"/></Relationships>

</file>

<file path=ppt/slides/_rels/slide1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4.png"/><Relationship Id="rId3" Type="http://schemas.openxmlformats.org/officeDocument/2006/relationships/image" Target="../media/image2.png"/><Relationship Id="rId4" Type="http://schemas.openxmlformats.org/officeDocument/2006/relationships/image" Target="../media/image425.png"/><Relationship Id="rId5" Type="http://schemas.openxmlformats.org/officeDocument/2006/relationships/image" Target="../media/image426.png"/><Relationship Id="rId6" Type="http://schemas.openxmlformats.org/officeDocument/2006/relationships/image" Target="../media/image1.tif"/></Relationships>

</file>

<file path=ppt/slides/_rels/slide1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2.png"/><Relationship Id="rId4" Type="http://schemas.openxmlformats.org/officeDocument/2006/relationships/image" Target="../media/image427.png"/><Relationship Id="rId5" Type="http://schemas.openxmlformats.org/officeDocument/2006/relationships/image" Target="../media/image428.png"/><Relationship Id="rId6" Type="http://schemas.openxmlformats.org/officeDocument/2006/relationships/image" Target="../media/image1.tif"/></Relationships>

</file>

<file path=ppt/slides/_rels/slide1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429.png"/><Relationship Id="rId5" Type="http://schemas.openxmlformats.org/officeDocument/2006/relationships/image" Target="../media/image430.png"/><Relationship Id="rId6" Type="http://schemas.openxmlformats.org/officeDocument/2006/relationships/image" Target="../media/image431.png"/><Relationship Id="rId7" Type="http://schemas.openxmlformats.org/officeDocument/2006/relationships/image" Target="../media/image432.png"/><Relationship Id="rId8" Type="http://schemas.openxmlformats.org/officeDocument/2006/relationships/image" Target="../media/image433.png"/><Relationship Id="rId9" Type="http://schemas.openxmlformats.org/officeDocument/2006/relationships/image" Target="../media/image1.tif"/></Relationships>

</file>

<file path=ppt/slides/_rels/slide1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tif"/></Relationships>

</file>

<file path=ppt/slides/_rels/slide1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4.png"/><Relationship Id="rId4" Type="http://schemas.openxmlformats.org/officeDocument/2006/relationships/image" Target="../media/image2.png"/><Relationship Id="rId5" Type="http://schemas.openxmlformats.org/officeDocument/2006/relationships/image" Target="../media/image43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1.tif"/></Relationships>

</file>

<file path=ppt/slides/_rels/slide16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436.png"/><Relationship Id="rId5" Type="http://schemas.openxmlformats.org/officeDocument/2006/relationships/image" Target="../media/image437.png"/><Relationship Id="rId6" Type="http://schemas.openxmlformats.org/officeDocument/2006/relationships/image" Target="../media/image438.png"/><Relationship Id="rId7" Type="http://schemas.openxmlformats.org/officeDocument/2006/relationships/image" Target="../media/image439.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40.png"/><Relationship Id="rId4" Type="http://schemas.openxmlformats.org/officeDocument/2006/relationships/image" Target="../media/image2.png"/><Relationship Id="rId5" Type="http://schemas.openxmlformats.org/officeDocument/2006/relationships/image" Target="../media/image441.png"/><Relationship Id="rId6" Type="http://schemas.openxmlformats.org/officeDocument/2006/relationships/image" Target="../media/image442.pn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1.xml"/><Relationship Id="rId4" Type="http://schemas.openxmlformats.org/officeDocument/2006/relationships/image" Target="../media/image4.png"/><Relationship Id="rId5" Type="http://schemas.openxmlformats.org/officeDocument/2006/relationships/image" Target="../media/image443.png"/><Relationship Id="rId6" Type="http://schemas.openxmlformats.org/officeDocument/2006/relationships/image" Target="../media/image444.png"/><Relationship Id="rId7" Type="http://schemas.openxmlformats.org/officeDocument/2006/relationships/image" Target="../media/image445.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5.png"/><Relationship Id="rId4" Type="http://schemas.openxmlformats.org/officeDocument/2006/relationships/image" Target="../media/image2.png"/><Relationship Id="rId5" Type="http://schemas.openxmlformats.org/officeDocument/2006/relationships/image" Target="../media/image446.png"/><Relationship Id="rId6" Type="http://schemas.openxmlformats.org/officeDocument/2006/relationships/image" Target="../media/image447.png"/><Relationship Id="rId7" Type="http://schemas.openxmlformats.org/officeDocument/2006/relationships/image" Target="../media/image448.png"/><Relationship Id="rId8" Type="http://schemas.openxmlformats.org/officeDocument/2006/relationships/image" Target="../media/image449.pn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tif"/><Relationship Id="rId6" Type="http://schemas.openxmlformats.org/officeDocument/2006/relationships/image" Target="../media/image450.pn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51.png"/><Relationship Id="rId6" Type="http://schemas.openxmlformats.org/officeDocument/2006/relationships/image" Target="../media/image452.png"/><Relationship Id="rId7" Type="http://schemas.openxmlformats.org/officeDocument/2006/relationships/image" Target="../media/image453.png"/><Relationship Id="rId8" Type="http://schemas.openxmlformats.org/officeDocument/2006/relationships/image" Target="../media/image454.png"/><Relationship Id="rId9" Type="http://schemas.openxmlformats.org/officeDocument/2006/relationships/image" Target="../media/image455.png"/><Relationship Id="rId10" Type="http://schemas.openxmlformats.org/officeDocument/2006/relationships/image" Target="../media/image456.png"/><Relationship Id="rId11" Type="http://schemas.openxmlformats.org/officeDocument/2006/relationships/image" Target="../media/image457.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2.xml"/><Relationship Id="rId3" Type="http://schemas.openxmlformats.org/officeDocument/2006/relationships/image" Target="../media/image458.pn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8.png"/><Relationship Id="rId3"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1.tif"/><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443.png"/><Relationship Id="rId6" Type="http://schemas.openxmlformats.org/officeDocument/2006/relationships/image" Target="../media/image444.png"/><Relationship Id="rId7" Type="http://schemas.openxmlformats.org/officeDocument/2006/relationships/image" Target="../media/image459.pn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460.png"/><Relationship Id="rId6" Type="http://schemas.openxmlformats.org/officeDocument/2006/relationships/image" Target="../media/image461.png"/><Relationship Id="rId7" Type="http://schemas.openxmlformats.org/officeDocument/2006/relationships/image" Target="../media/image462.pn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463.png"/><Relationship Id="rId6" Type="http://schemas.openxmlformats.org/officeDocument/2006/relationships/image" Target="../media/image464.png"/><Relationship Id="rId7" Type="http://schemas.openxmlformats.org/officeDocument/2006/relationships/image" Target="../media/image465.pn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466.png"/><Relationship Id="rId5" Type="http://schemas.openxmlformats.org/officeDocument/2006/relationships/image" Target="../media/image467.png"/><Relationship Id="rId6" Type="http://schemas.openxmlformats.org/officeDocument/2006/relationships/image" Target="../media/image468.pn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9.png"/><Relationship Id="rId3" Type="http://schemas.openxmlformats.org/officeDocument/2006/relationships/image" Target="../media/image2.png"/><Relationship Id="rId4" Type="http://schemas.openxmlformats.org/officeDocument/2006/relationships/image" Target="../media/image470.png"/><Relationship Id="rId5" Type="http://schemas.openxmlformats.org/officeDocument/2006/relationships/image" Target="../media/image471.png"/><Relationship Id="rId6" Type="http://schemas.openxmlformats.org/officeDocument/2006/relationships/image" Target="../media/image472.png"/><Relationship Id="rId7" Type="http://schemas.openxmlformats.org/officeDocument/2006/relationships/image" Target="../media/image473.png"/><Relationship Id="rId8" Type="http://schemas.openxmlformats.org/officeDocument/2006/relationships/image" Target="../media/image474.png"/><Relationship Id="rId9" Type="http://schemas.openxmlformats.org/officeDocument/2006/relationships/image" Target="../media/image475.png"/><Relationship Id="rId10" Type="http://schemas.openxmlformats.org/officeDocument/2006/relationships/image" Target="../media/image476.png"/><Relationship Id="rId11" Type="http://schemas.openxmlformats.org/officeDocument/2006/relationships/image" Target="../media/image477.png"/><Relationship Id="rId12" Type="http://schemas.openxmlformats.org/officeDocument/2006/relationships/image" Target="../media/image1.tif"/></Relationships>

</file>

<file path=ppt/slides/_rels/slide17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478.png"/><Relationship Id="rId5" Type="http://schemas.openxmlformats.org/officeDocument/2006/relationships/image" Target="../media/image479.pn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80.png"/><Relationship Id="rId6" Type="http://schemas.openxmlformats.org/officeDocument/2006/relationships/image" Target="../media/image481.png"/><Relationship Id="rId7" Type="http://schemas.openxmlformats.org/officeDocument/2006/relationships/image" Target="../media/image482.png"/><Relationship Id="rId8" Type="http://schemas.openxmlformats.org/officeDocument/2006/relationships/image" Target="../media/image478.png"/><Relationship Id="rId9" Type="http://schemas.openxmlformats.org/officeDocument/2006/relationships/image" Target="../media/image479.pn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483.png"/><Relationship Id="rId5" Type="http://schemas.openxmlformats.org/officeDocument/2006/relationships/image" Target="../media/image484.png"/><Relationship Id="rId6" Type="http://schemas.openxmlformats.org/officeDocument/2006/relationships/image" Target="../media/image485.png"/><Relationship Id="rId7" Type="http://schemas.openxmlformats.org/officeDocument/2006/relationships/image" Target="../media/image486.pn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78.png"/><Relationship Id="rId6" Type="http://schemas.openxmlformats.org/officeDocument/2006/relationships/image" Target="../media/image479.pn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87.png"/><Relationship Id="rId4" Type="http://schemas.openxmlformats.org/officeDocument/2006/relationships/image" Target="../media/image2.png"/><Relationship Id="rId5" Type="http://schemas.openxmlformats.org/officeDocument/2006/relationships/image" Target="../media/image488.pn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87.png"/><Relationship Id="rId4" Type="http://schemas.openxmlformats.org/officeDocument/2006/relationships/image" Target="../media/image2.png"/><Relationship Id="rId5" Type="http://schemas.openxmlformats.org/officeDocument/2006/relationships/image" Target="../media/image488.png"/><Relationship Id="rId6" Type="http://schemas.openxmlformats.org/officeDocument/2006/relationships/image" Target="../media/image489.pn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87.png"/><Relationship Id="rId4" Type="http://schemas.openxmlformats.org/officeDocument/2006/relationships/image" Target="../media/image489.pn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tif"/><Relationship Id="rId6" Type="http://schemas.openxmlformats.org/officeDocument/2006/relationships/image" Target="../media/image490.png"/><Relationship Id="rId7" Type="http://schemas.openxmlformats.org/officeDocument/2006/relationships/image" Target="../media/image491.pn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92.png"/><Relationship Id="rId4" Type="http://schemas.openxmlformats.org/officeDocument/2006/relationships/image" Target="../media/image2.png"/><Relationship Id="rId5" Type="http://schemas.openxmlformats.org/officeDocument/2006/relationships/image" Target="../media/image1.tif"/><Relationship Id="rId6" Type="http://schemas.openxmlformats.org/officeDocument/2006/relationships/image" Target="../media/image493.png"/><Relationship Id="rId7" Type="http://schemas.openxmlformats.org/officeDocument/2006/relationships/image" Target="../media/image494.png"/><Relationship Id="rId8" Type="http://schemas.openxmlformats.org/officeDocument/2006/relationships/image" Target="../media/image495.png"/><Relationship Id="rId9" Type="http://schemas.openxmlformats.org/officeDocument/2006/relationships/image" Target="../media/image496.pn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55.png"/><Relationship Id="rId4" Type="http://schemas.openxmlformats.org/officeDocument/2006/relationships/image" Target="../media/image2.png"/><Relationship Id="rId5" Type="http://schemas.openxmlformats.org/officeDocument/2006/relationships/image" Target="../media/image497.png"/><Relationship Id="rId6" Type="http://schemas.openxmlformats.org/officeDocument/2006/relationships/image" Target="../media/image1.tif"/></Relationships>

</file>

<file path=ppt/slides/_rels/slide18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55.png"/><Relationship Id="rId4" Type="http://schemas.openxmlformats.org/officeDocument/2006/relationships/image" Target="../media/image2.png"/><Relationship Id="rId5" Type="http://schemas.openxmlformats.org/officeDocument/2006/relationships/image" Target="../media/image498.png"/><Relationship Id="rId6" Type="http://schemas.openxmlformats.org/officeDocument/2006/relationships/image" Target="../media/image499.png"/><Relationship Id="rId7" Type="http://schemas.openxmlformats.org/officeDocument/2006/relationships/image" Target="../media/image1.tif"/></Relationships>

</file>

<file path=ppt/slides/_rels/slide18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55.png"/><Relationship Id="rId4" Type="http://schemas.openxmlformats.org/officeDocument/2006/relationships/image" Target="../media/image2.png"/><Relationship Id="rId5" Type="http://schemas.openxmlformats.org/officeDocument/2006/relationships/image" Target="../media/image500.png"/><Relationship Id="rId6" Type="http://schemas.openxmlformats.org/officeDocument/2006/relationships/image" Target="../media/image501.png"/><Relationship Id="rId7" Type="http://schemas.openxmlformats.org/officeDocument/2006/relationships/image" Target="../media/image502.png"/><Relationship Id="rId8" Type="http://schemas.openxmlformats.org/officeDocument/2006/relationships/image" Target="../media/image1.tif"/></Relationships>

</file>

<file path=ppt/slides/_rels/slide18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03.png"/><Relationship Id="rId6" Type="http://schemas.openxmlformats.org/officeDocument/2006/relationships/image" Target="../media/image504.pn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5.png"/><Relationship Id="rId3" Type="http://schemas.openxmlformats.org/officeDocument/2006/relationships/image" Target="../media/image2.png"/><Relationship Id="rId4" Type="http://schemas.openxmlformats.org/officeDocument/2006/relationships/image" Target="../media/image506.png"/><Relationship Id="rId5" Type="http://schemas.openxmlformats.org/officeDocument/2006/relationships/image" Target="../media/image50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1.tif"/></Relationships>

</file>

<file path=ppt/slides/_rels/slide19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08.png"/><Relationship Id="rId6" Type="http://schemas.openxmlformats.org/officeDocument/2006/relationships/image" Target="../media/image509.png"/><Relationship Id="rId7" Type="http://schemas.openxmlformats.org/officeDocument/2006/relationships/image" Target="../media/image510.png"/><Relationship Id="rId8" Type="http://schemas.openxmlformats.org/officeDocument/2006/relationships/image" Target="../media/image511.pn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2.pn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12.png"/><Relationship Id="rId5" Type="http://schemas.openxmlformats.org/officeDocument/2006/relationships/image" Target="../media/image1.tif"/></Relationships>

</file>

<file path=ppt/slides/_rels/slide19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513.png"/><Relationship Id="rId4" Type="http://schemas.openxmlformats.org/officeDocument/2006/relationships/image" Target="../media/image514.png"/><Relationship Id="rId5" Type="http://schemas.openxmlformats.org/officeDocument/2006/relationships/image" Target="../media/image515.png"/><Relationship Id="rId6" Type="http://schemas.openxmlformats.org/officeDocument/2006/relationships/image" Target="../media/image516.png"/><Relationship Id="rId7" Type="http://schemas.openxmlformats.org/officeDocument/2006/relationships/image" Target="../media/image517.png"/><Relationship Id="rId8" Type="http://schemas.openxmlformats.org/officeDocument/2006/relationships/image" Target="../media/image518.pn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19.png"/><Relationship Id="rId5" Type="http://schemas.openxmlformats.org/officeDocument/2006/relationships/image" Target="../media/image520.png"/><Relationship Id="rId6" Type="http://schemas.openxmlformats.org/officeDocument/2006/relationships/image" Target="../media/image1.tif"/><Relationship Id="rId7" Type="http://schemas.openxmlformats.org/officeDocument/2006/relationships/image" Target="../media/image521.pn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22.png"/><Relationship Id="rId5" Type="http://schemas.openxmlformats.org/officeDocument/2006/relationships/image" Target="../media/image521.png"/><Relationship Id="rId6" Type="http://schemas.openxmlformats.org/officeDocument/2006/relationships/image" Target="../media/image523.png"/><Relationship Id="rId7" Type="http://schemas.openxmlformats.org/officeDocument/2006/relationships/image" Target="../media/image524.png"/><Relationship Id="rId8" Type="http://schemas.openxmlformats.org/officeDocument/2006/relationships/image" Target="../media/image525.png"/><Relationship Id="rId9" Type="http://schemas.openxmlformats.org/officeDocument/2006/relationships/image" Target="../media/image526.png"/><Relationship Id="rId10" Type="http://schemas.openxmlformats.org/officeDocument/2006/relationships/image" Target="../media/image527.pn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34.png"/><Relationship Id="rId4" Type="http://schemas.openxmlformats.org/officeDocument/2006/relationships/image" Target="../media/image2.png"/><Relationship Id="rId5" Type="http://schemas.openxmlformats.org/officeDocument/2006/relationships/image" Target="../media/image528.png"/><Relationship Id="rId6" Type="http://schemas.openxmlformats.org/officeDocument/2006/relationships/image" Target="../media/image521.png"/><Relationship Id="rId7" Type="http://schemas.openxmlformats.org/officeDocument/2006/relationships/image" Target="../media/image529.png"/><Relationship Id="rId8" Type="http://schemas.openxmlformats.org/officeDocument/2006/relationships/image" Target="../media/image530.png"/><Relationship Id="rId9" Type="http://schemas.openxmlformats.org/officeDocument/2006/relationships/image" Target="../media/image531.png"/><Relationship Id="rId10" Type="http://schemas.openxmlformats.org/officeDocument/2006/relationships/image" Target="../media/image532.pn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33.png"/><Relationship Id="rId5" Type="http://schemas.openxmlformats.org/officeDocument/2006/relationships/image" Target="../media/image534.png"/><Relationship Id="rId6" Type="http://schemas.openxmlformats.org/officeDocument/2006/relationships/image" Target="../media/image535.png"/><Relationship Id="rId7" Type="http://schemas.openxmlformats.org/officeDocument/2006/relationships/image" Target="../media/image536.png"/><Relationship Id="rId8" Type="http://schemas.openxmlformats.org/officeDocument/2006/relationships/image" Target="../media/image537.png"/><Relationship Id="rId9" Type="http://schemas.openxmlformats.org/officeDocument/2006/relationships/image" Target="../media/image538.png"/><Relationship Id="rId10" Type="http://schemas.openxmlformats.org/officeDocument/2006/relationships/image" Target="../media/image513.png"/><Relationship Id="rId11" Type="http://schemas.openxmlformats.org/officeDocument/2006/relationships/image" Target="../media/image1.tif"/></Relationships>

</file>

<file path=ppt/slides/_rels/slide19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39.png"/><Relationship Id="rId5" Type="http://schemas.openxmlformats.org/officeDocument/2006/relationships/image" Target="../media/image540.png"/><Relationship Id="rId6" Type="http://schemas.openxmlformats.org/officeDocument/2006/relationships/image" Target="../media/image541.pn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42.png"/><Relationship Id="rId5" Type="http://schemas.openxmlformats.org/officeDocument/2006/relationships/image" Target="../media/image543.png"/><Relationship Id="rId6" Type="http://schemas.openxmlformats.org/officeDocument/2006/relationships/image" Target="../media/image54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1.png"/><Relationship Id="rId4" Type="http://schemas.openxmlformats.org/officeDocument/2006/relationships/image" Target="../media/image2.png"/><Relationship Id="rId5" Type="http://schemas.openxmlformats.org/officeDocument/2006/relationships/image" Target="../media/image62.png"/><Relationship Id="rId6" Type="http://schemas.openxmlformats.org/officeDocument/2006/relationships/image" Target="../media/image63.pn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545.pn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tif"/></Relationships>

</file>

<file path=ppt/slides/_rels/slide20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tif"/></Relationships>

</file>

<file path=ppt/slides/_rels/slide20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tif"/></Relationships>

</file>

<file path=ppt/slides/_rels/slide20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3.xml"/><Relationship Id="rId3" Type="http://schemas.openxmlformats.org/officeDocument/2006/relationships/image" Target="../media/image4.png"/><Relationship Id="rId4" Type="http://schemas.openxmlformats.org/officeDocument/2006/relationships/image" Target="../media/image2.pn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46.pn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47.pn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34.png"/><Relationship Id="rId4" Type="http://schemas.openxmlformats.org/officeDocument/2006/relationships/image" Target="../media/image2.png"/><Relationship Id="rId5" Type="http://schemas.openxmlformats.org/officeDocument/2006/relationships/image" Target="../media/image548.png"/><Relationship Id="rId6" Type="http://schemas.openxmlformats.org/officeDocument/2006/relationships/image" Target="../media/image54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40.png"/><Relationship Id="rId4" Type="http://schemas.openxmlformats.org/officeDocument/2006/relationships/image" Target="../media/image550.png"/><Relationship Id="rId5" Type="http://schemas.openxmlformats.org/officeDocument/2006/relationships/image" Target="../media/image551.png"/><Relationship Id="rId6" Type="http://schemas.openxmlformats.org/officeDocument/2006/relationships/image" Target="../media/image1.tif"/><Relationship Id="rId7" Type="http://schemas.openxmlformats.org/officeDocument/2006/relationships/hyperlink" Target="http://fr.wikipedia.org/wiki/R%C3%A9cursivit%C3%A9" TargetMode="External"/><Relationship Id="rId8" Type="http://schemas.openxmlformats.org/officeDocument/2006/relationships/image" Target="../media/image552.png"/><Relationship Id="rId9" Type="http://schemas.openxmlformats.org/officeDocument/2006/relationships/image" Target="../media/image553.png"/><Relationship Id="rId10" Type="http://schemas.openxmlformats.org/officeDocument/2006/relationships/image" Target="../media/image554.pn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67.png"/><Relationship Id="rId4" Type="http://schemas.openxmlformats.org/officeDocument/2006/relationships/image" Target="../media/image1.tif"/><Relationship Id="rId5" Type="http://schemas.openxmlformats.org/officeDocument/2006/relationships/image" Target="../media/image555.pn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56.pn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4.png"/><Relationship Id="rId3" Type="http://schemas.openxmlformats.org/officeDocument/2006/relationships/image" Target="../media/image2.png"/><Relationship Id="rId4" Type="http://schemas.openxmlformats.org/officeDocument/2006/relationships/image" Target="../media/image556.pn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7.png"/><Relationship Id="rId3" Type="http://schemas.openxmlformats.org/officeDocument/2006/relationships/image" Target="../media/image558.png"/><Relationship Id="rId4" Type="http://schemas.openxmlformats.org/officeDocument/2006/relationships/image" Target="../media/image559.pn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4.xml"/><Relationship Id="rId3" Type="http://schemas.openxmlformats.org/officeDocument/2006/relationships/image" Target="../media/image4.pn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60.png"/><Relationship Id="rId4" Type="http://schemas.openxmlformats.org/officeDocument/2006/relationships/image" Target="../media/image2.pn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omments" Target="../comments/comment5.xml"/><Relationship Id="rId3" Type="http://schemas.openxmlformats.org/officeDocument/2006/relationships/image" Target="../media/image440.png"/><Relationship Id="rId4" Type="http://schemas.openxmlformats.org/officeDocument/2006/relationships/video" Target="../media/media3.mov"/><Relationship Id="rId5" Type="http://schemas.microsoft.com/office/2007/relationships/media" Target="../media/media3.mov"/><Relationship Id="rId6" Type="http://schemas.openxmlformats.org/officeDocument/2006/relationships/image" Target="../media/image561.pn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62.png"/><Relationship Id="rId4" Type="http://schemas.openxmlformats.org/officeDocument/2006/relationships/image" Target="../media/image563.png"/><Relationship Id="rId5" Type="http://schemas.openxmlformats.org/officeDocument/2006/relationships/image" Target="../media/image564.png"/><Relationship Id="rId6" Type="http://schemas.openxmlformats.org/officeDocument/2006/relationships/image" Target="../media/image565.pn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comments" Target="../comments/comment6.xml"/><Relationship Id="rId4" Type="http://schemas.openxmlformats.org/officeDocument/2006/relationships/image" Target="../media/image566.png"/><Relationship Id="rId5" Type="http://schemas.openxmlformats.org/officeDocument/2006/relationships/image" Target="../media/image567.png"/><Relationship Id="rId6" Type="http://schemas.openxmlformats.org/officeDocument/2006/relationships/image" Target="../media/image56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68.pn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hyperlink" Target="http://people.csail.mit.edu/sparis/" TargetMode="External"/><Relationship Id="rId4" Type="http://schemas.openxmlformats.org/officeDocument/2006/relationships/hyperlink" Target="http://www-sop.inria.fr/odyssee/team/Pierre.Kornprobst/index.en.html" TargetMode="External"/><Relationship Id="rId5" Type="http://schemas.openxmlformats.org/officeDocument/2006/relationships/hyperlink" Target="http://www.cs.northwestern.edu/%7Ejet/" TargetMode="External"/><Relationship Id="rId6" Type="http://schemas.openxmlformats.org/officeDocument/2006/relationships/hyperlink" Target="http://people.csail.mit.edu/fredo/" TargetMode="External"/><Relationship Id="rId7" Type="http://schemas.openxmlformats.org/officeDocument/2006/relationships/image" Target="../media/image569.png"/><Relationship Id="rId8" Type="http://schemas.openxmlformats.org/officeDocument/2006/relationships/image" Target="../media/image570.png"/><Relationship Id="rId9" Type="http://schemas.openxmlformats.org/officeDocument/2006/relationships/image" Target="../media/image571.png"/><Relationship Id="rId10" Type="http://schemas.openxmlformats.org/officeDocument/2006/relationships/image" Target="../media/image57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1.png"/><Relationship Id="rId4" Type="http://schemas.openxmlformats.org/officeDocument/2006/relationships/image" Target="../media/image2.png"/><Relationship Id="rId5" Type="http://schemas.openxmlformats.org/officeDocument/2006/relationships/image" Target="../media/image1.tif"/><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61.png"/><Relationship Id="rId7" Type="http://schemas.openxmlformats.org/officeDocument/2006/relationships/image" Target="../media/image1.tif"/><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1" Type="http://schemas.openxmlformats.org/officeDocument/2006/relationships/image" Target="../media/image8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 Id="rId11" Type="http://schemas.openxmlformats.org/officeDocument/2006/relationships/image" Target="../media/image9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93.png"/><Relationship Id="rId6" Type="http://schemas.openxmlformats.org/officeDocument/2006/relationships/image" Target="../media/image102.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103.png"/><Relationship Id="rId10" Type="http://schemas.openxmlformats.org/officeDocument/2006/relationships/image" Target="../media/image98.png"/><Relationship Id="rId11" Type="http://schemas.openxmlformats.org/officeDocument/2006/relationships/image" Target="../media/image9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19.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video" Target="../media/media2.mov"/><Relationship Id="rId9" Type="http://schemas.microsoft.com/office/2007/relationships/media" Target="../media/media2.mov"/><Relationship Id="rId10" Type="http://schemas.openxmlformats.org/officeDocument/2006/relationships/image" Target="../media/image13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32.png"/><Relationship Id="rId4" Type="http://schemas.openxmlformats.org/officeDocument/2006/relationships/image" Target="../media/image4.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tif"/><Relationship Id="rId6" Type="http://schemas.openxmlformats.org/officeDocument/2006/relationships/image" Target="../media/image13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35.png"/><Relationship Id="rId4" Type="http://schemas.openxmlformats.org/officeDocument/2006/relationships/image" Target="../media/image138.png"/><Relationship Id="rId5" Type="http://schemas.openxmlformats.org/officeDocument/2006/relationships/image" Target="../media/image1.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9.png"/><Relationship Id="rId3" Type="http://schemas.openxmlformats.org/officeDocument/2006/relationships/image" Target="../media/image2.png"/><Relationship Id="rId4" Type="http://schemas.openxmlformats.org/officeDocument/2006/relationships/image" Target="../media/image14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1.png"/><Relationship Id="rId3" Type="http://schemas.openxmlformats.org/officeDocument/2006/relationships/image" Target="../media/image2.png"/><Relationship Id="rId4" Type="http://schemas.openxmlformats.org/officeDocument/2006/relationships/image" Target="../media/image142.png"/><Relationship Id="rId5" Type="http://schemas.openxmlformats.org/officeDocument/2006/relationships/image" Target="../media/image14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1.png"/><Relationship Id="rId3" Type="http://schemas.openxmlformats.org/officeDocument/2006/relationships/image" Target="../media/image2.png"/><Relationship Id="rId4" Type="http://schemas.openxmlformats.org/officeDocument/2006/relationships/image" Target="../media/image142.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4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4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2.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5.png"/><Relationship Id="rId3" Type="http://schemas.openxmlformats.org/officeDocument/2006/relationships/image" Target="../media/image16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2.png"/><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2.png"/><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35.png"/><Relationship Id="rId4" Type="http://schemas.openxmlformats.org/officeDocument/2006/relationships/image" Target="../media/image183.png"/><Relationship Id="rId5" Type="http://schemas.openxmlformats.org/officeDocument/2006/relationships/image" Target="../media/image18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5.png"/><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png"/><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88.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png"/><Relationship Id="rId3" Type="http://schemas.openxmlformats.org/officeDocument/2006/relationships/image" Target="../media/image190.png"/><Relationship Id="rId4" Type="http://schemas.openxmlformats.org/officeDocument/2006/relationships/image" Target="../media/image196.png"/><Relationship Id="rId5" Type="http://schemas.openxmlformats.org/officeDocument/2006/relationships/image" Target="../media/image19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png"/><Relationship Id="rId3" Type="http://schemas.openxmlformats.org/officeDocument/2006/relationships/image" Target="../media/image190.png"/><Relationship Id="rId4" Type="http://schemas.openxmlformats.org/officeDocument/2006/relationships/image" Target="../media/image19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8.png"/><Relationship Id="rId3" Type="http://schemas.openxmlformats.org/officeDocument/2006/relationships/image" Target="../media/image5.jpeg"/><Relationship Id="rId4" Type="http://schemas.openxmlformats.org/officeDocument/2006/relationships/image" Target="../media/image199.png"/><Relationship Id="rId5" Type="http://schemas.openxmlformats.org/officeDocument/2006/relationships/image" Target="../media/image20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1.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10.png"/><Relationship Id="rId4" Type="http://schemas.openxmlformats.org/officeDocument/2006/relationships/image" Target="../media/image213.png"/><Relationship Id="rId5" Type="http://schemas.openxmlformats.org/officeDocument/2006/relationships/image" Target="../media/image21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5.png"/><Relationship Id="rId3" Type="http://schemas.openxmlformats.org/officeDocument/2006/relationships/image" Target="../media/image2.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7" Type="http://schemas.openxmlformats.org/officeDocument/2006/relationships/image" Target="../media/image219.png"/><Relationship Id="rId8" Type="http://schemas.openxmlformats.org/officeDocument/2006/relationships/image" Target="../media/image220.png"/><Relationship Id="rId9" Type="http://schemas.openxmlformats.org/officeDocument/2006/relationships/image" Target="../media/image221.png"/><Relationship Id="rId10" Type="http://schemas.openxmlformats.org/officeDocument/2006/relationships/image" Target="../media/image222.png"/><Relationship Id="rId11" Type="http://schemas.openxmlformats.org/officeDocument/2006/relationships/image" Target="../media/image22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5.png"/><Relationship Id="rId3" Type="http://schemas.openxmlformats.org/officeDocument/2006/relationships/image" Target="../media/image2.png"/><Relationship Id="rId4" Type="http://schemas.openxmlformats.org/officeDocument/2006/relationships/image" Target="../media/image216.png"/><Relationship Id="rId5" Type="http://schemas.openxmlformats.org/officeDocument/2006/relationships/image" Target="../media/image224.png"/><Relationship Id="rId6" Type="http://schemas.openxmlformats.org/officeDocument/2006/relationships/image" Target="../media/image225.png"/><Relationship Id="rId7" Type="http://schemas.openxmlformats.org/officeDocument/2006/relationships/image" Target="../media/image223.png"/><Relationship Id="rId8" Type="http://schemas.openxmlformats.org/officeDocument/2006/relationships/image" Target="../media/image226.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10.png"/><Relationship Id="rId4" Type="http://schemas.openxmlformats.org/officeDocument/2006/relationships/image" Target="../media/image227.png"/><Relationship Id="rId5" Type="http://schemas.openxmlformats.org/officeDocument/2006/relationships/image" Target="../media/image214.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28.png"/><Relationship Id="rId5" Type="http://schemas.openxmlformats.org/officeDocument/2006/relationships/image" Target="../media/image229.png"/><Relationship Id="rId6" Type="http://schemas.openxmlformats.org/officeDocument/2006/relationships/image" Target="../media/image230.png"/><Relationship Id="rId7" Type="http://schemas.openxmlformats.org/officeDocument/2006/relationships/image" Target="../media/image23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32.png"/><Relationship Id="rId4" Type="http://schemas.openxmlformats.org/officeDocument/2006/relationships/image" Target="../media/image233.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34.png"/><Relationship Id="rId4" Type="http://schemas.openxmlformats.org/officeDocument/2006/relationships/image" Target="../media/image235.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36.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7.png"/><Relationship Id="rId4" Type="http://schemas.openxmlformats.org/officeDocument/2006/relationships/image" Target="../media/image2.png"/><Relationship Id="rId5" Type="http://schemas.openxmlformats.org/officeDocument/2006/relationships/image" Target="../media/image238.png"/><Relationship Id="rId6" Type="http://schemas.openxmlformats.org/officeDocument/2006/relationships/image" Target="../media/image239.png"/><Relationship Id="rId7" Type="http://schemas.openxmlformats.org/officeDocument/2006/relationships/image" Target="../media/image24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0.png"/><Relationship Id="rId3" Type="http://schemas.openxmlformats.org/officeDocument/2006/relationships/image" Target="../media/image241.png"/><Relationship Id="rId4" Type="http://schemas.openxmlformats.org/officeDocument/2006/relationships/image" Target="../media/image214.png"/><Relationship Id="rId5" Type="http://schemas.openxmlformats.org/officeDocument/2006/relationships/image" Target="../media/image1.tif"/></Relationships>

</file>

<file path=ppt/slides/_rels/slide8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242.png"/><Relationship Id="rId5" Type="http://schemas.openxmlformats.org/officeDocument/2006/relationships/image" Target="../media/image243.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4.png"/><Relationship Id="rId3" Type="http://schemas.openxmlformats.org/officeDocument/2006/relationships/image" Target="../media/image245.png"/><Relationship Id="rId4" Type="http://schemas.openxmlformats.org/officeDocument/2006/relationships/image" Target="../media/image24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247.png"/><Relationship Id="rId6" Type="http://schemas.openxmlformats.org/officeDocument/2006/relationships/image" Target="../media/image248.png"/><Relationship Id="rId7" Type="http://schemas.openxmlformats.org/officeDocument/2006/relationships/image" Target="../media/image249.png"/><Relationship Id="rId8" Type="http://schemas.openxmlformats.org/officeDocument/2006/relationships/image" Target="../media/image250.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1.png"/><Relationship Id="rId3" Type="http://schemas.openxmlformats.org/officeDocument/2006/relationships/image" Target="../media/image4.png"/><Relationship Id="rId4" Type="http://schemas.openxmlformats.org/officeDocument/2006/relationships/image" Target="../media/image252.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53.png"/><Relationship Id="rId4" Type="http://schemas.openxmlformats.org/officeDocument/2006/relationships/image" Target="../media/image1.tif"/><Relationship Id="rId5" Type="http://schemas.openxmlformats.org/officeDocument/2006/relationships/image" Target="../media/image251.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54.png"/><Relationship Id="rId4" Type="http://schemas.openxmlformats.org/officeDocument/2006/relationships/image" Target="../media/image255.png"/><Relationship Id="rId5" Type="http://schemas.openxmlformats.org/officeDocument/2006/relationships/image" Target="../media/image256.png"/><Relationship Id="rId6" Type="http://schemas.openxmlformats.org/officeDocument/2006/relationships/image" Target="../media/image257.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58.png"/><Relationship Id="rId5" Type="http://schemas.openxmlformats.org/officeDocument/2006/relationships/image" Target="../media/image259.png"/><Relationship Id="rId6" Type="http://schemas.openxmlformats.org/officeDocument/2006/relationships/image" Target="../media/image1.tif"/><Relationship Id="rId7" Type="http://schemas.openxmlformats.org/officeDocument/2006/relationships/image" Target="../media/image26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9.png"/><Relationship Id="rId4" Type="http://schemas.openxmlformats.org/officeDocument/2006/relationships/image" Target="../media/image30.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1.png"/><Relationship Id="rId3" Type="http://schemas.openxmlformats.org/officeDocument/2006/relationships/image" Target="../media/image262.png"/><Relationship Id="rId4" Type="http://schemas.openxmlformats.org/officeDocument/2006/relationships/image" Target="../media/image263.png"/><Relationship Id="rId5" Type="http://schemas.openxmlformats.org/officeDocument/2006/relationships/image" Target="../media/image264.png"/><Relationship Id="rId6" Type="http://schemas.openxmlformats.org/officeDocument/2006/relationships/image" Target="../media/image265.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6.png"/><Relationship Id="rId3" Type="http://schemas.openxmlformats.org/officeDocument/2006/relationships/image" Target="../media/image267.png"/><Relationship Id="rId4" Type="http://schemas.openxmlformats.org/officeDocument/2006/relationships/image" Target="../media/image268.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9.png"/><Relationship Id="rId3" Type="http://schemas.openxmlformats.org/officeDocument/2006/relationships/image" Target="../media/image262.png"/><Relationship Id="rId4" Type="http://schemas.openxmlformats.org/officeDocument/2006/relationships/image" Target="../media/image270.png"/><Relationship Id="rId5" Type="http://schemas.openxmlformats.org/officeDocument/2006/relationships/image" Target="../media/image264.png"/><Relationship Id="rId6" Type="http://schemas.openxmlformats.org/officeDocument/2006/relationships/image" Target="../media/image265.png"/><Relationship Id="rId7" Type="http://schemas.openxmlformats.org/officeDocument/2006/relationships/image" Target="../media/image271.png"/><Relationship Id="rId8" Type="http://schemas.openxmlformats.org/officeDocument/2006/relationships/image" Target="../media/image272.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73.png"/><Relationship Id="rId6" Type="http://schemas.openxmlformats.org/officeDocument/2006/relationships/image" Target="../media/image274.png"/><Relationship Id="rId7" Type="http://schemas.openxmlformats.org/officeDocument/2006/relationships/image" Target="../media/image275.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76.png"/><Relationship Id="rId5" Type="http://schemas.openxmlformats.org/officeDocument/2006/relationships/image" Target="../media/image277.png"/><Relationship Id="rId6" Type="http://schemas.openxmlformats.org/officeDocument/2006/relationships/image" Target="../media/image278.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79.png"/><Relationship Id="rId4" Type="http://schemas.openxmlformats.org/officeDocument/2006/relationships/image" Target="../media/image278.png"/><Relationship Id="rId5" Type="http://schemas.openxmlformats.org/officeDocument/2006/relationships/image" Target="../media/image277.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280.png"/><Relationship Id="rId4" Type="http://schemas.openxmlformats.org/officeDocument/2006/relationships/image" Target="../media/image278.png"/><Relationship Id="rId5" Type="http://schemas.openxmlformats.org/officeDocument/2006/relationships/image" Target="../media/image281.png"/><Relationship Id="rId6" Type="http://schemas.openxmlformats.org/officeDocument/2006/relationships/image" Target="../media/image277.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2.png"/><Relationship Id="rId3" Type="http://schemas.openxmlformats.org/officeDocument/2006/relationships/image" Target="../media/image283.png"/><Relationship Id="rId4" Type="http://schemas.openxmlformats.org/officeDocument/2006/relationships/image" Target="../media/image28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Chapitre 5…"/>
          <p:cNvSpPr txBox="1"/>
          <p:nvPr>
            <p:ph type="subTitle" sz="half" idx="1"/>
          </p:nvPr>
        </p:nvSpPr>
        <p:spPr>
          <a:prstGeom prst="rect">
            <a:avLst/>
          </a:prstGeom>
        </p:spPr>
        <p:txBody>
          <a:bodyPr/>
          <a:lstStyle/>
          <a:p>
            <a:pPr/>
            <a:r>
              <a:t>Chapitre 5</a:t>
            </a:r>
          </a:p>
          <a:p>
            <a:pPr lvl="1"/>
            <a:r>
              <a:t>Extraction de caractéristiques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Contour flou sans bruit"/>
          <p:cNvSpPr txBox="1"/>
          <p:nvPr>
            <p:ph type="body" idx="1"/>
          </p:nvPr>
        </p:nvSpPr>
        <p:spPr>
          <a:prstGeom prst="rect">
            <a:avLst/>
          </a:prstGeom>
        </p:spPr>
        <p:txBody>
          <a:bodyPr/>
          <a:lstStyle/>
          <a:p>
            <a:pPr lvl="1">
              <a:buAutoNum type="alphaLcParenR" startAt="2"/>
            </a:pPr>
            <a:r>
              <a:t>Contour flou sans bruit</a:t>
            </a:r>
          </a:p>
        </p:txBody>
      </p:sp>
      <p:pic>
        <p:nvPicPr>
          <p:cNvPr id="16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69" name="Préambule"/>
          <p:cNvSpPr txBox="1"/>
          <p:nvPr>
            <p:ph type="title"/>
          </p:nvPr>
        </p:nvSpPr>
        <p:spPr>
          <a:prstGeom prst="rect">
            <a:avLst/>
          </a:prstGeom>
        </p:spPr>
        <p:txBody>
          <a:bodyPr/>
          <a:lstStyle>
            <a:lvl1pPr marL="0" indent="0">
              <a:buSzTx/>
              <a:buNone/>
            </a:lvl1pPr>
          </a:lstStyle>
          <a:p>
            <a:pPr/>
            <a:r>
              <a:t>Préambule</a:t>
            </a:r>
          </a:p>
        </p:txBody>
      </p:sp>
      <p:sp>
        <p:nvSpPr>
          <p:cNvPr id="170"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1" name="droppedImage.png" descr="droppedImage.png"/>
          <p:cNvPicPr>
            <a:picLocks noChangeAspect="0"/>
          </p:cNvPicPr>
          <p:nvPr/>
        </p:nvPicPr>
        <p:blipFill>
          <a:blip r:embed="rId3">
            <a:extLst/>
          </a:blip>
          <a:srcRect l="10195" t="7050" r="11102" b="13232"/>
          <a:stretch>
            <a:fillRect/>
          </a:stretch>
        </p:blipFill>
        <p:spPr>
          <a:xfrm>
            <a:off x="3187700" y="4876800"/>
            <a:ext cx="5600700" cy="3606800"/>
          </a:xfrm>
          <a:prstGeom prst="rect">
            <a:avLst/>
          </a:prstGeom>
          <a:ln w="12700">
            <a:miter lim="400000"/>
          </a:ln>
        </p:spPr>
      </p:pic>
      <p:pic>
        <p:nvPicPr>
          <p:cNvPr id="172" name="droppedImage.png" descr="droppedImage.png"/>
          <p:cNvPicPr>
            <a:picLocks noChangeAspect="0"/>
          </p:cNvPicPr>
          <p:nvPr/>
        </p:nvPicPr>
        <p:blipFill>
          <a:blip r:embed="rId4">
            <a:extLst/>
          </a:blip>
          <a:stretch>
            <a:fillRect/>
          </a:stretch>
        </p:blipFill>
        <p:spPr>
          <a:xfrm>
            <a:off x="3152530" y="2705100"/>
            <a:ext cx="5600701" cy="1524000"/>
          </a:xfrm>
          <a:prstGeom prst="rect">
            <a:avLst/>
          </a:prstGeom>
          <a:ln w="12700">
            <a:miter lim="400000"/>
          </a:ln>
        </p:spPr>
      </p:pic>
      <p:sp>
        <p:nvSpPr>
          <p:cNvPr id="173" name="Line"/>
          <p:cNvSpPr/>
          <p:nvPr/>
        </p:nvSpPr>
        <p:spPr>
          <a:xfrm>
            <a:off x="3162300" y="2705100"/>
            <a:ext cx="6045200" cy="1866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74" name="Line"/>
          <p:cNvSpPr/>
          <p:nvPr/>
        </p:nvSpPr>
        <p:spPr>
          <a:xfrm>
            <a:off x="3162300" y="4749800"/>
            <a:ext cx="6045200" cy="374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75" name="n.g."/>
          <p:cNvSpPr/>
          <p:nvPr/>
        </p:nvSpPr>
        <p:spPr>
          <a:xfrm>
            <a:off x="3238500" y="4850445"/>
            <a:ext cx="54610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i="1"/>
            </a:lvl1pPr>
          </a:lstStyle>
          <a:p>
            <a:pPr>
              <a:defRPr i="0"/>
            </a:pPr>
            <a:r>
              <a:rPr i="1"/>
              <a:t>n.g.</a:t>
            </a:r>
          </a:p>
        </p:txBody>
      </p:sp>
      <p:sp>
        <p:nvSpPr>
          <p:cNvPr id="176" name="Image d'un contour idéal flou situé à"/>
          <p:cNvSpPr/>
          <p:nvPr/>
        </p:nvSpPr>
        <p:spPr>
          <a:xfrm>
            <a:off x="9385300" y="3079750"/>
            <a:ext cx="2540000" cy="8001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Image d'un contour idéal flou situé à </a:t>
            </a:r>
            <a14:m>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a14:m>
          </a:p>
        </p:txBody>
      </p:sp>
      <p:sp>
        <p:nvSpPr>
          <p:cNvPr id="177" name="Une ligne de l'image"/>
          <p:cNvSpPr/>
          <p:nvPr/>
        </p:nvSpPr>
        <p:spPr>
          <a:xfrm>
            <a:off x="9461500" y="6057900"/>
            <a:ext cx="2339529" cy="5080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Une ligne de l'image</a:t>
            </a:r>
          </a:p>
        </p:txBody>
      </p:sp>
      <p:sp>
        <p:nvSpPr>
          <p:cNvPr id="178" name="Line"/>
          <p:cNvSpPr/>
          <p:nvPr/>
        </p:nvSpPr>
        <p:spPr>
          <a:xfrm>
            <a:off x="5969000" y="2715140"/>
            <a:ext cx="4" cy="5751043"/>
          </a:xfrm>
          <a:prstGeom prst="line">
            <a:avLst/>
          </a:prstGeom>
          <a:ln w="25400">
            <a:solidFill>
              <a:srgbClr val="FF4013"/>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179" name="Equation"/>
          <p:cNvSpPr txBox="1"/>
          <p:nvPr/>
        </p:nvSpPr>
        <p:spPr>
          <a:xfrm>
            <a:off x="3310197" y="2831890"/>
            <a:ext cx="209170" cy="178220"/>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0</m:t>
                      </m:r>
                    </m:sub>
                  </m:sSub>
                </m:oMath>
              </m:oMathPara>
            </a14:m>
            <a:endParaRPr sz="2000">
              <a:solidFill>
                <a:srgbClr val="232323"/>
              </a:solidFill>
            </a:endParaRPr>
          </a:p>
        </p:txBody>
      </p:sp>
      <p:sp>
        <p:nvSpPr>
          <p:cNvPr id="180" name="Equation"/>
          <p:cNvSpPr txBox="1"/>
          <p:nvPr/>
        </p:nvSpPr>
        <p:spPr>
          <a:xfrm>
            <a:off x="6187426" y="2833152"/>
            <a:ext cx="185755" cy="17569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1</m:t>
                      </m:r>
                    </m:sub>
                  </m:sSub>
                </m:oMath>
              </m:oMathPara>
            </a14:m>
            <a:endParaRPr sz="2000">
              <a:solidFill>
                <a:srgbClr val="232323"/>
              </a:solidFill>
            </a:endParaRPr>
          </a:p>
        </p:txBody>
      </p:sp>
      <p:sp>
        <p:nvSpPr>
          <p:cNvPr id="181" name="Equation"/>
          <p:cNvSpPr txBox="1"/>
          <p:nvPr/>
        </p:nvSpPr>
        <p:spPr>
          <a:xfrm>
            <a:off x="5873930" y="2336861"/>
            <a:ext cx="187536" cy="177679"/>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m:oMathPara>
            </a14:m>
            <a:endParaRPr sz="2000">
              <a:solidFill>
                <a:srgbClr val="232A32"/>
              </a:solidFill>
            </a:endParaRPr>
          </a:p>
        </p:txBody>
      </p:sp>
      <p:sp>
        <p:nvSpPr>
          <p:cNvPr id="182" name="Equation"/>
          <p:cNvSpPr txBox="1"/>
          <p:nvPr/>
        </p:nvSpPr>
        <p:spPr>
          <a:xfrm>
            <a:off x="2638344" y="6768890"/>
            <a:ext cx="209170" cy="178220"/>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0</m:t>
                      </m:r>
                    </m:sub>
                  </m:sSub>
                </m:oMath>
              </m:oMathPara>
            </a14:m>
            <a:endParaRPr sz="2000">
              <a:solidFill>
                <a:srgbClr val="232323"/>
              </a:solidFill>
            </a:endParaRPr>
          </a:p>
        </p:txBody>
      </p:sp>
      <p:sp>
        <p:nvSpPr>
          <p:cNvPr id="183" name="Equation"/>
          <p:cNvSpPr txBox="1"/>
          <p:nvPr/>
        </p:nvSpPr>
        <p:spPr>
          <a:xfrm>
            <a:off x="2650051" y="5608142"/>
            <a:ext cx="185755" cy="17569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1</m:t>
                      </m:r>
                    </m:sub>
                  </m:sSub>
                </m:oMath>
              </m:oMathPara>
            </a14:m>
            <a:endParaRPr sz="2000">
              <a:solidFill>
                <a:srgbClr val="232323"/>
              </a:solidFill>
            </a:endParaRPr>
          </a:p>
        </p:txBody>
      </p:sp>
      <p:sp>
        <p:nvSpPr>
          <p:cNvPr id="184" name="Equation"/>
          <p:cNvSpPr txBox="1"/>
          <p:nvPr/>
        </p:nvSpPr>
        <p:spPr>
          <a:xfrm>
            <a:off x="5875234" y="8652346"/>
            <a:ext cx="187536" cy="177679"/>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m:oMathPara>
            </a14:m>
            <a:endParaRPr sz="2000">
              <a:solidFill>
                <a:srgbClr val="232A32"/>
              </a:solidFill>
            </a:endParaRPr>
          </a:p>
        </p:txBody>
      </p:sp>
      <p:sp>
        <p:nvSpPr>
          <p:cNvPr id="185" name="Equation"/>
          <p:cNvSpPr txBox="1"/>
          <p:nvPr/>
        </p:nvSpPr>
        <p:spPr>
          <a:xfrm>
            <a:off x="2881562" y="4293532"/>
            <a:ext cx="114555" cy="16459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y</m:t>
                  </m:r>
                </m:oMath>
              </m:oMathPara>
            </a14:m>
            <a:endParaRPr sz="2000">
              <a:solidFill>
                <a:srgbClr val="232323"/>
              </a:solidFill>
            </a:endParaRPr>
          </a:p>
        </p:txBody>
      </p:sp>
      <p:sp>
        <p:nvSpPr>
          <p:cNvPr id="186" name="Equation"/>
          <p:cNvSpPr txBox="1"/>
          <p:nvPr/>
        </p:nvSpPr>
        <p:spPr>
          <a:xfrm>
            <a:off x="8682827" y="2407986"/>
            <a:ext cx="120651" cy="11506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x</m:t>
                  </m:r>
                </m:oMath>
              </m:oMathPara>
            </a14:m>
            <a:endParaRPr sz="2000">
              <a:solidFill>
                <a:srgbClr val="23232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78"/>
                                        </p:tgtEl>
                                        <p:attrNameLst>
                                          <p:attrName>style.visibility</p:attrName>
                                        </p:attrNameLst>
                                      </p:cBhvr>
                                      <p:to>
                                        <p:strVal val="visible"/>
                                      </p:to>
                                    </p:set>
                                    <p:animEffect filter="wipe(up)" transition="in">
                                      <p:cBhvr>
                                        <p:cTn id="7"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Lst>
  </p:timing>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33" name="Source : Prof. Dr. Philippe C. Cattin, MIAC, University of Basel Source : Prof. Dr. Philippe C. Cattin, MIAC, University of Basel" descr="Source : Prof. Dr. Philippe C. Cattin, MIAC, University of Basel Source : Prof. Dr. Philippe C. Cattin, MIAC, University of Basel"/>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734" name="Laplacien"/>
          <p:cNvSpPr txBox="1"/>
          <p:nvPr>
            <p:ph type="body" idx="1"/>
          </p:nvPr>
        </p:nvSpPr>
        <p:spPr>
          <a:prstGeom prst="rect">
            <a:avLst/>
          </a:prstGeom>
        </p:spPr>
        <p:txBody>
          <a:bodyPr/>
          <a:lstStyle>
            <a:lvl1pPr>
              <a:buAutoNum type="arabicPeriod" startAt="2"/>
            </a:lvl1pPr>
          </a:lstStyle>
          <a:p>
            <a:pPr/>
            <a:r>
              <a:t>Laplacien</a:t>
            </a:r>
          </a:p>
        </p:txBody>
      </p:sp>
      <p:sp>
        <p:nvSpPr>
          <p:cNvPr id="173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36"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37"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38"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pic>
        <p:nvPicPr>
          <p:cNvPr id="1739" name="droppedImage.tiff" descr="droppedImage.tiff"/>
          <p:cNvPicPr>
            <a:picLocks noChangeAspect="0"/>
          </p:cNvPicPr>
          <p:nvPr/>
        </p:nvPicPr>
        <p:blipFill>
          <a:blip r:embed="rId3">
            <a:extLst/>
          </a:blip>
          <a:stretch>
            <a:fillRect/>
          </a:stretch>
        </p:blipFill>
        <p:spPr>
          <a:xfrm>
            <a:off x="2527300" y="2908300"/>
            <a:ext cx="7944332" cy="5194301"/>
          </a:xfrm>
          <a:prstGeom prst="rect">
            <a:avLst/>
          </a:prstGeom>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41" name="Source : Prof. Dr. Philippe C. Cattin, MIAC, University of Basel Source : Prof. Dr. Philippe C. Cattin, MIAC, University of Basel" descr="Source : Prof. Dr. Philippe C. Cattin, MIAC, University of Basel Source : Prof. Dr. Philippe C. Cattin, MIAC, University of Basel"/>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742" name="Laplacien"/>
          <p:cNvSpPr txBox="1"/>
          <p:nvPr>
            <p:ph type="body" idx="1"/>
          </p:nvPr>
        </p:nvSpPr>
        <p:spPr>
          <a:prstGeom prst="rect">
            <a:avLst/>
          </a:prstGeom>
        </p:spPr>
        <p:txBody>
          <a:bodyPr/>
          <a:lstStyle>
            <a:lvl1pPr>
              <a:buAutoNum type="arabicPeriod" startAt="2"/>
            </a:lvl1pPr>
          </a:lstStyle>
          <a:p>
            <a:pPr/>
            <a:r>
              <a:t>Laplacien</a:t>
            </a:r>
          </a:p>
        </p:txBody>
      </p:sp>
      <p:sp>
        <p:nvSpPr>
          <p:cNvPr id="174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4"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45"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46"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pic>
        <p:nvPicPr>
          <p:cNvPr id="1747" name="droppedImage.tiff" descr="droppedImage.tiff"/>
          <p:cNvPicPr>
            <a:picLocks noChangeAspect="0"/>
          </p:cNvPicPr>
          <p:nvPr/>
        </p:nvPicPr>
        <p:blipFill>
          <a:blip r:embed="rId3">
            <a:extLst/>
          </a:blip>
          <a:stretch>
            <a:fillRect/>
          </a:stretch>
        </p:blipFill>
        <p:spPr>
          <a:xfrm>
            <a:off x="1320800" y="2373641"/>
            <a:ext cx="6311900" cy="6211559"/>
          </a:xfrm>
          <a:prstGeom prst="rect">
            <a:avLst/>
          </a:prstGeom>
        </p:spPr>
      </p:pic>
      <p:pic>
        <p:nvPicPr>
          <p:cNvPr id="1748" name="droppedImage.tiff" descr="droppedImage.tiff"/>
          <p:cNvPicPr>
            <a:picLocks noChangeAspect="0"/>
          </p:cNvPicPr>
          <p:nvPr/>
        </p:nvPicPr>
        <p:blipFill>
          <a:blip r:embed="rId4">
            <a:extLst/>
          </a:blip>
          <a:stretch>
            <a:fillRect/>
          </a:stretch>
        </p:blipFill>
        <p:spPr>
          <a:xfrm>
            <a:off x="7639050" y="2369290"/>
            <a:ext cx="2743200" cy="3841010"/>
          </a:xfrm>
          <a:prstGeom prst="rect">
            <a:avLst/>
          </a:prstGeom>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50" name="Source : Prof. Dr. Philippe C. Cattin, MIAC, University of Basel Source : Prof. Dr. Philippe C. Cattin, MIAC, University of Basel" descr="Source : Prof. Dr. Philippe C. Cattin, MIAC, University of Basel Source : Prof. Dr. Philippe C. Cattin, MIAC, University of Basel"/>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751" name="Laplacien"/>
          <p:cNvSpPr txBox="1"/>
          <p:nvPr>
            <p:ph type="body" idx="1"/>
          </p:nvPr>
        </p:nvSpPr>
        <p:spPr>
          <a:prstGeom prst="rect">
            <a:avLst/>
          </a:prstGeom>
        </p:spPr>
        <p:txBody>
          <a:bodyPr/>
          <a:lstStyle>
            <a:lvl1pPr>
              <a:buAutoNum type="arabicPeriod" startAt="2"/>
            </a:lvl1pPr>
          </a:lstStyle>
          <a:p>
            <a:pPr/>
            <a:r>
              <a:t>Laplacien</a:t>
            </a:r>
          </a:p>
        </p:txBody>
      </p:sp>
      <p:sp>
        <p:nvSpPr>
          <p:cNvPr id="175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53"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54"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55"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pic>
        <p:nvPicPr>
          <p:cNvPr id="1756" name="droppedImage.tiff" descr="droppedImage.tiff"/>
          <p:cNvPicPr>
            <a:picLocks noChangeAspect="0"/>
          </p:cNvPicPr>
          <p:nvPr/>
        </p:nvPicPr>
        <p:blipFill>
          <a:blip r:embed="rId3">
            <a:extLst/>
          </a:blip>
          <a:stretch>
            <a:fillRect/>
          </a:stretch>
        </p:blipFill>
        <p:spPr>
          <a:xfrm>
            <a:off x="1320800" y="2374899"/>
            <a:ext cx="6311900" cy="6211560"/>
          </a:xfrm>
          <a:prstGeom prst="rect">
            <a:avLst/>
          </a:prstGeom>
        </p:spPr>
      </p:pic>
      <p:pic>
        <p:nvPicPr>
          <p:cNvPr id="1757" name="droppedImage.tiff" descr="droppedImage.tiff"/>
          <p:cNvPicPr>
            <a:picLocks noChangeAspect="0"/>
          </p:cNvPicPr>
          <p:nvPr/>
        </p:nvPicPr>
        <p:blipFill>
          <a:blip r:embed="rId4">
            <a:extLst/>
          </a:blip>
          <a:stretch>
            <a:fillRect/>
          </a:stretch>
        </p:blipFill>
        <p:spPr>
          <a:xfrm>
            <a:off x="7645400" y="3563090"/>
            <a:ext cx="2743200" cy="3841010"/>
          </a:xfrm>
          <a:prstGeom prst="rect">
            <a:avLst/>
          </a:prstGeom>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59" name="Source : Prof. Dr. Philippe C. Cattin, MIAC, University of Basel Source : Prof. Dr. Philippe C. Cattin, MIAC, University of Basel" descr="Source : Prof. Dr. Philippe C. Cattin, MIAC, University of Basel Source : Prof. Dr. Philippe C. Cattin, MIAC, University of Basel"/>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760" name="Laplacien"/>
          <p:cNvSpPr txBox="1"/>
          <p:nvPr>
            <p:ph type="body" idx="1"/>
          </p:nvPr>
        </p:nvSpPr>
        <p:spPr>
          <a:prstGeom prst="rect">
            <a:avLst/>
          </a:prstGeom>
        </p:spPr>
        <p:txBody>
          <a:bodyPr/>
          <a:lstStyle>
            <a:lvl1pPr>
              <a:buAutoNum type="arabicPeriod" startAt="2"/>
            </a:lvl1pPr>
          </a:lstStyle>
          <a:p>
            <a:pPr/>
            <a:r>
              <a:t>Laplacien</a:t>
            </a:r>
          </a:p>
        </p:txBody>
      </p:sp>
      <p:sp>
        <p:nvSpPr>
          <p:cNvPr id="176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62"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63"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64"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pic>
        <p:nvPicPr>
          <p:cNvPr id="1765" name="droppedImage.tiff" descr="droppedImage.tiff"/>
          <p:cNvPicPr>
            <a:picLocks noChangeAspect="0"/>
          </p:cNvPicPr>
          <p:nvPr/>
        </p:nvPicPr>
        <p:blipFill>
          <a:blip r:embed="rId3">
            <a:extLst/>
          </a:blip>
          <a:stretch>
            <a:fillRect/>
          </a:stretch>
        </p:blipFill>
        <p:spPr>
          <a:xfrm>
            <a:off x="1320800" y="2374899"/>
            <a:ext cx="6311900" cy="6211560"/>
          </a:xfrm>
          <a:prstGeom prst="rect">
            <a:avLst/>
          </a:prstGeom>
        </p:spPr>
      </p:pic>
      <p:pic>
        <p:nvPicPr>
          <p:cNvPr id="1766" name="droppedImage.tiff" descr="droppedImage.tiff"/>
          <p:cNvPicPr>
            <a:picLocks noChangeAspect="0"/>
          </p:cNvPicPr>
          <p:nvPr/>
        </p:nvPicPr>
        <p:blipFill>
          <a:blip r:embed="rId4">
            <a:extLst/>
          </a:blip>
          <a:stretch>
            <a:fillRect/>
          </a:stretch>
        </p:blipFill>
        <p:spPr>
          <a:xfrm>
            <a:off x="7645400" y="4680690"/>
            <a:ext cx="2743200" cy="3841010"/>
          </a:xfrm>
          <a:prstGeom prst="rect">
            <a:avLst/>
          </a:prstGeom>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68"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769"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70" name="Laplacien…"/>
          <p:cNvSpPr txBox="1"/>
          <p:nvPr>
            <p:ph type="body" idx="1"/>
          </p:nvPr>
        </p:nvSpPr>
        <p:spPr>
          <a:xfrm>
            <a:off x="342900" y="1866900"/>
            <a:ext cx="12319000" cy="6731000"/>
          </a:xfrm>
          <a:prstGeom prst="rect">
            <a:avLst/>
          </a:prstGeom>
        </p:spPr>
        <p:txBody>
          <a:bodyPr/>
          <a:lstStyle/>
          <a:p>
            <a:pPr>
              <a:buAutoNum type="arabicPeriod" startAt="2"/>
            </a:pPr>
            <a:r>
              <a:t>Laplacien</a:t>
            </a:r>
          </a:p>
          <a:p>
            <a:pPr lvl="2">
              <a:buBlip>
                <a:blip r:embed="rId3"/>
              </a:buBlip>
            </a:pPr>
            <a:r>
              <a:t>LoG vs DoG (différence de Gaussiennes)</a:t>
            </a:r>
          </a:p>
        </p:txBody>
      </p:sp>
      <p:sp>
        <p:nvSpPr>
          <p:cNvPr id="177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72"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73"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grpSp>
        <p:nvGrpSpPr>
          <p:cNvPr id="1776" name="Group"/>
          <p:cNvGrpSpPr/>
          <p:nvPr/>
        </p:nvGrpSpPr>
        <p:grpSpPr>
          <a:xfrm>
            <a:off x="203200" y="3276599"/>
            <a:ext cx="4018520" cy="3734756"/>
            <a:chOff x="-76200" y="-101600"/>
            <a:chExt cx="4018519" cy="3734754"/>
          </a:xfrm>
        </p:grpSpPr>
        <p:pic>
          <p:nvPicPr>
            <p:cNvPr id="1774" name="droppedImage.png" descr="droppedImage.png"/>
            <p:cNvPicPr>
              <a:picLocks noChangeAspect="0"/>
            </p:cNvPicPr>
            <p:nvPr/>
          </p:nvPicPr>
          <p:blipFill>
            <a:blip r:embed="rId4">
              <a:extLst/>
            </a:blip>
            <a:stretch>
              <a:fillRect/>
            </a:stretch>
          </p:blipFill>
          <p:spPr>
            <a:xfrm>
              <a:off x="-76200" y="-101600"/>
              <a:ext cx="4018520" cy="3378200"/>
            </a:xfrm>
            <a:prstGeom prst="rect">
              <a:avLst/>
            </a:prstGeom>
            <a:effectLst/>
          </p:spPr>
        </p:pic>
        <p:sp>
          <p:nvSpPr>
            <p:cNvPr id="1775" name="σ = 4"/>
            <p:cNvSpPr/>
            <p:nvPr/>
          </p:nvSpPr>
          <p:spPr>
            <a:xfrm>
              <a:off x="1591878" y="3199445"/>
              <a:ext cx="68761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i="1">
                  <a:solidFill>
                    <a:srgbClr val="232A32"/>
                  </a:solidFill>
                </a:defRPr>
              </a:pPr>
              <a:r>
                <a:t>σ </a:t>
              </a:r>
              <a:r>
                <a:rPr i="0"/>
                <a:t>= 4</a:t>
              </a:r>
            </a:p>
          </p:txBody>
        </p:sp>
      </p:grpSp>
      <p:grpSp>
        <p:nvGrpSpPr>
          <p:cNvPr id="1779" name="Group"/>
          <p:cNvGrpSpPr/>
          <p:nvPr/>
        </p:nvGrpSpPr>
        <p:grpSpPr>
          <a:xfrm>
            <a:off x="4851400" y="3276599"/>
            <a:ext cx="3991667" cy="3734756"/>
            <a:chOff x="-76200" y="-101600"/>
            <a:chExt cx="3991666" cy="3734755"/>
          </a:xfrm>
        </p:grpSpPr>
        <p:pic>
          <p:nvPicPr>
            <p:cNvPr id="1777" name="droppedImage.png" descr="droppedImage.png"/>
            <p:cNvPicPr>
              <a:picLocks noChangeAspect="0"/>
            </p:cNvPicPr>
            <p:nvPr/>
          </p:nvPicPr>
          <p:blipFill>
            <a:blip r:embed="rId5">
              <a:extLst/>
            </a:blip>
            <a:stretch>
              <a:fillRect/>
            </a:stretch>
          </p:blipFill>
          <p:spPr>
            <a:xfrm>
              <a:off x="-76200" y="-101600"/>
              <a:ext cx="3991667" cy="3378200"/>
            </a:xfrm>
            <a:prstGeom prst="rect">
              <a:avLst/>
            </a:prstGeom>
            <a:effectLst/>
          </p:spPr>
        </p:pic>
        <p:sp>
          <p:nvSpPr>
            <p:cNvPr id="1778" name="σ = 5"/>
            <p:cNvSpPr/>
            <p:nvPr/>
          </p:nvSpPr>
          <p:spPr>
            <a:xfrm>
              <a:off x="1574800" y="3199445"/>
              <a:ext cx="68761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i="1">
                  <a:solidFill>
                    <a:srgbClr val="232A32"/>
                  </a:solidFill>
                </a:defRPr>
              </a:pPr>
              <a:r>
                <a:t>σ </a:t>
              </a:r>
              <a:r>
                <a:rPr i="0"/>
                <a:t>= 5</a:t>
              </a:r>
            </a:p>
          </p:txBody>
        </p:sp>
      </p:grpSp>
      <p:sp>
        <p:nvSpPr>
          <p:cNvPr id="1786" name="Connection Line"/>
          <p:cNvSpPr/>
          <p:nvPr/>
        </p:nvSpPr>
        <p:spPr>
          <a:xfrm>
            <a:off x="10676777" y="3606874"/>
            <a:ext cx="315202" cy="1670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908" y="11203"/>
                  <a:pt x="9108" y="4003"/>
                  <a:pt x="21600" y="0"/>
                </a:cubicBezTo>
              </a:path>
            </a:pathLst>
          </a:custGeom>
          <a:ln w="25400">
            <a:solidFill>
              <a:srgbClr val="000000"/>
            </a:solidFill>
            <a:headEnd type="triangle" len="sm"/>
            <a:tailEnd type="stealth"/>
          </a:ln>
        </p:spPr>
        <p:txBody>
          <a:bodyPr/>
          <a:lstStyle/>
          <a:p>
            <a:pPr/>
          </a:p>
        </p:txBody>
      </p:sp>
      <p:pic>
        <p:nvPicPr>
          <p:cNvPr id="1781" name="droppedImage.png" descr="droppedImage.png"/>
          <p:cNvPicPr>
            <a:picLocks noChangeAspect="0"/>
          </p:cNvPicPr>
          <p:nvPr/>
        </p:nvPicPr>
        <p:blipFill>
          <a:blip r:embed="rId6">
            <a:extLst/>
          </a:blip>
          <a:stretch>
            <a:fillRect/>
          </a:stretch>
        </p:blipFill>
        <p:spPr>
          <a:xfrm>
            <a:off x="8737600" y="5461000"/>
            <a:ext cx="3964339" cy="3378200"/>
          </a:xfrm>
          <a:prstGeom prst="rect">
            <a:avLst/>
          </a:prstGeom>
        </p:spPr>
      </p:pic>
      <p:sp>
        <p:nvSpPr>
          <p:cNvPr id="1782" name="−"/>
          <p:cNvSpPr/>
          <p:nvPr/>
        </p:nvSpPr>
        <p:spPr>
          <a:xfrm>
            <a:off x="4301554" y="4654550"/>
            <a:ext cx="465052" cy="647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i="1" sz="3500">
                <a:solidFill>
                  <a:srgbClr val="232A32"/>
                </a:solidFill>
              </a:defRPr>
            </a:lvl1pPr>
          </a:lstStyle>
          <a:p>
            <a:pPr/>
            <a:r>
              <a:t>−</a:t>
            </a:r>
          </a:p>
        </p:txBody>
      </p:sp>
      <p:sp>
        <p:nvSpPr>
          <p:cNvPr id="1783" name="="/>
          <p:cNvSpPr/>
          <p:nvPr/>
        </p:nvSpPr>
        <p:spPr>
          <a:xfrm>
            <a:off x="8088827" y="6877050"/>
            <a:ext cx="465051" cy="6477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i="1" sz="3500">
                <a:solidFill>
                  <a:srgbClr val="232A32"/>
                </a:solidFill>
              </a:defRPr>
            </a:lvl1pPr>
          </a:lstStyle>
          <a:p>
            <a:pPr/>
            <a:r>
              <a:t>=</a:t>
            </a:r>
          </a:p>
        </p:txBody>
      </p:sp>
      <p:sp>
        <p:nvSpPr>
          <p:cNvPr id="1784" name="forme approximative d’un LoG"/>
          <p:cNvSpPr/>
          <p:nvPr/>
        </p:nvSpPr>
        <p:spPr>
          <a:xfrm>
            <a:off x="9368060" y="3389945"/>
            <a:ext cx="36322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forme approximative d’un LoG</a:t>
            </a:r>
          </a:p>
        </p:txBody>
      </p:sp>
      <p:sp>
        <p:nvSpPr>
          <p:cNvPr id="1785" name="Démo 4.17"/>
          <p:cNvSpPr/>
          <p:nvPr/>
        </p:nvSpPr>
        <p:spPr>
          <a:xfrm>
            <a:off x="10738057" y="1404196"/>
            <a:ext cx="1498186" cy="5969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76200" tIns="76200" rIns="76200" bIns="76200" anchor="ctr"/>
          <a:lstStyle>
            <a:lvl1pPr algn="ctr">
              <a:spcBef>
                <a:spcPts val="100"/>
              </a:spcBef>
              <a:buClrTx/>
              <a:defRPr>
                <a:solidFill>
                  <a:srgbClr val="000000"/>
                </a:solidFill>
              </a:defRPr>
            </a:lvl1pPr>
          </a:lstStyle>
          <a:p>
            <a:pPr/>
            <a:r>
              <a:t>Démo 4.17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7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78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7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178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7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6" grpId="5"/>
      <p:bldP build="whole" bldLvl="1" animBg="1" rev="0" advAuto="0" spid="1779" grpId="1"/>
      <p:bldP build="whole" bldLvl="1" animBg="1" rev="0" advAuto="0" spid="1781" grpId="3"/>
      <p:bldP build="whole" bldLvl="1" animBg="1" rev="0" advAuto="0" spid="1784" grpId="6"/>
      <p:bldP build="whole" bldLvl="1" animBg="1" rev="0" advAuto="0" spid="1783" grpId="4"/>
      <p:bldP build="whole" bldLvl="1" animBg="1" rev="0" advAuto="0" spid="1782" grpId="2"/>
    </p:bldLst>
  </p:timing>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88"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789" name="Laplacien…"/>
          <p:cNvSpPr txBox="1"/>
          <p:nvPr>
            <p:ph type="body" idx="1"/>
          </p:nvPr>
        </p:nvSpPr>
        <p:spPr>
          <a:prstGeom prst="rect">
            <a:avLst/>
          </a:prstGeom>
        </p:spPr>
        <p:txBody>
          <a:bodyPr/>
          <a:lstStyle/>
          <a:p>
            <a:pPr>
              <a:buAutoNum type="arabicPeriod" startAt="2"/>
            </a:pPr>
            <a:r>
              <a:t>Laplacien</a:t>
            </a:r>
          </a:p>
          <a:p>
            <a:pPr lvl="2">
              <a:buBlip>
                <a:blip r:embed="rId3"/>
              </a:buBlip>
            </a:pPr>
            <a:r>
              <a:t>LoG vs DoG (différence de Gaussiennes)</a:t>
            </a:r>
          </a:p>
        </p:txBody>
      </p:sp>
      <p:sp>
        <p:nvSpPr>
          <p:cNvPr id="179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91"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92"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93"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pic>
        <p:nvPicPr>
          <p:cNvPr id="1794" name="droppedImage.png" descr="droppedImage.png"/>
          <p:cNvPicPr>
            <a:picLocks noChangeAspect="0"/>
          </p:cNvPicPr>
          <p:nvPr/>
        </p:nvPicPr>
        <p:blipFill>
          <a:blip r:embed="rId4">
            <a:extLst/>
          </a:blip>
          <a:stretch>
            <a:fillRect/>
          </a:stretch>
        </p:blipFill>
        <p:spPr>
          <a:xfrm>
            <a:off x="6819900" y="3835400"/>
            <a:ext cx="3073400" cy="3620297"/>
          </a:xfrm>
          <a:prstGeom prst="rect">
            <a:avLst/>
          </a:prstGeom>
        </p:spPr>
      </p:pic>
      <p:pic>
        <p:nvPicPr>
          <p:cNvPr id="1795" name="droppedImage.png" descr="droppedImage.png"/>
          <p:cNvPicPr>
            <a:picLocks noChangeAspect="0"/>
          </p:cNvPicPr>
          <p:nvPr/>
        </p:nvPicPr>
        <p:blipFill>
          <a:blip r:embed="rId5">
            <a:extLst/>
          </a:blip>
          <a:stretch>
            <a:fillRect/>
          </a:stretch>
        </p:blipFill>
        <p:spPr>
          <a:xfrm>
            <a:off x="2654300" y="3835400"/>
            <a:ext cx="3035300" cy="3619500"/>
          </a:xfrm>
          <a:prstGeom prst="rect">
            <a:avLst/>
          </a:prstGeom>
        </p:spPr>
      </p:pic>
      <p:sp>
        <p:nvSpPr>
          <p:cNvPr id="1796" name="LoG"/>
          <p:cNvSpPr/>
          <p:nvPr/>
        </p:nvSpPr>
        <p:spPr>
          <a:xfrm>
            <a:off x="8081795" y="7530145"/>
            <a:ext cx="63068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LoG</a:t>
            </a:r>
          </a:p>
        </p:txBody>
      </p:sp>
      <p:sp>
        <p:nvSpPr>
          <p:cNvPr id="1797" name="DoG"/>
          <p:cNvSpPr/>
          <p:nvPr/>
        </p:nvSpPr>
        <p:spPr>
          <a:xfrm>
            <a:off x="3886175" y="7530145"/>
            <a:ext cx="65896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DoG</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99"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800" name="Laplacien…"/>
          <p:cNvSpPr txBox="1"/>
          <p:nvPr>
            <p:ph type="body" idx="1"/>
          </p:nvPr>
        </p:nvSpPr>
        <p:spPr>
          <a:prstGeom prst="rect">
            <a:avLst/>
          </a:prstGeom>
        </p:spPr>
        <p:txBody>
          <a:bodyPr/>
          <a:lstStyle/>
          <a:p>
            <a:pPr>
              <a:buAutoNum type="arabicPeriod" startAt="2"/>
            </a:pPr>
            <a:r>
              <a:t>Laplacien</a:t>
            </a:r>
          </a:p>
          <a:p>
            <a:pPr lvl="2">
              <a:buBlip>
                <a:blip r:embed="rId3"/>
              </a:buBlip>
            </a:pPr>
            <a:r>
              <a:t>Espace-échelle</a:t>
            </a:r>
          </a:p>
        </p:txBody>
      </p:sp>
      <p:sp>
        <p:nvSpPr>
          <p:cNvPr id="180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2"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803" name="Circle"/>
          <p:cNvSpPr/>
          <p:nvPr/>
        </p:nvSpPr>
        <p:spPr>
          <a:xfrm>
            <a:off x="7721600" y="44831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804" name="Circle"/>
          <p:cNvSpPr/>
          <p:nvPr/>
        </p:nvSpPr>
        <p:spPr>
          <a:xfrm>
            <a:off x="8636000" y="49911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grpSp>
        <p:nvGrpSpPr>
          <p:cNvPr id="1807" name="Group"/>
          <p:cNvGrpSpPr/>
          <p:nvPr/>
        </p:nvGrpSpPr>
        <p:grpSpPr>
          <a:xfrm>
            <a:off x="355600" y="2895600"/>
            <a:ext cx="4038421" cy="2781300"/>
            <a:chOff x="-63500" y="-74299"/>
            <a:chExt cx="4038420" cy="2781300"/>
          </a:xfrm>
        </p:grpSpPr>
        <p:pic>
          <p:nvPicPr>
            <p:cNvPr id="1805" name="droppedImage.tiff" descr="droppedImage.tiff"/>
            <p:cNvPicPr>
              <a:picLocks noChangeAspect="0"/>
            </p:cNvPicPr>
            <p:nvPr/>
          </p:nvPicPr>
          <p:blipFill>
            <a:blip r:embed="rId4">
              <a:extLst/>
            </a:blip>
            <a:stretch>
              <a:fillRect/>
            </a:stretch>
          </p:blipFill>
          <p:spPr>
            <a:xfrm>
              <a:off x="-63500" y="-74300"/>
              <a:ext cx="3771900" cy="2781301"/>
            </a:xfrm>
            <a:prstGeom prst="rect">
              <a:avLst/>
            </a:prstGeom>
            <a:effectLst/>
          </p:spPr>
        </p:pic>
        <p:sp>
          <p:nvSpPr>
            <p:cNvPr id="1806" name="Text"/>
            <p:cNvSpPr/>
            <p:nvPr/>
          </p:nvSpPr>
          <p:spPr>
            <a:xfrm>
              <a:off x="2704920" y="23050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0</m:t>
                    </m:r>
                  </m:oMath>
                </m:oMathPara>
              </a14:m>
            </a:p>
          </p:txBody>
        </p:sp>
      </p:grpSp>
      <p:grpSp>
        <p:nvGrpSpPr>
          <p:cNvPr id="1810" name="Group"/>
          <p:cNvGrpSpPr/>
          <p:nvPr/>
        </p:nvGrpSpPr>
        <p:grpSpPr>
          <a:xfrm>
            <a:off x="4622800" y="2895600"/>
            <a:ext cx="4051300" cy="2781300"/>
            <a:chOff x="-63500" y="-61599"/>
            <a:chExt cx="4051300" cy="2781300"/>
          </a:xfrm>
        </p:grpSpPr>
        <p:pic>
          <p:nvPicPr>
            <p:cNvPr id="1808" name="droppedImage.tiff" descr="droppedImage.tiff"/>
            <p:cNvPicPr>
              <a:picLocks noChangeAspect="0"/>
            </p:cNvPicPr>
            <p:nvPr/>
          </p:nvPicPr>
          <p:blipFill>
            <a:blip r:embed="rId5">
              <a:extLst/>
            </a:blip>
            <a:stretch>
              <a:fillRect/>
            </a:stretch>
          </p:blipFill>
          <p:spPr>
            <a:xfrm>
              <a:off x="-63500" y="-61600"/>
              <a:ext cx="3771900" cy="2781301"/>
            </a:xfrm>
            <a:prstGeom prst="rect">
              <a:avLst/>
            </a:prstGeom>
            <a:effectLst/>
          </p:spPr>
        </p:pic>
        <p:sp>
          <p:nvSpPr>
            <p:cNvPr id="1809" name="Text"/>
            <p:cNvSpPr/>
            <p:nvPr/>
          </p:nvSpPr>
          <p:spPr>
            <a:xfrm>
              <a:off x="2717800" y="2305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m:t>
                    </m:r>
                  </m:oMath>
                </m:oMathPara>
              </a14:m>
            </a:p>
          </p:txBody>
        </p:sp>
      </p:grpSp>
      <p:grpSp>
        <p:nvGrpSpPr>
          <p:cNvPr id="1813" name="Group"/>
          <p:cNvGrpSpPr/>
          <p:nvPr/>
        </p:nvGrpSpPr>
        <p:grpSpPr>
          <a:xfrm>
            <a:off x="8890000" y="2895600"/>
            <a:ext cx="4051300" cy="2781300"/>
            <a:chOff x="-63500" y="-74299"/>
            <a:chExt cx="4051300" cy="2781300"/>
          </a:xfrm>
        </p:grpSpPr>
        <p:pic>
          <p:nvPicPr>
            <p:cNvPr id="1811" name="droppedImage.tiff" descr="droppedImage.tiff"/>
            <p:cNvPicPr>
              <a:picLocks noChangeAspect="0"/>
            </p:cNvPicPr>
            <p:nvPr/>
          </p:nvPicPr>
          <p:blipFill>
            <a:blip r:embed="rId6">
              <a:extLst/>
            </a:blip>
            <a:stretch>
              <a:fillRect/>
            </a:stretch>
          </p:blipFill>
          <p:spPr>
            <a:xfrm>
              <a:off x="-63500" y="-74300"/>
              <a:ext cx="3771900" cy="2781301"/>
            </a:xfrm>
            <a:prstGeom prst="rect">
              <a:avLst/>
            </a:prstGeom>
            <a:effectLst/>
          </p:spPr>
        </p:pic>
        <p:sp>
          <p:nvSpPr>
            <p:cNvPr id="1812" name="Text"/>
            <p:cNvSpPr/>
            <p:nvPr/>
          </p:nvSpPr>
          <p:spPr>
            <a:xfrm>
              <a:off x="2717800" y="2305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2</m:t>
                    </m:r>
                  </m:oMath>
                </m:oMathPara>
              </a14:m>
            </a:p>
          </p:txBody>
        </p:sp>
      </p:grpSp>
      <p:grpSp>
        <p:nvGrpSpPr>
          <p:cNvPr id="1816" name="Group"/>
          <p:cNvGrpSpPr/>
          <p:nvPr/>
        </p:nvGrpSpPr>
        <p:grpSpPr>
          <a:xfrm>
            <a:off x="355600" y="5994400"/>
            <a:ext cx="3937000" cy="2781300"/>
            <a:chOff x="-63500" y="-86999"/>
            <a:chExt cx="3937000" cy="2781300"/>
          </a:xfrm>
        </p:grpSpPr>
        <p:pic>
          <p:nvPicPr>
            <p:cNvPr id="1814" name="droppedImage.tiff" descr="droppedImage.tiff"/>
            <p:cNvPicPr>
              <a:picLocks noChangeAspect="0"/>
            </p:cNvPicPr>
            <p:nvPr/>
          </p:nvPicPr>
          <p:blipFill>
            <a:blip r:embed="rId7">
              <a:extLst/>
            </a:blip>
            <a:stretch>
              <a:fillRect/>
            </a:stretch>
          </p:blipFill>
          <p:spPr>
            <a:xfrm>
              <a:off x="-63500" y="-87000"/>
              <a:ext cx="3771900" cy="2781301"/>
            </a:xfrm>
            <a:prstGeom prst="rect">
              <a:avLst/>
            </a:prstGeom>
            <a:effectLst/>
          </p:spPr>
        </p:pic>
        <p:sp>
          <p:nvSpPr>
            <p:cNvPr id="1815" name="Text"/>
            <p:cNvSpPr/>
            <p:nvPr/>
          </p:nvSpPr>
          <p:spPr>
            <a:xfrm>
              <a:off x="2603500" y="2305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4</m:t>
                    </m:r>
                  </m:oMath>
                </m:oMathPara>
              </a14:m>
            </a:p>
          </p:txBody>
        </p:sp>
      </p:grpSp>
      <p:grpSp>
        <p:nvGrpSpPr>
          <p:cNvPr id="1819" name="Group"/>
          <p:cNvGrpSpPr/>
          <p:nvPr/>
        </p:nvGrpSpPr>
        <p:grpSpPr>
          <a:xfrm>
            <a:off x="4622800" y="5994400"/>
            <a:ext cx="4064000" cy="2781300"/>
            <a:chOff x="-63500" y="-61599"/>
            <a:chExt cx="4064000" cy="2781300"/>
          </a:xfrm>
        </p:grpSpPr>
        <p:pic>
          <p:nvPicPr>
            <p:cNvPr id="1817" name="droppedImage.tiff" descr="droppedImage.tiff"/>
            <p:cNvPicPr>
              <a:picLocks noChangeAspect="0"/>
            </p:cNvPicPr>
            <p:nvPr/>
          </p:nvPicPr>
          <p:blipFill>
            <a:blip r:embed="rId8">
              <a:extLst/>
            </a:blip>
            <a:stretch>
              <a:fillRect/>
            </a:stretch>
          </p:blipFill>
          <p:spPr>
            <a:xfrm>
              <a:off x="-63500" y="-61600"/>
              <a:ext cx="3771900" cy="2781301"/>
            </a:xfrm>
            <a:prstGeom prst="rect">
              <a:avLst/>
            </a:prstGeom>
            <a:effectLst/>
          </p:spPr>
        </p:pic>
        <p:sp>
          <p:nvSpPr>
            <p:cNvPr id="1818" name="Text"/>
            <p:cNvSpPr/>
            <p:nvPr/>
          </p:nvSpPr>
          <p:spPr>
            <a:xfrm>
              <a:off x="2730500" y="2305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8</m:t>
                    </m:r>
                  </m:oMath>
                </m:oMathPara>
              </a14:m>
            </a:p>
          </p:txBody>
        </p:sp>
      </p:grpSp>
      <p:grpSp>
        <p:nvGrpSpPr>
          <p:cNvPr id="1822" name="Group"/>
          <p:cNvGrpSpPr/>
          <p:nvPr/>
        </p:nvGrpSpPr>
        <p:grpSpPr>
          <a:xfrm>
            <a:off x="8890000" y="5994400"/>
            <a:ext cx="3981450" cy="2781300"/>
            <a:chOff x="-63500" y="-74299"/>
            <a:chExt cx="3981450" cy="2781300"/>
          </a:xfrm>
        </p:grpSpPr>
        <p:pic>
          <p:nvPicPr>
            <p:cNvPr id="1820" name="droppedImage.tiff" descr="droppedImage.tiff"/>
            <p:cNvPicPr>
              <a:picLocks noChangeAspect="0"/>
            </p:cNvPicPr>
            <p:nvPr/>
          </p:nvPicPr>
          <p:blipFill>
            <a:blip r:embed="rId9">
              <a:extLst/>
            </a:blip>
            <a:stretch>
              <a:fillRect/>
            </a:stretch>
          </p:blipFill>
          <p:spPr>
            <a:xfrm>
              <a:off x="-63500" y="-74300"/>
              <a:ext cx="3771900" cy="2781301"/>
            </a:xfrm>
            <a:prstGeom prst="rect">
              <a:avLst/>
            </a:prstGeom>
            <a:effectLst/>
          </p:spPr>
        </p:pic>
        <p:sp>
          <p:nvSpPr>
            <p:cNvPr id="1821" name="Text"/>
            <p:cNvSpPr/>
            <p:nvPr/>
          </p:nvSpPr>
          <p:spPr>
            <a:xfrm>
              <a:off x="2647950" y="2305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16</m:t>
                    </m:r>
                  </m:oMath>
                </m:oMathPara>
              </a14:m>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8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0" grpId="1"/>
      <p:bldP build="whole" bldLvl="1" animBg="1" rev="0" advAuto="0" spid="1819" grpId="4"/>
      <p:bldP build="whole" bldLvl="1" animBg="1" rev="0" advAuto="0" spid="1822" grpId="5"/>
      <p:bldP build="whole" bldLvl="1" animBg="1" rev="0" advAuto="0" spid="1813" grpId="2"/>
      <p:bldP build="whole" bldLvl="1" animBg="1" rev="0" advAuto="0" spid="1816" grpId="3"/>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24" name="Laplacien"/>
          <p:cNvSpPr txBox="1"/>
          <p:nvPr>
            <p:ph type="body" idx="1"/>
          </p:nvPr>
        </p:nvSpPr>
        <p:spPr>
          <a:prstGeom prst="rect">
            <a:avLst/>
          </a:prstGeom>
        </p:spPr>
        <p:txBody>
          <a:bodyPr/>
          <a:lstStyle>
            <a:lvl1pPr>
              <a:buAutoNum type="arabicPeriod" startAt="2"/>
            </a:lvl1pPr>
          </a:lstStyle>
          <a:p>
            <a:pPr/>
            <a:r>
              <a:t>Laplacien</a:t>
            </a:r>
          </a:p>
        </p:txBody>
      </p:sp>
      <p:pic>
        <p:nvPicPr>
          <p:cNvPr id="1825" name="Rectangle Rectangle" descr="Rectangle Rectangle"/>
          <p:cNvPicPr>
            <a:picLocks noChangeAspect="0"/>
          </p:cNvPicPr>
          <p:nvPr/>
        </p:nvPicPr>
        <p:blipFill>
          <a:blip r:embed="rId3">
            <a:extLst/>
          </a:blip>
          <a:stretch>
            <a:fillRect/>
          </a:stretch>
        </p:blipFill>
        <p:spPr>
          <a:xfrm>
            <a:off x="292100" y="2349500"/>
            <a:ext cx="12433300" cy="6299200"/>
          </a:xfrm>
          <a:prstGeom prst="rect">
            <a:avLst/>
          </a:prstGeom>
        </p:spPr>
      </p:pic>
      <p:pic>
        <p:nvPicPr>
          <p:cNvPr id="1826" name="Inspiré de : Prof. Dr. Philippe C. Cattin, MIAC, University of Basel Inspiré de : Prof. Dr. Philippe C. Cattin, MIAC, University of Basel" descr="Inspiré de : Prof. Dr. Philippe C. Cattin, MIAC, University of Basel Inspiré de : Prof. Dr. Philippe C. Cattin, MIAC, University of Basel"/>
          <p:cNvPicPr>
            <a:picLocks noChangeAspect="0"/>
          </p:cNvPicPr>
          <p:nvPr>
            <p:ph type="body" idx="21"/>
          </p:nvPr>
        </p:nvPicPr>
        <p:blipFill>
          <a:blip r:embed="rId4">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82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8"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pic>
        <p:nvPicPr>
          <p:cNvPr id="1829" name="droppedImage.png" descr="droppedImage.png"/>
          <p:cNvPicPr>
            <a:picLocks noChangeAspect="0"/>
          </p:cNvPicPr>
          <p:nvPr/>
        </p:nvPicPr>
        <p:blipFill>
          <a:blip r:embed="rId5">
            <a:extLst/>
          </a:blip>
          <a:srcRect l="4328" t="1740" r="3872" b="2312"/>
          <a:stretch>
            <a:fillRect/>
          </a:stretch>
        </p:blipFill>
        <p:spPr>
          <a:xfrm>
            <a:off x="725009" y="2857500"/>
            <a:ext cx="5118101" cy="5600700"/>
          </a:xfrm>
          <a:prstGeom prst="rect">
            <a:avLst/>
          </a:prstGeom>
          <a:ln w="12700">
            <a:miter lim="400000"/>
          </a:ln>
        </p:spPr>
      </p:pic>
      <p:sp>
        <p:nvSpPr>
          <p:cNvPr id="1830" name="σ"/>
          <p:cNvSpPr/>
          <p:nvPr/>
        </p:nvSpPr>
        <p:spPr>
          <a:xfrm>
            <a:off x="723900" y="7086599"/>
            <a:ext cx="319063"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r>
              <a:t>σ</a:t>
            </a:r>
          </a:p>
        </p:txBody>
      </p:sp>
      <p:sp>
        <p:nvSpPr>
          <p:cNvPr id="1831" name="Line"/>
          <p:cNvSpPr/>
          <p:nvPr/>
        </p:nvSpPr>
        <p:spPr>
          <a:xfrm>
            <a:off x="588438" y="7044230"/>
            <a:ext cx="154532" cy="642066"/>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6964" y="21600"/>
                </a:moveTo>
                <a:cubicBezTo>
                  <a:pt x="16964" y="21600"/>
                  <a:pt x="246" y="16372"/>
                  <a:pt x="2" y="11299"/>
                </a:cubicBezTo>
                <a:cubicBezTo>
                  <a:pt x="-246" y="6152"/>
                  <a:pt x="21354" y="0"/>
                  <a:pt x="21354" y="0"/>
                </a:cubicBezTo>
              </a:path>
            </a:pathLst>
          </a:custGeom>
          <a:ln w="25400">
            <a:solidFill>
              <a:srgbClr val="000000"/>
            </a:solidFill>
            <a:headEnd type="triangle" len="sm"/>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832" name="Line"/>
          <p:cNvSpPr/>
          <p:nvPr/>
        </p:nvSpPr>
        <p:spPr>
          <a:xfrm>
            <a:off x="596899" y="6299200"/>
            <a:ext cx="154533" cy="642065"/>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6964" y="21600"/>
                </a:moveTo>
                <a:cubicBezTo>
                  <a:pt x="16964" y="21600"/>
                  <a:pt x="246" y="16372"/>
                  <a:pt x="2" y="11299"/>
                </a:cubicBezTo>
                <a:cubicBezTo>
                  <a:pt x="-246" y="6152"/>
                  <a:pt x="21354" y="0"/>
                  <a:pt x="21354" y="0"/>
                </a:cubicBezTo>
              </a:path>
            </a:pathLst>
          </a:custGeom>
          <a:ln w="25400">
            <a:solidFill>
              <a:srgbClr val="000000"/>
            </a:solidFill>
            <a:headEnd type="triangle" len="sm"/>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833" name="Line"/>
          <p:cNvSpPr/>
          <p:nvPr/>
        </p:nvSpPr>
        <p:spPr>
          <a:xfrm>
            <a:off x="609599" y="5549900"/>
            <a:ext cx="154533" cy="642065"/>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6964" y="21600"/>
                </a:moveTo>
                <a:cubicBezTo>
                  <a:pt x="16964" y="21600"/>
                  <a:pt x="246" y="16372"/>
                  <a:pt x="2" y="11299"/>
                </a:cubicBezTo>
                <a:cubicBezTo>
                  <a:pt x="-246" y="6152"/>
                  <a:pt x="21354" y="0"/>
                  <a:pt x="21354" y="0"/>
                </a:cubicBezTo>
              </a:path>
            </a:pathLst>
          </a:custGeom>
          <a:ln w="25400">
            <a:solidFill>
              <a:srgbClr val="000000"/>
            </a:solidFill>
            <a:headEnd type="triangle" len="sm"/>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834" name="Line"/>
          <p:cNvSpPr/>
          <p:nvPr/>
        </p:nvSpPr>
        <p:spPr>
          <a:xfrm>
            <a:off x="622299" y="4800600"/>
            <a:ext cx="154533" cy="642065"/>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6964" y="21600"/>
                </a:moveTo>
                <a:cubicBezTo>
                  <a:pt x="16964" y="21600"/>
                  <a:pt x="246" y="16372"/>
                  <a:pt x="2" y="11299"/>
                </a:cubicBezTo>
                <a:cubicBezTo>
                  <a:pt x="-246" y="6152"/>
                  <a:pt x="21354" y="0"/>
                  <a:pt x="21354" y="0"/>
                </a:cubicBezTo>
              </a:path>
            </a:pathLst>
          </a:custGeom>
          <a:ln w="25400">
            <a:solidFill>
              <a:srgbClr val="000000"/>
            </a:solidFill>
            <a:headEnd type="triangle" len="sm"/>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835" name="Line"/>
          <p:cNvSpPr/>
          <p:nvPr/>
        </p:nvSpPr>
        <p:spPr>
          <a:xfrm>
            <a:off x="634999" y="4051300"/>
            <a:ext cx="154533" cy="642065"/>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6964" y="21600"/>
                </a:moveTo>
                <a:cubicBezTo>
                  <a:pt x="16964" y="21600"/>
                  <a:pt x="246" y="16372"/>
                  <a:pt x="2" y="11299"/>
                </a:cubicBezTo>
                <a:cubicBezTo>
                  <a:pt x="-246" y="6152"/>
                  <a:pt x="21354" y="0"/>
                  <a:pt x="21354" y="0"/>
                </a:cubicBezTo>
              </a:path>
            </a:pathLst>
          </a:custGeom>
          <a:ln w="25400">
            <a:solidFill>
              <a:srgbClr val="000000"/>
            </a:solidFill>
            <a:headEnd type="triangle" len="sm"/>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836" name="σ"/>
          <p:cNvSpPr/>
          <p:nvPr/>
        </p:nvSpPr>
        <p:spPr>
          <a:xfrm>
            <a:off x="723900" y="6388099"/>
            <a:ext cx="319063"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r>
              <a:t>σ</a:t>
            </a:r>
          </a:p>
        </p:txBody>
      </p:sp>
      <p:sp>
        <p:nvSpPr>
          <p:cNvPr id="1837" name="σ"/>
          <p:cNvSpPr/>
          <p:nvPr/>
        </p:nvSpPr>
        <p:spPr>
          <a:xfrm>
            <a:off x="723900" y="5689599"/>
            <a:ext cx="319063"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r>
              <a:t>σ</a:t>
            </a:r>
          </a:p>
        </p:txBody>
      </p:sp>
      <p:sp>
        <p:nvSpPr>
          <p:cNvPr id="1838" name="σ"/>
          <p:cNvSpPr/>
          <p:nvPr/>
        </p:nvSpPr>
        <p:spPr>
          <a:xfrm>
            <a:off x="723900" y="4851399"/>
            <a:ext cx="319063"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r>
              <a:t>σ</a:t>
            </a:r>
          </a:p>
        </p:txBody>
      </p:sp>
      <p:sp>
        <p:nvSpPr>
          <p:cNvPr id="1839" name="σ"/>
          <p:cNvSpPr/>
          <p:nvPr/>
        </p:nvSpPr>
        <p:spPr>
          <a:xfrm>
            <a:off x="723900" y="4152899"/>
            <a:ext cx="319063"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r>
              <a:t>σ</a:t>
            </a:r>
          </a:p>
        </p:txBody>
      </p:sp>
      <p:sp>
        <p:nvSpPr>
          <p:cNvPr id="1840" name="Images filtrées par des Gaussiennes"/>
          <p:cNvSpPr/>
          <p:nvPr/>
        </p:nvSpPr>
        <p:spPr>
          <a:xfrm>
            <a:off x="1254385" y="2500945"/>
            <a:ext cx="379043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Images filtrées par des Gaussiennes</a:t>
            </a:r>
          </a:p>
        </p:txBody>
      </p:sp>
      <p:sp>
        <p:nvSpPr>
          <p:cNvPr id="1841" name="−"/>
          <p:cNvSpPr/>
          <p:nvPr/>
        </p:nvSpPr>
        <p:spPr>
          <a:xfrm>
            <a:off x="6388100" y="6756400"/>
            <a:ext cx="647700" cy="368300"/>
          </a:xfrm>
          <a:prstGeom prst="ellipse">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lgn="ctr" defTabSz="457200">
              <a:spcBef>
                <a:spcPts val="0"/>
              </a:spcBef>
              <a:defRPr>
                <a:solidFill>
                  <a:srgbClr val="232A32"/>
                </a:solidFill>
              </a:defRPr>
            </a:lvl1pPr>
          </a:lstStyle>
          <a:p>
            <a:pPr/>
            <a:r>
              <a:t>−</a:t>
            </a:r>
          </a:p>
        </p:txBody>
      </p:sp>
      <p:pic>
        <p:nvPicPr>
          <p:cNvPr id="1842" name="droppedImage.png" descr="droppedImage.png"/>
          <p:cNvPicPr>
            <a:picLocks noChangeAspect="1"/>
          </p:cNvPicPr>
          <p:nvPr/>
        </p:nvPicPr>
        <p:blipFill>
          <a:blip r:embed="rId6">
            <a:extLst/>
          </a:blip>
          <a:srcRect l="3644" t="3539" r="3872" b="1140"/>
          <a:stretch>
            <a:fillRect/>
          </a:stretch>
        </p:blipFill>
        <p:spPr>
          <a:xfrm>
            <a:off x="7404100" y="2844800"/>
            <a:ext cx="5156200" cy="4787900"/>
          </a:xfrm>
          <a:prstGeom prst="rect">
            <a:avLst/>
          </a:prstGeom>
          <a:ln w="12700">
            <a:miter lim="400000"/>
          </a:ln>
        </p:spPr>
      </p:pic>
      <p:sp>
        <p:nvSpPr>
          <p:cNvPr id="1843" name="−"/>
          <p:cNvSpPr/>
          <p:nvPr/>
        </p:nvSpPr>
        <p:spPr>
          <a:xfrm>
            <a:off x="6388100" y="5969000"/>
            <a:ext cx="647700" cy="368300"/>
          </a:xfrm>
          <a:prstGeom prst="ellipse">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lgn="ctr" defTabSz="457200">
              <a:spcBef>
                <a:spcPts val="0"/>
              </a:spcBef>
              <a:defRPr>
                <a:solidFill>
                  <a:srgbClr val="232A32"/>
                </a:solidFill>
              </a:defRPr>
            </a:lvl1pPr>
          </a:lstStyle>
          <a:p>
            <a:pPr/>
            <a:r>
              <a:t>−</a:t>
            </a:r>
          </a:p>
        </p:txBody>
      </p:sp>
      <p:sp>
        <p:nvSpPr>
          <p:cNvPr id="1844" name="−"/>
          <p:cNvSpPr/>
          <p:nvPr/>
        </p:nvSpPr>
        <p:spPr>
          <a:xfrm>
            <a:off x="6388100" y="5130800"/>
            <a:ext cx="647700" cy="368300"/>
          </a:xfrm>
          <a:prstGeom prst="ellipse">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lgn="ctr" defTabSz="457200">
              <a:spcBef>
                <a:spcPts val="0"/>
              </a:spcBef>
              <a:defRPr>
                <a:solidFill>
                  <a:srgbClr val="232A32"/>
                </a:solidFill>
              </a:defRPr>
            </a:lvl1pPr>
          </a:lstStyle>
          <a:p>
            <a:pPr/>
            <a:r>
              <a:t>−</a:t>
            </a:r>
          </a:p>
        </p:txBody>
      </p:sp>
      <p:sp>
        <p:nvSpPr>
          <p:cNvPr id="1845" name="−"/>
          <p:cNvSpPr/>
          <p:nvPr/>
        </p:nvSpPr>
        <p:spPr>
          <a:xfrm>
            <a:off x="6388100" y="4406900"/>
            <a:ext cx="647700" cy="368300"/>
          </a:xfrm>
          <a:prstGeom prst="ellipse">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lgn="ctr" defTabSz="457200">
              <a:spcBef>
                <a:spcPts val="0"/>
              </a:spcBef>
              <a:defRPr>
                <a:solidFill>
                  <a:srgbClr val="232A32"/>
                </a:solidFill>
              </a:defRPr>
            </a:lvl1pPr>
          </a:lstStyle>
          <a:p>
            <a:pPr/>
            <a:r>
              <a:t>−</a:t>
            </a:r>
          </a:p>
        </p:txBody>
      </p:sp>
      <p:sp>
        <p:nvSpPr>
          <p:cNvPr id="1846" name="−"/>
          <p:cNvSpPr/>
          <p:nvPr/>
        </p:nvSpPr>
        <p:spPr>
          <a:xfrm>
            <a:off x="6388100" y="3644900"/>
            <a:ext cx="647700" cy="368300"/>
          </a:xfrm>
          <a:prstGeom prst="ellipse">
            <a:avLst/>
          </a:prstGeom>
          <a:ln w="254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lgn="ctr" defTabSz="457200">
              <a:spcBef>
                <a:spcPts val="0"/>
              </a:spcBef>
              <a:defRPr>
                <a:solidFill>
                  <a:srgbClr val="232A32"/>
                </a:solidFill>
              </a:defRPr>
            </a:lvl1pPr>
          </a:lstStyle>
          <a:p>
            <a:pPr/>
            <a:r>
              <a:t>−</a:t>
            </a:r>
          </a:p>
        </p:txBody>
      </p:sp>
      <p:sp>
        <p:nvSpPr>
          <p:cNvPr id="1847" name="Line"/>
          <p:cNvSpPr/>
          <p:nvPr/>
        </p:nvSpPr>
        <p:spPr>
          <a:xfrm flipV="1">
            <a:off x="5760144" y="6968743"/>
            <a:ext cx="552929" cy="141168"/>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48" name="Line"/>
          <p:cNvSpPr/>
          <p:nvPr/>
        </p:nvSpPr>
        <p:spPr>
          <a:xfrm>
            <a:off x="5711827" y="6407341"/>
            <a:ext cx="594901" cy="453536"/>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49" name="Line"/>
          <p:cNvSpPr/>
          <p:nvPr/>
        </p:nvSpPr>
        <p:spPr>
          <a:xfrm flipV="1">
            <a:off x="7112000" y="6921496"/>
            <a:ext cx="444500" cy="1472"/>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0" name="Line"/>
          <p:cNvSpPr/>
          <p:nvPr/>
        </p:nvSpPr>
        <p:spPr>
          <a:xfrm flipV="1">
            <a:off x="7112000" y="6108696"/>
            <a:ext cx="444500" cy="1472"/>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1" name="Line"/>
          <p:cNvSpPr/>
          <p:nvPr/>
        </p:nvSpPr>
        <p:spPr>
          <a:xfrm flipV="1">
            <a:off x="7112000" y="5321296"/>
            <a:ext cx="444500" cy="1472"/>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2" name="Line"/>
          <p:cNvSpPr/>
          <p:nvPr/>
        </p:nvSpPr>
        <p:spPr>
          <a:xfrm flipV="1">
            <a:off x="7112000" y="4584696"/>
            <a:ext cx="444500" cy="1472"/>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3" name="Line"/>
          <p:cNvSpPr/>
          <p:nvPr/>
        </p:nvSpPr>
        <p:spPr>
          <a:xfrm flipV="1">
            <a:off x="7112000" y="3822696"/>
            <a:ext cx="444500" cy="1472"/>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4" name="Line"/>
          <p:cNvSpPr/>
          <p:nvPr/>
        </p:nvSpPr>
        <p:spPr>
          <a:xfrm flipV="1">
            <a:off x="5765800" y="6172200"/>
            <a:ext cx="552928" cy="141168"/>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5" name="Line"/>
          <p:cNvSpPr/>
          <p:nvPr/>
        </p:nvSpPr>
        <p:spPr>
          <a:xfrm>
            <a:off x="5715000" y="5613400"/>
            <a:ext cx="582201" cy="453535"/>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6" name="Line"/>
          <p:cNvSpPr/>
          <p:nvPr/>
        </p:nvSpPr>
        <p:spPr>
          <a:xfrm flipV="1">
            <a:off x="5791200" y="5384800"/>
            <a:ext cx="552928" cy="141168"/>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7" name="Line"/>
          <p:cNvSpPr/>
          <p:nvPr/>
        </p:nvSpPr>
        <p:spPr>
          <a:xfrm>
            <a:off x="5740400" y="4826000"/>
            <a:ext cx="582201" cy="453535"/>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8" name="Line"/>
          <p:cNvSpPr/>
          <p:nvPr/>
        </p:nvSpPr>
        <p:spPr>
          <a:xfrm flipV="1">
            <a:off x="5765800" y="4660900"/>
            <a:ext cx="552928" cy="141168"/>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59" name="Line"/>
          <p:cNvSpPr/>
          <p:nvPr/>
        </p:nvSpPr>
        <p:spPr>
          <a:xfrm>
            <a:off x="5715000" y="4102100"/>
            <a:ext cx="582201" cy="453535"/>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60" name="Line"/>
          <p:cNvSpPr/>
          <p:nvPr/>
        </p:nvSpPr>
        <p:spPr>
          <a:xfrm flipV="1">
            <a:off x="5753100" y="3886200"/>
            <a:ext cx="552928" cy="141168"/>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61" name="Line"/>
          <p:cNvSpPr/>
          <p:nvPr/>
        </p:nvSpPr>
        <p:spPr>
          <a:xfrm>
            <a:off x="5702300" y="3327400"/>
            <a:ext cx="582201" cy="453535"/>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862" name="Différences de Gaussiennes"/>
          <p:cNvSpPr/>
          <p:nvPr/>
        </p:nvSpPr>
        <p:spPr>
          <a:xfrm>
            <a:off x="8720025" y="7695245"/>
            <a:ext cx="298155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Différences de Gaussiennes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83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832"/>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8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1833"/>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83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1834"/>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18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1835"/>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18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4" presetID="22" grpId="11" fill="hold">
                                  <p:stCondLst>
                                    <p:cond delay="0"/>
                                  </p:stCondLst>
                                  <p:iterate type="el" backwards="0">
                                    <p:tmAbs val="0"/>
                                  </p:iterate>
                                  <p:childTnLst>
                                    <p:set>
                                      <p:cBhvr>
                                        <p:cTn id="41" fill="hold"/>
                                        <p:tgtEl>
                                          <p:spTgt spid="1842"/>
                                        </p:tgtEl>
                                        <p:attrNameLst>
                                          <p:attrName>style.visibility</p:attrName>
                                        </p:attrNameLst>
                                      </p:cBhvr>
                                      <p:to>
                                        <p:strVal val="visible"/>
                                      </p:to>
                                    </p:set>
                                    <p:animEffect filter="wipe(down)" transition="in">
                                      <p:cBhvr>
                                        <p:cTn id="42" dur="2000"/>
                                        <p:tgtEl>
                                          <p:spTgt spid="1842"/>
                                        </p:tgtEl>
                                      </p:cBhvr>
                                    </p:animEffect>
                                  </p:childTnLst>
                                </p:cTn>
                              </p:par>
                            </p:childTnLst>
                          </p:cTn>
                        </p:par>
                        <p:par>
                          <p:cTn id="43" fill="hold">
                            <p:stCondLst>
                              <p:cond delay="2000"/>
                            </p:stCondLst>
                            <p:childTnLst>
                              <p:par>
                                <p:cTn id="44" presetClass="entr" nodeType="afterEffect" presetSubtype="0" presetID="1" grpId="12" fill="hold">
                                  <p:stCondLst>
                                    <p:cond delay="0"/>
                                  </p:stCondLst>
                                  <p:iterate type="el" backwards="0">
                                    <p:tmAbs val="0"/>
                                  </p:iterate>
                                  <p:childTnLst>
                                    <p:set>
                                      <p:cBhvr>
                                        <p:cTn id="45" fill="hold"/>
                                        <p:tgtEl>
                                          <p:spTgt spid="1862"/>
                                        </p:tgtEl>
                                        <p:attrNameLst>
                                          <p:attrName>style.visibility</p:attrName>
                                        </p:attrNameLst>
                                      </p:cBhvr>
                                      <p:to>
                                        <p:strVal val="visible"/>
                                      </p:to>
                                    </p:set>
                                  </p:childTnLst>
                                </p:cTn>
                              </p:par>
                            </p:childTnLst>
                          </p:cTn>
                        </p:par>
                        <p:par>
                          <p:cTn id="46" fill="hold">
                            <p:stCondLst>
                              <p:cond delay="2000"/>
                            </p:stCondLst>
                            <p:childTnLst>
                              <p:par>
                                <p:cTn id="47" presetClass="entr" nodeType="afterEffect" presetSubtype="0" presetID="1" grpId="13" fill="hold">
                                  <p:stCondLst>
                                    <p:cond delay="0"/>
                                  </p:stCondLst>
                                  <p:iterate type="el" backwards="0">
                                    <p:tmAbs val="0"/>
                                  </p:iterate>
                                  <p:childTnLst>
                                    <p:set>
                                      <p:cBhvr>
                                        <p:cTn id="48" fill="hold"/>
                                        <p:tgtEl>
                                          <p:spTgt spid="1847"/>
                                        </p:tgtEl>
                                        <p:attrNameLst>
                                          <p:attrName>style.visibility</p:attrName>
                                        </p:attrNameLst>
                                      </p:cBhvr>
                                      <p:to>
                                        <p:strVal val="visible"/>
                                      </p:to>
                                    </p:set>
                                  </p:childTnLst>
                                </p:cTn>
                              </p:par>
                            </p:childTnLst>
                          </p:cTn>
                        </p:par>
                        <p:par>
                          <p:cTn id="49" fill="hold">
                            <p:stCondLst>
                              <p:cond delay="2000"/>
                            </p:stCondLst>
                            <p:childTnLst>
                              <p:par>
                                <p:cTn id="50" presetClass="entr" nodeType="afterEffect" presetSubtype="0" presetID="1" grpId="14" fill="hold">
                                  <p:stCondLst>
                                    <p:cond delay="100"/>
                                  </p:stCondLst>
                                  <p:iterate type="el" backwards="0">
                                    <p:tmAbs val="0"/>
                                  </p:iterate>
                                  <p:childTnLst>
                                    <p:set>
                                      <p:cBhvr>
                                        <p:cTn id="51" fill="hold"/>
                                        <p:tgtEl>
                                          <p:spTgt spid="1848"/>
                                        </p:tgtEl>
                                        <p:attrNameLst>
                                          <p:attrName>style.visibility</p:attrName>
                                        </p:attrNameLst>
                                      </p:cBhvr>
                                      <p:to>
                                        <p:strVal val="visible"/>
                                      </p:to>
                                    </p:set>
                                  </p:childTnLst>
                                </p:cTn>
                              </p:par>
                            </p:childTnLst>
                          </p:cTn>
                        </p:par>
                        <p:par>
                          <p:cTn id="52" fill="hold">
                            <p:stCondLst>
                              <p:cond delay="2100"/>
                            </p:stCondLst>
                            <p:childTnLst>
                              <p:par>
                                <p:cTn id="53" presetClass="entr" nodeType="afterEffect" presetSubtype="0" presetID="1" grpId="15" fill="hold">
                                  <p:stCondLst>
                                    <p:cond delay="100"/>
                                  </p:stCondLst>
                                  <p:iterate type="el" backwards="0">
                                    <p:tmAbs val="0"/>
                                  </p:iterate>
                                  <p:childTnLst>
                                    <p:set>
                                      <p:cBhvr>
                                        <p:cTn id="54" fill="hold"/>
                                        <p:tgtEl>
                                          <p:spTgt spid="1841"/>
                                        </p:tgtEl>
                                        <p:attrNameLst>
                                          <p:attrName>style.visibility</p:attrName>
                                        </p:attrNameLst>
                                      </p:cBhvr>
                                      <p:to>
                                        <p:strVal val="visible"/>
                                      </p:to>
                                    </p:set>
                                  </p:childTnLst>
                                </p:cTn>
                              </p:par>
                            </p:childTnLst>
                          </p:cTn>
                        </p:par>
                        <p:par>
                          <p:cTn id="55" fill="hold">
                            <p:stCondLst>
                              <p:cond delay="2200"/>
                            </p:stCondLst>
                            <p:childTnLst>
                              <p:par>
                                <p:cTn id="56" presetClass="entr" nodeType="afterEffect" presetSubtype="0" presetID="1" grpId="16" fill="hold">
                                  <p:stCondLst>
                                    <p:cond delay="100"/>
                                  </p:stCondLst>
                                  <p:iterate type="el" backwards="0">
                                    <p:tmAbs val="0"/>
                                  </p:iterate>
                                  <p:childTnLst>
                                    <p:set>
                                      <p:cBhvr>
                                        <p:cTn id="57" fill="hold"/>
                                        <p:tgtEl>
                                          <p:spTgt spid="1849"/>
                                        </p:tgtEl>
                                        <p:attrNameLst>
                                          <p:attrName>style.visibility</p:attrName>
                                        </p:attrNameLst>
                                      </p:cBhvr>
                                      <p:to>
                                        <p:strVal val="visible"/>
                                      </p:to>
                                    </p:set>
                                  </p:childTnLst>
                                </p:cTn>
                              </p:par>
                            </p:childTnLst>
                          </p:cTn>
                        </p:par>
                        <p:par>
                          <p:cTn id="58" fill="hold">
                            <p:stCondLst>
                              <p:cond delay="2300"/>
                            </p:stCondLst>
                            <p:childTnLst>
                              <p:par>
                                <p:cTn id="59" presetClass="entr" nodeType="afterEffect" presetSubtype="0" presetID="1" grpId="17" fill="hold">
                                  <p:stCondLst>
                                    <p:cond delay="100"/>
                                  </p:stCondLst>
                                  <p:iterate type="el" backwards="0">
                                    <p:tmAbs val="0"/>
                                  </p:iterate>
                                  <p:childTnLst>
                                    <p:set>
                                      <p:cBhvr>
                                        <p:cTn id="60" fill="hold"/>
                                        <p:tgtEl>
                                          <p:spTgt spid="1854"/>
                                        </p:tgtEl>
                                        <p:attrNameLst>
                                          <p:attrName>style.visibility</p:attrName>
                                        </p:attrNameLst>
                                      </p:cBhvr>
                                      <p:to>
                                        <p:strVal val="visible"/>
                                      </p:to>
                                    </p:set>
                                  </p:childTnLst>
                                </p:cTn>
                              </p:par>
                            </p:childTnLst>
                          </p:cTn>
                        </p:par>
                        <p:par>
                          <p:cTn id="61" fill="hold">
                            <p:stCondLst>
                              <p:cond delay="2400"/>
                            </p:stCondLst>
                            <p:childTnLst>
                              <p:par>
                                <p:cTn id="62" presetClass="entr" nodeType="afterEffect" presetSubtype="0" presetID="1" grpId="18" fill="hold">
                                  <p:stCondLst>
                                    <p:cond delay="100"/>
                                  </p:stCondLst>
                                  <p:iterate type="el" backwards="0">
                                    <p:tmAbs val="0"/>
                                  </p:iterate>
                                  <p:childTnLst>
                                    <p:set>
                                      <p:cBhvr>
                                        <p:cTn id="63" fill="hold"/>
                                        <p:tgtEl>
                                          <p:spTgt spid="1855"/>
                                        </p:tgtEl>
                                        <p:attrNameLst>
                                          <p:attrName>style.visibility</p:attrName>
                                        </p:attrNameLst>
                                      </p:cBhvr>
                                      <p:to>
                                        <p:strVal val="visible"/>
                                      </p:to>
                                    </p:set>
                                  </p:childTnLst>
                                </p:cTn>
                              </p:par>
                            </p:childTnLst>
                          </p:cTn>
                        </p:par>
                        <p:par>
                          <p:cTn id="64" fill="hold">
                            <p:stCondLst>
                              <p:cond delay="2500"/>
                            </p:stCondLst>
                            <p:childTnLst>
                              <p:par>
                                <p:cTn id="65" presetClass="entr" nodeType="afterEffect" presetSubtype="0" presetID="1" grpId="19" fill="hold">
                                  <p:stCondLst>
                                    <p:cond delay="100"/>
                                  </p:stCondLst>
                                  <p:iterate type="el" backwards="0">
                                    <p:tmAbs val="0"/>
                                  </p:iterate>
                                  <p:childTnLst>
                                    <p:set>
                                      <p:cBhvr>
                                        <p:cTn id="66" fill="hold"/>
                                        <p:tgtEl>
                                          <p:spTgt spid="1843"/>
                                        </p:tgtEl>
                                        <p:attrNameLst>
                                          <p:attrName>style.visibility</p:attrName>
                                        </p:attrNameLst>
                                      </p:cBhvr>
                                      <p:to>
                                        <p:strVal val="visible"/>
                                      </p:to>
                                    </p:set>
                                  </p:childTnLst>
                                </p:cTn>
                              </p:par>
                            </p:childTnLst>
                          </p:cTn>
                        </p:par>
                        <p:par>
                          <p:cTn id="67" fill="hold">
                            <p:stCondLst>
                              <p:cond delay="2600"/>
                            </p:stCondLst>
                            <p:childTnLst>
                              <p:par>
                                <p:cTn id="68" presetClass="entr" nodeType="afterEffect" presetSubtype="0" presetID="1" grpId="20" fill="hold">
                                  <p:stCondLst>
                                    <p:cond delay="100"/>
                                  </p:stCondLst>
                                  <p:iterate type="el" backwards="0">
                                    <p:tmAbs val="0"/>
                                  </p:iterate>
                                  <p:childTnLst>
                                    <p:set>
                                      <p:cBhvr>
                                        <p:cTn id="69" fill="hold"/>
                                        <p:tgtEl>
                                          <p:spTgt spid="1850"/>
                                        </p:tgtEl>
                                        <p:attrNameLst>
                                          <p:attrName>style.visibility</p:attrName>
                                        </p:attrNameLst>
                                      </p:cBhvr>
                                      <p:to>
                                        <p:strVal val="visible"/>
                                      </p:to>
                                    </p:set>
                                  </p:childTnLst>
                                </p:cTn>
                              </p:par>
                            </p:childTnLst>
                          </p:cTn>
                        </p:par>
                        <p:par>
                          <p:cTn id="70" fill="hold">
                            <p:stCondLst>
                              <p:cond delay="2700"/>
                            </p:stCondLst>
                            <p:childTnLst>
                              <p:par>
                                <p:cTn id="71" presetClass="entr" nodeType="afterEffect" presetSubtype="0" presetID="1" grpId="21" fill="hold">
                                  <p:stCondLst>
                                    <p:cond delay="100"/>
                                  </p:stCondLst>
                                  <p:iterate type="el" backwards="0">
                                    <p:tmAbs val="0"/>
                                  </p:iterate>
                                  <p:childTnLst>
                                    <p:set>
                                      <p:cBhvr>
                                        <p:cTn id="72" fill="hold"/>
                                        <p:tgtEl>
                                          <p:spTgt spid="1856"/>
                                        </p:tgtEl>
                                        <p:attrNameLst>
                                          <p:attrName>style.visibility</p:attrName>
                                        </p:attrNameLst>
                                      </p:cBhvr>
                                      <p:to>
                                        <p:strVal val="visible"/>
                                      </p:to>
                                    </p:set>
                                  </p:childTnLst>
                                </p:cTn>
                              </p:par>
                            </p:childTnLst>
                          </p:cTn>
                        </p:par>
                        <p:par>
                          <p:cTn id="73" fill="hold">
                            <p:stCondLst>
                              <p:cond delay="2800"/>
                            </p:stCondLst>
                            <p:childTnLst>
                              <p:par>
                                <p:cTn id="74" presetClass="entr" nodeType="afterEffect" presetSubtype="0" presetID="1" grpId="22" fill="hold">
                                  <p:stCondLst>
                                    <p:cond delay="100"/>
                                  </p:stCondLst>
                                  <p:iterate type="el" backwards="0">
                                    <p:tmAbs val="0"/>
                                  </p:iterate>
                                  <p:childTnLst>
                                    <p:set>
                                      <p:cBhvr>
                                        <p:cTn id="75" fill="hold"/>
                                        <p:tgtEl>
                                          <p:spTgt spid="1857"/>
                                        </p:tgtEl>
                                        <p:attrNameLst>
                                          <p:attrName>style.visibility</p:attrName>
                                        </p:attrNameLst>
                                      </p:cBhvr>
                                      <p:to>
                                        <p:strVal val="visible"/>
                                      </p:to>
                                    </p:set>
                                  </p:childTnLst>
                                </p:cTn>
                              </p:par>
                            </p:childTnLst>
                          </p:cTn>
                        </p:par>
                        <p:par>
                          <p:cTn id="76" fill="hold">
                            <p:stCondLst>
                              <p:cond delay="2900"/>
                            </p:stCondLst>
                            <p:childTnLst>
                              <p:par>
                                <p:cTn id="77" presetClass="entr" nodeType="afterEffect" presetSubtype="0" presetID="1" grpId="23" fill="hold">
                                  <p:stCondLst>
                                    <p:cond delay="100"/>
                                  </p:stCondLst>
                                  <p:iterate type="el" backwards="0">
                                    <p:tmAbs val="0"/>
                                  </p:iterate>
                                  <p:childTnLst>
                                    <p:set>
                                      <p:cBhvr>
                                        <p:cTn id="78" fill="hold"/>
                                        <p:tgtEl>
                                          <p:spTgt spid="1844"/>
                                        </p:tgtEl>
                                        <p:attrNameLst>
                                          <p:attrName>style.visibility</p:attrName>
                                        </p:attrNameLst>
                                      </p:cBhvr>
                                      <p:to>
                                        <p:strVal val="visible"/>
                                      </p:to>
                                    </p:set>
                                  </p:childTnLst>
                                </p:cTn>
                              </p:par>
                            </p:childTnLst>
                          </p:cTn>
                        </p:par>
                        <p:par>
                          <p:cTn id="79" fill="hold">
                            <p:stCondLst>
                              <p:cond delay="3000"/>
                            </p:stCondLst>
                            <p:childTnLst>
                              <p:par>
                                <p:cTn id="80" presetClass="entr" nodeType="afterEffect" presetSubtype="0" presetID="1" grpId="24" fill="hold">
                                  <p:stCondLst>
                                    <p:cond delay="100"/>
                                  </p:stCondLst>
                                  <p:iterate type="el" backwards="0">
                                    <p:tmAbs val="0"/>
                                  </p:iterate>
                                  <p:childTnLst>
                                    <p:set>
                                      <p:cBhvr>
                                        <p:cTn id="81" fill="hold"/>
                                        <p:tgtEl>
                                          <p:spTgt spid="1851"/>
                                        </p:tgtEl>
                                        <p:attrNameLst>
                                          <p:attrName>style.visibility</p:attrName>
                                        </p:attrNameLst>
                                      </p:cBhvr>
                                      <p:to>
                                        <p:strVal val="visible"/>
                                      </p:to>
                                    </p:set>
                                  </p:childTnLst>
                                </p:cTn>
                              </p:par>
                            </p:childTnLst>
                          </p:cTn>
                        </p:par>
                        <p:par>
                          <p:cTn id="82" fill="hold">
                            <p:stCondLst>
                              <p:cond delay="3100"/>
                            </p:stCondLst>
                            <p:childTnLst>
                              <p:par>
                                <p:cTn id="83" presetClass="entr" nodeType="afterEffect" presetSubtype="0" presetID="1" grpId="25" fill="hold">
                                  <p:stCondLst>
                                    <p:cond delay="100"/>
                                  </p:stCondLst>
                                  <p:iterate type="el" backwards="0">
                                    <p:tmAbs val="0"/>
                                  </p:iterate>
                                  <p:childTnLst>
                                    <p:set>
                                      <p:cBhvr>
                                        <p:cTn id="84" fill="hold"/>
                                        <p:tgtEl>
                                          <p:spTgt spid="1858"/>
                                        </p:tgtEl>
                                        <p:attrNameLst>
                                          <p:attrName>style.visibility</p:attrName>
                                        </p:attrNameLst>
                                      </p:cBhvr>
                                      <p:to>
                                        <p:strVal val="visible"/>
                                      </p:to>
                                    </p:set>
                                  </p:childTnLst>
                                </p:cTn>
                              </p:par>
                            </p:childTnLst>
                          </p:cTn>
                        </p:par>
                        <p:par>
                          <p:cTn id="85" fill="hold">
                            <p:stCondLst>
                              <p:cond delay="3200"/>
                            </p:stCondLst>
                            <p:childTnLst>
                              <p:par>
                                <p:cTn id="86" presetClass="entr" nodeType="afterEffect" presetSubtype="0" presetID="1" grpId="26" fill="hold">
                                  <p:stCondLst>
                                    <p:cond delay="100"/>
                                  </p:stCondLst>
                                  <p:iterate type="el" backwards="0">
                                    <p:tmAbs val="0"/>
                                  </p:iterate>
                                  <p:childTnLst>
                                    <p:set>
                                      <p:cBhvr>
                                        <p:cTn id="87" fill="hold"/>
                                        <p:tgtEl>
                                          <p:spTgt spid="1859"/>
                                        </p:tgtEl>
                                        <p:attrNameLst>
                                          <p:attrName>style.visibility</p:attrName>
                                        </p:attrNameLst>
                                      </p:cBhvr>
                                      <p:to>
                                        <p:strVal val="visible"/>
                                      </p:to>
                                    </p:set>
                                  </p:childTnLst>
                                </p:cTn>
                              </p:par>
                            </p:childTnLst>
                          </p:cTn>
                        </p:par>
                        <p:par>
                          <p:cTn id="88" fill="hold">
                            <p:stCondLst>
                              <p:cond delay="3300"/>
                            </p:stCondLst>
                            <p:childTnLst>
                              <p:par>
                                <p:cTn id="89" presetClass="entr" nodeType="afterEffect" presetSubtype="0" presetID="1" grpId="27" fill="hold">
                                  <p:stCondLst>
                                    <p:cond delay="100"/>
                                  </p:stCondLst>
                                  <p:iterate type="el" backwards="0">
                                    <p:tmAbs val="0"/>
                                  </p:iterate>
                                  <p:childTnLst>
                                    <p:set>
                                      <p:cBhvr>
                                        <p:cTn id="90" fill="hold"/>
                                        <p:tgtEl>
                                          <p:spTgt spid="1845"/>
                                        </p:tgtEl>
                                        <p:attrNameLst>
                                          <p:attrName>style.visibility</p:attrName>
                                        </p:attrNameLst>
                                      </p:cBhvr>
                                      <p:to>
                                        <p:strVal val="visible"/>
                                      </p:to>
                                    </p:set>
                                  </p:childTnLst>
                                </p:cTn>
                              </p:par>
                            </p:childTnLst>
                          </p:cTn>
                        </p:par>
                        <p:par>
                          <p:cTn id="91" fill="hold">
                            <p:stCondLst>
                              <p:cond delay="3400"/>
                            </p:stCondLst>
                            <p:childTnLst>
                              <p:par>
                                <p:cTn id="92" presetClass="entr" nodeType="afterEffect" presetSubtype="0" presetID="1" grpId="28" fill="hold">
                                  <p:stCondLst>
                                    <p:cond delay="100"/>
                                  </p:stCondLst>
                                  <p:iterate type="el" backwards="0">
                                    <p:tmAbs val="0"/>
                                  </p:iterate>
                                  <p:childTnLst>
                                    <p:set>
                                      <p:cBhvr>
                                        <p:cTn id="93" fill="hold"/>
                                        <p:tgtEl>
                                          <p:spTgt spid="1852"/>
                                        </p:tgtEl>
                                        <p:attrNameLst>
                                          <p:attrName>style.visibility</p:attrName>
                                        </p:attrNameLst>
                                      </p:cBhvr>
                                      <p:to>
                                        <p:strVal val="visible"/>
                                      </p:to>
                                    </p:set>
                                  </p:childTnLst>
                                </p:cTn>
                              </p:par>
                            </p:childTnLst>
                          </p:cTn>
                        </p:par>
                        <p:par>
                          <p:cTn id="94" fill="hold">
                            <p:stCondLst>
                              <p:cond delay="3500"/>
                            </p:stCondLst>
                            <p:childTnLst>
                              <p:par>
                                <p:cTn id="95" presetClass="entr" nodeType="afterEffect" presetSubtype="0" presetID="1" grpId="29" fill="hold">
                                  <p:stCondLst>
                                    <p:cond delay="100"/>
                                  </p:stCondLst>
                                  <p:iterate type="el" backwards="0">
                                    <p:tmAbs val="0"/>
                                  </p:iterate>
                                  <p:childTnLst>
                                    <p:set>
                                      <p:cBhvr>
                                        <p:cTn id="96" fill="hold"/>
                                        <p:tgtEl>
                                          <p:spTgt spid="1860"/>
                                        </p:tgtEl>
                                        <p:attrNameLst>
                                          <p:attrName>style.visibility</p:attrName>
                                        </p:attrNameLst>
                                      </p:cBhvr>
                                      <p:to>
                                        <p:strVal val="visible"/>
                                      </p:to>
                                    </p:set>
                                  </p:childTnLst>
                                </p:cTn>
                              </p:par>
                            </p:childTnLst>
                          </p:cTn>
                        </p:par>
                        <p:par>
                          <p:cTn id="97" fill="hold">
                            <p:stCondLst>
                              <p:cond delay="3600"/>
                            </p:stCondLst>
                            <p:childTnLst>
                              <p:par>
                                <p:cTn id="98" presetClass="entr" nodeType="afterEffect" presetSubtype="0" presetID="1" grpId="30" fill="hold">
                                  <p:stCondLst>
                                    <p:cond delay="100"/>
                                  </p:stCondLst>
                                  <p:iterate type="el" backwards="0">
                                    <p:tmAbs val="0"/>
                                  </p:iterate>
                                  <p:childTnLst>
                                    <p:set>
                                      <p:cBhvr>
                                        <p:cTn id="99" fill="hold"/>
                                        <p:tgtEl>
                                          <p:spTgt spid="1861"/>
                                        </p:tgtEl>
                                        <p:attrNameLst>
                                          <p:attrName>style.visibility</p:attrName>
                                        </p:attrNameLst>
                                      </p:cBhvr>
                                      <p:to>
                                        <p:strVal val="visible"/>
                                      </p:to>
                                    </p:set>
                                  </p:childTnLst>
                                </p:cTn>
                              </p:par>
                            </p:childTnLst>
                          </p:cTn>
                        </p:par>
                        <p:par>
                          <p:cTn id="100" fill="hold">
                            <p:stCondLst>
                              <p:cond delay="3700"/>
                            </p:stCondLst>
                            <p:childTnLst>
                              <p:par>
                                <p:cTn id="101" presetClass="entr" nodeType="afterEffect" presetSubtype="0" presetID="1" grpId="31" fill="hold">
                                  <p:stCondLst>
                                    <p:cond delay="100"/>
                                  </p:stCondLst>
                                  <p:iterate type="el" backwards="0">
                                    <p:tmAbs val="0"/>
                                  </p:iterate>
                                  <p:childTnLst>
                                    <p:set>
                                      <p:cBhvr>
                                        <p:cTn id="102" fill="hold"/>
                                        <p:tgtEl>
                                          <p:spTgt spid="1846"/>
                                        </p:tgtEl>
                                        <p:attrNameLst>
                                          <p:attrName>style.visibility</p:attrName>
                                        </p:attrNameLst>
                                      </p:cBhvr>
                                      <p:to>
                                        <p:strVal val="visible"/>
                                      </p:to>
                                    </p:set>
                                  </p:childTnLst>
                                </p:cTn>
                              </p:par>
                            </p:childTnLst>
                          </p:cTn>
                        </p:par>
                        <p:par>
                          <p:cTn id="103" fill="hold">
                            <p:stCondLst>
                              <p:cond delay="3800"/>
                            </p:stCondLst>
                            <p:childTnLst>
                              <p:par>
                                <p:cTn id="104" presetClass="entr" nodeType="afterEffect" presetSubtype="0" presetID="1" grpId="32" fill="hold">
                                  <p:stCondLst>
                                    <p:cond delay="100"/>
                                  </p:stCondLst>
                                  <p:iterate type="el" backwards="0">
                                    <p:tmAbs val="0"/>
                                  </p:iterate>
                                  <p:childTnLst>
                                    <p:set>
                                      <p:cBhvr>
                                        <p:cTn id="105" fill="hold"/>
                                        <p:tgtEl>
                                          <p:spTgt spid="1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6" grpId="4"/>
      <p:bldP build="whole" bldLvl="1" animBg="1" rev="0" advAuto="0" spid="1855" grpId="18"/>
      <p:bldP build="whole" bldLvl="1" animBg="1" rev="0" advAuto="0" spid="1843" grpId="19"/>
      <p:bldP build="whole" bldLvl="1" animBg="1" rev="0" advAuto="0" spid="1859" grpId="26"/>
      <p:bldP build="whole" bldLvl="1" animBg="1" rev="0" advAuto="0" spid="1862" grpId="12"/>
      <p:bldP build="whole" bldLvl="1" animBg="1" rev="0" advAuto="0" spid="1846" grpId="31"/>
      <p:bldP build="whole" bldLvl="1" animBg="1" rev="0" advAuto="0" spid="1841" grpId="15"/>
      <p:bldP build="whole" bldLvl="1" animBg="1" rev="0" advAuto="0" spid="1832" grpId="3"/>
      <p:bldP build="whole" bldLvl="1" animBg="1" rev="0" advAuto="0" spid="1854" grpId="17"/>
      <p:bldP build="whole" bldLvl="1" animBg="1" rev="0" advAuto="0" spid="1835" grpId="9"/>
      <p:bldP build="whole" bldLvl="1" animBg="1" rev="0" advAuto="0" spid="1833" grpId="5"/>
      <p:bldP build="whole" bldLvl="1" animBg="1" rev="0" advAuto="0" spid="1848" grpId="14"/>
      <p:bldP build="whole" bldLvl="1" animBg="1" rev="0" advAuto="0" spid="1856" grpId="21"/>
      <p:bldP build="whole" bldLvl="1" animBg="1" rev="0" advAuto="0" spid="1857" grpId="22"/>
      <p:bldP build="whole" bldLvl="1" animBg="1" rev="0" advAuto="0" spid="1844" grpId="23"/>
      <p:bldP build="whole" bldLvl="1" animBg="1" rev="0" advAuto="0" spid="1845" grpId="27"/>
      <p:bldP build="whole" bldLvl="1" animBg="1" rev="0" advAuto="0" spid="1849" grpId="16"/>
      <p:bldP build="whole" bldLvl="1" animBg="1" rev="0" advAuto="0" spid="1853" grpId="32"/>
      <p:bldP build="whole" bldLvl="1" animBg="1" rev="0" advAuto="0" spid="1850" grpId="20"/>
      <p:bldP build="whole" bldLvl="1" animBg="1" rev="0" advAuto="0" spid="1842" grpId="11"/>
      <p:bldP build="whole" bldLvl="1" animBg="1" rev="0" advAuto="0" spid="1851" grpId="24"/>
      <p:bldP build="whole" bldLvl="1" animBg="1" rev="0" advAuto="0" spid="1861" grpId="30"/>
      <p:bldP build="whole" bldLvl="1" animBg="1" rev="0" advAuto="0" spid="1839" grpId="10"/>
      <p:bldP build="whole" bldLvl="1" animBg="1" rev="0" advAuto="0" spid="1860" grpId="29"/>
      <p:bldP build="whole" bldLvl="1" animBg="1" rev="0" advAuto="0" spid="1838" grpId="8"/>
      <p:bldP build="whole" bldLvl="1" animBg="1" rev="0" advAuto="0" spid="1837" grpId="6"/>
      <p:bldP build="whole" bldLvl="1" animBg="1" rev="0" advAuto="0" spid="1834" grpId="7"/>
      <p:bldP build="whole" bldLvl="1" animBg="1" rev="0" advAuto="0" spid="1852" grpId="28"/>
      <p:bldP build="whole" bldLvl="1" animBg="1" rev="0" advAuto="0" spid="1831" grpId="1"/>
      <p:bldP build="whole" bldLvl="1" animBg="1" rev="0" advAuto="0" spid="1830" grpId="2"/>
      <p:bldP build="whole" bldLvl="1" animBg="1" rev="0" advAuto="0" spid="1858" grpId="25"/>
      <p:bldP build="whole" bldLvl="1" animBg="1" rev="0" advAuto="0" spid="1847" grpId="13"/>
    </p:bldLst>
  </p:timing>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6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867" name="Détecteur Laplacien…"/>
          <p:cNvSpPr txBox="1"/>
          <p:nvPr>
            <p:ph type="body" idx="1"/>
          </p:nvPr>
        </p:nvSpPr>
        <p:spPr>
          <a:prstGeom prst="rect">
            <a:avLst/>
          </a:prstGeom>
        </p:spPr>
        <p:txBody>
          <a:bodyPr/>
          <a:lstStyle>
            <a:lvl1pPr>
              <a:buAutoNum type="arabicPeriod" startAt="2"/>
            </a:lvl1pPr>
            <a:lvl3pPr>
              <a:buBlip>
                <a:blip r:embed="rId3"/>
              </a:buBlip>
            </a:lvl3pPr>
          </a:lstStyle>
          <a:p>
            <a:pPr/>
            <a:r>
              <a:t>Détecteur Laplacien</a:t>
            </a:r>
          </a:p>
          <a:p>
            <a:pPr lvl="1"/>
            <a:r>
              <a:t>Retrait des faux contours</a:t>
            </a:r>
          </a:p>
          <a:p>
            <a:pPr lvl="2"/>
            <a:r>
              <a:t>augmenter le lissage</a:t>
            </a:r>
          </a:p>
        </p:txBody>
      </p:sp>
      <p:sp>
        <p:nvSpPr>
          <p:cNvPr id="186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69" name="Contours"/>
          <p:cNvSpPr txBox="1"/>
          <p:nvPr>
            <p:ph type="title"/>
          </p:nvPr>
        </p:nvSpPr>
        <p:spPr>
          <a:prstGeom prst="rect">
            <a:avLst/>
          </a:prstGeom>
        </p:spPr>
        <p:txBody>
          <a:bodyPr/>
          <a:lstStyle>
            <a:lvl1pPr>
              <a:buAutoNum type="arabicPeriod" startAt="2"/>
            </a:lvl1pPr>
          </a:lstStyle>
          <a:p>
            <a:pPr/>
            <a:r>
              <a:t>Contours</a:t>
            </a:r>
          </a:p>
        </p:txBody>
      </p:sp>
      <p:grpSp>
        <p:nvGrpSpPr>
          <p:cNvPr id="1872" name="Group"/>
          <p:cNvGrpSpPr/>
          <p:nvPr/>
        </p:nvGrpSpPr>
        <p:grpSpPr>
          <a:xfrm>
            <a:off x="1143000" y="4216400"/>
            <a:ext cx="4978400" cy="3914282"/>
            <a:chOff x="-63500" y="-88900"/>
            <a:chExt cx="4978400" cy="3914281"/>
          </a:xfrm>
        </p:grpSpPr>
        <p:sp>
          <p:nvSpPr>
            <p:cNvPr id="1870" name="Passages par 0 du LoG (σ = 2)"/>
            <p:cNvSpPr/>
            <p:nvPr/>
          </p:nvSpPr>
          <p:spPr>
            <a:xfrm>
              <a:off x="774700" y="3825381"/>
              <a:ext cx="33020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Passages par 0 du LoG (σ = 2)</a:t>
              </a:r>
            </a:p>
          </p:txBody>
        </p:sp>
        <p:pic>
          <p:nvPicPr>
            <p:cNvPr id="1871" name="droppedImage.png" descr="droppedImage.png"/>
            <p:cNvPicPr>
              <a:picLocks noChangeAspect="0"/>
            </p:cNvPicPr>
            <p:nvPr/>
          </p:nvPicPr>
          <p:blipFill>
            <a:blip r:embed="rId4">
              <a:extLst/>
            </a:blip>
            <a:stretch>
              <a:fillRect/>
            </a:stretch>
          </p:blipFill>
          <p:spPr>
            <a:xfrm>
              <a:off x="-63500" y="-88900"/>
              <a:ext cx="4978400" cy="3810000"/>
            </a:xfrm>
            <a:prstGeom prst="rect">
              <a:avLst/>
            </a:prstGeom>
            <a:effectLst/>
          </p:spPr>
        </p:pic>
      </p:grpSp>
      <p:grpSp>
        <p:nvGrpSpPr>
          <p:cNvPr id="1875" name="Group"/>
          <p:cNvGrpSpPr/>
          <p:nvPr/>
        </p:nvGrpSpPr>
        <p:grpSpPr>
          <a:xfrm>
            <a:off x="6692900" y="4216400"/>
            <a:ext cx="4978400" cy="3924300"/>
            <a:chOff x="-63500" y="-88900"/>
            <a:chExt cx="4978400" cy="3924300"/>
          </a:xfrm>
        </p:grpSpPr>
        <p:pic>
          <p:nvPicPr>
            <p:cNvPr id="1873" name="droppedImage.png" descr="droppedImage.png"/>
            <p:cNvPicPr>
              <a:picLocks noChangeAspect="0"/>
            </p:cNvPicPr>
            <p:nvPr/>
          </p:nvPicPr>
          <p:blipFill>
            <a:blip r:embed="rId5">
              <a:extLst/>
            </a:blip>
            <a:stretch>
              <a:fillRect/>
            </a:stretch>
          </p:blipFill>
          <p:spPr>
            <a:xfrm>
              <a:off x="-63500" y="-88900"/>
              <a:ext cx="4978400" cy="3822700"/>
            </a:xfrm>
            <a:prstGeom prst="rect">
              <a:avLst/>
            </a:prstGeom>
            <a:effectLst/>
          </p:spPr>
        </p:pic>
        <p:sp>
          <p:nvSpPr>
            <p:cNvPr id="1874" name="Passages par 0 du LoG (σ = 3)"/>
            <p:cNvSpPr/>
            <p:nvPr/>
          </p:nvSpPr>
          <p:spPr>
            <a:xfrm>
              <a:off x="482600" y="3835400"/>
              <a:ext cx="38862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Passages par 0 du LoG (σ = 3)</a:t>
              </a:r>
            </a:p>
          </p:txBody>
        </p:sp>
      </p:grpSp>
      <p:sp>
        <p:nvSpPr>
          <p:cNvPr id="1876" name="Problème : déforme les contours"/>
          <p:cNvSpPr/>
          <p:nvPr/>
        </p:nvSpPr>
        <p:spPr>
          <a:xfrm>
            <a:off x="6794500" y="2429862"/>
            <a:ext cx="3547021" cy="5099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Problème</a:t>
            </a:r>
            <a:r>
              <a:t> : déforme les contours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6" grpId="2"/>
      <p:bldP build="whole" bldLvl="1" animBg="1" rev="0" advAuto="0" spid="1875" grpId="1"/>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7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879" name="Détecteur Laplacien…"/>
          <p:cNvSpPr txBox="1"/>
          <p:nvPr>
            <p:ph type="body" idx="1"/>
          </p:nvPr>
        </p:nvSpPr>
        <p:spPr>
          <a:prstGeom prst="rect">
            <a:avLst/>
          </a:prstGeom>
        </p:spPr>
        <p:txBody>
          <a:bodyPr/>
          <a:lstStyle>
            <a:lvl1pPr>
              <a:buAutoNum type="arabicPeriod" startAt="2"/>
            </a:lvl1pPr>
            <a:lvl3pPr>
              <a:buBlip>
                <a:blip r:embed="rId3"/>
              </a:buBlip>
            </a:lvl3pPr>
          </a:lstStyle>
          <a:p>
            <a:pPr/>
            <a:r>
              <a:t>Détecteur Laplacien</a:t>
            </a:r>
          </a:p>
          <a:p>
            <a:pPr lvl="1"/>
            <a:r>
              <a:t>Retrait des faux contours</a:t>
            </a:r>
          </a:p>
          <a:p>
            <a:pPr lvl="2"/>
            <a:r>
              <a:t>seuiller par l'amplitude du gradient</a:t>
            </a:r>
          </a:p>
        </p:txBody>
      </p:sp>
      <p:grpSp>
        <p:nvGrpSpPr>
          <p:cNvPr id="1882" name="Group"/>
          <p:cNvGrpSpPr/>
          <p:nvPr/>
        </p:nvGrpSpPr>
        <p:grpSpPr>
          <a:xfrm>
            <a:off x="1413086" y="4428066"/>
            <a:ext cx="3086101" cy="3740716"/>
            <a:chOff x="0" y="-88900"/>
            <a:chExt cx="3086100" cy="3740714"/>
          </a:xfrm>
        </p:grpSpPr>
        <p:pic>
          <p:nvPicPr>
            <p:cNvPr id="1880" name="lap.jpg" descr="lap.jpg"/>
            <p:cNvPicPr>
              <a:picLocks noChangeAspect="0"/>
            </p:cNvPicPr>
            <p:nvPr/>
          </p:nvPicPr>
          <p:blipFill>
            <a:blip r:embed="rId4">
              <a:extLst/>
            </a:blip>
            <a:stretch>
              <a:fillRect/>
            </a:stretch>
          </p:blipFill>
          <p:spPr>
            <a:xfrm>
              <a:off x="112888" y="-88900"/>
              <a:ext cx="2860324" cy="3505765"/>
            </a:xfrm>
            <a:prstGeom prst="rect">
              <a:avLst/>
            </a:prstGeom>
            <a:effectLst/>
          </p:spPr>
        </p:pic>
        <p:sp>
          <p:nvSpPr>
            <p:cNvPr id="1881" name="Laplacien avec changement de dynamique linéaire"/>
            <p:cNvSpPr/>
            <p:nvPr/>
          </p:nvSpPr>
          <p:spPr>
            <a:xfrm>
              <a:off x="0" y="3651814"/>
              <a:ext cx="3086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Laplacien avec changement de dynamique linéaire</a:t>
              </a:r>
            </a:p>
          </p:txBody>
        </p:sp>
      </p:grpSp>
      <p:grpSp>
        <p:nvGrpSpPr>
          <p:cNvPr id="1885" name="Group"/>
          <p:cNvGrpSpPr/>
          <p:nvPr/>
        </p:nvGrpSpPr>
        <p:grpSpPr>
          <a:xfrm>
            <a:off x="4741051" y="4428066"/>
            <a:ext cx="3086101" cy="3747066"/>
            <a:chOff x="0" y="-88900"/>
            <a:chExt cx="3086100" cy="3747064"/>
          </a:xfrm>
        </p:grpSpPr>
        <p:pic>
          <p:nvPicPr>
            <p:cNvPr id="1883" name="lapEdges.jpg" descr="lapEdges.jpg"/>
            <p:cNvPicPr>
              <a:picLocks noChangeAspect="0"/>
            </p:cNvPicPr>
            <p:nvPr/>
          </p:nvPicPr>
          <p:blipFill>
            <a:blip r:embed="rId5">
              <a:extLst/>
            </a:blip>
            <a:stretch>
              <a:fillRect/>
            </a:stretch>
          </p:blipFill>
          <p:spPr>
            <a:xfrm>
              <a:off x="112888" y="-88900"/>
              <a:ext cx="2860324" cy="3505765"/>
            </a:xfrm>
            <a:prstGeom prst="rect">
              <a:avLst/>
            </a:prstGeom>
            <a:effectLst/>
          </p:spPr>
        </p:pic>
        <p:sp>
          <p:nvSpPr>
            <p:cNvPr id="1884" name="Passages par 0 du Laplacien (contours)"/>
            <p:cNvSpPr/>
            <p:nvPr/>
          </p:nvSpPr>
          <p:spPr>
            <a:xfrm>
              <a:off x="0" y="3658164"/>
              <a:ext cx="3086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Passages par 0 du Laplacien (contours)</a:t>
              </a:r>
            </a:p>
          </p:txBody>
        </p:sp>
      </p:grpSp>
      <p:grpSp>
        <p:nvGrpSpPr>
          <p:cNvPr id="1888" name="Group"/>
          <p:cNvGrpSpPr/>
          <p:nvPr/>
        </p:nvGrpSpPr>
        <p:grpSpPr>
          <a:xfrm>
            <a:off x="7942015" y="4428066"/>
            <a:ext cx="3340101" cy="3721666"/>
            <a:chOff x="0" y="-88900"/>
            <a:chExt cx="3340100" cy="3721664"/>
          </a:xfrm>
        </p:grpSpPr>
        <p:pic>
          <p:nvPicPr>
            <p:cNvPr id="1886" name="lapEdgesThresh.jpg" descr="lapEdgesThresh.jpg"/>
            <p:cNvPicPr>
              <a:picLocks noChangeAspect="0"/>
            </p:cNvPicPr>
            <p:nvPr/>
          </p:nvPicPr>
          <p:blipFill>
            <a:blip r:embed="rId6">
              <a:extLst/>
            </a:blip>
            <a:stretch>
              <a:fillRect/>
            </a:stretch>
          </p:blipFill>
          <p:spPr>
            <a:xfrm>
              <a:off x="239888" y="-88900"/>
              <a:ext cx="2860324" cy="3505765"/>
            </a:xfrm>
            <a:prstGeom prst="rect">
              <a:avLst/>
            </a:prstGeom>
            <a:effectLst/>
          </p:spPr>
        </p:pic>
        <p:sp>
          <p:nvSpPr>
            <p:cNvPr id="1887" name="Seuillage sur le contour…"/>
            <p:cNvSpPr/>
            <p:nvPr/>
          </p:nvSpPr>
          <p:spPr>
            <a:xfrm>
              <a:off x="0" y="3632764"/>
              <a:ext cx="3340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Seuillage sur le contour</a:t>
              </a:r>
            </a:p>
            <a:p>
              <a:pPr algn="ctr" defTabSz="457200">
                <a:spcBef>
                  <a:spcPts val="0"/>
                </a:spcBef>
                <a:defRPr>
                  <a:solidFill>
                    <a:srgbClr val="232A32"/>
                  </a:solidFill>
                </a:defRPr>
              </a:pPr>
              <a:r>
                <a:t>par l'amplitude de ∇</a:t>
              </a:r>
              <a:r>
                <a:rPr i="1"/>
                <a:t>f</a:t>
              </a:r>
            </a:p>
          </p:txBody>
        </p:sp>
      </p:grpSp>
      <p:sp>
        <p:nvSpPr>
          <p:cNvPr id="188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0" name="Contours"/>
          <p:cNvSpPr txBox="1"/>
          <p:nvPr>
            <p:ph type="title"/>
          </p:nvPr>
        </p:nvSpPr>
        <p:spPr>
          <a:prstGeom prst="rect">
            <a:avLst/>
          </a:prstGeom>
        </p:spPr>
        <p:txBody>
          <a:bodyPr/>
          <a:lstStyle>
            <a:lvl1pPr>
              <a:buAutoNum type="arabicPeriod" startAt="2"/>
            </a:lvl1pPr>
          </a:lstStyle>
          <a:p>
            <a:pPr/>
            <a:r>
              <a:t>Contours</a:t>
            </a:r>
          </a:p>
        </p:txBody>
      </p:sp>
      <p:sp>
        <p:nvSpPr>
          <p:cNvPr id="1891" name="Problèmes :…"/>
          <p:cNvSpPr/>
          <p:nvPr/>
        </p:nvSpPr>
        <p:spPr>
          <a:xfrm>
            <a:off x="5499100" y="2012950"/>
            <a:ext cx="6731000" cy="14097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Problèmes</a:t>
            </a:r>
            <a:r>
              <a:t> : </a:t>
            </a:r>
          </a:p>
          <a:p>
            <a:pPr lvl="1" marL="419100" indent="-317500">
              <a:buSzPct val="63000"/>
              <a:buFont typeface="TimesNewRomanPSMT"/>
              <a:buBlip>
                <a:blip r:embed="rId7"/>
              </a:buBlip>
            </a:pPr>
            <a:r>
              <a:t>oblige à calculer le gradient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91">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1891">
                                            <p:txEl>
                                              <p:pRg st="0" end="0"/>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189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1" grpId="2"/>
      <p:bldP build="whole" bldLvl="1" animBg="1" rev="0" advAuto="0" spid="188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Contour dans la pratique (flou et bruité)"/>
          <p:cNvSpPr txBox="1"/>
          <p:nvPr>
            <p:ph type="body" idx="1"/>
          </p:nvPr>
        </p:nvSpPr>
        <p:spPr>
          <a:prstGeom prst="rect">
            <a:avLst/>
          </a:prstGeom>
        </p:spPr>
        <p:txBody>
          <a:bodyPr/>
          <a:lstStyle/>
          <a:p>
            <a:pPr lvl="1">
              <a:buAutoNum type="alphaLcParenR" startAt="3"/>
            </a:pPr>
            <a:r>
              <a:t>Contour dans la pratique (flou et bruité)</a:t>
            </a:r>
          </a:p>
        </p:txBody>
      </p:sp>
      <p:pic>
        <p:nvPicPr>
          <p:cNvPr id="18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90" name="Préambule"/>
          <p:cNvSpPr txBox="1"/>
          <p:nvPr>
            <p:ph type="title"/>
          </p:nvPr>
        </p:nvSpPr>
        <p:spPr>
          <a:prstGeom prst="rect">
            <a:avLst/>
          </a:prstGeom>
        </p:spPr>
        <p:txBody>
          <a:bodyPr/>
          <a:lstStyle>
            <a:lvl1pPr marL="0" indent="0">
              <a:buSzTx/>
              <a:buNone/>
            </a:lvl1pPr>
          </a:lstStyle>
          <a:p>
            <a:pPr/>
            <a:r>
              <a:t>Préambule</a:t>
            </a:r>
          </a:p>
        </p:txBody>
      </p:sp>
      <p:sp>
        <p:nvSpPr>
          <p:cNvPr id="191"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 name="droppedImage.png" descr="droppedImage.png"/>
          <p:cNvPicPr>
            <a:picLocks noChangeAspect="0"/>
          </p:cNvPicPr>
          <p:nvPr/>
        </p:nvPicPr>
        <p:blipFill>
          <a:blip r:embed="rId3">
            <a:extLst/>
          </a:blip>
          <a:srcRect l="9372" t="7958" r="6359" b="12836"/>
          <a:stretch>
            <a:fillRect/>
          </a:stretch>
        </p:blipFill>
        <p:spPr>
          <a:xfrm>
            <a:off x="3187700" y="4876800"/>
            <a:ext cx="5600700" cy="3606800"/>
          </a:xfrm>
          <a:prstGeom prst="rect">
            <a:avLst/>
          </a:prstGeom>
          <a:ln w="12700">
            <a:miter lim="400000"/>
          </a:ln>
        </p:spPr>
      </p:pic>
      <p:pic>
        <p:nvPicPr>
          <p:cNvPr id="193" name="droppedImage.png" descr="droppedImage.png"/>
          <p:cNvPicPr>
            <a:picLocks noChangeAspect="0"/>
          </p:cNvPicPr>
          <p:nvPr/>
        </p:nvPicPr>
        <p:blipFill>
          <a:blip r:embed="rId4">
            <a:extLst/>
          </a:blip>
          <a:stretch>
            <a:fillRect/>
          </a:stretch>
        </p:blipFill>
        <p:spPr>
          <a:xfrm>
            <a:off x="3174590" y="2705100"/>
            <a:ext cx="5600701" cy="1524000"/>
          </a:xfrm>
          <a:prstGeom prst="rect">
            <a:avLst/>
          </a:prstGeom>
          <a:ln w="12700">
            <a:miter lim="400000"/>
          </a:ln>
        </p:spPr>
      </p:pic>
      <p:sp>
        <p:nvSpPr>
          <p:cNvPr id="194" name="Line"/>
          <p:cNvSpPr/>
          <p:nvPr/>
        </p:nvSpPr>
        <p:spPr>
          <a:xfrm>
            <a:off x="3162300" y="2705100"/>
            <a:ext cx="6045200" cy="1866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95" name="Line"/>
          <p:cNvSpPr/>
          <p:nvPr/>
        </p:nvSpPr>
        <p:spPr>
          <a:xfrm>
            <a:off x="3162300" y="4749800"/>
            <a:ext cx="6045200" cy="374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96" name="n.g."/>
          <p:cNvSpPr/>
          <p:nvPr/>
        </p:nvSpPr>
        <p:spPr>
          <a:xfrm>
            <a:off x="3238500" y="4850445"/>
            <a:ext cx="54610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i="1"/>
            </a:lvl1pPr>
          </a:lstStyle>
          <a:p>
            <a:pPr>
              <a:defRPr i="0"/>
            </a:pPr>
            <a:r>
              <a:rPr i="1"/>
              <a:t>n.g.</a:t>
            </a:r>
          </a:p>
        </p:txBody>
      </p:sp>
      <p:sp>
        <p:nvSpPr>
          <p:cNvPr id="197" name="Image d'un contour réaliste situé à"/>
          <p:cNvSpPr/>
          <p:nvPr/>
        </p:nvSpPr>
        <p:spPr>
          <a:xfrm>
            <a:off x="9385300" y="3079750"/>
            <a:ext cx="2540000" cy="8001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Image d'un contour réaliste situé à </a:t>
            </a:r>
            <a14:m>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a14:m>
          </a:p>
        </p:txBody>
      </p:sp>
      <p:sp>
        <p:nvSpPr>
          <p:cNvPr id="198" name="Une ligne de l'image"/>
          <p:cNvSpPr/>
          <p:nvPr/>
        </p:nvSpPr>
        <p:spPr>
          <a:xfrm>
            <a:off x="9461500" y="6057900"/>
            <a:ext cx="2339529" cy="5080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Une ligne de l'image</a:t>
            </a:r>
          </a:p>
        </p:txBody>
      </p:sp>
      <p:sp>
        <p:nvSpPr>
          <p:cNvPr id="199" name="Line"/>
          <p:cNvSpPr/>
          <p:nvPr/>
        </p:nvSpPr>
        <p:spPr>
          <a:xfrm>
            <a:off x="5969000" y="2715140"/>
            <a:ext cx="4" cy="5751043"/>
          </a:xfrm>
          <a:prstGeom prst="line">
            <a:avLst/>
          </a:prstGeom>
          <a:ln w="25400">
            <a:solidFill>
              <a:srgbClr val="FF4013"/>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200" name="Equation"/>
          <p:cNvSpPr txBox="1"/>
          <p:nvPr/>
        </p:nvSpPr>
        <p:spPr>
          <a:xfrm>
            <a:off x="3310197" y="2831890"/>
            <a:ext cx="209170" cy="178220"/>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0</m:t>
                      </m:r>
                    </m:sub>
                  </m:sSub>
                </m:oMath>
              </m:oMathPara>
            </a14:m>
            <a:endParaRPr sz="2000">
              <a:solidFill>
                <a:srgbClr val="232323"/>
              </a:solidFill>
            </a:endParaRPr>
          </a:p>
        </p:txBody>
      </p:sp>
      <p:sp>
        <p:nvSpPr>
          <p:cNvPr id="201" name="Equation"/>
          <p:cNvSpPr txBox="1"/>
          <p:nvPr/>
        </p:nvSpPr>
        <p:spPr>
          <a:xfrm>
            <a:off x="6187426" y="2833152"/>
            <a:ext cx="185755" cy="17569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1</m:t>
                      </m:r>
                    </m:sub>
                  </m:sSub>
                </m:oMath>
              </m:oMathPara>
            </a14:m>
            <a:endParaRPr sz="2000">
              <a:solidFill>
                <a:srgbClr val="232323"/>
              </a:solidFill>
            </a:endParaRPr>
          </a:p>
        </p:txBody>
      </p:sp>
      <p:sp>
        <p:nvSpPr>
          <p:cNvPr id="202" name="Equation"/>
          <p:cNvSpPr txBox="1"/>
          <p:nvPr/>
        </p:nvSpPr>
        <p:spPr>
          <a:xfrm>
            <a:off x="5873930" y="2336861"/>
            <a:ext cx="187536" cy="177679"/>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m:oMathPara>
            </a14:m>
            <a:endParaRPr sz="2000">
              <a:solidFill>
                <a:srgbClr val="232A32"/>
              </a:solidFill>
            </a:endParaRPr>
          </a:p>
        </p:txBody>
      </p:sp>
      <p:sp>
        <p:nvSpPr>
          <p:cNvPr id="203" name="Equation"/>
          <p:cNvSpPr txBox="1"/>
          <p:nvPr/>
        </p:nvSpPr>
        <p:spPr>
          <a:xfrm>
            <a:off x="2638344" y="6768890"/>
            <a:ext cx="209170" cy="178220"/>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0</m:t>
                      </m:r>
                    </m:sub>
                  </m:sSub>
                </m:oMath>
              </m:oMathPara>
            </a14:m>
            <a:endParaRPr sz="2000">
              <a:solidFill>
                <a:srgbClr val="232323"/>
              </a:solidFill>
            </a:endParaRPr>
          </a:p>
        </p:txBody>
      </p:sp>
      <p:sp>
        <p:nvSpPr>
          <p:cNvPr id="204" name="Equation"/>
          <p:cNvSpPr txBox="1"/>
          <p:nvPr/>
        </p:nvSpPr>
        <p:spPr>
          <a:xfrm>
            <a:off x="2650051" y="5608142"/>
            <a:ext cx="185755" cy="17569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1</m:t>
                      </m:r>
                    </m:sub>
                  </m:sSub>
                </m:oMath>
              </m:oMathPara>
            </a14:m>
            <a:endParaRPr sz="2000">
              <a:solidFill>
                <a:srgbClr val="232323"/>
              </a:solidFill>
            </a:endParaRPr>
          </a:p>
        </p:txBody>
      </p:sp>
      <p:sp>
        <p:nvSpPr>
          <p:cNvPr id="205" name="Equation"/>
          <p:cNvSpPr txBox="1"/>
          <p:nvPr/>
        </p:nvSpPr>
        <p:spPr>
          <a:xfrm>
            <a:off x="5875234" y="8652346"/>
            <a:ext cx="187536" cy="177679"/>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m:oMathPara>
            </a14:m>
            <a:endParaRPr sz="2000">
              <a:solidFill>
                <a:srgbClr val="232A32"/>
              </a:solidFill>
            </a:endParaRPr>
          </a:p>
        </p:txBody>
      </p:sp>
      <p:sp>
        <p:nvSpPr>
          <p:cNvPr id="206" name="Equation"/>
          <p:cNvSpPr txBox="1"/>
          <p:nvPr/>
        </p:nvSpPr>
        <p:spPr>
          <a:xfrm>
            <a:off x="2881562" y="4293532"/>
            <a:ext cx="114555" cy="16459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y</m:t>
                  </m:r>
                </m:oMath>
              </m:oMathPara>
            </a14:m>
            <a:endParaRPr sz="2000">
              <a:solidFill>
                <a:srgbClr val="232323"/>
              </a:solidFill>
            </a:endParaRPr>
          </a:p>
        </p:txBody>
      </p:sp>
      <p:sp>
        <p:nvSpPr>
          <p:cNvPr id="207" name="Equation"/>
          <p:cNvSpPr txBox="1"/>
          <p:nvPr/>
        </p:nvSpPr>
        <p:spPr>
          <a:xfrm>
            <a:off x="8682827" y="2407986"/>
            <a:ext cx="120651" cy="11506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x</m:t>
                  </m:r>
                </m:oMath>
              </m:oMathPara>
            </a14:m>
            <a:endParaRPr sz="2000">
              <a:solidFill>
                <a:srgbClr val="23232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2"/>
      <p:bldP build="whole" bldLvl="1" animBg="1" rev="0" advAuto="0" spid="192" grpId="1"/>
    </p:bldLst>
  </p:timing>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9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894" name="Détecteur Laplacien…"/>
          <p:cNvSpPr txBox="1"/>
          <p:nvPr>
            <p:ph type="body" idx="1"/>
          </p:nvPr>
        </p:nvSpPr>
        <p:spPr>
          <a:prstGeom prst="rect">
            <a:avLst/>
          </a:prstGeom>
        </p:spPr>
        <p:txBody>
          <a:bodyPr/>
          <a:lstStyle>
            <a:lvl1pPr>
              <a:buAutoNum type="arabicPeriod" startAt="2"/>
            </a:lvl1pPr>
            <a:lvl3pPr>
              <a:buBlip>
                <a:blip r:embed="rId3"/>
              </a:buBlip>
            </a:lvl3pPr>
          </a:lstStyle>
          <a:p>
            <a:pPr/>
            <a:r>
              <a:t>Détecteur Laplacien</a:t>
            </a:r>
          </a:p>
          <a:p>
            <a:pPr lvl="1"/>
            <a:r>
              <a:t>Retrait des faux contours</a:t>
            </a:r>
          </a:p>
          <a:p>
            <a:pPr lvl="2"/>
            <a:r>
              <a:t>seuiller par la pente du laplacien</a:t>
            </a:r>
          </a:p>
        </p:txBody>
      </p:sp>
      <p:sp>
        <p:nvSpPr>
          <p:cNvPr id="189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96" name="Contours"/>
          <p:cNvSpPr txBox="1"/>
          <p:nvPr>
            <p:ph type="title"/>
          </p:nvPr>
        </p:nvSpPr>
        <p:spPr>
          <a:prstGeom prst="rect">
            <a:avLst/>
          </a:prstGeom>
        </p:spPr>
        <p:txBody>
          <a:bodyPr/>
          <a:lstStyle>
            <a:lvl1pPr>
              <a:buAutoNum type="arabicPeriod" startAt="2"/>
            </a:lvl1pPr>
          </a:lstStyle>
          <a:p>
            <a:pPr/>
            <a:r>
              <a:t>Contours</a:t>
            </a:r>
          </a:p>
        </p:txBody>
      </p:sp>
      <p:grpSp>
        <p:nvGrpSpPr>
          <p:cNvPr id="1899" name="Group"/>
          <p:cNvGrpSpPr/>
          <p:nvPr/>
        </p:nvGrpSpPr>
        <p:grpSpPr>
          <a:xfrm>
            <a:off x="875365" y="3322558"/>
            <a:ext cx="4968664" cy="5031883"/>
            <a:chOff x="-63500" y="-88900"/>
            <a:chExt cx="4968663" cy="5031881"/>
          </a:xfrm>
        </p:grpSpPr>
        <p:sp>
          <p:nvSpPr>
            <p:cNvPr id="1897" name="Passages par 0 du LoG (σ =2)"/>
            <p:cNvSpPr/>
            <p:nvPr/>
          </p:nvSpPr>
          <p:spPr>
            <a:xfrm>
              <a:off x="39581" y="4942981"/>
              <a:ext cx="47625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Passages par 0 du LoG (</a:t>
              </a:r>
              <a:r>
                <a:rPr i="1"/>
                <a:t>σ</a:t>
              </a:r>
              <a:r>
                <a:t> =2)</a:t>
              </a:r>
            </a:p>
          </p:txBody>
        </p:sp>
        <p:pic>
          <p:nvPicPr>
            <p:cNvPr id="1898" name="droppedImage.png" descr="droppedImage.png"/>
            <p:cNvPicPr>
              <a:picLocks noChangeAspect="0"/>
            </p:cNvPicPr>
            <p:nvPr/>
          </p:nvPicPr>
          <p:blipFill>
            <a:blip r:embed="rId4">
              <a:extLst/>
            </a:blip>
            <a:stretch>
              <a:fillRect/>
            </a:stretch>
          </p:blipFill>
          <p:spPr>
            <a:xfrm>
              <a:off x="-63500" y="-88900"/>
              <a:ext cx="4968664" cy="4927600"/>
            </a:xfrm>
            <a:prstGeom prst="rect">
              <a:avLst/>
            </a:prstGeom>
            <a:effectLst/>
          </p:spPr>
        </p:pic>
      </p:grpSp>
      <p:grpSp>
        <p:nvGrpSpPr>
          <p:cNvPr id="1902" name="Group"/>
          <p:cNvGrpSpPr/>
          <p:nvPr/>
        </p:nvGrpSpPr>
        <p:grpSpPr>
          <a:xfrm>
            <a:off x="6464300" y="2819400"/>
            <a:ext cx="4968664" cy="5029200"/>
            <a:chOff x="-63500" y="-88900"/>
            <a:chExt cx="4968663" cy="5029200"/>
          </a:xfrm>
        </p:grpSpPr>
        <p:pic>
          <p:nvPicPr>
            <p:cNvPr id="1900" name="droppedImage.png" descr="droppedImage.png"/>
            <p:cNvPicPr>
              <a:picLocks noChangeAspect="0"/>
            </p:cNvPicPr>
            <p:nvPr/>
          </p:nvPicPr>
          <p:blipFill>
            <a:blip r:embed="rId5">
              <a:extLst/>
            </a:blip>
            <a:stretch>
              <a:fillRect/>
            </a:stretch>
          </p:blipFill>
          <p:spPr>
            <a:xfrm>
              <a:off x="-63500" y="-88900"/>
              <a:ext cx="4968664" cy="4927600"/>
            </a:xfrm>
            <a:prstGeom prst="rect">
              <a:avLst/>
            </a:prstGeom>
            <a:effectLst/>
          </p:spPr>
        </p:pic>
        <p:sp>
          <p:nvSpPr>
            <p:cNvPr id="1901" name="Seuillage sur la pente de LoG (σ =2)"/>
            <p:cNvSpPr/>
            <p:nvPr/>
          </p:nvSpPr>
          <p:spPr>
            <a:xfrm>
              <a:off x="142663" y="4940300"/>
              <a:ext cx="476250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Seuillage sur la pente de LoG (</a:t>
              </a:r>
              <a:r>
                <a:rPr i="1"/>
                <a:t>σ</a:t>
              </a:r>
              <a:r>
                <a:t> =2)</a:t>
              </a:r>
            </a:p>
          </p:txBody>
        </p:sp>
      </p:grpSp>
      <p:sp>
        <p:nvSpPr>
          <p:cNvPr id="1903" name="Problème : On perd la continuité des contours"/>
          <p:cNvSpPr/>
          <p:nvPr/>
        </p:nvSpPr>
        <p:spPr>
          <a:xfrm>
            <a:off x="6565900" y="1599245"/>
            <a:ext cx="4908550"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Problème</a:t>
            </a:r>
            <a:r>
              <a:t> : On perd la continuité des contours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2" grpId="1"/>
      <p:bldP build="whole" bldLvl="1" animBg="1" rev="0" advAuto="0" spid="1903" grpId="2"/>
    </p:bldLst>
  </p:timing>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0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906" name="Comparaison"/>
          <p:cNvSpPr txBox="1"/>
          <p:nvPr>
            <p:ph type="body" idx="1"/>
          </p:nvPr>
        </p:nvSpPr>
        <p:spPr>
          <a:prstGeom prst="rect">
            <a:avLst/>
          </a:prstGeom>
        </p:spPr>
        <p:txBody>
          <a:bodyPr/>
          <a:lstStyle/>
          <a:p>
            <a:pPr lvl="2">
              <a:buBlip>
                <a:blip r:embed="rId3"/>
              </a:buBlip>
            </a:pPr>
            <a:r>
              <a:t>Comparaison</a:t>
            </a:r>
          </a:p>
        </p:txBody>
      </p:sp>
      <p:sp>
        <p:nvSpPr>
          <p:cNvPr id="190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08" name="Contours"/>
          <p:cNvSpPr txBox="1"/>
          <p:nvPr>
            <p:ph type="title"/>
          </p:nvPr>
        </p:nvSpPr>
        <p:spPr>
          <a:prstGeom prst="rect">
            <a:avLst/>
          </a:prstGeom>
        </p:spPr>
        <p:txBody>
          <a:bodyPr/>
          <a:lstStyle>
            <a:lvl1pPr>
              <a:buAutoNum type="arabicPeriod" startAt="2"/>
            </a:lvl1pPr>
          </a:lstStyle>
          <a:p>
            <a:pPr/>
            <a:r>
              <a:t>Contours</a:t>
            </a:r>
          </a:p>
        </p:txBody>
      </p:sp>
      <p:sp>
        <p:nvSpPr>
          <p:cNvPr id="1909" name="Gradient :…"/>
          <p:cNvSpPr/>
          <p:nvPr/>
        </p:nvSpPr>
        <p:spPr>
          <a:xfrm>
            <a:off x="1003213" y="2260600"/>
            <a:ext cx="11100440" cy="47879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t>Gradient :</a:t>
            </a:r>
          </a:p>
          <a:p>
            <a:pPr lvl="1" marL="419100" indent="-317500">
              <a:buSzPct val="63000"/>
              <a:buFont typeface="TimesNewRomanPSMT"/>
              <a:buBlip>
                <a:blip r:embed="rId4"/>
              </a:buBlip>
            </a:pPr>
            <a:r>
              <a:t>Fournit la position, une plausibilité (contraste), l’orientation</a:t>
            </a:r>
          </a:p>
          <a:p>
            <a:pPr lvl="1" marL="419100" indent="-317500">
              <a:buSzPct val="63000"/>
              <a:buFont typeface="TimesNewRomanPSMT"/>
              <a:buBlip>
                <a:blip r:embed="rId4"/>
              </a:buBlip>
            </a:pPr>
            <a:r>
              <a:t>Dépend de l’échelle de lissage (</a:t>
            </a:r>
            <a:r>
              <a:rPr spc="100">
                <a:latin typeface="+mj-lt"/>
                <a:ea typeface="+mj-ea"/>
                <a:cs typeface="+mj-cs"/>
                <a:sym typeface="Times Roman"/>
              </a:rPr>
              <a:t>σ</a:t>
            </a:r>
            <a:r>
              <a:t>)</a:t>
            </a:r>
          </a:p>
          <a:p>
            <a:pPr lvl="1" marL="419100" indent="-317500">
              <a:buSzPct val="63000"/>
              <a:buFont typeface="TimesNewRomanPSMT"/>
              <a:buBlip>
                <a:blip r:embed="rId4"/>
              </a:buBlip>
            </a:pPr>
            <a:r>
              <a:t>Fournit des contours potentiellement discontinus</a:t>
            </a:r>
          </a:p>
          <a:p>
            <a:pPr lvl="1" indent="0" algn="ctr">
              <a:spcBef>
                <a:spcPts val="1000"/>
              </a:spcBef>
              <a:buClrTx/>
            </a:pPr>
          </a:p>
          <a:p>
            <a:pPr lvl="1" marL="419100" indent="-317500">
              <a:buSzPct val="63000"/>
              <a:buFont typeface="TimesNewRomanPSMT"/>
              <a:buBlip>
                <a:blip r:embed="rId4"/>
              </a:buBlip>
            </a:pPr>
            <a:r>
              <a:t>Problèmes de position aux points où la courbure est « infinie » ➫ jonctions</a:t>
            </a:r>
          </a:p>
          <a:p>
            <a:pPr/>
            <a:r>
              <a:t>Laplacien : </a:t>
            </a:r>
          </a:p>
          <a:p>
            <a:pPr lvl="1" marL="419100" indent="-317500">
              <a:buSzPct val="63000"/>
              <a:buFont typeface="TimesNewRomanPSMT"/>
              <a:buBlip>
                <a:blip r:embed="rId4"/>
              </a:buBlip>
            </a:pPr>
            <a:r>
              <a:t>Fournit seulement la position</a:t>
            </a:r>
          </a:p>
          <a:p>
            <a:pPr lvl="1" marL="419100" indent="-317500">
              <a:buSzPct val="63000"/>
              <a:buFont typeface="TimesNewRomanPSMT"/>
              <a:buBlip>
                <a:blip r:embed="rId4"/>
              </a:buBlip>
            </a:pPr>
            <a:r>
              <a:t>Dépend aussi de l’échelle de lissage</a:t>
            </a:r>
          </a:p>
          <a:p>
            <a:pPr lvl="1" marL="419100" indent="-317500">
              <a:buSzPct val="63000"/>
              <a:buFont typeface="TimesNewRomanPSMT"/>
              <a:buBlip>
                <a:blip r:embed="rId4"/>
              </a:buBlip>
            </a:pPr>
            <a:r>
              <a:t>Plus sensible au bruit que le gradient</a:t>
            </a:r>
            <a:br/>
            <a:r>
              <a:t>➫ dérivées d’ordre supérieures</a:t>
            </a:r>
          </a:p>
          <a:p>
            <a:pPr lvl="1" marL="419100" indent="-317500">
              <a:buSzPct val="63000"/>
              <a:buFont typeface="TimesNewRomanPSMT"/>
              <a:buBlip>
                <a:blip r:embed="rId4"/>
              </a:buBlip>
            </a:pPr>
            <a:r>
              <a:t>Plus rapide que le gradient (1 seul masque de convolution)</a:t>
            </a:r>
          </a:p>
          <a:p>
            <a:pPr lvl="1" marL="419100" indent="-317500">
              <a:buSzPct val="63000"/>
              <a:buFont typeface="TimesNewRomanPSMT"/>
              <a:buBlip>
                <a:blip r:embed="rId4"/>
              </a:buBlip>
            </a:pPr>
            <a:r>
              <a:t>Produit des contours </a:t>
            </a:r>
            <a:r>
              <a:rPr b="1" i="1"/>
              <a:t>continus</a:t>
            </a:r>
            <a:r>
              <a:t> (</a:t>
            </a:r>
            <a:r>
              <a:rPr b="1" i="1"/>
              <a:t>fermés</a:t>
            </a:r>
            <a:r>
              <a:t>, cas non seuillé) et </a:t>
            </a:r>
            <a:r>
              <a:rPr b="1" i="1"/>
              <a:t>filiformes</a:t>
            </a:r>
            <a:endParaRPr b="1" i="1"/>
          </a:p>
          <a:p>
            <a:pPr lvl="1" indent="0" algn="ctr">
              <a:spcBef>
                <a:spcPts val="1200"/>
              </a:spcBef>
              <a:buClrTx/>
            </a:pPr>
          </a:p>
          <a:p>
            <a:pPr lvl="1" marL="419100" indent="-317500">
              <a:buSzPct val="63000"/>
              <a:buFont typeface="TimesNewRomanPSMT"/>
              <a:buBlip>
                <a:blip r:embed="rId4"/>
              </a:buBlip>
            </a:pPr>
            <a:r>
              <a:t>Les jonctions sont correctement positionnées</a:t>
            </a:r>
          </a:p>
        </p:txBody>
      </p:sp>
      <p:pic>
        <p:nvPicPr>
          <p:cNvPr id="1910" name="c2.png" descr="c2.png"/>
          <p:cNvPicPr>
            <a:picLocks noChangeAspect="1"/>
          </p:cNvPicPr>
          <p:nvPr/>
        </p:nvPicPr>
        <p:blipFill>
          <a:blip r:embed="rId5">
            <a:extLst/>
          </a:blip>
          <a:srcRect l="36685" t="32924" r="25600" b="60980"/>
          <a:stretch>
            <a:fillRect/>
          </a:stretch>
        </p:blipFill>
        <p:spPr>
          <a:xfrm>
            <a:off x="1003213" y="2260600"/>
            <a:ext cx="4943664" cy="599232"/>
          </a:xfrm>
          <a:prstGeom prst="rect">
            <a:avLst/>
          </a:prstGeom>
          <a:ln w="12700">
            <a:miter lim="400000"/>
          </a:ln>
        </p:spPr>
      </p:pic>
      <p:pic>
        <p:nvPicPr>
          <p:cNvPr id="1911" name="droppedImage.png" descr="droppedImage.png"/>
          <p:cNvPicPr>
            <a:picLocks noChangeAspect="1"/>
          </p:cNvPicPr>
          <p:nvPr/>
        </p:nvPicPr>
        <p:blipFill>
          <a:blip r:embed="rId6">
            <a:extLst/>
          </a:blip>
          <a:srcRect l="36957" t="33012" r="25326" b="60920"/>
          <a:stretch>
            <a:fillRect/>
          </a:stretch>
        </p:blipFill>
        <p:spPr>
          <a:xfrm>
            <a:off x="1003213" y="2260600"/>
            <a:ext cx="4727709" cy="573056"/>
          </a:xfrm>
          <a:prstGeom prst="rect">
            <a:avLst/>
          </a:prstGeom>
          <a:ln w="12700">
            <a:miter lim="400000"/>
          </a:ln>
        </p:spPr>
      </p:pic>
      <p:grpSp>
        <p:nvGrpSpPr>
          <p:cNvPr id="1914" name="Group"/>
          <p:cNvGrpSpPr/>
          <p:nvPr/>
        </p:nvGrpSpPr>
        <p:grpSpPr>
          <a:xfrm>
            <a:off x="965113" y="7563795"/>
            <a:ext cx="1362950" cy="1127935"/>
            <a:chOff x="0" y="0"/>
            <a:chExt cx="1362948" cy="1127934"/>
          </a:xfrm>
        </p:grpSpPr>
        <p:sp>
          <p:nvSpPr>
            <p:cNvPr id="1912" name="Line"/>
            <p:cNvSpPr/>
            <p:nvPr/>
          </p:nvSpPr>
          <p:spPr>
            <a:xfrm>
              <a:off x="1061" y="0"/>
              <a:ext cx="1361888" cy="1124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25400" cap="flat">
              <a:solidFill>
                <a:srgbClr val="000000">
                  <a:alpha val="50000"/>
                </a:srgbClr>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913" name="Line"/>
            <p:cNvSpPr/>
            <p:nvPr/>
          </p:nvSpPr>
          <p:spPr>
            <a:xfrm>
              <a:off x="0" y="2264"/>
              <a:ext cx="1354758" cy="1125671"/>
            </a:xfrm>
            <a:custGeom>
              <a:avLst/>
              <a:gdLst/>
              <a:ahLst/>
              <a:cxnLst>
                <a:cxn ang="0">
                  <a:pos x="wd2" y="hd2"/>
                </a:cxn>
                <a:cxn ang="5400000">
                  <a:pos x="wd2" y="hd2"/>
                </a:cxn>
                <a:cxn ang="10800000">
                  <a:pos x="wd2" y="hd2"/>
                </a:cxn>
                <a:cxn ang="16200000">
                  <a:pos x="wd2" y="hd2"/>
                </a:cxn>
              </a:cxnLst>
              <a:rect l="0" t="0" r="r" b="b"/>
              <a:pathLst>
                <a:path w="21583" h="21600" fill="norm" stroke="1" extrusionOk="0">
                  <a:moveTo>
                    <a:pt x="17" y="0"/>
                  </a:moveTo>
                  <a:cubicBezTo>
                    <a:pt x="17" y="0"/>
                    <a:pt x="-6" y="12144"/>
                    <a:pt x="1" y="12732"/>
                  </a:cubicBezTo>
                  <a:cubicBezTo>
                    <a:pt x="32" y="15294"/>
                    <a:pt x="-17" y="17421"/>
                    <a:pt x="1682" y="19312"/>
                  </a:cubicBezTo>
                  <a:cubicBezTo>
                    <a:pt x="3217" y="21021"/>
                    <a:pt x="5439" y="21449"/>
                    <a:pt x="10118" y="21505"/>
                  </a:cubicBezTo>
                  <a:cubicBezTo>
                    <a:pt x="10460" y="21510"/>
                    <a:pt x="21583" y="21600"/>
                    <a:pt x="21583" y="21600"/>
                  </a:cubicBezTo>
                </a:path>
              </a:pathLst>
            </a:custGeom>
            <a:noFill/>
            <a:ln w="25400" cap="flat">
              <a:solidFill>
                <a:srgbClr val="E32400"/>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grpSp>
      <p:grpSp>
        <p:nvGrpSpPr>
          <p:cNvPr id="1917" name="Group"/>
          <p:cNvGrpSpPr/>
          <p:nvPr/>
        </p:nvGrpSpPr>
        <p:grpSpPr>
          <a:xfrm>
            <a:off x="8283385" y="7512938"/>
            <a:ext cx="1474333" cy="1225763"/>
            <a:chOff x="0" y="0"/>
            <a:chExt cx="1474332" cy="1225762"/>
          </a:xfrm>
        </p:grpSpPr>
        <p:sp>
          <p:nvSpPr>
            <p:cNvPr id="1915" name="Line"/>
            <p:cNvSpPr/>
            <p:nvPr/>
          </p:nvSpPr>
          <p:spPr>
            <a:xfrm>
              <a:off x="47638" y="0"/>
              <a:ext cx="1426695" cy="1177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25400" cap="flat">
              <a:solidFill>
                <a:srgbClr val="000000">
                  <a:alpha val="50000"/>
                </a:srgbClr>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916" name="Line"/>
            <p:cNvSpPr/>
            <p:nvPr/>
          </p:nvSpPr>
          <p:spPr>
            <a:xfrm>
              <a:off x="-1" y="0"/>
              <a:ext cx="1466191" cy="1225763"/>
            </a:xfrm>
            <a:custGeom>
              <a:avLst/>
              <a:gdLst/>
              <a:ahLst/>
              <a:cxnLst>
                <a:cxn ang="0">
                  <a:pos x="wd2" y="hd2"/>
                </a:cxn>
                <a:cxn ang="5400000">
                  <a:pos x="wd2" y="hd2"/>
                </a:cxn>
                <a:cxn ang="10800000">
                  <a:pos x="wd2" y="hd2"/>
                </a:cxn>
                <a:cxn ang="16200000">
                  <a:pos x="wd2" y="hd2"/>
                </a:cxn>
              </a:cxnLst>
              <a:rect l="0" t="0" r="r" b="b"/>
              <a:pathLst>
                <a:path w="20786" h="20565" fill="norm" stroke="1" extrusionOk="0">
                  <a:moveTo>
                    <a:pt x="682" y="0"/>
                  </a:moveTo>
                  <a:cubicBezTo>
                    <a:pt x="682" y="0"/>
                    <a:pt x="672" y="8927"/>
                    <a:pt x="678" y="11214"/>
                  </a:cubicBezTo>
                  <a:cubicBezTo>
                    <a:pt x="686" y="14462"/>
                    <a:pt x="-814" y="17765"/>
                    <a:pt x="623" y="19668"/>
                  </a:cubicBezTo>
                  <a:cubicBezTo>
                    <a:pt x="2083" y="21600"/>
                    <a:pt x="4464" y="19829"/>
                    <a:pt x="7505" y="19694"/>
                  </a:cubicBezTo>
                  <a:cubicBezTo>
                    <a:pt x="11558" y="19514"/>
                    <a:pt x="20786" y="19784"/>
                    <a:pt x="20786" y="19784"/>
                  </a:cubicBezTo>
                </a:path>
              </a:pathLst>
            </a:custGeom>
            <a:noFill/>
            <a:ln w="25400" cap="flat">
              <a:solidFill>
                <a:srgbClr val="E32400"/>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grpSp>
      <p:graphicFrame>
        <p:nvGraphicFramePr>
          <p:cNvPr id="1918" name="Tableau 1"/>
          <p:cNvGraphicFramePr/>
          <p:nvPr/>
        </p:nvGraphicFramePr>
        <p:xfrm>
          <a:off x="1177925" y="7116533"/>
          <a:ext cx="3931520" cy="762001"/>
        </p:xfrm>
        <a:graphic xmlns:a="http://schemas.openxmlformats.org/drawingml/2006/main">
          <a:graphicData uri="http://schemas.openxmlformats.org/drawingml/2006/table">
            <a:tbl>
              <a:tblPr firstCol="1" firstRow="0" lastCol="0" lastRow="0" bandCol="0" bandRow="1" rtl="0">
                <a:tableStyleId>{73C13155-A36F-4B41-B481-FDFF3B75725F}</a:tableStyleId>
              </a:tblPr>
              <a:tblGrid>
                <a:gridCol w="972406"/>
                <a:gridCol w="2959113"/>
              </a:tblGrid>
              <a:tr h="381000">
                <a:tc>
                  <a:txBody>
                    <a:bodyPr/>
                    <a:lstStyle/>
                    <a:p>
                      <a:pPr marR="82550" algn="l" defTabSz="457200">
                        <a:spcBef>
                          <a:spcPts val="1000"/>
                        </a:spcBef>
                        <a:defRPr sz="1800">
                          <a:solidFill>
                            <a:srgbClr val="000000"/>
                          </a:solidFill>
                        </a:defRPr>
                      </a:pPr>
                      <a:r>
                        <a:rPr>
                          <a:solidFill>
                            <a:srgbClr val="232A32"/>
                          </a:solidFill>
                          <a:sym typeface="Times New Roman"/>
                        </a:rPr>
                        <a:t>gris  :</a:t>
                      </a:r>
                    </a:p>
                  </a:txBody>
                  <a:tcPr marL="38100" marR="38100" marT="38100" marB="38100" anchor="t" anchorCtr="0" horzOverflow="overflow">
                    <a:lnT w="3175">
                      <a:miter lim="400000"/>
                    </a:lnT>
                  </a:tcPr>
                </a:tc>
                <a:tc>
                  <a:txBody>
                    <a:bodyPr/>
                    <a:lstStyle/>
                    <a:p>
                      <a:pPr algn="l" defTabSz="914400">
                        <a:tabLst>
                          <a:tab pos="482600" algn="l"/>
                          <a:tab pos="863600" algn="l"/>
                          <a:tab pos="1371600" algn="l"/>
                          <a:tab pos="1879600" algn="l"/>
                        </a:tabLst>
                        <a:defRPr sz="1800"/>
                      </a:pPr>
                      <a:r>
                        <a:rPr>
                          <a:sym typeface="Times New Roman"/>
                        </a:rPr>
                        <a:t>vrai contour</a:t>
                      </a:r>
                    </a:p>
                  </a:txBody>
                  <a:tcPr marL="38100" marR="38100" marT="38100" marB="38100" anchor="t" anchorCtr="0" horzOverflow="overflow">
                    <a:lnR w="3175">
                      <a:miter lim="400000"/>
                    </a:lnR>
                    <a:lnT w="3175">
                      <a:miter lim="400000"/>
                    </a:lnT>
                  </a:tcPr>
                </a:tc>
              </a:tr>
              <a:tr h="381000">
                <a:tc>
                  <a:txBody>
                    <a:bodyPr/>
                    <a:lstStyle/>
                    <a:p>
                      <a:pPr marR="82550" algn="l" defTabSz="457200">
                        <a:spcBef>
                          <a:spcPts val="1000"/>
                        </a:spcBef>
                        <a:defRPr sz="1800">
                          <a:solidFill>
                            <a:srgbClr val="000000"/>
                          </a:solidFill>
                        </a:defRPr>
                      </a:pPr>
                      <a:r>
                        <a:rPr>
                          <a:solidFill>
                            <a:srgbClr val="232A32"/>
                          </a:solidFill>
                          <a:sym typeface="Times New Roman"/>
                        </a:rPr>
                        <a:t>rouge : </a:t>
                      </a:r>
                    </a:p>
                  </a:txBody>
                  <a:tcPr marL="38100" marR="38100" marT="38100" marB="38100" anchor="t" anchorCtr="0" horzOverflow="overflow">
                    <a:lnB w="3175">
                      <a:miter lim="400000"/>
                    </a:lnB>
                  </a:tcPr>
                </a:tc>
                <a:tc>
                  <a:txBody>
                    <a:bodyPr/>
                    <a:lstStyle/>
                    <a:p>
                      <a:pPr algn="l" defTabSz="914400">
                        <a:tabLst>
                          <a:tab pos="482600" algn="l"/>
                          <a:tab pos="863600" algn="l"/>
                          <a:tab pos="1371600" algn="l"/>
                          <a:tab pos="1879600" algn="l"/>
                        </a:tabLst>
                        <a:defRPr sz="1800"/>
                      </a:pPr>
                      <a:r>
                        <a:rPr>
                          <a:sym typeface="Times New Roman"/>
                        </a:rPr>
                        <a:t>contour détecté par le gradient</a:t>
                      </a:r>
                    </a:p>
                  </a:txBody>
                  <a:tcPr marL="38100" marR="38100" marT="38100" marB="38100" anchor="t" anchorCtr="0" horzOverflow="overflow">
                    <a:lnR w="3175">
                      <a:miter lim="400000"/>
                    </a:lnR>
                    <a:lnB w="3175">
                      <a:miter lim="400000"/>
                    </a:lnB>
                  </a:tcPr>
                </a:tc>
              </a:tr>
            </a:tbl>
          </a:graphicData>
        </a:graphic>
      </p:graphicFrame>
      <p:graphicFrame>
        <p:nvGraphicFramePr>
          <p:cNvPr id="1919" name="Tableau sans nom"/>
          <p:cNvGraphicFramePr/>
          <p:nvPr/>
        </p:nvGraphicFramePr>
        <p:xfrm>
          <a:off x="8724686" y="7114945"/>
          <a:ext cx="4080020" cy="762001"/>
        </p:xfrm>
        <a:graphic xmlns:a="http://schemas.openxmlformats.org/drawingml/2006/main">
          <a:graphicData uri="http://schemas.openxmlformats.org/drawingml/2006/table">
            <a:tbl>
              <a:tblPr firstCol="0" firstRow="0" lastCol="0" lastRow="0" bandCol="0" bandRow="1" rtl="0">
                <a:tableStyleId>{73C13155-A36F-4B41-B481-FDFF3B75725F}</a:tableStyleId>
              </a:tblPr>
              <a:tblGrid>
                <a:gridCol w="1033030"/>
                <a:gridCol w="2432891"/>
              </a:tblGrid>
              <a:tr h="381000">
                <a:tc>
                  <a:txBody>
                    <a:bodyPr/>
                    <a:lstStyle/>
                    <a:p>
                      <a:pPr algn="l" defTabSz="914400">
                        <a:tabLst>
                          <a:tab pos="482600" algn="l"/>
                          <a:tab pos="863600" algn="l"/>
                          <a:tab pos="1371600" algn="l"/>
                          <a:tab pos="1879600" algn="l"/>
                        </a:tabLst>
                        <a:defRPr sz="1800"/>
                      </a:pPr>
                      <a:r>
                        <a:rPr>
                          <a:sym typeface="Times New Roman"/>
                        </a:rPr>
                        <a:t>gris : </a:t>
                      </a:r>
                    </a:p>
                  </a:txBody>
                  <a:tcPr marL="38100" marR="38100" marT="38100" marB="38100" anchor="t" anchorCtr="0" horzOverflow="overflow">
                    <a:lnL w="3175">
                      <a:miter lim="400000"/>
                    </a:lnL>
                    <a:lnT w="3175">
                      <a:miter lim="400000"/>
                    </a:lnT>
                  </a:tcPr>
                </a:tc>
                <a:tc>
                  <a:txBody>
                    <a:bodyPr/>
                    <a:lstStyle/>
                    <a:p>
                      <a:pPr algn="l" defTabSz="914400">
                        <a:tabLst>
                          <a:tab pos="482600" algn="l"/>
                          <a:tab pos="863600" algn="l"/>
                          <a:tab pos="1371600" algn="l"/>
                          <a:tab pos="1879600" algn="l"/>
                        </a:tabLst>
                        <a:defRPr sz="1800"/>
                      </a:pPr>
                      <a:r>
                        <a:rPr>
                          <a:sym typeface="Times New Roman"/>
                        </a:rPr>
                        <a:t>vrai contour</a:t>
                      </a:r>
                    </a:p>
                  </a:txBody>
                  <a:tcPr marL="38100" marR="38100" marT="38100" marB="38100" anchor="t" anchorCtr="0" horzOverflow="overflow">
                    <a:lnR w="3175">
                      <a:miter lim="400000"/>
                    </a:lnR>
                    <a:lnT w="3175">
                      <a:miter lim="400000"/>
                    </a:lnT>
                  </a:tcPr>
                </a:tc>
              </a:tr>
              <a:tr h="381000">
                <a:tc>
                  <a:txBody>
                    <a:bodyPr/>
                    <a:lstStyle/>
                    <a:p>
                      <a:pPr algn="l" defTabSz="914400">
                        <a:tabLst>
                          <a:tab pos="482600" algn="l"/>
                          <a:tab pos="863600" algn="l"/>
                          <a:tab pos="1371600" algn="l"/>
                          <a:tab pos="1879600" algn="l"/>
                        </a:tabLst>
                        <a:defRPr sz="1800"/>
                      </a:pPr>
                      <a:r>
                        <a:rPr>
                          <a:sym typeface="Times New Roman"/>
                        </a:rPr>
                        <a:t>rouge : </a:t>
                      </a:r>
                    </a:p>
                  </a:txBody>
                  <a:tcPr marL="38100" marR="38100" marT="38100" marB="38100" anchor="t" anchorCtr="0" horzOverflow="overflow">
                    <a:lnL w="3175">
                      <a:miter lim="400000"/>
                    </a:lnL>
                    <a:lnB w="3175">
                      <a:miter lim="400000"/>
                    </a:lnB>
                  </a:tcPr>
                </a:tc>
                <a:tc>
                  <a:txBody>
                    <a:bodyPr/>
                    <a:lstStyle/>
                    <a:p>
                      <a:pPr algn="l" defTabSz="914400">
                        <a:tabLst>
                          <a:tab pos="482600" algn="l"/>
                          <a:tab pos="863600" algn="l"/>
                          <a:tab pos="1371600" algn="l"/>
                          <a:tab pos="1879600" algn="l"/>
                        </a:tabLst>
                        <a:defRPr sz="1800"/>
                      </a:pPr>
                      <a:r>
                        <a:rPr>
                          <a:sym typeface="Times New Roman"/>
                        </a:rPr>
                        <a:t>contour détecté par le Laplacien</a:t>
                      </a:r>
                    </a:p>
                  </a:txBody>
                  <a:tcPr marL="38100" marR="38100" marT="38100" marB="38100" anchor="t" anchorCtr="0" horzOverflow="overflow">
                    <a:lnR w="3175">
                      <a:miter lim="400000"/>
                    </a:lnR>
                    <a:lnB w="3175">
                      <a:miter lim="400000"/>
                    </a:lnB>
                  </a:tcPr>
                </a:tc>
              </a:tr>
            </a:tbl>
          </a:graphicData>
        </a:graphic>
      </p:graphicFrame>
      <p:pic>
        <p:nvPicPr>
          <p:cNvPr id="1920" name="c2.png" descr="c2.png"/>
          <p:cNvPicPr>
            <a:picLocks noChangeAspect="1"/>
          </p:cNvPicPr>
          <p:nvPr/>
        </p:nvPicPr>
        <p:blipFill>
          <a:blip r:embed="rId5">
            <a:extLst/>
          </a:blip>
          <a:srcRect l="36801" t="32834" r="60028" b="61354"/>
          <a:stretch>
            <a:fillRect/>
          </a:stretch>
        </p:blipFill>
        <p:spPr>
          <a:xfrm>
            <a:off x="5378608" y="7442199"/>
            <a:ext cx="1016001" cy="1397001"/>
          </a:xfrm>
          <a:prstGeom prst="rect">
            <a:avLst/>
          </a:prstGeom>
          <a:ln w="12700">
            <a:miter lim="400000"/>
          </a:ln>
        </p:spPr>
      </p:pic>
      <p:pic>
        <p:nvPicPr>
          <p:cNvPr id="1921" name="droppedImage.png" descr="droppedImage.png"/>
          <p:cNvPicPr>
            <a:picLocks noChangeAspect="1"/>
          </p:cNvPicPr>
          <p:nvPr/>
        </p:nvPicPr>
        <p:blipFill>
          <a:blip r:embed="rId6">
            <a:extLst/>
          </a:blip>
          <a:srcRect l="36957" t="33117" r="59872" b="61098"/>
          <a:stretch>
            <a:fillRect/>
          </a:stretch>
        </p:blipFill>
        <p:spPr>
          <a:xfrm>
            <a:off x="6972299" y="7440246"/>
            <a:ext cx="1016001" cy="1397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09">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910"/>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91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90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90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190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1909">
                                            <p:txEl>
                                              <p:pRg st="4" end="4"/>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2" fill="hold">
                                  <p:stCondLst>
                                    <p:cond delay="0"/>
                                  </p:stCondLst>
                                  <p:iterate type="el" backwards="0">
                                    <p:tmAbs val="0"/>
                                  </p:iterate>
                                  <p:childTnLst>
                                    <p:set>
                                      <p:cBhvr>
                                        <p:cTn id="30" fill="hold"/>
                                        <p:tgtEl>
                                          <p:spTgt spid="1914"/>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3" fill="hold">
                                  <p:stCondLst>
                                    <p:cond delay="0"/>
                                  </p:stCondLst>
                                  <p:iterate type="el" backwards="0">
                                    <p:tmAbs val="0"/>
                                  </p:iterate>
                                  <p:childTnLst>
                                    <p:set>
                                      <p:cBhvr>
                                        <p:cTn id="33" fill="hold"/>
                                        <p:tgtEl>
                                          <p:spTgt spid="1918"/>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4" fill="hold">
                                  <p:stCondLst>
                                    <p:cond delay="0"/>
                                  </p:stCondLst>
                                  <p:iterate type="el" backwards="0">
                                    <p:tmAbs val="0"/>
                                  </p:iterate>
                                  <p:childTnLst>
                                    <p:set>
                                      <p:cBhvr>
                                        <p:cTn id="36" fill="hold"/>
                                        <p:tgtEl>
                                          <p:spTgt spid="19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909">
                                            <p:txEl>
                                              <p:pRg st="5" end="5"/>
                                            </p:txEl>
                                          </p:spTgt>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 fill="hold">
                                  <p:stCondLst>
                                    <p:cond delay="0"/>
                                  </p:stCondLst>
                                  <p:iterate type="el" backwards="0">
                                    <p:tmAbs val="0"/>
                                  </p:iterate>
                                  <p:childTnLst>
                                    <p:set>
                                      <p:cBhvr>
                                        <p:cTn id="43" fill="hold"/>
                                        <p:tgtEl>
                                          <p:spTgt spid="1909">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0" presetID="1" grpId="1" fill="hold">
                                  <p:stCondLst>
                                    <p:cond delay="0"/>
                                  </p:stCondLst>
                                  <p:iterate type="el" backwards="0">
                                    <p:tmAbs val="0"/>
                                  </p:iterate>
                                  <p:childTnLst>
                                    <p:set>
                                      <p:cBhvr>
                                        <p:cTn id="47" fill="hold"/>
                                        <p:tgtEl>
                                          <p:spTgt spid="1909">
                                            <p:txEl>
                                              <p:pRg st="7" end="7"/>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0" presetID="1" grpId="1" fill="hold">
                                  <p:stCondLst>
                                    <p:cond delay="0"/>
                                  </p:stCondLst>
                                  <p:iterate type="el" backwards="0">
                                    <p:tmAbs val="0"/>
                                  </p:iterate>
                                  <p:childTnLst>
                                    <p:set>
                                      <p:cBhvr>
                                        <p:cTn id="51" fill="hold"/>
                                        <p:tgtEl>
                                          <p:spTgt spid="1909">
                                            <p:txEl>
                                              <p:pRg st="8" end="8"/>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0" presetID="1" grpId="1" fill="hold">
                                  <p:stCondLst>
                                    <p:cond delay="0"/>
                                  </p:stCondLst>
                                  <p:iterate type="el" backwards="0">
                                    <p:tmAbs val="0"/>
                                  </p:iterate>
                                  <p:childTnLst>
                                    <p:set>
                                      <p:cBhvr>
                                        <p:cTn id="55" fill="hold"/>
                                        <p:tgtEl>
                                          <p:spTgt spid="1909">
                                            <p:txEl>
                                              <p:pRg st="9" end="9"/>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0" presetID="1" grpId="1" fill="hold">
                                  <p:stCondLst>
                                    <p:cond delay="0"/>
                                  </p:stCondLst>
                                  <p:iterate type="el" backwards="0">
                                    <p:tmAbs val="0"/>
                                  </p:iterate>
                                  <p:childTnLst>
                                    <p:set>
                                      <p:cBhvr>
                                        <p:cTn id="59" fill="hold"/>
                                        <p:tgtEl>
                                          <p:spTgt spid="1909">
                                            <p:txEl>
                                              <p:pRg st="10" end="1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Class="entr" nodeType="clickEffect" presetSubtype="0" presetID="1" grpId="1" fill="hold">
                                  <p:stCondLst>
                                    <p:cond delay="0"/>
                                  </p:stCondLst>
                                  <p:iterate type="el" backwards="0">
                                    <p:tmAbs val="0"/>
                                  </p:iterate>
                                  <p:childTnLst>
                                    <p:set>
                                      <p:cBhvr>
                                        <p:cTn id="63" fill="hold"/>
                                        <p:tgtEl>
                                          <p:spTgt spid="1909">
                                            <p:txEl>
                                              <p:pRg st="11" end="11"/>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Class="entr" nodeType="clickEffect" presetSubtype="0" presetID="1" grpId="1" fill="hold">
                                  <p:stCondLst>
                                    <p:cond delay="0"/>
                                  </p:stCondLst>
                                  <p:iterate type="el" backwards="0">
                                    <p:tmAbs val="0"/>
                                  </p:iterate>
                                  <p:childTnLst>
                                    <p:set>
                                      <p:cBhvr>
                                        <p:cTn id="67" fill="hold"/>
                                        <p:tgtEl>
                                          <p:spTgt spid="1909">
                                            <p:txEl>
                                              <p:pRg st="12" end="12"/>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0" presetID="1" grpId="1" fill="hold">
                                  <p:stCondLst>
                                    <p:cond delay="0"/>
                                  </p:stCondLst>
                                  <p:iterate type="el" backwards="0">
                                    <p:tmAbs val="0"/>
                                  </p:iterate>
                                  <p:childTnLst>
                                    <p:set>
                                      <p:cBhvr>
                                        <p:cTn id="71" fill="hold"/>
                                        <p:tgtEl>
                                          <p:spTgt spid="1909">
                                            <p:txEl>
                                              <p:pRg st="13" end="13"/>
                                            </p:txEl>
                                          </p:spTgt>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5" fill="hold">
                                  <p:stCondLst>
                                    <p:cond delay="0"/>
                                  </p:stCondLst>
                                  <p:iterate type="el" backwards="0">
                                    <p:tmAbs val="0"/>
                                  </p:iterate>
                                  <p:childTnLst>
                                    <p:set>
                                      <p:cBhvr>
                                        <p:cTn id="74" fill="hold"/>
                                        <p:tgtEl>
                                          <p:spTgt spid="1917"/>
                                        </p:tgtEl>
                                        <p:attrNameLst>
                                          <p:attrName>style.visibility</p:attrName>
                                        </p:attrNameLst>
                                      </p:cBhvr>
                                      <p:to>
                                        <p:strVal val="visible"/>
                                      </p:to>
                                    </p:set>
                                  </p:childTnLst>
                                </p:cTn>
                              </p:par>
                            </p:childTnLst>
                          </p:cTn>
                        </p:par>
                        <p:par>
                          <p:cTn id="75" fill="hold">
                            <p:stCondLst>
                              <p:cond delay="0"/>
                            </p:stCondLst>
                            <p:childTnLst>
                              <p:par>
                                <p:cTn id="76" presetClass="entr" nodeType="afterEffect" presetSubtype="0" presetID="1" grpId="6" fill="hold">
                                  <p:stCondLst>
                                    <p:cond delay="0"/>
                                  </p:stCondLst>
                                  <p:iterate type="el" backwards="0">
                                    <p:tmAbs val="0"/>
                                  </p:iterate>
                                  <p:childTnLst>
                                    <p:set>
                                      <p:cBhvr>
                                        <p:cTn id="77" fill="hold"/>
                                        <p:tgtEl>
                                          <p:spTgt spid="1919"/>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7" fill="hold">
                                  <p:stCondLst>
                                    <p:cond delay="0"/>
                                  </p:stCondLst>
                                  <p:iterate type="el" backwards="0">
                                    <p:tmAbs val="0"/>
                                  </p:iterate>
                                  <p:childTnLst>
                                    <p:set>
                                      <p:cBhvr>
                                        <p:cTn id="80" fill="hold"/>
                                        <p:tgtEl>
                                          <p:spTgt spid="19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9" grpId="1"/>
      <p:bldP build="whole" bldLvl="1" animBg="1" rev="0" advAuto="0" spid="1919" grpId="6"/>
      <p:bldP build="whole" bldLvl="1" animBg="1" rev="0" advAuto="0" spid="1917" grpId="5"/>
      <p:bldP build="whole" bldLvl="1" animBg="1" rev="0" advAuto="0" spid="1921" grpId="7"/>
      <p:bldP build="whole" bldLvl="1" animBg="1" rev="0" advAuto="0" spid="1920" grpId="4"/>
      <p:bldP build="whole" bldLvl="1" animBg="1" rev="0" advAuto="0" spid="1918" grpId="3"/>
      <p:bldP build="whole" bldLvl="1" animBg="1" rev="0" advAuto="0" spid="1914" grpId="2"/>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23" name="Comparaison"/>
          <p:cNvSpPr txBox="1"/>
          <p:nvPr>
            <p:ph type="body" idx="1"/>
          </p:nvPr>
        </p:nvSpPr>
        <p:spPr>
          <a:prstGeom prst="rect">
            <a:avLst/>
          </a:prstGeom>
        </p:spPr>
        <p:txBody>
          <a:bodyPr/>
          <a:lstStyle/>
          <a:p>
            <a:pPr lvl="2">
              <a:buBlip>
                <a:blip r:embed="rId2"/>
              </a:buBlip>
            </a:pPr>
            <a:r>
              <a:t>Comparaison</a:t>
            </a:r>
          </a:p>
        </p:txBody>
      </p:sp>
      <p:pic>
        <p:nvPicPr>
          <p:cNvPr id="1924" name="Bikesgray.jpg" descr="Bikesgray.jpg"/>
          <p:cNvPicPr>
            <a:picLocks noChangeAspect="1"/>
          </p:cNvPicPr>
          <p:nvPr/>
        </p:nvPicPr>
        <p:blipFill>
          <a:blip r:embed="rId3">
            <a:extLst/>
          </a:blip>
          <a:srcRect l="35336" t="19519" r="4591" b="41730"/>
          <a:stretch>
            <a:fillRect/>
          </a:stretch>
        </p:blipFill>
        <p:spPr>
          <a:xfrm>
            <a:off x="1219200" y="3302000"/>
            <a:ext cx="10579100" cy="5118100"/>
          </a:xfrm>
          <a:prstGeom prst="rect">
            <a:avLst/>
          </a:prstGeom>
          <a:ln w="12700">
            <a:miter lim="400000"/>
          </a:ln>
        </p:spPr>
      </p:pic>
      <p:pic>
        <p:nvPicPr>
          <p:cNvPr id="1925" name="Source : Source : " descr="Source : Source :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pic>
        <p:nvPicPr>
          <p:cNvPr id="1926" name="LOG.png" descr="LOG.png"/>
          <p:cNvPicPr>
            <a:picLocks noChangeAspect="1"/>
          </p:cNvPicPr>
          <p:nvPr/>
        </p:nvPicPr>
        <p:blipFill>
          <a:blip r:embed="rId5">
            <a:extLst/>
          </a:blip>
          <a:srcRect l="35402" t="19538" r="4499" b="41694"/>
          <a:stretch>
            <a:fillRect/>
          </a:stretch>
        </p:blipFill>
        <p:spPr>
          <a:xfrm>
            <a:off x="1212011" y="3307391"/>
            <a:ext cx="10579101" cy="5118101"/>
          </a:xfrm>
          <a:prstGeom prst="rect">
            <a:avLst/>
          </a:prstGeom>
          <a:ln w="12700">
            <a:miter lim="400000"/>
          </a:ln>
        </p:spPr>
      </p:pic>
      <p:pic>
        <p:nvPicPr>
          <p:cNvPr id="1927" name="canny.png" descr="canny.png"/>
          <p:cNvPicPr>
            <a:picLocks noChangeAspect="1"/>
          </p:cNvPicPr>
          <p:nvPr/>
        </p:nvPicPr>
        <p:blipFill>
          <a:blip r:embed="rId6">
            <a:alphaModFix amt="75000"/>
            <a:extLst/>
          </a:blip>
          <a:srcRect l="35419" t="19549" r="4591" b="41660"/>
          <a:stretch>
            <a:fillRect/>
          </a:stretch>
        </p:blipFill>
        <p:spPr>
          <a:xfrm>
            <a:off x="1224711" y="3307391"/>
            <a:ext cx="10553701" cy="5118101"/>
          </a:xfrm>
          <a:prstGeom prst="rect">
            <a:avLst/>
          </a:prstGeom>
          <a:ln w="12700">
            <a:miter lim="400000"/>
          </a:ln>
        </p:spPr>
      </p:pic>
      <p:sp>
        <p:nvSpPr>
          <p:cNvPr id="192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29" name="Contours"/>
          <p:cNvSpPr txBox="1"/>
          <p:nvPr>
            <p:ph type="title"/>
          </p:nvPr>
        </p:nvSpPr>
        <p:spPr>
          <a:prstGeom prst="rect">
            <a:avLst/>
          </a:prstGeom>
        </p:spPr>
        <p:txBody>
          <a:bodyPr/>
          <a:lstStyle>
            <a:lvl1pPr>
              <a:buAutoNum type="arabicPeriod" startAt="2"/>
            </a:lvl1pPr>
          </a:lstStyle>
          <a:p>
            <a:pPr/>
            <a:r>
              <a:t>Contours</a:t>
            </a:r>
          </a:p>
        </p:txBody>
      </p:sp>
      <p:graphicFrame>
        <p:nvGraphicFramePr>
          <p:cNvPr id="1930" name="Tableau sans nom"/>
          <p:cNvGraphicFramePr/>
          <p:nvPr/>
        </p:nvGraphicFramePr>
        <p:xfrm>
          <a:off x="5550705" y="1821542"/>
          <a:ext cx="2475696" cy="1028701"/>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812884"/>
                <a:gridCol w="897140"/>
                <a:gridCol w="765669"/>
              </a:tblGrid>
              <a:tr h="514350">
                <a:tc>
                  <a:txBody>
                    <a:bodyPr/>
                    <a:lstStyle/>
                    <a:p>
                      <a:pPr>
                        <a:spcBef>
                          <a:spcPts val="800"/>
                        </a:spcBef>
                        <a:defRPr sz="1800">
                          <a:solidFill>
                            <a:srgbClr val="000000"/>
                          </a:solidFill>
                        </a:defRPr>
                      </a:pPr>
                      <a:r>
                        <a:rPr sz="2000">
                          <a:solidFill>
                            <a:srgbClr val="232323"/>
                          </a:solidFill>
                          <a:sym typeface="Times New Roman"/>
                        </a:rPr>
                        <a:t>bleu</a:t>
                      </a: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LoG</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σ = 4</a:t>
                      </a:r>
                    </a:p>
                  </a:txBody>
                  <a:tcPr marL="63500" marR="63500" marT="63500" marB="63500" anchor="ctr" anchorCtr="0" horzOverflow="overflow">
                    <a:lnR w="12700">
                      <a:miter lim="400000"/>
                    </a:lnR>
                    <a:lnT w="12700">
                      <a:miter lim="400000"/>
                    </a:lnT>
                  </a:tcPr>
                </a:tc>
              </a:tr>
              <a:tr h="514350">
                <a:tc>
                  <a:txBody>
                    <a:bodyPr/>
                    <a:lstStyle/>
                    <a:p>
                      <a:pPr>
                        <a:spcBef>
                          <a:spcPts val="800"/>
                        </a:spcBef>
                        <a:defRPr sz="1800">
                          <a:solidFill>
                            <a:srgbClr val="000000"/>
                          </a:solidFill>
                        </a:defRPr>
                      </a:pPr>
                      <a:r>
                        <a:rPr sz="2000">
                          <a:solidFill>
                            <a:srgbClr val="232323"/>
                          </a:solidFill>
                          <a:sym typeface="Times New Roman"/>
                        </a:rPr>
                        <a:t>rouge</a:t>
                      </a: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Canny</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σ = 4</a:t>
                      </a:r>
                    </a:p>
                  </a:txBody>
                  <a:tcPr marL="63500" marR="63500" marT="63500" marB="63500" anchor="ctr"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0" grpId="2"/>
      <p:bldP build="whole" bldLvl="1" animBg="1" rev="0" advAuto="0" spid="1927" grpId="1"/>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32" name="Comparaison…"/>
          <p:cNvSpPr txBox="1"/>
          <p:nvPr>
            <p:ph type="body" idx="1"/>
          </p:nvPr>
        </p:nvSpPr>
        <p:spPr>
          <a:prstGeom prst="rect">
            <a:avLst/>
          </a:prstGeom>
        </p:spPr>
        <p:txBody>
          <a:bodyPr/>
          <a:lstStyle/>
          <a:p>
            <a:pPr lvl="2">
              <a:buBlip>
                <a:blip r:embed="rId3"/>
              </a:buBlip>
            </a:pPr>
            <a:r>
              <a:t>Comparaison</a:t>
            </a:r>
          </a:p>
          <a:p>
            <a:pPr lvl="3"/>
            <a:r>
              <a:t>Position des jonctions</a:t>
            </a:r>
          </a:p>
        </p:txBody>
      </p:sp>
      <p:pic>
        <p:nvPicPr>
          <p:cNvPr id="1933" name="Source : Source : " descr="Source : Source :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93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35" name="Contours"/>
          <p:cNvSpPr txBox="1"/>
          <p:nvPr>
            <p:ph type="title"/>
          </p:nvPr>
        </p:nvSpPr>
        <p:spPr>
          <a:prstGeom prst="rect">
            <a:avLst/>
          </a:prstGeom>
        </p:spPr>
        <p:txBody>
          <a:bodyPr/>
          <a:lstStyle>
            <a:lvl1pPr>
              <a:buAutoNum type="arabicPeriod" startAt="2"/>
            </a:lvl1pPr>
          </a:lstStyle>
          <a:p>
            <a:pPr/>
            <a:r>
              <a:t>Contours</a:t>
            </a:r>
          </a:p>
        </p:txBody>
      </p:sp>
      <p:graphicFrame>
        <p:nvGraphicFramePr>
          <p:cNvPr id="1936" name="Tableau sans nom"/>
          <p:cNvGraphicFramePr/>
          <p:nvPr/>
        </p:nvGraphicFramePr>
        <p:xfrm>
          <a:off x="870700" y="2784905"/>
          <a:ext cx="2634501" cy="762001"/>
        </p:xfrm>
        <a:graphic xmlns:a="http://schemas.openxmlformats.org/drawingml/2006/main">
          <a:graphicData uri="http://schemas.openxmlformats.org/drawingml/2006/table">
            <a:tbl>
              <a:tblPr firstCol="0" firstRow="0" lastCol="0" lastRow="0" bandCol="0" bandRow="1" rtl="0">
                <a:tableStyleId>{73C13155-A36F-4B41-B481-FDFF3B75725F}</a:tableStyleId>
              </a:tblPr>
              <a:tblGrid>
                <a:gridCol w="1152462"/>
                <a:gridCol w="916534"/>
                <a:gridCol w="764982"/>
              </a:tblGrid>
              <a:tr h="381000">
                <a:tc>
                  <a:txBody>
                    <a:bodyPr/>
                    <a:lstStyle/>
                    <a:p>
                      <a:pPr algn="l" defTabSz="914400">
                        <a:tabLst>
                          <a:tab pos="482600" algn="l"/>
                          <a:tab pos="863600" algn="l"/>
                          <a:tab pos="1371600" algn="l"/>
                          <a:tab pos="1879600" algn="l"/>
                        </a:tabLst>
                        <a:defRPr sz="1800"/>
                      </a:pPr>
                      <a:r>
                        <a:rPr>
                          <a:sym typeface="Times New Roman"/>
                        </a:rPr>
                        <a:t>Cyan</a:t>
                      </a:r>
                    </a:p>
                  </a:txBody>
                  <a:tcPr marL="38100" marR="38100" marT="38100" marB="38100" anchor="t" anchorCtr="0" horzOverflow="overflow">
                    <a:lnL w="3175">
                      <a:miter lim="400000"/>
                    </a:lnL>
                    <a:lnT w="3175">
                      <a:miter lim="400000"/>
                    </a:lnT>
                  </a:tcPr>
                </a:tc>
                <a:tc>
                  <a:txBody>
                    <a:bodyPr/>
                    <a:lstStyle/>
                    <a:p>
                      <a:pPr algn="l" defTabSz="914400">
                        <a:tabLst>
                          <a:tab pos="482600" algn="l"/>
                          <a:tab pos="863600" algn="l"/>
                          <a:tab pos="1371600" algn="l"/>
                          <a:tab pos="1879600" algn="l"/>
                        </a:tabLst>
                        <a:defRPr sz="1800"/>
                      </a:pPr>
                      <a:r>
                        <a:rPr>
                          <a:sym typeface="Times New Roman"/>
                        </a:rPr>
                        <a:t>LoG</a:t>
                      </a:r>
                    </a:p>
                  </a:txBody>
                  <a:tcPr marL="38100" marR="38100" marT="38100" marB="38100" anchor="t" anchorCtr="0" horzOverflow="overflow">
                    <a:lnT w="3175">
                      <a:miter lim="400000"/>
                    </a:lnT>
                  </a:tcPr>
                </a:tc>
                <a:tc>
                  <a:txBody>
                    <a:bodyPr/>
                    <a:lstStyle/>
                    <a:p>
                      <a:pPr algn="l" defTabSz="914400">
                        <a:tabLst>
                          <a:tab pos="482600" algn="l"/>
                          <a:tab pos="863600" algn="l"/>
                          <a:tab pos="1371600" algn="l"/>
                          <a:tab pos="1879600" algn="l"/>
                        </a:tabLst>
                        <a:defRPr sz="1800"/>
                      </a:pPr>
                      <a:r>
                        <a:rPr>
                          <a:sym typeface="Times New Roman"/>
                        </a:rPr>
                        <a:t>σ = 4</a:t>
                      </a:r>
                    </a:p>
                  </a:txBody>
                  <a:tcPr marL="38100" marR="38100" marT="38100" marB="38100" anchor="t" anchorCtr="0" horzOverflow="overflow">
                    <a:lnR w="3175">
                      <a:miter lim="400000"/>
                    </a:lnR>
                    <a:lnT w="3175">
                      <a:miter lim="400000"/>
                    </a:lnT>
                  </a:tcPr>
                </a:tc>
              </a:tr>
              <a:tr h="381000">
                <a:tc>
                  <a:txBody>
                    <a:bodyPr/>
                    <a:lstStyle/>
                    <a:p>
                      <a:pPr algn="l" defTabSz="914400">
                        <a:tabLst>
                          <a:tab pos="482600" algn="l"/>
                          <a:tab pos="863600" algn="l"/>
                          <a:tab pos="1371600" algn="l"/>
                          <a:tab pos="1879600" algn="l"/>
                        </a:tabLst>
                        <a:defRPr sz="1800"/>
                      </a:pPr>
                      <a:r>
                        <a:rPr>
                          <a:sym typeface="Times New Roman"/>
                        </a:rPr>
                        <a:t>Magenta</a:t>
                      </a:r>
                    </a:p>
                  </a:txBody>
                  <a:tcPr marL="38100" marR="38100" marT="38100" marB="38100" anchor="t" anchorCtr="0" horzOverflow="overflow">
                    <a:lnL w="3175">
                      <a:miter lim="400000"/>
                    </a:lnL>
                    <a:lnB w="3175">
                      <a:miter lim="400000"/>
                    </a:lnB>
                  </a:tcPr>
                </a:tc>
                <a:tc>
                  <a:txBody>
                    <a:bodyPr/>
                    <a:lstStyle/>
                    <a:p>
                      <a:pPr algn="l" defTabSz="914400">
                        <a:tabLst>
                          <a:tab pos="482600" algn="l"/>
                          <a:tab pos="863600" algn="l"/>
                          <a:tab pos="1371600" algn="l"/>
                          <a:tab pos="1879600" algn="l"/>
                        </a:tabLst>
                        <a:defRPr sz="1800"/>
                      </a:pPr>
                      <a:r>
                        <a:rPr>
                          <a:sym typeface="Times New Roman"/>
                        </a:rPr>
                        <a:t>Canny</a:t>
                      </a:r>
                    </a:p>
                  </a:txBody>
                  <a:tcPr marL="38100" marR="38100" marT="38100" marB="38100" anchor="t" anchorCtr="0" horzOverflow="overflow">
                    <a:lnB w="3175">
                      <a:miter lim="400000"/>
                    </a:lnB>
                  </a:tcPr>
                </a:tc>
                <a:tc>
                  <a:txBody>
                    <a:bodyPr/>
                    <a:lstStyle/>
                    <a:p>
                      <a:pPr algn="l" defTabSz="914400">
                        <a:tabLst>
                          <a:tab pos="482600" algn="l"/>
                          <a:tab pos="863600" algn="l"/>
                          <a:tab pos="1371600" algn="l"/>
                          <a:tab pos="1879600" algn="l"/>
                        </a:tabLst>
                        <a:defRPr sz="1800"/>
                      </a:pPr>
                      <a:r>
                        <a:rPr>
                          <a:sym typeface="Times New Roman"/>
                        </a:rPr>
                        <a:t>σ = 4</a:t>
                      </a:r>
                    </a:p>
                  </a:txBody>
                  <a:tcPr marL="38100" marR="38100" marT="38100" marB="38100" anchor="t" anchorCtr="0" horzOverflow="overflow">
                    <a:lnR w="3175">
                      <a:miter lim="400000"/>
                    </a:lnR>
                    <a:lnB w="3175">
                      <a:miter lim="400000"/>
                    </a:lnB>
                  </a:tcPr>
                </a:tc>
              </a:tr>
            </a:tbl>
          </a:graphicData>
        </a:graphic>
      </p:graphicFrame>
      <p:pic>
        <p:nvPicPr>
          <p:cNvPr id="1937" name="posterLitLin.png" descr="posterLitLin.png"/>
          <p:cNvPicPr>
            <a:picLocks noChangeAspect="0"/>
          </p:cNvPicPr>
          <p:nvPr/>
        </p:nvPicPr>
        <p:blipFill>
          <a:blip r:embed="rId5">
            <a:extLst/>
          </a:blip>
          <a:stretch>
            <a:fillRect/>
          </a:stretch>
        </p:blipFill>
        <p:spPr>
          <a:xfrm>
            <a:off x="4419600" y="1219200"/>
            <a:ext cx="7112000" cy="7150100"/>
          </a:xfrm>
          <a:prstGeom prst="rect">
            <a:avLst/>
          </a:prstGeom>
        </p:spPr>
      </p:pic>
      <p:pic>
        <p:nvPicPr>
          <p:cNvPr id="1938" name="droppedImage.tiff" descr="droppedImage.tiff"/>
          <p:cNvPicPr>
            <a:picLocks noChangeAspect="0"/>
          </p:cNvPicPr>
          <p:nvPr/>
        </p:nvPicPr>
        <p:blipFill>
          <a:blip r:embed="rId6">
            <a:extLst/>
          </a:blip>
          <a:stretch>
            <a:fillRect/>
          </a:stretch>
        </p:blipFill>
        <p:spPr>
          <a:xfrm>
            <a:off x="457200" y="3708400"/>
            <a:ext cx="3416300" cy="2624612"/>
          </a:xfrm>
          <a:prstGeom prst="rect">
            <a:avLst/>
          </a:prstGeom>
        </p:spPr>
      </p:pic>
      <p:pic>
        <p:nvPicPr>
          <p:cNvPr id="1939" name="droppedImage.tiff" descr="droppedImage.tiff"/>
          <p:cNvPicPr>
            <a:picLocks noChangeAspect="0"/>
          </p:cNvPicPr>
          <p:nvPr/>
        </p:nvPicPr>
        <p:blipFill>
          <a:blip r:embed="rId7">
            <a:extLst/>
          </a:blip>
          <a:stretch>
            <a:fillRect/>
          </a:stretch>
        </p:blipFill>
        <p:spPr>
          <a:xfrm>
            <a:off x="4419600" y="1219200"/>
            <a:ext cx="7112000" cy="7150100"/>
          </a:xfrm>
          <a:prstGeom prst="rect">
            <a:avLst/>
          </a:prstGeom>
        </p:spPr>
      </p:pic>
      <p:pic>
        <p:nvPicPr>
          <p:cNvPr id="1940" name="droppedImage.tiff" descr="droppedImage.tiff"/>
          <p:cNvPicPr>
            <a:picLocks noChangeAspect="0"/>
          </p:cNvPicPr>
          <p:nvPr/>
        </p:nvPicPr>
        <p:blipFill>
          <a:blip r:embed="rId8">
            <a:extLst/>
          </a:blip>
          <a:stretch>
            <a:fillRect/>
          </a:stretch>
        </p:blipFill>
        <p:spPr>
          <a:xfrm>
            <a:off x="457200" y="6629400"/>
            <a:ext cx="3416300" cy="2630345"/>
          </a:xfrm>
          <a:prstGeom prst="rect">
            <a:avLst/>
          </a:prstGeom>
        </p:spPr>
      </p:pic>
      <p:pic>
        <p:nvPicPr>
          <p:cNvPr id="1941" name="droppedImage.tiff" descr="droppedImage.tiff"/>
          <p:cNvPicPr>
            <a:picLocks noChangeAspect="0"/>
          </p:cNvPicPr>
          <p:nvPr/>
        </p:nvPicPr>
        <p:blipFill>
          <a:blip r:embed="rId9">
            <a:extLst/>
          </a:blip>
          <a:stretch>
            <a:fillRect/>
          </a:stretch>
        </p:blipFill>
        <p:spPr>
          <a:xfrm>
            <a:off x="4419600" y="1219200"/>
            <a:ext cx="7112000" cy="7150100"/>
          </a:xfrm>
          <a:prstGeom prst="rect">
            <a:avLst/>
          </a:prstGeom>
        </p:spPr>
      </p:pic>
      <p:sp>
        <p:nvSpPr>
          <p:cNvPr id="1942" name="Léger seuillage pour éliminer le bruit"/>
          <p:cNvSpPr/>
          <p:nvPr/>
        </p:nvSpPr>
        <p:spPr>
          <a:xfrm>
            <a:off x="5676900" y="8431845"/>
            <a:ext cx="3952528"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Léger seuillage pour éliminer le bruit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3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94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1938"/>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19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6" grpId="2"/>
      <p:bldP build="whole" bldLvl="1" animBg="1" rev="0" advAuto="0" spid="1939" grpId="1"/>
      <p:bldP build="whole" bldLvl="1" animBg="1" rev="0" advAuto="0" spid="1938" grpId="4"/>
      <p:bldP build="whole" bldLvl="1" animBg="1" rev="0" advAuto="0" spid="1941" grpId="3"/>
      <p:bldP build="whole" bldLvl="1" animBg="1" rev="0" advAuto="0" spid="1940" grpId="5"/>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6" name="Calcul des dérivées d’une image…"/>
          <p:cNvSpPr txBox="1"/>
          <p:nvPr>
            <p:ph type="body" idx="1"/>
          </p:nvPr>
        </p:nvSpPr>
        <p:spPr>
          <a:prstGeom prst="rect">
            <a:avLst/>
          </a:prstGeom>
        </p:spPr>
        <p:txBody>
          <a:bodyPr>
            <a:normAutofit fontScale="100000" lnSpcReduction="0"/>
          </a:bodyPr>
          <a:lstStyle/>
          <a:p>
            <a:pPr>
              <a:defRPr>
                <a:solidFill>
                  <a:srgbClr val="4C4C4F">
                    <a:alpha val="60000"/>
                  </a:srgbClr>
                </a:solidFill>
              </a:defRPr>
            </a:pPr>
            <a:r>
              <a:t>Calcul des dérivées d’une image</a:t>
            </a:r>
          </a:p>
          <a:p>
            <a:pPr>
              <a:defRPr>
                <a:solidFill>
                  <a:srgbClr val="4C4C4F">
                    <a:alpha val="60000"/>
                  </a:srgbClr>
                </a:solidFill>
              </a:defRPr>
            </a:pPr>
            <a:r>
              <a:t>Contours</a:t>
            </a:r>
          </a:p>
          <a:p>
            <a:pPr/>
            <a:r>
              <a:t>Coins</a:t>
            </a:r>
          </a:p>
          <a:p>
            <a:pPr lvl="1"/>
            <a:r>
              <a:t>Tenseur de structure</a:t>
            </a:r>
          </a:p>
          <a:p>
            <a:pPr lvl="1"/>
            <a:r>
              <a:t>Laplacien</a:t>
            </a:r>
          </a:p>
          <a:p>
            <a:pPr>
              <a:defRPr>
                <a:solidFill>
                  <a:srgbClr val="4C4C4F">
                    <a:alpha val="60000"/>
                  </a:srgbClr>
                </a:solidFill>
              </a:defRPr>
            </a:pPr>
            <a:r>
              <a:t>Segmentation</a:t>
            </a:r>
          </a:p>
        </p:txBody>
      </p:sp>
      <p:sp>
        <p:nvSpPr>
          <p:cNvPr id="19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9" name="Des points d’intérêts…"/>
          <p:cNvSpPr txBox="1"/>
          <p:nvPr>
            <p:ph type="body" idx="1"/>
          </p:nvPr>
        </p:nvSpPr>
        <p:spPr>
          <a:prstGeom prst="rect">
            <a:avLst/>
          </a:prstGeom>
        </p:spPr>
        <p:txBody>
          <a:bodyPr/>
          <a:lstStyle/>
          <a:p>
            <a:pPr lvl="2">
              <a:buBlip>
                <a:blip r:embed="rId3"/>
              </a:buBlip>
            </a:pPr>
            <a:r>
              <a:t>Des points d’intérêts</a:t>
            </a:r>
          </a:p>
          <a:p>
            <a:pPr lvl="3"/>
            <a:r>
              <a:t>Ne changent pas d'aspect même si rotation, translation, </a:t>
            </a:r>
            <a:br/>
            <a:r>
              <a:t>changements d'échelle, perspective</a:t>
            </a:r>
          </a:p>
        </p:txBody>
      </p:sp>
      <p:pic>
        <p:nvPicPr>
          <p:cNvPr id="1950" name="Source : G Xia, J. Delon et Y. Gousseau. Accurate and contrast invariant junction detection, CNRS Paris, France Source : G Xia, J. Delon et Y. Gousseau. Accurate and contrast invariant junction detection, CNRS Paris, France" descr="Source : G Xia, J. Delon et Y. Gousseau. Accurate and contrast invariant junction detection, CNRS Paris, France Source : G Xia, J. Delon et Y. Gousseau. Accurate and contrast invariant junction detection, CNRS Paris, France"/>
          <p:cNvPicPr>
            <a:picLocks noChangeAspect="0"/>
          </p:cNvPicPr>
          <p:nvPr>
            <p:ph type="body" idx="21"/>
          </p:nvPr>
        </p:nvPicPr>
        <p:blipFill>
          <a:blip r:embed="rId4">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9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52"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pic>
        <p:nvPicPr>
          <p:cNvPr id="1953" name="droppedImage.tiff" descr="droppedImage.tiff"/>
          <p:cNvPicPr>
            <a:picLocks noChangeAspect="0"/>
          </p:cNvPicPr>
          <p:nvPr/>
        </p:nvPicPr>
        <p:blipFill>
          <a:blip r:embed="rId5">
            <a:extLst/>
          </a:blip>
          <a:stretch>
            <a:fillRect/>
          </a:stretch>
        </p:blipFill>
        <p:spPr>
          <a:xfrm>
            <a:off x="1617204" y="3345047"/>
            <a:ext cx="5401989" cy="2184401"/>
          </a:xfrm>
          <a:prstGeom prst="rect">
            <a:avLst/>
          </a:prstGeom>
        </p:spPr>
      </p:pic>
      <p:pic>
        <p:nvPicPr>
          <p:cNvPr id="1954" name="image013.tiff" descr="image013.tiff"/>
          <p:cNvPicPr>
            <a:picLocks noChangeAspect="0"/>
          </p:cNvPicPr>
          <p:nvPr/>
        </p:nvPicPr>
        <p:blipFill>
          <a:blip r:embed="rId6">
            <a:extLst/>
          </a:blip>
          <a:stretch>
            <a:fillRect/>
          </a:stretch>
        </p:blipFill>
        <p:spPr>
          <a:xfrm>
            <a:off x="9232900" y="1612900"/>
            <a:ext cx="3263900" cy="3302000"/>
          </a:xfrm>
          <a:prstGeom prst="rect">
            <a:avLst/>
          </a:prstGeom>
        </p:spPr>
      </p:pic>
      <p:pic>
        <p:nvPicPr>
          <p:cNvPr id="1955" name="image015.tiff" descr="image015.tiff"/>
          <p:cNvPicPr>
            <a:picLocks noChangeAspect="0"/>
          </p:cNvPicPr>
          <p:nvPr/>
        </p:nvPicPr>
        <p:blipFill>
          <a:blip r:embed="rId7">
            <a:extLst/>
          </a:blip>
          <a:stretch>
            <a:fillRect/>
          </a:stretch>
        </p:blipFill>
        <p:spPr>
          <a:xfrm>
            <a:off x="8534400" y="5257800"/>
            <a:ext cx="3962400" cy="3302000"/>
          </a:xfrm>
          <a:prstGeom prst="rect">
            <a:avLst/>
          </a:prstGeom>
        </p:spPr>
      </p:pic>
      <p:pic>
        <p:nvPicPr>
          <p:cNvPr id="1956" name="droppedImage.png" descr="droppedImage.png"/>
          <p:cNvPicPr>
            <a:picLocks noChangeAspect="0"/>
          </p:cNvPicPr>
          <p:nvPr/>
        </p:nvPicPr>
        <p:blipFill>
          <a:blip r:embed="rId8">
            <a:extLst/>
          </a:blip>
          <a:stretch>
            <a:fillRect/>
          </a:stretch>
        </p:blipFill>
        <p:spPr>
          <a:xfrm>
            <a:off x="444500" y="6045200"/>
            <a:ext cx="1746291" cy="1816100"/>
          </a:xfrm>
          <a:prstGeom prst="rect">
            <a:avLst/>
          </a:prstGeom>
        </p:spPr>
      </p:pic>
      <p:pic>
        <p:nvPicPr>
          <p:cNvPr id="1957" name="droppedImage.png" descr="droppedImage.png"/>
          <p:cNvPicPr>
            <a:picLocks noChangeAspect="0"/>
          </p:cNvPicPr>
          <p:nvPr/>
        </p:nvPicPr>
        <p:blipFill>
          <a:blip r:embed="rId9">
            <a:extLst/>
          </a:blip>
          <a:stretch>
            <a:fillRect/>
          </a:stretch>
        </p:blipFill>
        <p:spPr>
          <a:xfrm>
            <a:off x="4483100" y="6019800"/>
            <a:ext cx="1746894" cy="1816100"/>
          </a:xfrm>
          <a:prstGeom prst="rect">
            <a:avLst/>
          </a:prstGeom>
        </p:spPr>
      </p:pic>
      <p:pic>
        <p:nvPicPr>
          <p:cNvPr id="1958" name="droppedImage.png" descr="droppedImage.png"/>
          <p:cNvPicPr>
            <a:picLocks noChangeAspect="0"/>
          </p:cNvPicPr>
          <p:nvPr/>
        </p:nvPicPr>
        <p:blipFill>
          <a:blip r:embed="rId10">
            <a:extLst/>
          </a:blip>
          <a:stretch>
            <a:fillRect/>
          </a:stretch>
        </p:blipFill>
        <p:spPr>
          <a:xfrm>
            <a:off x="2362200" y="6045200"/>
            <a:ext cx="1756723" cy="1816100"/>
          </a:xfrm>
          <a:prstGeom prst="rect">
            <a:avLst/>
          </a:prstGeom>
        </p:spPr>
      </p:pic>
      <p:pic>
        <p:nvPicPr>
          <p:cNvPr id="1959" name="droppedImage.png" descr="droppedImage.png"/>
          <p:cNvPicPr>
            <a:picLocks noChangeAspect="0"/>
          </p:cNvPicPr>
          <p:nvPr/>
        </p:nvPicPr>
        <p:blipFill>
          <a:blip r:embed="rId11">
            <a:extLst/>
          </a:blip>
          <a:stretch>
            <a:fillRect/>
          </a:stretch>
        </p:blipFill>
        <p:spPr>
          <a:xfrm>
            <a:off x="6502400" y="5981700"/>
            <a:ext cx="1756862" cy="1816100"/>
          </a:xfrm>
          <a:prstGeom prst="rect">
            <a:avLst/>
          </a:prstGeom>
        </p:spPr>
      </p:pic>
      <p:sp>
        <p:nvSpPr>
          <p:cNvPr id="1960" name="Coins ou jonctions en L"/>
          <p:cNvSpPr/>
          <p:nvPr/>
        </p:nvSpPr>
        <p:spPr>
          <a:xfrm>
            <a:off x="950751" y="7784145"/>
            <a:ext cx="259211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Coins ou jonctions en L</a:t>
            </a:r>
          </a:p>
        </p:txBody>
      </p:sp>
      <p:sp>
        <p:nvSpPr>
          <p:cNvPr id="1961" name="Jonction en T"/>
          <p:cNvSpPr/>
          <p:nvPr/>
        </p:nvSpPr>
        <p:spPr>
          <a:xfrm>
            <a:off x="4586845" y="7682545"/>
            <a:ext cx="154312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Jonction en T</a:t>
            </a:r>
          </a:p>
        </p:txBody>
      </p:sp>
      <p:sp>
        <p:nvSpPr>
          <p:cNvPr id="1962" name="Jonction en Y"/>
          <p:cNvSpPr/>
          <p:nvPr/>
        </p:nvSpPr>
        <p:spPr>
          <a:xfrm>
            <a:off x="6656951" y="7733345"/>
            <a:ext cx="156656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Jonction en 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5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9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195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96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6" fill="hold">
                                  <p:stCondLst>
                                    <p:cond delay="0"/>
                                  </p:stCondLst>
                                  <p:iterate type="el" backwards="0">
                                    <p:tmAbs val="0"/>
                                  </p:iterate>
                                  <p:childTnLst>
                                    <p:set>
                                      <p:cBhvr>
                                        <p:cTn id="23" fill="hold"/>
                                        <p:tgtEl>
                                          <p:spTgt spid="1959"/>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19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7" grpId="4"/>
      <p:bldP build="whole" bldLvl="1" animBg="1" rev="0" advAuto="0" spid="1962" grpId="7"/>
      <p:bldP build="whole" bldLvl="1" animBg="1" rev="0" advAuto="0" spid="1961" grpId="5"/>
      <p:bldP build="whole" bldLvl="1" animBg="1" rev="0" advAuto="0" spid="1958" grpId="2"/>
      <p:bldP build="whole" bldLvl="1" animBg="1" rev="0" advAuto="0" spid="1960" grpId="3"/>
      <p:bldP build="whole" bldLvl="1" animBg="1" rev="0" advAuto="0" spid="1956" grpId="1"/>
      <p:bldP build="whole" bldLvl="1" animBg="1" rev="0" advAuto="0" spid="1959" grpId="6"/>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6"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67" name="Détecteur de coins"/>
          <p:cNvSpPr txBox="1"/>
          <p:nvPr/>
        </p:nvSpPr>
        <p:spPr>
          <a:xfrm>
            <a:off x="1040383" y="216746"/>
            <a:ext cx="11520087" cy="83967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0"/>
              </a:spcBef>
              <a:buClrTx/>
              <a:defRPr sz="5000">
                <a:solidFill>
                  <a:srgbClr val="000000"/>
                </a:solidFill>
              </a:defRPr>
            </a:lvl1pPr>
          </a:lstStyle>
          <a:p>
            <a:pPr/>
            <a:r>
              <a:t>Détecteur de coins</a:t>
            </a:r>
          </a:p>
        </p:txBody>
      </p:sp>
      <p:pic>
        <p:nvPicPr>
          <p:cNvPr id="1968" name="image.png" descr="image.png"/>
          <p:cNvPicPr>
            <a:picLocks noChangeAspect="1"/>
          </p:cNvPicPr>
          <p:nvPr/>
        </p:nvPicPr>
        <p:blipFill>
          <a:blip r:embed="rId2">
            <a:extLst/>
          </a:blip>
          <a:stretch>
            <a:fillRect/>
          </a:stretch>
        </p:blipFill>
        <p:spPr>
          <a:xfrm>
            <a:off x="286737" y="3206044"/>
            <a:ext cx="7778046" cy="5461566"/>
          </a:xfrm>
          <a:prstGeom prst="rect">
            <a:avLst/>
          </a:prstGeom>
          <a:ln w="12700">
            <a:miter lim="400000"/>
          </a:ln>
        </p:spPr>
      </p:pic>
      <p:sp>
        <p:nvSpPr>
          <p:cNvPr id="1969" name="Qu’est-ce qu’un coin?  Une région de l’image comprenant une discontinuité ponctuelle."/>
          <p:cNvSpPr txBox="1"/>
          <p:nvPr/>
        </p:nvSpPr>
        <p:spPr>
          <a:xfrm>
            <a:off x="667850" y="1623342"/>
            <a:ext cx="10977437"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b="1" sz="2400">
                <a:solidFill>
                  <a:srgbClr val="000000"/>
                </a:solidFill>
              </a:defRPr>
            </a:pPr>
            <a:r>
              <a:t>Qu’est-ce qu’un coin</a:t>
            </a:r>
            <a:r>
              <a:rPr b="0"/>
              <a:t>?  Une région de l’image comprenant une discontinuité ponctuelle.</a:t>
            </a:r>
          </a:p>
        </p:txBody>
      </p:sp>
      <p:sp>
        <p:nvSpPr>
          <p:cNvPr id="1970" name="Rectangle"/>
          <p:cNvSpPr/>
          <p:nvPr/>
        </p:nvSpPr>
        <p:spPr>
          <a:xfrm>
            <a:off x="6920089" y="6353386"/>
            <a:ext cx="760872" cy="810543"/>
          </a:xfrm>
          <a:prstGeom prst="rect">
            <a:avLst/>
          </a:prstGeom>
          <a:ln w="38100">
            <a:solidFill>
              <a:srgbClr val="FF0000"/>
            </a:solidFill>
          </a:ln>
        </p:spPr>
        <p:txBody>
          <a:bodyPr lIns="65023" tIns="65023" rIns="65023" bIns="65023"/>
          <a:lstStyle/>
          <a:p>
            <a:pPr defTabSz="1300480">
              <a:spcBef>
                <a:spcPts val="0"/>
              </a:spcBef>
              <a:buClrTx/>
              <a:defRPr sz="2400">
                <a:solidFill>
                  <a:srgbClr val="000000"/>
                </a:solidFill>
              </a:defRPr>
            </a:pPr>
          </a:p>
        </p:txBody>
      </p:sp>
      <p:pic>
        <p:nvPicPr>
          <p:cNvPr id="1971" name="image.png" descr="image.png"/>
          <p:cNvPicPr>
            <a:picLocks noChangeAspect="1"/>
          </p:cNvPicPr>
          <p:nvPr/>
        </p:nvPicPr>
        <p:blipFill>
          <a:blip r:embed="rId3">
            <a:extLst/>
          </a:blip>
          <a:stretch>
            <a:fillRect/>
          </a:stretch>
        </p:blipFill>
        <p:spPr>
          <a:xfrm>
            <a:off x="8552462" y="3901440"/>
            <a:ext cx="4244623" cy="4432019"/>
          </a:xfrm>
          <a:prstGeom prst="rect">
            <a:avLst/>
          </a:prstGeom>
          <a:ln w="12700">
            <a:miter lim="400000"/>
          </a:ln>
        </p:spPr>
      </p:pic>
      <p:sp>
        <p:nvSpPr>
          <p:cNvPr id="1972" name="Oval"/>
          <p:cNvSpPr/>
          <p:nvPr/>
        </p:nvSpPr>
        <p:spPr>
          <a:xfrm>
            <a:off x="10934417" y="5429955"/>
            <a:ext cx="361246" cy="345441"/>
          </a:xfrm>
          <a:prstGeom prst="ellipse">
            <a:avLst/>
          </a:prstGeom>
          <a:solidFill>
            <a:srgbClr val="FF0000"/>
          </a:solidFill>
          <a:ln w="12700">
            <a:solidFill>
              <a:srgbClr val="000000"/>
            </a:solidFill>
          </a:ln>
        </p:spPr>
        <p:txBody>
          <a:bodyPr lIns="65023" tIns="65023" rIns="65023" bIns="65023"/>
          <a:lstStyle/>
          <a:p>
            <a:pPr defTabSz="1300480">
              <a:spcBef>
                <a:spcPts val="0"/>
              </a:spcBef>
              <a:buClrTx/>
              <a:defRPr sz="2400">
                <a:solidFill>
                  <a:srgbClr val="000000"/>
                </a:solidFill>
              </a:defRPr>
            </a:pPr>
          </a:p>
        </p:txBody>
      </p:sp>
      <p:sp>
        <p:nvSpPr>
          <p:cNvPr id="1973" name="Oval"/>
          <p:cNvSpPr/>
          <p:nvPr/>
        </p:nvSpPr>
        <p:spPr>
          <a:xfrm>
            <a:off x="10090008" y="7102968"/>
            <a:ext cx="358988" cy="343183"/>
          </a:xfrm>
          <a:prstGeom prst="ellipse">
            <a:avLst/>
          </a:prstGeom>
          <a:solidFill>
            <a:srgbClr val="FF0000"/>
          </a:solidFill>
          <a:ln w="12700">
            <a:solidFill>
              <a:srgbClr val="000000"/>
            </a:solidFill>
          </a:ln>
        </p:spPr>
        <p:txBody>
          <a:bodyPr lIns="65023" tIns="65023" rIns="65023" bIns="65023"/>
          <a:lstStyle/>
          <a:p>
            <a:pPr defTabSz="1300480">
              <a:spcBef>
                <a:spcPts val="0"/>
              </a:spcBef>
              <a:buClrTx/>
              <a:defRPr sz="2400">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9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97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9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1" grpId="1"/>
      <p:bldP build="whole" bldLvl="1" animBg="1" rev="0" advAuto="0" spid="1970" grpId="2"/>
      <p:bldP build="whole" bldLvl="1" animBg="1" rev="0" advAuto="0" spid="1972" grpId="4"/>
      <p:bldP build="whole" bldLvl="1" animBg="1" rev="0" advAuto="0" spid="1973" grpId="3"/>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5" name="image.png" descr="image.png"/>
          <p:cNvPicPr>
            <a:picLocks noChangeAspect="1"/>
          </p:cNvPicPr>
          <p:nvPr/>
        </p:nvPicPr>
        <p:blipFill>
          <a:blip r:embed="rId2">
            <a:extLst/>
          </a:blip>
          <a:stretch>
            <a:fillRect/>
          </a:stretch>
        </p:blipFill>
        <p:spPr>
          <a:xfrm>
            <a:off x="10189350" y="7319715"/>
            <a:ext cx="589281" cy="602827"/>
          </a:xfrm>
          <a:prstGeom prst="rect">
            <a:avLst/>
          </a:prstGeom>
          <a:ln w="12700">
            <a:miter lim="400000"/>
          </a:ln>
        </p:spPr>
      </p:pic>
      <p:pic>
        <p:nvPicPr>
          <p:cNvPr id="1976" name="image.png" descr="image.png"/>
          <p:cNvPicPr>
            <a:picLocks noChangeAspect="1"/>
          </p:cNvPicPr>
          <p:nvPr/>
        </p:nvPicPr>
        <p:blipFill>
          <a:blip r:embed="rId3">
            <a:extLst/>
          </a:blip>
          <a:stretch>
            <a:fillRect/>
          </a:stretch>
        </p:blipFill>
        <p:spPr>
          <a:xfrm>
            <a:off x="5904088" y="7326489"/>
            <a:ext cx="609601" cy="591539"/>
          </a:xfrm>
          <a:prstGeom prst="rect">
            <a:avLst/>
          </a:prstGeom>
          <a:ln w="12700">
            <a:miter lim="400000"/>
          </a:ln>
        </p:spPr>
      </p:pic>
      <p:sp>
        <p:nvSpPr>
          <p:cNvPr id="1977"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78" name="Détecteur de coins"/>
          <p:cNvSpPr txBox="1"/>
          <p:nvPr/>
        </p:nvSpPr>
        <p:spPr>
          <a:xfrm>
            <a:off x="1040383" y="216746"/>
            <a:ext cx="11520087" cy="83967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0"/>
              </a:spcBef>
              <a:buClrTx/>
              <a:defRPr sz="5000">
                <a:solidFill>
                  <a:srgbClr val="000000"/>
                </a:solidFill>
              </a:defRPr>
            </a:lvl1pPr>
          </a:lstStyle>
          <a:p>
            <a:pPr/>
            <a:r>
              <a:t>Détecteur de coins</a:t>
            </a:r>
          </a:p>
        </p:txBody>
      </p:sp>
      <p:pic>
        <p:nvPicPr>
          <p:cNvPr id="1979" name="image.png" descr="image.png"/>
          <p:cNvPicPr>
            <a:picLocks noChangeAspect="1"/>
          </p:cNvPicPr>
          <p:nvPr/>
        </p:nvPicPr>
        <p:blipFill>
          <a:blip r:embed="rId4">
            <a:extLst/>
          </a:blip>
          <a:stretch>
            <a:fillRect/>
          </a:stretch>
        </p:blipFill>
        <p:spPr>
          <a:xfrm>
            <a:off x="216746" y="2544515"/>
            <a:ext cx="3917246" cy="4088837"/>
          </a:xfrm>
          <a:prstGeom prst="rect">
            <a:avLst/>
          </a:prstGeom>
          <a:ln w="12700">
            <a:miter lim="400000"/>
          </a:ln>
        </p:spPr>
      </p:pic>
      <p:sp>
        <p:nvSpPr>
          <p:cNvPr id="1980" name="Un coin = tout pixel dont la région est localement unique."/>
          <p:cNvSpPr txBox="1"/>
          <p:nvPr/>
        </p:nvSpPr>
        <p:spPr>
          <a:xfrm>
            <a:off x="667850" y="1623342"/>
            <a:ext cx="7213722"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b="1" sz="2400">
                <a:solidFill>
                  <a:srgbClr val="000000"/>
                </a:solidFill>
              </a:defRPr>
            </a:pPr>
            <a:r>
              <a:t>Un coin</a:t>
            </a:r>
            <a:r>
              <a:rPr b="0"/>
              <a:t> = tout pixel dont la région est localement unique.</a:t>
            </a:r>
          </a:p>
        </p:txBody>
      </p:sp>
      <p:sp>
        <p:nvSpPr>
          <p:cNvPr id="1981" name="Oval"/>
          <p:cNvSpPr/>
          <p:nvPr/>
        </p:nvSpPr>
        <p:spPr>
          <a:xfrm>
            <a:off x="909884" y="4590062"/>
            <a:ext cx="212232" cy="203201"/>
          </a:xfrm>
          <a:prstGeom prst="ellipse">
            <a:avLst/>
          </a:prstGeom>
          <a:solidFill>
            <a:srgbClr val="FF0000"/>
          </a:solidFill>
          <a:ln w="12700">
            <a:solidFill>
              <a:srgbClr val="000000"/>
            </a:solidFill>
          </a:ln>
        </p:spPr>
        <p:txBody>
          <a:bodyPr lIns="65023" tIns="65023" rIns="65023" bIns="65023"/>
          <a:lstStyle/>
          <a:p>
            <a:pPr defTabSz="1300480">
              <a:spcBef>
                <a:spcPts val="0"/>
              </a:spcBef>
              <a:buClrTx/>
              <a:defRPr sz="2400">
                <a:solidFill>
                  <a:srgbClr val="000000"/>
                </a:solidFill>
              </a:defRPr>
            </a:pPr>
          </a:p>
        </p:txBody>
      </p:sp>
      <p:pic>
        <p:nvPicPr>
          <p:cNvPr id="1982" name="image.png" descr="image.png"/>
          <p:cNvPicPr>
            <a:picLocks noChangeAspect="1"/>
          </p:cNvPicPr>
          <p:nvPr/>
        </p:nvPicPr>
        <p:blipFill>
          <a:blip r:embed="rId4">
            <a:extLst/>
          </a:blip>
          <a:stretch>
            <a:fillRect/>
          </a:stretch>
        </p:blipFill>
        <p:spPr>
          <a:xfrm>
            <a:off x="4499750" y="2544515"/>
            <a:ext cx="3917246" cy="4088837"/>
          </a:xfrm>
          <a:prstGeom prst="rect">
            <a:avLst/>
          </a:prstGeom>
          <a:ln w="12700">
            <a:miter lim="400000"/>
          </a:ln>
        </p:spPr>
      </p:pic>
      <p:sp>
        <p:nvSpPr>
          <p:cNvPr id="1983" name="Oval"/>
          <p:cNvSpPr/>
          <p:nvPr/>
        </p:nvSpPr>
        <p:spPr>
          <a:xfrm>
            <a:off x="5508977" y="3910470"/>
            <a:ext cx="212232" cy="203202"/>
          </a:xfrm>
          <a:prstGeom prst="ellipse">
            <a:avLst/>
          </a:prstGeom>
          <a:solidFill>
            <a:srgbClr val="FF0000"/>
          </a:solidFill>
          <a:ln w="12700">
            <a:solidFill>
              <a:srgbClr val="000000"/>
            </a:solidFill>
          </a:ln>
        </p:spPr>
        <p:txBody>
          <a:bodyPr lIns="65023" tIns="65023" rIns="65023" bIns="65023"/>
          <a:lstStyle/>
          <a:p>
            <a:pPr defTabSz="1300480">
              <a:spcBef>
                <a:spcPts val="0"/>
              </a:spcBef>
              <a:buClrTx/>
              <a:defRPr sz="2400">
                <a:solidFill>
                  <a:srgbClr val="000000"/>
                </a:solidFill>
              </a:defRPr>
            </a:pPr>
          </a:p>
        </p:txBody>
      </p:sp>
      <p:pic>
        <p:nvPicPr>
          <p:cNvPr id="1984" name="image.png" descr="image.png"/>
          <p:cNvPicPr>
            <a:picLocks noChangeAspect="1"/>
          </p:cNvPicPr>
          <p:nvPr/>
        </p:nvPicPr>
        <p:blipFill>
          <a:blip r:embed="rId4">
            <a:extLst/>
          </a:blip>
          <a:stretch>
            <a:fillRect/>
          </a:stretch>
        </p:blipFill>
        <p:spPr>
          <a:xfrm>
            <a:off x="8708249" y="2544515"/>
            <a:ext cx="3917245" cy="4088837"/>
          </a:xfrm>
          <a:prstGeom prst="rect">
            <a:avLst/>
          </a:prstGeom>
          <a:ln w="12700">
            <a:miter lim="400000"/>
          </a:ln>
        </p:spPr>
      </p:pic>
      <p:sp>
        <p:nvSpPr>
          <p:cNvPr id="1985" name="Oval"/>
          <p:cNvSpPr/>
          <p:nvPr/>
        </p:nvSpPr>
        <p:spPr>
          <a:xfrm>
            <a:off x="10945707" y="4057226"/>
            <a:ext cx="212232" cy="203201"/>
          </a:xfrm>
          <a:prstGeom prst="ellipse">
            <a:avLst/>
          </a:prstGeom>
          <a:solidFill>
            <a:srgbClr val="FF0000"/>
          </a:solidFill>
          <a:ln w="12700">
            <a:solidFill>
              <a:srgbClr val="000000"/>
            </a:solidFill>
          </a:ln>
        </p:spPr>
        <p:txBody>
          <a:bodyPr lIns="65023" tIns="65023" rIns="65023" bIns="65023"/>
          <a:lstStyle/>
          <a:p>
            <a:pPr defTabSz="1300480">
              <a:spcBef>
                <a:spcPts val="0"/>
              </a:spcBef>
              <a:buClrTx/>
              <a:defRPr sz="2400">
                <a:solidFill>
                  <a:srgbClr val="000000"/>
                </a:solidFill>
              </a:defRPr>
            </a:pPr>
          </a:p>
        </p:txBody>
      </p:sp>
      <p:sp>
        <p:nvSpPr>
          <p:cNvPr id="1986" name="Rectangle"/>
          <p:cNvSpPr/>
          <p:nvPr/>
        </p:nvSpPr>
        <p:spPr>
          <a:xfrm>
            <a:off x="765386" y="4432017"/>
            <a:ext cx="487681" cy="532837"/>
          </a:xfrm>
          <a:prstGeom prst="rect">
            <a:avLst/>
          </a:prstGeom>
          <a:ln w="25400">
            <a:solidFill>
              <a:srgbClr val="FF0000"/>
            </a:solidFill>
          </a:ln>
        </p:spPr>
        <p:txBody>
          <a:bodyPr lIns="65023" tIns="65023" rIns="65023" bIns="65023"/>
          <a:lstStyle/>
          <a:p>
            <a:pPr defTabSz="1300480">
              <a:spcBef>
                <a:spcPts val="0"/>
              </a:spcBef>
              <a:buClrTx/>
              <a:defRPr sz="2400">
                <a:solidFill>
                  <a:srgbClr val="000000"/>
                </a:solidFill>
              </a:defRPr>
            </a:pPr>
          </a:p>
        </p:txBody>
      </p:sp>
      <p:sp>
        <p:nvSpPr>
          <p:cNvPr id="1987" name="Rectangle"/>
          <p:cNvSpPr/>
          <p:nvPr/>
        </p:nvSpPr>
        <p:spPr>
          <a:xfrm>
            <a:off x="422204" y="4113670"/>
            <a:ext cx="487681" cy="532837"/>
          </a:xfrm>
          <a:prstGeom prst="rect">
            <a:avLst/>
          </a:prstGeom>
          <a:ln w="25400">
            <a:solidFill>
              <a:srgbClr val="92D050"/>
            </a:solidFill>
          </a:ln>
        </p:spPr>
        <p:txBody>
          <a:bodyPr lIns="65023" tIns="65023" rIns="65023" bIns="65023"/>
          <a:lstStyle/>
          <a:p>
            <a:pPr defTabSz="1300480">
              <a:spcBef>
                <a:spcPts val="0"/>
              </a:spcBef>
              <a:buClrTx/>
              <a:defRPr sz="2400">
                <a:solidFill>
                  <a:srgbClr val="000000"/>
                </a:solidFill>
              </a:defRPr>
            </a:pPr>
          </a:p>
        </p:txBody>
      </p:sp>
      <p:sp>
        <p:nvSpPr>
          <p:cNvPr id="1988" name="Rectangle"/>
          <p:cNvSpPr/>
          <p:nvPr/>
        </p:nvSpPr>
        <p:spPr>
          <a:xfrm>
            <a:off x="5084515" y="3386666"/>
            <a:ext cx="485423" cy="532837"/>
          </a:xfrm>
          <a:prstGeom prst="rect">
            <a:avLst/>
          </a:prstGeom>
          <a:ln w="25400">
            <a:solidFill>
              <a:srgbClr val="92D050"/>
            </a:solidFill>
          </a:ln>
        </p:spPr>
        <p:txBody>
          <a:bodyPr lIns="65023" tIns="65023" rIns="65023" bIns="65023"/>
          <a:lstStyle/>
          <a:p>
            <a:pPr defTabSz="1300480">
              <a:spcBef>
                <a:spcPts val="0"/>
              </a:spcBef>
              <a:buClrTx/>
              <a:defRPr sz="2400">
                <a:solidFill>
                  <a:srgbClr val="000000"/>
                </a:solidFill>
              </a:defRPr>
            </a:pPr>
          </a:p>
        </p:txBody>
      </p:sp>
      <p:sp>
        <p:nvSpPr>
          <p:cNvPr id="1989" name="Rectangle"/>
          <p:cNvSpPr/>
          <p:nvPr/>
        </p:nvSpPr>
        <p:spPr>
          <a:xfrm>
            <a:off x="10498666" y="3508586"/>
            <a:ext cx="487681" cy="532837"/>
          </a:xfrm>
          <a:prstGeom prst="rect">
            <a:avLst/>
          </a:prstGeom>
          <a:ln w="25400">
            <a:solidFill>
              <a:srgbClr val="92D050"/>
            </a:solidFill>
          </a:ln>
        </p:spPr>
        <p:txBody>
          <a:bodyPr lIns="65023" tIns="65023" rIns="65023" bIns="65023"/>
          <a:lstStyle/>
          <a:p>
            <a:pPr defTabSz="1300480">
              <a:spcBef>
                <a:spcPts val="0"/>
              </a:spcBef>
              <a:buClrTx/>
              <a:defRPr sz="2400">
                <a:solidFill>
                  <a:srgbClr val="000000"/>
                </a:solidFill>
              </a:defRPr>
            </a:pPr>
          </a:p>
        </p:txBody>
      </p:sp>
      <p:sp>
        <p:nvSpPr>
          <p:cNvPr id="1990" name="Rectangle"/>
          <p:cNvSpPr/>
          <p:nvPr/>
        </p:nvSpPr>
        <p:spPr>
          <a:xfrm>
            <a:off x="5402862" y="3729848"/>
            <a:ext cx="485423" cy="530579"/>
          </a:xfrm>
          <a:prstGeom prst="rect">
            <a:avLst/>
          </a:prstGeom>
          <a:ln w="25400">
            <a:solidFill>
              <a:srgbClr val="FF0000"/>
            </a:solidFill>
          </a:ln>
        </p:spPr>
        <p:txBody>
          <a:bodyPr lIns="65023" tIns="65023" rIns="65023" bIns="65023"/>
          <a:lstStyle/>
          <a:p>
            <a:pPr defTabSz="1300480">
              <a:spcBef>
                <a:spcPts val="0"/>
              </a:spcBef>
              <a:buClrTx/>
              <a:defRPr sz="2400">
                <a:solidFill>
                  <a:srgbClr val="000000"/>
                </a:solidFill>
              </a:defRPr>
            </a:pPr>
          </a:p>
        </p:txBody>
      </p:sp>
      <p:sp>
        <p:nvSpPr>
          <p:cNvPr id="1991" name="Rectangle"/>
          <p:cNvSpPr/>
          <p:nvPr/>
        </p:nvSpPr>
        <p:spPr>
          <a:xfrm>
            <a:off x="10789920" y="3881120"/>
            <a:ext cx="487681" cy="530578"/>
          </a:xfrm>
          <a:prstGeom prst="rect">
            <a:avLst/>
          </a:prstGeom>
          <a:ln w="25400">
            <a:solidFill>
              <a:srgbClr val="FF0000"/>
            </a:solidFill>
          </a:ln>
        </p:spPr>
        <p:txBody>
          <a:bodyPr lIns="65023" tIns="65023" rIns="65023" bIns="65023"/>
          <a:lstStyle/>
          <a:p>
            <a:pPr defTabSz="1300480">
              <a:spcBef>
                <a:spcPts val="0"/>
              </a:spcBef>
              <a:buClrTx/>
              <a:defRPr sz="2400">
                <a:solidFill>
                  <a:srgbClr val="000000"/>
                </a:solidFill>
              </a:defRPr>
            </a:pPr>
          </a:p>
        </p:txBody>
      </p:sp>
      <p:pic>
        <p:nvPicPr>
          <p:cNvPr id="1992" name="image.png" descr="image.png"/>
          <p:cNvPicPr>
            <a:picLocks noChangeAspect="1"/>
          </p:cNvPicPr>
          <p:nvPr/>
        </p:nvPicPr>
        <p:blipFill>
          <a:blip r:embed="rId5">
            <a:extLst/>
          </a:blip>
          <a:stretch>
            <a:fillRect/>
          </a:stretch>
        </p:blipFill>
        <p:spPr>
          <a:xfrm>
            <a:off x="765386" y="8109937"/>
            <a:ext cx="602828" cy="591539"/>
          </a:xfrm>
          <a:prstGeom prst="rect">
            <a:avLst/>
          </a:prstGeom>
          <a:ln w="12700">
            <a:miter lim="400000"/>
          </a:ln>
        </p:spPr>
      </p:pic>
      <p:pic>
        <p:nvPicPr>
          <p:cNvPr id="1993" name="image.png" descr="image.png"/>
          <p:cNvPicPr>
            <a:picLocks noChangeAspect="1"/>
          </p:cNvPicPr>
          <p:nvPr/>
        </p:nvPicPr>
        <p:blipFill>
          <a:blip r:embed="rId5">
            <a:extLst/>
          </a:blip>
          <a:stretch>
            <a:fillRect/>
          </a:stretch>
        </p:blipFill>
        <p:spPr>
          <a:xfrm>
            <a:off x="1645919" y="8109937"/>
            <a:ext cx="600570" cy="591539"/>
          </a:xfrm>
          <a:prstGeom prst="rect">
            <a:avLst/>
          </a:prstGeom>
          <a:ln w="12700">
            <a:miter lim="400000"/>
          </a:ln>
        </p:spPr>
      </p:pic>
      <p:pic>
        <p:nvPicPr>
          <p:cNvPr id="1994" name="image.png" descr="image.png"/>
          <p:cNvPicPr>
            <a:picLocks noChangeAspect="1"/>
          </p:cNvPicPr>
          <p:nvPr/>
        </p:nvPicPr>
        <p:blipFill>
          <a:blip r:embed="rId5">
            <a:extLst/>
          </a:blip>
          <a:stretch>
            <a:fillRect/>
          </a:stretch>
        </p:blipFill>
        <p:spPr>
          <a:xfrm>
            <a:off x="2524195" y="8109937"/>
            <a:ext cx="602828" cy="591539"/>
          </a:xfrm>
          <a:prstGeom prst="rect">
            <a:avLst/>
          </a:prstGeom>
          <a:ln w="12700">
            <a:miter lim="400000"/>
          </a:ln>
        </p:spPr>
      </p:pic>
      <p:pic>
        <p:nvPicPr>
          <p:cNvPr id="1995" name="image.png" descr="image.png"/>
          <p:cNvPicPr>
            <a:picLocks noChangeAspect="1"/>
          </p:cNvPicPr>
          <p:nvPr/>
        </p:nvPicPr>
        <p:blipFill>
          <a:blip r:embed="rId5">
            <a:extLst/>
          </a:blip>
          <a:stretch>
            <a:fillRect/>
          </a:stretch>
        </p:blipFill>
        <p:spPr>
          <a:xfrm>
            <a:off x="1645919" y="7326489"/>
            <a:ext cx="600570" cy="591539"/>
          </a:xfrm>
          <a:prstGeom prst="rect">
            <a:avLst/>
          </a:prstGeom>
          <a:ln w="12700">
            <a:miter lim="400000"/>
          </a:ln>
        </p:spPr>
      </p:pic>
      <p:sp>
        <p:nvSpPr>
          <p:cNvPr id="1996" name="Square"/>
          <p:cNvSpPr/>
          <p:nvPr/>
        </p:nvSpPr>
        <p:spPr>
          <a:xfrm>
            <a:off x="1645919" y="7326489"/>
            <a:ext cx="600570" cy="591539"/>
          </a:xfrm>
          <a:prstGeom prst="rect">
            <a:avLst/>
          </a:prstGeom>
          <a:ln w="25400">
            <a:solidFill>
              <a:srgbClr val="FF0000"/>
            </a:solidFill>
          </a:ln>
        </p:spPr>
        <p:txBody>
          <a:bodyPr lIns="65023" tIns="65023" rIns="65023" bIns="65023"/>
          <a:lstStyle/>
          <a:p>
            <a:pPr defTabSz="1300480">
              <a:spcBef>
                <a:spcPts val="0"/>
              </a:spcBef>
              <a:buClrTx/>
              <a:defRPr sz="2400">
                <a:solidFill>
                  <a:srgbClr val="000000"/>
                </a:solidFill>
              </a:defRPr>
            </a:pPr>
          </a:p>
        </p:txBody>
      </p:sp>
      <p:sp>
        <p:nvSpPr>
          <p:cNvPr id="1997" name="Square"/>
          <p:cNvSpPr/>
          <p:nvPr/>
        </p:nvSpPr>
        <p:spPr>
          <a:xfrm>
            <a:off x="5910862" y="7326489"/>
            <a:ext cx="602827" cy="591539"/>
          </a:xfrm>
          <a:prstGeom prst="rect">
            <a:avLst/>
          </a:prstGeom>
          <a:ln w="25400">
            <a:solidFill>
              <a:srgbClr val="FF0000"/>
            </a:solidFill>
          </a:ln>
        </p:spPr>
        <p:txBody>
          <a:bodyPr lIns="65023" tIns="65023" rIns="65023" bIns="65023"/>
          <a:lstStyle/>
          <a:p>
            <a:pPr defTabSz="1300480">
              <a:spcBef>
                <a:spcPts val="0"/>
              </a:spcBef>
              <a:buClrTx/>
              <a:defRPr sz="2400">
                <a:solidFill>
                  <a:srgbClr val="000000"/>
                </a:solidFill>
              </a:defRPr>
            </a:pPr>
          </a:p>
        </p:txBody>
      </p:sp>
      <p:sp>
        <p:nvSpPr>
          <p:cNvPr id="1998" name="Square"/>
          <p:cNvSpPr/>
          <p:nvPr/>
        </p:nvSpPr>
        <p:spPr>
          <a:xfrm>
            <a:off x="10175804" y="7326489"/>
            <a:ext cx="602828" cy="591539"/>
          </a:xfrm>
          <a:prstGeom prst="rect">
            <a:avLst/>
          </a:prstGeom>
          <a:ln w="25400">
            <a:solidFill>
              <a:srgbClr val="FF0000"/>
            </a:solidFill>
          </a:ln>
        </p:spPr>
        <p:txBody>
          <a:bodyPr lIns="65023" tIns="65023" rIns="65023" bIns="65023"/>
          <a:lstStyle/>
          <a:p>
            <a:pPr defTabSz="1300480">
              <a:spcBef>
                <a:spcPts val="0"/>
              </a:spcBef>
              <a:buClrTx/>
              <a:defRPr sz="2400">
                <a:solidFill>
                  <a:srgbClr val="000000"/>
                </a:solidFill>
              </a:defRPr>
            </a:pPr>
          </a:p>
        </p:txBody>
      </p:sp>
      <p:pic>
        <p:nvPicPr>
          <p:cNvPr id="1999" name="image.png" descr="image.png"/>
          <p:cNvPicPr>
            <a:picLocks noChangeAspect="1"/>
          </p:cNvPicPr>
          <p:nvPr/>
        </p:nvPicPr>
        <p:blipFill>
          <a:blip r:embed="rId5">
            <a:extLst/>
          </a:blip>
          <a:stretch>
            <a:fillRect/>
          </a:stretch>
        </p:blipFill>
        <p:spPr>
          <a:xfrm>
            <a:off x="6888480" y="8109937"/>
            <a:ext cx="602827" cy="591539"/>
          </a:xfrm>
          <a:prstGeom prst="rect">
            <a:avLst/>
          </a:prstGeom>
          <a:ln w="12700">
            <a:miter lim="400000"/>
          </a:ln>
        </p:spPr>
      </p:pic>
      <p:pic>
        <p:nvPicPr>
          <p:cNvPr id="2000" name="image.png" descr="image.png"/>
          <p:cNvPicPr>
            <a:picLocks noChangeAspect="1"/>
          </p:cNvPicPr>
          <p:nvPr/>
        </p:nvPicPr>
        <p:blipFill>
          <a:blip r:embed="rId6">
            <a:extLst/>
          </a:blip>
          <a:stretch>
            <a:fillRect/>
          </a:stretch>
        </p:blipFill>
        <p:spPr>
          <a:xfrm>
            <a:off x="5917635" y="8109937"/>
            <a:ext cx="607343" cy="591539"/>
          </a:xfrm>
          <a:prstGeom prst="rect">
            <a:avLst/>
          </a:prstGeom>
          <a:ln w="12700">
            <a:miter lim="400000"/>
          </a:ln>
        </p:spPr>
      </p:pic>
      <p:pic>
        <p:nvPicPr>
          <p:cNvPr id="2001" name="image.png" descr="image.png"/>
          <p:cNvPicPr>
            <a:picLocks noChangeAspect="1"/>
          </p:cNvPicPr>
          <p:nvPr/>
        </p:nvPicPr>
        <p:blipFill>
          <a:blip r:embed="rId7">
            <a:extLst/>
          </a:blip>
          <a:stretch>
            <a:fillRect/>
          </a:stretch>
        </p:blipFill>
        <p:spPr>
          <a:xfrm>
            <a:off x="4996462" y="8105422"/>
            <a:ext cx="577992" cy="598312"/>
          </a:xfrm>
          <a:prstGeom prst="rect">
            <a:avLst/>
          </a:prstGeom>
          <a:ln w="12700">
            <a:miter lim="400000"/>
          </a:ln>
        </p:spPr>
      </p:pic>
      <p:pic>
        <p:nvPicPr>
          <p:cNvPr id="2002" name="image.png" descr="image.png"/>
          <p:cNvPicPr>
            <a:picLocks noChangeAspect="1"/>
          </p:cNvPicPr>
          <p:nvPr/>
        </p:nvPicPr>
        <p:blipFill>
          <a:blip r:embed="rId7">
            <a:extLst/>
          </a:blip>
          <a:stretch>
            <a:fillRect/>
          </a:stretch>
        </p:blipFill>
        <p:spPr>
          <a:xfrm>
            <a:off x="9419449" y="8105422"/>
            <a:ext cx="575734" cy="598312"/>
          </a:xfrm>
          <a:prstGeom prst="rect">
            <a:avLst/>
          </a:prstGeom>
          <a:ln w="12700">
            <a:miter lim="400000"/>
          </a:ln>
        </p:spPr>
      </p:pic>
      <p:pic>
        <p:nvPicPr>
          <p:cNvPr id="2003" name="image.png" descr="image.png"/>
          <p:cNvPicPr>
            <a:picLocks noChangeAspect="1"/>
          </p:cNvPicPr>
          <p:nvPr/>
        </p:nvPicPr>
        <p:blipFill>
          <a:blip r:embed="rId5">
            <a:extLst/>
          </a:blip>
          <a:stretch>
            <a:fillRect/>
          </a:stretch>
        </p:blipFill>
        <p:spPr>
          <a:xfrm>
            <a:off x="10191608" y="8109937"/>
            <a:ext cx="602828" cy="591539"/>
          </a:xfrm>
          <a:prstGeom prst="rect">
            <a:avLst/>
          </a:prstGeom>
          <a:ln w="12700">
            <a:miter lim="400000"/>
          </a:ln>
        </p:spPr>
      </p:pic>
      <p:pic>
        <p:nvPicPr>
          <p:cNvPr id="2004" name="image.png" descr="image.png"/>
          <p:cNvPicPr>
            <a:picLocks noChangeAspect="1"/>
          </p:cNvPicPr>
          <p:nvPr/>
        </p:nvPicPr>
        <p:blipFill>
          <a:blip r:embed="rId8">
            <a:extLst/>
          </a:blip>
          <a:stretch>
            <a:fillRect/>
          </a:stretch>
        </p:blipFill>
        <p:spPr>
          <a:xfrm>
            <a:off x="10990862" y="8098649"/>
            <a:ext cx="614117" cy="614116"/>
          </a:xfrm>
          <a:prstGeom prst="rect">
            <a:avLst/>
          </a:prstGeom>
          <a:ln w="12700">
            <a:miter lim="400000"/>
          </a:ln>
        </p:spPr>
      </p:pic>
      <p:sp>
        <p:nvSpPr>
          <p:cNvPr id="2005" name="Plusieurs regions ont le même…"/>
          <p:cNvSpPr txBox="1"/>
          <p:nvPr/>
        </p:nvSpPr>
        <p:spPr>
          <a:xfrm>
            <a:off x="272509" y="8791786"/>
            <a:ext cx="3347391"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1800">
                <a:solidFill>
                  <a:srgbClr val="000000"/>
                </a:solidFill>
              </a:defRPr>
            </a:pPr>
            <a:r>
              <a:t>Plusieurs regions ont le même </a:t>
            </a:r>
          </a:p>
          <a:p>
            <a:pPr algn="ctr" defTabSz="1300480">
              <a:spcBef>
                <a:spcPts val="0"/>
              </a:spcBef>
              <a:buClrTx/>
              <a:defRPr sz="1800">
                <a:solidFill>
                  <a:srgbClr val="000000"/>
                </a:solidFill>
              </a:defRPr>
            </a:pPr>
            <a:r>
              <a:t>contenu que l</a:t>
            </a:r>
            <a:r>
              <a:t>a fenêtre de référence</a:t>
            </a:r>
          </a:p>
        </p:txBody>
      </p:sp>
      <p:sp>
        <p:nvSpPr>
          <p:cNvPr id="2006" name="Au moins une region a le même…"/>
          <p:cNvSpPr txBox="1"/>
          <p:nvPr/>
        </p:nvSpPr>
        <p:spPr>
          <a:xfrm>
            <a:off x="4627762" y="8791786"/>
            <a:ext cx="3347391"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1800">
                <a:solidFill>
                  <a:srgbClr val="000000"/>
                </a:solidFill>
              </a:defRPr>
            </a:pPr>
            <a:r>
              <a:t>Au moins une region a le même </a:t>
            </a:r>
          </a:p>
          <a:p>
            <a:pPr algn="ctr" defTabSz="1300480">
              <a:spcBef>
                <a:spcPts val="0"/>
              </a:spcBef>
              <a:buClrTx/>
              <a:defRPr sz="1800">
                <a:solidFill>
                  <a:srgbClr val="000000"/>
                </a:solidFill>
              </a:defRPr>
            </a:pPr>
            <a:r>
              <a:t>contenu que l</a:t>
            </a:r>
            <a:r>
              <a:t>a fenêtre de référence</a:t>
            </a:r>
          </a:p>
        </p:txBody>
      </p:sp>
      <p:sp>
        <p:nvSpPr>
          <p:cNvPr id="2007" name="Rectangle"/>
          <p:cNvSpPr/>
          <p:nvPr/>
        </p:nvSpPr>
        <p:spPr>
          <a:xfrm>
            <a:off x="11476284" y="8791786"/>
            <a:ext cx="1149210" cy="600570"/>
          </a:xfrm>
          <a:prstGeom prst="rect">
            <a:avLst/>
          </a:prstGeom>
          <a:solidFill>
            <a:srgbClr val="FFFFFF"/>
          </a:solidFill>
          <a:ln w="12700">
            <a:solidFill>
              <a:srgbClr val="FFFFFF"/>
            </a:solidFill>
          </a:ln>
        </p:spPr>
        <p:txBody>
          <a:bodyPr lIns="65023" tIns="65023" rIns="65023" bIns="65023"/>
          <a:lstStyle/>
          <a:p>
            <a:pPr defTabSz="1300480">
              <a:spcBef>
                <a:spcPts val="0"/>
              </a:spcBef>
              <a:buClrTx/>
              <a:defRPr sz="2400">
                <a:solidFill>
                  <a:srgbClr val="000000"/>
                </a:solidFill>
              </a:defRPr>
            </a:pPr>
          </a:p>
        </p:txBody>
      </p:sp>
      <p:sp>
        <p:nvSpPr>
          <p:cNvPr id="2008" name="Aucune region n’a le même…"/>
          <p:cNvSpPr txBox="1"/>
          <p:nvPr/>
        </p:nvSpPr>
        <p:spPr>
          <a:xfrm>
            <a:off x="9000682" y="8724053"/>
            <a:ext cx="3555899"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b="1" sz="1800">
                <a:solidFill>
                  <a:srgbClr val="000000"/>
                </a:solidFill>
              </a:defRPr>
            </a:pPr>
            <a:r>
              <a:t>Aucune region n’a le même </a:t>
            </a:r>
          </a:p>
          <a:p>
            <a:pPr algn="ctr" defTabSz="1300480">
              <a:spcBef>
                <a:spcPts val="0"/>
              </a:spcBef>
              <a:buClrTx/>
              <a:defRPr b="1" sz="1800">
                <a:solidFill>
                  <a:srgbClr val="000000"/>
                </a:solidFill>
              </a:defRPr>
            </a:pPr>
            <a:r>
              <a:t>contenu que l</a:t>
            </a:r>
            <a:r>
              <a:t>a fenêtre de référence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000000 0.000230 C 0.000690 0.000230 0.001383 0.000287 0.002076 0.000374 C 0.002770 0.000460 0.003465 0.000575 0.004160 0.000690 C 0.004420 0.000690 0.004680 0.000807 0.004940 0.000925 C 0.005200 0.001043 0.005460 0.001160 0.005720 0.001160 L 0.071180 0.000000 C 0.071610 -0.000350 0.072088 -0.000755 0.072588 -0.001131 C 0.073088 -0.001508 0.073610 -0.001855 0.074130 -0.002090 C 0.074215 -0.002205 0.074345 -0.002205 0.074497 -0.002176 C 0.074650 -0.002147 0.074825 -0.002090 0.075000 -0.002090 L 0.002430 0.032870 L 0.073610 0.032410 L 0.000000 0.058560 L 0.071180 0.058560 L 0.000000 0.087500 L 0.068220 0.086340" origin="layout" pathEditMode="relative">
                                      <p:cBhvr>
                                        <p:cTn id="6" dur="2000" fill="hold"/>
                                        <p:tgtEl>
                                          <p:spTgt spid="198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fill="hold">
                                  <p:stCondLst>
                                    <p:cond delay="0"/>
                                  </p:stCondLst>
                                  <p:childTnLst>
                                    <p:animMotion path="M 0.000000 0.000000 L 0.000000 0.000230 C 0.000695 0.000230 0.001390 0.000287 0.002085 0.000375 C 0.002780 0.000463 0.003475 0.000580 0.004170 0.000700 C 0.004430 0.000700 0.004690 0.000815 0.004950 0.000930 C 0.005210 0.001045 0.005470 0.001160 0.005730 0.001160 L 0.071180 0.000000 C 0.071615 -0.000345 0.072093 -0.000750 0.072591 -0.001126 C 0.073090 -0.001503 0.073610 -0.001850 0.074130 -0.002080 C 0.074215 -0.002195 0.074345 -0.002195 0.074497 -0.002166 C 0.074650 -0.002138 0.074825 -0.002080 0.075000 -0.002080 L 0.002430 0.032870 L 0.073610 0.032410 L 0.000000 0.058570 L 0.071180 0.058570 L 0.000000 0.087500 L 0.068230 0.086340" origin="layout" pathEditMode="relative">
                                      <p:cBhvr>
                                        <p:cTn id="10" dur="2000" fill="hold"/>
                                        <p:tgtEl>
                                          <p:spTgt spid="198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fill="hold">
                                  <p:stCondLst>
                                    <p:cond delay="0"/>
                                  </p:stCondLst>
                                  <p:childTnLst>
                                    <p:animMotion path="M 0.000000 0.000000 L 0.000000 0.000230 C 0.000695 0.000230 0.001390 0.000287 0.002085 0.000375 C 0.002780 0.000463 0.003475 0.000580 0.004170 0.000700 C 0.004430 0.000700 0.004690 0.000815 0.004950 0.000930 C 0.005210 0.001045 0.005470 0.001160 0.005730 0.001160 L 0.071180 0.000000 C 0.071615 -0.000345 0.072093 -0.000750 0.072591 -0.001126 C 0.073090 -0.001503 0.073610 -0.001850 0.074130 -0.002080 C 0.074220 -0.002195 0.074350 -0.002195 0.074501 -0.002166 C 0.074653 -0.002138 0.074825 -0.002080 0.075000 -0.002080 L 0.002430 0.032870 L 0.073610 0.032410 L 0.000000 0.058570 L 0.071180 0.058570 L 0.000000 0.087500 L 0.068230 0.086340" origin="layout" pathEditMode="relative">
                                      <p:cBhvr>
                                        <p:cTn id="14" dur="2000" fill="hold"/>
                                        <p:tgtEl>
                                          <p:spTgt spid="198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975"/>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5" fill="hold">
                                  <p:stCondLst>
                                    <p:cond delay="0"/>
                                  </p:stCondLst>
                                  <p:iterate type="el" backwards="0">
                                    <p:tmAbs val="0"/>
                                  </p:iterate>
                                  <p:childTnLst>
                                    <p:set>
                                      <p:cBhvr>
                                        <p:cTn id="21" fill="hold"/>
                                        <p:tgtEl>
                                          <p:spTgt spid="1976"/>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1995"/>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1996"/>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1997"/>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199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0" fill="hold">
                                  <p:stCondLst>
                                    <p:cond delay="0"/>
                                  </p:stCondLst>
                                  <p:iterate type="el" backwards="0">
                                    <p:tmAbs val="0"/>
                                  </p:iterate>
                                  <p:childTnLst>
                                    <p:set>
                                      <p:cBhvr>
                                        <p:cTn id="37" fill="hold"/>
                                        <p:tgtEl>
                                          <p:spTgt spid="1992"/>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1" fill="hold">
                                  <p:stCondLst>
                                    <p:cond delay="0"/>
                                  </p:stCondLst>
                                  <p:iterate type="el" backwards="0">
                                    <p:tmAbs val="0"/>
                                  </p:iterate>
                                  <p:childTnLst>
                                    <p:set>
                                      <p:cBhvr>
                                        <p:cTn id="40" fill="hold"/>
                                        <p:tgtEl>
                                          <p:spTgt spid="1993"/>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2" fill="hold">
                                  <p:stCondLst>
                                    <p:cond delay="0"/>
                                  </p:stCondLst>
                                  <p:iterate type="el" backwards="0">
                                    <p:tmAbs val="0"/>
                                  </p:iterate>
                                  <p:childTnLst>
                                    <p:set>
                                      <p:cBhvr>
                                        <p:cTn id="43" fill="hold"/>
                                        <p:tgtEl>
                                          <p:spTgt spid="199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0" presetID="1" grpId="13" fill="hold">
                                  <p:stCondLst>
                                    <p:cond delay="0"/>
                                  </p:stCondLst>
                                  <p:iterate type="el" backwards="0">
                                    <p:tmAbs val="0"/>
                                  </p:iterate>
                                  <p:childTnLst>
                                    <p:set>
                                      <p:cBhvr>
                                        <p:cTn id="47" fill="hold"/>
                                        <p:tgtEl>
                                          <p:spTgt spid="200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0" presetID="1" grpId="14" fill="hold">
                                  <p:stCondLst>
                                    <p:cond delay="0"/>
                                  </p:stCondLst>
                                  <p:iterate type="el" backwards="0">
                                    <p:tmAbs val="0"/>
                                  </p:iterate>
                                  <p:childTnLst>
                                    <p:set>
                                      <p:cBhvr>
                                        <p:cTn id="51" fill="hold"/>
                                        <p:tgtEl>
                                          <p:spTgt spid="2001"/>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5" fill="hold">
                                  <p:stCondLst>
                                    <p:cond delay="0"/>
                                  </p:stCondLst>
                                  <p:iterate type="el" backwards="0">
                                    <p:tmAbs val="0"/>
                                  </p:iterate>
                                  <p:childTnLst>
                                    <p:set>
                                      <p:cBhvr>
                                        <p:cTn id="54" fill="hold"/>
                                        <p:tgtEl>
                                          <p:spTgt spid="2000"/>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6" fill="hold">
                                  <p:stCondLst>
                                    <p:cond delay="0"/>
                                  </p:stCondLst>
                                  <p:iterate type="el" backwards="0">
                                    <p:tmAbs val="0"/>
                                  </p:iterate>
                                  <p:childTnLst>
                                    <p:set>
                                      <p:cBhvr>
                                        <p:cTn id="57" fill="hold"/>
                                        <p:tgtEl>
                                          <p:spTgt spid="199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ntr" nodeType="clickEffect" presetSubtype="0" presetID="1" grpId="17" fill="hold">
                                  <p:stCondLst>
                                    <p:cond delay="0"/>
                                  </p:stCondLst>
                                  <p:iterate type="el" backwards="0">
                                    <p:tmAbs val="0"/>
                                  </p:iterate>
                                  <p:childTnLst>
                                    <p:set>
                                      <p:cBhvr>
                                        <p:cTn id="61" fill="hold"/>
                                        <p:tgtEl>
                                          <p:spTgt spid="200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18" fill="hold">
                                  <p:stCondLst>
                                    <p:cond delay="0"/>
                                  </p:stCondLst>
                                  <p:iterate type="el" backwards="0">
                                    <p:tmAbs val="0"/>
                                  </p:iterate>
                                  <p:childTnLst>
                                    <p:set>
                                      <p:cBhvr>
                                        <p:cTn id="65" fill="hold"/>
                                        <p:tgtEl>
                                          <p:spTgt spid="2002"/>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19" fill="hold">
                                  <p:stCondLst>
                                    <p:cond delay="0"/>
                                  </p:stCondLst>
                                  <p:iterate type="el" backwards="0">
                                    <p:tmAbs val="0"/>
                                  </p:iterate>
                                  <p:childTnLst>
                                    <p:set>
                                      <p:cBhvr>
                                        <p:cTn id="68" fill="hold"/>
                                        <p:tgtEl>
                                          <p:spTgt spid="2003"/>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0" fill="hold">
                                  <p:stCondLst>
                                    <p:cond delay="0"/>
                                  </p:stCondLst>
                                  <p:iterate type="el" backwards="0">
                                    <p:tmAbs val="0"/>
                                  </p:iterate>
                                  <p:childTnLst>
                                    <p:set>
                                      <p:cBhvr>
                                        <p:cTn id="71" fill="hold"/>
                                        <p:tgtEl>
                                          <p:spTgt spid="200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Class="entr" nodeType="clickEffect" presetSubtype="0" presetID="1" grpId="21" fill="hold">
                                  <p:stCondLst>
                                    <p:cond delay="0"/>
                                  </p:stCondLst>
                                  <p:iterate type="el" backwards="0">
                                    <p:tmAbs val="0"/>
                                  </p:iterate>
                                  <p:childTnLst>
                                    <p:set>
                                      <p:cBhvr>
                                        <p:cTn id="75" fill="hold"/>
                                        <p:tgtEl>
                                          <p:spTgt spid="20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6" grpId="7"/>
      <p:bldP build="whole" bldLvl="1" animBg="1" rev="0" advAuto="0" spid="2002" grpId="18"/>
      <p:bldP build="whole" bldLvl="1" animBg="1" rev="0" advAuto="0" spid="2003" grpId="19"/>
      <p:bldP build="whole" bldLvl="1" animBg="1" rev="0" advAuto="0" spid="1997" grpId="8"/>
      <p:bldP build="whole" bldLvl="1" animBg="1" rev="0" advAuto="0" spid="1993" grpId="11"/>
      <p:bldP build="whole" bldLvl="1" animBg="1" rev="0" advAuto="0" spid="2006" grpId="17"/>
      <p:bldP build="whole" bldLvl="1" animBg="1" rev="0" advAuto="0" spid="2004" grpId="20"/>
      <p:bldP build="whole" bldLvl="1" animBg="1" rev="0" advAuto="0" spid="1995" grpId="6"/>
      <p:bldP build="whole" bldLvl="1" animBg="1" rev="0" advAuto="0" spid="2005" grpId="13"/>
      <p:bldP build="whole" bldLvl="1" animBg="1" rev="0" advAuto="0" spid="2008" grpId="21"/>
      <p:bldP build="whole" bldLvl="1" animBg="1" rev="0" advAuto="0" spid="2000" grpId="15"/>
      <p:bldP build="whole" bldLvl="1" animBg="1" rev="0" advAuto="0" spid="2001" grpId="14"/>
      <p:bldP build="whole" bldLvl="1" animBg="1" rev="0" advAuto="0" spid="1999" grpId="16"/>
      <p:bldP build="whole" bldLvl="1" animBg="1" rev="0" advAuto="0" spid="1992" grpId="10"/>
      <p:bldP build="whole" bldLvl="1" animBg="1" rev="0" advAuto="0" spid="1976" grpId="5"/>
      <p:bldP build="whole" bldLvl="1" animBg="1" rev="0" advAuto="0" spid="1975" grpId="4"/>
      <p:bldP build="whole" bldLvl="1" animBg="1" rev="0" advAuto="0" spid="1998" grpId="9"/>
      <p:bldP build="whole" bldLvl="1" animBg="1" rev="0" advAuto="0" spid="1994" grpId="12"/>
    </p:bld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0"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011" name="Tenseur de structure"/>
          <p:cNvSpPr txBox="1"/>
          <p:nvPr>
            <p:ph type="body" idx="1"/>
          </p:nvPr>
        </p:nvSpPr>
        <p:spPr>
          <a:prstGeom prst="rect">
            <a:avLst/>
          </a:prstGeom>
        </p:spPr>
        <p:txBody>
          <a:bodyPr/>
          <a:lstStyle/>
          <a:p>
            <a:pPr/>
            <a:r>
              <a:t>Tenseur de structure</a:t>
            </a:r>
          </a:p>
        </p:txBody>
      </p:sp>
      <p:sp>
        <p:nvSpPr>
          <p:cNvPr id="20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3"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014" name="Remarque :…"/>
          <p:cNvSpPr/>
          <p:nvPr/>
        </p:nvSpPr>
        <p:spPr>
          <a:xfrm>
            <a:off x="4091876" y="7316045"/>
            <a:ext cx="5389786" cy="9036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Remarque</a:t>
            </a:r>
            <a:r>
              <a:t> : </a:t>
            </a:r>
          </a:p>
          <a:p>
            <a:pPr lvl="1" marL="419100" indent="-317500">
              <a:buSzPct val="63000"/>
              <a:buFont typeface="TimesNewRomanPSMT"/>
              <a:buBlip>
                <a:blip r:embed="rId3"/>
              </a:buBlip>
            </a:pPr>
            <a:r>
              <a:t>l'exposant 2 est là juste pour éviter les négatifs</a:t>
            </a:r>
          </a:p>
        </p:txBody>
      </p:sp>
      <p:sp>
        <p:nvSpPr>
          <p:cNvPr id="2015" name="Text"/>
          <p:cNvSpPr txBox="1"/>
          <p:nvPr/>
        </p:nvSpPr>
        <p:spPr>
          <a:xfrm>
            <a:off x="1317282" y="2647376"/>
            <a:ext cx="3314701" cy="384983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p>
          <a:p>
            <a:pPr algn="ctr"/>
            <a14:m>
              <m:oMathPara>
                <m:oMathParaPr>
                  <m:jc m:val="center"/>
                </m:oMathParaPr>
                <m:oMath>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oMath>
              </m:oMathPara>
            </a14:m>
          </a:p>
        </p:txBody>
      </p:sp>
      <p:pic>
        <p:nvPicPr>
          <p:cNvPr id="2016" name="droppedImage.tiff" descr="droppedImage.tiff"/>
          <p:cNvPicPr>
            <a:picLocks noChangeAspect="0"/>
          </p:cNvPicPr>
          <p:nvPr/>
        </p:nvPicPr>
        <p:blipFill>
          <a:blip r:embed="rId4">
            <a:extLst/>
          </a:blip>
          <a:stretch>
            <a:fillRect/>
          </a:stretch>
        </p:blipFill>
        <p:spPr>
          <a:xfrm>
            <a:off x="1317282" y="2647376"/>
            <a:ext cx="3149601" cy="3238501"/>
          </a:xfrm>
          <a:prstGeom prst="rect">
            <a:avLst/>
          </a:prstGeom>
        </p:spPr>
      </p:pic>
      <p:sp>
        <p:nvSpPr>
          <p:cNvPr id="2017" name="Text"/>
          <p:cNvSpPr txBox="1"/>
          <p:nvPr/>
        </p:nvSpPr>
        <p:spPr>
          <a:xfrm>
            <a:off x="4952358" y="2647376"/>
            <a:ext cx="3352801" cy="423234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p>
          <a:p>
            <a:pPr algn="ctr"/>
            <a14:m>
              <m:oMathPara>
                <m:oMathParaPr>
                  <m:jc m:val="center"/>
                </m:oMathParaPr>
                <m:oMath>
                  <m:sSup>
                    <m:e>
                      <m:d>
                        <m:dPr>
                          <m:ctrlPr>
                            <a:rPr xmlns:a="http://schemas.openxmlformats.org/drawingml/2006/main" sz="2050" i="1">
                              <a:solidFill>
                                <a:srgbClr val="222222"/>
                              </a:solidFill>
                              <a:latin typeface="Cambria Math" panose="02040503050406030204" pitchFamily="18" charset="0"/>
                            </a:rPr>
                          </m:ctrlPr>
                        </m:dPr>
                        <m:e>
                          <m:f>
                            <m:fPr>
                              <m:ctrlPr>
                                <a:rPr xmlns:a="http://schemas.openxmlformats.org/drawingml/2006/main" sz="2050" i="1">
                                  <a:solidFill>
                                    <a:srgbClr val="222222"/>
                                  </a:solidFill>
                                  <a:latin typeface="Cambria Math" panose="02040503050406030204" pitchFamily="18" charset="0"/>
                                </a:rPr>
                              </m:ctrlPr>
                              <m:type m:val="bar"/>
                            </m:fPr>
                            <m:num>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num>
                            <m:den>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den>
                          </m:f>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e>
                      </m:d>
                    </m:e>
                    <m:sup>
                      <m:r>
                        <a:rPr xmlns:a="http://schemas.openxmlformats.org/drawingml/2006/main" sz="2050" i="1">
                          <a:solidFill>
                            <a:srgbClr val="222222"/>
                          </a:solidFill>
                          <a:latin typeface="Cambria Math" panose="02040503050406030204" pitchFamily="18" charset="0"/>
                        </a:rPr>
                        <m:t>2</m:t>
                      </m:r>
                    </m:sup>
                  </m:sSup>
                </m:oMath>
              </m:oMathPara>
            </a14:m>
          </a:p>
        </p:txBody>
      </p:sp>
      <p:pic>
        <p:nvPicPr>
          <p:cNvPr id="2018" name="droppedImage.tiff" descr="droppedImage.tiff"/>
          <p:cNvPicPr>
            <a:picLocks noChangeAspect="0"/>
          </p:cNvPicPr>
          <p:nvPr/>
        </p:nvPicPr>
        <p:blipFill>
          <a:blip r:embed="rId5">
            <a:extLst/>
          </a:blip>
          <a:stretch>
            <a:fillRect/>
          </a:stretch>
        </p:blipFill>
        <p:spPr>
          <a:xfrm>
            <a:off x="4952358" y="2647376"/>
            <a:ext cx="3187701" cy="3200401"/>
          </a:xfrm>
          <a:prstGeom prst="rect">
            <a:avLst/>
          </a:prstGeom>
        </p:spPr>
      </p:pic>
      <p:sp>
        <p:nvSpPr>
          <p:cNvPr id="2019" name="Text"/>
          <p:cNvSpPr txBox="1"/>
          <p:nvPr/>
        </p:nvSpPr>
        <p:spPr>
          <a:xfrm>
            <a:off x="8905101" y="2647376"/>
            <a:ext cx="3339390" cy="423234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p>
          <a:p>
            <a:pPr algn="ctr"/>
            <a14:m>
              <m:oMathPara>
                <m:oMathParaPr>
                  <m:jc m:val="center"/>
                </m:oMathParaPr>
                <m:oMath>
                  <m:sSup>
                    <m:e>
                      <m:d>
                        <m:dPr>
                          <m:ctrlPr>
                            <a:rPr xmlns:a="http://schemas.openxmlformats.org/drawingml/2006/main" sz="2050" i="1">
                              <a:solidFill>
                                <a:srgbClr val="222222"/>
                              </a:solidFill>
                              <a:latin typeface="Cambria Math" panose="02040503050406030204" pitchFamily="18" charset="0"/>
                            </a:rPr>
                          </m:ctrlPr>
                        </m:dPr>
                        <m:e>
                          <m:f>
                            <m:fPr>
                              <m:ctrlPr>
                                <a:rPr xmlns:a="http://schemas.openxmlformats.org/drawingml/2006/main" sz="2050" i="1">
                                  <a:solidFill>
                                    <a:srgbClr val="222222"/>
                                  </a:solidFill>
                                  <a:latin typeface="Cambria Math" panose="02040503050406030204" pitchFamily="18" charset="0"/>
                                </a:rPr>
                              </m:ctrlPr>
                              <m:type m:val="bar"/>
                            </m:fPr>
                            <m:num>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num>
                            <m:den>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den>
                          </m:f>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e>
                      </m:d>
                    </m:e>
                    <m:sup>
                      <m:r>
                        <a:rPr xmlns:a="http://schemas.openxmlformats.org/drawingml/2006/main" sz="2050" i="1">
                          <a:solidFill>
                            <a:srgbClr val="222222"/>
                          </a:solidFill>
                          <a:latin typeface="Cambria Math" panose="02040503050406030204" pitchFamily="18" charset="0"/>
                        </a:rPr>
                        <m:t>2</m:t>
                      </m:r>
                    </m:sup>
                  </m:sSup>
                </m:oMath>
              </m:oMathPara>
            </a14:m>
          </a:p>
        </p:txBody>
      </p:sp>
      <p:pic>
        <p:nvPicPr>
          <p:cNvPr id="2020" name="droppedImage.tiff" descr="droppedImage.tiff"/>
          <p:cNvPicPr>
            <a:picLocks noChangeAspect="0"/>
          </p:cNvPicPr>
          <p:nvPr/>
        </p:nvPicPr>
        <p:blipFill>
          <a:blip r:embed="rId6">
            <a:extLst/>
          </a:blip>
          <a:stretch>
            <a:fillRect/>
          </a:stretch>
        </p:blipFill>
        <p:spPr>
          <a:xfrm>
            <a:off x="8905101" y="2647376"/>
            <a:ext cx="3174290" cy="32004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4" grpId="1"/>
    </p:bld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2" name="Tenseur de structure"/>
          <p:cNvSpPr txBox="1"/>
          <p:nvPr>
            <p:ph type="body" idx="1"/>
          </p:nvPr>
        </p:nvSpPr>
        <p:spPr>
          <a:prstGeom prst="rect">
            <a:avLst/>
          </a:prstGeom>
        </p:spPr>
        <p:txBody>
          <a:bodyPr/>
          <a:lstStyle/>
          <a:p>
            <a:pPr/>
            <a:r>
              <a:t>Tenseur de structure</a:t>
            </a:r>
          </a:p>
        </p:txBody>
      </p:sp>
      <p:pic>
        <p:nvPicPr>
          <p:cNvPr id="2023" name="Source : B. Goldlücke “Introduction to Image Processing on the GPU” Short Course, 2012 Source : B. Goldlücke “Introduction to Image Processing on the GPU” Short Course, 2012" descr="Source : B. Goldlücke “Introduction to Image Processing on the GPU” Short Course, 2012 Source : B. Goldlücke “Introduction to Image Processing on the GPU” Short Course, 2012"/>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0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5"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026" name="Région constante  :…"/>
          <p:cNvSpPr txBox="1"/>
          <p:nvPr/>
        </p:nvSpPr>
        <p:spPr>
          <a:xfrm>
            <a:off x="700504" y="2949747"/>
            <a:ext cx="3457576" cy="414037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Région constante  :</a:t>
            </a:r>
          </a:p>
          <a:p>
            <a:pPr algn="ctr">
              <a:spcBef>
                <a:spcPts val="100"/>
              </a:spcBef>
              <a:defRPr>
                <a:solidFill>
                  <a:srgbClr val="000000"/>
                </a:solidFill>
              </a:defRPr>
            </a:pPr>
          </a:p>
          <a:p>
            <a:pPr algn="ctr">
              <a:spcBef>
                <a:spcPts val="100"/>
              </a:spcBef>
              <a:defRPr>
                <a:solidFill>
                  <a:srgbClr val="000000"/>
                </a:solidFill>
              </a:defRPr>
            </a:pPr>
            <a:r>
              <a:t>Pas de direction</a:t>
            </a:r>
          </a:p>
        </p:txBody>
      </p:sp>
      <p:pic>
        <p:nvPicPr>
          <p:cNvPr id="2027" name="droppedImage.tiff" descr="droppedImage.tiff"/>
          <p:cNvPicPr>
            <a:picLocks noChangeAspect="0"/>
          </p:cNvPicPr>
          <p:nvPr/>
        </p:nvPicPr>
        <p:blipFill>
          <a:blip r:embed="rId3">
            <a:extLst/>
          </a:blip>
          <a:srcRect l="4809" t="16096" r="67539" b="21529"/>
          <a:stretch>
            <a:fillRect/>
          </a:stretch>
        </p:blipFill>
        <p:spPr>
          <a:xfrm>
            <a:off x="700504" y="2949747"/>
            <a:ext cx="3292536" cy="3285188"/>
          </a:xfrm>
          <a:prstGeom prst="rect">
            <a:avLst/>
          </a:prstGeom>
          <a:ln w="12700">
            <a:miter lim="400000"/>
          </a:ln>
        </p:spPr>
      </p:pic>
      <p:sp>
        <p:nvSpPr>
          <p:cNvPr id="2028" name="Contour  :…"/>
          <p:cNvSpPr txBox="1"/>
          <p:nvPr/>
        </p:nvSpPr>
        <p:spPr>
          <a:xfrm>
            <a:off x="4651242" y="2960066"/>
            <a:ext cx="3452814" cy="4119737"/>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Contour  :</a:t>
            </a:r>
          </a:p>
          <a:p>
            <a:pPr algn="ctr">
              <a:spcBef>
                <a:spcPts val="100"/>
              </a:spcBef>
              <a:defRPr>
                <a:solidFill>
                  <a:srgbClr val="000000"/>
                </a:solidFill>
              </a:defRPr>
            </a:pPr>
          </a:p>
          <a:p>
            <a:pPr algn="ctr">
              <a:spcBef>
                <a:spcPts val="100"/>
              </a:spcBef>
              <a:defRPr>
                <a:solidFill>
                  <a:srgbClr val="000000"/>
                </a:solidFill>
              </a:defRPr>
            </a:pPr>
            <a:r>
              <a:t>Une direction très forte</a:t>
            </a:r>
          </a:p>
        </p:txBody>
      </p:sp>
      <p:pic>
        <p:nvPicPr>
          <p:cNvPr id="2029" name="droppedImage.tiff" descr="droppedImage.tiff"/>
          <p:cNvPicPr>
            <a:picLocks noChangeAspect="0"/>
          </p:cNvPicPr>
          <p:nvPr/>
        </p:nvPicPr>
        <p:blipFill>
          <a:blip r:embed="rId3">
            <a:extLst/>
          </a:blip>
          <a:srcRect l="36645" t="16483" r="35743" b="21529"/>
          <a:stretch>
            <a:fillRect/>
          </a:stretch>
        </p:blipFill>
        <p:spPr>
          <a:xfrm>
            <a:off x="4651242" y="2960066"/>
            <a:ext cx="3287784" cy="3264860"/>
          </a:xfrm>
          <a:prstGeom prst="rect">
            <a:avLst/>
          </a:prstGeom>
          <a:ln w="12700">
            <a:miter lim="400000"/>
          </a:ln>
        </p:spPr>
      </p:pic>
      <p:sp>
        <p:nvSpPr>
          <p:cNvPr id="2030" name="Jonction  :…"/>
          <p:cNvSpPr txBox="1"/>
          <p:nvPr/>
        </p:nvSpPr>
        <p:spPr>
          <a:xfrm>
            <a:off x="8597218" y="2951732"/>
            <a:ext cx="3464323" cy="4136406"/>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Jonction  :</a:t>
            </a:r>
          </a:p>
          <a:p>
            <a:pPr algn="ctr">
              <a:spcBef>
                <a:spcPts val="100"/>
              </a:spcBef>
              <a:defRPr>
                <a:solidFill>
                  <a:srgbClr val="000000"/>
                </a:solidFill>
              </a:defRPr>
            </a:pPr>
          </a:p>
          <a:p>
            <a:pPr algn="ctr">
              <a:spcBef>
                <a:spcPts val="100"/>
              </a:spcBef>
              <a:defRPr>
                <a:solidFill>
                  <a:srgbClr val="000000"/>
                </a:solidFill>
              </a:defRPr>
            </a:pPr>
            <a:r>
              <a:t>Deux directions très fortes</a:t>
            </a:r>
          </a:p>
        </p:txBody>
      </p:sp>
      <p:pic>
        <p:nvPicPr>
          <p:cNvPr id="2031" name="droppedImage.tiff" descr="droppedImage.tiff"/>
          <p:cNvPicPr>
            <a:picLocks noChangeAspect="0"/>
          </p:cNvPicPr>
          <p:nvPr/>
        </p:nvPicPr>
        <p:blipFill>
          <a:blip r:embed="rId3">
            <a:extLst/>
          </a:blip>
          <a:srcRect l="68529" t="16312" r="3763" b="21383"/>
          <a:stretch>
            <a:fillRect/>
          </a:stretch>
        </p:blipFill>
        <p:spPr>
          <a:xfrm>
            <a:off x="8597218" y="2951732"/>
            <a:ext cx="3299206" cy="328151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10" name="Préambule"/>
          <p:cNvSpPr txBox="1"/>
          <p:nvPr>
            <p:ph type="title"/>
          </p:nvPr>
        </p:nvSpPr>
        <p:spPr>
          <a:prstGeom prst="rect">
            <a:avLst/>
          </a:prstGeom>
        </p:spPr>
        <p:txBody>
          <a:bodyPr/>
          <a:lstStyle>
            <a:lvl1pPr marL="0" indent="0">
              <a:buSzTx/>
              <a:buNone/>
            </a:lvl1pPr>
          </a:lstStyle>
          <a:p>
            <a:pPr/>
            <a:r>
              <a:t>Préambule</a:t>
            </a:r>
          </a:p>
        </p:txBody>
      </p:sp>
      <p:sp>
        <p:nvSpPr>
          <p:cNvPr id="211" name="Détection de contours en 1D"/>
          <p:cNvSpPr txBox="1"/>
          <p:nvPr>
            <p:ph type="body" idx="1"/>
          </p:nvPr>
        </p:nvSpPr>
        <p:spPr>
          <a:prstGeom prst="rect">
            <a:avLst/>
          </a:prstGeom>
        </p:spPr>
        <p:txBody>
          <a:bodyPr/>
          <a:lstStyle/>
          <a:p>
            <a:pPr lvl="1">
              <a:buAutoNum type="alphaLcParenR" startAt="4"/>
            </a:pPr>
            <a:r>
              <a:t>Détection de contours en 1D</a:t>
            </a:r>
          </a:p>
        </p:txBody>
      </p:sp>
      <p:sp>
        <p:nvSpPr>
          <p:cNvPr id="212"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3" name="I(x).jpg" descr="I(x).jpg"/>
          <p:cNvPicPr>
            <a:picLocks noChangeAspect="1"/>
          </p:cNvPicPr>
          <p:nvPr/>
        </p:nvPicPr>
        <p:blipFill>
          <a:blip r:embed="rId3">
            <a:extLst/>
          </a:blip>
          <a:srcRect l="8063" t="1881" r="4340" b="10953"/>
          <a:stretch>
            <a:fillRect/>
          </a:stretch>
        </p:blipFill>
        <p:spPr>
          <a:xfrm>
            <a:off x="1270000" y="2743200"/>
            <a:ext cx="4368800" cy="1765300"/>
          </a:xfrm>
          <a:prstGeom prst="rect">
            <a:avLst/>
          </a:prstGeom>
          <a:ln w="12700">
            <a:miter lim="400000"/>
          </a:ln>
        </p:spPr>
      </p:pic>
      <p:pic>
        <p:nvPicPr>
          <p:cNvPr id="214" name="I(x).jpg" descr="I(x).jpg"/>
          <p:cNvPicPr>
            <a:picLocks noChangeAspect="0"/>
          </p:cNvPicPr>
          <p:nvPr/>
        </p:nvPicPr>
        <p:blipFill>
          <a:blip r:embed="rId3">
            <a:extLst/>
          </a:blip>
          <a:srcRect l="8063" t="1881" r="4340" b="10953"/>
          <a:stretch>
            <a:fillRect/>
          </a:stretch>
        </p:blipFill>
        <p:spPr>
          <a:xfrm flipH="1">
            <a:off x="7429500" y="2743200"/>
            <a:ext cx="4368800" cy="1765300"/>
          </a:xfrm>
          <a:prstGeom prst="rect">
            <a:avLst/>
          </a:prstGeom>
          <a:ln w="12700">
            <a:miter lim="400000"/>
          </a:ln>
        </p:spPr>
      </p:pic>
      <p:sp>
        <p:nvSpPr>
          <p:cNvPr id="215" name="❋"/>
          <p:cNvSpPr/>
          <p:nvPr/>
        </p:nvSpPr>
        <p:spPr>
          <a:xfrm>
            <a:off x="9461500" y="3416300"/>
            <a:ext cx="364530" cy="4318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216" name="Line"/>
          <p:cNvSpPr/>
          <p:nvPr/>
        </p:nvSpPr>
        <p:spPr>
          <a:xfrm>
            <a:off x="1216499" y="6866425"/>
            <a:ext cx="4742698" cy="908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0"/>
                </a:moveTo>
                <a:lnTo>
                  <a:pt x="0" y="21600"/>
                </a:lnTo>
                <a:lnTo>
                  <a:pt x="21600" y="21525"/>
                </a:lnTo>
              </a:path>
            </a:pathLst>
          </a:custGeom>
          <a:ln w="25400">
            <a:solidFill>
              <a:srgbClr val="000000"/>
            </a:solidFill>
            <a:headEnd type="stealth"/>
            <a:tailEnd type="stealth"/>
          </a:ln>
        </p:spPr>
        <p:txBody>
          <a:bodyPr lIns="0" tIns="0" rIns="0" bIns="0"/>
          <a:lstStyle/>
          <a:p>
            <a:pPr algn="ctr">
              <a:spcBef>
                <a:spcPts val="100"/>
              </a:spcBef>
              <a:buClrTx/>
              <a:defRPr>
                <a:solidFill>
                  <a:srgbClr val="000000"/>
                </a:solidFill>
              </a:defRPr>
            </a:pPr>
          </a:p>
        </p:txBody>
      </p:sp>
      <p:sp>
        <p:nvSpPr>
          <p:cNvPr id="217" name="Line"/>
          <p:cNvSpPr/>
          <p:nvPr/>
        </p:nvSpPr>
        <p:spPr>
          <a:xfrm>
            <a:off x="3441700" y="3619499"/>
            <a:ext cx="2549" cy="885709"/>
          </a:xfrm>
          <a:prstGeom prst="line">
            <a:avLst/>
          </a:prstGeom>
          <a:ln w="19050" cap="rnd">
            <a:solidFill>
              <a:srgbClr val="000000"/>
            </a:solidFill>
            <a:custDash>
              <a:ds d="1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218" name="xc"/>
          <p:cNvSpPr/>
          <p:nvPr/>
        </p:nvSpPr>
        <p:spPr>
          <a:xfrm>
            <a:off x="3102657" y="4431345"/>
            <a:ext cx="35299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232A32"/>
                </a:solidFill>
              </a:defRPr>
            </a:pPr>
            <a:r>
              <a:t>x</a:t>
            </a:r>
            <a:r>
              <a:rPr baseline="-5999"/>
              <a:t>c</a:t>
            </a:r>
          </a:p>
        </p:txBody>
      </p:sp>
      <p:sp>
        <p:nvSpPr>
          <p:cNvPr id="219" name="Line"/>
          <p:cNvSpPr/>
          <p:nvPr/>
        </p:nvSpPr>
        <p:spPr>
          <a:xfrm>
            <a:off x="9636752" y="3632199"/>
            <a:ext cx="2549" cy="885709"/>
          </a:xfrm>
          <a:prstGeom prst="line">
            <a:avLst/>
          </a:prstGeom>
          <a:ln w="19050" cap="rnd">
            <a:solidFill>
              <a:srgbClr val="000000"/>
            </a:solidFill>
            <a:custDash>
              <a:ds d="1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220" name="xc"/>
          <p:cNvSpPr/>
          <p:nvPr/>
        </p:nvSpPr>
        <p:spPr>
          <a:xfrm>
            <a:off x="9297702" y="4444045"/>
            <a:ext cx="35299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232A32"/>
                </a:solidFill>
              </a:defRPr>
            </a:pPr>
            <a:r>
              <a:t>x</a:t>
            </a:r>
            <a:r>
              <a:rPr baseline="-5999"/>
              <a:t>c</a:t>
            </a:r>
          </a:p>
        </p:txBody>
      </p:sp>
      <p:pic>
        <p:nvPicPr>
          <p:cNvPr id="221" name="g(x).jpg" descr="g(x).jpg"/>
          <p:cNvPicPr>
            <a:picLocks noChangeAspect="1"/>
          </p:cNvPicPr>
          <p:nvPr/>
        </p:nvPicPr>
        <p:blipFill>
          <a:blip r:embed="rId4">
            <a:extLst/>
          </a:blip>
          <a:srcRect l="10557" t="0" r="5858" b="14707"/>
          <a:stretch>
            <a:fillRect/>
          </a:stretch>
        </p:blipFill>
        <p:spPr>
          <a:xfrm>
            <a:off x="1244600" y="4906782"/>
            <a:ext cx="4368800" cy="1539563"/>
          </a:xfrm>
          <a:prstGeom prst="rect">
            <a:avLst/>
          </a:prstGeom>
          <a:ln w="12700">
            <a:miter lim="400000"/>
          </a:ln>
        </p:spPr>
      </p:pic>
      <p:pic>
        <p:nvPicPr>
          <p:cNvPr id="222" name="gx(x).jpg" descr="gx(x).jpg"/>
          <p:cNvPicPr>
            <a:picLocks noChangeAspect="0"/>
          </p:cNvPicPr>
          <p:nvPr/>
        </p:nvPicPr>
        <p:blipFill>
          <a:blip r:embed="rId5">
            <a:extLst/>
          </a:blip>
          <a:srcRect l="10328" t="0" r="5394" b="14728"/>
          <a:stretch>
            <a:fillRect/>
          </a:stretch>
        </p:blipFill>
        <p:spPr>
          <a:xfrm>
            <a:off x="1298724" y="7058277"/>
            <a:ext cx="4368801" cy="1397001"/>
          </a:xfrm>
          <a:prstGeom prst="rect">
            <a:avLst/>
          </a:prstGeom>
          <a:ln w="12700">
            <a:miter lim="400000"/>
          </a:ln>
        </p:spPr>
      </p:pic>
      <p:sp>
        <p:nvSpPr>
          <p:cNvPr id="223" name="0"/>
          <p:cNvSpPr/>
          <p:nvPr/>
        </p:nvSpPr>
        <p:spPr>
          <a:xfrm>
            <a:off x="838200" y="6222999"/>
            <a:ext cx="292100"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0</a:t>
            </a:r>
          </a:p>
        </p:txBody>
      </p:sp>
      <p:sp>
        <p:nvSpPr>
          <p:cNvPr id="224" name="Marche montante"/>
          <p:cNvSpPr/>
          <p:nvPr/>
        </p:nvSpPr>
        <p:spPr>
          <a:xfrm>
            <a:off x="2512876" y="2309490"/>
            <a:ext cx="1949427"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ctr" defTabSz="457200">
              <a:spcBef>
                <a:spcPts val="0"/>
              </a:spcBef>
              <a:defRPr>
                <a:solidFill>
                  <a:srgbClr val="232A32"/>
                </a:solidFill>
              </a:defRPr>
            </a:lvl1pPr>
          </a:lstStyle>
          <a:p>
            <a:pPr/>
            <a:r>
              <a:t>Marche montante</a:t>
            </a:r>
          </a:p>
        </p:txBody>
      </p:sp>
      <p:sp>
        <p:nvSpPr>
          <p:cNvPr id="225" name="Line"/>
          <p:cNvSpPr/>
          <p:nvPr/>
        </p:nvSpPr>
        <p:spPr>
          <a:xfrm>
            <a:off x="7325199" y="6769361"/>
            <a:ext cx="4747962" cy="916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0"/>
                </a:moveTo>
                <a:lnTo>
                  <a:pt x="0" y="21406"/>
                </a:lnTo>
                <a:lnTo>
                  <a:pt x="21600" y="21600"/>
                </a:lnTo>
              </a:path>
            </a:pathLst>
          </a:custGeom>
          <a:ln w="25400">
            <a:solidFill>
              <a:srgbClr val="000000"/>
            </a:solidFill>
            <a:headEnd type="stealth"/>
            <a:tailEnd type="stealth"/>
          </a:ln>
        </p:spPr>
        <p:txBody>
          <a:bodyPr lIns="0" tIns="0" rIns="0" bIns="0"/>
          <a:lstStyle/>
          <a:p>
            <a:pPr algn="ctr">
              <a:spcBef>
                <a:spcPts val="100"/>
              </a:spcBef>
              <a:buClrTx/>
              <a:defRPr>
                <a:solidFill>
                  <a:srgbClr val="000000"/>
                </a:solidFill>
              </a:defRPr>
            </a:pPr>
          </a:p>
        </p:txBody>
      </p:sp>
      <p:sp>
        <p:nvSpPr>
          <p:cNvPr id="226" name="Marche descendante"/>
          <p:cNvSpPr/>
          <p:nvPr/>
        </p:nvSpPr>
        <p:spPr>
          <a:xfrm>
            <a:off x="8300727" y="2164428"/>
            <a:ext cx="2245346"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ctr" defTabSz="457200">
              <a:spcBef>
                <a:spcPts val="0"/>
              </a:spcBef>
              <a:defRPr>
                <a:solidFill>
                  <a:srgbClr val="232A32"/>
                </a:solidFill>
              </a:defRPr>
            </a:lvl1pPr>
          </a:lstStyle>
          <a:p>
            <a:pPr/>
            <a:r>
              <a:t>Marche descendante</a:t>
            </a:r>
          </a:p>
        </p:txBody>
      </p:sp>
      <p:pic>
        <p:nvPicPr>
          <p:cNvPr id="227" name="g(x).jpg" descr="g(x).jpg"/>
          <p:cNvPicPr>
            <a:picLocks noChangeAspect="1"/>
          </p:cNvPicPr>
          <p:nvPr/>
        </p:nvPicPr>
        <p:blipFill>
          <a:blip r:embed="rId4">
            <a:extLst/>
          </a:blip>
          <a:srcRect l="10557" t="0" r="5858" b="14707"/>
          <a:stretch>
            <a:fillRect/>
          </a:stretch>
        </p:blipFill>
        <p:spPr>
          <a:xfrm flipH="1" rot="10800000">
            <a:off x="7416800" y="4902200"/>
            <a:ext cx="4368800" cy="1539563"/>
          </a:xfrm>
          <a:prstGeom prst="rect">
            <a:avLst/>
          </a:prstGeom>
          <a:ln w="12700">
            <a:miter lim="400000"/>
          </a:ln>
        </p:spPr>
      </p:pic>
      <p:pic>
        <p:nvPicPr>
          <p:cNvPr id="228" name="gx(x).jpg" descr="gx(x).jpg"/>
          <p:cNvPicPr>
            <a:picLocks noChangeAspect="0"/>
          </p:cNvPicPr>
          <p:nvPr/>
        </p:nvPicPr>
        <p:blipFill>
          <a:blip r:embed="rId5">
            <a:extLst/>
          </a:blip>
          <a:srcRect l="10328" t="0" r="5394" b="14728"/>
          <a:stretch>
            <a:fillRect/>
          </a:stretch>
        </p:blipFill>
        <p:spPr>
          <a:xfrm flipH="1">
            <a:off x="7416800" y="6962351"/>
            <a:ext cx="4368800" cy="1397001"/>
          </a:xfrm>
          <a:prstGeom prst="rect">
            <a:avLst/>
          </a:prstGeom>
          <a:ln w="12700">
            <a:miter lim="400000"/>
          </a:ln>
        </p:spPr>
      </p:pic>
      <p:sp>
        <p:nvSpPr>
          <p:cNvPr id="229" name="0"/>
          <p:cNvSpPr/>
          <p:nvPr/>
        </p:nvSpPr>
        <p:spPr>
          <a:xfrm>
            <a:off x="6972300" y="4659945"/>
            <a:ext cx="29210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0</a:t>
            </a:r>
          </a:p>
        </p:txBody>
      </p:sp>
      <p:sp>
        <p:nvSpPr>
          <p:cNvPr id="230" name="❋"/>
          <p:cNvSpPr/>
          <p:nvPr/>
        </p:nvSpPr>
        <p:spPr>
          <a:xfrm>
            <a:off x="3273964" y="3416300"/>
            <a:ext cx="364531" cy="4318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231" name="❋"/>
          <p:cNvSpPr/>
          <p:nvPr/>
        </p:nvSpPr>
        <p:spPr>
          <a:xfrm>
            <a:off x="3276600" y="4762500"/>
            <a:ext cx="364530" cy="4318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232" name="❋"/>
          <p:cNvSpPr/>
          <p:nvPr/>
        </p:nvSpPr>
        <p:spPr>
          <a:xfrm>
            <a:off x="3305324" y="7553577"/>
            <a:ext cx="364531" cy="431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233" name="0"/>
          <p:cNvSpPr/>
          <p:nvPr/>
        </p:nvSpPr>
        <p:spPr>
          <a:xfrm>
            <a:off x="892324" y="7552622"/>
            <a:ext cx="292101"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0</a:t>
            </a:r>
          </a:p>
        </p:txBody>
      </p:sp>
      <p:sp>
        <p:nvSpPr>
          <p:cNvPr id="234" name="❋"/>
          <p:cNvSpPr/>
          <p:nvPr/>
        </p:nvSpPr>
        <p:spPr>
          <a:xfrm>
            <a:off x="9423400" y="6146800"/>
            <a:ext cx="364530" cy="4318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235" name="❋"/>
          <p:cNvSpPr/>
          <p:nvPr/>
        </p:nvSpPr>
        <p:spPr>
          <a:xfrm>
            <a:off x="9423400" y="7457651"/>
            <a:ext cx="364530" cy="431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236" name="0"/>
          <p:cNvSpPr/>
          <p:nvPr/>
        </p:nvSpPr>
        <p:spPr>
          <a:xfrm>
            <a:off x="6972300" y="7456696"/>
            <a:ext cx="292100"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0</a:t>
            </a:r>
          </a:p>
        </p:txBody>
      </p:sp>
      <p:sp>
        <p:nvSpPr>
          <p:cNvPr id="237" name="Line"/>
          <p:cNvSpPr/>
          <p:nvPr/>
        </p:nvSpPr>
        <p:spPr>
          <a:xfrm>
            <a:off x="1216499" y="5526569"/>
            <a:ext cx="4741533" cy="926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0"/>
                </a:moveTo>
                <a:lnTo>
                  <a:pt x="0" y="21173"/>
                </a:lnTo>
                <a:lnTo>
                  <a:pt x="21600" y="21600"/>
                </a:lnTo>
              </a:path>
            </a:pathLst>
          </a:custGeom>
          <a:ln w="25400">
            <a:solidFill>
              <a:srgbClr val="000000"/>
            </a:solidFill>
            <a:headEnd type="stealth"/>
            <a:tailEnd type="stealth"/>
          </a:ln>
        </p:spPr>
        <p:txBody>
          <a:bodyPr lIns="0" tIns="0" rIns="0" bIns="0"/>
          <a:lstStyle/>
          <a:p>
            <a:pPr algn="ctr">
              <a:spcBef>
                <a:spcPts val="100"/>
              </a:spcBef>
              <a:buClrTx/>
              <a:defRPr>
                <a:solidFill>
                  <a:srgbClr val="000000"/>
                </a:solidFill>
              </a:defRPr>
            </a:pPr>
          </a:p>
        </p:txBody>
      </p:sp>
      <p:sp>
        <p:nvSpPr>
          <p:cNvPr id="238" name="Line"/>
          <p:cNvSpPr/>
          <p:nvPr/>
        </p:nvSpPr>
        <p:spPr>
          <a:xfrm>
            <a:off x="7382427" y="4905211"/>
            <a:ext cx="4741534" cy="1084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21600"/>
                </a:moveTo>
                <a:lnTo>
                  <a:pt x="0" y="427"/>
                </a:lnTo>
                <a:lnTo>
                  <a:pt x="21600" y="0"/>
                </a:lnTo>
              </a:path>
            </a:pathLst>
          </a:custGeom>
          <a:ln w="25400">
            <a:solidFill>
              <a:srgbClr val="000000"/>
            </a:solidFill>
            <a:headEnd type="stealth"/>
            <a:tailEnd type="stealth"/>
          </a:ln>
        </p:spPr>
        <p:txBody>
          <a:bodyPr lIns="0" tIns="0" rIns="0" bIns="0"/>
          <a:lstStyle/>
          <a:p>
            <a:pPr algn="ctr">
              <a:spcBef>
                <a:spcPts val="100"/>
              </a:spcBef>
              <a:buClrTx/>
              <a:defRPr>
                <a:solidFill>
                  <a:srgbClr val="000000"/>
                </a:solidFill>
              </a:defRPr>
            </a:pPr>
          </a:p>
        </p:txBody>
      </p:sp>
      <p:sp>
        <p:nvSpPr>
          <p:cNvPr id="239" name="Line"/>
          <p:cNvSpPr/>
          <p:nvPr/>
        </p:nvSpPr>
        <p:spPr>
          <a:xfrm>
            <a:off x="1212206" y="4482873"/>
            <a:ext cx="4774551" cy="1"/>
          </a:xfrm>
          <a:prstGeom prst="line">
            <a:avLst/>
          </a:prstGeom>
          <a:ln w="25400">
            <a:solidFill>
              <a:srgbClr val="000000"/>
            </a:solidFill>
            <a:headEnd type="triangle" len="sm"/>
            <a:tailEnd type="stealth"/>
          </a:ln>
        </p:spPr>
        <p:txBody>
          <a:bodyPr lIns="0" tIns="0" rIns="0" bIns="0"/>
          <a:lstStyle/>
          <a:p>
            <a:pPr algn="ctr">
              <a:spcBef>
                <a:spcPts val="100"/>
              </a:spcBef>
              <a:buClrTx/>
              <a:defRPr>
                <a:solidFill>
                  <a:srgbClr val="000000"/>
                </a:solidFill>
              </a:defRPr>
            </a:pPr>
          </a:p>
        </p:txBody>
      </p:sp>
      <p:sp>
        <p:nvSpPr>
          <p:cNvPr id="240" name="Line"/>
          <p:cNvSpPr/>
          <p:nvPr/>
        </p:nvSpPr>
        <p:spPr>
          <a:xfrm>
            <a:off x="7349410" y="4488273"/>
            <a:ext cx="4774551" cy="1"/>
          </a:xfrm>
          <a:prstGeom prst="line">
            <a:avLst/>
          </a:prstGeom>
          <a:ln w="25400">
            <a:solidFill>
              <a:srgbClr val="000000"/>
            </a:solidFill>
            <a:headEnd type="triangle" len="sm"/>
            <a:tailEnd type="stealth"/>
          </a:ln>
        </p:spPr>
        <p:txBody>
          <a:bodyPr lIns="0" tIns="0" rIns="0" bIns="0"/>
          <a:lstStyle/>
          <a:p>
            <a:pPr algn="ctr">
              <a:spcBef>
                <a:spcPts val="100"/>
              </a:spcBef>
              <a:buClrTx/>
              <a:defRPr>
                <a:solidFill>
                  <a:srgbClr val="000000"/>
                </a:solidFill>
              </a:defRPr>
            </a:pPr>
          </a:p>
        </p:txBody>
      </p:sp>
      <p:sp>
        <p:nvSpPr>
          <p:cNvPr id="241" name="Line"/>
          <p:cNvSpPr/>
          <p:nvPr/>
        </p:nvSpPr>
        <p:spPr>
          <a:xfrm rot="18900000">
            <a:off x="6374867" y="9924346"/>
            <a:ext cx="4309607" cy="1889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4078" y="10235"/>
                  <a:pt x="5697" y="11231"/>
                </a:cubicBezTo>
                <a:cubicBezTo>
                  <a:pt x="7356" y="12251"/>
                  <a:pt x="9117" y="11932"/>
                  <a:pt x="10821" y="10966"/>
                </a:cubicBezTo>
                <a:cubicBezTo>
                  <a:pt x="12374" y="10085"/>
                  <a:pt x="13962" y="8687"/>
                  <a:pt x="15488" y="9841"/>
                </a:cubicBezTo>
                <a:cubicBezTo>
                  <a:pt x="17807" y="11595"/>
                  <a:pt x="21600" y="21600"/>
                  <a:pt x="21600" y="21600"/>
                </a:cubicBezTo>
              </a:path>
            </a:pathLst>
          </a:custGeom>
          <a:ln w="25400">
            <a:solidFill>
              <a:srgbClr val="000000"/>
            </a:solidFill>
          </a:ln>
        </p:spPr>
        <p:txBody>
          <a:bodyPr lIns="0" tIns="0" rIns="0" bIns="0"/>
          <a:lstStyle/>
          <a:p>
            <a:pPr algn="ctr">
              <a:spcBef>
                <a:spcPts val="100"/>
              </a:spcBef>
              <a:buClrTx/>
              <a:defRPr>
                <a:solidFill>
                  <a:srgbClr val="000000"/>
                </a:solidFill>
              </a:defRPr>
            </a:pPr>
          </a:p>
        </p:txBody>
      </p:sp>
      <p:sp>
        <p:nvSpPr>
          <p:cNvPr id="242" name="Equation"/>
          <p:cNvSpPr txBox="1"/>
          <p:nvPr/>
        </p:nvSpPr>
        <p:spPr>
          <a:xfrm>
            <a:off x="1372203" y="2883389"/>
            <a:ext cx="404555" cy="225045"/>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f</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
        <p:nvSpPr>
          <p:cNvPr id="243" name="Equation"/>
          <p:cNvSpPr txBox="1"/>
          <p:nvPr/>
        </p:nvSpPr>
        <p:spPr>
          <a:xfrm>
            <a:off x="1349784" y="4983056"/>
            <a:ext cx="449393" cy="225045"/>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p>
                    <m:e>
                      <m:r>
                        <a:rPr xmlns:a="http://schemas.openxmlformats.org/drawingml/2006/main" sz="2000" i="1">
                          <a:solidFill>
                            <a:srgbClr val="222222"/>
                          </a:solidFill>
                          <a:latin typeface="Cambria Math" panose="02040503050406030204" pitchFamily="18" charset="0"/>
                        </a:rPr>
                        <m:t>f</m:t>
                      </m:r>
                    </m:e>
                    <m:sup>
                      <m:r>
                        <a:rPr xmlns:a="http://schemas.openxmlformats.org/drawingml/2006/main" sz="2000" i="1">
                          <a:solidFill>
                            <a:srgbClr val="222222"/>
                          </a:solidFill>
                          <a:latin typeface="Cambria Math" panose="02040503050406030204" pitchFamily="18" charset="0"/>
                        </a:rPr>
                        <m:t>′</m:t>
                      </m:r>
                    </m:sup>
                  </m:sSup>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
        <p:nvSpPr>
          <p:cNvPr id="244" name="Equation"/>
          <p:cNvSpPr txBox="1"/>
          <p:nvPr/>
        </p:nvSpPr>
        <p:spPr>
          <a:xfrm>
            <a:off x="1327192" y="7175500"/>
            <a:ext cx="494577" cy="225044"/>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p>
                    <m:e>
                      <m:r>
                        <a:rPr xmlns:a="http://schemas.openxmlformats.org/drawingml/2006/main" sz="2000" i="1">
                          <a:solidFill>
                            <a:srgbClr val="222222"/>
                          </a:solidFill>
                          <a:latin typeface="Cambria Math" panose="02040503050406030204" pitchFamily="18" charset="0"/>
                        </a:rPr>
                        <m:t>f</m:t>
                      </m:r>
                    </m:e>
                    <m:sup>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sup>
                  </m:sSup>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
        <p:nvSpPr>
          <p:cNvPr id="245" name="Equation"/>
          <p:cNvSpPr txBox="1"/>
          <p:nvPr/>
        </p:nvSpPr>
        <p:spPr>
          <a:xfrm>
            <a:off x="7555126" y="2883389"/>
            <a:ext cx="404555" cy="225045"/>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f</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
        <p:nvSpPr>
          <p:cNvPr id="246" name="Equation"/>
          <p:cNvSpPr txBox="1"/>
          <p:nvPr/>
        </p:nvSpPr>
        <p:spPr>
          <a:xfrm>
            <a:off x="7532707" y="4983056"/>
            <a:ext cx="449393" cy="225045"/>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p>
                    <m:e>
                      <m:r>
                        <a:rPr xmlns:a="http://schemas.openxmlformats.org/drawingml/2006/main" sz="2000" i="1">
                          <a:solidFill>
                            <a:srgbClr val="222222"/>
                          </a:solidFill>
                          <a:latin typeface="Cambria Math" panose="02040503050406030204" pitchFamily="18" charset="0"/>
                        </a:rPr>
                        <m:t>f</m:t>
                      </m:r>
                    </m:e>
                    <m:sup>
                      <m:r>
                        <a:rPr xmlns:a="http://schemas.openxmlformats.org/drawingml/2006/main" sz="2000" i="1">
                          <a:solidFill>
                            <a:srgbClr val="222222"/>
                          </a:solidFill>
                          <a:latin typeface="Cambria Math" panose="02040503050406030204" pitchFamily="18" charset="0"/>
                        </a:rPr>
                        <m:t>′</m:t>
                      </m:r>
                    </m:sup>
                  </m:sSup>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
        <p:nvSpPr>
          <p:cNvPr id="247" name="Equation"/>
          <p:cNvSpPr txBox="1"/>
          <p:nvPr/>
        </p:nvSpPr>
        <p:spPr>
          <a:xfrm>
            <a:off x="7510116" y="7082722"/>
            <a:ext cx="494576" cy="225045"/>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p>
                    <m:e>
                      <m:r>
                        <a:rPr xmlns:a="http://schemas.openxmlformats.org/drawingml/2006/main" sz="2000" i="1">
                          <a:solidFill>
                            <a:srgbClr val="222222"/>
                          </a:solidFill>
                          <a:latin typeface="Cambria Math" panose="02040503050406030204" pitchFamily="18" charset="0"/>
                        </a:rPr>
                        <m:t>f</m:t>
                      </m:r>
                    </m:e>
                    <m:sup>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sup>
                  </m:sSup>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14"/>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15"/>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219"/>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220"/>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8" fill="hold">
                                  <p:stCondLst>
                                    <p:cond delay="0"/>
                                  </p:stCondLst>
                                  <p:iterate type="el" backwards="0">
                                    <p:tmAbs val="0"/>
                                  </p:iterate>
                                  <p:childTnLst>
                                    <p:set>
                                      <p:cBhvr>
                                        <p:cTn id="28" fill="hold"/>
                                        <p:tgtEl>
                                          <p:spTgt spid="2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9" fill="hold">
                                  <p:stCondLst>
                                    <p:cond delay="0"/>
                                  </p:stCondLst>
                                  <p:iterate type="el" backwards="0">
                                    <p:tmAbs val="0"/>
                                  </p:iterate>
                                  <p:childTnLst>
                                    <p:set>
                                      <p:cBhvr>
                                        <p:cTn id="32" fill="hold"/>
                                        <p:tgtEl>
                                          <p:spTgt spid="221"/>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231"/>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227"/>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234"/>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223"/>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4" fill="hold">
                                  <p:stCondLst>
                                    <p:cond delay="0"/>
                                  </p:stCondLst>
                                  <p:iterate type="el" backwards="0">
                                    <p:tmAbs val="0"/>
                                  </p:iterate>
                                  <p:childTnLst>
                                    <p:set>
                                      <p:cBhvr>
                                        <p:cTn id="47" fill="hold"/>
                                        <p:tgtEl>
                                          <p:spTgt spid="2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0" presetID="1" grpId="15" fill="hold">
                                  <p:stCondLst>
                                    <p:cond delay="0"/>
                                  </p:stCondLst>
                                  <p:iterate type="el" backwards="0">
                                    <p:tmAbs val="0"/>
                                  </p:iterate>
                                  <p:childTnLst>
                                    <p:set>
                                      <p:cBhvr>
                                        <p:cTn id="51" fill="hold"/>
                                        <p:tgtEl>
                                          <p:spTgt spid="222"/>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6" fill="hold">
                                  <p:stCondLst>
                                    <p:cond delay="0"/>
                                  </p:stCondLst>
                                  <p:iterate type="el" backwards="0">
                                    <p:tmAbs val="0"/>
                                  </p:iterate>
                                  <p:childTnLst>
                                    <p:set>
                                      <p:cBhvr>
                                        <p:cTn id="54" fill="hold"/>
                                        <p:tgtEl>
                                          <p:spTgt spid="228"/>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7" fill="hold">
                                  <p:stCondLst>
                                    <p:cond delay="0"/>
                                  </p:stCondLst>
                                  <p:iterate type="el" backwards="0">
                                    <p:tmAbs val="0"/>
                                  </p:iterate>
                                  <p:childTnLst>
                                    <p:set>
                                      <p:cBhvr>
                                        <p:cTn id="57" fill="hold"/>
                                        <p:tgtEl>
                                          <p:spTgt spid="232"/>
                                        </p:tgtEl>
                                        <p:attrNameLst>
                                          <p:attrName>style.visibility</p:attrName>
                                        </p:attrNameLst>
                                      </p:cBhvr>
                                      <p:to>
                                        <p:strVal val="visible"/>
                                      </p:to>
                                    </p:set>
                                  </p:childTnLst>
                                </p:cTn>
                              </p:par>
                            </p:childTnLst>
                          </p:cTn>
                        </p:par>
                        <p:par>
                          <p:cTn id="58" fill="hold">
                            <p:stCondLst>
                              <p:cond delay="0"/>
                            </p:stCondLst>
                            <p:childTnLst>
                              <p:par>
                                <p:cTn id="59" presetClass="entr" nodeType="afterEffect" presetSubtype="0" presetID="1" grpId="18" fill="hold">
                                  <p:stCondLst>
                                    <p:cond delay="0"/>
                                  </p:stCondLst>
                                  <p:iterate type="el" backwards="0">
                                    <p:tmAbs val="0"/>
                                  </p:iterate>
                                  <p:childTnLst>
                                    <p:set>
                                      <p:cBhvr>
                                        <p:cTn id="60" fill="hold"/>
                                        <p:tgtEl>
                                          <p:spTgt spid="233"/>
                                        </p:tgtEl>
                                        <p:attrNameLst>
                                          <p:attrName>style.visibility</p:attrName>
                                        </p:attrNameLst>
                                      </p:cBhvr>
                                      <p:to>
                                        <p:strVal val="visible"/>
                                      </p:to>
                                    </p:set>
                                  </p:childTnLst>
                                </p:cTn>
                              </p:par>
                            </p:childTnLst>
                          </p:cTn>
                        </p:par>
                        <p:par>
                          <p:cTn id="61" fill="hold">
                            <p:stCondLst>
                              <p:cond delay="0"/>
                            </p:stCondLst>
                            <p:childTnLst>
                              <p:par>
                                <p:cTn id="62" presetClass="entr" nodeType="afterEffect" presetSubtype="0" presetID="1" grpId="19" fill="hold">
                                  <p:stCondLst>
                                    <p:cond delay="0"/>
                                  </p:stCondLst>
                                  <p:iterate type="el" backwards="0">
                                    <p:tmAbs val="0"/>
                                  </p:iterate>
                                  <p:childTnLst>
                                    <p:set>
                                      <p:cBhvr>
                                        <p:cTn id="63" fill="hold"/>
                                        <p:tgtEl>
                                          <p:spTgt spid="235"/>
                                        </p:tgtEl>
                                        <p:attrNameLst>
                                          <p:attrName>style.visibility</p:attrName>
                                        </p:attrNameLst>
                                      </p:cBhvr>
                                      <p:to>
                                        <p:strVal val="visible"/>
                                      </p:to>
                                    </p:set>
                                  </p:childTnLst>
                                </p:cTn>
                              </p:par>
                            </p:childTnLst>
                          </p:cTn>
                        </p:par>
                        <p:par>
                          <p:cTn id="64" fill="hold">
                            <p:stCondLst>
                              <p:cond delay="0"/>
                            </p:stCondLst>
                            <p:childTnLst>
                              <p:par>
                                <p:cTn id="65" presetClass="entr" nodeType="afterEffect" presetSubtype="0" presetID="1" grpId="20" fill="hold">
                                  <p:stCondLst>
                                    <p:cond delay="0"/>
                                  </p:stCondLst>
                                  <p:iterate type="el" backwards="0">
                                    <p:tmAbs val="0"/>
                                  </p:iterate>
                                  <p:childTnLst>
                                    <p:set>
                                      <p:cBhvr>
                                        <p:cTn id="66" fill="hold"/>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20"/>
      <p:bldP build="whole" bldLvl="1" animBg="1" rev="0" advAuto="0" spid="217" grpId="1"/>
      <p:bldP build="whole" bldLvl="1" animBg="1" rev="0" advAuto="0" spid="223" grpId="13"/>
      <p:bldP build="whole" bldLvl="1" animBg="1" rev="0" advAuto="0" spid="235" grpId="19"/>
      <p:bldP build="whole" bldLvl="1" animBg="1" rev="0" advAuto="0" spid="220" grpId="7"/>
      <p:bldP build="whole" bldLvl="1" animBg="1" rev="0" advAuto="0" spid="214" grpId="4"/>
      <p:bldP build="whole" bldLvl="1" animBg="1" rev="0" advAuto="0" spid="226" grpId="8"/>
      <p:bldP build="whole" bldLvl="1" animBg="1" rev="0" advAuto="0" spid="215" grpId="5"/>
      <p:bldP build="whole" bldLvl="1" animBg="1" rev="0" advAuto="0" spid="233" grpId="18"/>
      <p:bldP build="whole" bldLvl="1" animBg="1" rev="0" advAuto="0" spid="230" grpId="3"/>
      <p:bldP build="whole" bldLvl="1" animBg="1" rev="0" advAuto="0" spid="231" grpId="10"/>
      <p:bldP build="whole" bldLvl="1" animBg="1" rev="0" advAuto="0" spid="222" grpId="15"/>
      <p:bldP build="whole" bldLvl="1" animBg="1" rev="0" advAuto="0" spid="227" grpId="11"/>
      <p:bldP build="whole" bldLvl="1" animBg="1" rev="0" advAuto="0" spid="221" grpId="9"/>
      <p:bldP build="whole" bldLvl="1" animBg="1" rev="0" advAuto="0" spid="218" grpId="2"/>
      <p:bldP build="whole" bldLvl="1" animBg="1" rev="0" advAuto="0" spid="228" grpId="16"/>
      <p:bldP build="whole" bldLvl="1" animBg="1" rev="0" advAuto="0" spid="234" grpId="12"/>
      <p:bldP build="whole" bldLvl="1" animBg="1" rev="0" advAuto="0" spid="232" grpId="17"/>
      <p:bldP build="whole" bldLvl="1" animBg="1" rev="0" advAuto="0" spid="219" grpId="6"/>
      <p:bldP build="whole" bldLvl="1" animBg="1" rev="0" advAuto="0" spid="229" grpId="14"/>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3"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34" name="image.png" descr="image.png"/>
          <p:cNvPicPr>
            <a:picLocks noChangeAspect="1"/>
          </p:cNvPicPr>
          <p:nvPr/>
        </p:nvPicPr>
        <p:blipFill>
          <a:blip r:embed="rId2">
            <a:extLst/>
          </a:blip>
          <a:stretch>
            <a:fillRect/>
          </a:stretch>
        </p:blipFill>
        <p:spPr>
          <a:xfrm>
            <a:off x="568959" y="3142826"/>
            <a:ext cx="11643362" cy="3359574"/>
          </a:xfrm>
          <a:prstGeom prst="rect">
            <a:avLst/>
          </a:prstGeom>
          <a:ln w="12700">
            <a:miter lim="400000"/>
          </a:ln>
        </p:spPr>
      </p:pic>
      <p:pic>
        <p:nvPicPr>
          <p:cNvPr id="2035" name="image.png" descr="image.png"/>
          <p:cNvPicPr>
            <a:picLocks noChangeAspect="1"/>
          </p:cNvPicPr>
          <p:nvPr/>
        </p:nvPicPr>
        <p:blipFill>
          <a:blip r:embed="rId3">
            <a:extLst/>
          </a:blip>
          <a:stretch>
            <a:fillRect/>
          </a:stretch>
        </p:blipFill>
        <p:spPr>
          <a:xfrm>
            <a:off x="724746" y="6502400"/>
            <a:ext cx="11744962" cy="3251200"/>
          </a:xfrm>
          <a:prstGeom prst="rect">
            <a:avLst/>
          </a:prstGeom>
          <a:ln w="12700">
            <a:miter lim="400000"/>
          </a:ln>
        </p:spPr>
      </p:pic>
      <p:sp>
        <p:nvSpPr>
          <p:cNvPr id="2036" name="Détecteur de Harris (1989)"/>
          <p:cNvSpPr txBox="1"/>
          <p:nvPr/>
        </p:nvSpPr>
        <p:spPr>
          <a:xfrm>
            <a:off x="1040383" y="216746"/>
            <a:ext cx="10924033" cy="157627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0"/>
              </a:spcBef>
              <a:buClrTx/>
              <a:defRPr sz="5000">
                <a:solidFill>
                  <a:srgbClr val="000000"/>
                </a:solidFill>
              </a:defRPr>
            </a:lvl1pPr>
          </a:lstStyle>
          <a:p>
            <a:pPr/>
            <a:r>
              <a:t>Détecteur de Harris (1989)</a:t>
            </a:r>
          </a:p>
        </p:txBody>
      </p:sp>
      <p:sp>
        <p:nvSpPr>
          <p:cNvPr id="2037" name="Régions uniformes…"/>
          <p:cNvSpPr txBox="1"/>
          <p:nvPr/>
        </p:nvSpPr>
        <p:spPr>
          <a:xfrm>
            <a:off x="1333894" y="2092959"/>
            <a:ext cx="1876113"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Régions uniformes</a:t>
            </a:r>
          </a:p>
          <a:p>
            <a:pPr defTabSz="1300480">
              <a:spcBef>
                <a:spcPts val="0"/>
              </a:spcBef>
              <a:buClrTx/>
              <a:defRPr sz="1800">
                <a:solidFill>
                  <a:srgbClr val="000000"/>
                </a:solidFill>
              </a:defRPr>
            </a:pPr>
            <a:r>
              <a:t>2 dérivées faibles </a:t>
            </a:r>
          </a:p>
        </p:txBody>
      </p:sp>
      <p:sp>
        <p:nvSpPr>
          <p:cNvPr id="2038" name="Près d’un contours:…"/>
          <p:cNvSpPr txBox="1"/>
          <p:nvPr/>
        </p:nvSpPr>
        <p:spPr>
          <a:xfrm>
            <a:off x="5388864" y="2092959"/>
            <a:ext cx="1920538" cy="9204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Près d’un contours:</a:t>
            </a:r>
          </a:p>
          <a:p>
            <a:pPr defTabSz="1300480">
              <a:spcBef>
                <a:spcPts val="0"/>
              </a:spcBef>
              <a:buClrTx/>
              <a:defRPr sz="1800">
                <a:solidFill>
                  <a:srgbClr val="000000"/>
                </a:solidFill>
              </a:defRPr>
            </a:pPr>
            <a:r>
              <a:t>1 dérivée faible et</a:t>
            </a:r>
          </a:p>
          <a:p>
            <a:pPr defTabSz="1300480">
              <a:spcBef>
                <a:spcPts val="0"/>
              </a:spcBef>
              <a:buClrTx/>
              <a:defRPr sz="1800">
                <a:solidFill>
                  <a:srgbClr val="000000"/>
                </a:solidFill>
              </a:defRPr>
            </a:pPr>
            <a:r>
              <a:t>1 dérivée élevée</a:t>
            </a:r>
          </a:p>
        </p:txBody>
      </p:sp>
      <p:sp>
        <p:nvSpPr>
          <p:cNvPr id="2039" name="Près d’un coin:…"/>
          <p:cNvSpPr txBox="1"/>
          <p:nvPr/>
        </p:nvSpPr>
        <p:spPr>
          <a:xfrm>
            <a:off x="9394161" y="2201333"/>
            <a:ext cx="1805568" cy="65373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1800">
                <a:solidFill>
                  <a:srgbClr val="000000"/>
                </a:solidFill>
              </a:defRPr>
            </a:pPr>
            <a:r>
              <a:t>Près d’un coin:</a:t>
            </a:r>
          </a:p>
          <a:p>
            <a:pPr defTabSz="1300480">
              <a:spcBef>
                <a:spcPts val="0"/>
              </a:spcBef>
              <a:buClrTx/>
              <a:defRPr sz="1800">
                <a:solidFill>
                  <a:srgbClr val="000000"/>
                </a:solidFill>
              </a:defRPr>
            </a:pPr>
            <a:r>
              <a:t>2 dérivées élevées</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1" name="Source : B. Goldlücke “Introduction to Image Processing on the GPU” Short Course, 2012 Source : B. Goldlücke “Introduction to Image Processing on the GPU” Short Course, 2012" descr="Source : B. Goldlücke “Introduction to Image Processing on the GPU” Short Course, 2012 Source : B. Goldlücke “Introduction to Image Processing on the GPU” Short Course, 2012"/>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042" name="Tenseur de structure…"/>
          <p:cNvSpPr txBox="1"/>
          <p:nvPr>
            <p:ph type="body" idx="1"/>
          </p:nvPr>
        </p:nvSpPr>
        <p:spPr>
          <a:prstGeom prst="rect">
            <a:avLst/>
          </a:prstGeom>
        </p:spPr>
        <p:txBody>
          <a:bodyPr/>
          <a:lstStyle/>
          <a:p>
            <a:pPr/>
            <a:r>
              <a:t>Tenseur de structure </a:t>
            </a:r>
          </a:p>
          <a:p>
            <a:pPr lvl="2">
              <a:buBlip>
                <a:blip r:embed="rId3"/>
              </a:buBlip>
            </a:pPr>
            <a:r>
              <a:rPr i="1"/>
              <a:t>Exemples</a:t>
            </a:r>
            <a:r>
              <a:t> :</a:t>
            </a:r>
          </a:p>
          <a:p>
            <a:pPr lvl="3"/>
            <a:r>
              <a:t>Au voisinage des contours et des jonctions, la </a:t>
            </a:r>
            <a:r>
              <a:rPr b="1"/>
              <a:t>distribution</a:t>
            </a:r>
            <a:r>
              <a:t> des dérivées partielles est caractéristique</a:t>
            </a:r>
          </a:p>
        </p:txBody>
      </p:sp>
      <p:sp>
        <p:nvSpPr>
          <p:cNvPr id="20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4"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grpSp>
        <p:nvGrpSpPr>
          <p:cNvPr id="2048" name="Group"/>
          <p:cNvGrpSpPr/>
          <p:nvPr/>
        </p:nvGrpSpPr>
        <p:grpSpPr>
          <a:xfrm>
            <a:off x="9461500" y="3276600"/>
            <a:ext cx="3048000" cy="5219700"/>
            <a:chOff x="-76200" y="-101600"/>
            <a:chExt cx="3048000" cy="5219700"/>
          </a:xfrm>
        </p:grpSpPr>
        <p:pic>
          <p:nvPicPr>
            <p:cNvPr id="2045" name="droppedImage.tiff" descr="droppedImage.tiff"/>
            <p:cNvPicPr>
              <a:picLocks noChangeAspect="0"/>
            </p:cNvPicPr>
            <p:nvPr/>
          </p:nvPicPr>
          <p:blipFill>
            <a:blip r:embed="rId4">
              <a:extLst/>
            </a:blip>
            <a:stretch>
              <a:fillRect/>
            </a:stretch>
          </p:blipFill>
          <p:spPr>
            <a:xfrm>
              <a:off x="-76200" y="-101600"/>
              <a:ext cx="3048000" cy="5219700"/>
            </a:xfrm>
            <a:prstGeom prst="rect">
              <a:avLst/>
            </a:prstGeom>
            <a:effectLst/>
          </p:spPr>
        </p:pic>
        <p:sp>
          <p:nvSpPr>
            <p:cNvPr id="2046" name="Rectangle"/>
            <p:cNvSpPr/>
            <p:nvPr/>
          </p:nvSpPr>
          <p:spPr>
            <a:xfrm>
              <a:off x="2343954" y="4220326"/>
              <a:ext cx="313532" cy="51363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x</m:t>
                        </m:r>
                      </m:sub>
                    </m:sSub>
                  </m:oMath>
                </m:oMathPara>
              </a14:m>
            </a:p>
          </p:txBody>
        </p:sp>
        <p:sp>
          <p:nvSpPr>
            <p:cNvPr id="2047" name="Rectangle"/>
            <p:cNvSpPr/>
            <p:nvPr/>
          </p:nvSpPr>
          <p:spPr>
            <a:xfrm>
              <a:off x="435599" y="2669730"/>
              <a:ext cx="313532" cy="54265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y</m:t>
                        </m:r>
                      </m:sub>
                    </m:sSub>
                  </m:oMath>
                </m:oMathPara>
              </a14:m>
            </a:p>
          </p:txBody>
        </p:sp>
      </p:grpSp>
      <p:grpSp>
        <p:nvGrpSpPr>
          <p:cNvPr id="2052" name="Group"/>
          <p:cNvGrpSpPr/>
          <p:nvPr/>
        </p:nvGrpSpPr>
        <p:grpSpPr>
          <a:xfrm>
            <a:off x="5143500" y="3276600"/>
            <a:ext cx="3048000" cy="5219700"/>
            <a:chOff x="-76200" y="-101600"/>
            <a:chExt cx="3048000" cy="5219700"/>
          </a:xfrm>
        </p:grpSpPr>
        <p:pic>
          <p:nvPicPr>
            <p:cNvPr id="2049" name="droppedImage.tiff" descr="droppedImage.tiff"/>
            <p:cNvPicPr>
              <a:picLocks noChangeAspect="0"/>
            </p:cNvPicPr>
            <p:nvPr/>
          </p:nvPicPr>
          <p:blipFill>
            <a:blip r:embed="rId5">
              <a:extLst/>
            </a:blip>
            <a:stretch>
              <a:fillRect/>
            </a:stretch>
          </p:blipFill>
          <p:spPr>
            <a:xfrm>
              <a:off x="-76200" y="-101600"/>
              <a:ext cx="3048000" cy="5219700"/>
            </a:xfrm>
            <a:prstGeom prst="rect">
              <a:avLst/>
            </a:prstGeom>
            <a:effectLst/>
          </p:spPr>
        </p:pic>
        <p:sp>
          <p:nvSpPr>
            <p:cNvPr id="2050" name="Rectangle"/>
            <p:cNvSpPr/>
            <p:nvPr/>
          </p:nvSpPr>
          <p:spPr>
            <a:xfrm>
              <a:off x="2403423" y="4220326"/>
              <a:ext cx="434121" cy="53059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x</m:t>
                        </m:r>
                      </m:sub>
                    </m:sSub>
                  </m:oMath>
                </m:oMathPara>
              </a14:m>
            </a:p>
          </p:txBody>
        </p:sp>
        <p:sp>
          <p:nvSpPr>
            <p:cNvPr id="2051" name="Rectangle"/>
            <p:cNvSpPr/>
            <p:nvPr/>
          </p:nvSpPr>
          <p:spPr>
            <a:xfrm>
              <a:off x="403493" y="2717965"/>
              <a:ext cx="349709" cy="54807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y</m:t>
                        </m:r>
                      </m:sub>
                    </m:sSub>
                  </m:oMath>
                </m:oMathPara>
              </a14:m>
            </a:p>
          </p:txBody>
        </p:sp>
      </p:grpSp>
      <p:grpSp>
        <p:nvGrpSpPr>
          <p:cNvPr id="2056" name="Group"/>
          <p:cNvGrpSpPr/>
          <p:nvPr/>
        </p:nvGrpSpPr>
        <p:grpSpPr>
          <a:xfrm>
            <a:off x="821632" y="3276605"/>
            <a:ext cx="3048001" cy="5219701"/>
            <a:chOff x="-76200" y="-101600"/>
            <a:chExt cx="3048000" cy="5219700"/>
          </a:xfrm>
        </p:grpSpPr>
        <p:pic>
          <p:nvPicPr>
            <p:cNvPr id="2053" name="droppedImage.tiff" descr="droppedImage.tiff"/>
            <p:cNvPicPr>
              <a:picLocks noChangeAspect="0"/>
            </p:cNvPicPr>
            <p:nvPr/>
          </p:nvPicPr>
          <p:blipFill>
            <a:blip r:embed="rId6">
              <a:extLst/>
            </a:blip>
            <a:stretch>
              <a:fillRect/>
            </a:stretch>
          </p:blipFill>
          <p:spPr>
            <a:xfrm>
              <a:off x="-76200" y="-101600"/>
              <a:ext cx="3048000" cy="5219700"/>
            </a:xfrm>
            <a:prstGeom prst="rect">
              <a:avLst/>
            </a:prstGeom>
            <a:effectLst/>
          </p:spPr>
        </p:pic>
        <p:sp>
          <p:nvSpPr>
            <p:cNvPr id="2054" name="Rectangle"/>
            <p:cNvSpPr/>
            <p:nvPr/>
          </p:nvSpPr>
          <p:spPr>
            <a:xfrm>
              <a:off x="2314390" y="4214017"/>
              <a:ext cx="397945" cy="57882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x</m:t>
                        </m:r>
                      </m:sub>
                    </m:sSub>
                  </m:oMath>
                </m:oMathPara>
              </a14:m>
            </a:p>
          </p:txBody>
        </p:sp>
        <p:sp>
          <p:nvSpPr>
            <p:cNvPr id="2055" name="Rectangle"/>
            <p:cNvSpPr/>
            <p:nvPr/>
          </p:nvSpPr>
          <p:spPr>
            <a:xfrm>
              <a:off x="368309" y="2671287"/>
              <a:ext cx="373827" cy="54805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y</m:t>
                        </m:r>
                      </m:sub>
                    </m:sSub>
                  </m:oMath>
                </m:oMathPara>
              </a14:m>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2" grpId="2"/>
      <p:bldP build="whole" bldLvl="1" animBg="1" rev="0" advAuto="0" spid="2048" grpId="3"/>
      <p:bldP build="whole" bldLvl="1" animBg="1" rev="0" advAuto="0" spid="2056" grpId="1"/>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8" name="Source : B. Goldlücke “Introduction to Image Processing on the GPU” Short Course, 2012 Source : B. Goldlücke “Introduction to Image Processing on the GPU” Short Course, 2012" descr="Source : B. Goldlücke “Introduction to Image Processing on the GPU” Short Course, 2012 Source : B. Goldlücke “Introduction to Image Processing on the GPU” Short Course, 2012"/>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059" name="Tenseur de structure"/>
          <p:cNvSpPr txBox="1"/>
          <p:nvPr>
            <p:ph type="body" idx="1"/>
          </p:nvPr>
        </p:nvSpPr>
        <p:spPr>
          <a:prstGeom prst="rect">
            <a:avLst/>
          </a:prstGeom>
        </p:spPr>
        <p:txBody>
          <a:bodyPr/>
          <a:lstStyle/>
          <a:p>
            <a:pPr/>
            <a:r>
              <a:t>Tenseur de structure </a:t>
            </a:r>
          </a:p>
        </p:txBody>
      </p:sp>
      <p:sp>
        <p:nvSpPr>
          <p:cNvPr id="2060"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0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69" name="Group"/>
          <p:cNvGrpSpPr/>
          <p:nvPr/>
        </p:nvGrpSpPr>
        <p:grpSpPr>
          <a:xfrm>
            <a:off x="380991" y="3778655"/>
            <a:ext cx="12369810" cy="4106966"/>
            <a:chOff x="-152399" y="-177800"/>
            <a:chExt cx="12369808" cy="4106965"/>
          </a:xfrm>
        </p:grpSpPr>
        <p:pic>
          <p:nvPicPr>
            <p:cNvPr id="2062" name="droppedImage.tiff" descr="droppedImage.tiff"/>
            <p:cNvPicPr>
              <a:picLocks noChangeAspect="0"/>
            </p:cNvPicPr>
            <p:nvPr/>
          </p:nvPicPr>
          <p:blipFill>
            <a:blip r:embed="rId3">
              <a:extLst/>
            </a:blip>
            <a:stretch>
              <a:fillRect/>
            </a:stretch>
          </p:blipFill>
          <p:spPr>
            <a:xfrm>
              <a:off x="-152400" y="-177800"/>
              <a:ext cx="12369809" cy="4106966"/>
            </a:xfrm>
            <a:prstGeom prst="rect">
              <a:avLst/>
            </a:prstGeom>
            <a:effectLst/>
          </p:spPr>
        </p:pic>
        <p:sp>
          <p:nvSpPr>
            <p:cNvPr id="2063" name="Square"/>
            <p:cNvSpPr/>
            <p:nvPr/>
          </p:nvSpPr>
          <p:spPr>
            <a:xfrm>
              <a:off x="3100113" y="2358205"/>
              <a:ext cx="613548" cy="60639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x</m:t>
                        </m:r>
                      </m:sub>
                    </m:sSub>
                  </m:oMath>
                </m:oMathPara>
              </a14:m>
            </a:p>
          </p:txBody>
        </p:sp>
        <p:sp>
          <p:nvSpPr>
            <p:cNvPr id="2064" name="Rectangle"/>
            <p:cNvSpPr/>
            <p:nvPr/>
          </p:nvSpPr>
          <p:spPr>
            <a:xfrm>
              <a:off x="448123" y="-30386"/>
              <a:ext cx="421162" cy="71245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y</m:t>
                        </m:r>
                      </m:sub>
                    </m:sSub>
                  </m:oMath>
                </m:oMathPara>
              </a14:m>
            </a:p>
          </p:txBody>
        </p:sp>
        <p:sp>
          <p:nvSpPr>
            <p:cNvPr id="2065" name="Rectangle"/>
            <p:cNvSpPr/>
            <p:nvPr/>
          </p:nvSpPr>
          <p:spPr>
            <a:xfrm>
              <a:off x="4471911" y="135111"/>
              <a:ext cx="504308" cy="54696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i="1" sz="1900">
                  <a:solidFill>
                    <a:srgbClr val="232A32"/>
                  </a:solidFill>
                </a:defRPr>
              </a:lvl1pPr>
            </a:lstStyle>
            <a:p>
              <a:pPr/>
              <a14:m>
                <m:oMathPara>
                  <m:oMathParaPr>
                    <m:jc m:val="center"/>
                  </m:oMathParaPr>
                  <m:oMath>
                    <m:sSub>
                      <m:e>
                        <m:r>
                          <a:rPr xmlns:a="http://schemas.openxmlformats.org/drawingml/2006/main" sz="1900" i="1">
                            <a:solidFill>
                              <a:srgbClr val="232A32"/>
                            </a:solidFill>
                            <a:latin typeface="Cambria Math" panose="02040503050406030204" pitchFamily="18" charset="0"/>
                          </a:rPr>
                          <m:t>f</m:t>
                        </m:r>
                      </m:e>
                      <m:sub>
                        <m:r>
                          <a:rPr xmlns:a="http://schemas.openxmlformats.org/drawingml/2006/main" sz="1900" i="1">
                            <a:solidFill>
                              <a:srgbClr val="232A32"/>
                            </a:solidFill>
                            <a:latin typeface="Cambria Math" panose="02040503050406030204" pitchFamily="18" charset="0"/>
                          </a:rPr>
                          <m:t>y</m:t>
                        </m:r>
                      </m:sub>
                    </m:sSub>
                  </m:oMath>
                </m:oMathPara>
              </a14:m>
            </a:p>
          </p:txBody>
        </p:sp>
        <p:sp>
          <p:nvSpPr>
            <p:cNvPr id="2066" name="Square"/>
            <p:cNvSpPr/>
            <p:nvPr/>
          </p:nvSpPr>
          <p:spPr>
            <a:xfrm>
              <a:off x="7369418" y="2374291"/>
              <a:ext cx="613548" cy="60639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x</m:t>
                        </m:r>
                      </m:sub>
                    </m:sSub>
                  </m:oMath>
                </m:oMathPara>
              </a14:m>
            </a:p>
          </p:txBody>
        </p:sp>
        <p:sp>
          <p:nvSpPr>
            <p:cNvPr id="2067" name="Square"/>
            <p:cNvSpPr/>
            <p:nvPr/>
          </p:nvSpPr>
          <p:spPr>
            <a:xfrm>
              <a:off x="11395318" y="2358205"/>
              <a:ext cx="613548" cy="60639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x</m:t>
                        </m:r>
                      </m:sub>
                    </m:sSub>
                  </m:oMath>
                </m:oMathPara>
              </a14:m>
            </a:p>
          </p:txBody>
        </p:sp>
        <p:sp>
          <p:nvSpPr>
            <p:cNvPr id="2068" name="Rectangle"/>
            <p:cNvSpPr/>
            <p:nvPr/>
          </p:nvSpPr>
          <p:spPr>
            <a:xfrm>
              <a:off x="8515345" y="14262"/>
              <a:ext cx="504308" cy="54696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i="1" sz="1900">
                  <a:solidFill>
                    <a:srgbClr val="232A32"/>
                  </a:solidFill>
                </a:defRPr>
              </a:lvl1pPr>
            </a:lstStyle>
            <a:p>
              <a:pPr/>
              <a14:m>
                <m:oMathPara>
                  <m:oMathParaPr>
                    <m:jc m:val="center"/>
                  </m:oMathParaPr>
                  <m:oMath>
                    <m:sSub>
                      <m:e>
                        <m:r>
                          <a:rPr xmlns:a="http://schemas.openxmlformats.org/drawingml/2006/main" sz="1900" i="1">
                            <a:solidFill>
                              <a:srgbClr val="232A32"/>
                            </a:solidFill>
                            <a:latin typeface="Cambria Math" panose="02040503050406030204" pitchFamily="18" charset="0"/>
                          </a:rPr>
                          <m:t>f</m:t>
                        </m:r>
                      </m:e>
                      <m:sub>
                        <m:r>
                          <a:rPr xmlns:a="http://schemas.openxmlformats.org/drawingml/2006/main" sz="1900" i="1">
                            <a:solidFill>
                              <a:srgbClr val="232A32"/>
                            </a:solidFill>
                            <a:latin typeface="Cambria Math" panose="02040503050406030204" pitchFamily="18" charset="0"/>
                          </a:rPr>
                          <m:t>y</m:t>
                        </m:r>
                      </m:sub>
                    </m:sSub>
                  </m:oMath>
                </m:oMathPara>
              </a14:m>
            </a:p>
          </p:txBody>
        </p:sp>
      </p:grpSp>
      <p:sp>
        <p:nvSpPr>
          <p:cNvPr id="2070" name="petits ( )"/>
          <p:cNvSpPr/>
          <p:nvPr/>
        </p:nvSpPr>
        <p:spPr>
          <a:xfrm>
            <a:off x="1807835" y="4636055"/>
            <a:ext cx="2783475" cy="46291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14:m>
              <m:oMath>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min</m:t>
                    </m:r>
                  </m:sub>
                </m:sSub>
              </m:oMath>
            </a14:m>
            <a:r>
              <a:rPr baseline="-5999"/>
              <a:t> </a:t>
            </a:r>
            <a14:m>
              <m:oMath>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max</m:t>
                    </m:r>
                  </m:sub>
                </m:sSub>
              </m:oMath>
            </a14:m>
            <a:r>
              <a:t> </a:t>
            </a:r>
            <a:r>
              <a:rPr spc="0"/>
              <a:t>petits</a:t>
            </a:r>
            <a:r>
              <a:t>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0</m:t>
                </m:r>
              </m:oMath>
            </a14:m>
            <a:r>
              <a:t>)</a:t>
            </a:r>
          </a:p>
        </p:txBody>
      </p:sp>
      <p:sp>
        <p:nvSpPr>
          <p:cNvPr id="2071" name="grands ( )"/>
          <p:cNvSpPr/>
          <p:nvPr/>
        </p:nvSpPr>
        <p:spPr>
          <a:xfrm>
            <a:off x="9843490" y="7073562"/>
            <a:ext cx="2951412" cy="46355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14:m>
              <m:oMath>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min</m:t>
                    </m:r>
                  </m:sub>
                </m:sSub>
              </m:oMath>
            </a14:m>
            <a:r>
              <a:rPr baseline="-5999"/>
              <a:t> </a:t>
            </a:r>
            <a14:m>
              <m:oMath>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max</m:t>
                    </m:r>
                  </m:sub>
                </m:sSub>
              </m:oMath>
            </a14:m>
            <a:r>
              <a:t> </a:t>
            </a:r>
            <a:r>
              <a:rPr spc="0"/>
              <a:t>grands</a:t>
            </a:r>
            <a:r>
              <a:t> (</a:t>
            </a:r>
            <a14:m>
              <m:oMath>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0</m:t>
                </m:r>
              </m:oMath>
            </a14:m>
            <a:r>
              <a:t>)</a:t>
            </a:r>
            <a:endParaRPr sz="2200"/>
          </a:p>
        </p:txBody>
      </p:sp>
      <p:sp>
        <p:nvSpPr>
          <p:cNvPr id="2072" name="petit ( )…"/>
          <p:cNvSpPr/>
          <p:nvPr/>
        </p:nvSpPr>
        <p:spPr>
          <a:xfrm>
            <a:off x="5999286" y="4176778"/>
            <a:ext cx="2024373" cy="86153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14:m>
              <m:oMath>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min</m:t>
                    </m:r>
                  </m:sub>
                </m:sSub>
              </m:oMath>
            </a14:m>
            <a:r>
              <a:t> </a:t>
            </a:r>
            <a:r>
              <a:rPr spc="0"/>
              <a:t>petit</a:t>
            </a:r>
            <a:r>
              <a:t> (</a:t>
            </a:r>
            <a14:m>
              <m:oMath>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0</m:t>
                </m:r>
              </m:oMath>
            </a14:m>
            <a:r>
              <a:t>)</a:t>
            </a:r>
          </a:p>
          <a:p>
            <a:pPr defTabSz="1295400">
              <a:spcBef>
                <a:spcPts val="500"/>
              </a:spcBef>
              <a:defRPr spc="100">
                <a:uFill>
                  <a:solidFill>
                    <a:srgbClr val="232323"/>
                  </a:solidFill>
                </a:uFill>
                <a:latin typeface="+mj-lt"/>
                <a:ea typeface="+mj-ea"/>
                <a:cs typeface="+mj-cs"/>
                <a:sym typeface="Times Roman"/>
              </a:defRPr>
            </a:pPr>
            <a14:m>
              <m:oMath>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max</m:t>
                    </m:r>
                  </m:sub>
                </m:sSub>
              </m:oMath>
            </a14:m>
            <a:r>
              <a:rPr baseline="-5999"/>
              <a:t> </a:t>
            </a:r>
            <a:r>
              <a:rPr spc="0"/>
              <a:t>grand</a:t>
            </a:r>
            <a:r>
              <a:t> (</a:t>
            </a:r>
            <a14:m>
              <m:oMath>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0</m:t>
                </m:r>
              </m:oMath>
            </a14:m>
            <a:r>
              <a:t>)</a:t>
            </a:r>
            <a:endParaRPr sz="2200"/>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4"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5" name="La matrice Hessienne"/>
          <p:cNvSpPr txBox="1"/>
          <p:nvPr/>
        </p:nvSpPr>
        <p:spPr>
          <a:xfrm>
            <a:off x="1040383" y="216746"/>
            <a:ext cx="10924033" cy="157627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0"/>
              </a:spcBef>
              <a:buClrTx/>
              <a:defRPr sz="5000">
                <a:solidFill>
                  <a:srgbClr val="000000"/>
                </a:solidFill>
              </a:defRPr>
            </a:lvl1pPr>
          </a:lstStyle>
          <a:p>
            <a:pPr/>
            <a:r>
              <a:t>La matrice Hessienne</a:t>
            </a:r>
          </a:p>
        </p:txBody>
      </p:sp>
      <p:pic>
        <p:nvPicPr>
          <p:cNvPr id="2076" name="image.pdf" descr="image.pdf"/>
          <p:cNvPicPr>
            <a:picLocks noChangeAspect="1"/>
          </p:cNvPicPr>
          <p:nvPr/>
        </p:nvPicPr>
        <p:blipFill>
          <a:blip r:embed="rId2">
            <a:extLst/>
          </a:blip>
          <a:stretch>
            <a:fillRect/>
          </a:stretch>
        </p:blipFill>
        <p:spPr>
          <a:xfrm>
            <a:off x="2493185" y="2421461"/>
            <a:ext cx="7140847" cy="3395455"/>
          </a:xfrm>
          <a:prstGeom prst="rect">
            <a:avLst/>
          </a:prstGeom>
          <a:ln w="12700">
            <a:miter lim="400000"/>
          </a:ln>
        </p:spPr>
      </p:pic>
      <p:sp>
        <p:nvSpPr>
          <p:cNvPr id="2077" name="Text"/>
          <p:cNvSpPr txBox="1"/>
          <p:nvPr/>
        </p:nvSpPr>
        <p:spPr>
          <a:xfrm>
            <a:off x="3953766" y="6445357"/>
            <a:ext cx="1916103" cy="2820187"/>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p>
            <a:pPr algn="ctr"/>
          </a:p>
          <a:p>
            <a:pPr algn="ctr"/>
            <a14:m>
              <m:oMathPara>
                <m:oMathParaPr>
                  <m:jc m:val="center"/>
                </m:oMathParaPr>
                <m:oMath>
                  <m:sSup>
                    <m:e>
                      <m:d>
                        <m:dPr>
                          <m:ctrlPr>
                            <a:rPr xmlns:a="http://schemas.openxmlformats.org/drawingml/2006/main" sz="2050" i="1">
                              <a:solidFill>
                                <a:srgbClr val="222222"/>
                              </a:solidFill>
                              <a:latin typeface="Cambria Math" panose="02040503050406030204" pitchFamily="18" charset="0"/>
                            </a:rPr>
                          </m:ctrlPr>
                        </m:dPr>
                        <m:e>
                          <m:f>
                            <m:fPr>
                              <m:ctrlPr>
                                <a:rPr xmlns:a="http://schemas.openxmlformats.org/drawingml/2006/main" sz="2050" i="1">
                                  <a:solidFill>
                                    <a:srgbClr val="222222"/>
                                  </a:solidFill>
                                  <a:latin typeface="Cambria Math" panose="02040503050406030204" pitchFamily="18" charset="0"/>
                                </a:rPr>
                              </m:ctrlPr>
                              <m:type m:val="bar"/>
                            </m:fPr>
                            <m:num>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num>
                            <m:den>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den>
                          </m:f>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e>
                      </m:d>
                    </m:e>
                    <m:sup>
                      <m:r>
                        <a:rPr xmlns:a="http://schemas.openxmlformats.org/drawingml/2006/main" sz="2050" i="1">
                          <a:solidFill>
                            <a:srgbClr val="222222"/>
                          </a:solidFill>
                          <a:latin typeface="Cambria Math" panose="02040503050406030204" pitchFamily="18" charset="0"/>
                        </a:rPr>
                        <m:t>2</m:t>
                      </m:r>
                    </m:sup>
                  </m:sSup>
                </m:oMath>
              </m:oMathPara>
            </a14:m>
          </a:p>
        </p:txBody>
      </p:sp>
      <p:pic>
        <p:nvPicPr>
          <p:cNvPr id="2078" name="droppedImage.tiff" descr="droppedImage.tiff"/>
          <p:cNvPicPr>
            <a:picLocks noChangeAspect="0"/>
          </p:cNvPicPr>
          <p:nvPr/>
        </p:nvPicPr>
        <p:blipFill>
          <a:blip r:embed="rId3">
            <a:extLst/>
          </a:blip>
          <a:stretch>
            <a:fillRect/>
          </a:stretch>
        </p:blipFill>
        <p:spPr>
          <a:xfrm>
            <a:off x="3953766" y="6445357"/>
            <a:ext cx="3187701" cy="3200401"/>
          </a:xfrm>
          <a:prstGeom prst="rect">
            <a:avLst/>
          </a:prstGeom>
        </p:spPr>
      </p:pic>
      <p:sp>
        <p:nvSpPr>
          <p:cNvPr id="2079" name="Text"/>
          <p:cNvSpPr txBox="1"/>
          <p:nvPr/>
        </p:nvSpPr>
        <p:spPr>
          <a:xfrm>
            <a:off x="7022242" y="6441825"/>
            <a:ext cx="1916103" cy="282725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p>
            <a:pPr algn="ctr"/>
          </a:p>
          <a:p>
            <a:pPr algn="ctr"/>
            <a14:m>
              <m:oMathPara>
                <m:oMathParaPr>
                  <m:jc m:val="center"/>
                </m:oMathParaPr>
                <m:oMath>
                  <m:sSup>
                    <m:e>
                      <m:d>
                        <m:dPr>
                          <m:ctrlPr>
                            <a:rPr xmlns:a="http://schemas.openxmlformats.org/drawingml/2006/main" sz="2050" i="1">
                              <a:solidFill>
                                <a:srgbClr val="222222"/>
                              </a:solidFill>
                              <a:latin typeface="Cambria Math" panose="02040503050406030204" pitchFamily="18" charset="0"/>
                            </a:rPr>
                          </m:ctrlPr>
                        </m:dPr>
                        <m:e>
                          <m:f>
                            <m:fPr>
                              <m:ctrlPr>
                                <a:rPr xmlns:a="http://schemas.openxmlformats.org/drawingml/2006/main" sz="2050" i="1">
                                  <a:solidFill>
                                    <a:srgbClr val="222222"/>
                                  </a:solidFill>
                                  <a:latin typeface="Cambria Math" panose="02040503050406030204" pitchFamily="18" charset="0"/>
                                </a:rPr>
                              </m:ctrlPr>
                              <m:type m:val="bar"/>
                            </m:fPr>
                            <m:num>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num>
                            <m:den>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den>
                          </m:f>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e>
                      </m:d>
                    </m:e>
                    <m:sup>
                      <m:r>
                        <a:rPr xmlns:a="http://schemas.openxmlformats.org/drawingml/2006/main" sz="2050" i="1">
                          <a:solidFill>
                            <a:srgbClr val="222222"/>
                          </a:solidFill>
                          <a:latin typeface="Cambria Math" panose="02040503050406030204" pitchFamily="18" charset="0"/>
                        </a:rPr>
                        <m:t>2</m:t>
                      </m:r>
                    </m:sup>
                  </m:sSup>
                </m:oMath>
              </m:oMathPara>
            </a14:m>
          </a:p>
        </p:txBody>
      </p:sp>
      <p:pic>
        <p:nvPicPr>
          <p:cNvPr id="2080" name="droppedImage.tiff" descr="droppedImage.tiff"/>
          <p:cNvPicPr>
            <a:picLocks noChangeAspect="0"/>
          </p:cNvPicPr>
          <p:nvPr/>
        </p:nvPicPr>
        <p:blipFill>
          <a:blip r:embed="rId4">
            <a:extLst/>
          </a:blip>
          <a:stretch>
            <a:fillRect/>
          </a:stretch>
        </p:blipFill>
        <p:spPr>
          <a:xfrm>
            <a:off x="7022242" y="6441825"/>
            <a:ext cx="3174290" cy="32004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076"/>
                                        </p:tgtEl>
                                        <p:attrNameLst>
                                          <p:attrName>style.visibility</p:attrName>
                                        </p:attrNameLst>
                                      </p:cBhvr>
                                      <p:to>
                                        <p:strVal val="visible"/>
                                      </p:to>
                                    </p:set>
                                    <p:anim calcmode="lin" valueType="num">
                                      <p:cBhvr>
                                        <p:cTn id="7" dur="500" fill="hold"/>
                                        <p:tgtEl>
                                          <p:spTgt spid="2076"/>
                                        </p:tgtEl>
                                        <p:attrNameLst>
                                          <p:attrName>ppt_x</p:attrName>
                                        </p:attrNameLst>
                                      </p:cBhvr>
                                      <p:tavLst>
                                        <p:tav tm="0">
                                          <p:val>
                                            <p:strVal val="#ppt_x"/>
                                          </p:val>
                                        </p:tav>
                                        <p:tav tm="100000">
                                          <p:val>
                                            <p:strVal val="#ppt_x"/>
                                          </p:val>
                                        </p:tav>
                                      </p:tavLst>
                                    </p:anim>
                                    <p:anim calcmode="lin" valueType="num">
                                      <p:cBhvr>
                                        <p:cTn id="8" dur="500" fill="hold"/>
                                        <p:tgtEl>
                                          <p:spTgt spid="2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6" grpId="1"/>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2"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083" name="Tenseur de structure…"/>
          <p:cNvSpPr txBox="1"/>
          <p:nvPr>
            <p:ph type="body" idx="1"/>
          </p:nvPr>
        </p:nvSpPr>
        <p:spPr>
          <a:prstGeom prst="rect">
            <a:avLst/>
          </a:prstGeom>
        </p:spPr>
        <p:txBody>
          <a:bodyPr/>
          <a:lstStyle/>
          <a:p>
            <a:pPr/>
            <a:r>
              <a:t>Tenseur de structure </a:t>
            </a:r>
          </a:p>
          <a:p>
            <a:pPr lvl="2">
              <a:buBlip>
                <a:blip r:embed="rId3"/>
              </a:buBlip>
            </a:pPr>
            <a:r>
              <a:t>La matrice Hessienne (H)</a:t>
            </a:r>
            <a:endParaRPr i="1"/>
          </a:p>
          <a:p>
            <a:pPr lvl="3" marL="0" indent="508000">
              <a:buSzTx/>
              <a:buNone/>
            </a:pPr>
            <a14:m>
              <m:oMathPara>
                <m:oMathParaPr>
                  <m:jc m:val="left"/>
                </m:oMathParaPr>
                <m:oMath>
                  <m:r>
                    <a:rPr xmlns:a="http://schemas.openxmlformats.org/drawingml/2006/main" sz="2050" i="1">
                      <a:solidFill>
                        <a:srgbClr val="222222"/>
                      </a:solidFill>
                      <a:latin typeface="Cambria Math" panose="02040503050406030204" pitchFamily="18" charset="0"/>
                    </a:rPr>
                    <m:t>H</m:t>
                  </m:r>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r>
                    <a:rPr xmlns:a="http://schemas.openxmlformats.org/drawingml/2006/main" sz="2050" i="1">
                      <a:solidFill>
                        <a:srgbClr val="222222"/>
                      </a:solidFill>
                      <a:latin typeface="Cambria Math" panose="02040503050406030204" pitchFamily="18" charset="0"/>
                    </a:rPr>
                    <m:t>=</m:t>
                  </m:r>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H</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h</m:t>
                          </m:r>
                        </m:e>
                        <m:sub>
                          <m:r>
                            <a:rPr xmlns:a="http://schemas.openxmlformats.org/drawingml/2006/main" sz="2050" i="1">
                              <a:solidFill>
                                <a:srgbClr val="222222"/>
                              </a:solidFill>
                              <a:latin typeface="Cambria Math" panose="02040503050406030204" pitchFamily="18" charset="0"/>
                            </a:rPr>
                            <m:t>b</m:t>
                          </m:r>
                        </m:sub>
                      </m:sSub>
                    </m:e>
                  </m:d>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oMath>
              </m:oMathPara>
            </a14:m>
            <a:endParaRPr i="1"/>
          </a:p>
          <a:p>
            <a:pPr lvl="3" marL="0" indent="508000">
              <a:buSzTx/>
              <a:buNone/>
            </a:pPr>
            <a:endParaRPr i="1"/>
          </a:p>
          <a:p>
            <a:pPr lvl="3" marL="0" indent="508000">
              <a:buSzTx/>
              <a:buNone/>
            </a:pPr>
          </a:p>
        </p:txBody>
      </p:sp>
      <p:sp>
        <p:nvSpPr>
          <p:cNvPr id="2084" name="Ici,   est le filtre moyenneur…"/>
          <p:cNvSpPr/>
          <p:nvPr/>
        </p:nvSpPr>
        <p:spPr>
          <a:xfrm>
            <a:off x="342900" y="1854200"/>
            <a:ext cx="6032500" cy="1150403"/>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lvl="1" marL="419100" indent="-317500">
              <a:buSzPct val="63000"/>
              <a:buFont typeface="TimesNewRomanPSMT"/>
              <a:buBlip>
                <a:blip r:embed="rId4"/>
              </a:buBlip>
            </a:pPr>
            <a:r>
              <a:t>Ici, </a:t>
            </a:r>
            <a14:m>
              <m:oMath>
                <m:sSub>
                  <m:e>
                    <m:r>
                      <a:rPr xmlns:a="http://schemas.openxmlformats.org/drawingml/2006/main" sz="2050" i="1">
                        <a:solidFill>
                          <a:srgbClr val="222222"/>
                        </a:solidFill>
                        <a:latin typeface="Cambria Math" panose="02040503050406030204" pitchFamily="18" charset="0"/>
                      </a:rPr>
                      <m:t>h</m:t>
                    </m:r>
                  </m:e>
                  <m:sub>
                    <m:r>
                      <a:rPr xmlns:a="http://schemas.openxmlformats.org/drawingml/2006/main" sz="2050" i="1">
                        <a:solidFill>
                          <a:srgbClr val="222222"/>
                        </a:solidFill>
                        <a:latin typeface="Cambria Math" panose="02040503050406030204" pitchFamily="18" charset="0"/>
                      </a:rPr>
                      <m:t>b</m:t>
                    </m:r>
                  </m:sub>
                </m:sSub>
              </m:oMath>
            </a14:m>
            <a:r>
              <a:t> est le filtre moyenneur</a:t>
            </a:r>
          </a:p>
          <a:p>
            <a:pPr lvl="2" marL="508000" indent="-254000">
              <a:buClr>
                <a:srgbClr val="7F96C4"/>
              </a:buClr>
              <a:buSzPct val="100000"/>
              <a:buChar char="✓"/>
            </a:pPr>
            <a:r>
              <a:t>Chaque élément de </a:t>
            </a:r>
            <a14:m>
              <m:oMath>
                <m:r>
                  <a:rPr xmlns:a="http://schemas.openxmlformats.org/drawingml/2006/main" sz="2050" i="1">
                    <a:solidFill>
                      <a:srgbClr val="222222"/>
                    </a:solidFill>
                    <a:latin typeface="Cambria Math" panose="02040503050406030204" pitchFamily="18" charset="0"/>
                  </a:rPr>
                  <m:t>S</m:t>
                </m:r>
                <m:r>
                  <a:rPr xmlns:a="http://schemas.openxmlformats.org/drawingml/2006/main" sz="2050" i="1">
                    <a:solidFill>
                      <a:srgbClr val="222222"/>
                    </a:solidFill>
                    <a:latin typeface="Cambria Math" panose="02040503050406030204" pitchFamily="18" charset="0"/>
                  </a:rPr>
                  <m:t>′</m:t>
                </m:r>
              </m:oMath>
            </a14:m>
            <a:r>
              <a:rPr i="1"/>
              <a:t> </a:t>
            </a:r>
            <a:r>
              <a:t>est une moyenne locale des multiplications de dérivées</a:t>
            </a:r>
          </a:p>
        </p:txBody>
      </p:sp>
      <p:sp>
        <p:nvSpPr>
          <p:cNvPr id="2085" name="où"/>
          <p:cNvSpPr txBox="1"/>
          <p:nvPr/>
        </p:nvSpPr>
        <p:spPr>
          <a:xfrm>
            <a:off x="342900" y="1854200"/>
            <a:ext cx="7152531" cy="2904867"/>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tabLst>
                <a:tab pos="3378200" algn="l"/>
              </a:tabLst>
            </a:pPr>
            <a:r>
              <a:t> </a:t>
            </a:r>
            <a:r>
              <a:t>   où	</a:t>
            </a:r>
            <a14:m>
              <m:oMath>
                <m:r>
                  <a:rPr xmlns:a="http://schemas.openxmlformats.org/drawingml/2006/main" sz="2050" i="1">
                    <a:solidFill>
                      <a:srgbClr val="222222"/>
                    </a:solidFill>
                    <a:latin typeface="Cambria Math" panose="02040503050406030204" pitchFamily="18" charset="0"/>
                  </a:rPr>
                  <m:t>A</m:t>
                </m:r>
                <m:r>
                  <a:rPr xmlns:a="http://schemas.openxmlformats.org/drawingml/2006/main" sz="2050" i="1">
                    <a:solidFill>
                      <a:srgbClr val="222222"/>
                    </a:solidFill>
                    <a:latin typeface="Cambria Math" panose="02040503050406030204" pitchFamily="18" charset="0"/>
                  </a:rPr>
                  <m:t>=</m:t>
                </m:r>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lim>
                    </m:limLow>
                  </m:e>
                  <m:lim>
                    <m:r>
                      <a:rPr xmlns:a="http://schemas.openxmlformats.org/drawingml/2006/main" sz="2050" i="1">
                        <a:solidFill>
                          <a:srgbClr val="222222"/>
                        </a:solidFill>
                        <a:latin typeface="Cambria Math" panose="02040503050406030204" pitchFamily="18" charset="0"/>
                      </a:rPr>
                      <m:t>M</m:t>
                    </m:r>
                  </m:lim>
                </m:limUpp>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lim>
                    </m:limLow>
                  </m:e>
                  <m:lim>
                    <m:r>
                      <a:rPr xmlns:a="http://schemas.openxmlformats.org/drawingml/2006/main" sz="2050" i="1">
                        <a:solidFill>
                          <a:srgbClr val="222222"/>
                        </a:solidFill>
                        <a:latin typeface="Cambria Math" panose="02040503050406030204" pitchFamily="18" charset="0"/>
                      </a:rPr>
                      <m:t>N</m:t>
                    </m:r>
                  </m:lim>
                </m:limUpp>
                <m:sSup>
                  <m:e>
                    <m:d>
                      <m:dPr>
                        <m:ctrlPr>
                          <a:rPr xmlns:a="http://schemas.openxmlformats.org/drawingml/2006/main" sz="2050" i="1">
                            <a:solidFill>
                              <a:srgbClr val="222222"/>
                            </a:solidFill>
                            <a:latin typeface="Cambria Math" panose="02040503050406030204" pitchFamily="18" charset="0"/>
                          </a:rPr>
                        </m:ctrlPr>
                      </m:dPr>
                      <m:e>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x</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e>
                    </m:d>
                  </m:e>
                  <m:sup>
                    <m:r>
                      <a:rPr xmlns:a="http://schemas.openxmlformats.org/drawingml/2006/main" sz="2050" i="1">
                        <a:solidFill>
                          <a:srgbClr val="222222"/>
                        </a:solidFill>
                        <a:latin typeface="Cambria Math" panose="02040503050406030204" pitchFamily="18" charset="0"/>
                      </a:rPr>
                      <m:t>2</m:t>
                    </m:r>
                  </m:sup>
                </m:sSup>
              </m:oMath>
            </a14:m>
          </a:p>
          <a:p>
            <a:pPr>
              <a:spcBef>
                <a:spcPts val="600"/>
              </a:spcBef>
              <a:tabLst>
                <a:tab pos="3378200" algn="l"/>
              </a:tabLst>
            </a:pPr>
            <a:r>
              <a:t>	</a:t>
            </a:r>
            <a14:m>
              <m:oMath>
                <m:r>
                  <a:rPr xmlns:a="http://schemas.openxmlformats.org/drawingml/2006/main" sz="2050" i="1">
                    <a:solidFill>
                      <a:srgbClr val="222222"/>
                    </a:solidFill>
                    <a:latin typeface="Cambria Math" panose="02040503050406030204" pitchFamily="18" charset="0"/>
                  </a:rPr>
                  <m:t>B</m:t>
                </m:r>
                <m:r>
                  <a:rPr xmlns:a="http://schemas.openxmlformats.org/drawingml/2006/main" sz="2050" i="1">
                    <a:solidFill>
                      <a:srgbClr val="222222"/>
                    </a:solidFill>
                    <a:latin typeface="Cambria Math" panose="02040503050406030204" pitchFamily="18" charset="0"/>
                  </a:rPr>
                  <m:t>=</m:t>
                </m:r>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lim>
                    </m:limLow>
                  </m:e>
                  <m:lim>
                    <m:r>
                      <a:rPr xmlns:a="http://schemas.openxmlformats.org/drawingml/2006/main" sz="2050" i="1">
                        <a:solidFill>
                          <a:srgbClr val="222222"/>
                        </a:solidFill>
                        <a:latin typeface="Cambria Math" panose="02040503050406030204" pitchFamily="18" charset="0"/>
                      </a:rPr>
                      <m:t>M</m:t>
                    </m:r>
                  </m:lim>
                </m:limUpp>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lim>
                    </m:limLow>
                  </m:e>
                  <m:lim>
                    <m:r>
                      <a:rPr xmlns:a="http://schemas.openxmlformats.org/drawingml/2006/main" sz="2050" i="1">
                        <a:solidFill>
                          <a:srgbClr val="222222"/>
                        </a:solidFill>
                        <a:latin typeface="Cambria Math" panose="02040503050406030204" pitchFamily="18" charset="0"/>
                      </a:rPr>
                      <m:t>N</m:t>
                    </m:r>
                  </m:lim>
                </m:limUpp>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x</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y</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oMath>
            </a14:m>
          </a:p>
          <a:p>
            <a:pPr>
              <a:spcBef>
                <a:spcPts val="600"/>
              </a:spcBef>
              <a:tabLst>
                <a:tab pos="3378200" algn="l"/>
              </a:tabLst>
            </a:pPr>
            <a:r>
              <a:t>	</a:t>
            </a:r>
            <a14:m>
              <m:oMath>
                <m:r>
                  <a:rPr xmlns:a="http://schemas.openxmlformats.org/drawingml/2006/main" sz="2050" i="1">
                    <a:solidFill>
                      <a:srgbClr val="222222"/>
                    </a:solidFill>
                    <a:latin typeface="Cambria Math" panose="02040503050406030204" pitchFamily="18" charset="0"/>
                  </a:rPr>
                  <m:t>C</m:t>
                </m:r>
                <m:r>
                  <a:rPr xmlns:a="http://schemas.openxmlformats.org/drawingml/2006/main" sz="2050" i="1">
                    <a:solidFill>
                      <a:srgbClr val="222222"/>
                    </a:solidFill>
                    <a:latin typeface="Cambria Math" panose="02040503050406030204" pitchFamily="18" charset="0"/>
                  </a:rPr>
                  <m:t>=</m:t>
                </m:r>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lim>
                    </m:limLow>
                  </m:e>
                  <m:lim>
                    <m:r>
                      <a:rPr xmlns:a="http://schemas.openxmlformats.org/drawingml/2006/main" sz="2050" i="1">
                        <a:solidFill>
                          <a:srgbClr val="222222"/>
                        </a:solidFill>
                        <a:latin typeface="Cambria Math" panose="02040503050406030204" pitchFamily="18" charset="0"/>
                      </a:rPr>
                      <m:t>M</m:t>
                    </m:r>
                  </m:lim>
                </m:limUpp>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lim>
                    </m:limLow>
                  </m:e>
                  <m:lim>
                    <m:r>
                      <a:rPr xmlns:a="http://schemas.openxmlformats.org/drawingml/2006/main" sz="2050" i="1">
                        <a:solidFill>
                          <a:srgbClr val="222222"/>
                        </a:solidFill>
                        <a:latin typeface="Cambria Math" panose="02040503050406030204" pitchFamily="18" charset="0"/>
                      </a:rPr>
                      <m:t>N</m:t>
                    </m:r>
                  </m:lim>
                </m:limUpp>
                <m:sSup>
                  <m:e>
                    <m:d>
                      <m:dPr>
                        <m:ctrlPr>
                          <a:rPr xmlns:a="http://schemas.openxmlformats.org/drawingml/2006/main" sz="2050" i="1">
                            <a:solidFill>
                              <a:srgbClr val="222222"/>
                            </a:solidFill>
                            <a:latin typeface="Cambria Math" panose="02040503050406030204" pitchFamily="18" charset="0"/>
                          </a:rPr>
                        </m:ctrlPr>
                      </m:dPr>
                      <m:e>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y</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e>
                    </m:d>
                  </m:e>
                  <m:sup>
                    <m:r>
                      <a:rPr xmlns:a="http://schemas.openxmlformats.org/drawingml/2006/main" sz="2050" i="1">
                        <a:solidFill>
                          <a:srgbClr val="222222"/>
                        </a:solidFill>
                        <a:latin typeface="Cambria Math" panose="02040503050406030204" pitchFamily="18" charset="0"/>
                      </a:rPr>
                      <m:t>2</m:t>
                    </m:r>
                  </m:sup>
                </m:sSup>
              </m:oMath>
            </a14:m>
            <a:r>
              <a:t>	</a:t>
            </a:r>
          </a:p>
        </p:txBody>
      </p:sp>
      <p:pic>
        <p:nvPicPr>
          <p:cNvPr id="2086" name="MathTypeImage.pdf" descr="MathTypeImage.pdf"/>
          <p:cNvPicPr>
            <a:picLocks noChangeAspect="1"/>
          </p:cNvPicPr>
          <p:nvPr/>
        </p:nvPicPr>
        <p:blipFill>
          <a:blip r:embed="rId5">
            <a:extLst/>
          </a:blip>
          <a:srcRect l="0" t="0" r="0" b="0"/>
          <a:stretch>
            <a:fillRect/>
          </a:stretch>
        </p:blipFill>
        <p:spPr>
          <a:xfrm>
            <a:off x="342900" y="1854200"/>
            <a:ext cx="2400952" cy="903329"/>
          </a:xfrm>
          <a:prstGeom prst="rect">
            <a:avLst/>
          </a:prstGeom>
          <a:ln w="12700">
            <a:miter lim="400000"/>
          </a:ln>
        </p:spPr>
      </p:pic>
      <p:sp>
        <p:nvSpPr>
          <p:cNvPr id="2087"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0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95" name="Group"/>
          <p:cNvGrpSpPr/>
          <p:nvPr/>
        </p:nvGrpSpPr>
        <p:grpSpPr>
          <a:xfrm>
            <a:off x="9020195" y="2817403"/>
            <a:ext cx="3200998" cy="2406651"/>
            <a:chOff x="216633" y="217557"/>
            <a:chExt cx="3200997" cy="2406650"/>
          </a:xfrm>
        </p:grpSpPr>
        <p:pic>
          <p:nvPicPr>
            <p:cNvPr id="2089" name="droppedImage.tiff" descr="droppedImage.tiff"/>
            <p:cNvPicPr>
              <a:picLocks noChangeAspect="0"/>
            </p:cNvPicPr>
            <p:nvPr/>
          </p:nvPicPr>
          <p:blipFill>
            <a:blip r:embed="rId6">
              <a:extLst/>
            </a:blip>
            <a:stretch>
              <a:fillRect/>
            </a:stretch>
          </p:blipFill>
          <p:spPr>
            <a:xfrm>
              <a:off x="483333" y="452507"/>
              <a:ext cx="1981201" cy="2171701"/>
            </a:xfrm>
            <a:prstGeom prst="rect">
              <a:avLst/>
            </a:prstGeom>
            <a:effectLst/>
          </p:spPr>
        </p:pic>
        <p:sp>
          <p:nvSpPr>
            <p:cNvPr id="2090" name="Line"/>
            <p:cNvSpPr/>
            <p:nvPr/>
          </p:nvSpPr>
          <p:spPr>
            <a:xfrm flipV="1">
              <a:off x="584933" y="236492"/>
              <a:ext cx="1854200" cy="6466"/>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2091" name="Text"/>
            <p:cNvSpPr/>
            <p:nvPr/>
          </p:nvSpPr>
          <p:spPr>
            <a:xfrm>
              <a:off x="1147367" y="217557"/>
              <a:ext cx="1270001" cy="1270001"/>
            </a:xfrm>
            <a:prstGeom prst="line">
              <a:avLst/>
            </a:prstGeom>
            <a:solidFill>
              <a:srgbClr val="F7F7F7"/>
            </a:solid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14:m>
                <m:oMathPara>
                  <m:oMathParaPr>
                    <m:jc m:val="center"/>
                  </m:oMathParaPr>
                  <m:oMath>
                    <m:r>
                      <a:rPr xmlns:a="http://schemas.openxmlformats.org/drawingml/2006/main" sz="2000" i="1">
                        <a:solidFill>
                          <a:srgbClr val="232A32"/>
                        </a:solidFill>
                        <a:latin typeface="Cambria Math" panose="02040503050406030204" pitchFamily="18" charset="0"/>
                      </a:rPr>
                      <m:t>2</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m:t>
                    </m:r>
                  </m:oMath>
                </m:oMathPara>
              </a14:m>
            </a:p>
          </p:txBody>
        </p:sp>
        <p:sp>
          <p:nvSpPr>
            <p:cNvPr id="2092" name="Line"/>
            <p:cNvSpPr/>
            <p:nvPr/>
          </p:nvSpPr>
          <p:spPr>
            <a:xfrm>
              <a:off x="216633" y="579623"/>
              <a:ext cx="1252" cy="2025535"/>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2093" name="Text"/>
            <p:cNvSpPr/>
            <p:nvPr/>
          </p:nvSpPr>
          <p:spPr>
            <a:xfrm flipV="1">
              <a:off x="217557" y="593205"/>
              <a:ext cx="1270001" cy="1270001"/>
            </a:xfrm>
            <a:prstGeom prst="line">
              <a:avLst/>
            </a:prstGeom>
            <a:solidFill>
              <a:srgbClr val="F7F7F7"/>
            </a:solid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14:m>
                <m:oMathPara>
                  <m:oMathParaPr>
                    <m:jc m:val="center"/>
                  </m:oMathParaPr>
                  <m:oMath>
                    <m:r>
                      <a:rPr xmlns:a="http://schemas.openxmlformats.org/drawingml/2006/main" sz="2000" i="1">
                        <a:solidFill>
                          <a:srgbClr val="232A32"/>
                        </a:solidFill>
                        <a:latin typeface="Cambria Math" panose="02040503050406030204" pitchFamily="18" charset="0"/>
                      </a:rPr>
                      <m:t>2</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m:t>
                    </m:r>
                  </m:oMath>
                </m:oMathPara>
              </a14:m>
            </a:p>
          </p:txBody>
        </p:sp>
        <p:sp>
          <p:nvSpPr>
            <p:cNvPr id="2094" name="Equation"/>
            <p:cNvSpPr txBox="1"/>
            <p:nvPr/>
          </p:nvSpPr>
          <p:spPr>
            <a:xfrm>
              <a:off x="2669097" y="1419419"/>
              <a:ext cx="748535" cy="237777"/>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f</m:t>
                        </m:r>
                      </m:e>
                      <m:sub>
                        <m:r>
                          <a:rPr xmlns:a="http://schemas.openxmlformats.org/drawingml/2006/main" sz="2000" i="1">
                            <a:solidFill>
                              <a:srgbClr val="222222"/>
                            </a:solidFill>
                            <a:latin typeface="Cambria Math" panose="02040503050406030204" pitchFamily="18" charset="0"/>
                          </a:rPr>
                          <m:t>x</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n</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grpSp>
      <p:grpSp>
        <p:nvGrpSpPr>
          <p:cNvPr id="2098" name="Group"/>
          <p:cNvGrpSpPr/>
          <p:nvPr/>
        </p:nvGrpSpPr>
        <p:grpSpPr>
          <a:xfrm>
            <a:off x="9274195" y="5522503"/>
            <a:ext cx="2941088" cy="2171701"/>
            <a:chOff x="-63500" y="-88900"/>
            <a:chExt cx="2941087" cy="2171700"/>
          </a:xfrm>
        </p:grpSpPr>
        <p:pic>
          <p:nvPicPr>
            <p:cNvPr id="2096" name="droppedImage.tiff" descr="droppedImage.tiff"/>
            <p:cNvPicPr>
              <a:picLocks noChangeAspect="0"/>
            </p:cNvPicPr>
            <p:nvPr/>
          </p:nvPicPr>
          <p:blipFill>
            <a:blip r:embed="rId7">
              <a:extLst/>
            </a:blip>
            <a:stretch>
              <a:fillRect/>
            </a:stretch>
          </p:blipFill>
          <p:spPr>
            <a:xfrm>
              <a:off x="-63500" y="-88900"/>
              <a:ext cx="1981200" cy="2171700"/>
            </a:xfrm>
            <a:prstGeom prst="rect">
              <a:avLst/>
            </a:prstGeom>
            <a:effectLst/>
          </p:spPr>
        </p:pic>
        <p:sp>
          <p:nvSpPr>
            <p:cNvPr id="2097" name="Equation"/>
            <p:cNvSpPr txBox="1"/>
            <p:nvPr/>
          </p:nvSpPr>
          <p:spPr>
            <a:xfrm>
              <a:off x="2129053" y="860428"/>
              <a:ext cx="748535" cy="273044"/>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f</m:t>
                        </m:r>
                      </m:e>
                      <m:sub>
                        <m:r>
                          <a:rPr xmlns:a="http://schemas.openxmlformats.org/drawingml/2006/main" sz="2000" i="1">
                            <a:solidFill>
                              <a:srgbClr val="222222"/>
                            </a:solidFill>
                            <a:latin typeface="Cambria Math" panose="02040503050406030204" pitchFamily="18" charset="0"/>
                          </a:rPr>
                          <m:t>y</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n</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grpSp>
      <p:pic>
        <p:nvPicPr>
          <p:cNvPr id="2099" name="white.png" descr="white.png"/>
          <p:cNvPicPr>
            <a:picLocks noChangeAspect="1"/>
          </p:cNvPicPr>
          <p:nvPr/>
        </p:nvPicPr>
        <p:blipFill>
          <a:blip r:embed="rId8">
            <a:extLst/>
          </a:blip>
          <a:stretch>
            <a:fillRect/>
          </a:stretch>
        </p:blipFill>
        <p:spPr>
          <a:xfrm>
            <a:off x="682516" y="4894371"/>
            <a:ext cx="1487529" cy="465792"/>
          </a:xfrm>
          <a:prstGeom prst="rect">
            <a:avLst/>
          </a:prstGeom>
          <a:ln w="12700">
            <a:miter lim="400000"/>
          </a:ln>
        </p:spPr>
      </p:pic>
      <p:pic>
        <p:nvPicPr>
          <p:cNvPr id="2100" name="pasted-movie.png" descr="pasted-movie.png"/>
          <p:cNvPicPr>
            <a:picLocks noChangeAspect="1"/>
          </p:cNvPicPr>
          <p:nvPr/>
        </p:nvPicPr>
        <p:blipFill>
          <a:blip r:embed="rId9">
            <a:extLst/>
          </a:blip>
          <a:srcRect l="0" t="0" r="5815" b="0"/>
          <a:stretch>
            <a:fillRect/>
          </a:stretch>
        </p:blipFill>
        <p:spPr>
          <a:xfrm>
            <a:off x="633874" y="4768293"/>
            <a:ext cx="1563386" cy="7178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5" grpId="1"/>
      <p:bldP build="whole" bldLvl="1" animBg="1" rev="0" advAuto="0" spid="2098" grpId="2"/>
    </p:bldLst>
  </p:timing>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2"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103" name="Tenseur de structure…"/>
          <p:cNvSpPr txBox="1"/>
          <p:nvPr>
            <p:ph type="body" idx="1"/>
          </p:nvPr>
        </p:nvSpPr>
        <p:spPr>
          <a:prstGeom prst="rect">
            <a:avLst/>
          </a:prstGeom>
        </p:spPr>
        <p:txBody>
          <a:bodyPr/>
          <a:lstStyle/>
          <a:p>
            <a:pPr/>
            <a:r>
              <a:t>Tenseur de structure </a:t>
            </a:r>
          </a:p>
          <a:p>
            <a:pPr lvl="2">
              <a:buBlip>
                <a:blip r:embed="rId3"/>
              </a:buBlip>
            </a:pPr>
            <a:r>
              <a:t>La matrice Hessienne </a:t>
            </a:r>
            <a:r>
              <a:rPr i="1"/>
              <a:t>H </a:t>
            </a:r>
            <a:endParaRPr i="1"/>
          </a:p>
          <a:p>
            <a:pPr lvl="3"/>
            <a:r>
              <a:t>Certains auteurs prétendent qu’on peut améliorer les résultats en utilisant un filtre gaussien</a:t>
            </a:r>
          </a:p>
          <a:p>
            <a:pPr lvl="2" marL="0" indent="254000">
              <a:buSzTx/>
              <a:buNone/>
            </a:pPr>
            <a14:m>
              <m:oMathPara>
                <m:oMathParaPr>
                  <m:jc m:val="left"/>
                </m:oMathParaPr>
                <m:oMath>
                  <m:r>
                    <a:rPr xmlns:a="http://schemas.openxmlformats.org/drawingml/2006/main" sz="2050" i="1">
                      <a:solidFill>
                        <a:srgbClr val="222222"/>
                      </a:solidFill>
                      <a:latin typeface="Cambria Math" panose="02040503050406030204" pitchFamily="18" charset="0"/>
                    </a:rPr>
                    <m:t>H</m:t>
                  </m:r>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r>
                    <a:rPr xmlns:a="http://schemas.openxmlformats.org/drawingml/2006/main" sz="2050" i="1">
                      <a:solidFill>
                        <a:srgbClr val="222222"/>
                      </a:solidFill>
                      <a:latin typeface="Cambria Math" panose="02040503050406030204" pitchFamily="18" charset="0"/>
                    </a:rPr>
                    <m:t>=</m:t>
                  </m:r>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H</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h</m:t>
                          </m:r>
                        </m:e>
                        <m:sub>
                          <m:r>
                            <a:rPr xmlns:a="http://schemas.openxmlformats.org/drawingml/2006/main" sz="2050" i="1">
                              <a:solidFill>
                                <a:srgbClr val="222222"/>
                              </a:solidFill>
                              <a:latin typeface="Cambria Math" panose="02040503050406030204" pitchFamily="18" charset="0"/>
                            </a:rPr>
                            <m:t>b</m:t>
                          </m:r>
                        </m:sub>
                      </m:sSub>
                    </m:e>
                  </m:d>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oMath>
              </m:oMathPara>
            </a14:m>
            <a:endParaRPr i="1"/>
          </a:p>
          <a:p>
            <a:pPr lvl="2" marL="0" indent="254000">
              <a:buSzTx/>
              <a:buNone/>
            </a:pPr>
            <a:endParaRPr i="1"/>
          </a:p>
          <a:p>
            <a:pPr lvl="2" marL="0" indent="254000">
              <a:buSzTx/>
              <a:buNone/>
            </a:pPr>
          </a:p>
        </p:txBody>
      </p:sp>
      <p:sp>
        <p:nvSpPr>
          <p:cNvPr id="2104" name="Ici,   est le filtre gaussien :…"/>
          <p:cNvSpPr/>
          <p:nvPr/>
        </p:nvSpPr>
        <p:spPr>
          <a:xfrm>
            <a:off x="342900" y="1854200"/>
            <a:ext cx="6134100" cy="1246712"/>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lvl="1" marL="419100" indent="-317500">
              <a:buSzPct val="63000"/>
              <a:buFont typeface="TimesNewRomanPSMT"/>
              <a:buBlip>
                <a:blip r:embed="rId4"/>
              </a:buBlip>
            </a:pPr>
            <a:r>
              <a:t>Ici, </a:t>
            </a:r>
            <a14:m>
              <m:oMath>
                <m:sSub>
                  <m:e>
                    <m:r>
                      <a:rPr xmlns:a="http://schemas.openxmlformats.org/drawingml/2006/main" sz="2050" i="1">
                        <a:solidFill>
                          <a:srgbClr val="222222"/>
                        </a:solidFill>
                        <a:latin typeface="Cambria Math" panose="02040503050406030204" pitchFamily="18" charset="0"/>
                      </a:rPr>
                      <m:t>h</m:t>
                    </m:r>
                  </m:e>
                  <m:sub>
                    <m:r>
                      <a:rPr xmlns:a="http://schemas.openxmlformats.org/drawingml/2006/main" sz="2050" i="1">
                        <a:solidFill>
                          <a:srgbClr val="222222"/>
                        </a:solidFill>
                        <a:latin typeface="Cambria Math" panose="02040503050406030204" pitchFamily="18" charset="0"/>
                      </a:rPr>
                      <m:t>b</m:t>
                    </m:r>
                  </m:sub>
                </m:sSub>
              </m:oMath>
            </a14:m>
            <a:r>
              <a:t> est le filtre gaussien : </a:t>
            </a:r>
          </a:p>
          <a:p>
            <a:pPr lvl="2" marL="508000" indent="-254000">
              <a:buClr>
                <a:srgbClr val="7F96C4"/>
              </a:buClr>
              <a:buSzPct val="100000"/>
              <a:buChar char="✓"/>
            </a:pPr>
            <a:r>
              <a:t>Chaque élément de </a:t>
            </a:r>
            <a:r>
              <a:rPr i="1" spc="100">
                <a:latin typeface="+mj-lt"/>
                <a:ea typeface="+mj-ea"/>
                <a:cs typeface="+mj-cs"/>
                <a:sym typeface="Times Roman"/>
              </a:rPr>
              <a:t>H</a:t>
            </a:r>
            <a:r>
              <a:t> est une moyenne locale pondérée des multiplications de dérivées</a:t>
            </a:r>
          </a:p>
        </p:txBody>
      </p:sp>
      <p:sp>
        <p:nvSpPr>
          <p:cNvPr id="2105" name="où"/>
          <p:cNvSpPr txBox="1"/>
          <p:nvPr/>
        </p:nvSpPr>
        <p:spPr>
          <a:xfrm>
            <a:off x="342900" y="1854200"/>
            <a:ext cx="7627945" cy="2904867"/>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tabLst>
                <a:tab pos="3378200" algn="l"/>
              </a:tabLst>
            </a:pPr>
            <a:r>
              <a:t> </a:t>
            </a:r>
            <a:r>
              <a:t>   où	</a:t>
            </a:r>
            <a14:m>
              <m:oMath>
                <m:r>
                  <a:rPr xmlns:a="http://schemas.openxmlformats.org/drawingml/2006/main" sz="2050" i="1">
                    <a:solidFill>
                      <a:srgbClr val="222222"/>
                    </a:solidFill>
                    <a:latin typeface="Cambria Math" panose="02040503050406030204" pitchFamily="18" charset="0"/>
                  </a:rPr>
                  <m:t>A</m:t>
                </m:r>
                <m:r>
                  <a:rPr xmlns:a="http://schemas.openxmlformats.org/drawingml/2006/main" sz="2050" i="1">
                    <a:solidFill>
                      <a:srgbClr val="222222"/>
                    </a:solidFill>
                    <a:latin typeface="Cambria Math" panose="02040503050406030204" pitchFamily="18" charset="0"/>
                  </a:rPr>
                  <m:t>=</m:t>
                </m:r>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lim>
                    </m:limLow>
                  </m:e>
                  <m:lim>
                    <m:r>
                      <a:rPr xmlns:a="http://schemas.openxmlformats.org/drawingml/2006/main" sz="2050" i="1">
                        <a:solidFill>
                          <a:srgbClr val="222222"/>
                        </a:solidFill>
                        <a:latin typeface="Cambria Math" panose="02040503050406030204" pitchFamily="18" charset="0"/>
                      </a:rPr>
                      <m:t>M</m:t>
                    </m:r>
                  </m:lim>
                </m:limUpp>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lim>
                    </m:limLow>
                  </m:e>
                  <m:lim>
                    <m:r>
                      <a:rPr xmlns:a="http://schemas.openxmlformats.org/drawingml/2006/main" sz="2050" i="1">
                        <a:solidFill>
                          <a:srgbClr val="222222"/>
                        </a:solidFill>
                        <a:latin typeface="Cambria Math" panose="02040503050406030204" pitchFamily="18" charset="0"/>
                      </a:rPr>
                      <m:t>N</m:t>
                    </m:r>
                  </m:lim>
                </m:limUpp>
                <m:sSub>
                  <m:e>
                    <m:r>
                      <a:rPr xmlns:a="http://schemas.openxmlformats.org/drawingml/2006/main" sz="2050" i="1">
                        <a:solidFill>
                          <a:srgbClr val="222222"/>
                        </a:solidFill>
                        <a:latin typeface="Cambria Math" panose="02040503050406030204" pitchFamily="18" charset="0"/>
                      </a:rPr>
                      <m:t>W</m:t>
                    </m:r>
                  </m:e>
                  <m:sub>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j</m:t>
                    </m:r>
                  </m:sub>
                </m:sSub>
                <m:sSup>
                  <m:e>
                    <m:d>
                      <m:dPr>
                        <m:ctrlPr>
                          <a:rPr xmlns:a="http://schemas.openxmlformats.org/drawingml/2006/main" sz="2050" i="1">
                            <a:solidFill>
                              <a:srgbClr val="222222"/>
                            </a:solidFill>
                            <a:latin typeface="Cambria Math" panose="02040503050406030204" pitchFamily="18" charset="0"/>
                          </a:rPr>
                        </m:ctrlPr>
                      </m:dPr>
                      <m:e>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x</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e>
                    </m:d>
                  </m:e>
                  <m:sup>
                    <m:r>
                      <a:rPr xmlns:a="http://schemas.openxmlformats.org/drawingml/2006/main" sz="2050" i="1">
                        <a:solidFill>
                          <a:srgbClr val="222222"/>
                        </a:solidFill>
                        <a:latin typeface="Cambria Math" panose="02040503050406030204" pitchFamily="18" charset="0"/>
                      </a:rPr>
                      <m:t>2</m:t>
                    </m:r>
                  </m:sup>
                </m:sSup>
              </m:oMath>
            </a14:m>
          </a:p>
          <a:p>
            <a:pPr>
              <a:tabLst>
                <a:tab pos="3378200" algn="l"/>
              </a:tabLst>
            </a:pPr>
            <a:r>
              <a:t>	</a:t>
            </a:r>
            <a14:m>
              <m:oMath>
                <m:r>
                  <a:rPr xmlns:a="http://schemas.openxmlformats.org/drawingml/2006/main" sz="2050" i="1">
                    <a:solidFill>
                      <a:srgbClr val="222222"/>
                    </a:solidFill>
                    <a:latin typeface="Cambria Math" panose="02040503050406030204" pitchFamily="18" charset="0"/>
                  </a:rPr>
                  <m:t>B</m:t>
                </m:r>
                <m:r>
                  <a:rPr xmlns:a="http://schemas.openxmlformats.org/drawingml/2006/main" sz="2050" i="1">
                    <a:solidFill>
                      <a:srgbClr val="222222"/>
                    </a:solidFill>
                    <a:latin typeface="Cambria Math" panose="02040503050406030204" pitchFamily="18" charset="0"/>
                  </a:rPr>
                  <m:t>=</m:t>
                </m:r>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lim>
                    </m:limLow>
                  </m:e>
                  <m:lim>
                    <m:r>
                      <a:rPr xmlns:a="http://schemas.openxmlformats.org/drawingml/2006/main" sz="2050" i="1">
                        <a:solidFill>
                          <a:srgbClr val="222222"/>
                        </a:solidFill>
                        <a:latin typeface="Cambria Math" panose="02040503050406030204" pitchFamily="18" charset="0"/>
                      </a:rPr>
                      <m:t>M</m:t>
                    </m:r>
                  </m:lim>
                </m:limUpp>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lim>
                    </m:limLow>
                  </m:e>
                  <m:lim>
                    <m:r>
                      <a:rPr xmlns:a="http://schemas.openxmlformats.org/drawingml/2006/main" sz="2050" i="1">
                        <a:solidFill>
                          <a:srgbClr val="222222"/>
                        </a:solidFill>
                        <a:latin typeface="Cambria Math" panose="02040503050406030204" pitchFamily="18" charset="0"/>
                      </a:rPr>
                      <m:t>N</m:t>
                    </m:r>
                  </m:lim>
                </m:limUpp>
                <m:sSub>
                  <m:e>
                    <m:r>
                      <a:rPr xmlns:a="http://schemas.openxmlformats.org/drawingml/2006/main" sz="2050" i="1">
                        <a:solidFill>
                          <a:srgbClr val="222222"/>
                        </a:solidFill>
                        <a:latin typeface="Cambria Math" panose="02040503050406030204" pitchFamily="18" charset="0"/>
                      </a:rPr>
                      <m:t>W</m:t>
                    </m:r>
                  </m:e>
                  <m:sub>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j</m:t>
                    </m:r>
                  </m:sub>
                </m:sSub>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x</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y</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oMath>
            </a14:m>
            <a:r>
              <a:t>	</a:t>
            </a:r>
          </a:p>
          <a:p>
            <a:pPr>
              <a:tabLst>
                <a:tab pos="3378200" algn="l"/>
              </a:tabLst>
            </a:pPr>
            <a14:m>
              <m:oMath>
                <m:sSub>
                  <m:e>
                    <m:r>
                      <a:rPr xmlns:a="http://schemas.openxmlformats.org/drawingml/2006/main" sz="2050" i="1">
                        <a:solidFill>
                          <a:srgbClr val="222222"/>
                        </a:solidFill>
                        <a:latin typeface="Cambria Math" panose="02040503050406030204" pitchFamily="18" charset="0"/>
                      </a:rPr>
                      <m:t>W</m:t>
                    </m:r>
                  </m:e>
                  <m:sub>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j</m:t>
                    </m:r>
                  </m:sub>
                </m:sSub>
                <m:r>
                  <a:rPr xmlns:a="http://schemas.openxmlformats.org/drawingml/2006/main" sz="2050" i="1">
                    <a:solidFill>
                      <a:srgbClr val="222222"/>
                    </a:solidFill>
                    <a:latin typeface="Cambria Math" panose="02040503050406030204" pitchFamily="18" charset="0"/>
                  </a:rPr>
                  <m:t>=</m:t>
                </m:r>
                <m:f>
                  <m:fPr>
                    <m:ctrlPr>
                      <a:rPr xmlns:a="http://schemas.openxmlformats.org/drawingml/2006/main" sz="2050" i="1">
                        <a:solidFill>
                          <a:srgbClr val="222222"/>
                        </a:solidFill>
                        <a:latin typeface="Cambria Math" panose="02040503050406030204" pitchFamily="18" charset="0"/>
                      </a:rPr>
                    </m:ctrlPr>
                    <m:type m:val="bar"/>
                  </m:fPr>
                  <m:num>
                    <m:r>
                      <a:rPr xmlns:a="http://schemas.openxmlformats.org/drawingml/2006/main" sz="2050" i="1">
                        <a:solidFill>
                          <a:srgbClr val="222222"/>
                        </a:solidFill>
                        <a:latin typeface="Cambria Math" panose="02040503050406030204" pitchFamily="18" charset="0"/>
                      </a:rPr>
                      <m:t>1</m:t>
                    </m:r>
                  </m:num>
                  <m:den>
                    <m:r>
                      <a:rPr xmlns:a="http://schemas.openxmlformats.org/drawingml/2006/main" sz="2050" i="1">
                        <a:solidFill>
                          <a:srgbClr val="222222"/>
                        </a:solidFill>
                        <a:latin typeface="Cambria Math" panose="02040503050406030204" pitchFamily="18" charset="0"/>
                      </a:rPr>
                      <m:t>2</m:t>
                    </m:r>
                    <m:r>
                      <a:rPr xmlns:a="http://schemas.openxmlformats.org/drawingml/2006/main" sz="2050" i="1">
                        <a:solidFill>
                          <a:srgbClr val="222222"/>
                        </a:solidFill>
                        <a:latin typeface="Cambria Math" panose="02040503050406030204" pitchFamily="18" charset="0"/>
                      </a:rPr>
                      <m:t>π</m:t>
                    </m:r>
                    <m:sSup>
                      <m:e>
                        <m:r>
                          <a:rPr xmlns:a="http://schemas.openxmlformats.org/drawingml/2006/main" sz="2050" i="1">
                            <a:solidFill>
                              <a:srgbClr val="222222"/>
                            </a:solidFill>
                            <a:latin typeface="Cambria Math" panose="02040503050406030204" pitchFamily="18" charset="0"/>
                          </a:rPr>
                          <m:t>σ</m:t>
                        </m:r>
                      </m:e>
                      <m:sup>
                        <m:r>
                          <a:rPr xmlns:a="http://schemas.openxmlformats.org/drawingml/2006/main" sz="2050" i="1">
                            <a:solidFill>
                              <a:srgbClr val="222222"/>
                            </a:solidFill>
                            <a:latin typeface="Cambria Math" panose="02040503050406030204" pitchFamily="18" charset="0"/>
                          </a:rPr>
                          <m:t>2</m:t>
                        </m:r>
                      </m:sup>
                    </m:sSup>
                  </m:den>
                </m:f>
                <m:sSup>
                  <m:e>
                    <m:r>
                      <a:rPr xmlns:a="http://schemas.openxmlformats.org/drawingml/2006/main" sz="2050" i="1">
                        <a:solidFill>
                          <a:srgbClr val="222222"/>
                        </a:solidFill>
                        <a:latin typeface="Cambria Math" panose="02040503050406030204" pitchFamily="18" charset="0"/>
                      </a:rPr>
                      <m:t>e</m:t>
                    </m:r>
                  </m:e>
                  <m:sup>
                    <m:r>
                      <a:rPr xmlns:a="http://schemas.openxmlformats.org/drawingml/2006/main" sz="2050" i="1">
                        <a:solidFill>
                          <a:srgbClr val="222222"/>
                        </a:solidFill>
                        <a:latin typeface="Cambria Math" panose="02040503050406030204" pitchFamily="18" charset="0"/>
                      </a:rPr>
                      <m:t>-</m:t>
                    </m:r>
                    <m:f>
                      <m:fPr>
                        <m:ctrlPr>
                          <a:rPr xmlns:a="http://schemas.openxmlformats.org/drawingml/2006/main" sz="2050" i="1">
                            <a:solidFill>
                              <a:srgbClr val="222222"/>
                            </a:solidFill>
                            <a:latin typeface="Cambria Math" panose="02040503050406030204" pitchFamily="18" charset="0"/>
                          </a:rPr>
                        </m:ctrlPr>
                        <m:type m:val="bar"/>
                      </m:fPr>
                      <m:num>
                        <m:sSup>
                          <m:e>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e>
                            </m:d>
                          </m:e>
                          <m:sup>
                            <m:r>
                              <a:rPr xmlns:a="http://schemas.openxmlformats.org/drawingml/2006/main" sz="2050" i="1">
                                <a:solidFill>
                                  <a:srgbClr val="222222"/>
                                </a:solidFill>
                                <a:latin typeface="Cambria Math" panose="02040503050406030204" pitchFamily="18" charset="0"/>
                              </a:rPr>
                              <m:t>2</m:t>
                            </m:r>
                          </m:sup>
                        </m:sSup>
                        <m:r>
                          <a:rPr xmlns:a="http://schemas.openxmlformats.org/drawingml/2006/main" sz="2050" i="1">
                            <a:solidFill>
                              <a:srgbClr val="222222"/>
                            </a:solidFill>
                            <a:latin typeface="Cambria Math" panose="02040503050406030204" pitchFamily="18" charset="0"/>
                          </a:rPr>
                          <m:t>+</m:t>
                        </m:r>
                        <m:sSup>
                          <m:e>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j</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e>
                            </m:d>
                          </m:e>
                          <m:sup>
                            <m:r>
                              <a:rPr xmlns:a="http://schemas.openxmlformats.org/drawingml/2006/main" sz="2050" i="1">
                                <a:solidFill>
                                  <a:srgbClr val="222222"/>
                                </a:solidFill>
                                <a:latin typeface="Cambria Math" panose="02040503050406030204" pitchFamily="18" charset="0"/>
                              </a:rPr>
                              <m:t>2</m:t>
                            </m:r>
                          </m:sup>
                        </m:sSup>
                      </m:num>
                      <m:den>
                        <m:r>
                          <a:rPr xmlns:a="http://schemas.openxmlformats.org/drawingml/2006/main" sz="2050" i="1">
                            <a:solidFill>
                              <a:srgbClr val="222222"/>
                            </a:solidFill>
                            <a:latin typeface="Cambria Math" panose="02040503050406030204" pitchFamily="18" charset="0"/>
                          </a:rPr>
                          <m:t>2</m:t>
                        </m:r>
                        <m:sSup>
                          <m:e>
                            <m:r>
                              <a:rPr xmlns:a="http://schemas.openxmlformats.org/drawingml/2006/main" sz="2050" i="1">
                                <a:solidFill>
                                  <a:srgbClr val="222222"/>
                                </a:solidFill>
                                <a:latin typeface="Cambria Math" panose="02040503050406030204" pitchFamily="18" charset="0"/>
                              </a:rPr>
                              <m:t>σ</m:t>
                            </m:r>
                          </m:e>
                          <m:sup>
                            <m:r>
                              <a:rPr xmlns:a="http://schemas.openxmlformats.org/drawingml/2006/main" sz="2050" i="1">
                                <a:solidFill>
                                  <a:srgbClr val="222222"/>
                                </a:solidFill>
                                <a:latin typeface="Cambria Math" panose="02040503050406030204" pitchFamily="18" charset="0"/>
                              </a:rPr>
                              <m:t>2</m:t>
                            </m:r>
                          </m:sup>
                        </m:sSup>
                      </m:den>
                    </m:f>
                  </m:sup>
                </m:sSup>
              </m:oMath>
            </a14:m>
            <a:r>
              <a:t>	</a:t>
            </a:r>
            <a14:m>
              <m:oMath>
                <m:r>
                  <a:rPr xmlns:a="http://schemas.openxmlformats.org/drawingml/2006/main" sz="2050" i="1">
                    <a:solidFill>
                      <a:srgbClr val="222222"/>
                    </a:solidFill>
                    <a:latin typeface="Cambria Math" panose="02040503050406030204" pitchFamily="18" charset="0"/>
                  </a:rPr>
                  <m:t>C</m:t>
                </m:r>
                <m:r>
                  <a:rPr xmlns:a="http://schemas.openxmlformats.org/drawingml/2006/main" sz="2050" i="1">
                    <a:solidFill>
                      <a:srgbClr val="222222"/>
                    </a:solidFill>
                    <a:latin typeface="Cambria Math" panose="02040503050406030204" pitchFamily="18" charset="0"/>
                  </a:rPr>
                  <m:t>=</m:t>
                </m:r>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lim>
                    </m:limLow>
                  </m:e>
                  <m:lim>
                    <m:r>
                      <a:rPr xmlns:a="http://schemas.openxmlformats.org/drawingml/2006/main" sz="2050" i="1">
                        <a:solidFill>
                          <a:srgbClr val="222222"/>
                        </a:solidFill>
                        <a:latin typeface="Cambria Math" panose="02040503050406030204" pitchFamily="18" charset="0"/>
                      </a:rPr>
                      <m:t>M</m:t>
                    </m:r>
                  </m:lim>
                </m:limUpp>
                <m:limUpp>
                  <m:e>
                    <m:limLow>
                      <m:e>
                        <m:r>
                          <a:rPr xmlns:a="http://schemas.openxmlformats.org/drawingml/2006/main" sz="2050" i="1">
                            <a:solidFill>
                              <a:srgbClr val="222222"/>
                            </a:solidFill>
                            <a:latin typeface="Cambria Math" panose="02040503050406030204" pitchFamily="18" charset="0"/>
                          </a:rPr>
                          <m:t>∑</m:t>
                        </m:r>
                      </m:e>
                      <m:lim>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lim>
                    </m:limLow>
                  </m:e>
                  <m:lim>
                    <m:r>
                      <a:rPr xmlns:a="http://schemas.openxmlformats.org/drawingml/2006/main" sz="2050" i="1">
                        <a:solidFill>
                          <a:srgbClr val="222222"/>
                        </a:solidFill>
                        <a:latin typeface="Cambria Math" panose="02040503050406030204" pitchFamily="18" charset="0"/>
                      </a:rPr>
                      <m:t>N</m:t>
                    </m:r>
                  </m:lim>
                </m:limUpp>
                <m:sSub>
                  <m:e>
                    <m:r>
                      <a:rPr xmlns:a="http://schemas.openxmlformats.org/drawingml/2006/main" sz="2050" i="1">
                        <a:solidFill>
                          <a:srgbClr val="222222"/>
                        </a:solidFill>
                        <a:latin typeface="Cambria Math" panose="02040503050406030204" pitchFamily="18" charset="0"/>
                      </a:rPr>
                      <m:t>W</m:t>
                    </m:r>
                  </m:e>
                  <m:sub>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j</m:t>
                    </m:r>
                  </m:sub>
                </m:sSub>
                <m:sSup>
                  <m:e>
                    <m:d>
                      <m:dPr>
                        <m:ctrlPr>
                          <a:rPr xmlns:a="http://schemas.openxmlformats.org/drawingml/2006/main" sz="2050" i="1">
                            <a:solidFill>
                              <a:srgbClr val="222222"/>
                            </a:solidFill>
                            <a:latin typeface="Cambria Math" panose="02040503050406030204" pitchFamily="18" charset="0"/>
                          </a:rPr>
                        </m:ctrlPr>
                      </m:dPr>
                      <m:e>
                        <m:sSub>
                          <m:e>
                            <m:r>
                              <a:rPr xmlns:a="http://schemas.openxmlformats.org/drawingml/2006/main" sz="2050" i="1">
                                <a:solidFill>
                                  <a:srgbClr val="222222"/>
                                </a:solidFill>
                                <a:latin typeface="Cambria Math" panose="02040503050406030204" pitchFamily="18" charset="0"/>
                              </a:rPr>
                              <m:t>f</m:t>
                            </m:r>
                          </m:e>
                          <m:sub>
                            <m:r>
                              <a:rPr xmlns:a="http://schemas.openxmlformats.org/drawingml/2006/main" sz="2050" i="1">
                                <a:solidFill>
                                  <a:srgbClr val="222222"/>
                                </a:solidFill>
                                <a:latin typeface="Cambria Math" panose="02040503050406030204" pitchFamily="18" charset="0"/>
                              </a:rPr>
                              <m:t>y</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e>
                    </m:d>
                  </m:e>
                  <m:sup>
                    <m:r>
                      <a:rPr xmlns:a="http://schemas.openxmlformats.org/drawingml/2006/main" sz="2050" i="1">
                        <a:solidFill>
                          <a:srgbClr val="222222"/>
                        </a:solidFill>
                        <a:latin typeface="Cambria Math" panose="02040503050406030204" pitchFamily="18" charset="0"/>
                      </a:rPr>
                      <m:t>2</m:t>
                    </m:r>
                  </m:sup>
                </m:sSup>
              </m:oMath>
            </a14:m>
            <a:r>
              <a:t>	</a:t>
            </a:r>
          </a:p>
        </p:txBody>
      </p:sp>
      <p:pic>
        <p:nvPicPr>
          <p:cNvPr id="2106" name="MathTypeImage.pdf" descr="MathTypeImage.pdf"/>
          <p:cNvPicPr>
            <a:picLocks noChangeAspect="1"/>
          </p:cNvPicPr>
          <p:nvPr/>
        </p:nvPicPr>
        <p:blipFill>
          <a:blip r:embed="rId5">
            <a:extLst/>
          </a:blip>
          <a:srcRect l="0" t="0" r="0" b="0"/>
          <a:stretch>
            <a:fillRect/>
          </a:stretch>
        </p:blipFill>
        <p:spPr>
          <a:xfrm>
            <a:off x="342900" y="1854200"/>
            <a:ext cx="2400952" cy="903329"/>
          </a:xfrm>
          <a:prstGeom prst="rect">
            <a:avLst/>
          </a:prstGeom>
          <a:ln w="12700">
            <a:miter lim="400000"/>
          </a:ln>
        </p:spPr>
      </p:pic>
      <p:sp>
        <p:nvSpPr>
          <p:cNvPr id="2107"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1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09" name="droppedImage.tiff" descr="droppedImage.tiff"/>
          <p:cNvPicPr>
            <a:picLocks noChangeAspect="0"/>
          </p:cNvPicPr>
          <p:nvPr/>
        </p:nvPicPr>
        <p:blipFill>
          <a:blip r:embed="rId6">
            <a:extLst/>
          </a:blip>
          <a:stretch>
            <a:fillRect/>
          </a:stretch>
        </p:blipFill>
        <p:spPr>
          <a:xfrm>
            <a:off x="8776402" y="3778952"/>
            <a:ext cx="1981201" cy="2171701"/>
          </a:xfrm>
          <a:prstGeom prst="rect">
            <a:avLst/>
          </a:prstGeom>
        </p:spPr>
      </p:pic>
      <p:pic>
        <p:nvPicPr>
          <p:cNvPr id="2110" name="droppedImage.tiff" descr="droppedImage.tiff"/>
          <p:cNvPicPr>
            <a:picLocks noChangeAspect="0"/>
          </p:cNvPicPr>
          <p:nvPr/>
        </p:nvPicPr>
        <p:blipFill>
          <a:blip r:embed="rId7">
            <a:extLst/>
          </a:blip>
          <a:stretch>
            <a:fillRect/>
          </a:stretch>
        </p:blipFill>
        <p:spPr>
          <a:xfrm>
            <a:off x="8763000" y="6248400"/>
            <a:ext cx="1981200" cy="2171700"/>
          </a:xfrm>
          <a:prstGeom prst="rect">
            <a:avLst/>
          </a:prstGeom>
        </p:spPr>
      </p:pic>
      <p:sp>
        <p:nvSpPr>
          <p:cNvPr id="2111" name="Line"/>
          <p:cNvSpPr/>
          <p:nvPr/>
        </p:nvSpPr>
        <p:spPr>
          <a:xfrm flipV="1">
            <a:off x="8877300" y="3562234"/>
            <a:ext cx="1854200" cy="6466"/>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2112" name="Text"/>
          <p:cNvSpPr/>
          <p:nvPr/>
        </p:nvSpPr>
        <p:spPr>
          <a:xfrm>
            <a:off x="8978043" y="3348117"/>
            <a:ext cx="923381" cy="435116"/>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14:m>
              <m:oMathPara>
                <m:oMathParaPr>
                  <m:jc m:val="center"/>
                </m:oMathParaPr>
                <m:oMath>
                  <m:r>
                    <a:rPr xmlns:a="http://schemas.openxmlformats.org/drawingml/2006/main" sz="2000" i="1">
                      <a:solidFill>
                        <a:srgbClr val="232A32"/>
                      </a:solidFill>
                      <a:latin typeface="Cambria Math" panose="02040503050406030204" pitchFamily="18" charset="0"/>
                    </a:rPr>
                    <m:t>2</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m:t>
                  </m:r>
                </m:oMath>
              </m:oMathPara>
            </a14:m>
          </a:p>
        </p:txBody>
      </p:sp>
      <p:sp>
        <p:nvSpPr>
          <p:cNvPr id="2113" name="Line"/>
          <p:cNvSpPr/>
          <p:nvPr/>
        </p:nvSpPr>
        <p:spPr>
          <a:xfrm>
            <a:off x="8509000" y="3905365"/>
            <a:ext cx="1252" cy="2025535"/>
          </a:xfrm>
          <a:prstGeom prst="line">
            <a:avLst/>
          </a:prstGeom>
          <a:ln w="25400">
            <a:solidFill>
              <a:srgbClr val="000000"/>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2114" name="Text"/>
          <p:cNvSpPr/>
          <p:nvPr/>
        </p:nvSpPr>
        <p:spPr>
          <a:xfrm rot="16200000">
            <a:off x="8068833" y="4546031"/>
            <a:ext cx="881513" cy="435116"/>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14:m>
              <m:oMathPara>
                <m:oMathParaPr>
                  <m:jc m:val="center"/>
                </m:oMathParaPr>
                <m:oMath>
                  <m:r>
                    <a:rPr xmlns:a="http://schemas.openxmlformats.org/drawingml/2006/main" sz="2000" i="1">
                      <a:solidFill>
                        <a:srgbClr val="232A32"/>
                      </a:solidFill>
                      <a:latin typeface="Cambria Math" panose="02040503050406030204" pitchFamily="18" charset="0"/>
                    </a:rPr>
                    <m:t>2</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m:t>
                  </m:r>
                </m:oMath>
              </m:oMathPara>
            </a14:m>
          </a:p>
        </p:txBody>
      </p:sp>
      <p:sp>
        <p:nvSpPr>
          <p:cNvPr id="2115" name="Equation"/>
          <p:cNvSpPr txBox="1"/>
          <p:nvPr/>
        </p:nvSpPr>
        <p:spPr>
          <a:xfrm>
            <a:off x="10961464" y="4800445"/>
            <a:ext cx="748534" cy="237877"/>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f</m:t>
                      </m:r>
                    </m:e>
                    <m:sub>
                      <m:r>
                        <a:rPr xmlns:a="http://schemas.openxmlformats.org/drawingml/2006/main" sz="2000" i="1">
                          <a:solidFill>
                            <a:srgbClr val="222222"/>
                          </a:solidFill>
                          <a:latin typeface="Cambria Math" panose="02040503050406030204" pitchFamily="18" charset="0"/>
                        </a:rPr>
                        <m:t>x</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n</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
        <p:nvSpPr>
          <p:cNvPr id="2116" name="Equation"/>
          <p:cNvSpPr txBox="1"/>
          <p:nvPr/>
        </p:nvSpPr>
        <p:spPr>
          <a:xfrm>
            <a:off x="10961464" y="7197728"/>
            <a:ext cx="748534" cy="273044"/>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f</m:t>
                      </m:r>
                    </m:e>
                    <m:sub>
                      <m:r>
                        <a:rPr xmlns:a="http://schemas.openxmlformats.org/drawingml/2006/main" sz="2000" i="1">
                          <a:solidFill>
                            <a:srgbClr val="222222"/>
                          </a:solidFill>
                          <a:latin typeface="Cambria Math" panose="02040503050406030204" pitchFamily="18" charset="0"/>
                        </a:rPr>
                        <m:t>y</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n</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pic>
        <p:nvPicPr>
          <p:cNvPr id="2117" name="white.png" descr="white.png"/>
          <p:cNvPicPr>
            <a:picLocks noChangeAspect="1"/>
          </p:cNvPicPr>
          <p:nvPr/>
        </p:nvPicPr>
        <p:blipFill>
          <a:blip r:embed="rId8">
            <a:extLst/>
          </a:blip>
          <a:stretch>
            <a:fillRect/>
          </a:stretch>
        </p:blipFill>
        <p:spPr>
          <a:xfrm>
            <a:off x="471022" y="5404444"/>
            <a:ext cx="1487529" cy="465793"/>
          </a:xfrm>
          <a:prstGeom prst="rect">
            <a:avLst/>
          </a:prstGeom>
          <a:ln w="12700">
            <a:miter lim="400000"/>
          </a:ln>
        </p:spPr>
      </p:pic>
      <p:pic>
        <p:nvPicPr>
          <p:cNvPr id="2118" name="pasted-movie.png" descr="pasted-movie.png"/>
          <p:cNvPicPr>
            <a:picLocks noChangeAspect="1"/>
          </p:cNvPicPr>
          <p:nvPr/>
        </p:nvPicPr>
        <p:blipFill>
          <a:blip r:embed="rId9">
            <a:extLst/>
          </a:blip>
          <a:stretch>
            <a:fillRect/>
          </a:stretch>
        </p:blipFill>
        <p:spPr>
          <a:xfrm>
            <a:off x="5797550" y="4572000"/>
            <a:ext cx="1409700" cy="609600"/>
          </a:xfrm>
          <a:prstGeom prst="rect">
            <a:avLst/>
          </a:prstGeom>
          <a:ln w="12700">
            <a:miter lim="400000"/>
          </a:ln>
        </p:spPr>
      </p:pic>
      <p:pic>
        <p:nvPicPr>
          <p:cNvPr id="2119" name="pasted-movie.png" descr="pasted-movie.png"/>
          <p:cNvPicPr>
            <a:picLocks noChangeAspect="1"/>
          </p:cNvPicPr>
          <p:nvPr/>
        </p:nvPicPr>
        <p:blipFill>
          <a:blip r:embed="rId9">
            <a:extLst/>
          </a:blip>
          <a:srcRect l="0" t="0" r="5815" b="0"/>
          <a:stretch>
            <a:fillRect/>
          </a:stretch>
        </p:blipFill>
        <p:spPr>
          <a:xfrm>
            <a:off x="433007" y="5291139"/>
            <a:ext cx="1563386" cy="717803"/>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1" name="Tenseur de structure…"/>
          <p:cNvSpPr txBox="1"/>
          <p:nvPr>
            <p:ph type="body" idx="1"/>
          </p:nvPr>
        </p:nvSpPr>
        <p:spPr>
          <a:prstGeom prst="rect">
            <a:avLst/>
          </a:prstGeom>
        </p:spPr>
        <p:txBody>
          <a:bodyPr/>
          <a:lstStyle/>
          <a:p>
            <a:pPr/>
            <a:r>
              <a:t>Tenseur de structure </a:t>
            </a:r>
          </a:p>
          <a:p>
            <a:pPr lvl="1"/>
            <a:r>
              <a:t>Détecteur de Harris</a:t>
            </a:r>
          </a:p>
        </p:txBody>
      </p:sp>
      <p:pic>
        <p:nvPicPr>
          <p:cNvPr id="2122"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123"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1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25" name="labCrop.png" descr="labCrop.png"/>
          <p:cNvPicPr>
            <a:picLocks noChangeAspect="0"/>
          </p:cNvPicPr>
          <p:nvPr/>
        </p:nvPicPr>
        <p:blipFill>
          <a:blip r:embed="rId4">
            <a:extLst/>
          </a:blip>
          <a:stretch>
            <a:fillRect/>
          </a:stretch>
        </p:blipFill>
        <p:spPr>
          <a:xfrm>
            <a:off x="1041400" y="3619500"/>
            <a:ext cx="5067300" cy="5105400"/>
          </a:xfrm>
          <a:prstGeom prst="rect">
            <a:avLst/>
          </a:prstGeom>
        </p:spPr>
      </p:pic>
      <p:pic>
        <p:nvPicPr>
          <p:cNvPr id="2126" name="mc.png" descr="mc.png"/>
          <p:cNvPicPr>
            <a:picLocks noChangeAspect="0"/>
          </p:cNvPicPr>
          <p:nvPr/>
        </p:nvPicPr>
        <p:blipFill>
          <a:blip r:embed="rId5">
            <a:extLst/>
          </a:blip>
          <a:stretch>
            <a:fillRect/>
          </a:stretch>
        </p:blipFill>
        <p:spPr>
          <a:xfrm>
            <a:off x="13398500" y="3467100"/>
            <a:ext cx="4318000" cy="4356100"/>
          </a:xfrm>
          <a:prstGeom prst="rect">
            <a:avLst/>
          </a:prstGeom>
        </p:spPr>
      </p:pic>
      <p:sp>
        <p:nvSpPr>
          <p:cNvPr id="2127" name="Text"/>
          <p:cNvSpPr/>
          <p:nvPr/>
        </p:nvSpPr>
        <p:spPr>
          <a:xfrm>
            <a:off x="3564383" y="3172144"/>
            <a:ext cx="906331" cy="46100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grpSp>
        <p:nvGrpSpPr>
          <p:cNvPr id="2130" name="Group"/>
          <p:cNvGrpSpPr/>
          <p:nvPr/>
        </p:nvGrpSpPr>
        <p:grpSpPr>
          <a:xfrm>
            <a:off x="6426200" y="2962498"/>
            <a:ext cx="5194300" cy="5724303"/>
            <a:chOff x="-76200" y="-58191"/>
            <a:chExt cx="5194300" cy="5724301"/>
          </a:xfrm>
        </p:grpSpPr>
        <p:sp>
          <p:nvSpPr>
            <p:cNvPr id="2128" name="(inversé)"/>
            <p:cNvSpPr/>
            <p:nvPr/>
          </p:nvSpPr>
          <p:spPr>
            <a:xfrm>
              <a:off x="1004532" y="-58192"/>
              <a:ext cx="2068970" cy="463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14:m>
                <m:oMath>
                  <m:sSub>
                    <m:e>
                      <m:r>
                        <a:rPr xmlns:a="http://schemas.openxmlformats.org/drawingml/2006/main" sz="2100" i="1">
                          <a:solidFill>
                            <a:srgbClr val="222222"/>
                          </a:solidFill>
                          <a:latin typeface="Cambria Math" panose="02040503050406030204" pitchFamily="18" charset="0"/>
                        </a:rPr>
                        <m:t>M</m:t>
                      </m:r>
                    </m:e>
                    <m:sub>
                      <m:r>
                        <a:rPr xmlns:a="http://schemas.openxmlformats.org/drawingml/2006/main" sz="2100" i="1">
                          <a:solidFill>
                            <a:srgbClr val="222222"/>
                          </a:solidFill>
                          <a:latin typeface="Cambria Math" panose="02040503050406030204" pitchFamily="18" charset="0"/>
                        </a:rPr>
                        <m:t>c</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a:t>
              </a:r>
              <a:r>
                <a:rPr spc="0"/>
                <a:t>(inversé)</a:t>
              </a:r>
            </a:p>
          </p:txBody>
        </p:sp>
        <p:pic>
          <p:nvPicPr>
            <p:cNvPr id="2129" name="droppedImage.tiff" descr="droppedImage.tiff"/>
            <p:cNvPicPr>
              <a:picLocks noChangeAspect="0"/>
            </p:cNvPicPr>
            <p:nvPr/>
          </p:nvPicPr>
          <p:blipFill>
            <a:blip r:embed="rId6">
              <a:extLst/>
            </a:blip>
            <a:stretch>
              <a:fillRect/>
            </a:stretch>
          </p:blipFill>
          <p:spPr>
            <a:xfrm>
              <a:off x="-76200" y="433709"/>
              <a:ext cx="5194300" cy="5232401"/>
            </a:xfrm>
            <a:prstGeom prst="rect">
              <a:avLst/>
            </a:prstGeom>
            <a:effectLst/>
          </p:spPr>
        </p:pic>
      </p:grpSp>
      <p:sp>
        <p:nvSpPr>
          <p:cNvPr id="2131" name="Voisinage gaussien"/>
          <p:cNvSpPr/>
          <p:nvPr/>
        </p:nvSpPr>
        <p:spPr>
          <a:xfrm>
            <a:off x="8978900" y="1397000"/>
            <a:ext cx="3276600" cy="7366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Voisinage gaussien </a:t>
            </a:r>
            <a14:m>
              <m:oMath>
                <m:r>
                  <a:rPr xmlns:a="http://schemas.openxmlformats.org/drawingml/2006/main" sz="2000" i="1">
                    <a:solidFill>
                      <a:srgbClr val="232A32"/>
                    </a:solidFill>
                    <a:latin typeface="Cambria Math" panose="02040503050406030204" pitchFamily="18" charset="0"/>
                  </a:rPr>
                  <m:t>σ</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1.5</m:t>
                </m:r>
              </m:oMath>
            </a14:m>
          </a:p>
          <a:p>
            <a:pPr algn="ctr" defTabSz="457200">
              <a:spcBef>
                <a:spcPts val="0"/>
              </a:spcBef>
              <a:defRPr>
                <a:solidFill>
                  <a:srgbClr val="232A32"/>
                </a:solidFill>
              </a:defRPr>
            </a:pPr>
            <a14:m>
              <m:oMathPara>
                <m:oMathParaPr>
                  <m:jc m:val="center"/>
                </m:oMathParaPr>
                <m:oMath>
                  <m:r>
                    <a:rPr xmlns:a="http://schemas.openxmlformats.org/drawingml/2006/main" sz="2000" i="1">
                      <a:solidFill>
                        <a:srgbClr val="232A32"/>
                      </a:solidFill>
                      <a:latin typeface="Cambria Math" panose="02040503050406030204" pitchFamily="18" charset="0"/>
                    </a:rPr>
                    <m:t>k</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0.04</m:t>
                  </m:r>
                </m:oMath>
              </m:oMathPara>
            </a14:m>
          </a:p>
        </p:txBody>
      </p:sp>
      <p:pic>
        <p:nvPicPr>
          <p:cNvPr id="2132" name="Screenshot 2026-04-07 at 08.44.51.png" descr="Screenshot 2026-04-07 at 08.44.51.png"/>
          <p:cNvPicPr>
            <a:picLocks noChangeAspect="1"/>
          </p:cNvPicPr>
          <p:nvPr/>
        </p:nvPicPr>
        <p:blipFill>
          <a:blip r:embed="rId7">
            <a:extLst/>
          </a:blip>
          <a:stretch>
            <a:fillRect/>
          </a:stretch>
        </p:blipFill>
        <p:spPr>
          <a:xfrm>
            <a:off x="3946589" y="1991795"/>
            <a:ext cx="6134101" cy="8128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0" grpId="1"/>
      <p:bldP build="whole" bldLvl="1" animBg="1" rev="0" advAuto="0" spid="2131" grpId="2"/>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6" name="Détecteur de Harris (démo des maths)"/>
          <p:cNvSpPr txBox="1"/>
          <p:nvPr>
            <p:ph type="title" idx="4294967295"/>
          </p:nvPr>
        </p:nvSpPr>
        <p:spPr>
          <a:xfrm>
            <a:off x="1052124" y="241582"/>
            <a:ext cx="8660837" cy="1133405"/>
          </a:xfrm>
          <a:prstGeom prst="rect">
            <a:avLst/>
          </a:prstGeom>
        </p:spPr>
        <p:txBody>
          <a:bodyPr lIns="65023" tIns="65023" rIns="65023" bIns="65023"/>
          <a:lstStyle>
            <a:lvl1pPr marL="0" indent="0" defTabSz="1144422">
              <a:buSzTx/>
              <a:buNone/>
              <a:defRPr b="0" cap="none" sz="4400">
                <a:solidFill>
                  <a:srgbClr val="000000"/>
                </a:solidFill>
                <a:latin typeface="Times New Roman"/>
                <a:ea typeface="Times New Roman"/>
                <a:cs typeface="Times New Roman"/>
                <a:sym typeface="Times New Roman"/>
              </a:defRPr>
            </a:lvl1pPr>
          </a:lstStyle>
          <a:p>
            <a:pPr/>
            <a:r>
              <a:t>Détecteur de Harris (démo des maths)</a:t>
            </a:r>
          </a:p>
        </p:txBody>
      </p:sp>
      <p:sp>
        <p:nvSpPr>
          <p:cNvPr id="2137"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38" name="Propriétés de H :…"/>
          <p:cNvSpPr txBox="1"/>
          <p:nvPr/>
        </p:nvSpPr>
        <p:spPr>
          <a:xfrm>
            <a:off x="907174" y="1350151"/>
            <a:ext cx="9999636" cy="114580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Propriétés de H : </a:t>
            </a:r>
          </a:p>
          <a:p>
            <a:pPr lvl="1" marL="1123950" indent="-381000" defTabSz="1300480">
              <a:spcBef>
                <a:spcPts val="0"/>
              </a:spcBef>
              <a:buClrTx/>
              <a:buSzPct val="100000"/>
              <a:buChar char="–"/>
              <a:defRPr b="1" sz="2400">
                <a:solidFill>
                  <a:srgbClr val="000000"/>
                </a:solidFill>
              </a:defRPr>
            </a:pPr>
            <a:r>
              <a:t>vecteurs propres             </a:t>
            </a:r>
            <a:r>
              <a:rPr b="0"/>
              <a:t>: principaux axes de variation</a:t>
            </a:r>
            <a:endParaRPr b="0"/>
          </a:p>
          <a:p>
            <a:pPr lvl="1" marL="1123950" indent="-381000" defTabSz="1300480">
              <a:spcBef>
                <a:spcPts val="0"/>
              </a:spcBef>
              <a:buClrTx/>
              <a:buSzPct val="100000"/>
              <a:buChar char="–"/>
              <a:defRPr b="1" sz="2400">
                <a:solidFill>
                  <a:srgbClr val="000000"/>
                </a:solidFill>
              </a:defRPr>
            </a:pPr>
            <a:r>
              <a:t>valeurs propres               </a:t>
            </a:r>
            <a:r>
              <a:rPr b="0"/>
              <a:t>:amplitude de la variation le long de ces axes </a:t>
            </a:r>
          </a:p>
        </p:txBody>
      </p:sp>
      <p:pic>
        <p:nvPicPr>
          <p:cNvPr id="2139" name="image.png" descr="image.png"/>
          <p:cNvPicPr>
            <a:picLocks noChangeAspect="1"/>
          </p:cNvPicPr>
          <p:nvPr/>
        </p:nvPicPr>
        <p:blipFill>
          <a:blip r:embed="rId2">
            <a:extLst/>
          </a:blip>
          <a:stretch>
            <a:fillRect/>
          </a:stretch>
        </p:blipFill>
        <p:spPr>
          <a:xfrm>
            <a:off x="1654950" y="2659662"/>
            <a:ext cx="9419450" cy="7093939"/>
          </a:xfrm>
          <a:prstGeom prst="rect">
            <a:avLst/>
          </a:prstGeom>
          <a:ln w="12700">
            <a:miter lim="400000"/>
          </a:ln>
        </p:spPr>
      </p:pic>
      <p:pic>
        <p:nvPicPr>
          <p:cNvPr id="2140" name="image.pdf" descr="image.pdf"/>
          <p:cNvPicPr>
            <a:picLocks noChangeAspect="1"/>
          </p:cNvPicPr>
          <p:nvPr/>
        </p:nvPicPr>
        <p:blipFill>
          <a:blip r:embed="rId3">
            <a:extLst/>
          </a:blip>
          <a:stretch>
            <a:fillRect/>
          </a:stretch>
        </p:blipFill>
        <p:spPr>
          <a:xfrm>
            <a:off x="4380946" y="2082235"/>
            <a:ext cx="1018259" cy="523805"/>
          </a:xfrm>
          <a:prstGeom prst="rect">
            <a:avLst/>
          </a:prstGeom>
          <a:ln w="12700">
            <a:miter lim="400000"/>
          </a:ln>
        </p:spPr>
      </p:pic>
      <p:pic>
        <p:nvPicPr>
          <p:cNvPr id="2141" name="image.pdf" descr="image.pdf"/>
          <p:cNvPicPr>
            <a:picLocks noChangeAspect="1"/>
          </p:cNvPicPr>
          <p:nvPr/>
        </p:nvPicPr>
        <p:blipFill>
          <a:blip r:embed="rId4">
            <a:extLst/>
          </a:blip>
          <a:stretch>
            <a:fillRect/>
          </a:stretch>
        </p:blipFill>
        <p:spPr>
          <a:xfrm>
            <a:off x="4398726" y="1504808"/>
            <a:ext cx="957299" cy="523806"/>
          </a:xfrm>
          <a:prstGeom prst="rect">
            <a:avLst/>
          </a:prstGeom>
          <a:ln w="12700">
            <a:miter lim="400000"/>
          </a:ln>
        </p:spPr>
      </p:pic>
      <p:grpSp>
        <p:nvGrpSpPr>
          <p:cNvPr id="2144" name="Group"/>
          <p:cNvGrpSpPr/>
          <p:nvPr/>
        </p:nvGrpSpPr>
        <p:grpSpPr>
          <a:xfrm>
            <a:off x="10295466" y="4287520"/>
            <a:ext cx="417690" cy="715716"/>
            <a:chOff x="0" y="0"/>
            <a:chExt cx="417688" cy="715715"/>
          </a:xfrm>
        </p:grpSpPr>
        <p:sp>
          <p:nvSpPr>
            <p:cNvPr id="2142" name="Rectangle"/>
            <p:cNvSpPr/>
            <p:nvPr/>
          </p:nvSpPr>
          <p:spPr>
            <a:xfrm>
              <a:off x="0" y="0"/>
              <a:ext cx="417689" cy="715716"/>
            </a:xfrm>
            <a:prstGeom prst="rect">
              <a:avLst/>
            </a:prstGeom>
            <a:solidFill>
              <a:srgbClr val="FFFFFF"/>
            </a:solidFill>
            <a:ln w="12700" cap="flat">
              <a:noFill/>
              <a:miter lim="400000"/>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pic>
          <p:nvPicPr>
            <p:cNvPr id="2143" name="image.pdf" descr="image.pdf"/>
            <p:cNvPicPr>
              <a:picLocks noChangeAspect="1"/>
            </p:cNvPicPr>
            <p:nvPr/>
          </p:nvPicPr>
          <p:blipFill>
            <a:blip r:embed="rId5">
              <a:extLst/>
            </a:blip>
            <a:stretch>
              <a:fillRect/>
            </a:stretch>
          </p:blipFill>
          <p:spPr>
            <a:xfrm>
              <a:off x="0" y="0"/>
              <a:ext cx="417689" cy="715716"/>
            </a:xfrm>
            <a:prstGeom prst="rect">
              <a:avLst/>
            </a:prstGeom>
            <a:ln w="12700" cap="flat">
              <a:noFill/>
              <a:miter lim="400000"/>
            </a:ln>
            <a:effectLst/>
          </p:spPr>
        </p:pic>
      </p:grpSp>
      <p:grpSp>
        <p:nvGrpSpPr>
          <p:cNvPr id="2147" name="Group"/>
          <p:cNvGrpSpPr/>
          <p:nvPr/>
        </p:nvGrpSpPr>
        <p:grpSpPr>
          <a:xfrm>
            <a:off x="5691857" y="8527626"/>
            <a:ext cx="417690" cy="717975"/>
            <a:chOff x="0" y="0"/>
            <a:chExt cx="417688" cy="717973"/>
          </a:xfrm>
        </p:grpSpPr>
        <p:sp>
          <p:nvSpPr>
            <p:cNvPr id="2145" name="Rectangle"/>
            <p:cNvSpPr/>
            <p:nvPr/>
          </p:nvSpPr>
          <p:spPr>
            <a:xfrm>
              <a:off x="0" y="0"/>
              <a:ext cx="417689" cy="717974"/>
            </a:xfrm>
            <a:prstGeom prst="rect">
              <a:avLst/>
            </a:prstGeom>
            <a:solidFill>
              <a:srgbClr val="FFFFFF"/>
            </a:solidFill>
            <a:ln w="12700" cap="flat">
              <a:noFill/>
              <a:miter lim="400000"/>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pic>
          <p:nvPicPr>
            <p:cNvPr id="2146" name="image.pdf" descr="image.pdf"/>
            <p:cNvPicPr>
              <a:picLocks noChangeAspect="1"/>
            </p:cNvPicPr>
            <p:nvPr/>
          </p:nvPicPr>
          <p:blipFill>
            <a:blip r:embed="rId5">
              <a:extLst/>
            </a:blip>
            <a:stretch>
              <a:fillRect/>
            </a:stretch>
          </p:blipFill>
          <p:spPr>
            <a:xfrm>
              <a:off x="0" y="0"/>
              <a:ext cx="417689" cy="717974"/>
            </a:xfrm>
            <a:prstGeom prst="rect">
              <a:avLst/>
            </a:prstGeom>
            <a:ln w="12700" cap="flat">
              <a:noFill/>
              <a:miter lim="400000"/>
            </a:ln>
            <a:effectLst/>
          </p:spPr>
        </p:pic>
      </p:grpSp>
      <p:grpSp>
        <p:nvGrpSpPr>
          <p:cNvPr id="2150" name="Group"/>
          <p:cNvGrpSpPr/>
          <p:nvPr/>
        </p:nvGrpSpPr>
        <p:grpSpPr>
          <a:xfrm>
            <a:off x="10397066" y="8649546"/>
            <a:ext cx="417690" cy="715717"/>
            <a:chOff x="0" y="0"/>
            <a:chExt cx="417688" cy="715715"/>
          </a:xfrm>
        </p:grpSpPr>
        <p:sp>
          <p:nvSpPr>
            <p:cNvPr id="2148" name="Rectangle"/>
            <p:cNvSpPr/>
            <p:nvPr/>
          </p:nvSpPr>
          <p:spPr>
            <a:xfrm>
              <a:off x="0" y="0"/>
              <a:ext cx="417689" cy="715716"/>
            </a:xfrm>
            <a:prstGeom prst="rect">
              <a:avLst/>
            </a:prstGeom>
            <a:solidFill>
              <a:srgbClr val="FFFFFF"/>
            </a:solidFill>
            <a:ln w="12700" cap="flat">
              <a:noFill/>
              <a:miter lim="400000"/>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pic>
          <p:nvPicPr>
            <p:cNvPr id="2149" name="image.pdf" descr="image.pdf"/>
            <p:cNvPicPr>
              <a:picLocks noChangeAspect="1"/>
            </p:cNvPicPr>
            <p:nvPr/>
          </p:nvPicPr>
          <p:blipFill>
            <a:blip r:embed="rId5">
              <a:extLst/>
            </a:blip>
            <a:stretch>
              <a:fillRect/>
            </a:stretch>
          </p:blipFill>
          <p:spPr>
            <a:xfrm>
              <a:off x="0" y="0"/>
              <a:ext cx="417689" cy="715716"/>
            </a:xfrm>
            <a:prstGeom prst="rect">
              <a:avLst/>
            </a:prstGeom>
            <a:ln w="12700" cap="flat">
              <a:noFill/>
              <a:miter lim="400000"/>
            </a:ln>
            <a:effectLst/>
          </p:spPr>
        </p:pic>
      </p:grpSp>
      <p:grpSp>
        <p:nvGrpSpPr>
          <p:cNvPr id="2153" name="Group"/>
          <p:cNvGrpSpPr/>
          <p:nvPr/>
        </p:nvGrpSpPr>
        <p:grpSpPr>
          <a:xfrm>
            <a:off x="7089422" y="2783839"/>
            <a:ext cx="417690" cy="760873"/>
            <a:chOff x="0" y="0"/>
            <a:chExt cx="417688" cy="760871"/>
          </a:xfrm>
        </p:grpSpPr>
        <p:sp>
          <p:nvSpPr>
            <p:cNvPr id="2151" name="Rectangle"/>
            <p:cNvSpPr/>
            <p:nvPr/>
          </p:nvSpPr>
          <p:spPr>
            <a:xfrm>
              <a:off x="0" y="0"/>
              <a:ext cx="417689" cy="760872"/>
            </a:xfrm>
            <a:prstGeom prst="rect">
              <a:avLst/>
            </a:prstGeom>
            <a:solidFill>
              <a:srgbClr val="FFFFFF"/>
            </a:solidFill>
            <a:ln w="12700" cap="flat">
              <a:noFill/>
              <a:miter lim="400000"/>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pic>
          <p:nvPicPr>
            <p:cNvPr id="2152" name="image.pdf" descr="image.pdf"/>
            <p:cNvPicPr>
              <a:picLocks noChangeAspect="1"/>
            </p:cNvPicPr>
            <p:nvPr/>
          </p:nvPicPr>
          <p:blipFill>
            <a:blip r:embed="rId6">
              <a:extLst/>
            </a:blip>
            <a:stretch>
              <a:fillRect/>
            </a:stretch>
          </p:blipFill>
          <p:spPr>
            <a:xfrm>
              <a:off x="0" y="0"/>
              <a:ext cx="417689" cy="760872"/>
            </a:xfrm>
            <a:prstGeom prst="rect">
              <a:avLst/>
            </a:prstGeom>
            <a:ln w="12700" cap="flat">
              <a:noFill/>
              <a:miter lim="400000"/>
            </a:ln>
            <a:effectLst/>
          </p:spPr>
        </p:pic>
      </p:grpSp>
      <p:grpSp>
        <p:nvGrpSpPr>
          <p:cNvPr id="2156" name="Group"/>
          <p:cNvGrpSpPr/>
          <p:nvPr/>
        </p:nvGrpSpPr>
        <p:grpSpPr>
          <a:xfrm>
            <a:off x="2463235" y="6753013"/>
            <a:ext cx="417690" cy="760872"/>
            <a:chOff x="0" y="0"/>
            <a:chExt cx="417688" cy="760871"/>
          </a:xfrm>
        </p:grpSpPr>
        <p:sp>
          <p:nvSpPr>
            <p:cNvPr id="2154" name="Rectangle"/>
            <p:cNvSpPr/>
            <p:nvPr/>
          </p:nvSpPr>
          <p:spPr>
            <a:xfrm>
              <a:off x="0" y="0"/>
              <a:ext cx="417689" cy="760872"/>
            </a:xfrm>
            <a:prstGeom prst="rect">
              <a:avLst/>
            </a:prstGeom>
            <a:solidFill>
              <a:srgbClr val="FFFFFF"/>
            </a:solidFill>
            <a:ln w="12700" cap="flat">
              <a:noFill/>
              <a:miter lim="400000"/>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pic>
          <p:nvPicPr>
            <p:cNvPr id="2155" name="image.pdf" descr="image.pdf"/>
            <p:cNvPicPr>
              <a:picLocks noChangeAspect="1"/>
            </p:cNvPicPr>
            <p:nvPr/>
          </p:nvPicPr>
          <p:blipFill>
            <a:blip r:embed="rId7">
              <a:extLst/>
            </a:blip>
            <a:stretch>
              <a:fillRect/>
            </a:stretch>
          </p:blipFill>
          <p:spPr>
            <a:xfrm>
              <a:off x="0" y="0"/>
              <a:ext cx="417689" cy="760872"/>
            </a:xfrm>
            <a:prstGeom prst="rect">
              <a:avLst/>
            </a:prstGeom>
            <a:ln w="12700" cap="flat">
              <a:noFill/>
              <a:miter lim="400000"/>
            </a:ln>
            <a:effectLst/>
          </p:spPr>
        </p:pic>
      </p:grpSp>
      <p:grpSp>
        <p:nvGrpSpPr>
          <p:cNvPr id="2159" name="Group"/>
          <p:cNvGrpSpPr/>
          <p:nvPr/>
        </p:nvGrpSpPr>
        <p:grpSpPr>
          <a:xfrm>
            <a:off x="7211341" y="6960728"/>
            <a:ext cx="417690" cy="760872"/>
            <a:chOff x="0" y="0"/>
            <a:chExt cx="417688" cy="760871"/>
          </a:xfrm>
        </p:grpSpPr>
        <p:sp>
          <p:nvSpPr>
            <p:cNvPr id="2157" name="Rectangle"/>
            <p:cNvSpPr/>
            <p:nvPr/>
          </p:nvSpPr>
          <p:spPr>
            <a:xfrm>
              <a:off x="0" y="0"/>
              <a:ext cx="417689" cy="760872"/>
            </a:xfrm>
            <a:prstGeom prst="rect">
              <a:avLst/>
            </a:prstGeom>
            <a:solidFill>
              <a:srgbClr val="FFFFFF"/>
            </a:solidFill>
            <a:ln w="12700" cap="flat">
              <a:noFill/>
              <a:miter lim="400000"/>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pic>
          <p:nvPicPr>
            <p:cNvPr id="2158" name="image.pdf" descr="image.pdf"/>
            <p:cNvPicPr>
              <a:picLocks noChangeAspect="1"/>
            </p:cNvPicPr>
            <p:nvPr/>
          </p:nvPicPr>
          <p:blipFill>
            <a:blip r:embed="rId7">
              <a:extLst/>
            </a:blip>
            <a:stretch>
              <a:fillRect/>
            </a:stretch>
          </p:blipFill>
          <p:spPr>
            <a:xfrm>
              <a:off x="0" y="0"/>
              <a:ext cx="417689" cy="760872"/>
            </a:xfrm>
            <a:prstGeom prst="rect">
              <a:avLst/>
            </a:prstGeom>
            <a:ln w="12700" cap="flat">
              <a:noFill/>
              <a:miter lim="400000"/>
            </a:ln>
            <a:effectLst/>
          </p:spPr>
        </p:pic>
      </p:grpSp>
      <p:grpSp>
        <p:nvGrpSpPr>
          <p:cNvPr id="2163" name="Group"/>
          <p:cNvGrpSpPr/>
          <p:nvPr/>
        </p:nvGrpSpPr>
        <p:grpSpPr>
          <a:xfrm>
            <a:off x="6886222" y="8078328"/>
            <a:ext cx="3510845" cy="763130"/>
            <a:chOff x="0" y="0"/>
            <a:chExt cx="3510844" cy="763128"/>
          </a:xfrm>
        </p:grpSpPr>
        <p:sp>
          <p:nvSpPr>
            <p:cNvPr id="2160" name="Oval"/>
            <p:cNvSpPr/>
            <p:nvPr/>
          </p:nvSpPr>
          <p:spPr>
            <a:xfrm>
              <a:off x="0" y="-1"/>
              <a:ext cx="3510845" cy="763130"/>
            </a:xfrm>
            <a:prstGeom prst="ellipse">
              <a:avLst/>
            </a:prstGeom>
            <a:solidFill>
              <a:srgbClr val="FFFFFF">
                <a:alpha val="74116"/>
              </a:srgbClr>
            </a:solidFill>
            <a:ln w="12700" cap="flat">
              <a:solidFill>
                <a:srgbClr val="FF000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2161" name="Line"/>
            <p:cNvSpPr/>
            <p:nvPr/>
          </p:nvSpPr>
          <p:spPr>
            <a:xfrm flipV="1">
              <a:off x="1755422" y="381564"/>
              <a:ext cx="1755423" cy="12102"/>
            </a:xfrm>
            <a:prstGeom prst="line">
              <a:avLst/>
            </a:prstGeom>
            <a:noFill/>
            <a:ln w="50800" cap="flat">
              <a:solidFill>
                <a:srgbClr val="FF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2162" name="Line"/>
            <p:cNvSpPr/>
            <p:nvPr/>
          </p:nvSpPr>
          <p:spPr>
            <a:xfrm flipV="1">
              <a:off x="1755422" y="0"/>
              <a:ext cx="1" cy="393666"/>
            </a:xfrm>
            <a:prstGeom prst="line">
              <a:avLst/>
            </a:prstGeom>
            <a:noFill/>
            <a:ln w="50800" cap="flat">
              <a:solidFill>
                <a:srgbClr val="FF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grpSp>
      <p:grpSp>
        <p:nvGrpSpPr>
          <p:cNvPr id="2167" name="Group"/>
          <p:cNvGrpSpPr/>
          <p:nvPr/>
        </p:nvGrpSpPr>
        <p:grpSpPr>
          <a:xfrm>
            <a:off x="2052288" y="6244299"/>
            <a:ext cx="3804419" cy="3279722"/>
            <a:chOff x="0" y="0"/>
            <a:chExt cx="3804417" cy="3279720"/>
          </a:xfrm>
        </p:grpSpPr>
        <p:sp>
          <p:nvSpPr>
            <p:cNvPr id="2164" name="Oval"/>
            <p:cNvSpPr/>
            <p:nvPr/>
          </p:nvSpPr>
          <p:spPr>
            <a:xfrm rot="20007535">
              <a:off x="289026" y="612571"/>
              <a:ext cx="3226366" cy="2054579"/>
            </a:xfrm>
            <a:prstGeom prst="ellipse">
              <a:avLst/>
            </a:prstGeom>
            <a:solidFill>
              <a:srgbClr val="FFFFFF">
                <a:alpha val="74116"/>
              </a:srgbClr>
            </a:solidFill>
            <a:ln w="12700" cap="flat">
              <a:solidFill>
                <a:srgbClr val="FF000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2165" name="Line"/>
            <p:cNvSpPr/>
            <p:nvPr/>
          </p:nvSpPr>
          <p:spPr>
            <a:xfrm flipV="1">
              <a:off x="1916766" y="919028"/>
              <a:ext cx="1428620" cy="749979"/>
            </a:xfrm>
            <a:prstGeom prst="line">
              <a:avLst/>
            </a:prstGeom>
            <a:noFill/>
            <a:ln w="50800" cap="flat">
              <a:solidFill>
                <a:srgbClr val="FF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2166" name="Line"/>
            <p:cNvSpPr/>
            <p:nvPr/>
          </p:nvSpPr>
          <p:spPr>
            <a:xfrm flipH="1" flipV="1">
              <a:off x="1443270" y="721236"/>
              <a:ext cx="473592" cy="948174"/>
            </a:xfrm>
            <a:prstGeom prst="line">
              <a:avLst/>
            </a:prstGeom>
            <a:noFill/>
            <a:ln w="50800" cap="flat">
              <a:solidFill>
                <a:srgbClr val="FF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grpSp>
      <p:grpSp>
        <p:nvGrpSpPr>
          <p:cNvPr id="2171" name="Group"/>
          <p:cNvGrpSpPr/>
          <p:nvPr/>
        </p:nvGrpSpPr>
        <p:grpSpPr>
          <a:xfrm>
            <a:off x="7360355" y="3664373"/>
            <a:ext cx="862472" cy="763130"/>
            <a:chOff x="0" y="0"/>
            <a:chExt cx="862471" cy="763128"/>
          </a:xfrm>
        </p:grpSpPr>
        <p:sp>
          <p:nvSpPr>
            <p:cNvPr id="2168" name="Oval"/>
            <p:cNvSpPr/>
            <p:nvPr/>
          </p:nvSpPr>
          <p:spPr>
            <a:xfrm>
              <a:off x="0" y="-1"/>
              <a:ext cx="862472" cy="763130"/>
            </a:xfrm>
            <a:prstGeom prst="ellipse">
              <a:avLst/>
            </a:prstGeom>
            <a:solidFill>
              <a:srgbClr val="FFFFFF">
                <a:alpha val="74116"/>
              </a:srgbClr>
            </a:solidFill>
            <a:ln w="12700" cap="flat">
              <a:solidFill>
                <a:srgbClr val="FF000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2169" name="Line"/>
            <p:cNvSpPr/>
            <p:nvPr/>
          </p:nvSpPr>
          <p:spPr>
            <a:xfrm flipV="1">
              <a:off x="431235" y="381564"/>
              <a:ext cx="431237" cy="12102"/>
            </a:xfrm>
            <a:prstGeom prst="line">
              <a:avLst/>
            </a:prstGeom>
            <a:noFill/>
            <a:ln w="50800" cap="flat">
              <a:solidFill>
                <a:srgbClr val="FF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2170" name="Line"/>
            <p:cNvSpPr/>
            <p:nvPr/>
          </p:nvSpPr>
          <p:spPr>
            <a:xfrm flipV="1">
              <a:off x="431235" y="0"/>
              <a:ext cx="1" cy="393666"/>
            </a:xfrm>
            <a:prstGeom prst="line">
              <a:avLst/>
            </a:prstGeom>
            <a:noFill/>
            <a:ln w="50800" cap="flat">
              <a:solidFill>
                <a:srgbClr val="FF0000"/>
              </a:solidFill>
              <a:prstDash val="solid"/>
              <a:round/>
              <a:tailEnd type="triangle" w="med" len="me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grpSp>
      <p:pic>
        <p:nvPicPr>
          <p:cNvPr id="2172" name="image.pdf" descr="image.pdf"/>
          <p:cNvPicPr>
            <a:picLocks noChangeAspect="1"/>
          </p:cNvPicPr>
          <p:nvPr/>
        </p:nvPicPr>
        <p:blipFill>
          <a:blip r:embed="rId8">
            <a:extLst/>
          </a:blip>
          <a:stretch>
            <a:fillRect/>
          </a:stretch>
        </p:blipFill>
        <p:spPr>
          <a:xfrm>
            <a:off x="11153422" y="3795324"/>
            <a:ext cx="1578188" cy="388339"/>
          </a:xfrm>
          <a:prstGeom prst="rect">
            <a:avLst/>
          </a:prstGeom>
          <a:ln w="12700">
            <a:miter lim="400000"/>
          </a:ln>
        </p:spPr>
      </p:pic>
      <p:pic>
        <p:nvPicPr>
          <p:cNvPr id="2173" name="image.pdf" descr="image.pdf"/>
          <p:cNvPicPr>
            <a:picLocks noChangeAspect="1"/>
          </p:cNvPicPr>
          <p:nvPr/>
        </p:nvPicPr>
        <p:blipFill>
          <a:blip r:embed="rId9">
            <a:extLst/>
          </a:blip>
          <a:stretch>
            <a:fillRect/>
          </a:stretch>
        </p:blipFill>
        <p:spPr>
          <a:xfrm>
            <a:off x="11345333" y="7437119"/>
            <a:ext cx="995681" cy="873761"/>
          </a:xfrm>
          <a:prstGeom prst="rect">
            <a:avLst/>
          </a:prstGeom>
          <a:ln w="12700">
            <a:miter lim="400000"/>
          </a:ln>
        </p:spPr>
      </p:pic>
      <p:pic>
        <p:nvPicPr>
          <p:cNvPr id="2174" name="image.pdf" descr="image.pdf"/>
          <p:cNvPicPr>
            <a:picLocks noChangeAspect="1"/>
          </p:cNvPicPr>
          <p:nvPr/>
        </p:nvPicPr>
        <p:blipFill>
          <a:blip r:embed="rId10">
            <a:extLst/>
          </a:blip>
          <a:stretch>
            <a:fillRect/>
          </a:stretch>
        </p:blipFill>
        <p:spPr>
          <a:xfrm>
            <a:off x="144497" y="7721600"/>
            <a:ext cx="1578188" cy="397369"/>
          </a:xfrm>
          <a:prstGeom prst="rect">
            <a:avLst/>
          </a:prstGeom>
          <a:ln w="12700">
            <a:miter lim="400000"/>
          </a:ln>
        </p:spPr>
      </p:pic>
      <p:sp>
        <p:nvSpPr>
          <p:cNvPr id="2175" name="Crédit : Yung-Yu Chuang"/>
          <p:cNvSpPr txBox="1"/>
          <p:nvPr/>
        </p:nvSpPr>
        <p:spPr>
          <a:xfrm>
            <a:off x="10367263" y="268675"/>
            <a:ext cx="1948617" cy="32569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1400">
                <a:solidFill>
                  <a:srgbClr val="000000"/>
                </a:solidFill>
              </a:defRPr>
            </a:lvl1pPr>
          </a:lstStyle>
          <a:p>
            <a:pPr/>
            <a:r>
              <a:t>Crédit : Yung-Yu Chuang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1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1" grpId="1"/>
      <p:bldP build="whole" bldLvl="1" animBg="1" rev="0" advAuto="0" spid="2172" grpId="4"/>
      <p:bldP build="whole" bldLvl="1" animBg="1" rev="0" advAuto="0" spid="2167" grpId="3"/>
      <p:bldP build="whole" bldLvl="1" animBg="1" rev="0" advAuto="0" spid="2174" grpId="6"/>
      <p:bldP build="whole" bldLvl="1" animBg="1" rev="0" advAuto="0" spid="2163" grpId="2"/>
      <p:bldP build="whole" bldLvl="1" animBg="1" rev="0" advAuto="0" spid="2173" grpId="5"/>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7"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78" name="Détecteur de Harris"/>
          <p:cNvSpPr txBox="1"/>
          <p:nvPr>
            <p:ph type="title" idx="4294967295"/>
          </p:nvPr>
        </p:nvSpPr>
        <p:spPr>
          <a:xfrm>
            <a:off x="975359" y="216746"/>
            <a:ext cx="11054082"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Détecteur de Harris</a:t>
            </a:r>
          </a:p>
        </p:txBody>
      </p:sp>
      <p:pic>
        <p:nvPicPr>
          <p:cNvPr id="2179" name="image.pdf" descr="image.pdf"/>
          <p:cNvPicPr>
            <a:picLocks noChangeAspect="1"/>
          </p:cNvPicPr>
          <p:nvPr/>
        </p:nvPicPr>
        <p:blipFill>
          <a:blip r:embed="rId2">
            <a:extLst/>
          </a:blip>
          <a:stretch>
            <a:fillRect/>
          </a:stretch>
        </p:blipFill>
        <p:spPr>
          <a:xfrm>
            <a:off x="2090702" y="3237653"/>
            <a:ext cx="7782560" cy="3574063"/>
          </a:xfrm>
          <a:prstGeom prst="rect">
            <a:avLst/>
          </a:prstGeom>
          <a:ln w="12700">
            <a:miter lim="400000"/>
          </a:ln>
        </p:spPr>
      </p:pic>
      <p:sp>
        <p:nvSpPr>
          <p:cNvPr id="2180" name="Rappel: comment extraire les valeurs propres             de la matrice H:"/>
          <p:cNvSpPr txBox="1"/>
          <p:nvPr/>
        </p:nvSpPr>
        <p:spPr>
          <a:xfrm>
            <a:off x="1234552" y="1774613"/>
            <a:ext cx="8858720"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b="1" sz="2400">
                <a:solidFill>
                  <a:srgbClr val="000000"/>
                </a:solidFill>
              </a:defRPr>
            </a:pPr>
            <a:r>
              <a:t>Rappel</a:t>
            </a:r>
            <a:r>
              <a:rPr b="0"/>
              <a:t>: comment extraire les </a:t>
            </a:r>
            <a:r>
              <a:t>valeurs propres</a:t>
            </a:r>
            <a:r>
              <a:rPr b="0"/>
              <a:t>             de la matrice </a:t>
            </a:r>
            <a:r>
              <a:rPr b="0" i="1"/>
              <a:t>H:</a:t>
            </a:r>
          </a:p>
        </p:txBody>
      </p:sp>
      <p:grpSp>
        <p:nvGrpSpPr>
          <p:cNvPr id="2183" name="Group"/>
          <p:cNvGrpSpPr/>
          <p:nvPr/>
        </p:nvGrpSpPr>
        <p:grpSpPr>
          <a:xfrm>
            <a:off x="2217137" y="6811715"/>
            <a:ext cx="2486492" cy="1270001"/>
            <a:chOff x="0" y="0"/>
            <a:chExt cx="2486490" cy="1270000"/>
          </a:xfrm>
        </p:grpSpPr>
        <p:pic>
          <p:nvPicPr>
            <p:cNvPr id="2181" name="image.pdf" descr="image.pdf"/>
            <p:cNvPicPr>
              <a:picLocks noChangeAspect="1"/>
            </p:cNvPicPr>
            <p:nvPr/>
          </p:nvPicPr>
          <p:blipFill>
            <a:blip r:embed="rId3">
              <a:extLst/>
            </a:blip>
            <a:stretch>
              <a:fillRect/>
            </a:stretch>
          </p:blipFill>
          <p:spPr>
            <a:xfrm>
              <a:off x="0" y="11288"/>
              <a:ext cx="1266614" cy="523806"/>
            </a:xfrm>
            <a:prstGeom prst="rect">
              <a:avLst/>
            </a:prstGeom>
            <a:ln w="12700" cap="flat">
              <a:noFill/>
              <a:miter lim="400000"/>
            </a:ln>
            <a:effectLst/>
          </p:spPr>
        </p:pic>
        <p:sp>
          <p:nvSpPr>
            <p:cNvPr id="2182" name="Sont les racines du polynôme caractéristique"/>
            <p:cNvSpPr/>
            <p:nvPr/>
          </p:nvSpPr>
          <p:spPr>
            <a:xfrm>
              <a:off x="1216490"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2400">
                  <a:solidFill>
                    <a:srgbClr val="000000"/>
                  </a:solidFill>
                </a:defRPr>
              </a:lvl1pPr>
            </a:lstStyle>
            <a:p>
              <a:pPr/>
              <a:r>
                <a:t>Sont les racines du polynôme caractéristique</a:t>
              </a:r>
            </a:p>
          </p:txBody>
        </p:sp>
      </p:grpSp>
      <p:pic>
        <p:nvPicPr>
          <p:cNvPr id="2184" name="image.pdf" descr="image.pdf"/>
          <p:cNvPicPr>
            <a:picLocks noChangeAspect="1"/>
          </p:cNvPicPr>
          <p:nvPr/>
        </p:nvPicPr>
        <p:blipFill>
          <a:blip r:embed="rId4">
            <a:extLst/>
          </a:blip>
          <a:stretch>
            <a:fillRect/>
          </a:stretch>
        </p:blipFill>
        <p:spPr>
          <a:xfrm>
            <a:off x="7197787" y="1798026"/>
            <a:ext cx="997938" cy="413174"/>
          </a:xfrm>
          <a:prstGeom prst="rect">
            <a:avLst/>
          </a:prstGeom>
          <a:ln w="12700">
            <a:miter lim="400000"/>
          </a:ln>
        </p:spPr>
      </p:pic>
      <p:pic>
        <p:nvPicPr>
          <p:cNvPr id="2185" name="image.pdf" descr="image.pdf"/>
          <p:cNvPicPr>
            <a:picLocks noChangeAspect="1"/>
          </p:cNvPicPr>
          <p:nvPr/>
        </p:nvPicPr>
        <p:blipFill>
          <a:blip r:embed="rId5">
            <a:extLst/>
          </a:blip>
          <a:stretch>
            <a:fillRect/>
          </a:stretch>
        </p:blipFill>
        <p:spPr>
          <a:xfrm>
            <a:off x="2460977" y="7748693"/>
            <a:ext cx="6678508" cy="174074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79" grpId="1"/>
      <p:bldP build="whole" bldLvl="1" animBg="1" rev="0" advAuto="0" spid="2183" grpId="2"/>
      <p:bldP build="whole" bldLvl="1" animBg="1" rev="0" advAuto="0" spid="2185" grpId="3"/>
    </p:bldLst>
  </p:timing>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7"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8" name="Détecteur de Harris"/>
          <p:cNvSpPr txBox="1"/>
          <p:nvPr>
            <p:ph type="title" idx="4294967295"/>
          </p:nvPr>
        </p:nvSpPr>
        <p:spPr>
          <a:xfrm>
            <a:off x="975359" y="216746"/>
            <a:ext cx="11054082"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Détecteur de Harris</a:t>
            </a:r>
          </a:p>
        </p:txBody>
      </p:sp>
      <p:pic>
        <p:nvPicPr>
          <p:cNvPr id="2189" name="image.pdf" descr="image.pdf"/>
          <p:cNvPicPr>
            <a:picLocks noChangeAspect="1"/>
          </p:cNvPicPr>
          <p:nvPr/>
        </p:nvPicPr>
        <p:blipFill>
          <a:blip r:embed="rId2">
            <a:extLst/>
          </a:blip>
          <a:stretch>
            <a:fillRect/>
          </a:stretch>
        </p:blipFill>
        <p:spPr>
          <a:xfrm>
            <a:off x="2822222" y="1842346"/>
            <a:ext cx="7360356" cy="932463"/>
          </a:xfrm>
          <a:prstGeom prst="rect">
            <a:avLst/>
          </a:prstGeom>
          <a:ln w="12700">
            <a:miter lim="400000"/>
          </a:ln>
        </p:spPr>
      </p:pic>
      <p:pic>
        <p:nvPicPr>
          <p:cNvPr id="2190" name="image.png" descr="image.png"/>
          <p:cNvPicPr>
            <a:picLocks noChangeAspect="1"/>
          </p:cNvPicPr>
          <p:nvPr/>
        </p:nvPicPr>
        <p:blipFill>
          <a:blip r:embed="rId3">
            <a:extLst/>
          </a:blip>
          <a:stretch>
            <a:fillRect/>
          </a:stretch>
        </p:blipFill>
        <p:spPr>
          <a:xfrm>
            <a:off x="1336604" y="3303129"/>
            <a:ext cx="1444979" cy="1282418"/>
          </a:xfrm>
          <a:prstGeom prst="rect">
            <a:avLst/>
          </a:prstGeom>
          <a:ln w="12700">
            <a:miter lim="400000"/>
          </a:ln>
        </p:spPr>
      </p:pic>
      <p:pic>
        <p:nvPicPr>
          <p:cNvPr id="2191" name="image.png" descr="image.png"/>
          <p:cNvPicPr>
            <a:picLocks noChangeAspect="1"/>
          </p:cNvPicPr>
          <p:nvPr/>
        </p:nvPicPr>
        <p:blipFill>
          <a:blip r:embed="rId4">
            <a:extLst/>
          </a:blip>
          <a:stretch>
            <a:fillRect/>
          </a:stretch>
        </p:blipFill>
        <p:spPr>
          <a:xfrm>
            <a:off x="1363697" y="7839004"/>
            <a:ext cx="1390792" cy="1372730"/>
          </a:xfrm>
          <a:prstGeom prst="rect">
            <a:avLst/>
          </a:prstGeom>
          <a:ln w="12700">
            <a:miter lim="400000"/>
          </a:ln>
        </p:spPr>
      </p:pic>
      <p:pic>
        <p:nvPicPr>
          <p:cNvPr id="2192" name="image.png" descr="image.png"/>
          <p:cNvPicPr>
            <a:picLocks noChangeAspect="1"/>
          </p:cNvPicPr>
          <p:nvPr/>
        </p:nvPicPr>
        <p:blipFill>
          <a:blip r:embed="rId5">
            <a:extLst/>
          </a:blip>
          <a:stretch>
            <a:fillRect/>
          </a:stretch>
        </p:blipFill>
        <p:spPr>
          <a:xfrm>
            <a:off x="1399822" y="5572195"/>
            <a:ext cx="1318543" cy="1264357"/>
          </a:xfrm>
          <a:prstGeom prst="rect">
            <a:avLst/>
          </a:prstGeom>
          <a:ln w="12700">
            <a:miter lim="400000"/>
          </a:ln>
        </p:spPr>
      </p:pic>
      <p:sp>
        <p:nvSpPr>
          <p:cNvPr id="2193" name="A,B et C sont faibles alors"/>
          <p:cNvSpPr txBox="1"/>
          <p:nvPr/>
        </p:nvSpPr>
        <p:spPr>
          <a:xfrm>
            <a:off x="3058837" y="3682435"/>
            <a:ext cx="3359669"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A,B et C sont faibles alors</a:t>
            </a:r>
          </a:p>
        </p:txBody>
      </p:sp>
      <p:pic>
        <p:nvPicPr>
          <p:cNvPr id="2194" name="image.pdf" descr="image.pdf"/>
          <p:cNvPicPr>
            <a:picLocks noChangeAspect="1"/>
          </p:cNvPicPr>
          <p:nvPr/>
        </p:nvPicPr>
        <p:blipFill>
          <a:blip r:embed="rId6">
            <a:extLst/>
          </a:blip>
          <a:stretch>
            <a:fillRect/>
          </a:stretch>
        </p:blipFill>
        <p:spPr>
          <a:xfrm>
            <a:off x="6721404" y="3682435"/>
            <a:ext cx="1584961" cy="573477"/>
          </a:xfrm>
          <a:prstGeom prst="rect">
            <a:avLst/>
          </a:prstGeom>
          <a:ln w="12700">
            <a:miter lim="400000"/>
          </a:ln>
        </p:spPr>
      </p:pic>
      <p:sp>
        <p:nvSpPr>
          <p:cNvPr id="2195" name="A est élevé, B et C sont faibles alors"/>
          <p:cNvSpPr txBox="1"/>
          <p:nvPr/>
        </p:nvSpPr>
        <p:spPr>
          <a:xfrm>
            <a:off x="3058837" y="5820551"/>
            <a:ext cx="455297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A est élevé, B et C sont faibles alors</a:t>
            </a:r>
          </a:p>
        </p:txBody>
      </p:sp>
      <p:pic>
        <p:nvPicPr>
          <p:cNvPr id="2196" name="image.pdf" descr="image.pdf"/>
          <p:cNvPicPr>
            <a:picLocks noChangeAspect="1"/>
          </p:cNvPicPr>
          <p:nvPr/>
        </p:nvPicPr>
        <p:blipFill>
          <a:blip r:embed="rId7">
            <a:extLst/>
          </a:blip>
          <a:stretch>
            <a:fillRect/>
          </a:stretch>
        </p:blipFill>
        <p:spPr>
          <a:xfrm>
            <a:off x="8283786" y="4958079"/>
            <a:ext cx="2781583" cy="2251006"/>
          </a:xfrm>
          <a:prstGeom prst="rect">
            <a:avLst/>
          </a:prstGeom>
          <a:ln w="12700">
            <a:miter lim="400000"/>
          </a:ln>
        </p:spPr>
      </p:pic>
      <p:sp>
        <p:nvSpPr>
          <p:cNvPr id="2197" name="A,B et C sont élevés alors"/>
          <p:cNvSpPr txBox="1"/>
          <p:nvPr/>
        </p:nvSpPr>
        <p:spPr>
          <a:xfrm>
            <a:off x="3058837" y="8263466"/>
            <a:ext cx="3308770"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A,B et C sont élevés alors</a:t>
            </a:r>
          </a:p>
        </p:txBody>
      </p:sp>
      <p:pic>
        <p:nvPicPr>
          <p:cNvPr id="2198" name="image.pdf" descr="image.pdf"/>
          <p:cNvPicPr>
            <a:picLocks noChangeAspect="1"/>
          </p:cNvPicPr>
          <p:nvPr/>
        </p:nvPicPr>
        <p:blipFill>
          <a:blip r:embed="rId8">
            <a:extLst/>
          </a:blip>
          <a:stretch>
            <a:fillRect/>
          </a:stretch>
        </p:blipFill>
        <p:spPr>
          <a:xfrm>
            <a:off x="6721404" y="8288302"/>
            <a:ext cx="1584961" cy="49897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0" name="Préambule"/>
          <p:cNvSpPr txBox="1"/>
          <p:nvPr>
            <p:ph type="title"/>
          </p:nvPr>
        </p:nvSpPr>
        <p:spPr>
          <a:prstGeom prst="rect">
            <a:avLst/>
          </a:prstGeom>
        </p:spPr>
        <p:txBody>
          <a:bodyPr/>
          <a:lstStyle>
            <a:lvl1pPr marL="0" indent="0">
              <a:buSzTx/>
              <a:buNone/>
            </a:lvl1pPr>
          </a:lstStyle>
          <a:p>
            <a:pPr/>
            <a:r>
              <a:t>Préambule</a:t>
            </a:r>
          </a:p>
        </p:txBody>
      </p:sp>
      <p:sp>
        <p:nvSpPr>
          <p:cNvPr id="251" name="Détection de contours en 1D"/>
          <p:cNvSpPr txBox="1"/>
          <p:nvPr>
            <p:ph type="body" idx="1"/>
          </p:nvPr>
        </p:nvSpPr>
        <p:spPr>
          <a:prstGeom prst="rect">
            <a:avLst/>
          </a:prstGeom>
        </p:spPr>
        <p:txBody>
          <a:bodyPr/>
          <a:lstStyle/>
          <a:p>
            <a:pPr lvl="1">
              <a:buAutoNum type="alphaLcParenR" startAt="4"/>
            </a:pPr>
            <a:r>
              <a:t>Détection de contours en 1D</a:t>
            </a:r>
          </a:p>
        </p:txBody>
      </p:sp>
      <p:pic>
        <p:nvPicPr>
          <p:cNvPr id="252" name="ecrouLineDxx.jpg" descr="ecrouLineDxx.jpg"/>
          <p:cNvPicPr>
            <a:picLocks noChangeAspect="0"/>
          </p:cNvPicPr>
          <p:nvPr/>
        </p:nvPicPr>
        <p:blipFill>
          <a:blip r:embed="rId3">
            <a:extLst/>
          </a:blip>
          <a:stretch>
            <a:fillRect/>
          </a:stretch>
        </p:blipFill>
        <p:spPr>
          <a:xfrm>
            <a:off x="6157524" y="6924887"/>
            <a:ext cx="6197601" cy="2021955"/>
          </a:xfrm>
          <a:prstGeom prst="rect">
            <a:avLst/>
          </a:prstGeom>
        </p:spPr>
      </p:pic>
      <p:pic>
        <p:nvPicPr>
          <p:cNvPr id="253" name="ecrouLineDx.jpg" descr="ecrouLineDx.jpg"/>
          <p:cNvPicPr>
            <a:picLocks noChangeAspect="0"/>
          </p:cNvPicPr>
          <p:nvPr/>
        </p:nvPicPr>
        <p:blipFill>
          <a:blip r:embed="rId4">
            <a:extLst/>
          </a:blip>
          <a:stretch>
            <a:fillRect/>
          </a:stretch>
        </p:blipFill>
        <p:spPr>
          <a:xfrm>
            <a:off x="6161475" y="4372469"/>
            <a:ext cx="6197601" cy="2016367"/>
          </a:xfrm>
          <a:prstGeom prst="rect">
            <a:avLst/>
          </a:prstGeom>
        </p:spPr>
      </p:pic>
      <p:grpSp>
        <p:nvGrpSpPr>
          <p:cNvPr id="256" name="Group"/>
          <p:cNvGrpSpPr/>
          <p:nvPr/>
        </p:nvGrpSpPr>
        <p:grpSpPr>
          <a:xfrm>
            <a:off x="1104900" y="2781299"/>
            <a:ext cx="4089400" cy="3715706"/>
            <a:chOff x="-63500" y="-88900"/>
            <a:chExt cx="4089400" cy="3715704"/>
          </a:xfrm>
        </p:grpSpPr>
        <p:pic>
          <p:nvPicPr>
            <p:cNvPr id="254" name="ecrousCoupe1D.jpg" descr="ecrousCoupe1D.jpg"/>
            <p:cNvPicPr>
              <a:picLocks noChangeAspect="0"/>
            </p:cNvPicPr>
            <p:nvPr/>
          </p:nvPicPr>
          <p:blipFill>
            <a:blip r:embed="rId5">
              <a:extLst/>
            </a:blip>
            <a:stretch>
              <a:fillRect/>
            </a:stretch>
          </p:blipFill>
          <p:spPr>
            <a:xfrm>
              <a:off x="-63500" y="-88900"/>
              <a:ext cx="4089400" cy="2870200"/>
            </a:xfrm>
            <a:prstGeom prst="rect">
              <a:avLst/>
            </a:prstGeom>
            <a:effectLst/>
          </p:spPr>
        </p:pic>
        <p:sp>
          <p:nvSpPr>
            <p:cNvPr id="255" name="Une coupe des niveaux gris dans une image à deux dimensions"/>
            <p:cNvSpPr/>
            <p:nvPr/>
          </p:nvSpPr>
          <p:spPr>
            <a:xfrm>
              <a:off x="0" y="2900995"/>
              <a:ext cx="3924300" cy="725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Une coupe des niveaux gris dans une image à deux dimensions</a:t>
              </a:r>
            </a:p>
          </p:txBody>
        </p:sp>
      </p:grpSp>
      <p:grpSp>
        <p:nvGrpSpPr>
          <p:cNvPr id="259" name="Group"/>
          <p:cNvGrpSpPr/>
          <p:nvPr/>
        </p:nvGrpSpPr>
        <p:grpSpPr>
          <a:xfrm>
            <a:off x="6096000" y="1180145"/>
            <a:ext cx="6197600" cy="2483335"/>
            <a:chOff x="-76200" y="0"/>
            <a:chExt cx="6197600" cy="2483334"/>
          </a:xfrm>
        </p:grpSpPr>
        <p:pic>
          <p:nvPicPr>
            <p:cNvPr id="257" name="ecrouLine.jpg" descr="ecrouLine.jpg"/>
            <p:cNvPicPr>
              <a:picLocks noChangeAspect="0"/>
            </p:cNvPicPr>
            <p:nvPr/>
          </p:nvPicPr>
          <p:blipFill>
            <a:blip r:embed="rId6">
              <a:extLst/>
            </a:blip>
            <a:stretch>
              <a:fillRect/>
            </a:stretch>
          </p:blipFill>
          <p:spPr>
            <a:xfrm>
              <a:off x="-76200" y="432754"/>
              <a:ext cx="6197600" cy="2050581"/>
            </a:xfrm>
            <a:prstGeom prst="rect">
              <a:avLst/>
            </a:prstGeom>
            <a:effectLst/>
          </p:spPr>
        </p:pic>
        <p:sp>
          <p:nvSpPr>
            <p:cNvPr id="258" name="Niveaux de gris le long de la ligne rouge"/>
            <p:cNvSpPr/>
            <p:nvPr/>
          </p:nvSpPr>
          <p:spPr>
            <a:xfrm>
              <a:off x="868941" y="-1"/>
              <a:ext cx="429843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Niveaux de gris le long de la ligne rouge</a:t>
              </a:r>
            </a:p>
          </p:txBody>
        </p:sp>
      </p:grpSp>
      <p:sp>
        <p:nvSpPr>
          <p:cNvPr id="260" name="Dérivée d’ordre 1 des niveaux de gris: les contours sont les maxima positifs et les minima négatifs"/>
          <p:cNvSpPr/>
          <p:nvPr/>
        </p:nvSpPr>
        <p:spPr>
          <a:xfrm>
            <a:off x="6489700" y="3720145"/>
            <a:ext cx="5397500"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Dérivée d’ordre 1 des niveaux de gris: les contours sont les </a:t>
            </a:r>
            <a:r>
              <a:rPr b="1" i="1"/>
              <a:t>maxima</a:t>
            </a:r>
            <a:r>
              <a:t> positifs et les </a:t>
            </a:r>
            <a:r>
              <a:rPr b="1" i="1"/>
              <a:t>minima</a:t>
            </a:r>
            <a:r>
              <a:t> négatifs</a:t>
            </a:r>
          </a:p>
        </p:txBody>
      </p:sp>
      <p:sp>
        <p:nvSpPr>
          <p:cNvPr id="261" name="Dérivée d’ordre 2 des niveaux de gris : Les contours sont les passages par 0"/>
          <p:cNvSpPr/>
          <p:nvPr/>
        </p:nvSpPr>
        <p:spPr>
          <a:xfrm>
            <a:off x="6896100" y="6298245"/>
            <a:ext cx="4584700"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Dérivée d’ordre 2 des niveaux de gris : Les contours sont les </a:t>
            </a:r>
            <a:r>
              <a:rPr b="1" i="1"/>
              <a:t>passages</a:t>
            </a:r>
            <a:r>
              <a:t> par 0</a:t>
            </a:r>
          </a:p>
        </p:txBody>
      </p:sp>
      <p:sp>
        <p:nvSpPr>
          <p:cNvPr id="262"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3" name="Remarque :…"/>
          <p:cNvSpPr/>
          <p:nvPr/>
        </p:nvSpPr>
        <p:spPr>
          <a:xfrm>
            <a:off x="723642" y="6838732"/>
            <a:ext cx="5029201" cy="11957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7"/>
              </a:buBlip>
            </a:pPr>
            <a:r>
              <a:t>la dérivée seconde peut être égale à 0 sans que le point soit un point d'inflexion</a:t>
            </a:r>
          </a:p>
        </p:txBody>
      </p:sp>
      <p:sp>
        <p:nvSpPr>
          <p:cNvPr id="264" name="Line"/>
          <p:cNvSpPr/>
          <p:nvPr/>
        </p:nvSpPr>
        <p:spPr>
          <a:xfrm flipV="1">
            <a:off x="1448769" y="3598971"/>
            <a:ext cx="3376263" cy="1459299"/>
          </a:xfrm>
          <a:prstGeom prst="line">
            <a:avLst/>
          </a:prstGeom>
          <a:ln w="50800">
            <a:solidFill>
              <a:schemeClr val="accent5">
                <a:hueOff val="-82419"/>
                <a:satOff val="-9513"/>
                <a:lumOff val="-16343"/>
              </a:schemeClr>
            </a:solidFill>
          </a:ln>
        </p:spPr>
        <p:txBody>
          <a:bodyPr lIns="0" tIns="0" rIns="0" bIns="0"/>
          <a:lstStyle/>
          <a:p>
            <a:pPr algn="ctr">
              <a:spcBef>
                <a:spcPts val="100"/>
              </a:spcBef>
              <a:buClrTx/>
              <a:defRPr>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52"/>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5"/>
      <p:bldP build="whole" bldLvl="1" animBg="1" rev="0" advAuto="0" spid="252" grpId="3"/>
      <p:bldP build="whole" bldLvl="1" animBg="1" rev="0" advAuto="0" spid="260" grpId="2"/>
      <p:bldP build="whole" bldLvl="1" animBg="1" rev="0" advAuto="0" spid="253" grpId="1"/>
      <p:bldP build="whole" bldLvl="1" animBg="1" rev="0" advAuto="0" spid="261" grpId="4"/>
    </p:bld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0" name="Détecteur de Harris"/>
          <p:cNvSpPr txBox="1"/>
          <p:nvPr>
            <p:ph type="title" idx="4294967295"/>
          </p:nvPr>
        </p:nvSpPr>
        <p:spPr>
          <a:xfrm>
            <a:off x="975359" y="216746"/>
            <a:ext cx="11054082"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Détecteur de Harris</a:t>
            </a:r>
          </a:p>
        </p:txBody>
      </p:sp>
      <p:sp>
        <p:nvSpPr>
          <p:cNvPr id="2201"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02" name="Square"/>
          <p:cNvSpPr/>
          <p:nvPr/>
        </p:nvSpPr>
        <p:spPr>
          <a:xfrm>
            <a:off x="3592124" y="2709333"/>
            <a:ext cx="6177281" cy="6177281"/>
          </a:xfrm>
          <a:prstGeom prst="rect">
            <a:avLst/>
          </a:prstGeom>
          <a:solidFill>
            <a:srgbClr val="F38F67"/>
          </a:solidFill>
          <a:ln w="12700">
            <a:solidFill>
              <a:srgbClr val="000000"/>
            </a:solidFill>
          </a:ln>
        </p:spPr>
        <p:txBody>
          <a:bodyPr lIns="65023" tIns="65023" rIns="65023" bIns="65023" anchor="ctr"/>
          <a:lstStyle/>
          <a:p>
            <a:pPr defTabSz="1300480">
              <a:spcBef>
                <a:spcPts val="0"/>
              </a:spcBef>
              <a:buClrTx/>
              <a:defRPr b="1" sz="3400">
                <a:solidFill>
                  <a:srgbClr val="FFFFFF"/>
                </a:solidFill>
                <a:latin typeface="Arial"/>
                <a:ea typeface="Arial"/>
                <a:cs typeface="Arial"/>
                <a:sym typeface="Arial"/>
              </a:defRPr>
            </a:pPr>
          </a:p>
        </p:txBody>
      </p:sp>
      <p:sp>
        <p:nvSpPr>
          <p:cNvPr id="2203" name="λ1"/>
          <p:cNvSpPr txBox="1"/>
          <p:nvPr/>
        </p:nvSpPr>
        <p:spPr>
          <a:xfrm>
            <a:off x="9917965" y="8827911"/>
            <a:ext cx="953687" cy="6522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0"/>
              </a:spcBef>
              <a:buClrTx/>
              <a:defRPr sz="3400">
                <a:solidFill>
                  <a:srgbClr val="000000"/>
                </a:solidFill>
              </a:defRPr>
            </a:pPr>
            <a:r>
              <a:rPr>
                <a:latin typeface="Symbol"/>
                <a:ea typeface="Symbol"/>
                <a:cs typeface="Symbol"/>
                <a:sym typeface="Symbol"/>
              </a:rPr>
              <a:t>l</a:t>
            </a:r>
            <a:r>
              <a:rPr baseline="-19411"/>
              <a:t>1</a:t>
            </a:r>
          </a:p>
        </p:txBody>
      </p:sp>
      <p:sp>
        <p:nvSpPr>
          <p:cNvPr id="2204" name="λ2"/>
          <p:cNvSpPr txBox="1"/>
          <p:nvPr/>
        </p:nvSpPr>
        <p:spPr>
          <a:xfrm>
            <a:off x="2591477" y="2810933"/>
            <a:ext cx="1387180" cy="6522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0"/>
              </a:spcBef>
              <a:buClrTx/>
              <a:defRPr sz="3400">
                <a:solidFill>
                  <a:srgbClr val="000000"/>
                </a:solidFill>
              </a:defRPr>
            </a:pPr>
            <a:r>
              <a:rPr>
                <a:latin typeface="Symbol"/>
                <a:ea typeface="Symbol"/>
                <a:cs typeface="Symbol"/>
                <a:sym typeface="Symbol"/>
              </a:rPr>
              <a:t>l</a:t>
            </a:r>
            <a:r>
              <a:rPr baseline="-19411"/>
              <a:t>2</a:t>
            </a:r>
          </a:p>
        </p:txBody>
      </p:sp>
      <p:sp>
        <p:nvSpPr>
          <p:cNvPr id="2205" name="Shape"/>
          <p:cNvSpPr/>
          <p:nvPr/>
        </p:nvSpPr>
        <p:spPr>
          <a:xfrm>
            <a:off x="4242364" y="2709333"/>
            <a:ext cx="5527041" cy="5599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23"/>
                </a:moveTo>
                <a:lnTo>
                  <a:pt x="5929" y="0"/>
                </a:lnTo>
                <a:lnTo>
                  <a:pt x="21600" y="0"/>
                </a:lnTo>
                <a:lnTo>
                  <a:pt x="21600" y="16305"/>
                </a:lnTo>
                <a:lnTo>
                  <a:pt x="4897" y="21600"/>
                </a:lnTo>
                <a:lnTo>
                  <a:pt x="0" y="16723"/>
                </a:lnTo>
                <a:close/>
              </a:path>
            </a:pathLst>
          </a:custGeom>
          <a:solidFill>
            <a:srgbClr val="00CC99"/>
          </a:solidFill>
          <a:ln w="12700">
            <a:solidFill>
              <a:srgbClr val="000000"/>
            </a:solidFill>
          </a:ln>
        </p:spPr>
        <p:txBody>
          <a:bodyPr lIns="65023" tIns="65023" rIns="65023" bIns="65023"/>
          <a:lstStyle/>
          <a:p>
            <a:pPr defTabSz="1300480">
              <a:spcBef>
                <a:spcPts val="0"/>
              </a:spcBef>
              <a:buClrTx/>
              <a:defRPr sz="2400">
                <a:solidFill>
                  <a:srgbClr val="000000"/>
                </a:solidFill>
              </a:defRPr>
            </a:pPr>
          </a:p>
        </p:txBody>
      </p:sp>
      <p:sp>
        <p:nvSpPr>
          <p:cNvPr id="2206" name="Triangle"/>
          <p:cNvSpPr/>
          <p:nvPr/>
        </p:nvSpPr>
        <p:spPr>
          <a:xfrm>
            <a:off x="3592124" y="6394026"/>
            <a:ext cx="2488072" cy="2492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B2B2B2"/>
          </a:solidFill>
          <a:ln w="12700">
            <a:solidFill>
              <a:srgbClr val="000000"/>
            </a:solidFill>
          </a:ln>
        </p:spPr>
        <p:txBody>
          <a:bodyPr lIns="65023" tIns="65023" rIns="65023" bIns="65023" anchor="ctr"/>
          <a:lstStyle/>
          <a:p>
            <a:pPr defTabSz="1300480">
              <a:spcBef>
                <a:spcPts val="0"/>
              </a:spcBef>
              <a:buClrTx/>
              <a:defRPr b="1" sz="3400">
                <a:solidFill>
                  <a:srgbClr val="FFFFFF"/>
                </a:solidFill>
                <a:latin typeface="Arial"/>
                <a:ea typeface="Arial"/>
                <a:cs typeface="Arial"/>
                <a:sym typeface="Arial"/>
              </a:defRPr>
            </a:pPr>
          </a:p>
        </p:txBody>
      </p:sp>
      <p:sp>
        <p:nvSpPr>
          <p:cNvPr id="2207" name="coin…"/>
          <p:cNvSpPr txBox="1"/>
          <p:nvPr/>
        </p:nvSpPr>
        <p:spPr>
          <a:xfrm>
            <a:off x="5824615" y="3576320"/>
            <a:ext cx="3663019" cy="208496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0"/>
              </a:spcBef>
              <a:buClrTx/>
              <a:defRPr sz="3400">
                <a:solidFill>
                  <a:srgbClr val="0033CC"/>
                </a:solidFill>
              </a:defRPr>
            </a:pPr>
            <a:r>
              <a:t>coin</a:t>
            </a:r>
          </a:p>
          <a:p>
            <a:pPr defTabSz="1300480">
              <a:spcBef>
                <a:spcPts val="0"/>
              </a:spcBef>
              <a:buClrTx/>
              <a:defRPr sz="3400">
                <a:solidFill>
                  <a:srgbClr val="000000"/>
                </a:solidFill>
              </a:defRPr>
            </a:pPr>
            <a:r>
              <a:rPr>
                <a:latin typeface="Symbol"/>
                <a:ea typeface="Symbol"/>
                <a:cs typeface="Symbol"/>
                <a:sym typeface="Symbol"/>
              </a:rPr>
              <a:t>l</a:t>
            </a:r>
            <a:r>
              <a:rPr baseline="-19411"/>
              <a:t>1</a:t>
            </a:r>
            <a:r>
              <a:rPr sz="2800"/>
              <a:t> et </a:t>
            </a:r>
            <a:r>
              <a:rPr>
                <a:latin typeface="Symbol"/>
                <a:ea typeface="Symbol"/>
                <a:cs typeface="Symbol"/>
                <a:sym typeface="Symbol"/>
              </a:rPr>
              <a:t>l</a:t>
            </a:r>
            <a:r>
              <a:rPr baseline="-19411"/>
              <a:t>2</a:t>
            </a:r>
            <a:r>
              <a:rPr sz="2800"/>
              <a:t> sont grands,</a:t>
            </a:r>
            <a:br>
              <a:rPr sz="2800"/>
            </a:br>
            <a:r>
              <a:rPr sz="2800"/>
              <a:t> </a:t>
            </a:r>
            <a:r>
              <a:rPr>
                <a:latin typeface="Symbol"/>
                <a:ea typeface="Symbol"/>
                <a:cs typeface="Symbol"/>
                <a:sym typeface="Symbol"/>
              </a:rPr>
              <a:t>l</a:t>
            </a:r>
            <a:r>
              <a:rPr baseline="-19411"/>
              <a:t>1 </a:t>
            </a:r>
            <a:r>
              <a:t>~ </a:t>
            </a:r>
            <a:r>
              <a:rPr>
                <a:latin typeface="Symbol"/>
                <a:ea typeface="Symbol"/>
                <a:cs typeface="Symbol"/>
                <a:sym typeface="Symbol"/>
              </a:rPr>
              <a:t>l</a:t>
            </a:r>
            <a:r>
              <a:rPr baseline="-19411"/>
              <a:t>2</a:t>
            </a:r>
            <a:r>
              <a:rPr sz="2800"/>
              <a:t>;</a:t>
            </a:r>
            <a:br>
              <a:rPr sz="2800"/>
            </a:br>
          </a:p>
        </p:txBody>
      </p:sp>
      <p:sp>
        <p:nvSpPr>
          <p:cNvPr id="2208" name="contours  λ1 &gt;&gt; λ2"/>
          <p:cNvSpPr txBox="1"/>
          <p:nvPr/>
        </p:nvSpPr>
        <p:spPr>
          <a:xfrm>
            <a:off x="8100455" y="7477759"/>
            <a:ext cx="1712299" cy="11348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0"/>
              </a:spcBef>
              <a:buClrTx/>
              <a:defRPr sz="3400">
                <a:solidFill>
                  <a:srgbClr val="0033CC"/>
                </a:solidFill>
              </a:defRPr>
            </a:pPr>
            <a:r>
              <a:t>contours </a:t>
            </a:r>
            <a:br/>
            <a:r>
              <a:rPr>
                <a:solidFill>
                  <a:srgbClr val="000000"/>
                </a:solidFill>
                <a:latin typeface="Symbol"/>
                <a:ea typeface="Symbol"/>
                <a:cs typeface="Symbol"/>
                <a:sym typeface="Symbol"/>
              </a:rPr>
              <a:t>l</a:t>
            </a:r>
            <a:r>
              <a:rPr baseline="-19411">
                <a:solidFill>
                  <a:srgbClr val="000000"/>
                </a:solidFill>
              </a:rPr>
              <a:t>1</a:t>
            </a:r>
            <a:r>
              <a:rPr sz="2800">
                <a:solidFill>
                  <a:srgbClr val="000000"/>
                </a:solidFill>
              </a:rPr>
              <a:t> &gt;&gt; </a:t>
            </a:r>
            <a:r>
              <a:rPr>
                <a:solidFill>
                  <a:srgbClr val="000000"/>
                </a:solidFill>
                <a:latin typeface="Symbol"/>
                <a:ea typeface="Symbol"/>
                <a:cs typeface="Symbol"/>
                <a:sym typeface="Symbol"/>
              </a:rPr>
              <a:t>l</a:t>
            </a:r>
            <a:r>
              <a:rPr baseline="-19411">
                <a:solidFill>
                  <a:srgbClr val="000000"/>
                </a:solidFill>
              </a:rPr>
              <a:t>2</a:t>
            </a:r>
          </a:p>
        </p:txBody>
      </p:sp>
      <p:sp>
        <p:nvSpPr>
          <p:cNvPr id="2209" name="contours  λ2 &gt;&gt; λ1"/>
          <p:cNvSpPr txBox="1"/>
          <p:nvPr/>
        </p:nvSpPr>
        <p:spPr>
          <a:xfrm>
            <a:off x="3765521" y="2926079"/>
            <a:ext cx="1712300" cy="113481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0"/>
              </a:spcBef>
              <a:buClrTx/>
              <a:defRPr sz="3400">
                <a:solidFill>
                  <a:srgbClr val="0033CC"/>
                </a:solidFill>
              </a:defRPr>
            </a:pPr>
            <a:r>
              <a:t>contours </a:t>
            </a:r>
            <a:br/>
            <a:r>
              <a:rPr>
                <a:solidFill>
                  <a:srgbClr val="000000"/>
                </a:solidFill>
                <a:latin typeface="Symbol"/>
                <a:ea typeface="Symbol"/>
                <a:cs typeface="Symbol"/>
                <a:sym typeface="Symbol"/>
              </a:rPr>
              <a:t>l</a:t>
            </a:r>
            <a:r>
              <a:rPr baseline="-19411">
                <a:solidFill>
                  <a:srgbClr val="000000"/>
                </a:solidFill>
              </a:rPr>
              <a:t>2</a:t>
            </a:r>
            <a:r>
              <a:rPr sz="2800">
                <a:solidFill>
                  <a:srgbClr val="000000"/>
                </a:solidFill>
              </a:rPr>
              <a:t> &gt;&gt; </a:t>
            </a:r>
            <a:r>
              <a:rPr>
                <a:solidFill>
                  <a:srgbClr val="000000"/>
                </a:solidFill>
                <a:latin typeface="Symbol"/>
                <a:ea typeface="Symbol"/>
                <a:cs typeface="Symbol"/>
                <a:sym typeface="Symbol"/>
              </a:rPr>
              <a:t>l</a:t>
            </a:r>
            <a:r>
              <a:rPr baseline="-19411">
                <a:solidFill>
                  <a:srgbClr val="000000"/>
                </a:solidFill>
              </a:rPr>
              <a:t>1</a:t>
            </a:r>
          </a:p>
        </p:txBody>
      </p:sp>
      <p:sp>
        <p:nvSpPr>
          <p:cNvPr id="2210" name="uniforme"/>
          <p:cNvSpPr txBox="1"/>
          <p:nvPr/>
        </p:nvSpPr>
        <p:spPr>
          <a:xfrm>
            <a:off x="3548775" y="8134773"/>
            <a:ext cx="1976459" cy="5943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0"/>
              </a:spcBef>
              <a:buClrTx/>
              <a:defRPr sz="3400">
                <a:solidFill>
                  <a:srgbClr val="0033CC"/>
                </a:solidFill>
              </a:defRPr>
            </a:lvl1pPr>
          </a:lstStyle>
          <a:p>
            <a:pPr/>
            <a:r>
              <a:t>uniforme</a:t>
            </a:r>
          </a:p>
        </p:txBody>
      </p:sp>
      <p:sp>
        <p:nvSpPr>
          <p:cNvPr id="2211" name="Oval"/>
          <p:cNvSpPr/>
          <p:nvPr/>
        </p:nvSpPr>
        <p:spPr>
          <a:xfrm>
            <a:off x="7105226" y="2856088"/>
            <a:ext cx="1104055" cy="986650"/>
          </a:xfrm>
          <a:prstGeom prst="ellipse">
            <a:avLst/>
          </a:prstGeom>
          <a:solidFill>
            <a:srgbClr val="000099"/>
          </a:solidFill>
          <a:ln w="12700">
            <a:solidFill>
              <a:srgbClr val="000000"/>
            </a:solidFill>
          </a:ln>
        </p:spPr>
        <p:txBody>
          <a:bodyPr lIns="65023" tIns="65023" rIns="65023" bIns="65023" anchor="ctr"/>
          <a:lstStyle/>
          <a:p>
            <a:pPr defTabSz="1300480">
              <a:spcBef>
                <a:spcPts val="0"/>
              </a:spcBef>
              <a:buClrTx/>
              <a:defRPr b="1" sz="3400">
                <a:solidFill>
                  <a:srgbClr val="FFFFFF"/>
                </a:solidFill>
                <a:latin typeface="Arial"/>
                <a:ea typeface="Arial"/>
                <a:cs typeface="Arial"/>
                <a:sym typeface="Arial"/>
              </a:defRPr>
            </a:pPr>
          </a:p>
        </p:txBody>
      </p:sp>
      <p:sp>
        <p:nvSpPr>
          <p:cNvPr id="2212" name="Oval"/>
          <p:cNvSpPr/>
          <p:nvPr/>
        </p:nvSpPr>
        <p:spPr>
          <a:xfrm>
            <a:off x="3799839" y="2817706"/>
            <a:ext cx="1318544" cy="178366"/>
          </a:xfrm>
          <a:prstGeom prst="ellipse">
            <a:avLst/>
          </a:prstGeom>
          <a:solidFill>
            <a:srgbClr val="000099"/>
          </a:solidFill>
          <a:ln w="12700">
            <a:solidFill>
              <a:srgbClr val="000000"/>
            </a:solidFill>
          </a:ln>
        </p:spPr>
        <p:txBody>
          <a:bodyPr lIns="65023" tIns="65023" rIns="65023" bIns="65023" anchor="ctr"/>
          <a:lstStyle/>
          <a:p>
            <a:pPr defTabSz="1300480">
              <a:spcBef>
                <a:spcPts val="0"/>
              </a:spcBef>
              <a:buClrTx/>
              <a:defRPr b="1" sz="3400">
                <a:solidFill>
                  <a:srgbClr val="FFFFFF"/>
                </a:solidFill>
                <a:latin typeface="Arial"/>
                <a:ea typeface="Arial"/>
                <a:cs typeface="Arial"/>
                <a:sym typeface="Arial"/>
              </a:defRPr>
            </a:pPr>
          </a:p>
        </p:txBody>
      </p:sp>
      <p:sp>
        <p:nvSpPr>
          <p:cNvPr id="2213" name="Oval"/>
          <p:cNvSpPr/>
          <p:nvPr/>
        </p:nvSpPr>
        <p:spPr>
          <a:xfrm>
            <a:off x="3919502" y="7669671"/>
            <a:ext cx="268676" cy="293512"/>
          </a:xfrm>
          <a:prstGeom prst="ellipse">
            <a:avLst/>
          </a:prstGeom>
          <a:solidFill>
            <a:srgbClr val="000099"/>
          </a:solidFill>
          <a:ln w="12700">
            <a:solidFill>
              <a:srgbClr val="000000"/>
            </a:solidFill>
          </a:ln>
        </p:spPr>
        <p:txBody>
          <a:bodyPr lIns="65023" tIns="65023" rIns="65023" bIns="65023" anchor="ctr"/>
          <a:lstStyle/>
          <a:p>
            <a:pPr defTabSz="1300480">
              <a:spcBef>
                <a:spcPts val="0"/>
              </a:spcBef>
              <a:buClrTx/>
              <a:defRPr b="1" sz="3400">
                <a:solidFill>
                  <a:srgbClr val="FFFFFF"/>
                </a:solidFill>
                <a:latin typeface="Arial"/>
                <a:ea typeface="Arial"/>
                <a:cs typeface="Arial"/>
                <a:sym typeface="Arial"/>
              </a:defRPr>
            </a:pPr>
          </a:p>
        </p:txBody>
      </p:sp>
      <p:sp>
        <p:nvSpPr>
          <p:cNvPr id="2214" name="Oval"/>
          <p:cNvSpPr/>
          <p:nvPr/>
        </p:nvSpPr>
        <p:spPr>
          <a:xfrm rot="5542000">
            <a:off x="7307298" y="8120098"/>
            <a:ext cx="1318543" cy="178365"/>
          </a:xfrm>
          <a:prstGeom prst="ellipse">
            <a:avLst/>
          </a:prstGeom>
          <a:solidFill>
            <a:srgbClr val="000099"/>
          </a:solidFill>
          <a:ln w="12700">
            <a:solidFill>
              <a:srgbClr val="000000"/>
            </a:solidFill>
          </a:ln>
        </p:spPr>
        <p:txBody>
          <a:bodyPr lIns="65023" tIns="65023" rIns="65023" bIns="65023" anchor="ctr"/>
          <a:lstStyle/>
          <a:p>
            <a:pPr defTabSz="1300480">
              <a:spcBef>
                <a:spcPts val="0"/>
              </a:spcBef>
              <a:buClrTx/>
              <a:defRPr b="1" sz="3400">
                <a:solidFill>
                  <a:srgbClr val="FFFFFF"/>
                </a:solidFill>
                <a:latin typeface="Arial"/>
                <a:ea typeface="Arial"/>
                <a:cs typeface="Arial"/>
                <a:sym typeface="Arial"/>
              </a:defRPr>
            </a:pPr>
          </a:p>
        </p:txBody>
      </p:sp>
      <p:sp>
        <p:nvSpPr>
          <p:cNvPr id="2215" name="Line"/>
          <p:cNvSpPr/>
          <p:nvPr/>
        </p:nvSpPr>
        <p:spPr>
          <a:xfrm flipV="1">
            <a:off x="3178950" y="2810933"/>
            <a:ext cx="11291" cy="6412090"/>
          </a:xfrm>
          <a:prstGeom prst="line">
            <a:avLst/>
          </a:prstGeom>
          <a:ln w="127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2216" name="Line"/>
          <p:cNvSpPr/>
          <p:nvPr/>
        </p:nvSpPr>
        <p:spPr>
          <a:xfrm flipV="1">
            <a:off x="3190239" y="9211733"/>
            <a:ext cx="6443699" cy="18063"/>
          </a:xfrm>
          <a:prstGeom prst="line">
            <a:avLst/>
          </a:prstGeom>
          <a:ln w="127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8"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9" name="Détecteur de Harris"/>
          <p:cNvSpPr txBox="1"/>
          <p:nvPr>
            <p:ph type="title" idx="4294967295"/>
          </p:nvPr>
        </p:nvSpPr>
        <p:spPr>
          <a:xfrm>
            <a:off x="975359" y="216746"/>
            <a:ext cx="11054082"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Détecteur de Harris</a:t>
            </a:r>
          </a:p>
        </p:txBody>
      </p:sp>
      <p:pic>
        <p:nvPicPr>
          <p:cNvPr id="2220" name="image.pdf" descr="image.pdf"/>
          <p:cNvPicPr>
            <a:picLocks noChangeAspect="1"/>
          </p:cNvPicPr>
          <p:nvPr/>
        </p:nvPicPr>
        <p:blipFill>
          <a:blip r:embed="rId2">
            <a:extLst/>
          </a:blip>
          <a:stretch>
            <a:fillRect/>
          </a:stretch>
        </p:blipFill>
        <p:spPr>
          <a:xfrm>
            <a:off x="2555804" y="1837831"/>
            <a:ext cx="997939" cy="413174"/>
          </a:xfrm>
          <a:prstGeom prst="rect">
            <a:avLst/>
          </a:prstGeom>
          <a:ln w="12700">
            <a:miter lim="400000"/>
          </a:ln>
        </p:spPr>
      </p:pic>
      <p:pic>
        <p:nvPicPr>
          <p:cNvPr id="2221" name="image.pdf" descr="image.pdf"/>
          <p:cNvPicPr>
            <a:picLocks noChangeAspect="1"/>
          </p:cNvPicPr>
          <p:nvPr/>
        </p:nvPicPr>
        <p:blipFill>
          <a:blip r:embed="rId3">
            <a:extLst/>
          </a:blip>
          <a:stretch>
            <a:fillRect/>
          </a:stretch>
        </p:blipFill>
        <p:spPr>
          <a:xfrm>
            <a:off x="510257" y="2634826"/>
            <a:ext cx="12316179" cy="1623343"/>
          </a:xfrm>
          <a:prstGeom prst="rect">
            <a:avLst/>
          </a:prstGeom>
          <a:ln w="12700">
            <a:miter lim="400000"/>
          </a:ln>
        </p:spPr>
      </p:pic>
      <p:sp>
        <p:nvSpPr>
          <p:cNvPr id="2222" name="Une fois              calculées on peut en conclure que"/>
          <p:cNvSpPr txBox="1"/>
          <p:nvPr/>
        </p:nvSpPr>
        <p:spPr>
          <a:xfrm>
            <a:off x="1234552" y="1774613"/>
            <a:ext cx="635513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Une fois              calculées on peut en conclure que</a:t>
            </a:r>
          </a:p>
        </p:txBody>
      </p:sp>
      <p:sp>
        <p:nvSpPr>
          <p:cNvPr id="2223" name="Line"/>
          <p:cNvSpPr/>
          <p:nvPr/>
        </p:nvSpPr>
        <p:spPr>
          <a:xfrm>
            <a:off x="6536266" y="3086382"/>
            <a:ext cx="2004908" cy="1"/>
          </a:xfrm>
          <a:prstGeom prst="line">
            <a:avLst/>
          </a:prstGeom>
          <a:ln w="12700">
            <a:solidFill>
              <a:srgbClr val="000000"/>
            </a:solidFill>
          </a:ln>
        </p:spPr>
        <p:txBody>
          <a:bodyPr lIns="65023" tIns="65023" rIns="65023" bIns="65023"/>
          <a:lstStyle/>
          <a:p>
            <a:pPr defTabSz="1300480">
              <a:spcBef>
                <a:spcPts val="0"/>
              </a:spcBef>
              <a:buClrTx/>
              <a:defRPr sz="2400">
                <a:solidFill>
                  <a:srgbClr val="000000"/>
                </a:solidFill>
              </a:defRPr>
            </a:pPr>
          </a:p>
        </p:txBody>
      </p:sp>
      <p:sp>
        <p:nvSpPr>
          <p:cNvPr id="2224" name="Line"/>
          <p:cNvSpPr/>
          <p:nvPr/>
        </p:nvSpPr>
        <p:spPr>
          <a:xfrm>
            <a:off x="7145866" y="3621475"/>
            <a:ext cx="948268" cy="1"/>
          </a:xfrm>
          <a:prstGeom prst="line">
            <a:avLst/>
          </a:prstGeom>
          <a:ln w="12700">
            <a:solidFill>
              <a:srgbClr val="000000"/>
            </a:solidFill>
          </a:ln>
        </p:spPr>
        <p:txBody>
          <a:bodyPr lIns="65023" tIns="65023" rIns="65023" bIns="65023"/>
          <a:lstStyle/>
          <a:p>
            <a:pPr defTabSz="1300480">
              <a:spcBef>
                <a:spcPts val="0"/>
              </a:spcBef>
              <a:buClrTx/>
              <a:defRPr sz="2400">
                <a:solidFill>
                  <a:srgbClr val="000000"/>
                </a:solidFill>
              </a:defRPr>
            </a:pPr>
          </a:p>
        </p:txBody>
      </p:sp>
      <p:sp>
        <p:nvSpPr>
          <p:cNvPr id="2225" name="Line"/>
          <p:cNvSpPr/>
          <p:nvPr/>
        </p:nvSpPr>
        <p:spPr>
          <a:xfrm>
            <a:off x="7279075" y="4147537"/>
            <a:ext cx="568961" cy="1"/>
          </a:xfrm>
          <a:prstGeom prst="line">
            <a:avLst/>
          </a:prstGeom>
          <a:ln w="12700">
            <a:solidFill>
              <a:srgbClr val="000000"/>
            </a:solidFill>
          </a:ln>
        </p:spPr>
        <p:txBody>
          <a:bodyPr lIns="65023" tIns="65023" rIns="65023" bIns="65023"/>
          <a:lstStyle/>
          <a:p>
            <a:pPr defTabSz="1300480">
              <a:spcBef>
                <a:spcPts val="0"/>
              </a:spcBef>
              <a:buClrTx/>
              <a:defRPr sz="2400">
                <a:solidFill>
                  <a:srgbClr val="000000"/>
                </a:solidFill>
              </a:defRPr>
            </a:pPr>
          </a:p>
        </p:txBody>
      </p:sp>
      <p:pic>
        <p:nvPicPr>
          <p:cNvPr id="2226" name="image.pdf" descr="image.pdf"/>
          <p:cNvPicPr>
            <a:picLocks noChangeAspect="1"/>
          </p:cNvPicPr>
          <p:nvPr/>
        </p:nvPicPr>
        <p:blipFill>
          <a:blip r:embed="rId4">
            <a:extLst/>
          </a:blip>
          <a:stretch>
            <a:fillRect/>
          </a:stretch>
        </p:blipFill>
        <p:spPr>
          <a:xfrm>
            <a:off x="3298613" y="6217920"/>
            <a:ext cx="3632766" cy="1124374"/>
          </a:xfrm>
          <a:prstGeom prst="rect">
            <a:avLst/>
          </a:prstGeom>
          <a:ln w="12700">
            <a:miter lim="400000"/>
          </a:ln>
        </p:spPr>
      </p:pic>
      <p:sp>
        <p:nvSpPr>
          <p:cNvPr id="2227" name="Pour simplifier les calculs (et ainsi éviter de calculer les racines du polynôme…"/>
          <p:cNvSpPr txBox="1"/>
          <p:nvPr/>
        </p:nvSpPr>
        <p:spPr>
          <a:xfrm>
            <a:off x="1356472" y="5077742"/>
            <a:ext cx="9571457"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Pour simplifier les calculs (et ainsi éviter de calculer les racines du polynôme</a:t>
            </a:r>
          </a:p>
          <a:p>
            <a:pPr defTabSz="1300480">
              <a:spcBef>
                <a:spcPts val="0"/>
              </a:spcBef>
              <a:buClrTx/>
              <a:defRPr sz="2400">
                <a:solidFill>
                  <a:srgbClr val="000000"/>
                </a:solidFill>
              </a:defRPr>
            </a:pPr>
            <a:r>
              <a:t>caractéristique) Harris suggère de calculer le terme « </a:t>
            </a:r>
            <a:r>
              <a:rPr i="1"/>
              <a:t>M</a:t>
            </a:r>
            <a:r>
              <a:rPr i="1" sz="1600"/>
              <a:t>c</a:t>
            </a:r>
            <a:r>
              <a:t> » à chaque pixel</a:t>
            </a:r>
          </a:p>
        </p:txBody>
      </p:sp>
      <p:sp>
        <p:nvSpPr>
          <p:cNvPr id="2228" name="k prend généralement une valeur entre 0.02 et 0.1."/>
          <p:cNvSpPr txBox="1"/>
          <p:nvPr/>
        </p:nvSpPr>
        <p:spPr>
          <a:xfrm>
            <a:off x="1505486" y="7831395"/>
            <a:ext cx="632075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defTabSz="1300480">
              <a:spcBef>
                <a:spcPts val="0"/>
              </a:spcBef>
              <a:buClrTx/>
              <a:defRPr i="1" sz="2400">
                <a:solidFill>
                  <a:srgbClr val="000000"/>
                </a:solidFill>
              </a:defRPr>
            </a:pPr>
            <a:r>
              <a:t>k</a:t>
            </a:r>
            <a:r>
              <a:rPr i="0"/>
              <a:t> prend généralement une valeur entre 0.02 et 0.1. </a:t>
            </a:r>
          </a:p>
        </p:txBody>
      </p:sp>
      <p:sp>
        <p:nvSpPr>
          <p:cNvPr id="2229" name="Line"/>
          <p:cNvSpPr/>
          <p:nvPr/>
        </p:nvSpPr>
        <p:spPr>
          <a:xfrm flipV="1">
            <a:off x="10263857" y="3657599"/>
            <a:ext cx="2497104" cy="13548"/>
          </a:xfrm>
          <a:prstGeom prst="line">
            <a:avLst/>
          </a:prstGeom>
          <a:ln w="12700">
            <a:solidFill>
              <a:srgbClr val="000000"/>
            </a:solidFill>
          </a:ln>
        </p:spPr>
        <p:txBody>
          <a:bodyPr lIns="65023" tIns="65023" rIns="65023" bIns="65023"/>
          <a:lstStyle/>
          <a:p>
            <a:pPr defTabSz="1300480">
              <a:spcBef>
                <a:spcPts val="0"/>
              </a:spcBef>
              <a:buClrTx/>
              <a:defRPr sz="2400">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2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6" grpId="2"/>
      <p:bldP build="whole" bldLvl="1" animBg="1" rev="0" advAuto="0" spid="2227" grpId="1"/>
      <p:bldP build="whole" bldLvl="1" animBg="1" rev="0" advAuto="0" spid="2228" grpId="3"/>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1" name="Tenseur de structure…"/>
          <p:cNvSpPr txBox="1"/>
          <p:nvPr>
            <p:ph type="body" idx="1"/>
          </p:nvPr>
        </p:nvSpPr>
        <p:spPr>
          <a:prstGeom prst="rect">
            <a:avLst/>
          </a:prstGeom>
        </p:spPr>
        <p:txBody>
          <a:bodyPr/>
          <a:lstStyle/>
          <a:p>
            <a:pPr/>
            <a:r>
              <a:t>Tenseur de structure </a:t>
            </a:r>
          </a:p>
          <a:p>
            <a:pPr lvl="1"/>
            <a:r>
              <a:t>Détecteur de Harris</a:t>
            </a:r>
          </a:p>
        </p:txBody>
      </p:sp>
      <p:pic>
        <p:nvPicPr>
          <p:cNvPr id="2232" name="labCrop.png" descr="labCrop.png"/>
          <p:cNvPicPr>
            <a:picLocks noChangeAspect="0"/>
          </p:cNvPicPr>
          <p:nvPr/>
        </p:nvPicPr>
        <p:blipFill>
          <a:blip r:embed="rId3">
            <a:extLst/>
          </a:blip>
          <a:stretch>
            <a:fillRect/>
          </a:stretch>
        </p:blipFill>
        <p:spPr>
          <a:xfrm>
            <a:off x="3848100" y="2908300"/>
            <a:ext cx="5854700" cy="5892800"/>
          </a:xfrm>
          <a:prstGeom prst="rect">
            <a:avLst/>
          </a:prstGeom>
        </p:spPr>
      </p:pic>
      <p:pic>
        <p:nvPicPr>
          <p:cNvPr id="2233" name="Source : Source :" descr="Source : Source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234"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2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36" name="droppedImage.tiff" descr="droppedImage.tiff"/>
          <p:cNvPicPr>
            <a:picLocks noChangeAspect="1"/>
          </p:cNvPicPr>
          <p:nvPr/>
        </p:nvPicPr>
        <p:blipFill>
          <a:blip r:embed="rId5">
            <a:extLst/>
          </a:blip>
          <a:stretch>
            <a:fillRect/>
          </a:stretch>
        </p:blipFill>
        <p:spPr>
          <a:xfrm>
            <a:off x="3911600" y="2997200"/>
            <a:ext cx="5715000" cy="5715000"/>
          </a:xfrm>
          <a:prstGeom prst="rect">
            <a:avLst/>
          </a:prstGeom>
          <a:ln w="12700">
            <a:miter lim="400000"/>
          </a:ln>
        </p:spPr>
      </p:pic>
      <p:sp>
        <p:nvSpPr>
          <p:cNvPr id="2237" name="Text"/>
          <p:cNvSpPr/>
          <p:nvPr/>
        </p:nvSpPr>
        <p:spPr>
          <a:xfrm>
            <a:off x="1036966" y="3478000"/>
            <a:ext cx="2161010" cy="46310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M</m:t>
                      </m:r>
                    </m:e>
                    <m:sub>
                      <m:r>
                        <a:rPr xmlns:a="http://schemas.openxmlformats.org/drawingml/2006/main" sz="2100" i="1">
                          <a:solidFill>
                            <a:srgbClr val="222222"/>
                          </a:solidFill>
                          <a:latin typeface="Cambria Math" panose="02040503050406030204" pitchFamily="18" charset="0"/>
                        </a:rPr>
                        <m:t>c</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241"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242" name="Tenseur de structure…"/>
          <p:cNvSpPr txBox="1"/>
          <p:nvPr>
            <p:ph type="body" idx="1"/>
          </p:nvPr>
        </p:nvSpPr>
        <p:spPr>
          <a:prstGeom prst="rect">
            <a:avLst/>
          </a:prstGeom>
        </p:spPr>
        <p:txBody>
          <a:bodyPr/>
          <a:lstStyle/>
          <a:p>
            <a:pPr/>
            <a:r>
              <a:t>Tenseur de structure </a:t>
            </a:r>
          </a:p>
          <a:p>
            <a:pPr lvl="1"/>
            <a:r>
              <a:t>Détecteur de Harris</a:t>
            </a:r>
          </a:p>
        </p:txBody>
      </p:sp>
      <p:sp>
        <p:nvSpPr>
          <p:cNvPr id="2243"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24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45" name="droppedImage.tiff" descr="droppedImage.tiff"/>
          <p:cNvPicPr>
            <a:picLocks noChangeAspect="0"/>
          </p:cNvPicPr>
          <p:nvPr/>
        </p:nvPicPr>
        <p:blipFill>
          <a:blip r:embed="rId4">
            <a:extLst/>
          </a:blip>
          <a:stretch>
            <a:fillRect/>
          </a:stretch>
        </p:blipFill>
        <p:spPr>
          <a:xfrm>
            <a:off x="482600" y="3200400"/>
            <a:ext cx="6057900" cy="2545081"/>
          </a:xfrm>
          <a:prstGeom prst="rect">
            <a:avLst/>
          </a:prstGeom>
        </p:spPr>
      </p:pic>
      <p:pic>
        <p:nvPicPr>
          <p:cNvPr id="2246" name="droppedImage.tiff" descr="droppedImage.tiff"/>
          <p:cNvPicPr>
            <a:picLocks noChangeAspect="0"/>
          </p:cNvPicPr>
          <p:nvPr/>
        </p:nvPicPr>
        <p:blipFill>
          <a:blip r:embed="rId5">
            <a:extLst/>
          </a:blip>
          <a:stretch>
            <a:fillRect/>
          </a:stretch>
        </p:blipFill>
        <p:spPr>
          <a:xfrm>
            <a:off x="6641834" y="3232589"/>
            <a:ext cx="6057901" cy="2521907"/>
          </a:xfrm>
          <a:prstGeom prst="rect">
            <a:avLst/>
          </a:prstGeom>
        </p:spPr>
      </p:pic>
      <p:pic>
        <p:nvPicPr>
          <p:cNvPr id="2247" name="droppedImage.tiff" descr="droppedImage.tiff"/>
          <p:cNvPicPr>
            <a:picLocks noChangeAspect="0"/>
          </p:cNvPicPr>
          <p:nvPr/>
        </p:nvPicPr>
        <p:blipFill>
          <a:blip r:embed="rId6">
            <a:extLst/>
          </a:blip>
          <a:stretch>
            <a:fillRect/>
          </a:stretch>
        </p:blipFill>
        <p:spPr>
          <a:xfrm>
            <a:off x="4025900" y="6105885"/>
            <a:ext cx="6057900" cy="2519734"/>
          </a:xfrm>
          <a:prstGeom prst="rect">
            <a:avLst/>
          </a:prstGeom>
        </p:spPr>
      </p:pic>
      <p:sp>
        <p:nvSpPr>
          <p:cNvPr id="2248" name="Mc [m, n]"/>
          <p:cNvSpPr/>
          <p:nvPr/>
        </p:nvSpPr>
        <p:spPr>
          <a:xfrm>
            <a:off x="8607989" y="2767645"/>
            <a:ext cx="112194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232A32"/>
                </a:solidFill>
              </a:defRPr>
            </a:pPr>
            <a:r>
              <a:t>M</a:t>
            </a:r>
            <a:r>
              <a:rPr baseline="-5999"/>
              <a:t>c</a:t>
            </a:r>
            <a:r>
              <a:rPr i="0"/>
              <a:t> [</a:t>
            </a:r>
            <a:r>
              <a:t>m</a:t>
            </a:r>
            <a:r>
              <a:rPr i="0"/>
              <a:t>, </a:t>
            </a:r>
            <a:r>
              <a:t>n</a:t>
            </a:r>
            <a:r>
              <a:rPr i="0"/>
              <a:t>]</a:t>
            </a:r>
          </a:p>
        </p:txBody>
      </p:sp>
      <p:sp>
        <p:nvSpPr>
          <p:cNvPr id="2249" name="f [m, n] + Mc [m, n]"/>
          <p:cNvSpPr/>
          <p:nvPr/>
        </p:nvSpPr>
        <p:spPr>
          <a:xfrm>
            <a:off x="706505" y="7161845"/>
            <a:ext cx="216101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232A32"/>
                </a:solidFill>
              </a:defRPr>
            </a:pPr>
            <a:r>
              <a:t>f</a:t>
            </a:r>
            <a:r>
              <a:rPr i="0"/>
              <a:t> [</a:t>
            </a:r>
            <a:r>
              <a:t>m</a:t>
            </a:r>
            <a:r>
              <a:rPr i="0"/>
              <a:t>, </a:t>
            </a:r>
            <a:r>
              <a:t>n</a:t>
            </a:r>
            <a:r>
              <a:rPr i="0"/>
              <a:t>]</a:t>
            </a:r>
            <a:r>
              <a:t> + M</a:t>
            </a:r>
            <a:r>
              <a:rPr baseline="-5999"/>
              <a:t>c</a:t>
            </a:r>
            <a:r>
              <a:rPr i="0"/>
              <a:t> [</a:t>
            </a:r>
            <a:r>
              <a:t>m</a:t>
            </a:r>
            <a:r>
              <a:rPr i="0"/>
              <a:t>, </a:t>
            </a:r>
            <a:r>
              <a:t>n</a:t>
            </a:r>
            <a:r>
              <a:rPr i="0"/>
              <a:t>]</a:t>
            </a:r>
          </a:p>
        </p:txBody>
      </p:sp>
      <p:sp>
        <p:nvSpPr>
          <p:cNvPr id="2250" name="f[m, n]"/>
          <p:cNvSpPr/>
          <p:nvPr/>
        </p:nvSpPr>
        <p:spPr>
          <a:xfrm>
            <a:off x="706505" y="3232589"/>
            <a:ext cx="842269"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FFFFFF"/>
                </a:solidFill>
              </a:defRPr>
            </a:pPr>
            <a:r>
              <a:t>f</a:t>
            </a:r>
            <a:r>
              <a:rPr i="0"/>
              <a:t>[</a:t>
            </a:r>
            <a:r>
              <a:t>m</a:t>
            </a:r>
            <a:r>
              <a:rPr i="0"/>
              <a:t>, </a:t>
            </a:r>
            <a:r>
              <a:t>n</a:t>
            </a:r>
            <a:r>
              <a:rPr i="0"/>
              <a:t>]</a:t>
            </a:r>
          </a:p>
        </p:txBody>
      </p:sp>
      <p:pic>
        <p:nvPicPr>
          <p:cNvPr id="2251" name="droppedImage.tiff" descr="droppedImage.tiff"/>
          <p:cNvPicPr>
            <a:picLocks noChangeAspect="0"/>
          </p:cNvPicPr>
          <p:nvPr/>
        </p:nvPicPr>
        <p:blipFill>
          <a:blip r:embed="rId7">
            <a:extLst/>
          </a:blip>
          <a:stretch>
            <a:fillRect/>
          </a:stretch>
        </p:blipFill>
        <p:spPr>
          <a:xfrm>
            <a:off x="13131800" y="4000500"/>
            <a:ext cx="5829300" cy="2425700"/>
          </a:xfrm>
          <a:prstGeom prst="rect">
            <a:avLst/>
          </a:prstGeom>
        </p:spPr>
      </p:pic>
      <p:pic>
        <p:nvPicPr>
          <p:cNvPr id="2252" name="droppedImage.tiff" descr="droppedImage.tiff"/>
          <p:cNvPicPr>
            <a:picLocks noChangeAspect="0"/>
          </p:cNvPicPr>
          <p:nvPr/>
        </p:nvPicPr>
        <p:blipFill>
          <a:blip r:embed="rId5">
            <a:extLst/>
          </a:blip>
          <a:stretch>
            <a:fillRect/>
          </a:stretch>
        </p:blipFill>
        <p:spPr>
          <a:xfrm>
            <a:off x="20840700" y="3619500"/>
            <a:ext cx="6057900" cy="252190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24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2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8" grpId="2"/>
      <p:bldP build="whole" bldLvl="1" animBg="1" rev="0" advAuto="0" spid="2246" grpId="1"/>
      <p:bldP build="whole" bldLvl="1" animBg="1" rev="0" advAuto="0" spid="2249" grpId="4"/>
      <p:bldP build="whole" bldLvl="1" animBg="1" rev="0" advAuto="0" spid="2247" grpId="3"/>
      <p:bldP build="whole" bldLvl="1" animBg="1" rev="0" advAuto="0" spid="2252" grpId="5"/>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6" name="Tenseur de structure…"/>
          <p:cNvSpPr txBox="1"/>
          <p:nvPr>
            <p:ph type="body" idx="1"/>
          </p:nvPr>
        </p:nvSpPr>
        <p:spPr>
          <a:prstGeom prst="rect">
            <a:avLst/>
          </a:prstGeom>
        </p:spPr>
        <p:txBody>
          <a:bodyPr/>
          <a:lstStyle/>
          <a:p>
            <a:pPr/>
            <a:r>
              <a:t>Tenseur de structure </a:t>
            </a:r>
          </a:p>
          <a:p>
            <a:pPr lvl="1"/>
            <a:r>
              <a:t>Détecteur de Harris</a:t>
            </a:r>
          </a:p>
        </p:txBody>
      </p:sp>
      <p:pic>
        <p:nvPicPr>
          <p:cNvPr id="2257"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258"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2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60" name="square.png" descr="square.png"/>
          <p:cNvPicPr>
            <a:picLocks noChangeAspect="0"/>
          </p:cNvPicPr>
          <p:nvPr/>
        </p:nvPicPr>
        <p:blipFill>
          <a:blip r:embed="rId4">
            <a:extLst/>
          </a:blip>
          <a:stretch>
            <a:fillRect/>
          </a:stretch>
        </p:blipFill>
        <p:spPr>
          <a:xfrm>
            <a:off x="571499" y="2895600"/>
            <a:ext cx="3022601" cy="3060700"/>
          </a:xfrm>
          <a:prstGeom prst="rect">
            <a:avLst/>
          </a:prstGeom>
        </p:spPr>
      </p:pic>
      <p:pic>
        <p:nvPicPr>
          <p:cNvPr id="2261" name="droppedImage.pdf" descr="droppedImage.pdf"/>
          <p:cNvPicPr>
            <a:picLocks noChangeAspect="1"/>
          </p:cNvPicPr>
          <p:nvPr/>
        </p:nvPicPr>
        <p:blipFill>
          <a:blip r:embed="rId5">
            <a:extLst/>
          </a:blip>
          <a:stretch>
            <a:fillRect/>
          </a:stretch>
        </p:blipFill>
        <p:spPr>
          <a:xfrm>
            <a:off x="5676900" y="5207000"/>
            <a:ext cx="2149516" cy="2070100"/>
          </a:xfrm>
          <a:prstGeom prst="rect">
            <a:avLst/>
          </a:prstGeom>
          <a:ln w="76200">
            <a:solidFill>
              <a:srgbClr val="FB0010"/>
            </a:solidFill>
            <a:miter lim="400000"/>
          </a:ln>
        </p:spPr>
      </p:pic>
      <p:pic>
        <p:nvPicPr>
          <p:cNvPr id="2262" name="droppedImage.pdf" descr="droppedImage.pdf"/>
          <p:cNvPicPr>
            <a:picLocks noChangeAspect="1"/>
          </p:cNvPicPr>
          <p:nvPr/>
        </p:nvPicPr>
        <p:blipFill>
          <a:blip r:embed="rId6">
            <a:extLst/>
          </a:blip>
          <a:stretch>
            <a:fillRect/>
          </a:stretch>
        </p:blipFill>
        <p:spPr>
          <a:xfrm>
            <a:off x="9042400" y="5257800"/>
            <a:ext cx="2161597" cy="2070100"/>
          </a:xfrm>
          <a:prstGeom prst="rect">
            <a:avLst/>
          </a:prstGeom>
          <a:ln w="76200">
            <a:solidFill>
              <a:srgbClr val="FB0010"/>
            </a:solidFill>
            <a:miter lim="400000"/>
          </a:ln>
        </p:spPr>
      </p:pic>
      <p:grpSp>
        <p:nvGrpSpPr>
          <p:cNvPr id="2266" name="Group"/>
          <p:cNvGrpSpPr/>
          <p:nvPr/>
        </p:nvGrpSpPr>
        <p:grpSpPr>
          <a:xfrm>
            <a:off x="914399" y="2032000"/>
            <a:ext cx="7251701" cy="4641851"/>
            <a:chOff x="-4292600" y="-88900"/>
            <a:chExt cx="7251700" cy="4641850"/>
          </a:xfrm>
        </p:grpSpPr>
        <p:pic>
          <p:nvPicPr>
            <p:cNvPr id="2263" name="HarrisMcR.png" descr="HarrisMcR.png"/>
            <p:cNvPicPr>
              <a:picLocks noChangeAspect="0"/>
            </p:cNvPicPr>
            <p:nvPr/>
          </p:nvPicPr>
          <p:blipFill>
            <a:blip r:embed="rId7">
              <a:extLst/>
            </a:blip>
            <a:stretch>
              <a:fillRect/>
            </a:stretch>
          </p:blipFill>
          <p:spPr>
            <a:xfrm>
              <a:off x="-63500" y="-88900"/>
              <a:ext cx="3022600" cy="3060700"/>
            </a:xfrm>
            <a:prstGeom prst="rect">
              <a:avLst/>
            </a:prstGeom>
            <a:effectLst/>
          </p:spPr>
        </p:pic>
        <p:sp>
          <p:nvSpPr>
            <p:cNvPr id="2264" name="Text"/>
            <p:cNvSpPr/>
            <p:nvPr/>
          </p:nvSpPr>
          <p:spPr>
            <a:xfrm>
              <a:off x="85073" y="47848"/>
              <a:ext cx="464750" cy="463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M</m:t>
                        </m:r>
                      </m:e>
                      <m:sub>
                        <m:r>
                          <a:rPr xmlns:a="http://schemas.openxmlformats.org/drawingml/2006/main" sz="2100" i="1">
                            <a:solidFill>
                              <a:srgbClr val="222222"/>
                            </a:solidFill>
                            <a:latin typeface="Cambria Math" panose="02040503050406030204" pitchFamily="18" charset="0"/>
                          </a:rPr>
                          <m:t>c</m:t>
                        </m:r>
                      </m:sub>
                    </m:sSub>
                  </m:oMath>
                </m:oMathPara>
              </a14:m>
            </a:p>
          </p:txBody>
        </p:sp>
        <p:sp>
          <p:nvSpPr>
            <p:cNvPr id="2265" name="Mc"/>
            <p:cNvSpPr/>
            <p:nvPr/>
          </p:nvSpPr>
          <p:spPr>
            <a:xfrm>
              <a:off x="-4292600" y="4032250"/>
              <a:ext cx="473009"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i="1" spc="100">
                  <a:uFill>
                    <a:solidFill>
                      <a:srgbClr val="232323"/>
                    </a:solidFill>
                  </a:uFill>
                  <a:latin typeface="+mj-lt"/>
                  <a:ea typeface="+mj-ea"/>
                  <a:cs typeface="+mj-cs"/>
                  <a:sym typeface="Times Roman"/>
                </a:defRPr>
              </a:pPr>
              <a:r>
                <a:t>M</a:t>
              </a:r>
              <a:r>
                <a:rPr baseline="-31000"/>
                <a:t>c</a:t>
              </a:r>
            </a:p>
          </p:txBody>
        </p:sp>
      </p:grpSp>
      <p:pic>
        <p:nvPicPr>
          <p:cNvPr id="2267" name="HarrisMcT.png" descr="HarrisMcT.png"/>
          <p:cNvPicPr>
            <a:picLocks noChangeAspect="0"/>
          </p:cNvPicPr>
          <p:nvPr/>
        </p:nvPicPr>
        <p:blipFill>
          <a:blip r:embed="rId8">
            <a:extLst/>
          </a:blip>
          <a:stretch>
            <a:fillRect/>
          </a:stretch>
        </p:blipFill>
        <p:spPr>
          <a:xfrm>
            <a:off x="8610600" y="2032000"/>
            <a:ext cx="3022600" cy="3060700"/>
          </a:xfrm>
          <a:prstGeom prst="rect">
            <a:avLst/>
          </a:prstGeom>
        </p:spPr>
      </p:pic>
      <p:sp>
        <p:nvSpPr>
          <p:cNvPr id="2268" name="Text"/>
          <p:cNvSpPr/>
          <p:nvPr/>
        </p:nvSpPr>
        <p:spPr>
          <a:xfrm>
            <a:off x="8771590" y="2117948"/>
            <a:ext cx="1404409" cy="46310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solidFill>
                  <a:srgbClr val="FFFFFF"/>
                </a:solidFill>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FEFEFE"/>
                          </a:solidFill>
                          <a:latin typeface="Cambria Math" panose="02040503050406030204" pitchFamily="18" charset="0"/>
                        </a:rPr>
                        <m:t>M</m:t>
                      </m:r>
                    </m:e>
                    <m:sub>
                      <m:r>
                        <a:rPr xmlns:a="http://schemas.openxmlformats.org/drawingml/2006/main" sz="2100" i="1">
                          <a:solidFill>
                            <a:srgbClr val="FEFEFE"/>
                          </a:solidFill>
                          <a:latin typeface="Cambria Math" panose="02040503050406030204" pitchFamily="18" charset="0"/>
                        </a:rPr>
                        <m:t>c</m:t>
                      </m:r>
                    </m:sub>
                  </m:sSub>
                  <m:r>
                    <a:rPr xmlns:a="http://schemas.openxmlformats.org/drawingml/2006/main" sz="2100" i="1">
                      <a:solidFill>
                        <a:srgbClr val="FEFEFE"/>
                      </a:solidFill>
                      <a:latin typeface="Cambria Math" panose="02040503050406030204" pitchFamily="18" charset="0"/>
                    </a:rPr>
                    <m:t>&gt;</m:t>
                  </m:r>
                  <m:r>
                    <a:rPr xmlns:a="http://schemas.openxmlformats.org/drawingml/2006/main" sz="2100" i="1">
                      <a:solidFill>
                        <a:srgbClr val="FEFEFE"/>
                      </a:solidFill>
                      <a:latin typeface="Cambria Math" panose="02040503050406030204" pitchFamily="18" charset="0"/>
                    </a:rPr>
                    <m:t>0.005</m:t>
                  </m:r>
                </m:oMath>
              </m:oMathPara>
            </a14:m>
          </a:p>
        </p:txBody>
      </p:sp>
      <p:sp>
        <p:nvSpPr>
          <p:cNvPr id="2269" name="Effectuer une suppression des non-maxima locaux sur"/>
          <p:cNvSpPr/>
          <p:nvPr/>
        </p:nvSpPr>
        <p:spPr>
          <a:xfrm>
            <a:off x="6584644" y="7477606"/>
            <a:ext cx="4495801" cy="1453188"/>
          </a:xfrm>
          <a:prstGeom prst="rightArrow">
            <a:avLst>
              <a:gd name="adj1" fmla="val 66263"/>
              <a:gd name="adj2" fmla="val 52461"/>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lgn="ctr" defTabSz="457200">
              <a:spcBef>
                <a:spcPts val="0"/>
              </a:spcBef>
              <a:defRPr>
                <a:solidFill>
                  <a:srgbClr val="232A32"/>
                </a:solidFill>
              </a:defRPr>
            </a:pPr>
            <a:r>
              <a:t>Effectuer une suppression des non-maxima locaux sur </a:t>
            </a:r>
            <a14:m>
              <m:oMath>
                <m:sSub>
                  <m:e>
                    <m:r>
                      <a:rPr xmlns:a="http://schemas.openxmlformats.org/drawingml/2006/main" sz="2000" i="1">
                        <a:solidFill>
                          <a:srgbClr val="232A32"/>
                        </a:solidFill>
                        <a:latin typeface="Cambria Math" panose="02040503050406030204" pitchFamily="18" charset="0"/>
                      </a:rPr>
                      <m:t>M</m:t>
                    </m:r>
                  </m:e>
                  <m:sub>
                    <m:r>
                      <a:rPr xmlns:a="http://schemas.openxmlformats.org/drawingml/2006/main" sz="2000" i="1">
                        <a:solidFill>
                          <a:srgbClr val="232A32"/>
                        </a:solidFill>
                        <a:latin typeface="Cambria Math" panose="02040503050406030204" pitchFamily="18" charset="0"/>
                      </a:rPr>
                      <m:t>c</m:t>
                    </m:r>
                  </m:sub>
                </m:sSub>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a14:m>
          </a:p>
        </p:txBody>
      </p:sp>
      <p:sp>
        <p:nvSpPr>
          <p:cNvPr id="2270" name="Rectangle"/>
          <p:cNvSpPr/>
          <p:nvPr/>
        </p:nvSpPr>
        <p:spPr>
          <a:xfrm>
            <a:off x="5765800" y="2628900"/>
            <a:ext cx="228600" cy="220485"/>
          </a:xfrm>
          <a:prstGeom prst="rect">
            <a:avLst/>
          </a:prstGeom>
          <a:ln w="25400">
            <a:solidFill>
              <a:srgbClr val="FB0010"/>
            </a:solidFill>
            <a:miter lim="400000"/>
          </a:ln>
        </p:spPr>
        <p:txBody>
          <a:bodyPr lIns="76200" tIns="76200" rIns="76200" bIns="76200" anchor="ctr"/>
          <a:lstStyle/>
          <a:p>
            <a:pPr algn="ctr" defTabSz="457200">
              <a:spcBef>
                <a:spcPts val="0"/>
              </a:spcBef>
              <a:defRPr>
                <a:solidFill>
                  <a:srgbClr val="232A32"/>
                </a:solidFill>
              </a:defRPr>
            </a:pPr>
          </a:p>
        </p:txBody>
      </p:sp>
      <p:sp>
        <p:nvSpPr>
          <p:cNvPr id="2271" name="Rectangle"/>
          <p:cNvSpPr/>
          <p:nvPr/>
        </p:nvSpPr>
        <p:spPr>
          <a:xfrm>
            <a:off x="9232900" y="2641600"/>
            <a:ext cx="228600" cy="220485"/>
          </a:xfrm>
          <a:prstGeom prst="rect">
            <a:avLst/>
          </a:prstGeom>
          <a:ln w="25400">
            <a:solidFill>
              <a:srgbClr val="FB0010"/>
            </a:solidFill>
            <a:miter lim="400000"/>
          </a:ln>
        </p:spPr>
        <p:txBody>
          <a:bodyPr lIns="76200" tIns="76200" rIns="76200" bIns="76200" anchor="ctr"/>
          <a:lstStyle/>
          <a:p>
            <a:pPr algn="ctr" defTabSz="457200">
              <a:spcBef>
                <a:spcPts val="0"/>
              </a:spcBef>
              <a:defRPr>
                <a:solidFill>
                  <a:srgbClr val="232A32"/>
                </a:solidFill>
              </a:defRPr>
            </a:pPr>
          </a:p>
        </p:txBody>
      </p:sp>
      <p:grpSp>
        <p:nvGrpSpPr>
          <p:cNvPr id="2274" name="Group"/>
          <p:cNvGrpSpPr/>
          <p:nvPr/>
        </p:nvGrpSpPr>
        <p:grpSpPr>
          <a:xfrm>
            <a:off x="410581" y="5969000"/>
            <a:ext cx="5168900" cy="3480622"/>
            <a:chOff x="-76200" y="-101600"/>
            <a:chExt cx="5168899" cy="3480621"/>
          </a:xfrm>
        </p:grpSpPr>
        <p:pic>
          <p:nvPicPr>
            <p:cNvPr id="2272" name="droppedImage.png" descr="droppedImage.png"/>
            <p:cNvPicPr>
              <a:picLocks noChangeAspect="0"/>
            </p:cNvPicPr>
            <p:nvPr/>
          </p:nvPicPr>
          <p:blipFill>
            <a:blip r:embed="rId9">
              <a:extLst/>
            </a:blip>
            <a:stretch>
              <a:fillRect/>
            </a:stretch>
          </p:blipFill>
          <p:spPr>
            <a:xfrm>
              <a:off x="-76200" y="-101600"/>
              <a:ext cx="5168900" cy="3480622"/>
            </a:xfrm>
            <a:prstGeom prst="rect">
              <a:avLst/>
            </a:prstGeom>
            <a:effectLst/>
          </p:spPr>
        </p:pic>
        <p:sp>
          <p:nvSpPr>
            <p:cNvPr id="2273" name="Text"/>
            <p:cNvSpPr/>
            <p:nvPr/>
          </p:nvSpPr>
          <p:spPr>
            <a:xfrm>
              <a:off x="300618" y="-15652"/>
              <a:ext cx="464750" cy="463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i="1" spc="100">
                  <a:uFill>
                    <a:solidFill>
                      <a:srgbClr val="232323"/>
                    </a:solidFill>
                  </a:uFill>
                  <a:latin typeface="+mj-lt"/>
                  <a:ea typeface="+mj-ea"/>
                  <a:cs typeface="+mj-cs"/>
                  <a:sym typeface="Times Roman"/>
                </a:defRPr>
              </a:lvl1pPr>
            </a:lstStyle>
            <a:p>
              <a:pPr/>
              <a14:m>
                <m:oMathPara>
                  <m:oMathParaPr>
                    <m:jc m:val="left"/>
                  </m:oMathParaPr>
                  <m:oMath>
                    <m:sSub>
                      <m:e>
                        <m:r>
                          <a:rPr xmlns:a="http://schemas.openxmlformats.org/drawingml/2006/main" sz="2100" i="1">
                            <a:solidFill>
                              <a:srgbClr val="222222"/>
                            </a:solidFill>
                            <a:latin typeface="Cambria Math" panose="02040503050406030204" pitchFamily="18" charset="0"/>
                          </a:rPr>
                          <m:t>M</m:t>
                        </m:r>
                      </m:e>
                      <m:sub>
                        <m:r>
                          <a:rPr xmlns:a="http://schemas.openxmlformats.org/drawingml/2006/main" sz="2100" i="1">
                            <a:solidFill>
                              <a:srgbClr val="222222"/>
                            </a:solidFill>
                            <a:latin typeface="Cambria Math" panose="02040503050406030204" pitchFamily="18" charset="0"/>
                          </a:rPr>
                          <m:t>c</m:t>
                        </m:r>
                      </m:sub>
                    </m:sSub>
                  </m:oMath>
                </m:oMathPara>
              </a14:m>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7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270"/>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2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2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2271"/>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226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8" fill="hold">
                                  <p:stCondLst>
                                    <p:cond delay="0"/>
                                  </p:stCondLst>
                                  <p:iterate type="el" backwards="0">
                                    <p:tmAbs val="0"/>
                                  </p:iterate>
                                  <p:childTnLst>
                                    <p:set>
                                      <p:cBhvr>
                                        <p:cTn id="31" fill="hold"/>
                                        <p:tgtEl>
                                          <p:spTgt spid="22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1" grpId="4"/>
      <p:bldP build="whole" bldLvl="1" animBg="1" rev="0" advAuto="0" spid="2267" grpId="5"/>
      <p:bldP build="whole" bldLvl="1" animBg="1" rev="0" advAuto="0" spid="2270" grpId="3"/>
      <p:bldP build="whole" bldLvl="1" animBg="1" rev="0" advAuto="0" spid="2266" grpId="1"/>
      <p:bldP build="whole" bldLvl="1" animBg="1" rev="0" advAuto="0" spid="2271" grpId="6"/>
      <p:bldP build="whole" bldLvl="1" animBg="1" rev="0" advAuto="0" spid="2269" grpId="8"/>
      <p:bldP build="whole" bldLvl="1" animBg="1" rev="0" advAuto="0" spid="2274" grpId="2"/>
      <p:bldP build="whole" bldLvl="1" animBg="1" rev="0" advAuto="0" spid="2262" grpId="7"/>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78" name="Tenseur de structure…"/>
          <p:cNvSpPr txBox="1"/>
          <p:nvPr>
            <p:ph type="body" idx="1"/>
          </p:nvPr>
        </p:nvSpPr>
        <p:spPr>
          <a:prstGeom prst="rect">
            <a:avLst/>
          </a:prstGeom>
        </p:spPr>
        <p:txBody>
          <a:bodyPr/>
          <a:lstStyle/>
          <a:p>
            <a:pPr/>
            <a:r>
              <a:t>Tenseur de structure </a:t>
            </a:r>
          </a:p>
          <a:p>
            <a:pPr lvl="1"/>
            <a:r>
              <a:t>Détecteur de Harris</a:t>
            </a:r>
          </a:p>
        </p:txBody>
      </p:sp>
      <p:pic>
        <p:nvPicPr>
          <p:cNvPr id="2279"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280"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28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82" name="droppedImage.tiff" descr="droppedImage.tiff"/>
          <p:cNvPicPr>
            <a:picLocks noChangeAspect="0"/>
          </p:cNvPicPr>
          <p:nvPr/>
        </p:nvPicPr>
        <p:blipFill>
          <a:blip r:embed="rId3">
            <a:extLst/>
          </a:blip>
          <a:stretch>
            <a:fillRect/>
          </a:stretch>
        </p:blipFill>
        <p:spPr>
          <a:xfrm>
            <a:off x="292100" y="4241800"/>
            <a:ext cx="3225800" cy="3219153"/>
          </a:xfrm>
          <a:prstGeom prst="rect">
            <a:avLst/>
          </a:prstGeom>
        </p:spPr>
      </p:pic>
      <p:pic>
        <p:nvPicPr>
          <p:cNvPr id="2283" name="droppedImage.tiff" descr="droppedImage.tiff"/>
          <p:cNvPicPr>
            <a:picLocks noChangeAspect="0"/>
          </p:cNvPicPr>
          <p:nvPr/>
        </p:nvPicPr>
        <p:blipFill>
          <a:blip r:embed="rId4">
            <a:extLst/>
          </a:blip>
          <a:stretch>
            <a:fillRect/>
          </a:stretch>
        </p:blipFill>
        <p:spPr>
          <a:xfrm>
            <a:off x="3708400" y="3009900"/>
            <a:ext cx="3200400" cy="3220809"/>
          </a:xfrm>
          <a:prstGeom prst="rect">
            <a:avLst/>
          </a:prstGeom>
        </p:spPr>
      </p:pic>
      <p:pic>
        <p:nvPicPr>
          <p:cNvPr id="2284" name="droppedImage.tiff" descr="droppedImage.tiff"/>
          <p:cNvPicPr>
            <a:picLocks noChangeAspect="1"/>
          </p:cNvPicPr>
          <p:nvPr/>
        </p:nvPicPr>
        <p:blipFill>
          <a:blip r:embed="rId5">
            <a:extLst/>
          </a:blip>
          <a:stretch>
            <a:fillRect/>
          </a:stretch>
        </p:blipFill>
        <p:spPr>
          <a:xfrm>
            <a:off x="3746500" y="6527800"/>
            <a:ext cx="2239666" cy="2344106"/>
          </a:xfrm>
          <a:prstGeom prst="rect">
            <a:avLst/>
          </a:prstGeom>
          <a:ln w="76200">
            <a:solidFill>
              <a:srgbClr val="FB0010"/>
            </a:solidFill>
            <a:miter lim="400000"/>
          </a:ln>
        </p:spPr>
      </p:pic>
      <p:pic>
        <p:nvPicPr>
          <p:cNvPr id="2285" name="droppedImage.tiff" descr="droppedImage.tiff"/>
          <p:cNvPicPr>
            <a:picLocks noChangeAspect="0"/>
          </p:cNvPicPr>
          <p:nvPr/>
        </p:nvPicPr>
        <p:blipFill>
          <a:blip r:embed="rId6">
            <a:extLst/>
          </a:blip>
          <a:stretch>
            <a:fillRect/>
          </a:stretch>
        </p:blipFill>
        <p:spPr>
          <a:xfrm>
            <a:off x="7150100" y="3009900"/>
            <a:ext cx="3176913" cy="3220809"/>
          </a:xfrm>
          <a:prstGeom prst="rect">
            <a:avLst/>
          </a:prstGeom>
        </p:spPr>
      </p:pic>
      <p:pic>
        <p:nvPicPr>
          <p:cNvPr id="2286" name="droppedImage.tiff" descr="droppedImage.tiff"/>
          <p:cNvPicPr>
            <a:picLocks noChangeAspect="1"/>
          </p:cNvPicPr>
          <p:nvPr/>
        </p:nvPicPr>
        <p:blipFill>
          <a:blip r:embed="rId7">
            <a:extLst/>
          </a:blip>
          <a:stretch>
            <a:fillRect/>
          </a:stretch>
        </p:blipFill>
        <p:spPr>
          <a:xfrm>
            <a:off x="7188200" y="6527800"/>
            <a:ext cx="2253949" cy="2344106"/>
          </a:xfrm>
          <a:prstGeom prst="rect">
            <a:avLst/>
          </a:prstGeom>
          <a:ln w="76200">
            <a:solidFill>
              <a:srgbClr val="FB0010"/>
            </a:solidFill>
            <a:miter lim="400000"/>
          </a:ln>
        </p:spPr>
      </p:pic>
      <p:sp>
        <p:nvSpPr>
          <p:cNvPr id="2287" name="Mc"/>
          <p:cNvSpPr/>
          <p:nvPr/>
        </p:nvSpPr>
        <p:spPr>
          <a:xfrm>
            <a:off x="3669152" y="3148645"/>
            <a:ext cx="45184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FFFFFF"/>
                </a:solidFill>
              </a:defRPr>
            </a:pPr>
            <a:r>
              <a:t>M</a:t>
            </a:r>
            <a:r>
              <a:rPr baseline="-5999"/>
              <a:t>c</a:t>
            </a:r>
          </a:p>
        </p:txBody>
      </p:sp>
      <p:sp>
        <p:nvSpPr>
          <p:cNvPr id="2288" name="Mc &gt; Seuil"/>
          <p:cNvSpPr/>
          <p:nvPr/>
        </p:nvSpPr>
        <p:spPr>
          <a:xfrm>
            <a:off x="6724920" y="3148645"/>
            <a:ext cx="122306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FFFFFF"/>
                </a:solidFill>
              </a:defRPr>
            </a:pPr>
            <a:r>
              <a:t>M</a:t>
            </a:r>
            <a:r>
              <a:rPr baseline="-5999"/>
              <a:t>c </a:t>
            </a:r>
            <a:r>
              <a:rPr i="0"/>
              <a:t>&gt; Seuil</a:t>
            </a:r>
          </a:p>
        </p:txBody>
      </p:sp>
      <p:sp>
        <p:nvSpPr>
          <p:cNvPr id="2289" name="Effectuer une suppression des non-maxima locaux sur  Mc [m, n]"/>
          <p:cNvSpPr/>
          <p:nvPr/>
        </p:nvSpPr>
        <p:spPr>
          <a:xfrm>
            <a:off x="9670744" y="6423506"/>
            <a:ext cx="3136901" cy="2120901"/>
          </a:xfrm>
          <a:prstGeom prst="rightArrow">
            <a:avLst>
              <a:gd name="adj1" fmla="val 66263"/>
              <a:gd name="adj2" fmla="val 35945"/>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lgn="ctr" defTabSz="457200">
              <a:spcBef>
                <a:spcPts val="0"/>
              </a:spcBef>
              <a:defRPr>
                <a:solidFill>
                  <a:srgbClr val="232A32"/>
                </a:solidFill>
              </a:defRPr>
            </a:pPr>
            <a:r>
              <a:t>Effectuer une suppression des non-maxima locaux sur </a:t>
            </a:r>
            <a:br/>
            <a:r>
              <a:rPr i="1"/>
              <a:t>M</a:t>
            </a:r>
            <a:r>
              <a:rPr baseline="-5999" i="1"/>
              <a:t>c</a:t>
            </a:r>
            <a:r>
              <a:t> [</a:t>
            </a:r>
            <a:r>
              <a:rPr i="1"/>
              <a:t>m, n</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8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8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28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2285"/>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2288"/>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2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2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7" grpId="2"/>
      <p:bldP build="whole" bldLvl="1" animBg="1" rev="0" advAuto="0" spid="2283" grpId="1"/>
      <p:bldP build="whole" bldLvl="1" animBg="1" rev="0" advAuto="0" spid="2284" grpId="3"/>
      <p:bldP build="whole" bldLvl="1" animBg="1" rev="0" advAuto="0" spid="2285" grpId="4"/>
      <p:bldP build="whole" bldLvl="1" animBg="1" rev="0" advAuto="0" spid="2288" grpId="5"/>
      <p:bldP build="whole" bldLvl="1" animBg="1" rev="0" advAuto="0" spid="2289" grpId="7"/>
      <p:bldP build="whole" bldLvl="1" animBg="1" rev="0" advAuto="0" spid="2286" grpId="6"/>
    </p:bldLst>
  </p:timing>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1" name="Tenseur de structure…"/>
          <p:cNvSpPr txBox="1"/>
          <p:nvPr>
            <p:ph type="body" idx="1"/>
          </p:nvPr>
        </p:nvSpPr>
        <p:spPr>
          <a:prstGeom prst="rect">
            <a:avLst/>
          </a:prstGeom>
        </p:spPr>
        <p:txBody>
          <a:bodyPr/>
          <a:lstStyle/>
          <a:p>
            <a:pPr/>
            <a:r>
              <a:t>Tenseur de structure </a:t>
            </a:r>
          </a:p>
          <a:p>
            <a:pPr lvl="1"/>
            <a:r>
              <a:t>Détecteur de Harris</a:t>
            </a:r>
          </a:p>
        </p:txBody>
      </p:sp>
      <p:pic>
        <p:nvPicPr>
          <p:cNvPr id="2292" name="Source : Shai Bagon Source : Shai Bagon" descr="Source : Shai Bagon Source : Shai Bago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293"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2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95" name="cows_step0.jpg" descr="cows_step0.jpg"/>
          <p:cNvPicPr>
            <a:picLocks noChangeAspect="0"/>
          </p:cNvPicPr>
          <p:nvPr/>
        </p:nvPicPr>
        <p:blipFill>
          <a:blip r:embed="rId3">
            <a:extLst/>
          </a:blip>
          <a:stretch>
            <a:fillRect/>
          </a:stretch>
        </p:blipFill>
        <p:spPr>
          <a:xfrm>
            <a:off x="3175000" y="2832100"/>
            <a:ext cx="8902700" cy="5840964"/>
          </a:xfrm>
          <a:prstGeom prst="rect">
            <a:avLst/>
          </a:prstGeom>
        </p:spPr>
      </p:pic>
      <p:sp>
        <p:nvSpPr>
          <p:cNvPr id="2296" name="Images originales"/>
          <p:cNvSpPr/>
          <p:nvPr/>
        </p:nvSpPr>
        <p:spPr>
          <a:xfrm>
            <a:off x="994543" y="3948745"/>
            <a:ext cx="196368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Images originales</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8" name="Tenseur de structure…"/>
          <p:cNvSpPr txBox="1"/>
          <p:nvPr>
            <p:ph type="body" idx="1"/>
          </p:nvPr>
        </p:nvSpPr>
        <p:spPr>
          <a:prstGeom prst="rect">
            <a:avLst/>
          </a:prstGeom>
        </p:spPr>
        <p:txBody>
          <a:bodyPr/>
          <a:lstStyle/>
          <a:p>
            <a:pPr/>
            <a:r>
              <a:t>Tenseur de structure </a:t>
            </a:r>
          </a:p>
          <a:p>
            <a:pPr lvl="1"/>
            <a:r>
              <a:t>Détecteur de Harris</a:t>
            </a:r>
          </a:p>
        </p:txBody>
      </p:sp>
      <p:sp>
        <p:nvSpPr>
          <p:cNvPr id="2299" name="Text"/>
          <p:cNvSpPr/>
          <p:nvPr/>
        </p:nvSpPr>
        <p:spPr>
          <a:xfrm>
            <a:off x="1328687" y="3860799"/>
            <a:ext cx="1260410" cy="457201"/>
          </a:xfrm>
          <a:prstGeom prst="rect">
            <a:avLst/>
          </a:prstGeom>
          <a:ln w="12700">
            <a:miter lim="400000"/>
          </a:ln>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p>
        </p:txBody>
      </p:sp>
      <p:pic>
        <p:nvPicPr>
          <p:cNvPr id="2300" name="Source : Shai Bagon Source : Shai Bagon" descr="Source : Shai Bagon Source : Shai Bago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01"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03" name="cows_step1_corner_response.jpg" descr="cows_step1_corner_response.jpg"/>
          <p:cNvPicPr>
            <a:picLocks noChangeAspect="0"/>
          </p:cNvPicPr>
          <p:nvPr/>
        </p:nvPicPr>
        <p:blipFill>
          <a:blip r:embed="rId3">
            <a:extLst/>
          </a:blip>
          <a:stretch>
            <a:fillRect/>
          </a:stretch>
        </p:blipFill>
        <p:spPr>
          <a:xfrm>
            <a:off x="3175000" y="2832100"/>
            <a:ext cx="8902700" cy="5840964"/>
          </a:xfrm>
          <a:prstGeom prst="rect">
            <a:avLst/>
          </a:prstGeom>
        </p:spPr>
      </p:pic>
      <p:sp>
        <p:nvSpPr>
          <p:cNvPr id="2304" name="Equation"/>
          <p:cNvSpPr txBox="1"/>
          <p:nvPr/>
        </p:nvSpPr>
        <p:spPr>
          <a:xfrm>
            <a:off x="2086710" y="3297876"/>
            <a:ext cx="856739" cy="23381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M</m:t>
                      </m:r>
                    </m:e>
                    <m:sub>
                      <m:r>
                        <a:rPr xmlns:a="http://schemas.openxmlformats.org/drawingml/2006/main" sz="2000" i="1">
                          <a:solidFill>
                            <a:srgbClr val="222222"/>
                          </a:solidFill>
                          <a:latin typeface="Cambria Math" panose="02040503050406030204" pitchFamily="18" charset="0"/>
                        </a:rPr>
                        <m:t>c</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n</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6" name="Source : Shai Bagon Source : Shai Bagon" descr="Source : Shai Bagon Source : Shai Bago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07" name="Tenseur de structure…"/>
          <p:cNvSpPr txBox="1"/>
          <p:nvPr>
            <p:ph type="body" idx="1"/>
          </p:nvPr>
        </p:nvSpPr>
        <p:spPr>
          <a:prstGeom prst="rect">
            <a:avLst/>
          </a:prstGeom>
        </p:spPr>
        <p:txBody>
          <a:bodyPr/>
          <a:lstStyle/>
          <a:p>
            <a:pPr/>
            <a:r>
              <a:t>Tenseur de structure </a:t>
            </a:r>
          </a:p>
          <a:p>
            <a:pPr lvl="1"/>
            <a:r>
              <a:t>Détecteur de Harris</a:t>
            </a:r>
          </a:p>
        </p:txBody>
      </p:sp>
      <p:sp>
        <p:nvSpPr>
          <p:cNvPr id="2308"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10" name="cows_step2_thresh.png" descr="cows_step2_thresh.png"/>
          <p:cNvPicPr>
            <a:picLocks noChangeAspect="0"/>
          </p:cNvPicPr>
          <p:nvPr/>
        </p:nvPicPr>
        <p:blipFill>
          <a:blip r:embed="rId3">
            <a:extLst/>
          </a:blip>
          <a:stretch>
            <a:fillRect/>
          </a:stretch>
        </p:blipFill>
        <p:spPr>
          <a:xfrm>
            <a:off x="3175000" y="2832100"/>
            <a:ext cx="8902700" cy="5840964"/>
          </a:xfrm>
          <a:prstGeom prst="rect">
            <a:avLst/>
          </a:prstGeom>
        </p:spPr>
      </p:pic>
      <p:sp>
        <p:nvSpPr>
          <p:cNvPr id="2311" name="seuil"/>
          <p:cNvSpPr/>
          <p:nvPr/>
        </p:nvSpPr>
        <p:spPr>
          <a:xfrm>
            <a:off x="617487" y="3718148"/>
            <a:ext cx="1980009" cy="46310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14:m>
              <m:oMath>
                <m:sSub>
                  <m:e>
                    <m:r>
                      <a:rPr xmlns:a="http://schemas.openxmlformats.org/drawingml/2006/main" sz="2100" i="1">
                        <a:solidFill>
                          <a:srgbClr val="222222"/>
                        </a:solidFill>
                        <a:latin typeface="Cambria Math" panose="02040503050406030204" pitchFamily="18" charset="0"/>
                      </a:rPr>
                      <m:t>M</m:t>
                    </m:r>
                  </m:e>
                  <m:sub>
                    <m:r>
                      <a:rPr xmlns:a="http://schemas.openxmlformats.org/drawingml/2006/main" sz="2100" i="1">
                        <a:solidFill>
                          <a:srgbClr val="222222"/>
                        </a:solidFill>
                        <a:latin typeface="Cambria Math" panose="02040503050406030204" pitchFamily="18" charset="0"/>
                      </a:rPr>
                      <m:t>c</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&gt;</m:t>
                </m:r>
              </m:oMath>
            </a14:m>
            <a:r>
              <a:t> </a:t>
            </a:r>
            <a:r>
              <a:rPr spc="0"/>
              <a:t>seuil</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3" name="Source : Shai Bagon Source : Shai Bagon" descr="Source : Shai Bagon Source : Shai Bago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14" name="Tenseur de structure…"/>
          <p:cNvSpPr txBox="1"/>
          <p:nvPr>
            <p:ph type="body" idx="1"/>
          </p:nvPr>
        </p:nvSpPr>
        <p:spPr>
          <a:prstGeom prst="rect">
            <a:avLst/>
          </a:prstGeom>
        </p:spPr>
        <p:txBody>
          <a:bodyPr/>
          <a:lstStyle/>
          <a:p>
            <a:pPr/>
            <a:r>
              <a:t>Tenseur de structure </a:t>
            </a:r>
          </a:p>
          <a:p>
            <a:pPr lvl="1"/>
            <a:r>
              <a:t>Détecteur de Harris</a:t>
            </a:r>
          </a:p>
        </p:txBody>
      </p:sp>
      <p:sp>
        <p:nvSpPr>
          <p:cNvPr id="2315"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17" name="droppedImage.tiff" descr="droppedImage.tiff"/>
          <p:cNvPicPr>
            <a:picLocks noChangeAspect="0"/>
          </p:cNvPicPr>
          <p:nvPr/>
        </p:nvPicPr>
        <p:blipFill>
          <a:blip r:embed="rId3">
            <a:extLst/>
          </a:blip>
          <a:stretch>
            <a:fillRect/>
          </a:stretch>
        </p:blipFill>
        <p:spPr>
          <a:xfrm>
            <a:off x="3162300" y="2819400"/>
            <a:ext cx="8928100" cy="5849161"/>
          </a:xfrm>
          <a:prstGeom prst="rect">
            <a:avLst/>
          </a:prstGeom>
        </p:spPr>
      </p:pic>
      <p:sp>
        <p:nvSpPr>
          <p:cNvPr id="2318" name="maximum local (inversé)"/>
          <p:cNvSpPr/>
          <p:nvPr/>
        </p:nvSpPr>
        <p:spPr>
          <a:xfrm>
            <a:off x="515887" y="4009883"/>
            <a:ext cx="2336801" cy="743234"/>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i="1">
                <a:solidFill>
                  <a:srgbClr val="232A32"/>
                </a:solidFill>
              </a:defRPr>
            </a:pPr>
            <a14:m>
              <m:oMath>
                <m:sSub>
                  <m:e>
                    <m:r>
                      <a:rPr xmlns:a="http://schemas.openxmlformats.org/drawingml/2006/main" sz="2000" i="1">
                        <a:solidFill>
                          <a:srgbClr val="232A32"/>
                        </a:solidFill>
                        <a:latin typeface="Cambria Math" panose="02040503050406030204" pitchFamily="18" charset="0"/>
                      </a:rPr>
                      <m:t>M</m:t>
                    </m:r>
                  </m:e>
                  <m:sub>
                    <m:r>
                      <a:rPr xmlns:a="http://schemas.openxmlformats.org/drawingml/2006/main" sz="2000" i="1">
                        <a:solidFill>
                          <a:srgbClr val="232A32"/>
                        </a:solidFill>
                        <a:latin typeface="Cambria Math" panose="02040503050406030204" pitchFamily="18" charset="0"/>
                      </a:rPr>
                      <m:t>c</m:t>
                    </m:r>
                  </m:sub>
                </m:sSub>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a14:m>
            <a:r>
              <a:rPr i="0"/>
              <a:t> maximum local (inversé)</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Calcul des dérivées d’une image…"/>
          <p:cNvSpPr txBox="1"/>
          <p:nvPr>
            <p:ph type="body" idx="1"/>
          </p:nvPr>
        </p:nvSpPr>
        <p:spPr>
          <a:prstGeom prst="rect">
            <a:avLst/>
          </a:prstGeom>
        </p:spPr>
        <p:txBody>
          <a:bodyPr>
            <a:normAutofit fontScale="100000" lnSpcReduction="0"/>
          </a:bodyPr>
          <a:lstStyle/>
          <a:p>
            <a:pPr/>
            <a:r>
              <a:t>Calcul des dérivées d’une image</a:t>
            </a:r>
          </a:p>
          <a:p>
            <a:pPr lvl="1"/>
            <a:r>
              <a:t>Dérivées partielles</a:t>
            </a:r>
          </a:p>
          <a:p>
            <a:pPr lvl="1"/>
            <a:r>
              <a:t>Gradient</a:t>
            </a:r>
          </a:p>
          <a:p>
            <a:pPr lvl="1"/>
            <a:r>
              <a:t>Laplacien</a:t>
            </a:r>
          </a:p>
          <a:p>
            <a:pPr>
              <a:defRPr>
                <a:solidFill>
                  <a:srgbClr val="4C4C4F">
                    <a:alpha val="60000"/>
                  </a:srgbClr>
                </a:solidFill>
              </a:defRPr>
            </a:pPr>
            <a:r>
              <a:t>Contours</a:t>
            </a:r>
          </a:p>
          <a:p>
            <a:pPr>
              <a:defRPr>
                <a:solidFill>
                  <a:srgbClr val="4C4C4F">
                    <a:alpha val="60000"/>
                  </a:srgbClr>
                </a:solidFill>
              </a:defRPr>
            </a:pPr>
            <a:r>
              <a:t>Coins</a:t>
            </a:r>
          </a:p>
          <a:p>
            <a:pPr>
              <a:defRPr>
                <a:solidFill>
                  <a:srgbClr val="4C4C4F">
                    <a:alpha val="60000"/>
                  </a:srgbClr>
                </a:solidFill>
              </a:defRPr>
            </a:pPr>
            <a:r>
              <a:t>Segmentation</a:t>
            </a:r>
          </a:p>
        </p:txBody>
      </p:sp>
      <p:sp>
        <p:nvSpPr>
          <p:cNvPr id="2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0" name="Source : Shai Bagon Source : Shai Bagon" descr="Source : Shai Bagon Source : Shai Bago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21" name="Tenseur de structure…"/>
          <p:cNvSpPr txBox="1"/>
          <p:nvPr>
            <p:ph type="body" idx="1"/>
          </p:nvPr>
        </p:nvSpPr>
        <p:spPr>
          <a:prstGeom prst="rect">
            <a:avLst/>
          </a:prstGeom>
        </p:spPr>
        <p:txBody>
          <a:bodyPr/>
          <a:lstStyle/>
          <a:p>
            <a:pPr/>
            <a:r>
              <a:t>Tenseur de structure </a:t>
            </a:r>
          </a:p>
          <a:p>
            <a:pPr lvl="1"/>
            <a:r>
              <a:t>Détecteur de Harris</a:t>
            </a:r>
          </a:p>
        </p:txBody>
      </p:sp>
      <p:sp>
        <p:nvSpPr>
          <p:cNvPr id="2322"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24" name="cows_step4_harris.jpg" descr="cows_step4_harris.jpg"/>
          <p:cNvPicPr>
            <a:picLocks noChangeAspect="0"/>
          </p:cNvPicPr>
          <p:nvPr/>
        </p:nvPicPr>
        <p:blipFill>
          <a:blip r:embed="rId3">
            <a:extLst/>
          </a:blip>
          <a:stretch>
            <a:fillRect/>
          </a:stretch>
        </p:blipFill>
        <p:spPr>
          <a:xfrm>
            <a:off x="3175000" y="2832100"/>
            <a:ext cx="8902700" cy="5850899"/>
          </a:xfrm>
          <a:prstGeom prst="rect">
            <a:avLst/>
          </a:prstGeom>
        </p:spPr>
      </p:pic>
      <p:sp>
        <p:nvSpPr>
          <p:cNvPr id="2325" name="maximum localement superposés sur l’image originale"/>
          <p:cNvSpPr/>
          <p:nvPr/>
        </p:nvSpPr>
        <p:spPr>
          <a:xfrm>
            <a:off x="287287" y="3863833"/>
            <a:ext cx="2565401" cy="1035334"/>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i="1">
                <a:solidFill>
                  <a:srgbClr val="232A32"/>
                </a:solidFill>
              </a:defRPr>
            </a:pPr>
            <a14:m>
              <m:oMath>
                <m:sSub>
                  <m:e>
                    <m:r>
                      <a:rPr xmlns:a="http://schemas.openxmlformats.org/drawingml/2006/main" sz="2000" i="1">
                        <a:solidFill>
                          <a:srgbClr val="232A32"/>
                        </a:solidFill>
                        <a:latin typeface="Cambria Math" panose="02040503050406030204" pitchFamily="18" charset="0"/>
                      </a:rPr>
                      <m:t>M</m:t>
                    </m:r>
                  </m:e>
                  <m:sub>
                    <m:r>
                      <a:rPr xmlns:a="http://schemas.openxmlformats.org/drawingml/2006/main" sz="2000" i="1">
                        <a:solidFill>
                          <a:srgbClr val="232A32"/>
                        </a:solidFill>
                        <a:latin typeface="Cambria Math" panose="02040503050406030204" pitchFamily="18" charset="0"/>
                      </a:rPr>
                      <m:t>c</m:t>
                    </m:r>
                  </m:sub>
                </m:sSub>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a14:m>
            <a:r>
              <a:rPr i="0"/>
              <a:t> maximum localement superposés sur l’image originale</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7"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28" name="Tenseur de structure…"/>
          <p:cNvSpPr txBox="1"/>
          <p:nvPr>
            <p:ph type="body" idx="1"/>
          </p:nvPr>
        </p:nvSpPr>
        <p:spPr>
          <a:prstGeom prst="rect">
            <a:avLst/>
          </a:prstGeom>
        </p:spPr>
        <p:txBody>
          <a:bodyPr/>
          <a:lstStyle>
            <a:lvl3pPr>
              <a:buBlip>
                <a:blip r:embed="rId3"/>
              </a:buBlip>
            </a:lvl3pPr>
          </a:lstStyle>
          <a:p>
            <a:pPr/>
            <a:r>
              <a:t>Tenseur de structure </a:t>
            </a:r>
          </a:p>
          <a:p>
            <a:pPr lvl="1"/>
            <a:r>
              <a:t>Détecteur de Harris</a:t>
            </a:r>
          </a:p>
          <a:p>
            <a:pPr lvl="2"/>
            <a:r>
              <a:t>Invariance des jonctions face à la rotation</a:t>
            </a:r>
          </a:p>
        </p:txBody>
      </p:sp>
      <p:sp>
        <p:nvSpPr>
          <p:cNvPr id="2329"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1" name="droppedImage.tiff" descr="droppedImage.tiff"/>
          <p:cNvPicPr>
            <a:picLocks noChangeAspect="0"/>
          </p:cNvPicPr>
          <p:nvPr/>
        </p:nvPicPr>
        <p:blipFill>
          <a:blip r:embed="rId4">
            <a:extLst/>
          </a:blip>
          <a:stretch>
            <a:fillRect/>
          </a:stretch>
        </p:blipFill>
        <p:spPr>
          <a:xfrm>
            <a:off x="13373100" y="5651500"/>
            <a:ext cx="3949700" cy="3263900"/>
          </a:xfrm>
          <a:prstGeom prst="rect">
            <a:avLst/>
          </a:prstGeom>
        </p:spPr>
      </p:pic>
      <p:pic>
        <p:nvPicPr>
          <p:cNvPr id="2332" name="droppedImage.tiff" descr="droppedImage.tiff"/>
          <p:cNvPicPr>
            <a:picLocks noChangeAspect="0"/>
          </p:cNvPicPr>
          <p:nvPr/>
        </p:nvPicPr>
        <p:blipFill>
          <a:blip r:embed="rId5">
            <a:extLst/>
          </a:blip>
          <a:stretch>
            <a:fillRect/>
          </a:stretch>
        </p:blipFill>
        <p:spPr>
          <a:xfrm>
            <a:off x="13773072" y="1566164"/>
            <a:ext cx="6991429" cy="5727701"/>
          </a:xfrm>
          <a:prstGeom prst="rect">
            <a:avLst/>
          </a:prstGeom>
        </p:spPr>
      </p:pic>
      <p:pic>
        <p:nvPicPr>
          <p:cNvPr id="2333" name="droppedImage.png" descr="droppedImage.png"/>
          <p:cNvPicPr>
            <a:picLocks noChangeAspect="0"/>
          </p:cNvPicPr>
          <p:nvPr/>
        </p:nvPicPr>
        <p:blipFill>
          <a:blip r:embed="rId6">
            <a:extLst/>
          </a:blip>
          <a:stretch>
            <a:fillRect/>
          </a:stretch>
        </p:blipFill>
        <p:spPr>
          <a:xfrm>
            <a:off x="6325247" y="2610328"/>
            <a:ext cx="5855211" cy="5892801"/>
          </a:xfrm>
          <a:prstGeom prst="rect">
            <a:avLst/>
          </a:prstGeom>
        </p:spPr>
      </p:pic>
      <p:sp>
        <p:nvSpPr>
          <p:cNvPr id="2334" name="Voisinage gaussien σ = 1.5…"/>
          <p:cNvSpPr/>
          <p:nvPr/>
        </p:nvSpPr>
        <p:spPr>
          <a:xfrm>
            <a:off x="1625600" y="8039100"/>
            <a:ext cx="3276600" cy="7366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Voisinage gaussien σ = 1.5</a:t>
            </a:r>
          </a:p>
          <a:p>
            <a:pPr algn="ctr" defTabSz="457200">
              <a:spcBef>
                <a:spcPts val="0"/>
              </a:spcBef>
              <a:defRPr>
                <a:solidFill>
                  <a:srgbClr val="232A32"/>
                </a:solidFill>
              </a:defRPr>
            </a:pPr>
            <a:r>
              <a:rPr i="1"/>
              <a:t>k</a:t>
            </a:r>
            <a:r>
              <a:t> = 0.04</a:t>
            </a:r>
          </a:p>
        </p:txBody>
      </p:sp>
      <p:pic>
        <p:nvPicPr>
          <p:cNvPr id="2335" name="droppedImage.png" descr="droppedImage.png"/>
          <p:cNvPicPr>
            <a:picLocks noChangeAspect="0"/>
          </p:cNvPicPr>
          <p:nvPr/>
        </p:nvPicPr>
        <p:blipFill>
          <a:blip r:embed="rId7">
            <a:extLst/>
          </a:blip>
          <a:stretch>
            <a:fillRect/>
          </a:stretch>
        </p:blipFill>
        <p:spPr>
          <a:xfrm>
            <a:off x="1137469" y="3701834"/>
            <a:ext cx="4254501" cy="42926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3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3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3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mph" nodeType="clickEffect" presetSubtype="0" presetID="8" grpId="4" accel="50000" decel="50000" fill="hold">
                                  <p:stCondLst>
                                    <p:cond delay="0"/>
                                  </p:stCondLst>
                                  <p:childTnLst>
                                    <p:animRot by="3300000">
                                      <p:cBhvr>
                                        <p:cTn id="17" dur="1000" fill="hold"/>
                                        <p:tgtEl>
                                          <p:spTgt spid="233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3" grpId="3"/>
      <p:bldP build="whole" bldLvl="1" animBg="1" rev="0" advAuto="0" spid="2335" grpId="4"/>
      <p:bldP build="whole" bldLvl="1" animBg="1" rev="0" advAuto="0" spid="2334" grpId="2"/>
      <p:bldP build="whole" bldLvl="1" animBg="1" rev="0" advAuto="0" spid="2335" grpId="1"/>
    </p:bldLst>
  </p:timing>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7" name="Slide Number"/>
          <p:cNvSpPr txBox="1"/>
          <p:nvPr>
            <p:ph type="sldNum" sz="quarter" idx="2"/>
          </p:nvPr>
        </p:nvSpPr>
        <p:spPr>
          <a:xfrm>
            <a:off x="11543792" y="8886613"/>
            <a:ext cx="4856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38" name="Détecteur de Harris"/>
          <p:cNvSpPr txBox="1"/>
          <p:nvPr>
            <p:ph type="title" idx="4294967295"/>
          </p:nvPr>
        </p:nvSpPr>
        <p:spPr>
          <a:xfrm>
            <a:off x="975359" y="216746"/>
            <a:ext cx="11054082" cy="1625601"/>
          </a:xfrm>
          <a:prstGeom prst="rect">
            <a:avLst/>
          </a:prstGeom>
        </p:spPr>
        <p:txBody>
          <a:bodyPr lIns="65023" tIns="65023" rIns="65023" bIns="65023"/>
          <a:lstStyle>
            <a:lvl1pPr marL="0" indent="0" defTabSz="1300480">
              <a:buSzTx/>
              <a:buNone/>
              <a:defRPr b="0" cap="none" sz="5000">
                <a:solidFill>
                  <a:srgbClr val="000000"/>
                </a:solidFill>
                <a:latin typeface="Times New Roman"/>
                <a:ea typeface="Times New Roman"/>
                <a:cs typeface="Times New Roman"/>
                <a:sym typeface="Times New Roman"/>
              </a:defRPr>
            </a:lvl1pPr>
          </a:lstStyle>
          <a:p>
            <a:pPr/>
            <a:r>
              <a:t>Détecteur de Harris</a:t>
            </a:r>
          </a:p>
        </p:txBody>
      </p:sp>
      <p:sp>
        <p:nvSpPr>
          <p:cNvPr id="2339" name="1. Calculer le gradient de l’image d’entrée…"/>
          <p:cNvSpPr txBox="1"/>
          <p:nvPr/>
        </p:nvSpPr>
        <p:spPr>
          <a:xfrm>
            <a:off x="1287679" y="2246500"/>
            <a:ext cx="8716737" cy="52606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1. Calculer le gradient de l’image d’ent</a:t>
            </a:r>
            <a:r>
              <a:t>rée</a:t>
            </a:r>
            <a:r>
              <a:t> </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2. POUR CHAQUE pixel (x,y) de l’image FAIRE</a:t>
            </a:r>
          </a:p>
          <a:p>
            <a:pPr defTabSz="1300480">
              <a:spcBef>
                <a:spcPts val="0"/>
              </a:spcBef>
              <a:buClrTx/>
              <a:defRPr sz="2400">
                <a:solidFill>
                  <a:srgbClr val="000000"/>
                </a:solidFill>
              </a:defRPr>
            </a:pPr>
            <a:r>
              <a:t>          Calculer la matrice hessienne H autour d’un voisinage de taille  </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2. POUR CHAQUE pixel (x,y) de l’image FAIRE</a:t>
            </a:r>
          </a:p>
          <a:p>
            <a:pPr defTabSz="1300480">
              <a:spcBef>
                <a:spcPts val="0"/>
              </a:spcBef>
              <a:buClrTx/>
              <a:defRPr sz="2400">
                <a:solidFill>
                  <a:srgbClr val="000000"/>
                </a:solidFill>
              </a:defRPr>
            </a:pPr>
            <a:r>
              <a:t>	POUR CHAQUE pixel (x+a,y+b) voisin de (x,y) FAIRE</a:t>
            </a:r>
          </a:p>
          <a:p>
            <a:pPr defTabSz="1300480">
              <a:spcBef>
                <a:spcPts val="0"/>
              </a:spcBef>
              <a:buClrTx/>
              <a:defRPr sz="2400">
                <a:solidFill>
                  <a:srgbClr val="000000"/>
                </a:solidFill>
              </a:defRPr>
            </a:pPr>
            <a:r>
              <a:t>		SI </a:t>
            </a:r>
            <a:r>
              <a:rPr i="1"/>
              <a:t>                                        </a:t>
            </a:r>
            <a:r>
              <a:t>ALORS</a:t>
            </a:r>
          </a:p>
          <a:p>
            <a:pPr defTabSz="1300480">
              <a:spcBef>
                <a:spcPts val="0"/>
              </a:spcBef>
              <a:buClrTx/>
              <a:defRPr sz="2400">
                <a:solidFill>
                  <a:srgbClr val="000000"/>
                </a:solidFill>
              </a:defRPr>
            </a:pPr>
            <a:r>
              <a:t>			</a:t>
            </a:r>
            <a:endParaRPr i="1"/>
          </a:p>
          <a:p>
            <a:pPr defTabSz="1300480">
              <a:spcBef>
                <a:spcPts val="0"/>
              </a:spcBef>
              <a:buClrTx/>
              <a:defRPr sz="2400">
                <a:solidFill>
                  <a:srgbClr val="000000"/>
                </a:solidFill>
              </a:defRPr>
            </a:pPr>
            <a:endParaRPr i="1"/>
          </a:p>
          <a:p>
            <a:pPr defTabSz="1300480">
              <a:spcBef>
                <a:spcPts val="0"/>
              </a:spcBef>
              <a:buClrTx/>
              <a:defRPr sz="2400">
                <a:solidFill>
                  <a:srgbClr val="000000"/>
                </a:solidFill>
              </a:defRPr>
            </a:pPr>
            <a:r>
              <a:t>4.  </a:t>
            </a:r>
          </a:p>
        </p:txBody>
      </p:sp>
      <p:pic>
        <p:nvPicPr>
          <p:cNvPr id="2340" name="image.pdf" descr="image.pdf"/>
          <p:cNvPicPr>
            <a:picLocks noChangeAspect="1"/>
          </p:cNvPicPr>
          <p:nvPr/>
        </p:nvPicPr>
        <p:blipFill>
          <a:blip r:embed="rId2">
            <a:extLst/>
          </a:blip>
          <a:stretch>
            <a:fillRect/>
          </a:stretch>
        </p:blipFill>
        <p:spPr>
          <a:xfrm>
            <a:off x="3989493" y="2806417"/>
            <a:ext cx="1912339" cy="751841"/>
          </a:xfrm>
          <a:prstGeom prst="rect">
            <a:avLst/>
          </a:prstGeom>
          <a:ln w="12700">
            <a:miter lim="400000"/>
          </a:ln>
        </p:spPr>
      </p:pic>
      <p:sp>
        <p:nvSpPr>
          <p:cNvPr id="2341" name="Rectangle"/>
          <p:cNvSpPr/>
          <p:nvPr/>
        </p:nvSpPr>
        <p:spPr>
          <a:xfrm>
            <a:off x="961813" y="2262293"/>
            <a:ext cx="11343077" cy="6515947"/>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2342" name="Détecteur de Harris avec suppression des non max"/>
          <p:cNvSpPr txBox="1"/>
          <p:nvPr/>
        </p:nvSpPr>
        <p:spPr>
          <a:xfrm>
            <a:off x="981681" y="1718168"/>
            <a:ext cx="6372099"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Détecteur de Harris avec suppression des non max </a:t>
            </a:r>
          </a:p>
        </p:txBody>
      </p:sp>
      <p:sp>
        <p:nvSpPr>
          <p:cNvPr id="2343" name="Rectangle"/>
          <p:cNvSpPr/>
          <p:nvPr/>
        </p:nvSpPr>
        <p:spPr>
          <a:xfrm>
            <a:off x="961813" y="1693333"/>
            <a:ext cx="6931378" cy="568961"/>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pic>
        <p:nvPicPr>
          <p:cNvPr id="2344" name="image.pdf" descr="image.pdf"/>
          <p:cNvPicPr>
            <a:picLocks noChangeAspect="1"/>
          </p:cNvPicPr>
          <p:nvPr/>
        </p:nvPicPr>
        <p:blipFill>
          <a:blip r:embed="rId3">
            <a:extLst/>
          </a:blip>
          <a:stretch>
            <a:fillRect/>
          </a:stretch>
        </p:blipFill>
        <p:spPr>
          <a:xfrm>
            <a:off x="9993293" y="4081463"/>
            <a:ext cx="751841" cy="318347"/>
          </a:xfrm>
          <a:prstGeom prst="rect">
            <a:avLst/>
          </a:prstGeom>
          <a:ln w="12700">
            <a:miter lim="400000"/>
          </a:ln>
        </p:spPr>
      </p:pic>
      <p:pic>
        <p:nvPicPr>
          <p:cNvPr id="2345" name="image.pdf" descr="image.pdf"/>
          <p:cNvPicPr>
            <a:picLocks noChangeAspect="1"/>
          </p:cNvPicPr>
          <p:nvPr/>
        </p:nvPicPr>
        <p:blipFill>
          <a:blip r:embed="rId4">
            <a:extLst/>
          </a:blip>
          <a:stretch>
            <a:fillRect/>
          </a:stretch>
        </p:blipFill>
        <p:spPr>
          <a:xfrm>
            <a:off x="2763796" y="4649893"/>
            <a:ext cx="3632766" cy="453814"/>
          </a:xfrm>
          <a:prstGeom prst="rect">
            <a:avLst/>
          </a:prstGeom>
          <a:ln w="12700">
            <a:miter lim="400000"/>
          </a:ln>
        </p:spPr>
      </p:pic>
      <p:pic>
        <p:nvPicPr>
          <p:cNvPr id="2346" name="image.pdf" descr="image.pdf"/>
          <p:cNvPicPr>
            <a:picLocks noChangeAspect="1"/>
          </p:cNvPicPr>
          <p:nvPr/>
        </p:nvPicPr>
        <p:blipFill>
          <a:blip r:embed="rId5">
            <a:extLst/>
          </a:blip>
          <a:stretch>
            <a:fillRect/>
          </a:stretch>
        </p:blipFill>
        <p:spPr>
          <a:xfrm>
            <a:off x="4250197" y="6045131"/>
            <a:ext cx="3178952" cy="428978"/>
          </a:xfrm>
          <a:prstGeom prst="rect">
            <a:avLst/>
          </a:prstGeom>
          <a:ln w="12700">
            <a:miter lim="400000"/>
          </a:ln>
        </p:spPr>
      </p:pic>
      <p:pic>
        <p:nvPicPr>
          <p:cNvPr id="2347" name="image.pdf" descr="image.pdf"/>
          <p:cNvPicPr>
            <a:picLocks noChangeAspect="1"/>
          </p:cNvPicPr>
          <p:nvPr/>
        </p:nvPicPr>
        <p:blipFill>
          <a:blip r:embed="rId6">
            <a:extLst/>
          </a:blip>
          <a:stretch>
            <a:fillRect/>
          </a:stretch>
        </p:blipFill>
        <p:spPr>
          <a:xfrm>
            <a:off x="5738142" y="6526037"/>
            <a:ext cx="1528517" cy="428979"/>
          </a:xfrm>
          <a:prstGeom prst="rect">
            <a:avLst/>
          </a:prstGeom>
          <a:ln w="12700">
            <a:miter lim="400000"/>
          </a:ln>
        </p:spPr>
      </p:pic>
      <p:pic>
        <p:nvPicPr>
          <p:cNvPr id="2348" name="image.pdf" descr="image.pdf"/>
          <p:cNvPicPr>
            <a:picLocks noChangeAspect="1"/>
          </p:cNvPicPr>
          <p:nvPr/>
        </p:nvPicPr>
        <p:blipFill>
          <a:blip r:embed="rId7">
            <a:extLst/>
          </a:blip>
          <a:stretch>
            <a:fillRect/>
          </a:stretch>
        </p:blipFill>
        <p:spPr>
          <a:xfrm>
            <a:off x="1991912" y="7129832"/>
            <a:ext cx="1837832" cy="428979"/>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50"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51" name="Tenseur de structure…"/>
          <p:cNvSpPr txBox="1"/>
          <p:nvPr>
            <p:ph type="body" idx="1"/>
          </p:nvPr>
        </p:nvSpPr>
        <p:spPr>
          <a:prstGeom prst="rect">
            <a:avLst/>
          </a:prstGeom>
        </p:spPr>
        <p:txBody>
          <a:bodyPr/>
          <a:lstStyle/>
          <a:p>
            <a:pPr/>
            <a:r>
              <a:t>Tenseur de structure </a:t>
            </a:r>
          </a:p>
          <a:p>
            <a:pPr lvl="1"/>
            <a:r>
              <a:t>Détecteur de Shi-Tomasi (Tomasi-Kanade)</a:t>
            </a:r>
          </a:p>
        </p:txBody>
      </p:sp>
      <p:sp>
        <p:nvSpPr>
          <p:cNvPr id="2352"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5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354" name="Algorithme 4.5 : Shi-Tomasi (Tomasi-Kanade)"/>
          <p:cNvGraphicFramePr/>
          <p:nvPr/>
        </p:nvGraphicFramePr>
        <p:xfrm>
          <a:off x="1063388" y="2804227"/>
          <a:ext cx="10498029" cy="586188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307116"/>
                <a:gridCol w="10190911"/>
              </a:tblGrid>
              <a:tr h="584200">
                <a:tc gridSpan="2">
                  <a:txBody>
                    <a:bodyPr/>
                    <a:lstStyle/>
                    <a:p>
                      <a:pPr algn="l" defTabSz="469900">
                        <a:defRPr sz="1800">
                          <a:solidFill>
                            <a:srgbClr val="000000"/>
                          </a:solidFill>
                        </a:defRPr>
                      </a:pPr>
                      <a:r>
                        <a:rPr b="1" sz="2000">
                          <a:latin typeface="+mn-lt"/>
                          <a:ea typeface="+mn-ea"/>
                          <a:cs typeface="+mn-cs"/>
                          <a:sym typeface="Helvetica"/>
                        </a:rPr>
                        <a:t>Algorithme 4.5 : Shi-Tomasi (Tomasi-Kanade)</a:t>
                      </a:r>
                    </a:p>
                  </a:txBody>
                  <a:tcPr marL="139700" marR="139700" marT="139700" marB="139700" anchor="ctr" anchorCtr="0" horzOverflow="overflow">
                    <a:lnL/>
                    <a:lnR/>
                    <a:lnT/>
                    <a:lnB/>
                    <a:solidFill>
                      <a:srgbClr val="000000">
                        <a:alpha val="0"/>
                      </a:srgbClr>
                    </a:solidFill>
                  </a:tcPr>
                </a:tc>
                <a:tc hMerge="1">
                  <a:tcPr/>
                </a:tc>
              </a:tr>
              <a:tr h="395736">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d’origine</a:t>
                      </a:r>
                    </a:p>
                  </a:txBody>
                  <a:tcPr marL="50800" marR="50800" marT="50800" marB="50800" anchor="t" anchorCtr="0" horzOverflow="overflow">
                    <a:lnR w="12700">
                      <a:miter lim="400000"/>
                    </a:lnR>
                    <a:lnT w="12700">
                      <a:miter lim="400000"/>
                    </a:lnT>
                  </a:tcPr>
                </a:tc>
                <a:tc hMerge="1">
                  <a:tcPr/>
                </a:tc>
              </a:tr>
              <a:tr h="400356">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a:t>c</a:t>
                      </a:r>
                      <a:r>
                        <a:t>[</a:t>
                      </a:r>
                      <a:r>
                        <a:rPr i="1"/>
                        <a:t>m</a:t>
                      </a:r>
                      <a:r>
                        <a:t>, </a:t>
                      </a:r>
                      <a:r>
                        <a:rPr i="1"/>
                        <a:t>n</a:t>
                      </a:r>
                      <a:r>
                        <a:t>]		Carte des jonctions détectées</a:t>
                      </a:r>
                    </a:p>
                  </a:txBody>
                  <a:tcPr marL="50800" marR="50800" marT="50800" marB="50800" anchor="t" anchorCtr="0" horzOverflow="overflow">
                    <a:lnR w="12700">
                      <a:miter lim="400000"/>
                    </a:lnR>
                    <a:lnB>
                      <a:solidFill>
                        <a:srgbClr val="000000"/>
                      </a:solidFill>
                      <a:miter lim="400000"/>
                    </a:lnB>
                  </a:tcPr>
                </a:tc>
                <a:tc hMerge="1">
                  <a:tcPr/>
                </a:tc>
              </a:tr>
              <a:tr h="401896">
                <a:tc>
                  <a:txBody>
                    <a:bodyPr/>
                    <a:lstStyle/>
                    <a:p>
                      <a:pPr algn="l" defTabSz="457200">
                        <a:spcBef>
                          <a:spcPts val="1100"/>
                        </a:spcBef>
                        <a:defRPr sz="1900">
                          <a:sym typeface="Menlo Regular"/>
                        </a:defRPr>
                      </a:pPr>
                    </a:p>
                  </a:txBody>
                  <a:tcPr marL="50800" marR="50800" marT="50800" marB="50800" anchor="t" anchorCtr="0" horzOverflow="overflow">
                    <a:lnT>
                      <a:solidFill>
                        <a:srgbClr val="000000"/>
                      </a:solidFill>
                      <a:miter lim="400000"/>
                    </a:lnT>
                  </a:tcPr>
                </a:tc>
                <a:tc>
                  <a:txBody>
                    <a:bodyPr/>
                    <a:lstStyle/>
                    <a:p>
                      <a:pPr algn="l" defTabSz="457200">
                        <a:spcBef>
                          <a:spcPts val="1100"/>
                        </a:spcBef>
                        <a:defRPr sz="1700">
                          <a:sym typeface="Menlo Regular"/>
                        </a:defRPr>
                      </a:pPr>
                      <a:r>
                        <a:t>Initialiser tous les pixels de </a:t>
                      </a:r>
                      <a:r>
                        <a:rPr i="1"/>
                        <a:t>c</a:t>
                      </a:r>
                      <a:r>
                        <a:t>[</a:t>
                      </a:r>
                      <a:r>
                        <a:rPr i="1"/>
                        <a:t>m</a:t>
                      </a:r>
                      <a:r>
                        <a:t>, </a:t>
                      </a:r>
                      <a:r>
                        <a:rPr i="1"/>
                        <a:t>n</a:t>
                      </a:r>
                      <a:r>
                        <a:t>] à 0</a:t>
                      </a:r>
                    </a:p>
                  </a:txBody>
                  <a:tcPr marL="63500" marR="63500" marT="63500" marB="63500" anchor="t" anchorCtr="0" horzOverflow="overflow">
                    <a:lnR w="12700">
                      <a:miter lim="400000"/>
                    </a:lnR>
                  </a:tcPr>
                </a:tc>
              </a:tr>
              <a:tr h="744412">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Calculer les dérivées d’image </a:t>
                      </a:r>
                      <a:r>
                        <a:rPr i="1" spc="85">
                          <a:latin typeface="+mj-lt"/>
                          <a:ea typeface="+mj-ea"/>
                          <a:cs typeface="+mj-cs"/>
                          <a:sym typeface="Times Roman"/>
                        </a:rPr>
                        <a:t>f</a:t>
                      </a:r>
                      <a:r>
                        <a:rPr baseline="-35411" i="1"/>
                        <a:t>x</a:t>
                      </a:r>
                      <a:r>
                        <a:t> et </a:t>
                      </a:r>
                      <a:r>
                        <a:rPr i="1" spc="85">
                          <a:latin typeface="+mj-lt"/>
                          <a:ea typeface="+mj-ea"/>
                          <a:cs typeface="+mj-cs"/>
                          <a:sym typeface="Times Roman"/>
                        </a:rPr>
                        <a:t>f</a:t>
                      </a:r>
                      <a:r>
                        <a:rPr baseline="-35411" i="1"/>
                        <a:t>y</a:t>
                      </a:r>
                      <a:r>
                        <a:t> par les dérivées de la Gaussienne (ou autres masques)</a:t>
                      </a:r>
                    </a:p>
                  </a:txBody>
                  <a:tcPr marL="63500" marR="63500" marT="63500" marB="63500" anchor="t" anchorCtr="0" horzOverflow="overflow">
                    <a:lnR w="12700">
                      <a:miter lim="400000"/>
                    </a:lnR>
                  </a:tcPr>
                </a:tc>
              </a:tr>
              <a:tr h="400356">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Pour tous les pixels [</a:t>
                      </a:r>
                      <a:r>
                        <a:rPr i="1"/>
                        <a:t>m</a:t>
                      </a:r>
                      <a:r>
                        <a:t>, </a:t>
                      </a:r>
                      <a:r>
                        <a:rPr i="1"/>
                        <a:t>n</a:t>
                      </a:r>
                      <a:r>
                        <a:t>]</a:t>
                      </a:r>
                    </a:p>
                  </a:txBody>
                  <a:tcPr marL="63500" marR="63500" marT="63500" marB="63500" anchor="t" anchorCtr="0" horzOverflow="overflow">
                    <a:lnR w="12700">
                      <a:miter lim="400000"/>
                    </a:lnR>
                  </a:tcPr>
                </a:tc>
              </a:tr>
              <a:tr h="400356">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	Calculer le tenseur de structure lissé (par une autre Gaussienne) : </a:t>
                      </a:r>
                      <a:r>
                        <a:rPr i="1">
                          <a:latin typeface="Times New Roman"/>
                          <a:ea typeface="Times New Roman"/>
                          <a:cs typeface="Times New Roman"/>
                          <a:sym typeface="Times New Roman"/>
                        </a:rPr>
                        <a:t>S′</a:t>
                      </a:r>
                    </a:p>
                  </a:txBody>
                  <a:tcPr marL="63500" marR="63500" marT="63500" marB="63500" anchor="t" anchorCtr="0" horzOverflow="overflow">
                    <a:lnR w="12700">
                      <a:miter lim="400000"/>
                    </a:lnR>
                  </a:tcPr>
                </a:tc>
              </a:tr>
              <a:tr h="461949">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	Calculer la plus petite valeur propre: λ</a:t>
                      </a:r>
                      <a:r>
                        <a:rPr baseline="-35411"/>
                        <a:t>min</a:t>
                      </a:r>
                    </a:p>
                  </a:txBody>
                  <a:tcPr marL="63500" marR="63500" marT="63500" marB="63500" anchor="t" anchorCtr="0" horzOverflow="overflow">
                    <a:lnR w="12700">
                      <a:miter lim="400000"/>
                    </a:lnR>
                  </a:tcPr>
                </a:tc>
              </a:tr>
              <a:tr h="400356">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	Si λ</a:t>
                      </a:r>
                      <a:r>
                        <a:rPr baseline="-5999"/>
                        <a:t>min</a:t>
                      </a:r>
                      <a:r>
                        <a:t> &gt; Seuil</a:t>
                      </a:r>
                    </a:p>
                  </a:txBody>
                  <a:tcPr marL="63500" marR="63500" marT="63500" marB="63500" anchor="t" anchorCtr="0" horzOverflow="overflow">
                    <a:lnR w="12700">
                      <a:miter lim="400000"/>
                    </a:lnR>
                  </a:tcPr>
                </a:tc>
              </a:tr>
              <a:tr h="461949">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		</a:t>
                      </a:r>
                      <a:r>
                        <a:rPr i="1"/>
                        <a:t>c</a:t>
                      </a:r>
                      <a:r>
                        <a:t>[</a:t>
                      </a:r>
                      <a:r>
                        <a:rPr i="1"/>
                        <a:t>m</a:t>
                      </a:r>
                      <a:r>
                        <a:t>, </a:t>
                      </a:r>
                      <a:r>
                        <a:rPr i="1"/>
                        <a:t>n</a:t>
                      </a:r>
                      <a:r>
                        <a:t>]  = λ</a:t>
                      </a:r>
                      <a:r>
                        <a:rPr baseline="-35411"/>
                        <a:t>min</a:t>
                      </a:r>
                    </a:p>
                  </a:txBody>
                  <a:tcPr marL="63500" marR="63500" marT="63500" marB="63500" anchor="t" anchorCtr="0" horzOverflow="overflow">
                    <a:lnR w="12700">
                      <a:miter lim="400000"/>
                    </a:lnR>
                  </a:tcPr>
                </a:tc>
              </a:tr>
              <a:tr h="400356">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Pour tous les pixels de </a:t>
                      </a:r>
                      <a:r>
                        <a:rPr i="1"/>
                        <a:t>c</a:t>
                      </a:r>
                      <a:r>
                        <a:t>[</a:t>
                      </a:r>
                      <a:r>
                        <a:rPr i="1"/>
                        <a:t>m</a:t>
                      </a:r>
                      <a:r>
                        <a:t>, </a:t>
                      </a:r>
                      <a:r>
                        <a:rPr i="1"/>
                        <a:t>n</a:t>
                      </a:r>
                      <a:r>
                        <a:t>] ≠ 0</a:t>
                      </a:r>
                    </a:p>
                  </a:txBody>
                  <a:tcPr marL="63500" marR="63500" marT="63500" marB="63500" anchor="t" anchorCtr="0" horzOverflow="overflow">
                    <a:lnR w="12700">
                      <a:miter lim="400000"/>
                    </a:lnR>
                  </a:tcPr>
                </a:tc>
              </a:tr>
              <a:tr h="412675">
                <a:tc>
                  <a:txBody>
                    <a:bodyPr/>
                    <a:lstStyle/>
                    <a:p>
                      <a:pPr algn="l" defTabSz="457200">
                        <a:spcBef>
                          <a:spcPts val="1100"/>
                        </a:spcBef>
                        <a:defRPr sz="1900">
                          <a:sym typeface="Menlo Regular"/>
                        </a:defRPr>
                      </a:pPr>
                    </a:p>
                  </a:txBody>
                  <a:tcPr marL="50800" marR="50800" marT="50800" marB="50800" anchor="t" anchorCtr="0" horzOverflow="overflow"/>
                </a:tc>
                <a:tc>
                  <a:txBody>
                    <a:bodyPr/>
                    <a:lstStyle/>
                    <a:p>
                      <a:pPr algn="l" defTabSz="457200">
                        <a:spcBef>
                          <a:spcPts val="1100"/>
                        </a:spcBef>
                        <a:defRPr sz="1700">
                          <a:sym typeface="Menlo Regular"/>
                        </a:defRPr>
                      </a:pPr>
                      <a:r>
                        <a:t>	Si </a:t>
                      </a:r>
                      <a:r>
                        <a:rPr i="1"/>
                        <a:t>c</a:t>
                      </a:r>
                      <a:r>
                        <a:t>[</a:t>
                      </a:r>
                      <a:r>
                        <a:rPr i="1"/>
                        <a:t>m</a:t>
                      </a:r>
                      <a:r>
                        <a:t>, </a:t>
                      </a:r>
                      <a:r>
                        <a:rPr i="1"/>
                        <a:t>n</a:t>
                      </a:r>
                      <a:r>
                        <a:t>] n’est pas un maximum local (dans un voisinage </a:t>
                      </a:r>
                      <a:r>
                        <a:rPr i="1" spc="85">
                          <a:latin typeface="+mj-lt"/>
                          <a:ea typeface="+mj-ea"/>
                          <a:cs typeface="+mj-cs"/>
                          <a:sym typeface="Times Roman"/>
                        </a:rPr>
                        <a:t>N</a:t>
                      </a:r>
                      <a:r>
                        <a:rPr spc="85">
                          <a:latin typeface="+mj-lt"/>
                          <a:ea typeface="+mj-ea"/>
                          <a:cs typeface="+mj-cs"/>
                          <a:sym typeface="Times Roman"/>
                        </a:rPr>
                        <a:t>×</a:t>
                      </a:r>
                      <a:r>
                        <a:rPr i="1" spc="85">
                          <a:latin typeface="+mj-lt"/>
                          <a:ea typeface="+mj-ea"/>
                          <a:cs typeface="+mj-cs"/>
                          <a:sym typeface="Times Roman"/>
                        </a:rPr>
                        <a:t>N</a:t>
                      </a:r>
                      <a:r>
                        <a:t>)</a:t>
                      </a:r>
                    </a:p>
                  </a:txBody>
                  <a:tcPr marL="63500" marR="63500" marT="63500" marB="63500" anchor="t" anchorCtr="0" horzOverflow="overflow">
                    <a:lnR w="12700">
                      <a:miter lim="400000"/>
                    </a:lnR>
                  </a:tcPr>
                </a:tc>
              </a:tr>
              <a:tr h="397276">
                <a:tc>
                  <a:txBody>
                    <a:bodyPr/>
                    <a:lstStyle/>
                    <a:p>
                      <a:pPr algn="l" defTabSz="457200">
                        <a:spcBef>
                          <a:spcPts val="1100"/>
                        </a:spcBef>
                        <a:defRPr sz="1900">
                          <a:sym typeface="Menlo Regular"/>
                        </a:defRPr>
                      </a:pPr>
                    </a:p>
                  </a:txBody>
                  <a:tcPr marL="50800" marR="50800" marT="50800" marB="50800" anchor="t" anchorCtr="0" horzOverflow="overflow">
                    <a:lnB w="12700">
                      <a:miter lim="400000"/>
                    </a:lnB>
                  </a:tcPr>
                </a:tc>
                <a:tc>
                  <a:txBody>
                    <a:bodyPr/>
                    <a:lstStyle/>
                    <a:p>
                      <a:pPr algn="l" defTabSz="457200">
                        <a:spcBef>
                          <a:spcPts val="1100"/>
                        </a:spcBef>
                        <a:defRPr sz="1700">
                          <a:sym typeface="Menlo Regular"/>
                        </a:defRPr>
                      </a:pPr>
                      <a:r>
                        <a:t>		</a:t>
                      </a:r>
                      <a:r>
                        <a:rPr i="1"/>
                        <a:t>c</a:t>
                      </a:r>
                      <a:r>
                        <a:t>[</a:t>
                      </a:r>
                      <a:r>
                        <a:rPr i="1"/>
                        <a:t>m</a:t>
                      </a:r>
                      <a:r>
                        <a:t>, </a:t>
                      </a:r>
                      <a:r>
                        <a:rPr i="1"/>
                        <a:t>n</a:t>
                      </a:r>
                      <a:r>
                        <a:t>]  = 0</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4" grpId="1"/>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56" name="Tenseur de structure…"/>
          <p:cNvSpPr txBox="1"/>
          <p:nvPr>
            <p:ph type="body" idx="1"/>
          </p:nvPr>
        </p:nvSpPr>
        <p:spPr>
          <a:prstGeom prst="rect">
            <a:avLst/>
          </a:prstGeom>
        </p:spPr>
        <p:txBody>
          <a:bodyPr/>
          <a:lstStyle/>
          <a:p>
            <a:pPr/>
            <a:r>
              <a:t>Tenseur de structure </a:t>
            </a:r>
          </a:p>
          <a:p>
            <a:pPr lvl="1"/>
            <a:r>
              <a:t>Détecteur de Shi-Tomasi (Tomasi-Kanade, Valeur propre minimale)</a:t>
            </a:r>
          </a:p>
        </p:txBody>
      </p:sp>
      <p:pic>
        <p:nvPicPr>
          <p:cNvPr id="2357" name="labCrop.png" descr="labCrop.png"/>
          <p:cNvPicPr>
            <a:picLocks noChangeAspect="0"/>
          </p:cNvPicPr>
          <p:nvPr/>
        </p:nvPicPr>
        <p:blipFill>
          <a:blip r:embed="rId3">
            <a:extLst/>
          </a:blip>
          <a:stretch>
            <a:fillRect/>
          </a:stretch>
        </p:blipFill>
        <p:spPr>
          <a:xfrm>
            <a:off x="3771900" y="2997200"/>
            <a:ext cx="5854700" cy="5892800"/>
          </a:xfrm>
          <a:prstGeom prst="rect">
            <a:avLst/>
          </a:prstGeom>
        </p:spPr>
      </p:pic>
      <p:pic>
        <p:nvPicPr>
          <p:cNvPr id="2358" name="Source : PM Jodoin Source : PM Jodoin" descr="Source : PM Jodoin Source : PM Jodoin"/>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59"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6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61" name="Text"/>
          <p:cNvSpPr/>
          <p:nvPr/>
        </p:nvSpPr>
        <p:spPr>
          <a:xfrm>
            <a:off x="1226368" y="3288354"/>
            <a:ext cx="2260849" cy="46100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min</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sp>
        <p:nvSpPr>
          <p:cNvPr id="2362" name="f[m, n]"/>
          <p:cNvSpPr/>
          <p:nvPr/>
        </p:nvSpPr>
        <p:spPr>
          <a:xfrm>
            <a:off x="169620" y="3313745"/>
            <a:ext cx="84226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FFFFFF"/>
                </a:solidFill>
              </a:defRPr>
            </a:pPr>
            <a:r>
              <a:t>f</a:t>
            </a:r>
            <a:r>
              <a:rPr i="0"/>
              <a:t>[</a:t>
            </a:r>
            <a:r>
              <a:t>m</a:t>
            </a:r>
            <a:r>
              <a:rPr i="0"/>
              <a:t>, </a:t>
            </a:r>
            <a:r>
              <a:t>n</a:t>
            </a:r>
            <a:r>
              <a:rPr i="0"/>
              <a:t>]</a:t>
            </a:r>
          </a:p>
        </p:txBody>
      </p:sp>
      <p:pic>
        <p:nvPicPr>
          <p:cNvPr id="2363" name="droppedImage.tiff" descr="droppedImage.tiff"/>
          <p:cNvPicPr>
            <a:picLocks noChangeAspect="0"/>
          </p:cNvPicPr>
          <p:nvPr/>
        </p:nvPicPr>
        <p:blipFill>
          <a:blip r:embed="rId5">
            <a:extLst/>
          </a:blip>
          <a:stretch>
            <a:fillRect/>
          </a:stretch>
        </p:blipFill>
        <p:spPr>
          <a:xfrm>
            <a:off x="3771900" y="2997200"/>
            <a:ext cx="5854700" cy="5892800"/>
          </a:xfrm>
          <a:prstGeom prst="rect">
            <a:avLst/>
          </a:prstGeom>
        </p:spPr>
      </p:pic>
      <p:pic>
        <p:nvPicPr>
          <p:cNvPr id="2364" name="minVP.png" descr="minVP.png"/>
          <p:cNvPicPr>
            <a:picLocks noChangeAspect="0"/>
          </p:cNvPicPr>
          <p:nvPr/>
        </p:nvPicPr>
        <p:blipFill>
          <a:blip r:embed="rId6">
            <a:extLst/>
          </a:blip>
          <a:stretch>
            <a:fillRect/>
          </a:stretch>
        </p:blipFill>
        <p:spPr>
          <a:xfrm>
            <a:off x="13309600" y="1320800"/>
            <a:ext cx="5219700" cy="5257800"/>
          </a:xfrm>
          <a:prstGeom prst="rect">
            <a:avLst/>
          </a:prstGeom>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68" name="Tenseur de structure…"/>
          <p:cNvSpPr txBox="1"/>
          <p:nvPr>
            <p:ph type="body" idx="1"/>
          </p:nvPr>
        </p:nvSpPr>
        <p:spPr>
          <a:prstGeom prst="rect">
            <a:avLst/>
          </a:prstGeom>
        </p:spPr>
        <p:txBody>
          <a:bodyPr/>
          <a:lstStyle/>
          <a:p>
            <a:pPr/>
            <a:r>
              <a:t>Tenseur de structure </a:t>
            </a:r>
          </a:p>
          <a:p>
            <a:pPr lvl="1"/>
            <a:r>
              <a:t>Détecteur de Shi-Tomasi (Tomasi-Kanade, Valeur propre minimale)</a:t>
            </a:r>
          </a:p>
        </p:txBody>
      </p:sp>
      <p:pic>
        <p:nvPicPr>
          <p:cNvPr id="2369"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70"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237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72" name="f[m, n]"/>
          <p:cNvSpPr/>
          <p:nvPr/>
        </p:nvSpPr>
        <p:spPr>
          <a:xfrm>
            <a:off x="169620" y="3313745"/>
            <a:ext cx="84226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FFFFFF"/>
                </a:solidFill>
              </a:defRPr>
            </a:pPr>
            <a:r>
              <a:t>f</a:t>
            </a:r>
            <a:r>
              <a:rPr i="0"/>
              <a:t>[</a:t>
            </a:r>
            <a:r>
              <a:t>m</a:t>
            </a:r>
            <a:r>
              <a:rPr i="0"/>
              <a:t>, </a:t>
            </a:r>
            <a:r>
              <a:t>n</a:t>
            </a:r>
            <a:r>
              <a:rPr i="0"/>
              <a:t>]</a:t>
            </a:r>
          </a:p>
        </p:txBody>
      </p:sp>
      <p:pic>
        <p:nvPicPr>
          <p:cNvPr id="2373" name="minVP.png" descr="minVP.png"/>
          <p:cNvPicPr>
            <a:picLocks noChangeAspect="0"/>
          </p:cNvPicPr>
          <p:nvPr/>
        </p:nvPicPr>
        <p:blipFill>
          <a:blip r:embed="rId4">
            <a:extLst/>
          </a:blip>
          <a:stretch>
            <a:fillRect/>
          </a:stretch>
        </p:blipFill>
        <p:spPr>
          <a:xfrm>
            <a:off x="13639800" y="1689100"/>
            <a:ext cx="5219700" cy="5257800"/>
          </a:xfrm>
          <a:prstGeom prst="rect">
            <a:avLst/>
          </a:prstGeom>
        </p:spPr>
      </p:pic>
      <p:pic>
        <p:nvPicPr>
          <p:cNvPr id="2374" name="droppedImage.png" descr="droppedImage.png"/>
          <p:cNvPicPr>
            <a:picLocks noChangeAspect="0"/>
          </p:cNvPicPr>
          <p:nvPr/>
        </p:nvPicPr>
        <p:blipFill>
          <a:blip r:embed="rId5">
            <a:extLst/>
          </a:blip>
          <a:stretch>
            <a:fillRect/>
          </a:stretch>
        </p:blipFill>
        <p:spPr>
          <a:xfrm>
            <a:off x="3771900" y="2997200"/>
            <a:ext cx="5854700" cy="5904006"/>
          </a:xfrm>
          <a:prstGeom prst="rect">
            <a:avLst/>
          </a:prstGeom>
        </p:spPr>
      </p:pic>
      <p:sp>
        <p:nvSpPr>
          <p:cNvPr id="2375" name="Text"/>
          <p:cNvSpPr/>
          <p:nvPr/>
        </p:nvSpPr>
        <p:spPr>
          <a:xfrm>
            <a:off x="2493646" y="3311844"/>
            <a:ext cx="947937" cy="46100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c</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9" name="Calcul des dérivées d’une image…"/>
          <p:cNvSpPr txBox="1"/>
          <p:nvPr>
            <p:ph type="body" idx="1"/>
          </p:nvPr>
        </p:nvSpPr>
        <p:spPr>
          <a:prstGeom prst="rect">
            <a:avLst/>
          </a:prstGeom>
        </p:spPr>
        <p:txBody>
          <a:bodyPr>
            <a:normAutofit fontScale="100000" lnSpcReduction="0"/>
          </a:bodyPr>
          <a:lstStyle/>
          <a:p>
            <a:pPr>
              <a:defRPr>
                <a:solidFill>
                  <a:srgbClr val="4C4C4F">
                    <a:alpha val="60000"/>
                  </a:srgbClr>
                </a:solidFill>
              </a:defRPr>
            </a:pPr>
            <a:r>
              <a:t>Calcul des dérivées d’une image</a:t>
            </a:r>
          </a:p>
          <a:p>
            <a:pPr>
              <a:defRPr>
                <a:solidFill>
                  <a:srgbClr val="4C4C4F">
                    <a:alpha val="60000"/>
                  </a:srgbClr>
                </a:solidFill>
              </a:defRPr>
            </a:pPr>
            <a:r>
              <a:t>Contours </a:t>
            </a:r>
          </a:p>
          <a:p>
            <a:pPr>
              <a:defRPr>
                <a:solidFill>
                  <a:srgbClr val="4C4C4F">
                    <a:alpha val="60000"/>
                  </a:srgbClr>
                </a:solidFill>
              </a:defRPr>
            </a:pPr>
            <a:r>
              <a:t>Caractéristiques ponctuelles</a:t>
            </a:r>
          </a:p>
          <a:p>
            <a:pPr/>
            <a:r>
              <a:t>Segmentation</a:t>
            </a:r>
          </a:p>
          <a:p>
            <a:pPr lvl="1"/>
            <a:r>
              <a:t>Segmentation à base de classification</a:t>
            </a:r>
          </a:p>
          <a:p>
            <a:pPr lvl="2"/>
            <a:r>
              <a:t>Seuillage</a:t>
            </a:r>
          </a:p>
          <a:p>
            <a:pPr lvl="2"/>
            <a:r>
              <a:t>K-Moyenne</a:t>
            </a:r>
          </a:p>
        </p:txBody>
      </p:sp>
      <p:sp>
        <p:nvSpPr>
          <p:cNvPr id="2380" name="Slide Number"/>
          <p:cNvSpPr txBox="1"/>
          <p:nvPr>
            <p:ph type="sldNum" sz="quarter" idx="2"/>
          </p:nvPr>
        </p:nvSpPr>
        <p:spPr>
          <a:xfrm>
            <a:off x="6286879"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2"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383" name="Régions"/>
          <p:cNvSpPr txBox="1"/>
          <p:nvPr>
            <p:ph type="title"/>
          </p:nvPr>
        </p:nvSpPr>
        <p:spPr>
          <a:prstGeom prst="rect">
            <a:avLst/>
          </a:prstGeom>
        </p:spPr>
        <p:txBody>
          <a:bodyPr/>
          <a:lstStyle>
            <a:lvl1pPr>
              <a:buAutoNum type="arabicPeriod" startAt="4"/>
            </a:lvl1pPr>
          </a:lstStyle>
          <a:p>
            <a:pPr/>
            <a:r>
              <a:t>Régions</a:t>
            </a:r>
          </a:p>
        </p:txBody>
      </p:sp>
      <p:sp>
        <p:nvSpPr>
          <p:cNvPr id="2384"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5" name="droppedImage.png" descr="droppedImage.png"/>
          <p:cNvPicPr>
            <a:picLocks noChangeAspect="0"/>
          </p:cNvPicPr>
          <p:nvPr/>
        </p:nvPicPr>
        <p:blipFill>
          <a:blip r:embed="rId3">
            <a:extLst/>
          </a:blip>
          <a:stretch>
            <a:fillRect/>
          </a:stretch>
        </p:blipFill>
        <p:spPr>
          <a:xfrm>
            <a:off x="1391790" y="6284111"/>
            <a:ext cx="2614547" cy="2641001"/>
          </a:xfrm>
          <a:prstGeom prst="rect">
            <a:avLst/>
          </a:prstGeom>
        </p:spPr>
      </p:pic>
      <p:pic>
        <p:nvPicPr>
          <p:cNvPr id="2386" name="droppedImage.png" descr="droppedImage.png"/>
          <p:cNvPicPr>
            <a:picLocks noChangeAspect="0"/>
          </p:cNvPicPr>
          <p:nvPr/>
        </p:nvPicPr>
        <p:blipFill>
          <a:blip r:embed="rId4">
            <a:extLst/>
          </a:blip>
          <a:stretch>
            <a:fillRect/>
          </a:stretch>
        </p:blipFill>
        <p:spPr>
          <a:xfrm>
            <a:off x="8559800" y="5400606"/>
            <a:ext cx="2794000" cy="2825888"/>
          </a:xfrm>
          <a:prstGeom prst="rect">
            <a:avLst/>
          </a:prstGeom>
        </p:spPr>
      </p:pic>
      <p:sp>
        <p:nvSpPr>
          <p:cNvPr id="2387" name="Segmentation en 4 classes/régions"/>
          <p:cNvSpPr/>
          <p:nvPr/>
        </p:nvSpPr>
        <p:spPr>
          <a:xfrm>
            <a:off x="5082918" y="6654800"/>
            <a:ext cx="2400301" cy="1625600"/>
          </a:xfrm>
          <a:prstGeom prst="rightArrow">
            <a:avLst>
              <a:gd name="adj1" fmla="val 58829"/>
              <a:gd name="adj2" fmla="val 35285"/>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Segmentation en 4 classes/régions</a:t>
            </a:r>
          </a:p>
        </p:txBody>
      </p:sp>
      <p:grpSp>
        <p:nvGrpSpPr>
          <p:cNvPr id="2392" name="Group"/>
          <p:cNvGrpSpPr/>
          <p:nvPr/>
        </p:nvGrpSpPr>
        <p:grpSpPr>
          <a:xfrm>
            <a:off x="7189190" y="4040472"/>
            <a:ext cx="5504378" cy="1411433"/>
            <a:chOff x="-2293996" y="-184429"/>
            <a:chExt cx="5504376" cy="1411432"/>
          </a:xfrm>
        </p:grpSpPr>
        <p:sp>
          <p:nvSpPr>
            <p:cNvPr id="2388" name="r [m, n] ∈ {fond, objet vert, objet rouge, objet gris}"/>
            <p:cNvSpPr/>
            <p:nvPr/>
          </p:nvSpPr>
          <p:spPr>
            <a:xfrm>
              <a:off x="-2293997" y="-184430"/>
              <a:ext cx="5504378" cy="806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rPr i="1"/>
                <a:t>r</a:t>
              </a:r>
              <a:r>
                <a:rPr i="1"/>
                <a:t> </a:t>
              </a:r>
              <a:r>
                <a:t>[</a:t>
              </a:r>
              <a:r>
                <a:rPr i="1"/>
                <a:t>m, n</a:t>
              </a:r>
              <a:r>
                <a:t>]</a:t>
              </a:r>
              <a:r>
                <a:t> </a:t>
              </a:r>
              <a:r>
                <a:rPr spc="154" sz="2200">
                  <a:latin typeface="Apple Symbols"/>
                  <a:ea typeface="Apple Symbols"/>
                  <a:cs typeface="Apple Symbols"/>
                  <a:sym typeface="Apple Symbols"/>
                </a:rPr>
                <a:t>∈</a:t>
              </a:r>
              <a:r>
                <a:t> {fond, objet vert, objet rouge, objet gris}</a:t>
              </a:r>
            </a:p>
          </p:txBody>
        </p:sp>
        <p:sp>
          <p:nvSpPr>
            <p:cNvPr id="2389" name="étiquettes"/>
            <p:cNvSpPr/>
            <p:nvPr/>
          </p:nvSpPr>
          <p:spPr>
            <a:xfrm>
              <a:off x="1117048" y="793293"/>
              <a:ext cx="134854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t>étiquettes</a:t>
              </a:r>
            </a:p>
          </p:txBody>
        </p:sp>
        <p:sp>
          <p:nvSpPr>
            <p:cNvPr id="2390" name="Line"/>
            <p:cNvSpPr/>
            <p:nvPr/>
          </p:nvSpPr>
          <p:spPr>
            <a:xfrm>
              <a:off x="-739330" y="383240"/>
              <a:ext cx="1998047" cy="421675"/>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2391" name="Line"/>
            <p:cNvSpPr/>
            <p:nvPr/>
          </p:nvSpPr>
          <p:spPr>
            <a:xfrm flipH="1">
              <a:off x="2146307" y="511723"/>
              <a:ext cx="281571" cy="281571"/>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grpSp>
      <p:sp>
        <p:nvSpPr>
          <p:cNvPr id="2393" name="Segmentation…"/>
          <p:cNvSpPr/>
          <p:nvPr/>
        </p:nvSpPr>
        <p:spPr>
          <a:xfrm>
            <a:off x="342900" y="3738075"/>
            <a:ext cx="6665267" cy="24911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defRPr b="1"/>
            </a:pPr>
            <a:r>
              <a:t>Segmentation</a:t>
            </a:r>
          </a:p>
          <a:p>
            <a:pPr lvl="2" marL="508000" indent="-254000">
              <a:buClr>
                <a:srgbClr val="7F96C4"/>
              </a:buClr>
              <a:buSzPct val="100000"/>
              <a:buChar char="✓"/>
            </a:pPr>
            <a:r>
              <a:t>Opération qui a pour but de rassembler des pixels entre eux suivant des critères pré-définis. Les pixels sont ainsi regroupés en régions, qui constituent une partition de l'image</a:t>
            </a:r>
          </a:p>
          <a:p>
            <a:pPr lvl="1" marL="419100" indent="-317500">
              <a:buSzPct val="63000"/>
              <a:buFont typeface="TimesNewRomanPSMT"/>
              <a:buBlip>
                <a:blip r:embed="rId5"/>
              </a:buBlip>
            </a:pPr>
            <a:r>
              <a:t>But</a:t>
            </a:r>
          </a:p>
          <a:p>
            <a:pPr lvl="2" marL="508000" indent="-254000">
              <a:buClr>
                <a:srgbClr val="7F96C4"/>
              </a:buClr>
              <a:buSzPct val="100000"/>
              <a:buChar char="✓"/>
            </a:pPr>
            <a:r>
              <a:t>Description en objets : simplification de l’image</a:t>
            </a:r>
          </a:p>
        </p:txBody>
      </p:sp>
      <p:sp>
        <p:nvSpPr>
          <p:cNvPr id="2394" name="Classe…"/>
          <p:cNvSpPr/>
          <p:nvPr/>
        </p:nvSpPr>
        <p:spPr>
          <a:xfrm>
            <a:off x="9525000" y="1910394"/>
            <a:ext cx="2743200" cy="1119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defRPr b="1"/>
            </a:pPr>
            <a:r>
              <a:t>Classe</a:t>
            </a:r>
          </a:p>
          <a:p>
            <a:pPr lvl="2" marL="508000" indent="-254000">
              <a:buClr>
                <a:srgbClr val="7F96C4"/>
              </a:buClr>
              <a:buSzPct val="100000"/>
              <a:buChar char="✓"/>
            </a:pPr>
            <a:r>
              <a:t>Catégorie de pixels semblables</a:t>
            </a:r>
          </a:p>
        </p:txBody>
      </p:sp>
      <p:sp>
        <p:nvSpPr>
          <p:cNvPr id="2395" name="Région…"/>
          <p:cNvSpPr/>
          <p:nvPr/>
        </p:nvSpPr>
        <p:spPr>
          <a:xfrm>
            <a:off x="624114" y="1910395"/>
            <a:ext cx="7747001" cy="15132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b="1"/>
              <a:t>Région</a:t>
            </a:r>
            <a:r>
              <a:t> </a:t>
            </a:r>
          </a:p>
          <a:p>
            <a:pPr lvl="2" marL="508000" indent="-254000">
              <a:buClr>
                <a:srgbClr val="7F96C4"/>
              </a:buClr>
              <a:buSzPct val="100000"/>
              <a:buChar char="✓"/>
            </a:pPr>
            <a:r>
              <a:t>Ensemble de pixels topologiquement connexes et ayant des attributs similaires : niveaux de gris, couleur, texture, mouvement.</a:t>
            </a:r>
          </a:p>
          <a:p>
            <a:pPr lvl="2" marL="508000" indent="-254000">
              <a:buClr>
                <a:srgbClr val="7F96C4"/>
              </a:buClr>
              <a:buSzPct val="100000"/>
              <a:buChar char="✓"/>
            </a:pPr>
            <a:r>
              <a:t>Une région est souvent différente d’un objet de la scène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86"/>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392"/>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23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6" grpId="3"/>
      <p:bldP build="whole" bldLvl="1" animBg="1" rev="0" advAuto="0" spid="2393" grpId="1"/>
      <p:bldP build="whole" bldLvl="1" animBg="1" rev="0" advAuto="0" spid="2387" grpId="5"/>
      <p:bldP build="whole" bldLvl="1" animBg="1" rev="0" advAuto="0" spid="2392" grpId="4"/>
      <p:bldP build="whole" bldLvl="1" animBg="1" rev="0" advAuto="0" spid="2394" grpId="2"/>
    </p:bldLst>
  </p:timing>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7" name="Source : A. Hati et al., An image texture insensitive method for saliency detection. 2017 Source : A. Hati et al., An image texture insensitive method for saliency detection. 2017" descr="Source : A. Hati et al., An image texture insensitive method for saliency detection. 2017 Source : A. Hati et al., An image texture insensitive method for saliency detection. 2017"/>
          <p:cNvPicPr>
            <a:picLocks noChangeAspect="0"/>
          </p:cNvPicPr>
          <p:nvPr>
            <p:ph type="body" idx="21"/>
          </p:nvPr>
        </p:nvPicPr>
        <p:blipFill>
          <a:blip r:embed="rId3">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398" name="segmentation des objets saillants"/>
          <p:cNvSpPr txBox="1"/>
          <p:nvPr>
            <p:ph type="body" idx="1"/>
          </p:nvPr>
        </p:nvSpPr>
        <p:spPr>
          <a:prstGeom prst="rect">
            <a:avLst/>
          </a:prstGeom>
        </p:spPr>
        <p:txBody>
          <a:bodyPr/>
          <a:lstStyle/>
          <a:p>
            <a:pPr lvl="2">
              <a:buBlip>
                <a:blip r:embed="rId4"/>
              </a:buBlip>
            </a:pPr>
            <a:r>
              <a:t>segmentation des objets saillants </a:t>
            </a:r>
          </a:p>
        </p:txBody>
      </p:sp>
      <p:sp>
        <p:nvSpPr>
          <p:cNvPr id="2399"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0" name="Régions"/>
          <p:cNvSpPr txBox="1"/>
          <p:nvPr>
            <p:ph type="title"/>
          </p:nvPr>
        </p:nvSpPr>
        <p:spPr>
          <a:prstGeom prst="rect">
            <a:avLst/>
          </a:prstGeom>
        </p:spPr>
        <p:txBody>
          <a:bodyPr/>
          <a:lstStyle>
            <a:lvl1pPr>
              <a:buAutoNum type="arabicPeriod" startAt="4"/>
            </a:lvl1pPr>
          </a:lstStyle>
          <a:p>
            <a:pPr/>
            <a:r>
              <a:t>Régions</a:t>
            </a:r>
          </a:p>
        </p:txBody>
      </p:sp>
      <p:pic>
        <p:nvPicPr>
          <p:cNvPr id="2401" name="1-s2.0-S1047320317300068-gr11_lrg.jpg" descr="1-s2.0-S1047320317300068-gr11_lrg.jpg"/>
          <p:cNvPicPr>
            <a:picLocks noChangeAspect="1"/>
          </p:cNvPicPr>
          <p:nvPr/>
        </p:nvPicPr>
        <p:blipFill>
          <a:blip r:embed="rId5">
            <a:extLst/>
          </a:blip>
          <a:srcRect l="0" t="0" r="0" b="65908"/>
          <a:stretch>
            <a:fillRect/>
          </a:stretch>
        </p:blipFill>
        <p:spPr>
          <a:xfrm>
            <a:off x="625855" y="3259155"/>
            <a:ext cx="11740390" cy="2303551"/>
          </a:xfrm>
          <a:prstGeom prst="rect">
            <a:avLst/>
          </a:prstGeom>
          <a:ln w="12700">
            <a:miter lim="400000"/>
          </a:ln>
        </p:spPr>
      </p:pic>
      <p:pic>
        <p:nvPicPr>
          <p:cNvPr id="2402" name="1-s2.0-S1047320317300068-gr11_lrg.jpg" descr="1-s2.0-S1047320317300068-gr11_lrg.jpg"/>
          <p:cNvPicPr>
            <a:picLocks noChangeAspect="1"/>
          </p:cNvPicPr>
          <p:nvPr/>
        </p:nvPicPr>
        <p:blipFill>
          <a:blip r:embed="rId5">
            <a:extLst/>
          </a:blip>
          <a:srcRect l="0" t="53463" r="0" b="11937"/>
          <a:stretch>
            <a:fillRect/>
          </a:stretch>
        </p:blipFill>
        <p:spPr>
          <a:xfrm>
            <a:off x="632221" y="5865130"/>
            <a:ext cx="11740392" cy="233783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6" name="A quoi sert la segmentation en régions?…"/>
          <p:cNvSpPr txBox="1"/>
          <p:nvPr>
            <p:ph type="body" idx="1"/>
          </p:nvPr>
        </p:nvSpPr>
        <p:spPr>
          <a:prstGeom prst="rect">
            <a:avLst/>
          </a:prstGeom>
        </p:spPr>
        <p:txBody>
          <a:bodyPr/>
          <a:lstStyle/>
          <a:p>
            <a:pPr lvl="2">
              <a:buBlip>
                <a:blip r:embed="rId3"/>
              </a:buBlip>
            </a:pPr>
            <a:r>
              <a:t>A quoi sert la segmentation en régions? </a:t>
            </a:r>
          </a:p>
          <a:p>
            <a:pPr lvl="3"/>
            <a:r>
              <a:t>Important prérequis pour les étapes de mesure, de compréhension de la scène : </a:t>
            </a:r>
          </a:p>
          <a:p>
            <a:pPr lvl="4"/>
            <a:r>
              <a:t>reconnaissance d’objets </a:t>
            </a:r>
          </a:p>
          <a:p>
            <a:pPr lvl="4"/>
            <a:r>
              <a:t>indexation : rechercher dans une base d’images, les images ”ressemblantes” à une image initiale </a:t>
            </a:r>
          </a:p>
          <a:p>
            <a:pPr lvl="4"/>
            <a:r>
              <a:t>compression</a:t>
            </a:r>
          </a:p>
          <a:p>
            <a:pPr lvl="4"/>
            <a:r>
              <a:t>recalage d’images, mises en correspondance</a:t>
            </a:r>
          </a:p>
        </p:txBody>
      </p:sp>
      <p:pic>
        <p:nvPicPr>
          <p:cNvPr id="2407" name="Source : A. Kae et al. The Shape-Time Random Field for Semantic Video Labeling, CVPR 2014 Source : A. Kae et al. The Shape-Time Random Field for Semantic Video Labeling, CVPR 2014" descr="Source : A. Kae et al. The Shape-Time Random Field for Semantic Video Labeling, CVPR 2014 Source : A. Kae et al. The Shape-Time Random Field for Semantic Video Labeling, CVPR 2014"/>
          <p:cNvPicPr>
            <a:picLocks noChangeAspect="0"/>
          </p:cNvPicPr>
          <p:nvPr>
            <p:ph type="body" idx="21"/>
          </p:nvPr>
        </p:nvPicPr>
        <p:blipFill>
          <a:blip r:embed="rId4">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408" name="Régions"/>
          <p:cNvSpPr txBox="1"/>
          <p:nvPr>
            <p:ph type="title"/>
          </p:nvPr>
        </p:nvSpPr>
        <p:spPr>
          <a:prstGeom prst="rect">
            <a:avLst/>
          </a:prstGeom>
        </p:spPr>
        <p:txBody>
          <a:bodyPr/>
          <a:lstStyle>
            <a:lvl1pPr>
              <a:buAutoNum type="arabicPeriod" startAt="4"/>
            </a:lvl1pPr>
          </a:lstStyle>
          <a:p>
            <a:pPr/>
            <a:r>
              <a:t>Régions</a:t>
            </a:r>
          </a:p>
        </p:txBody>
      </p:sp>
      <p:sp>
        <p:nvSpPr>
          <p:cNvPr id="2409"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10" name="droppedImage.tiff" descr="droppedImage.tiff"/>
          <p:cNvPicPr>
            <a:picLocks noChangeAspect="0"/>
          </p:cNvPicPr>
          <p:nvPr/>
        </p:nvPicPr>
        <p:blipFill>
          <a:blip r:embed="rId5">
            <a:extLst/>
          </a:blip>
          <a:stretch>
            <a:fillRect/>
          </a:stretch>
        </p:blipFill>
        <p:spPr>
          <a:xfrm>
            <a:off x="3149600" y="4635500"/>
            <a:ext cx="6705600" cy="1828800"/>
          </a:xfrm>
          <a:prstGeom prst="rect">
            <a:avLst/>
          </a:prstGeom>
        </p:spPr>
      </p:pic>
      <p:pic>
        <p:nvPicPr>
          <p:cNvPr id="2411" name="droppedImage.tiff" descr="droppedImage.tiff"/>
          <p:cNvPicPr>
            <a:picLocks noChangeAspect="0"/>
          </p:cNvPicPr>
          <p:nvPr/>
        </p:nvPicPr>
        <p:blipFill>
          <a:blip r:embed="rId6">
            <a:extLst/>
          </a:blip>
          <a:stretch>
            <a:fillRect/>
          </a:stretch>
        </p:blipFill>
        <p:spPr>
          <a:xfrm>
            <a:off x="3136900" y="6667500"/>
            <a:ext cx="6731000" cy="1854200"/>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Source : https://commons.wikimedia.org/wiki/File:Finite_difference_method.svg Source : https://commons.wikimedia.org/wiki/File:Finite_difference_method.svg" descr="Source : https://commons.wikimedia.org/wiki/File:Finite_difference_method.svg Source : https://commons.wikimedia.org/wiki/File:Finite_difference_method.svg"/>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270" name="Dérivées partielles…"/>
          <p:cNvSpPr txBox="1"/>
          <p:nvPr>
            <p:ph type="body" idx="1"/>
          </p:nvPr>
        </p:nvSpPr>
        <p:spPr>
          <a:prstGeom prst="rect">
            <a:avLst/>
          </a:prstGeom>
        </p:spPr>
        <p:txBody>
          <a:bodyPr/>
          <a:lstStyle>
            <a:lvl3pPr>
              <a:buBlip>
                <a:blip r:embed="rId3"/>
              </a:buBlip>
            </a:lvl3pPr>
          </a:lstStyle>
          <a:p>
            <a:pPr/>
            <a:r>
              <a:t>Dérivées partielles</a:t>
            </a:r>
          </a:p>
          <a:p>
            <a:pPr lvl="1"/>
            <a:r>
              <a:t>Différences finies</a:t>
            </a:r>
          </a:p>
          <a:p>
            <a:pPr lvl="2"/>
            <a:r>
              <a:t>Dérivées d’ordre 1</a:t>
            </a:r>
          </a:p>
        </p:txBody>
      </p:sp>
      <p:sp>
        <p:nvSpPr>
          <p:cNvPr id="2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 name="Calcul des dérivées d’image"/>
          <p:cNvSpPr txBox="1"/>
          <p:nvPr>
            <p:ph type="title"/>
          </p:nvPr>
        </p:nvSpPr>
        <p:spPr>
          <a:prstGeom prst="rect">
            <a:avLst/>
          </a:prstGeom>
        </p:spPr>
        <p:txBody>
          <a:bodyPr/>
          <a:lstStyle/>
          <a:p>
            <a:pPr/>
            <a:r>
              <a:t>Calcul des dérivées d’image</a:t>
            </a:r>
          </a:p>
        </p:txBody>
      </p:sp>
      <p:sp>
        <p:nvSpPr>
          <p:cNvPr id="273" name="Line"/>
          <p:cNvSpPr/>
          <p:nvPr/>
        </p:nvSpPr>
        <p:spPr>
          <a:xfrm>
            <a:off x="3886625" y="2679740"/>
            <a:ext cx="7711857" cy="4825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43"/>
                </a:moveTo>
                <a:lnTo>
                  <a:pt x="8" y="21600"/>
                </a:lnTo>
                <a:lnTo>
                  <a:pt x="0" y="0"/>
                </a:lnTo>
              </a:path>
            </a:pathLst>
          </a:custGeom>
          <a:ln w="25400">
            <a:solidFill>
              <a:srgbClr val="606060"/>
            </a:solidFill>
            <a:headEnd type="stealth"/>
            <a:tailEnd type="stealth"/>
          </a:ln>
        </p:spPr>
        <p:txBody>
          <a:bodyPr lIns="0" tIns="0" rIns="0" bIns="0"/>
          <a:lstStyle/>
          <a:p>
            <a:pPr algn="ctr">
              <a:spcBef>
                <a:spcPts val="100"/>
              </a:spcBef>
              <a:buClrTx/>
              <a:defRPr>
                <a:solidFill>
                  <a:srgbClr val="000000"/>
                </a:solidFill>
              </a:defRPr>
            </a:pPr>
          </a:p>
        </p:txBody>
      </p:sp>
      <p:sp>
        <p:nvSpPr>
          <p:cNvPr id="274" name="Line"/>
          <p:cNvSpPr/>
          <p:nvPr/>
        </p:nvSpPr>
        <p:spPr>
          <a:xfrm rot="21336431">
            <a:off x="3628565" y="3359142"/>
            <a:ext cx="7023866" cy="2259696"/>
          </a:xfrm>
          <a:custGeom>
            <a:avLst/>
            <a:gdLst/>
            <a:ahLst/>
            <a:cxnLst>
              <a:cxn ang="0">
                <a:pos x="wd2" y="hd2"/>
              </a:cxn>
              <a:cxn ang="5400000">
                <a:pos x="wd2" y="hd2"/>
              </a:cxn>
              <a:cxn ang="10800000">
                <a:pos x="wd2" y="hd2"/>
              </a:cxn>
              <a:cxn ang="16200000">
                <a:pos x="wd2" y="hd2"/>
              </a:cxn>
            </a:cxnLst>
            <a:rect l="0" t="0" r="r" b="b"/>
            <a:pathLst>
              <a:path w="21600" h="20694" fill="norm" stroke="1" extrusionOk="0">
                <a:moveTo>
                  <a:pt x="0" y="20694"/>
                </a:moveTo>
                <a:cubicBezTo>
                  <a:pt x="4024" y="9653"/>
                  <a:pt x="9018" y="2070"/>
                  <a:pt x="13609" y="53"/>
                </a:cubicBezTo>
                <a:cubicBezTo>
                  <a:pt x="15792" y="-906"/>
                  <a:pt x="19607" y="11449"/>
                  <a:pt x="21600" y="20694"/>
                </a:cubicBezTo>
              </a:path>
            </a:pathLst>
          </a:custGeom>
          <a:ln w="38100">
            <a:solidFill>
              <a:schemeClr val="accent5"/>
            </a:solidFill>
          </a:ln>
        </p:spPr>
        <p:txBody>
          <a:bodyPr lIns="0" tIns="0" rIns="0" bIns="0"/>
          <a:lstStyle/>
          <a:p>
            <a:pPr algn="ctr">
              <a:spcBef>
                <a:spcPts val="100"/>
              </a:spcBef>
              <a:buClrTx/>
              <a:defRPr>
                <a:solidFill>
                  <a:srgbClr val="000000"/>
                </a:solidFill>
              </a:defRPr>
            </a:pPr>
          </a:p>
        </p:txBody>
      </p:sp>
      <p:sp>
        <p:nvSpPr>
          <p:cNvPr id="275" name="Line"/>
          <p:cNvSpPr/>
          <p:nvPr/>
        </p:nvSpPr>
        <p:spPr>
          <a:xfrm flipV="1">
            <a:off x="6110339" y="3420914"/>
            <a:ext cx="3203543" cy="292243"/>
          </a:xfrm>
          <a:prstGeom prst="line">
            <a:avLst/>
          </a:prstGeom>
          <a:ln w="38100">
            <a:solidFill>
              <a:schemeClr val="accent1">
                <a:lumOff val="-13575"/>
              </a:schemeClr>
            </a:solidFill>
          </a:ln>
        </p:spPr>
        <p:txBody>
          <a:bodyPr lIns="0" tIns="0" rIns="0" bIns="0"/>
          <a:lstStyle/>
          <a:p>
            <a:pPr algn="ctr">
              <a:spcBef>
                <a:spcPts val="100"/>
              </a:spcBef>
              <a:buClrTx/>
              <a:defRPr>
                <a:solidFill>
                  <a:srgbClr val="000000"/>
                </a:solidFill>
              </a:defRPr>
            </a:pPr>
          </a:p>
        </p:txBody>
      </p:sp>
      <p:sp>
        <p:nvSpPr>
          <p:cNvPr id="276" name="Line"/>
          <p:cNvSpPr/>
          <p:nvPr/>
        </p:nvSpPr>
        <p:spPr>
          <a:xfrm>
            <a:off x="7130540" y="3232025"/>
            <a:ext cx="2729531" cy="441364"/>
          </a:xfrm>
          <a:prstGeom prst="line">
            <a:avLst/>
          </a:prstGeom>
          <a:ln w="38100">
            <a:solidFill>
              <a:schemeClr val="accent6">
                <a:satOff val="-15808"/>
                <a:lumOff val="-17557"/>
              </a:schemeClr>
            </a:solidFill>
          </a:ln>
        </p:spPr>
        <p:txBody>
          <a:bodyPr lIns="0" tIns="0" rIns="0" bIns="0"/>
          <a:lstStyle/>
          <a:p>
            <a:pPr algn="ctr">
              <a:spcBef>
                <a:spcPts val="100"/>
              </a:spcBef>
              <a:buClrTx/>
              <a:defRPr>
                <a:solidFill>
                  <a:srgbClr val="000000"/>
                </a:solidFill>
              </a:defRPr>
            </a:pPr>
          </a:p>
        </p:txBody>
      </p:sp>
      <p:sp>
        <p:nvSpPr>
          <p:cNvPr id="277" name="Line"/>
          <p:cNvSpPr/>
          <p:nvPr/>
        </p:nvSpPr>
        <p:spPr>
          <a:xfrm flipV="1">
            <a:off x="5884445" y="3089774"/>
            <a:ext cx="2686437" cy="900040"/>
          </a:xfrm>
          <a:prstGeom prst="line">
            <a:avLst/>
          </a:prstGeom>
          <a:ln w="38100">
            <a:solidFill>
              <a:schemeClr val="accent3">
                <a:hueOff val="362282"/>
                <a:satOff val="31803"/>
                <a:lumOff val="-18242"/>
              </a:schemeClr>
            </a:solidFill>
          </a:ln>
        </p:spPr>
        <p:txBody>
          <a:bodyPr lIns="0" tIns="0" rIns="0" bIns="0"/>
          <a:lstStyle/>
          <a:p>
            <a:pPr algn="ctr">
              <a:spcBef>
                <a:spcPts val="100"/>
              </a:spcBef>
              <a:buClrTx/>
              <a:defRPr>
                <a:solidFill>
                  <a:srgbClr val="000000"/>
                </a:solidFill>
              </a:defRPr>
            </a:pPr>
          </a:p>
        </p:txBody>
      </p:sp>
      <p:sp>
        <p:nvSpPr>
          <p:cNvPr id="278" name="Circle"/>
          <p:cNvSpPr/>
          <p:nvPr/>
        </p:nvSpPr>
        <p:spPr>
          <a:xfrm>
            <a:off x="6848326" y="3590594"/>
            <a:ext cx="101601" cy="101601"/>
          </a:xfrm>
          <a:prstGeom prst="ellipse">
            <a:avLst/>
          </a:prstGeom>
          <a:solidFill>
            <a:srgbClr val="000000"/>
          </a:solidFill>
          <a:ln w="12700">
            <a:miter lim="400000"/>
          </a:ln>
        </p:spPr>
        <p:txBody>
          <a:bodyPr lIns="76200" tIns="76200" rIns="76200" bIns="76200" anchor="ctr"/>
          <a:lstStyle/>
          <a:p>
            <a:pPr algn="ctr" defTabSz="457200">
              <a:spcBef>
                <a:spcPts val="0"/>
              </a:spcBef>
              <a:defRPr>
                <a:solidFill>
                  <a:srgbClr val="232A32"/>
                </a:solidFill>
              </a:defRPr>
            </a:pPr>
          </a:p>
        </p:txBody>
      </p:sp>
      <p:sp>
        <p:nvSpPr>
          <p:cNvPr id="279" name="Circle"/>
          <p:cNvSpPr/>
          <p:nvPr/>
        </p:nvSpPr>
        <p:spPr>
          <a:xfrm>
            <a:off x="8668022" y="3438194"/>
            <a:ext cx="101601" cy="101601"/>
          </a:xfrm>
          <a:prstGeom prst="ellipse">
            <a:avLst/>
          </a:prstGeom>
          <a:solidFill>
            <a:srgbClr val="000000"/>
          </a:solidFill>
          <a:ln w="12700">
            <a:miter lim="400000"/>
          </a:ln>
        </p:spPr>
        <p:txBody>
          <a:bodyPr lIns="76200" tIns="76200" rIns="76200" bIns="76200" anchor="ctr"/>
          <a:lstStyle/>
          <a:p>
            <a:pPr algn="ctr" defTabSz="457200">
              <a:spcBef>
                <a:spcPts val="0"/>
              </a:spcBef>
              <a:defRPr>
                <a:solidFill>
                  <a:srgbClr val="232A32"/>
                </a:solidFill>
              </a:defRPr>
            </a:pPr>
          </a:p>
        </p:txBody>
      </p:sp>
      <p:sp>
        <p:nvSpPr>
          <p:cNvPr id="280" name="Circle"/>
          <p:cNvSpPr/>
          <p:nvPr/>
        </p:nvSpPr>
        <p:spPr>
          <a:xfrm>
            <a:off x="7758174" y="3297169"/>
            <a:ext cx="101601" cy="101601"/>
          </a:xfrm>
          <a:prstGeom prst="ellipse">
            <a:avLst/>
          </a:prstGeom>
          <a:solidFill>
            <a:srgbClr val="000000"/>
          </a:solidFill>
          <a:ln w="12700">
            <a:miter lim="400000"/>
          </a:ln>
        </p:spPr>
        <p:txBody>
          <a:bodyPr lIns="76200" tIns="76200" rIns="76200" bIns="76200" anchor="ctr"/>
          <a:lstStyle/>
          <a:p>
            <a:pPr algn="ctr" defTabSz="457200">
              <a:spcBef>
                <a:spcPts val="0"/>
              </a:spcBef>
              <a:defRPr>
                <a:solidFill>
                  <a:srgbClr val="232A32"/>
                </a:solidFill>
              </a:defRPr>
            </a:pPr>
          </a:p>
        </p:txBody>
      </p:sp>
      <p:cxnSp>
        <p:nvCxnSpPr>
          <p:cNvPr id="281" name="Connection Line"/>
          <p:cNvCxnSpPr>
            <a:stCxn id="280" idx="0"/>
            <a:endCxn id="296" idx="0"/>
          </p:cNvCxnSpPr>
          <p:nvPr/>
        </p:nvCxnSpPr>
        <p:spPr>
          <a:xfrm flipH="1">
            <a:off x="7808974" y="3347969"/>
            <a:ext cx="1" cy="4362456"/>
          </a:xfrm>
          <a:prstGeom prst="straightConnector1">
            <a:avLst/>
          </a:prstGeom>
          <a:ln w="25400">
            <a:solidFill>
              <a:srgbClr val="000000"/>
            </a:solidFill>
          </a:ln>
        </p:spPr>
      </p:cxnSp>
      <p:cxnSp>
        <p:nvCxnSpPr>
          <p:cNvPr id="282" name="Connection Line"/>
          <p:cNvCxnSpPr>
            <a:stCxn id="295" idx="0"/>
            <a:endCxn id="279" idx="0"/>
          </p:cNvCxnSpPr>
          <p:nvPr/>
        </p:nvCxnSpPr>
        <p:spPr>
          <a:xfrm flipV="1">
            <a:off x="8718822" y="3488994"/>
            <a:ext cx="1" cy="4221354"/>
          </a:xfrm>
          <a:prstGeom prst="straightConnector1">
            <a:avLst/>
          </a:prstGeom>
          <a:ln w="25400" cap="rnd">
            <a:solidFill>
              <a:srgbClr val="000000"/>
            </a:solidFill>
            <a:custDash>
              <a:ds d="100000" sp="200000"/>
            </a:custDash>
            <a:miter lim="400000"/>
          </a:ln>
        </p:spPr>
      </p:cxnSp>
      <p:cxnSp>
        <p:nvCxnSpPr>
          <p:cNvPr id="283" name="Connection Line"/>
          <p:cNvCxnSpPr>
            <a:stCxn id="278" idx="0"/>
            <a:endCxn id="294" idx="0"/>
          </p:cNvCxnSpPr>
          <p:nvPr/>
        </p:nvCxnSpPr>
        <p:spPr>
          <a:xfrm>
            <a:off x="6899126" y="3641394"/>
            <a:ext cx="1" cy="4068953"/>
          </a:xfrm>
          <a:prstGeom prst="straightConnector1">
            <a:avLst/>
          </a:prstGeom>
          <a:ln w="25400" cap="rnd">
            <a:solidFill>
              <a:srgbClr val="000000"/>
            </a:solidFill>
            <a:custDash>
              <a:ds d="100000" sp="200000"/>
            </a:custDash>
            <a:miter lim="400000"/>
          </a:ln>
        </p:spPr>
      </p:cxnSp>
      <p:sp>
        <p:nvSpPr>
          <p:cNvPr id="284" name="Text"/>
          <p:cNvSpPr txBox="1"/>
          <p:nvPr/>
        </p:nvSpPr>
        <p:spPr>
          <a:xfrm>
            <a:off x="3151337" y="2841180"/>
            <a:ext cx="565262" cy="4610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solidFill>
                  <a:schemeClr val="accent5"/>
                </a:solidFill>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FE634D"/>
                      </a:solidFill>
                      <a:latin typeface="Cambria Math" panose="02040503050406030204" pitchFamily="18" charset="0"/>
                    </a:rPr>
                    <m:t>f</m:t>
                  </m:r>
                  <m:r>
                    <a:rPr xmlns:a="http://schemas.openxmlformats.org/drawingml/2006/main" sz="2100" i="1">
                      <a:solidFill>
                        <a:srgbClr val="FE634D"/>
                      </a:solidFill>
                      <a:latin typeface="Cambria Math" panose="02040503050406030204" pitchFamily="18" charset="0"/>
                    </a:rPr>
                    <m:t>(</m:t>
                  </m:r>
                  <m:r>
                    <a:rPr xmlns:a="http://schemas.openxmlformats.org/drawingml/2006/main" sz="2100" i="1">
                      <a:solidFill>
                        <a:srgbClr val="FE634D"/>
                      </a:solidFill>
                      <a:latin typeface="Cambria Math" panose="02040503050406030204" pitchFamily="18" charset="0"/>
                    </a:rPr>
                    <m:t>x</m:t>
                  </m:r>
                  <m:r>
                    <a:rPr xmlns:a="http://schemas.openxmlformats.org/drawingml/2006/main" sz="2100" i="1">
                      <a:solidFill>
                        <a:srgbClr val="FE634D"/>
                      </a:solidFill>
                      <a:latin typeface="Cambria Math" panose="02040503050406030204" pitchFamily="18" charset="0"/>
                    </a:rPr>
                    <m:t>)</m:t>
                  </m:r>
                </m:oMath>
              </m:oMathPara>
            </a14:m>
            <a:endParaRPr>
              <a:solidFill>
                <a:srgbClr val="FF644E"/>
              </a:solidFill>
            </a:endParaRPr>
          </a:p>
        </p:txBody>
      </p:sp>
      <p:sp>
        <p:nvSpPr>
          <p:cNvPr id="285" name="schéma arrière"/>
          <p:cNvSpPr txBox="1"/>
          <p:nvPr/>
        </p:nvSpPr>
        <p:spPr>
          <a:xfrm>
            <a:off x="4684538" y="2843080"/>
            <a:ext cx="1652763"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a:spcBef>
                <a:spcPts val="100"/>
              </a:spcBef>
              <a:defRPr>
                <a:solidFill>
                  <a:schemeClr val="accent3">
                    <a:hueOff val="362282"/>
                    <a:satOff val="31803"/>
                    <a:lumOff val="-18242"/>
                  </a:schemeClr>
                </a:solidFill>
              </a:defRPr>
            </a:lvl1pPr>
          </a:lstStyle>
          <a:p>
            <a:pPr/>
            <a:r>
              <a:t>schéma arrière</a:t>
            </a:r>
          </a:p>
        </p:txBody>
      </p:sp>
      <p:sp>
        <p:nvSpPr>
          <p:cNvPr id="286" name="schéma central"/>
          <p:cNvSpPr txBox="1"/>
          <p:nvPr/>
        </p:nvSpPr>
        <p:spPr>
          <a:xfrm>
            <a:off x="6109344" y="2056465"/>
            <a:ext cx="1681164"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a:spcBef>
                <a:spcPts val="100"/>
              </a:spcBef>
              <a:defRPr>
                <a:solidFill>
                  <a:schemeClr val="accent1">
                    <a:lumOff val="-13575"/>
                  </a:schemeClr>
                </a:solidFill>
              </a:defRPr>
            </a:lvl1pPr>
          </a:lstStyle>
          <a:p>
            <a:pPr/>
            <a:r>
              <a:t>schéma central</a:t>
            </a:r>
          </a:p>
        </p:txBody>
      </p:sp>
      <p:sp>
        <p:nvSpPr>
          <p:cNvPr id="287" name="schéma avant"/>
          <p:cNvSpPr txBox="1"/>
          <p:nvPr/>
        </p:nvSpPr>
        <p:spPr>
          <a:xfrm>
            <a:off x="9594383" y="2773489"/>
            <a:ext cx="1540273"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a:spcBef>
                <a:spcPts val="100"/>
              </a:spcBef>
              <a:defRPr>
                <a:solidFill>
                  <a:schemeClr val="accent6">
                    <a:satOff val="-15808"/>
                    <a:lumOff val="-17557"/>
                  </a:schemeClr>
                </a:solidFill>
              </a:defRPr>
            </a:lvl1pPr>
          </a:lstStyle>
          <a:p>
            <a:pPr/>
            <a:r>
              <a:t>schéma avant</a:t>
            </a:r>
          </a:p>
        </p:txBody>
      </p:sp>
      <p:sp>
        <p:nvSpPr>
          <p:cNvPr id="288" name="Circle"/>
          <p:cNvSpPr/>
          <p:nvPr/>
        </p:nvSpPr>
        <p:spPr>
          <a:xfrm>
            <a:off x="6057900" y="3857279"/>
            <a:ext cx="101600" cy="101601"/>
          </a:xfrm>
          <a:prstGeom prst="ellipse">
            <a:avLst/>
          </a:prstGeom>
          <a:ln w="12700">
            <a:miter lim="400000"/>
          </a:ln>
        </p:spPr>
        <p:txBody>
          <a:bodyPr lIns="76200" tIns="76200" rIns="76200" bIns="76200" anchor="ctr"/>
          <a:lstStyle/>
          <a:p>
            <a:pPr marL="402166" indent="-402166">
              <a:buClr>
                <a:srgbClr val="849ABC"/>
              </a:buClr>
              <a:buSzPct val="55000"/>
              <a:buBlip>
                <a:blip r:embed="rId4"/>
              </a:buBlip>
            </a:pPr>
          </a:p>
        </p:txBody>
      </p:sp>
      <p:cxnSp>
        <p:nvCxnSpPr>
          <p:cNvPr id="289" name="Connection Line"/>
          <p:cNvCxnSpPr>
            <a:stCxn id="285" idx="0"/>
            <a:endCxn id="288" idx="0"/>
          </p:cNvCxnSpPr>
          <p:nvPr/>
        </p:nvCxnSpPr>
        <p:spPr>
          <a:xfrm>
            <a:off x="5510919" y="3059935"/>
            <a:ext cx="597781" cy="848145"/>
          </a:xfrm>
          <a:prstGeom prst="straightConnector1">
            <a:avLst/>
          </a:prstGeom>
          <a:ln w="25400">
            <a:solidFill>
              <a:schemeClr val="accent3">
                <a:hueOff val="362282"/>
                <a:satOff val="31803"/>
                <a:lumOff val="-18242"/>
              </a:schemeClr>
            </a:solidFill>
            <a:headEnd type="triangle" len="sm"/>
            <a:tailEnd type="stealth"/>
          </a:ln>
        </p:spPr>
      </p:cxnSp>
      <p:sp>
        <p:nvSpPr>
          <p:cNvPr id="290" name="Circle"/>
          <p:cNvSpPr/>
          <p:nvPr/>
        </p:nvSpPr>
        <p:spPr>
          <a:xfrm>
            <a:off x="7610510" y="3567035"/>
            <a:ext cx="101601" cy="101601"/>
          </a:xfrm>
          <a:prstGeom prst="ellipse">
            <a:avLst/>
          </a:prstGeom>
          <a:ln w="12700">
            <a:miter lim="400000"/>
          </a:ln>
        </p:spPr>
        <p:txBody>
          <a:bodyPr lIns="76200" tIns="76200" rIns="76200" bIns="76200" anchor="ctr"/>
          <a:lstStyle/>
          <a:p>
            <a:pPr marL="402166" indent="-402166">
              <a:buClr>
                <a:srgbClr val="849ABC"/>
              </a:buClr>
              <a:buSzPct val="55000"/>
              <a:buBlip>
                <a:blip r:embed="rId4"/>
              </a:buBlip>
            </a:pPr>
          </a:p>
        </p:txBody>
      </p:sp>
      <p:cxnSp>
        <p:nvCxnSpPr>
          <p:cNvPr id="291" name="Connection Line"/>
          <p:cNvCxnSpPr>
            <a:stCxn id="286" idx="0"/>
            <a:endCxn id="290" idx="0"/>
          </p:cNvCxnSpPr>
          <p:nvPr/>
        </p:nvCxnSpPr>
        <p:spPr>
          <a:xfrm>
            <a:off x="6949926" y="2273320"/>
            <a:ext cx="711385" cy="1344516"/>
          </a:xfrm>
          <a:prstGeom prst="straightConnector1">
            <a:avLst/>
          </a:prstGeom>
          <a:ln w="25400">
            <a:solidFill>
              <a:schemeClr val="accent1">
                <a:lumOff val="-13575"/>
              </a:schemeClr>
            </a:solidFill>
            <a:headEnd type="triangle" len="sm"/>
            <a:tailEnd type="stealth"/>
          </a:ln>
        </p:spPr>
      </p:cxnSp>
      <p:sp>
        <p:nvSpPr>
          <p:cNvPr id="292" name="Circle"/>
          <p:cNvSpPr/>
          <p:nvPr/>
        </p:nvSpPr>
        <p:spPr>
          <a:xfrm>
            <a:off x="9363005" y="3539823"/>
            <a:ext cx="101601" cy="101601"/>
          </a:xfrm>
          <a:prstGeom prst="ellipse">
            <a:avLst/>
          </a:prstGeom>
          <a:ln w="12700">
            <a:miter lim="400000"/>
          </a:ln>
        </p:spPr>
        <p:txBody>
          <a:bodyPr lIns="76200" tIns="76200" rIns="76200" bIns="76200" anchor="ctr"/>
          <a:lstStyle/>
          <a:p>
            <a:pPr marL="402166" indent="-402166">
              <a:buClr>
                <a:srgbClr val="849ABC"/>
              </a:buClr>
              <a:buSzPct val="55000"/>
              <a:buBlip>
                <a:blip r:embed="rId4"/>
              </a:buBlip>
            </a:pPr>
          </a:p>
        </p:txBody>
      </p:sp>
      <p:cxnSp>
        <p:nvCxnSpPr>
          <p:cNvPr id="293" name="Connection Line"/>
          <p:cNvCxnSpPr>
            <a:stCxn id="287" idx="0"/>
            <a:endCxn id="292" idx="0"/>
          </p:cNvCxnSpPr>
          <p:nvPr/>
        </p:nvCxnSpPr>
        <p:spPr>
          <a:xfrm flipH="1">
            <a:off x="9413805" y="2990344"/>
            <a:ext cx="950715" cy="600280"/>
          </a:xfrm>
          <a:prstGeom prst="straightConnector1">
            <a:avLst/>
          </a:prstGeom>
          <a:ln w="25400">
            <a:solidFill>
              <a:schemeClr val="accent6">
                <a:satOff val="-15808"/>
                <a:lumOff val="-17557"/>
              </a:schemeClr>
            </a:solidFill>
            <a:headEnd type="triangle" len="sm"/>
            <a:tailEnd type="stealth"/>
          </a:ln>
        </p:spPr>
      </p:cxnSp>
      <p:sp>
        <p:nvSpPr>
          <p:cNvPr id="294" name="Equation"/>
          <p:cNvSpPr txBox="1"/>
          <p:nvPr/>
        </p:nvSpPr>
        <p:spPr>
          <a:xfrm>
            <a:off x="6635036" y="7622165"/>
            <a:ext cx="528180" cy="176531"/>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h</m:t>
                  </m:r>
                </m:oMath>
              </m:oMathPara>
            </a14:m>
            <a:endParaRPr sz="2000">
              <a:solidFill>
                <a:srgbClr val="232323"/>
              </a:solidFill>
            </a:endParaRPr>
          </a:p>
        </p:txBody>
      </p:sp>
      <p:sp>
        <p:nvSpPr>
          <p:cNvPr id="295" name="Equation"/>
          <p:cNvSpPr txBox="1"/>
          <p:nvPr/>
        </p:nvSpPr>
        <p:spPr>
          <a:xfrm>
            <a:off x="8452701" y="7618355"/>
            <a:ext cx="532244" cy="184151"/>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h</m:t>
                  </m:r>
                </m:oMath>
              </m:oMathPara>
            </a14:m>
            <a:endParaRPr sz="2000">
              <a:solidFill>
                <a:srgbClr val="232323"/>
              </a:solidFill>
            </a:endParaRPr>
          </a:p>
        </p:txBody>
      </p:sp>
      <p:sp>
        <p:nvSpPr>
          <p:cNvPr id="296" name="Equation"/>
          <p:cNvSpPr txBox="1"/>
          <p:nvPr/>
        </p:nvSpPr>
        <p:spPr>
          <a:xfrm>
            <a:off x="7748649" y="7652899"/>
            <a:ext cx="120651" cy="11506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x</m:t>
                  </m:r>
                </m:oMath>
              </m:oMathPara>
            </a14:m>
            <a:endParaRPr sz="2000">
              <a:solidFill>
                <a:srgbClr val="232323"/>
              </a:solidFill>
            </a:endParaRP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15"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16" name="Régions"/>
          <p:cNvSpPr txBox="1"/>
          <p:nvPr>
            <p:ph type="title"/>
          </p:nvPr>
        </p:nvSpPr>
        <p:spPr>
          <a:prstGeom prst="rect">
            <a:avLst/>
          </a:prstGeom>
        </p:spPr>
        <p:txBody>
          <a:bodyPr/>
          <a:lstStyle>
            <a:lvl1pPr>
              <a:buAutoNum type="arabicPeriod" startAt="4"/>
            </a:lvl1pPr>
          </a:lstStyle>
          <a:p>
            <a:pPr/>
            <a:r>
              <a:t>Régions</a:t>
            </a:r>
          </a:p>
        </p:txBody>
      </p:sp>
      <p:sp>
        <p:nvSpPr>
          <p:cNvPr id="241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18" name="Méthodes globales (statistiques)…"/>
          <p:cNvSpPr txBox="1"/>
          <p:nvPr>
            <p:ph type="body" idx="1"/>
          </p:nvPr>
        </p:nvSpPr>
        <p:spPr>
          <a:prstGeom prst="rect">
            <a:avLst/>
          </a:prstGeom>
        </p:spPr>
        <p:txBody>
          <a:bodyPr/>
          <a:lstStyle/>
          <a:p>
            <a:pPr lvl="2">
              <a:buBlip>
                <a:blip r:embed="rId4"/>
              </a:buBlip>
            </a:pPr>
            <a:r>
              <a:t>Méthodes globales (statistiques)</a:t>
            </a:r>
          </a:p>
          <a:p>
            <a:pPr lvl="3"/>
            <a:r>
              <a:t>Classification puis étiquetage en composantes connexes </a:t>
            </a:r>
          </a:p>
          <a:p>
            <a:pPr lvl="4"/>
            <a:r>
              <a:t>Classification à partir d’histogrammes (seuillage)</a:t>
            </a:r>
          </a:p>
          <a:p>
            <a:pPr lvl="4"/>
            <a:r>
              <a:t>Méthodes de partionnement de données (K-moyenne) </a:t>
            </a:r>
          </a:p>
          <a:p>
            <a:pPr lvl="3"/>
            <a:r>
              <a:t>À partir d’une extraction de contours</a:t>
            </a:r>
          </a:p>
          <a:p>
            <a:pPr lvl="2">
              <a:spcBef>
                <a:spcPts val="8200"/>
              </a:spcBef>
              <a:buBlip>
                <a:blip r:embed="rId4"/>
              </a:buBlip>
            </a:pPr>
            <a:r>
              <a:t>Méthodes locales </a:t>
            </a:r>
          </a:p>
          <a:p>
            <a:pPr lvl="3"/>
            <a:r>
              <a:t>Se basent sur les notions de prédicats et de partitions (à base de régions)</a:t>
            </a:r>
          </a:p>
          <a:p>
            <a:pPr lvl="4"/>
            <a:r>
              <a:t>Ascendantes (bottom-up) : croissance de régions, fusion de régions</a:t>
            </a:r>
          </a:p>
          <a:p>
            <a:pPr lvl="4"/>
            <a:r>
              <a:t>Descendantes (top-down) : division-fusion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418">
                                            <p:txEl>
                                              <p:pRg st="5" end="5"/>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2418">
                                            <p:txEl>
                                              <p:pRg st="6" end="6"/>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2418">
                                            <p:txEl>
                                              <p:pRg st="7" end="7"/>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2418">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8" grpId="1"/>
    </p:bldLst>
  </p:timing>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22"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23" name="Régions"/>
          <p:cNvSpPr txBox="1"/>
          <p:nvPr>
            <p:ph type="title"/>
          </p:nvPr>
        </p:nvSpPr>
        <p:spPr>
          <a:prstGeom prst="rect">
            <a:avLst/>
          </a:prstGeom>
        </p:spPr>
        <p:txBody>
          <a:bodyPr/>
          <a:lstStyle>
            <a:lvl1pPr>
              <a:buAutoNum type="arabicPeriod" startAt="4"/>
            </a:lvl1pPr>
          </a:lstStyle>
          <a:p>
            <a:pPr/>
            <a:r>
              <a:t>Régions</a:t>
            </a:r>
          </a:p>
        </p:txBody>
      </p:sp>
      <p:sp>
        <p:nvSpPr>
          <p:cNvPr id="242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5" name="Choix de la méthode…"/>
          <p:cNvSpPr txBox="1"/>
          <p:nvPr>
            <p:ph type="body" idx="1"/>
          </p:nvPr>
        </p:nvSpPr>
        <p:spPr>
          <a:prstGeom prst="rect">
            <a:avLst/>
          </a:prstGeom>
        </p:spPr>
        <p:txBody>
          <a:bodyPr/>
          <a:lstStyle/>
          <a:p>
            <a:pPr lvl="2">
              <a:buBlip>
                <a:blip r:embed="rId4"/>
              </a:buBlip>
            </a:pPr>
            <a:r>
              <a:t>Choix de la méthode </a:t>
            </a:r>
          </a:p>
          <a:p>
            <a:pPr lvl="3"/>
            <a:r>
              <a:t>Dépend du type d’application et du type d’images</a:t>
            </a:r>
          </a:p>
          <a:p>
            <a:pPr lvl="4">
              <a:spcBef>
                <a:spcPts val="4300"/>
              </a:spcBef>
            </a:pPr>
            <a:r>
              <a:t>Images très structurées (objets homogènes) VS Images texturées </a:t>
            </a:r>
          </a:p>
          <a:p>
            <a:pPr lvl="4"/>
            <a:r>
              <a:t>Occurrence de dégradés VS apparition de contours bien marqués</a:t>
            </a:r>
          </a:p>
          <a:p>
            <a:pPr lvl="4"/>
            <a:r>
              <a:t>Présence de bruit ou non </a:t>
            </a:r>
          </a:p>
          <a:p>
            <a:pPr lvl="4"/>
            <a:r>
              <a:t>Type d’application : détection d’une ou de quelques régions aux caractéristiques connues </a:t>
            </a:r>
            <a:r>
              <a:rPr i="1"/>
              <a:t>a priori</a:t>
            </a:r>
            <a:r>
              <a:t> ou partition de l’ensemble de l’image </a:t>
            </a:r>
          </a:p>
          <a:p>
            <a:pPr lvl="4"/>
            <a:r>
              <a:t>Méthode supervisée ou non (intervention de l’utilisateur par définition des seuils sur la taille ou le nombre des régions, le niveau d’homogénéité, etc) </a:t>
            </a:r>
          </a:p>
          <a:p>
            <a:pPr lvl="4"/>
            <a:r>
              <a:t>Précision de la segmentation (la segmentation doit-elle aboutir à un résultat visuellement acceptable?) </a:t>
            </a:r>
          </a:p>
          <a:p>
            <a:pPr lvl="4"/>
            <a:r>
              <a:t>Rapidité d’exécution</a:t>
            </a:r>
          </a:p>
          <a:p>
            <a:pPr lvl="4"/>
            <a:r>
              <a:t>Compromis temps de calcul/précision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42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24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242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42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242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242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2425">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25" grpId="1"/>
    </p:bldLst>
  </p:timing>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9" name="Prédicat…"/>
          <p:cNvSpPr txBox="1"/>
          <p:nvPr>
            <p:ph type="body" idx="1"/>
          </p:nvPr>
        </p:nvSpPr>
        <p:spPr>
          <a:prstGeom prst="rect">
            <a:avLst/>
          </a:prstGeom>
        </p:spPr>
        <p:txBody>
          <a:bodyPr/>
          <a:lstStyle/>
          <a:p>
            <a:pPr lvl="2">
              <a:buBlip>
                <a:blip r:embed="rId2"/>
              </a:buBlip>
            </a:pPr>
            <a:r>
              <a:t>Prédicat</a:t>
            </a:r>
          </a:p>
          <a:p>
            <a:pPr lvl="3">
              <a:defRPr i="1"/>
            </a:pPr>
            <a:r>
              <a:t>Exemple</a:t>
            </a:r>
          </a:p>
        </p:txBody>
      </p:sp>
      <p:pic>
        <p:nvPicPr>
          <p:cNvPr id="2430"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31" name="Régions"/>
          <p:cNvSpPr txBox="1"/>
          <p:nvPr>
            <p:ph type="title"/>
          </p:nvPr>
        </p:nvSpPr>
        <p:spPr>
          <a:prstGeom prst="rect">
            <a:avLst/>
          </a:prstGeom>
        </p:spPr>
        <p:txBody>
          <a:bodyPr/>
          <a:lstStyle>
            <a:lvl1pPr>
              <a:buAutoNum type="arabicPeriod" startAt="4"/>
            </a:lvl1pPr>
          </a:lstStyle>
          <a:p>
            <a:pPr/>
            <a:r>
              <a:t>Régions</a:t>
            </a:r>
          </a:p>
        </p:txBody>
      </p:sp>
      <p:sp>
        <p:nvSpPr>
          <p:cNvPr id="2432"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3" name="droppedImage.png" descr="droppedImage.png"/>
          <p:cNvPicPr>
            <a:picLocks noChangeAspect="0"/>
          </p:cNvPicPr>
          <p:nvPr/>
        </p:nvPicPr>
        <p:blipFill>
          <a:blip r:embed="rId4">
            <a:extLst/>
          </a:blip>
          <a:stretch>
            <a:fillRect/>
          </a:stretch>
        </p:blipFill>
        <p:spPr>
          <a:xfrm>
            <a:off x="3380768" y="1568450"/>
            <a:ext cx="2768601" cy="2794330"/>
          </a:xfrm>
          <a:prstGeom prst="rect">
            <a:avLst/>
          </a:prstGeom>
        </p:spPr>
      </p:pic>
      <p:pic>
        <p:nvPicPr>
          <p:cNvPr id="2434" name="droppedImage.png" descr="droppedImage.png"/>
          <p:cNvPicPr>
            <a:picLocks noChangeAspect="0"/>
          </p:cNvPicPr>
          <p:nvPr/>
        </p:nvPicPr>
        <p:blipFill>
          <a:blip r:embed="rId5">
            <a:extLst/>
          </a:blip>
          <a:stretch>
            <a:fillRect/>
          </a:stretch>
        </p:blipFill>
        <p:spPr>
          <a:xfrm>
            <a:off x="9291118" y="1270000"/>
            <a:ext cx="2787498" cy="2819400"/>
          </a:xfrm>
          <a:prstGeom prst="rect">
            <a:avLst/>
          </a:prstGeom>
        </p:spPr>
      </p:pic>
      <p:sp>
        <p:nvSpPr>
          <p:cNvPr id="2435" name="r [m, n] ∈ {fond, objet vert, objet rouge, objet gris}"/>
          <p:cNvSpPr/>
          <p:nvPr/>
        </p:nvSpPr>
        <p:spPr>
          <a:xfrm>
            <a:off x="342900" y="4998008"/>
            <a:ext cx="3954067" cy="795995"/>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sz="2100">
                <a:solidFill>
                  <a:srgbClr val="232A32"/>
                </a:solidFill>
              </a:defRPr>
            </a:pPr>
            <a:r>
              <a:rPr i="1"/>
              <a:t>r</a:t>
            </a:r>
            <a:r>
              <a:rPr i="1" sz="2000"/>
              <a:t> </a:t>
            </a:r>
            <a:r>
              <a:rPr sz="2000"/>
              <a:t>[</a:t>
            </a:r>
            <a:r>
              <a:rPr i="1" sz="2000"/>
              <a:t>m, n</a:t>
            </a:r>
            <a:r>
              <a:rPr sz="2000"/>
              <a:t>]</a:t>
            </a:r>
            <a:r>
              <a:t> ∈ {fond, objet vert, objet rouge, objet gris}</a:t>
            </a:r>
          </a:p>
        </p:txBody>
      </p:sp>
      <p:sp>
        <p:nvSpPr>
          <p:cNvPr id="2436" name="Segmentation en 4 classes/régions"/>
          <p:cNvSpPr/>
          <p:nvPr/>
        </p:nvSpPr>
        <p:spPr>
          <a:xfrm>
            <a:off x="6258531" y="2220706"/>
            <a:ext cx="2984501" cy="1489817"/>
          </a:xfrm>
          <a:prstGeom prst="rightArrow">
            <a:avLst>
              <a:gd name="adj1" fmla="val 58829"/>
              <a:gd name="adj2" fmla="val 38501"/>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Segmentation en 4 classes/régions</a:t>
            </a:r>
          </a:p>
        </p:txBody>
      </p:sp>
      <p:graphicFrame>
        <p:nvGraphicFramePr>
          <p:cNvPr id="2437" name="Tableau sans nom"/>
          <p:cNvGraphicFramePr/>
          <p:nvPr/>
        </p:nvGraphicFramePr>
        <p:xfrm>
          <a:off x="4601485" y="4852795"/>
          <a:ext cx="7611541" cy="3738430"/>
        </p:xfrm>
        <a:graphic xmlns:a="http://schemas.openxmlformats.org/drawingml/2006/main">
          <a:graphicData uri="http://schemas.openxmlformats.org/drawingml/2006/table">
            <a:tbl>
              <a:tblPr firstCol="1" firstRow="1" lastCol="0" lastRow="0" bandCol="0" bandRow="1" rtl="0">
                <a:tableStyleId>{9F534FAB-6F91-4992-A70E-E6B1FD7642A0}</a:tableStyleId>
              </a:tblPr>
              <a:tblGrid>
                <a:gridCol w="1853242"/>
                <a:gridCol w="1664288"/>
                <a:gridCol w="1363611"/>
                <a:gridCol w="1363611"/>
                <a:gridCol w="1363611"/>
              </a:tblGrid>
              <a:tr h="790897">
                <a:tc>
                  <a:txBody>
                    <a:bodyPr/>
                    <a:lstStyle/>
                    <a:p>
                      <a:pPr>
                        <a:spcBef>
                          <a:spcPts val="800"/>
                        </a:spcBef>
                        <a:defRPr sz="1800">
                          <a:solidFill>
                            <a:srgbClr val="000000"/>
                          </a:solidFill>
                        </a:defRPr>
                      </a:pPr>
                      <a:r>
                        <a:rPr sz="2000">
                          <a:solidFill>
                            <a:srgbClr val="232323"/>
                          </a:solidFill>
                          <a:sym typeface="Times New Roman"/>
                        </a:rPr>
                        <a:t>Prédicat</a:t>
                      </a:r>
                    </a:p>
                  </a:txBody>
                  <a:tcPr marL="50800" marR="50800" marT="50800" marB="50800" anchor="ctr" anchorCtr="0" horzOverflow="overflow">
                    <a:lnL w="12700">
                      <a:miter lim="400000"/>
                    </a:lnL>
                  </a:tcPr>
                </a:tc>
                <a:tc>
                  <a:txBody>
                    <a:bodyPr/>
                    <a:lstStyle/>
                    <a:p>
                      <a:pPr>
                        <a:spcBef>
                          <a:spcPts val="800"/>
                        </a:spcBef>
                        <a:defRPr sz="1800">
                          <a:solidFill>
                            <a:srgbClr val="000000"/>
                          </a:solidFill>
                        </a:defRPr>
                      </a:pPr>
                      <a:r>
                        <a:rPr sz="2000">
                          <a:solidFill>
                            <a:srgbClr val="232323"/>
                          </a:solidFill>
                          <a:sym typeface="Times New Roman"/>
                        </a:rPr>
                        <a:t>Classe 1 fond</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Classe 2 obj. vert</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Classe 3 obj. rouge</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Classe 4 obj. gris</a:t>
                      </a:r>
                    </a:p>
                  </a:txBody>
                  <a:tcPr marL="50800" marR="50800" marT="50800" marB="50800" anchor="ctr" anchorCtr="0" horzOverflow="overflow">
                    <a:lnR w="12700">
                      <a:miter lim="400000"/>
                    </a:lnR>
                  </a:tcPr>
                </a:tc>
              </a:tr>
              <a:tr h="698500">
                <a:tc>
                  <a:txBody>
                    <a:bodyPr/>
                    <a:lstStyle/>
                    <a:p>
                      <a:pPr>
                        <a:spcBef>
                          <a:spcPts val="800"/>
                        </a:spcBef>
                        <a:defRPr sz="1600">
                          <a:sym typeface="Times New Roman"/>
                        </a:defRPr>
                      </a:pPr>
                      <a:r>
                        <a:t>𝓟</a:t>
                      </a:r>
                      <a:r>
                        <a:rPr baseline="-5999"/>
                        <a:t>1</a:t>
                      </a:r>
                      <a:r>
                        <a:t> </a:t>
                      </a:r>
                      <a:br/>
                      <a:r>
                        <a:t>pixels gris pâles</a:t>
                      </a:r>
                    </a:p>
                  </a:txBody>
                  <a:tcPr marL="50800" marR="50800" marT="50800" marB="508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TRUE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lnR w="12700">
                      <a:miter lim="400000"/>
                    </a:lnR>
                  </a:tcPr>
                </a:tc>
              </a:tr>
              <a:tr h="698500">
                <a:tc>
                  <a:txBody>
                    <a:bodyPr/>
                    <a:lstStyle/>
                    <a:p>
                      <a:pPr>
                        <a:spcBef>
                          <a:spcPts val="800"/>
                        </a:spcBef>
                        <a:defRPr sz="1600">
                          <a:sym typeface="Times New Roman"/>
                        </a:defRPr>
                      </a:pPr>
                      <a:r>
                        <a:t>𝓟</a:t>
                      </a:r>
                      <a:r>
                        <a:rPr baseline="-5999"/>
                        <a:t>2</a:t>
                      </a:r>
                      <a:br>
                        <a:rPr baseline="-5999"/>
                      </a:br>
                      <a:r>
                        <a:t>pixels verts</a:t>
                      </a:r>
                    </a:p>
                  </a:txBody>
                  <a:tcPr marL="50800" marR="50800" marT="50800" marB="508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TRUE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lnR w="12700">
                      <a:miter lim="400000"/>
                    </a:lnR>
                  </a:tcPr>
                </a:tc>
              </a:tr>
              <a:tr h="698500">
                <a:tc>
                  <a:txBody>
                    <a:bodyPr/>
                    <a:lstStyle/>
                    <a:p>
                      <a:pPr>
                        <a:spcBef>
                          <a:spcPts val="800"/>
                        </a:spcBef>
                        <a:defRPr sz="1600">
                          <a:sym typeface="Times New Roman"/>
                        </a:defRPr>
                      </a:pPr>
                      <a:r>
                        <a:t>𝓟</a:t>
                      </a:r>
                      <a:r>
                        <a:rPr baseline="-5999"/>
                        <a:t>3</a:t>
                      </a:r>
                      <a:br>
                        <a:rPr baseline="-5999"/>
                      </a:br>
                      <a:r>
                        <a:t>pixels rouges</a:t>
                      </a:r>
                    </a:p>
                  </a:txBody>
                  <a:tcPr marL="50800" marR="50800" marT="50800" marB="508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TRUE</a:t>
                      </a:r>
                    </a:p>
                  </a:txBody>
                  <a:tcPr marL="63500" marR="63500" marT="63500" marB="63500" anchor="ctr" anchorCtr="0" horzOverflow="overflow"/>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lnR w="12700">
                      <a:miter lim="400000"/>
                    </a:lnR>
                  </a:tcPr>
                </a:tc>
              </a:tr>
              <a:tr h="695901">
                <a:tc>
                  <a:txBody>
                    <a:bodyPr/>
                    <a:lstStyle/>
                    <a:p>
                      <a:pPr>
                        <a:spcBef>
                          <a:spcPts val="800"/>
                        </a:spcBef>
                        <a:defRPr sz="1600">
                          <a:sym typeface="Times New Roman"/>
                        </a:defRPr>
                      </a:pPr>
                      <a:r>
                        <a:t>𝓟</a:t>
                      </a:r>
                      <a:r>
                        <a:rPr baseline="-5999"/>
                        <a:t>4</a:t>
                      </a:r>
                      <a:br>
                        <a:rPr baseline="-5999"/>
                      </a:br>
                      <a:r>
                        <a:t>pixels gris moyen</a:t>
                      </a:r>
                    </a:p>
                  </a:txBody>
                  <a:tcPr marL="50800" marR="50800" marT="50800" marB="50800" anchor="ctr" anchorCtr="0" horzOverflow="overflow">
                    <a:lnB w="12700">
                      <a:miter lim="400000"/>
                    </a:lnB>
                  </a:tcPr>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lnB w="12700">
                      <a:miter lim="400000"/>
                    </a:lnB>
                  </a:tcPr>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lnB w="12700">
                      <a:miter lim="400000"/>
                    </a:lnB>
                  </a:tcPr>
                </a:tc>
                <a:tc>
                  <a:txBody>
                    <a:bodyPr/>
                    <a:lstStyle/>
                    <a:p>
                      <a:pPr algn="l">
                        <a:spcBef>
                          <a:spcPts val="800"/>
                        </a:spcBef>
                        <a:defRPr sz="1800">
                          <a:solidFill>
                            <a:srgbClr val="000000"/>
                          </a:solidFill>
                        </a:defRPr>
                      </a:pPr>
                      <a:r>
                        <a:rPr sz="1500">
                          <a:solidFill>
                            <a:srgbClr val="232323"/>
                          </a:solidFill>
                          <a:sym typeface="Times New Roman"/>
                        </a:rPr>
                        <a:t>FALSE</a:t>
                      </a:r>
                    </a:p>
                  </a:txBody>
                  <a:tcPr marL="63500" marR="63500" marT="63500" marB="63500" anchor="ctr" anchorCtr="0" horzOverflow="overflow">
                    <a:lnB w="12700">
                      <a:miter lim="400000"/>
                    </a:lnB>
                  </a:tcPr>
                </a:tc>
                <a:tc>
                  <a:txBody>
                    <a:bodyPr/>
                    <a:lstStyle/>
                    <a:p>
                      <a:pPr algn="l">
                        <a:spcBef>
                          <a:spcPts val="800"/>
                        </a:spcBef>
                        <a:defRPr sz="1800">
                          <a:solidFill>
                            <a:srgbClr val="000000"/>
                          </a:solidFill>
                        </a:defRPr>
                      </a:pPr>
                      <a:r>
                        <a:rPr sz="1500">
                          <a:solidFill>
                            <a:srgbClr val="232323"/>
                          </a:solidFill>
                          <a:sym typeface="Times New Roman"/>
                        </a:rPr>
                        <a:t>TRUE</a:t>
                      </a:r>
                    </a:p>
                  </a:txBody>
                  <a:tcPr marL="63500" marR="63500" marT="63500" marB="63500" anchor="ctr"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7" grpId="1"/>
    </p:bldLst>
  </p:timing>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9"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40" name="Segmentation…"/>
          <p:cNvSpPr txBox="1"/>
          <p:nvPr>
            <p:ph type="body" idx="1"/>
          </p:nvPr>
        </p:nvSpPr>
        <p:spPr>
          <a:prstGeom prst="rect">
            <a:avLst/>
          </a:prstGeom>
        </p:spPr>
        <p:txBody>
          <a:bodyPr/>
          <a:lstStyle/>
          <a:p>
            <a:pPr lvl="2">
              <a:buBlip>
                <a:blip r:embed="rId3"/>
              </a:buBlip>
            </a:pPr>
            <a:r>
              <a:t>Segmentation</a:t>
            </a:r>
          </a:p>
          <a:p>
            <a:pPr lvl="3">
              <a:defRPr i="1"/>
            </a:pPr>
            <a:r>
              <a:t>Exemple</a:t>
            </a:r>
          </a:p>
          <a:p>
            <a:pPr lvl="3" marL="762000" indent="0">
              <a:buClrTx/>
              <a:buSzTx/>
              <a:buNone/>
            </a:pPr>
            <a:r>
              <a:t>2 classes, mais plus que 2 régions</a:t>
            </a:r>
          </a:p>
        </p:txBody>
      </p:sp>
      <p:sp>
        <p:nvSpPr>
          <p:cNvPr id="2441"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42" name="Régions"/>
          <p:cNvSpPr txBox="1"/>
          <p:nvPr>
            <p:ph type="title"/>
          </p:nvPr>
        </p:nvSpPr>
        <p:spPr>
          <a:prstGeom prst="rect">
            <a:avLst/>
          </a:prstGeom>
        </p:spPr>
        <p:txBody>
          <a:bodyPr/>
          <a:lstStyle>
            <a:lvl1pPr>
              <a:buAutoNum type="arabicPeriod" startAt="4"/>
            </a:lvl1pPr>
          </a:lstStyle>
          <a:p>
            <a:pPr/>
            <a:r>
              <a:t>Régions</a:t>
            </a:r>
          </a:p>
        </p:txBody>
      </p:sp>
      <p:pic>
        <p:nvPicPr>
          <p:cNvPr id="2443" name="droppedImage.tiff" descr="droppedImage.tiff"/>
          <p:cNvPicPr>
            <a:picLocks noChangeAspect="0"/>
          </p:cNvPicPr>
          <p:nvPr/>
        </p:nvPicPr>
        <p:blipFill>
          <a:blip r:embed="rId4">
            <a:extLst/>
          </a:blip>
          <a:stretch>
            <a:fillRect/>
          </a:stretch>
        </p:blipFill>
        <p:spPr>
          <a:xfrm>
            <a:off x="486676" y="4279900"/>
            <a:ext cx="4267201" cy="4305300"/>
          </a:xfrm>
          <a:prstGeom prst="rect">
            <a:avLst/>
          </a:prstGeom>
        </p:spPr>
      </p:pic>
      <p:pic>
        <p:nvPicPr>
          <p:cNvPr id="2444" name="droppedImage.tiff" descr="droppedImage.tiff"/>
          <p:cNvPicPr>
            <a:picLocks noChangeAspect="0"/>
          </p:cNvPicPr>
          <p:nvPr/>
        </p:nvPicPr>
        <p:blipFill>
          <a:blip r:embed="rId5">
            <a:extLst/>
          </a:blip>
          <a:stretch>
            <a:fillRect/>
          </a:stretch>
        </p:blipFill>
        <p:spPr>
          <a:xfrm>
            <a:off x="8340636" y="4412403"/>
            <a:ext cx="4321264" cy="4330701"/>
          </a:xfrm>
          <a:prstGeom prst="rect">
            <a:avLst/>
          </a:prstGeom>
        </p:spPr>
      </p:pic>
      <p:sp>
        <p:nvSpPr>
          <p:cNvPr id="2445" name="2 classes"/>
          <p:cNvSpPr/>
          <p:nvPr/>
        </p:nvSpPr>
        <p:spPr>
          <a:xfrm>
            <a:off x="5232400" y="5565316"/>
            <a:ext cx="2501900" cy="977901"/>
          </a:xfrm>
          <a:prstGeom prst="rightArrow">
            <a:avLst>
              <a:gd name="adj1" fmla="val 58829"/>
              <a:gd name="adj2" fmla="val 58655"/>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2 classes</a:t>
            </a:r>
          </a:p>
        </p:txBody>
      </p:sp>
      <p:sp>
        <p:nvSpPr>
          <p:cNvPr id="2446" name="r[m, n] est une image binaire"/>
          <p:cNvSpPr/>
          <p:nvPr/>
        </p:nvSpPr>
        <p:spPr>
          <a:xfrm>
            <a:off x="5152490" y="4051300"/>
            <a:ext cx="3188147" cy="4572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spc="100">
                <a:latin typeface="+mj-lt"/>
                <a:ea typeface="+mj-ea"/>
                <a:cs typeface="+mj-cs"/>
                <a:sym typeface="Times Roman"/>
              </a:rPr>
              <a:t>r</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r>
              <a:t> est une image binaire</a:t>
            </a:r>
          </a:p>
        </p:txBody>
      </p:sp>
      <p:grpSp>
        <p:nvGrpSpPr>
          <p:cNvPr id="2451" name="Group"/>
          <p:cNvGrpSpPr/>
          <p:nvPr/>
        </p:nvGrpSpPr>
        <p:grpSpPr>
          <a:xfrm>
            <a:off x="5028910" y="6631959"/>
            <a:ext cx="2654227" cy="1719459"/>
            <a:chOff x="-1339325" y="-63349"/>
            <a:chExt cx="2654225" cy="1719458"/>
          </a:xfrm>
        </p:grpSpPr>
        <p:sp>
          <p:nvSpPr>
            <p:cNvPr id="2447" name="r[m, n] ∈ {terre, mer}"/>
            <p:cNvSpPr/>
            <p:nvPr/>
          </p:nvSpPr>
          <p:spPr>
            <a:xfrm>
              <a:off x="-1339326" y="-63350"/>
              <a:ext cx="2654226"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a:t>r</a:t>
              </a:r>
              <a:r>
                <a:t>[</a:t>
              </a:r>
              <a:r>
                <a:rPr i="1"/>
                <a:t>m, n</a:t>
              </a:r>
              <a:r>
                <a:t>]</a:t>
              </a:r>
              <a:r>
                <a:t> ∈ {terre, mer}</a:t>
              </a:r>
            </a:p>
          </p:txBody>
        </p:sp>
        <p:sp>
          <p:nvSpPr>
            <p:cNvPr id="2448" name="étiquettes"/>
            <p:cNvSpPr/>
            <p:nvPr/>
          </p:nvSpPr>
          <p:spPr>
            <a:xfrm>
              <a:off x="5150" y="1222399"/>
              <a:ext cx="1138437"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étiquettes</a:t>
              </a:r>
            </a:p>
          </p:txBody>
        </p:sp>
        <p:sp>
          <p:nvSpPr>
            <p:cNvPr id="2449" name="Line"/>
            <p:cNvSpPr/>
            <p:nvPr/>
          </p:nvSpPr>
          <p:spPr>
            <a:xfrm>
              <a:off x="283724" y="451105"/>
              <a:ext cx="1" cy="717701"/>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2450" name="Line"/>
            <p:cNvSpPr/>
            <p:nvPr/>
          </p:nvSpPr>
          <p:spPr>
            <a:xfrm flipH="1">
              <a:off x="778183" y="368877"/>
              <a:ext cx="236405" cy="818150"/>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grpSp>
      <p:sp>
        <p:nvSpPr>
          <p:cNvPr id="2452" name="Remarques :…"/>
          <p:cNvSpPr/>
          <p:nvPr/>
        </p:nvSpPr>
        <p:spPr>
          <a:xfrm>
            <a:off x="4953139" y="1210873"/>
            <a:ext cx="7267523" cy="249106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Remarques </a:t>
            </a:r>
            <a:r>
              <a:t>:</a:t>
            </a:r>
            <a:r>
              <a:rPr i="1"/>
              <a:t> </a:t>
            </a:r>
            <a:r>
              <a:t> </a:t>
            </a:r>
          </a:p>
          <a:p>
            <a:pPr lvl="1" marL="342900" indent="-342900">
              <a:buClr>
                <a:srgbClr val="849ABC"/>
              </a:buClr>
              <a:buSzPct val="55000"/>
              <a:buBlip>
                <a:blip r:embed="rId6"/>
              </a:buBlip>
            </a:pPr>
            <a:r>
              <a:t>2 régions non connexes peuvent appartenir à la même classe</a:t>
            </a:r>
          </a:p>
          <a:p>
            <a:pPr lvl="2" marL="508000" indent="-254000">
              <a:buClr>
                <a:srgbClr val="849ABC"/>
              </a:buClr>
              <a:buSzPct val="55000"/>
              <a:buBlip>
                <a:blip r:embed="rId3"/>
              </a:buBlip>
            </a:pPr>
            <a:r>
              <a:rPr i="1" spc="100">
                <a:latin typeface="+mj-lt"/>
                <a:ea typeface="+mj-ea"/>
                <a:cs typeface="+mj-cs"/>
                <a:sym typeface="Times Roman"/>
              </a:rPr>
              <a:t>R</a:t>
            </a:r>
            <a:r>
              <a:rPr baseline="-31000" i="1"/>
              <a:t>i</a:t>
            </a:r>
            <a:r>
              <a:t> non adjacent à </a:t>
            </a:r>
            <a:r>
              <a:rPr i="1" spc="100">
                <a:latin typeface="+mj-lt"/>
                <a:ea typeface="+mj-ea"/>
                <a:cs typeface="+mj-cs"/>
                <a:sym typeface="Times Roman"/>
              </a:rPr>
              <a:t>R</a:t>
            </a:r>
            <a:r>
              <a:rPr baseline="-31000" i="1"/>
              <a:t>j</a:t>
            </a:r>
            <a:r>
              <a:t> et </a:t>
            </a:r>
            <a:r>
              <a:rPr spc="100">
                <a:latin typeface="+mj-lt"/>
                <a:ea typeface="+mj-ea"/>
                <a:cs typeface="+mj-cs"/>
                <a:sym typeface="Times Roman"/>
              </a:rPr>
              <a:t>P(</a:t>
            </a:r>
            <a:r>
              <a:rPr i="1" spc="100">
                <a:latin typeface="+mj-lt"/>
                <a:ea typeface="+mj-ea"/>
                <a:cs typeface="+mj-cs"/>
                <a:sym typeface="Times Roman"/>
              </a:rPr>
              <a:t>R</a:t>
            </a:r>
            <a:r>
              <a:rPr baseline="-31000" i="1"/>
              <a:t>i </a:t>
            </a:r>
            <a:r>
              <a:rPr spc="100">
                <a:latin typeface="+mj-lt"/>
                <a:ea typeface="+mj-ea"/>
                <a:cs typeface="+mj-cs"/>
                <a:sym typeface="Times Roman"/>
              </a:rPr>
              <a:t>∪</a:t>
            </a:r>
            <a:r>
              <a:t> </a:t>
            </a:r>
            <a:r>
              <a:rPr i="1" spc="100">
                <a:latin typeface="+mj-lt"/>
                <a:ea typeface="+mj-ea"/>
                <a:cs typeface="+mj-cs"/>
                <a:sym typeface="Times Roman"/>
              </a:rPr>
              <a:t>R</a:t>
            </a:r>
            <a:r>
              <a:rPr baseline="-31000" i="1"/>
              <a:t>j</a:t>
            </a:r>
            <a:r>
              <a:rPr spc="100">
                <a:latin typeface="+mj-lt"/>
                <a:ea typeface="+mj-ea"/>
                <a:cs typeface="+mj-cs"/>
                <a:sym typeface="Times Roman"/>
              </a:rPr>
              <a:t>)</a:t>
            </a:r>
            <a:r>
              <a:t> est faux</a:t>
            </a:r>
          </a:p>
          <a:p>
            <a:pPr lvl="1" marL="342900" indent="-342900">
              <a:buClr>
                <a:srgbClr val="849ABC"/>
              </a:buClr>
              <a:buSzPct val="55000"/>
              <a:buBlip>
                <a:blip r:embed="rId6"/>
              </a:buBlip>
            </a:pPr>
            <a:r>
              <a:t>Classification ≠ segmentation</a:t>
            </a:r>
          </a:p>
          <a:p>
            <a:pPr lvl="2" marL="508000" indent="-254000">
              <a:buClr>
                <a:srgbClr val="849ABC"/>
              </a:buClr>
              <a:buSzPct val="55000"/>
              <a:buBlip>
                <a:blip r:embed="rId3"/>
              </a:buBlip>
            </a:pPr>
            <a:r>
              <a:t>Une classe de pixels = plusieurs régions dans l’image </a:t>
            </a:r>
          </a:p>
          <a:p>
            <a:pPr lvl="2" marL="508000" indent="-254000">
              <a:buClr>
                <a:srgbClr val="849ABC"/>
              </a:buClr>
              <a:buSzPct val="55000"/>
              <a:buBlip>
                <a:blip r:embed="rId3"/>
              </a:buBlip>
            </a:pPr>
            <a:r>
              <a:t>Il faut étiqueter les pixels connexes pour obtenir des régions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52">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2452">
                                            <p:txEl>
                                              <p:pRg st="0" end="0"/>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245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2" fill="hold">
                                  <p:stCondLst>
                                    <p:cond delay="0"/>
                                  </p:stCondLst>
                                  <p:iterate type="el" backwards="0">
                                    <p:tmAbs val="0"/>
                                  </p:iterate>
                                  <p:childTnLst>
                                    <p:set>
                                      <p:cBhvr>
                                        <p:cTn id="19" fill="hold"/>
                                        <p:tgtEl>
                                          <p:spTgt spid="2452">
                                            <p:txEl>
                                              <p:pRg st="2" end="2"/>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2" fill="hold">
                                  <p:stCondLst>
                                    <p:cond delay="0"/>
                                  </p:stCondLst>
                                  <p:iterate type="el" backwards="0">
                                    <p:tmAbs val="0"/>
                                  </p:iterate>
                                  <p:childTnLst>
                                    <p:set>
                                      <p:cBhvr>
                                        <p:cTn id="22" fill="hold"/>
                                        <p:tgtEl>
                                          <p:spTgt spid="2452">
                                            <p:txEl>
                                              <p:pRg st="3" end="3"/>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2" fill="hold">
                                  <p:stCondLst>
                                    <p:cond delay="0"/>
                                  </p:stCondLst>
                                  <p:iterate type="el" backwards="0">
                                    <p:tmAbs val="0"/>
                                  </p:iterate>
                                  <p:childTnLst>
                                    <p:set>
                                      <p:cBhvr>
                                        <p:cTn id="25" fill="hold"/>
                                        <p:tgtEl>
                                          <p:spTgt spid="2452">
                                            <p:txEl>
                                              <p:pRg st="4" end="4"/>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2" fill="hold">
                                  <p:stCondLst>
                                    <p:cond delay="0"/>
                                  </p:stCondLst>
                                  <p:iterate type="el" backwards="0">
                                    <p:tmAbs val="0"/>
                                  </p:iterate>
                                  <p:childTnLst>
                                    <p:set>
                                      <p:cBhvr>
                                        <p:cTn id="28" fill="hold"/>
                                        <p:tgtEl>
                                          <p:spTgt spid="245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1" grpId="1"/>
      <p:bldP build="p" bldLvl="5" animBg="1" rev="0" advAuto="0" spid="2452" grpId="2"/>
    </p:bldLst>
  </p:timing>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4" name="Source : Docum. Matlab Source : Docum. Matlab" descr="Source : Docum. Matlab Source : Docum. Matlab"/>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55" name="Segmentation…"/>
          <p:cNvSpPr txBox="1"/>
          <p:nvPr>
            <p:ph type="body" idx="1"/>
          </p:nvPr>
        </p:nvSpPr>
        <p:spPr>
          <a:prstGeom prst="rect">
            <a:avLst/>
          </a:prstGeom>
        </p:spPr>
        <p:txBody>
          <a:bodyPr/>
          <a:lstStyle/>
          <a:p>
            <a:pPr lvl="2">
              <a:buBlip>
                <a:blip r:embed="rId3"/>
              </a:buBlip>
            </a:pPr>
            <a:r>
              <a:t>Segmentation</a:t>
            </a:r>
          </a:p>
          <a:p>
            <a:pPr lvl="3">
              <a:defRPr i="1"/>
            </a:pPr>
            <a:r>
              <a:t>Exemple</a:t>
            </a:r>
          </a:p>
        </p:txBody>
      </p:sp>
      <p:sp>
        <p:nvSpPr>
          <p:cNvPr id="2456"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7" name="Régions"/>
          <p:cNvSpPr txBox="1"/>
          <p:nvPr>
            <p:ph type="title"/>
          </p:nvPr>
        </p:nvSpPr>
        <p:spPr>
          <a:prstGeom prst="rect">
            <a:avLst/>
          </a:prstGeom>
        </p:spPr>
        <p:txBody>
          <a:bodyPr/>
          <a:lstStyle>
            <a:lvl1pPr>
              <a:buAutoNum type="arabicPeriod" startAt="4"/>
            </a:lvl1pPr>
          </a:lstStyle>
          <a:p>
            <a:pPr/>
            <a:r>
              <a:t>Régions</a:t>
            </a:r>
          </a:p>
        </p:txBody>
      </p:sp>
      <p:pic>
        <p:nvPicPr>
          <p:cNvPr id="2458" name="ipexhistology_01.tiff" descr="ipexhistology_01.tiff"/>
          <p:cNvPicPr>
            <a:picLocks noChangeAspect="0"/>
          </p:cNvPicPr>
          <p:nvPr/>
        </p:nvPicPr>
        <p:blipFill>
          <a:blip r:embed="rId4">
            <a:extLst/>
          </a:blip>
          <a:stretch>
            <a:fillRect/>
          </a:stretch>
        </p:blipFill>
        <p:spPr>
          <a:xfrm>
            <a:off x="419100" y="4432300"/>
            <a:ext cx="4241800" cy="3263900"/>
          </a:xfrm>
          <a:prstGeom prst="rect">
            <a:avLst/>
          </a:prstGeom>
        </p:spPr>
      </p:pic>
      <p:pic>
        <p:nvPicPr>
          <p:cNvPr id="2459" name="ipexhistology_02.tiff" descr="ipexhistology_02.tiff"/>
          <p:cNvPicPr>
            <a:picLocks noChangeAspect="0"/>
          </p:cNvPicPr>
          <p:nvPr/>
        </p:nvPicPr>
        <p:blipFill>
          <a:blip r:embed="rId5">
            <a:extLst/>
          </a:blip>
          <a:stretch>
            <a:fillRect/>
          </a:stretch>
        </p:blipFill>
        <p:spPr>
          <a:xfrm>
            <a:off x="7924800" y="2832100"/>
            <a:ext cx="4140200" cy="3162300"/>
          </a:xfrm>
          <a:prstGeom prst="rect">
            <a:avLst/>
          </a:prstGeom>
        </p:spPr>
      </p:pic>
      <p:sp>
        <p:nvSpPr>
          <p:cNvPr id="2460" name="3 classes"/>
          <p:cNvSpPr/>
          <p:nvPr/>
        </p:nvSpPr>
        <p:spPr>
          <a:xfrm>
            <a:off x="4899691" y="4768850"/>
            <a:ext cx="2743201" cy="901700"/>
          </a:xfrm>
          <a:prstGeom prst="rightArrow">
            <a:avLst>
              <a:gd name="adj1" fmla="val 58829"/>
              <a:gd name="adj2" fmla="val 63612"/>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3 classes</a:t>
            </a:r>
          </a:p>
        </p:txBody>
      </p:sp>
      <p:sp>
        <p:nvSpPr>
          <p:cNvPr id="2461" name="r [m, n] est une image à trois valeurs"/>
          <p:cNvSpPr/>
          <p:nvPr/>
        </p:nvSpPr>
        <p:spPr>
          <a:xfrm>
            <a:off x="8056959" y="5904814"/>
            <a:ext cx="3887274" cy="45857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sz="2100"/>
              <a:t>r</a:t>
            </a:r>
            <a:r>
              <a:rPr i="1"/>
              <a:t> </a:t>
            </a:r>
            <a:r>
              <a:t>[</a:t>
            </a:r>
            <a:r>
              <a:rPr i="1"/>
              <a:t>m, n</a:t>
            </a:r>
            <a:r>
              <a:t>] est une image à trois valeurs</a:t>
            </a:r>
          </a:p>
        </p:txBody>
      </p:sp>
      <p:grpSp>
        <p:nvGrpSpPr>
          <p:cNvPr id="2466" name="Group"/>
          <p:cNvGrpSpPr/>
          <p:nvPr/>
        </p:nvGrpSpPr>
        <p:grpSpPr>
          <a:xfrm>
            <a:off x="6004744" y="6900301"/>
            <a:ext cx="3774399" cy="1520754"/>
            <a:chOff x="-1527349" y="-27548"/>
            <a:chExt cx="3774398" cy="1520753"/>
          </a:xfrm>
        </p:grpSpPr>
        <p:sp>
          <p:nvSpPr>
            <p:cNvPr id="2462" name="r [m, n] ∈ {C1, C2, C3}"/>
            <p:cNvSpPr/>
            <p:nvPr/>
          </p:nvSpPr>
          <p:spPr>
            <a:xfrm>
              <a:off x="-1527350" y="-27549"/>
              <a:ext cx="2746872"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a:t>r</a:t>
              </a:r>
              <a:r>
                <a:rPr i="1"/>
                <a:t> </a:t>
              </a:r>
              <a:r>
                <a:t>[</a:t>
              </a:r>
              <a:r>
                <a:rPr i="1"/>
                <a:t>m, n</a:t>
              </a:r>
              <a:r>
                <a:t>]</a:t>
              </a:r>
              <a:r>
                <a:t> ∈ {C</a:t>
              </a:r>
              <a:r>
                <a:rPr baseline="-31000"/>
                <a:t>1</a:t>
              </a:r>
              <a:r>
                <a:t>, C</a:t>
              </a:r>
              <a:r>
                <a:rPr baseline="-31000"/>
                <a:t>2</a:t>
              </a:r>
              <a:r>
                <a:t>, C</a:t>
              </a:r>
              <a:r>
                <a:rPr baseline="-31000"/>
                <a:t>3</a:t>
              </a:r>
              <a:r>
                <a:t>}</a:t>
              </a:r>
            </a:p>
          </p:txBody>
        </p:sp>
        <p:sp>
          <p:nvSpPr>
            <p:cNvPr id="2463" name="étiquettes"/>
            <p:cNvSpPr/>
            <p:nvPr/>
          </p:nvSpPr>
          <p:spPr>
            <a:xfrm>
              <a:off x="1108612" y="1059495"/>
              <a:ext cx="1138437"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étiquettes</a:t>
              </a:r>
            </a:p>
          </p:txBody>
        </p:sp>
        <p:sp>
          <p:nvSpPr>
            <p:cNvPr id="2464" name="Line"/>
            <p:cNvSpPr/>
            <p:nvPr/>
          </p:nvSpPr>
          <p:spPr>
            <a:xfrm>
              <a:off x="166916" y="480176"/>
              <a:ext cx="1254961" cy="600872"/>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2465" name="Line"/>
            <p:cNvSpPr/>
            <p:nvPr/>
          </p:nvSpPr>
          <p:spPr>
            <a:xfrm>
              <a:off x="966358" y="543173"/>
              <a:ext cx="841592" cy="537090"/>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grpSp>
      <p:sp>
        <p:nvSpPr>
          <p:cNvPr id="2467" name="Remarque :…"/>
          <p:cNvSpPr txBox="1"/>
          <p:nvPr/>
        </p:nvSpPr>
        <p:spPr>
          <a:xfrm>
            <a:off x="3136900" y="2711688"/>
            <a:ext cx="4005635" cy="8274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Remarque</a:t>
            </a:r>
            <a:r>
              <a:t> : </a:t>
            </a:r>
          </a:p>
          <a:p>
            <a:pPr lvl="1" marL="419100" indent="-317500">
              <a:buClrTx/>
              <a:buSzPct val="63000"/>
              <a:buFont typeface="TimesNewRomanPSMT"/>
              <a:buBlip>
                <a:blip r:embed="rId6"/>
              </a:buBlip>
            </a:pPr>
            <a:r>
              <a:t>3 classes, mais plus que 3 régions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6" grpId="2"/>
      <p:bldP build="whole" bldLvl="1" animBg="1" rev="0" advAuto="0" spid="2461" grpId="1"/>
    </p:bldLst>
  </p:timing>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9"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70" name="Segmentation…"/>
          <p:cNvSpPr txBox="1"/>
          <p:nvPr>
            <p:ph type="body" idx="1"/>
          </p:nvPr>
        </p:nvSpPr>
        <p:spPr>
          <a:prstGeom prst="rect">
            <a:avLst/>
          </a:prstGeom>
        </p:spPr>
        <p:txBody>
          <a:bodyPr/>
          <a:lstStyle/>
          <a:p>
            <a:pPr lvl="2">
              <a:buBlip>
                <a:blip r:embed="rId3"/>
              </a:buBlip>
            </a:pPr>
            <a:r>
              <a:t>Segmentation</a:t>
            </a:r>
          </a:p>
          <a:p>
            <a:pPr lvl="3">
              <a:defRPr i="1"/>
            </a:pPr>
            <a:r>
              <a:t>Exemple</a:t>
            </a:r>
          </a:p>
        </p:txBody>
      </p:sp>
      <p:sp>
        <p:nvSpPr>
          <p:cNvPr id="2471"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2" name="Régions"/>
          <p:cNvSpPr txBox="1"/>
          <p:nvPr>
            <p:ph type="title"/>
          </p:nvPr>
        </p:nvSpPr>
        <p:spPr>
          <a:prstGeom prst="rect">
            <a:avLst/>
          </a:prstGeom>
        </p:spPr>
        <p:txBody>
          <a:bodyPr/>
          <a:lstStyle>
            <a:lvl1pPr>
              <a:buAutoNum type="arabicPeriod" startAt="4"/>
            </a:lvl1pPr>
          </a:lstStyle>
          <a:p>
            <a:pPr/>
            <a:r>
              <a:t>Régions</a:t>
            </a:r>
          </a:p>
        </p:txBody>
      </p:sp>
      <p:pic>
        <p:nvPicPr>
          <p:cNvPr id="2473" name="droppedImage.png" descr="droppedImage.png"/>
          <p:cNvPicPr>
            <a:picLocks noChangeAspect="0"/>
          </p:cNvPicPr>
          <p:nvPr/>
        </p:nvPicPr>
        <p:blipFill>
          <a:blip r:embed="rId4">
            <a:extLst/>
          </a:blip>
          <a:stretch>
            <a:fillRect/>
          </a:stretch>
        </p:blipFill>
        <p:spPr>
          <a:xfrm>
            <a:off x="736600" y="3009900"/>
            <a:ext cx="3703876" cy="3733800"/>
          </a:xfrm>
          <a:prstGeom prst="rect">
            <a:avLst/>
          </a:prstGeom>
        </p:spPr>
      </p:pic>
      <p:pic>
        <p:nvPicPr>
          <p:cNvPr id="2474" name="droppedImage.png" descr="droppedImage.png"/>
          <p:cNvPicPr>
            <a:picLocks noChangeAspect="0"/>
          </p:cNvPicPr>
          <p:nvPr/>
        </p:nvPicPr>
        <p:blipFill>
          <a:blip r:embed="rId5">
            <a:extLst/>
          </a:blip>
          <a:stretch>
            <a:fillRect/>
          </a:stretch>
        </p:blipFill>
        <p:spPr>
          <a:xfrm>
            <a:off x="8420100" y="1765300"/>
            <a:ext cx="3972011" cy="3759200"/>
          </a:xfrm>
          <a:prstGeom prst="rect">
            <a:avLst/>
          </a:prstGeom>
        </p:spPr>
      </p:pic>
      <p:sp>
        <p:nvSpPr>
          <p:cNvPr id="2475" name="5 classes"/>
          <p:cNvSpPr/>
          <p:nvPr/>
        </p:nvSpPr>
        <p:spPr>
          <a:xfrm>
            <a:off x="5143500" y="3914874"/>
            <a:ext cx="2222500" cy="1025426"/>
          </a:xfrm>
          <a:prstGeom prst="rightArrow">
            <a:avLst>
              <a:gd name="adj1" fmla="val 58829"/>
              <a:gd name="adj2" fmla="val 55937"/>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5 classes</a:t>
            </a:r>
          </a:p>
        </p:txBody>
      </p:sp>
      <p:grpSp>
        <p:nvGrpSpPr>
          <p:cNvPr id="2480" name="Group"/>
          <p:cNvGrpSpPr/>
          <p:nvPr/>
        </p:nvGrpSpPr>
        <p:grpSpPr>
          <a:xfrm>
            <a:off x="7654368" y="5647325"/>
            <a:ext cx="3835004" cy="1516431"/>
            <a:chOff x="-576138" y="-23224"/>
            <a:chExt cx="3835003" cy="1516429"/>
          </a:xfrm>
        </p:grpSpPr>
        <p:sp>
          <p:nvSpPr>
            <p:cNvPr id="2476" name="r [m, n] ∈ {C1, C2, C3, C4, C5}"/>
            <p:cNvSpPr/>
            <p:nvPr/>
          </p:nvSpPr>
          <p:spPr>
            <a:xfrm>
              <a:off x="-576139" y="-23225"/>
              <a:ext cx="383500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a:t>r</a:t>
              </a:r>
              <a:r>
                <a:rPr i="1"/>
                <a:t> </a:t>
              </a:r>
              <a:r>
                <a:t>[</a:t>
              </a:r>
              <a:r>
                <a:rPr i="1"/>
                <a:t>m, n</a:t>
              </a:r>
              <a:r>
                <a:t>]</a:t>
              </a:r>
              <a:r>
                <a:t> ∈ {C1, C2, C3, C4, C5}</a:t>
              </a:r>
            </a:p>
          </p:txBody>
        </p:sp>
        <p:sp>
          <p:nvSpPr>
            <p:cNvPr id="2477" name="étiquettes"/>
            <p:cNvSpPr/>
            <p:nvPr/>
          </p:nvSpPr>
          <p:spPr>
            <a:xfrm>
              <a:off x="1553199" y="1059495"/>
              <a:ext cx="1138437"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étiquettes</a:t>
              </a:r>
            </a:p>
          </p:txBody>
        </p:sp>
        <p:sp>
          <p:nvSpPr>
            <p:cNvPr id="2478" name="Line"/>
            <p:cNvSpPr/>
            <p:nvPr/>
          </p:nvSpPr>
          <p:spPr>
            <a:xfrm flipH="1">
              <a:off x="1866462" y="456364"/>
              <a:ext cx="16133" cy="624684"/>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2479" name="Line"/>
            <p:cNvSpPr/>
            <p:nvPr/>
          </p:nvSpPr>
          <p:spPr>
            <a:xfrm flipH="1">
              <a:off x="2252536" y="463550"/>
              <a:ext cx="286427" cy="616713"/>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grpSp>
      <p:sp>
        <p:nvSpPr>
          <p:cNvPr id="2481" name="Remarques…"/>
          <p:cNvSpPr/>
          <p:nvPr/>
        </p:nvSpPr>
        <p:spPr>
          <a:xfrm>
            <a:off x="1562100" y="7231695"/>
            <a:ext cx="9398000" cy="15132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defRPr i="1"/>
            </a:pPr>
            <a:r>
              <a:t>Remarques</a:t>
            </a:r>
          </a:p>
          <a:p>
            <a:pPr lvl="1" marL="342900" indent="-342900">
              <a:buClr>
                <a:srgbClr val="849ABC"/>
              </a:buClr>
              <a:buSzPct val="55000"/>
              <a:buBlip>
                <a:blip r:embed="rId6"/>
              </a:buBlip>
            </a:pPr>
            <a:r>
              <a:t>Dualité contours/régions : intérieur d’un contour fermé = région</a:t>
            </a:r>
          </a:p>
          <a:p>
            <a:pPr lvl="1" marL="342900" indent="-342900">
              <a:buClr>
                <a:srgbClr val="849ABC"/>
              </a:buClr>
              <a:buSzPct val="55000"/>
              <a:buBlip>
                <a:blip r:embed="rId6"/>
              </a:buBlip>
            </a:pPr>
            <a:r>
              <a:t>Attributs utilisés pour la segmentation très variés (niveaux de gris, couleur, texture, mouvement)</a:t>
            </a:r>
          </a:p>
        </p:txBody>
      </p:sp>
      <p:sp>
        <p:nvSpPr>
          <p:cNvPr id="2482" name="Remarque :…"/>
          <p:cNvSpPr txBox="1"/>
          <p:nvPr/>
        </p:nvSpPr>
        <p:spPr>
          <a:xfrm>
            <a:off x="3263272" y="2024695"/>
            <a:ext cx="4478983" cy="8274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Remarque</a:t>
            </a:r>
            <a:r>
              <a:t> : </a:t>
            </a:r>
          </a:p>
          <a:p>
            <a:pPr lvl="1" marL="342900" indent="-342900">
              <a:buClr>
                <a:srgbClr val="849ABC"/>
              </a:buClr>
              <a:buSzPct val="55000"/>
              <a:buBlip>
                <a:blip r:embed="rId6"/>
              </a:buBlip>
            </a:pPr>
            <a:r>
              <a:t>La sémantique n’est pas toujours claire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0" grpId="1"/>
      <p:bldP build="whole" bldLvl="1" animBg="1" rev="0" advAuto="0" spid="2481" grpId="2"/>
    </p:bldLst>
  </p:timing>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4"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485" name="Segmentation"/>
          <p:cNvSpPr txBox="1"/>
          <p:nvPr>
            <p:ph type="body" idx="1"/>
          </p:nvPr>
        </p:nvSpPr>
        <p:spPr>
          <a:prstGeom prst="rect">
            <a:avLst/>
          </a:prstGeom>
        </p:spPr>
        <p:txBody>
          <a:bodyPr/>
          <a:lstStyle/>
          <a:p>
            <a:pPr lvl="2">
              <a:buBlip>
                <a:blip r:embed="rId3"/>
              </a:buBlip>
            </a:pPr>
            <a:r>
              <a:t>Segmentation</a:t>
            </a:r>
          </a:p>
        </p:txBody>
      </p:sp>
      <p:sp>
        <p:nvSpPr>
          <p:cNvPr id="2486"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87" name="Régions"/>
          <p:cNvSpPr txBox="1"/>
          <p:nvPr>
            <p:ph type="title"/>
          </p:nvPr>
        </p:nvSpPr>
        <p:spPr>
          <a:prstGeom prst="rect">
            <a:avLst/>
          </a:prstGeom>
        </p:spPr>
        <p:txBody>
          <a:bodyPr/>
          <a:lstStyle>
            <a:lvl1pPr>
              <a:buAutoNum type="arabicPeriod" startAt="4"/>
            </a:lvl1pPr>
          </a:lstStyle>
          <a:p>
            <a:pPr/>
            <a:r>
              <a:t>Régions</a:t>
            </a:r>
          </a:p>
        </p:txBody>
      </p:sp>
      <p:pic>
        <p:nvPicPr>
          <p:cNvPr id="2488" name="droppedImage.tiff" descr="droppedImage.tiff"/>
          <p:cNvPicPr>
            <a:picLocks noChangeAspect="0"/>
          </p:cNvPicPr>
          <p:nvPr/>
        </p:nvPicPr>
        <p:blipFill>
          <a:blip r:embed="rId4">
            <a:extLst/>
          </a:blip>
          <a:stretch>
            <a:fillRect/>
          </a:stretch>
        </p:blipFill>
        <p:spPr>
          <a:xfrm>
            <a:off x="7569200" y="1339850"/>
            <a:ext cx="2819400" cy="2857500"/>
          </a:xfrm>
          <a:prstGeom prst="rect">
            <a:avLst/>
          </a:prstGeom>
        </p:spPr>
      </p:pic>
      <p:pic>
        <p:nvPicPr>
          <p:cNvPr id="2489" name="droppedImage.tiff" descr="droppedImage.tiff"/>
          <p:cNvPicPr>
            <a:picLocks noChangeAspect="0"/>
          </p:cNvPicPr>
          <p:nvPr/>
        </p:nvPicPr>
        <p:blipFill>
          <a:blip r:embed="rId5">
            <a:extLst/>
          </a:blip>
          <a:stretch>
            <a:fillRect/>
          </a:stretch>
        </p:blipFill>
        <p:spPr>
          <a:xfrm>
            <a:off x="9522530" y="5924550"/>
            <a:ext cx="2837834" cy="2857500"/>
          </a:xfrm>
          <a:prstGeom prst="rect">
            <a:avLst/>
          </a:prstGeom>
        </p:spPr>
      </p:pic>
      <p:sp>
        <p:nvSpPr>
          <p:cNvPr id="2490" name="2 classes"/>
          <p:cNvSpPr/>
          <p:nvPr/>
        </p:nvSpPr>
        <p:spPr>
          <a:xfrm rot="3318164">
            <a:off x="9562860" y="4550477"/>
            <a:ext cx="2133601" cy="943602"/>
          </a:xfrm>
          <a:prstGeom prst="rightArrow">
            <a:avLst>
              <a:gd name="adj1" fmla="val 58829"/>
              <a:gd name="adj2" fmla="val 60787"/>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2 classes</a:t>
            </a:r>
          </a:p>
        </p:txBody>
      </p:sp>
      <p:pic>
        <p:nvPicPr>
          <p:cNvPr id="2491" name="droppedImage.png" descr="droppedImage.png"/>
          <p:cNvPicPr>
            <a:picLocks noChangeAspect="0"/>
          </p:cNvPicPr>
          <p:nvPr/>
        </p:nvPicPr>
        <p:blipFill>
          <a:blip r:embed="rId6">
            <a:extLst/>
          </a:blip>
          <a:stretch>
            <a:fillRect/>
          </a:stretch>
        </p:blipFill>
        <p:spPr>
          <a:xfrm>
            <a:off x="774700" y="5219700"/>
            <a:ext cx="4441207" cy="3987800"/>
          </a:xfrm>
          <a:prstGeom prst="rect">
            <a:avLst/>
          </a:prstGeom>
        </p:spPr>
      </p:pic>
      <p:sp>
        <p:nvSpPr>
          <p:cNvPr id="2499" name="Connection Line"/>
          <p:cNvSpPr/>
          <p:nvPr/>
        </p:nvSpPr>
        <p:spPr>
          <a:xfrm>
            <a:off x="2393475" y="5956997"/>
            <a:ext cx="3074719" cy="972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265" y="11176"/>
                  <a:pt x="13465" y="3976"/>
                  <a:pt x="21600" y="0"/>
                </a:cubicBezTo>
              </a:path>
            </a:pathLst>
          </a:custGeom>
          <a:ln w="25400">
            <a:solidFill>
              <a:srgbClr val="000000"/>
            </a:solidFill>
            <a:headEnd type="triangle" len="sm"/>
            <a:tailEnd type="stealth"/>
          </a:ln>
        </p:spPr>
        <p:txBody>
          <a:bodyPr/>
          <a:lstStyle/>
          <a:p>
            <a:pPr/>
          </a:p>
        </p:txBody>
      </p:sp>
      <p:sp>
        <p:nvSpPr>
          <p:cNvPr id="2493" name="Niveaux de gris foncés = Mer"/>
          <p:cNvSpPr/>
          <p:nvPr/>
        </p:nvSpPr>
        <p:spPr>
          <a:xfrm>
            <a:off x="5468193" y="5803900"/>
            <a:ext cx="3269333" cy="5080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Niveaux de gris foncés = Mer</a:t>
            </a:r>
          </a:p>
        </p:txBody>
      </p:sp>
      <p:sp>
        <p:nvSpPr>
          <p:cNvPr id="2500" name="Connection Line"/>
          <p:cNvSpPr/>
          <p:nvPr/>
        </p:nvSpPr>
        <p:spPr>
          <a:xfrm>
            <a:off x="4613281" y="7391400"/>
            <a:ext cx="2218212" cy="1076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708" y="17117"/>
                  <a:pt x="15908" y="9917"/>
                  <a:pt x="21600" y="0"/>
                </a:cubicBezTo>
              </a:path>
            </a:pathLst>
          </a:custGeom>
          <a:ln w="25400">
            <a:solidFill>
              <a:srgbClr val="000000"/>
            </a:solidFill>
            <a:headEnd type="triangle" len="sm"/>
            <a:tailEnd type="stealth"/>
          </a:ln>
        </p:spPr>
        <p:txBody>
          <a:bodyPr/>
          <a:lstStyle/>
          <a:p>
            <a:pPr/>
          </a:p>
        </p:txBody>
      </p:sp>
      <p:sp>
        <p:nvSpPr>
          <p:cNvPr id="2495" name="Niveaux de gris pâles = Terre"/>
          <p:cNvSpPr/>
          <p:nvPr/>
        </p:nvSpPr>
        <p:spPr>
          <a:xfrm>
            <a:off x="5490219" y="7137400"/>
            <a:ext cx="3232623" cy="5080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Niveaux de gris pâles = Terre</a:t>
            </a:r>
          </a:p>
        </p:txBody>
      </p:sp>
      <p:pic>
        <p:nvPicPr>
          <p:cNvPr id="2496" name="Oval Oval" descr="Oval Oval"/>
          <p:cNvPicPr>
            <a:picLocks noChangeAspect="0"/>
          </p:cNvPicPr>
          <p:nvPr/>
        </p:nvPicPr>
        <p:blipFill>
          <a:blip r:embed="rId7">
            <a:extLst/>
          </a:blip>
          <a:stretch>
            <a:fillRect/>
          </a:stretch>
        </p:blipFill>
        <p:spPr>
          <a:xfrm>
            <a:off x="901699" y="5486400"/>
            <a:ext cx="1524001" cy="3759200"/>
          </a:xfrm>
          <a:prstGeom prst="rect">
            <a:avLst/>
          </a:prstGeom>
          <a:effectLst>
            <a:outerShdw sx="100000" sy="100000" kx="0" ky="0" algn="b" rotWithShape="0" blurRad="38100" dist="114300" dir="2700000">
              <a:srgbClr val="929292">
                <a:alpha val="49999"/>
              </a:srgbClr>
            </a:outerShdw>
          </a:effectLst>
        </p:spPr>
      </p:pic>
      <p:pic>
        <p:nvPicPr>
          <p:cNvPr id="2497" name="Oval Oval" descr="Oval Oval"/>
          <p:cNvPicPr>
            <a:picLocks noChangeAspect="0"/>
          </p:cNvPicPr>
          <p:nvPr/>
        </p:nvPicPr>
        <p:blipFill>
          <a:blip r:embed="rId8">
            <a:extLst/>
          </a:blip>
          <a:stretch>
            <a:fillRect/>
          </a:stretch>
        </p:blipFill>
        <p:spPr>
          <a:xfrm>
            <a:off x="2286000" y="8089900"/>
            <a:ext cx="2413001" cy="1155701"/>
          </a:xfrm>
          <a:prstGeom prst="rect">
            <a:avLst/>
          </a:prstGeom>
          <a:effectLst>
            <a:outerShdw sx="100000" sy="100000" kx="0" ky="0" algn="b" rotWithShape="0" blurRad="38100" dist="114300" dir="2700000">
              <a:srgbClr val="929292">
                <a:alpha val="49999"/>
              </a:srgbClr>
            </a:outerShdw>
          </a:effectLst>
        </p:spPr>
      </p:pic>
      <p:sp>
        <p:nvSpPr>
          <p:cNvPr id="2498" name="Remarque :…"/>
          <p:cNvSpPr/>
          <p:nvPr/>
        </p:nvSpPr>
        <p:spPr>
          <a:xfrm>
            <a:off x="850900" y="2259645"/>
            <a:ext cx="5892800" cy="26943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342900" indent="-342900">
              <a:buClr>
                <a:srgbClr val="849ABC"/>
              </a:buClr>
              <a:buSzPct val="55000"/>
              <a:buBlip>
                <a:blip r:embed="rId9"/>
              </a:buBlip>
            </a:pPr>
            <a:r>
              <a:t>un prédicat peut inclure une ou plusieurs caractéristiques et des conditions sur </a:t>
            </a:r>
          </a:p>
          <a:p>
            <a:pPr lvl="2" marL="508000" indent="-254000">
              <a:buClr>
                <a:srgbClr val="849ABC"/>
              </a:buClr>
              <a:buSzPct val="55000"/>
              <a:buBlip>
                <a:blip r:embed="rId3"/>
              </a:buBlip>
            </a:pPr>
            <a:r>
              <a:t>couleur, n.g.</a:t>
            </a:r>
          </a:p>
          <a:p>
            <a:pPr lvl="2" marL="508000" indent="-254000">
              <a:buClr>
                <a:srgbClr val="849ABC"/>
              </a:buClr>
              <a:buSzPct val="55000"/>
              <a:buBlip>
                <a:blip r:embed="rId3"/>
              </a:buBlip>
            </a:pPr>
            <a:r>
              <a:t>texture, statistique</a:t>
            </a:r>
          </a:p>
          <a:p>
            <a:pPr lvl="2" marL="508000" indent="-254000">
              <a:buClr>
                <a:srgbClr val="849ABC"/>
              </a:buClr>
              <a:buSzPct val="55000"/>
              <a:buBlip>
                <a:blip r:embed="rId3"/>
              </a:buBlip>
            </a:pPr>
            <a:r>
              <a:t>mouvement, profondeur</a:t>
            </a:r>
          </a:p>
          <a:p>
            <a:pPr lvl="2" marL="508000" indent="-254000">
              <a:buClr>
                <a:srgbClr val="849ABC"/>
              </a:buClr>
              <a:buSzPct val="55000"/>
              <a:buBlip>
                <a:blip r:embed="rId3"/>
              </a:buBlip>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99"/>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49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4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500"/>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495"/>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2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6" grpId="4"/>
      <p:bldP build="whole" bldLvl="1" animBg="1" rev="0" advAuto="0" spid="2500" grpId="5"/>
      <p:bldP build="whole" bldLvl="1" animBg="1" rev="0" advAuto="0" spid="2491" grpId="1"/>
      <p:bldP build="whole" bldLvl="1" animBg="1" rev="0" advAuto="0" spid="2495" grpId="6"/>
      <p:bldP build="whole" bldLvl="1" animBg="1" rev="0" advAuto="0" spid="2499" grpId="2"/>
      <p:bldP build="whole" bldLvl="1" animBg="1" rev="0" advAuto="0" spid="2497" grpId="7"/>
      <p:bldP build="whole" bldLvl="1" animBg="1" rev="0" advAuto="0" spid="2493" grpId="3"/>
    </p:bldLst>
  </p:timing>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2" name="Problème : Quel prédicat choisir?…"/>
          <p:cNvSpPr txBox="1"/>
          <p:nvPr>
            <p:ph type="body" idx="1"/>
          </p:nvPr>
        </p:nvSpPr>
        <p:spPr>
          <a:prstGeom prst="rect">
            <a:avLst/>
          </a:prstGeom>
        </p:spPr>
        <p:txBody>
          <a:bodyPr/>
          <a:lstStyle/>
          <a:p>
            <a:pPr lvl="2">
              <a:buBlip>
                <a:blip r:embed="rId2"/>
              </a:buBlip>
            </a:pPr>
            <a:r>
              <a:rPr i="1"/>
              <a:t>Problème</a:t>
            </a:r>
            <a:r>
              <a:t> : Quel prédicat choisir?</a:t>
            </a:r>
          </a:p>
          <a:p>
            <a:pPr lvl="3" marL="759459" indent="-251459"/>
            <a:r>
              <a:rPr spc="154" sz="2200">
                <a:latin typeface="Apple Symbols"/>
                <a:ea typeface="Apple Symbols"/>
                <a:cs typeface="Apple Symbols"/>
                <a:sym typeface="Apple Symbols"/>
              </a:rPr>
              <a:t>∄</a:t>
            </a:r>
            <a:r>
              <a:t> de définition universelle</a:t>
            </a:r>
          </a:p>
          <a:p>
            <a:pPr lvl="3"/>
            <a:r>
              <a:t>On peut regrouper plusieurs prédicats en un seul</a:t>
            </a:r>
          </a:p>
        </p:txBody>
      </p:sp>
      <p:pic>
        <p:nvPicPr>
          <p:cNvPr id="2503"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04" name="Régions"/>
          <p:cNvSpPr txBox="1"/>
          <p:nvPr>
            <p:ph type="title"/>
          </p:nvPr>
        </p:nvSpPr>
        <p:spPr>
          <a:prstGeom prst="rect">
            <a:avLst/>
          </a:prstGeom>
        </p:spPr>
        <p:txBody>
          <a:bodyPr/>
          <a:lstStyle>
            <a:lvl1pPr>
              <a:buAutoNum type="arabicPeriod" startAt="4"/>
            </a:lvl1pPr>
          </a:lstStyle>
          <a:p>
            <a:pPr/>
            <a:r>
              <a:t>Régions</a:t>
            </a:r>
          </a:p>
        </p:txBody>
      </p:sp>
      <p:sp>
        <p:nvSpPr>
          <p:cNvPr id="2505"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6" name="C'est un problème mal posé…"/>
          <p:cNvSpPr/>
          <p:nvPr/>
        </p:nvSpPr>
        <p:spPr>
          <a:xfrm>
            <a:off x="1557773" y="3618383"/>
            <a:ext cx="5699746" cy="218440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C'est un </a:t>
            </a:r>
            <a:r>
              <a:rPr b="1"/>
              <a:t>problème mal posé</a:t>
            </a:r>
          </a:p>
          <a:p>
            <a:pPr lvl="1" marL="342900" indent="-342900">
              <a:buClr>
                <a:srgbClr val="849ABC"/>
              </a:buClr>
              <a:buSzPct val="55000"/>
              <a:buBlip>
                <a:blip r:embed="rId4"/>
              </a:buBlip>
            </a:pPr>
            <a:r>
              <a:t>La solution n'est pas unique</a:t>
            </a:r>
          </a:p>
          <a:p>
            <a:pPr lvl="1" marL="342900" indent="-342900">
              <a:buClr>
                <a:srgbClr val="849ABC"/>
              </a:buClr>
              <a:buSzPct val="55000"/>
              <a:buBlip>
                <a:blip r:embed="rId4"/>
              </a:buBlip>
            </a:pPr>
            <a:r>
              <a:t>la solution ne dépend pas uniquement des données</a:t>
            </a:r>
          </a:p>
          <a:p>
            <a:pPr lvl="2" marL="508000" indent="-254000">
              <a:buClr>
                <a:srgbClr val="849ABC"/>
              </a:buClr>
              <a:buSzPct val="55000"/>
              <a:buBlip>
                <a:blip r:embed="rId2"/>
              </a:buBlip>
            </a:pPr>
            <a:r>
              <a:t>choix du prédicat</a:t>
            </a:r>
          </a:p>
          <a:p>
            <a:pPr lvl="2" marL="508000" indent="-254000">
              <a:buClr>
                <a:srgbClr val="849ABC"/>
              </a:buClr>
              <a:buSzPct val="55000"/>
              <a:buBlip>
                <a:blip r:embed="rId2"/>
              </a:buBlip>
            </a:pPr>
            <a:r>
              <a:t>ordre d'évaluation des pixels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6" grpId="1"/>
    </p:bldLst>
  </p:timing>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08"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09" name="Segmentation à base de classification"/>
          <p:cNvSpPr txBox="1"/>
          <p:nvPr>
            <p:ph type="body" idx="1"/>
          </p:nvPr>
        </p:nvSpPr>
        <p:spPr>
          <a:prstGeom prst="rect">
            <a:avLst/>
          </a:prstGeom>
        </p:spPr>
        <p:txBody>
          <a:bodyPr/>
          <a:lstStyle/>
          <a:p>
            <a:pPr/>
            <a:r>
              <a:t>Segmentation à base de classification</a:t>
            </a:r>
          </a:p>
        </p:txBody>
      </p:sp>
      <p:sp>
        <p:nvSpPr>
          <p:cNvPr id="251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1"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512" name="Algorithme 4.6 :Segmentation après classification"/>
          <p:cNvGraphicFramePr/>
          <p:nvPr/>
        </p:nvGraphicFramePr>
        <p:xfrm>
          <a:off x="1512063" y="2273186"/>
          <a:ext cx="9980674" cy="641276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508975"/>
                <a:gridCol w="4732513"/>
                <a:gridCol w="4739183"/>
              </a:tblGrid>
              <a:tr h="584200">
                <a:tc gridSpan="3">
                  <a:txBody>
                    <a:bodyPr/>
                    <a:lstStyle/>
                    <a:p>
                      <a:pPr algn="l" defTabSz="469900">
                        <a:defRPr sz="1800">
                          <a:solidFill>
                            <a:srgbClr val="000000"/>
                          </a:solidFill>
                        </a:defRPr>
                      </a:pPr>
                      <a:r>
                        <a:rPr b="1" sz="2000">
                          <a:latin typeface="+mn-lt"/>
                          <a:ea typeface="+mn-ea"/>
                          <a:cs typeface="+mn-cs"/>
                          <a:sym typeface="Helvetica"/>
                        </a:rPr>
                        <a:t>Algorithme 4.6 :	Segmentation après classification</a:t>
                      </a:r>
                    </a:p>
                  </a:txBody>
                  <a:tcPr marL="139700" marR="139700" marT="139700" marB="139700" anchor="ctr" anchorCtr="0" horzOverflow="overflow">
                    <a:lnL/>
                    <a:lnR/>
                    <a:lnT/>
                    <a:lnB/>
                    <a:solidFill>
                      <a:srgbClr val="000000">
                        <a:alpha val="0"/>
                      </a:srgbClr>
                    </a:solidFill>
                  </a:tcPr>
                </a:tc>
                <a:tc hMerge="1">
                  <a:tcPr/>
                </a:tc>
                <a:tc hMerge="1">
                  <a:tcPr/>
                </a:tc>
              </a:tr>
              <a:tr h="741218">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9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classifiée (les pixels sont les identifiants de classes)</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a:t>NbClasses</a:t>
                      </a:r>
                      <a:r>
                        <a:t>	 Nombre de classes</a:t>
                      </a:r>
                    </a:p>
                  </a:txBody>
                  <a:tcPr marL="50800" marR="50800" marT="50800" marB="50800" anchor="t" anchorCtr="0" horzOverflow="overflow">
                    <a:lnR w="12700">
                      <a:miter lim="400000"/>
                    </a:lnR>
                    <a:lnT w="12700">
                      <a:miter lim="400000"/>
                    </a:lnT>
                  </a:tcPr>
                </a:tc>
                <a:tc hMerge="1">
                  <a:tcPr/>
                </a:tc>
                <a:tc hMerge="1">
                  <a:tcPr/>
                </a:tc>
              </a:tr>
              <a:tr h="736070">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90">
                          <a:latin typeface="+mj-lt"/>
                          <a:ea typeface="+mj-ea"/>
                          <a:cs typeface="+mj-cs"/>
                          <a:sym typeface="Times Roman"/>
                        </a:rPr>
                        <a:t>r</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Carte des régions connexes étiquetées</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a:t>L</a:t>
                      </a:r>
                      <a:r>
                        <a:t>	 Nombre de régions connexes</a:t>
                      </a:r>
                    </a:p>
                  </a:txBody>
                  <a:tcPr marL="50800" marR="50800" marT="50800" marB="50800" anchor="t" anchorCtr="0" horzOverflow="overflow">
                    <a:lnR w="12700">
                      <a:miter lim="400000"/>
                    </a:lnR>
                    <a:lnB>
                      <a:solidFill>
                        <a:srgbClr val="000000"/>
                      </a:solidFill>
                      <a:miter lim="400000"/>
                    </a:lnB>
                  </a:tcPr>
                </a:tc>
                <a:tc hMerge="1">
                  <a:tcPr/>
                </a:tc>
                <a:tc hMerge="1">
                  <a:tcPr/>
                </a:tc>
              </a:tr>
              <a:tr h="693737">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lnB w="12700">
                      <a:miter lim="400000"/>
                    </a:lnB>
                  </a:tcPr>
                </a:tc>
                <a:tc>
                  <a:txBody>
                    <a:bodyPr/>
                    <a:lstStyle/>
                    <a:p>
                      <a:pPr algn="l" defTabSz="457200">
                        <a:spcBef>
                          <a:spcPts val="1100"/>
                        </a:spcBef>
                        <a:defRPr>
                          <a:sym typeface="Menlo Regular"/>
                        </a:defRPr>
                      </a:pPr>
                      <a:r>
                        <a:rPr i="1"/>
                        <a:t>L</a:t>
                      </a:r>
                      <a:r>
                        <a:t> = 1</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étiquette pour la première région connexe</a:t>
                      </a:r>
                    </a:p>
                  </a:txBody>
                  <a:tcPr marL="63500" marR="63500" marT="63500" marB="63500" anchor="t" anchorCtr="0" horzOverflow="overflow">
                    <a:lnR w="12700">
                      <a:miter lim="400000"/>
                    </a:lnR>
                  </a:tcPr>
                </a:tc>
              </a:tr>
              <a:tr h="412750">
                <a:tc>
                  <a:txBody>
                    <a:bodyPr/>
                    <a:lstStyle/>
                    <a:p>
                      <a:pPr algn="l" defTabSz="457200">
                        <a:spcBef>
                          <a:spcPts val="1100"/>
                        </a:spcBef>
                        <a:defRPr sz="1800">
                          <a:solidFill>
                            <a:srgbClr val="000000"/>
                          </a:solidFill>
                        </a:defRPr>
                      </a:pPr>
                      <a:r>
                        <a:rPr sz="1400">
                          <a:solidFill>
                            <a:srgbClr val="232A32"/>
                          </a:solidFill>
                          <a:sym typeface="Menlo Regular"/>
                        </a:rPr>
                        <a:t>2</a:t>
                      </a: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Pour toutes les classes </a:t>
                      </a:r>
                      <a:r>
                        <a:rPr i="1"/>
                        <a:t>i </a:t>
                      </a:r>
                      <a:r>
                        <a:t>(1 à </a:t>
                      </a:r>
                      <a:r>
                        <a:rPr i="1"/>
                        <a:t>NbClasses</a:t>
                      </a:r>
                      <a:r>
                        <a:t>)</a:t>
                      </a:r>
                    </a:p>
                  </a:txBody>
                  <a:tcPr marL="63500" marR="63500" marT="63500" marB="63500" anchor="t" anchorCtr="0" horzOverflow="overflow">
                    <a:lnR w="12700">
                      <a:miter lim="400000"/>
                    </a:lnR>
                  </a:tcPr>
                </a:tc>
                <a:tc hMerge="1">
                  <a:tcPr/>
                </a:tc>
              </a:tr>
              <a:tr h="425450">
                <a:tc>
                  <a:txBody>
                    <a:bodyPr/>
                    <a:lstStyle/>
                    <a:p>
                      <a:pPr algn="l" defTabSz="457200">
                        <a:spcBef>
                          <a:spcPts val="1100"/>
                        </a:spcBef>
                        <a:defRPr sz="1800">
                          <a:solidFill>
                            <a:srgbClr val="000000"/>
                          </a:solidFill>
                        </a:defRPr>
                      </a:pPr>
                      <a:r>
                        <a:rPr sz="1400">
                          <a:solidFill>
                            <a:srgbClr val="232A32"/>
                          </a:solidFill>
                          <a:sym typeface="Menlo Regular"/>
                        </a:rPr>
                        <a:t>2.1</a:t>
                      </a: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	Pour tous les pixels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tcPr>
                </a:tc>
                <a:tc hMerge="1">
                  <a:tcPr/>
                </a:tc>
              </a:tr>
              <a:tr h="4254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		si </a:t>
                      </a:r>
                      <a:r>
                        <a:rPr i="1" spc="70">
                          <a:latin typeface="+mj-lt"/>
                          <a:ea typeface="+mj-ea"/>
                          <a:cs typeface="+mj-cs"/>
                          <a:sym typeface="Times Roman"/>
                        </a:rPr>
                        <a:t>C</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a:t>
                      </a:r>
                      <a:r>
                        <a:rPr i="1"/>
                        <a:t>i</a:t>
                      </a:r>
                    </a:p>
                  </a:txBody>
                  <a:tcPr marL="63500" marR="63500" marT="63500" marB="63500" anchor="t" anchorCtr="0" horzOverflow="overflow">
                    <a:lnR w="12700">
                      <a:miter lim="400000"/>
                    </a:lnR>
                  </a:tcPr>
                </a:tc>
                <a:tc hMerge="1">
                  <a:tcPr/>
                </a:tc>
              </a:tr>
              <a:tr h="4254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a:t>
                      </a:r>
                      <a:r>
                        <a:rPr i="1"/>
                        <a:t>tmp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1</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image temporaire</a:t>
                      </a:r>
                    </a:p>
                  </a:txBody>
                  <a:tcPr marL="63500" marR="63500" marT="63500" marB="63500" anchor="t" anchorCtr="0" horzOverflow="overflow">
                    <a:lnR w="12700">
                      <a:miter lim="400000"/>
                    </a:lnR>
                  </a:tcPr>
                </a:tc>
              </a:tr>
              <a:tr h="4254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		sinon </a:t>
                      </a:r>
                      <a:r>
                        <a:rPr i="1"/>
                        <a:t>tmp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0</a:t>
                      </a:r>
                    </a:p>
                  </a:txBody>
                  <a:tcPr marL="63500" marR="63500" marT="63500" marB="63500" anchor="t" anchorCtr="0" horzOverflow="overflow">
                    <a:lnR w="12700">
                      <a:miter lim="400000"/>
                    </a:lnR>
                  </a:tcPr>
                </a:tc>
                <a:tc hMerge="1">
                  <a:tcPr/>
                </a:tc>
              </a:tr>
              <a:tr h="692150">
                <a:tc>
                  <a:txBody>
                    <a:bodyPr/>
                    <a:lstStyle/>
                    <a:p>
                      <a:pPr algn="l" defTabSz="457200">
                        <a:spcBef>
                          <a:spcPts val="1100"/>
                        </a:spcBef>
                        <a:defRPr sz="1800">
                          <a:solidFill>
                            <a:srgbClr val="000000"/>
                          </a:solidFill>
                        </a:defRPr>
                      </a:pPr>
                      <a:r>
                        <a:rPr sz="1400">
                          <a:solidFill>
                            <a:srgbClr val="232A32"/>
                          </a:solidFill>
                          <a:sym typeface="Menlo Regular"/>
                        </a:rPr>
                        <a:t>2.2</a:t>
                      </a: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a:t>
                      </a:r>
                      <a:r>
                        <a:rPr i="1"/>
                        <a:t>tmp</a:t>
                      </a:r>
                      <a:r>
                        <a:t> = EtiquetageCompConnexes(</a:t>
                      </a:r>
                      <a:r>
                        <a:rPr i="1"/>
                        <a:t>r</a:t>
                      </a:r>
                      <a:r>
                        <a:t>, </a:t>
                      </a:r>
                      <a:r>
                        <a:rPr i="1"/>
                        <a:t>L</a:t>
                      </a:r>
                      <a:r>
                        <a:t>)</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rPr>
                          <a:latin typeface="Times New Roman"/>
                          <a:ea typeface="Times New Roman"/>
                          <a:cs typeface="Times New Roman"/>
                          <a:sym typeface="Times New Roman"/>
                        </a:rPr>
                        <a:t>Étiquetage en commençant à l’étiquette </a:t>
                      </a:r>
                      <a:r>
                        <a:rPr i="1">
                          <a:latin typeface="Times New Roman"/>
                          <a:ea typeface="Times New Roman"/>
                          <a:cs typeface="Times New Roman"/>
                          <a:sym typeface="Times New Roman"/>
                        </a:rPr>
                        <a:t>L</a:t>
                      </a:r>
                      <a:endParaRPr>
                        <a:latin typeface="Times New Roman"/>
                        <a:ea typeface="Times New Roman"/>
                        <a:cs typeface="Times New Roman"/>
                        <a:sym typeface="Times New Roman"/>
                      </a:endParaRPr>
                    </a:p>
                    <a:p>
                      <a:pPr marL="151130" indent="-151130" algn="l" defTabSz="457200">
                        <a:spcBef>
                          <a:spcPts val="1100"/>
                        </a:spcBef>
                        <a:buSzPct val="100000"/>
                        <a:buFont typeface="TimesNewRomanPSMT"/>
                        <a:buChar char="//"/>
                        <a:defRPr>
                          <a:sym typeface="Menlo Regular"/>
                        </a:defRPr>
                      </a:pPr>
                      <a:r>
                        <a:rPr>
                          <a:latin typeface="Times New Roman"/>
                          <a:ea typeface="Times New Roman"/>
                          <a:cs typeface="Times New Roman"/>
                          <a:sym typeface="Times New Roman"/>
                        </a:rPr>
                        <a:t>Modification de </a:t>
                      </a:r>
                      <a:r>
                        <a:rPr i="1">
                          <a:latin typeface="Times New Roman"/>
                          <a:ea typeface="Times New Roman"/>
                          <a:cs typeface="Times New Roman"/>
                          <a:sym typeface="Times New Roman"/>
                        </a:rPr>
                        <a:t>tmp</a:t>
                      </a:r>
                      <a:r>
                        <a:rPr>
                          <a:latin typeface="Times New Roman"/>
                          <a:ea typeface="Times New Roman"/>
                          <a:cs typeface="Times New Roman"/>
                          <a:sym typeface="Times New Roman"/>
                        </a:rPr>
                        <a:t> et </a:t>
                      </a:r>
                      <a:r>
                        <a:rPr i="1">
                          <a:latin typeface="Times New Roman"/>
                          <a:ea typeface="Times New Roman"/>
                          <a:cs typeface="Times New Roman"/>
                          <a:sym typeface="Times New Roman"/>
                        </a:rPr>
                        <a:t>L</a:t>
                      </a:r>
                      <a:r>
                        <a:rPr>
                          <a:latin typeface="Times New Roman"/>
                          <a:ea typeface="Times New Roman"/>
                          <a:cs typeface="Times New Roman"/>
                          <a:sym typeface="Times New Roman"/>
                        </a:rPr>
                        <a:t> </a:t>
                      </a:r>
                    </a:p>
                  </a:txBody>
                  <a:tcPr marL="63500" marR="63500" marT="63500" marB="63500" anchor="t" anchorCtr="0" horzOverflow="overflow">
                    <a:lnR w="12700">
                      <a:miter lim="400000"/>
                    </a:lnR>
                  </a:tcPr>
                </a:tc>
              </a:tr>
              <a:tr h="425450">
                <a:tc>
                  <a:txBody>
                    <a:bodyPr/>
                    <a:lstStyle/>
                    <a:p>
                      <a:pPr algn="l" defTabSz="457200">
                        <a:spcBef>
                          <a:spcPts val="1100"/>
                        </a:spcBef>
                        <a:defRPr sz="1800">
                          <a:solidFill>
                            <a:srgbClr val="000000"/>
                          </a:solidFill>
                        </a:defRPr>
                      </a:pPr>
                      <a:r>
                        <a:rPr sz="1400">
                          <a:solidFill>
                            <a:srgbClr val="232A32"/>
                          </a:solidFill>
                          <a:sym typeface="Menlo Regular"/>
                        </a:rPr>
                        <a:t>3</a:t>
                      </a: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Pour tous les pixels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lnR w="12700">
                      <a:miter lim="400000"/>
                    </a:lnR>
                  </a:tcPr>
                </a:tc>
              </a:tr>
              <a:tr h="422275">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		Si </a:t>
                      </a:r>
                      <a:r>
                        <a:rPr i="1"/>
                        <a:t>tmp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0   : </a:t>
                      </a:r>
                      <a:r>
                        <a:rPr i="1" spc="70">
                          <a:latin typeface="+mj-lt"/>
                          <a:ea typeface="+mj-ea"/>
                          <a:cs typeface="+mj-cs"/>
                          <a:sym typeface="Times Roman"/>
                        </a:rPr>
                        <a:t>r</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a:t>
                      </a:r>
                      <a:r>
                        <a:rPr i="1"/>
                        <a:t>tmp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lnB w="12700">
                      <a:miter lim="400000"/>
                    </a:lnB>
                  </a:tcPr>
                </a:tc>
                <a:tc hMerge="1">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2" grpId="1"/>
    </p:bldLst>
  </p:timing>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16"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17" name="Segmentation à base de classification…"/>
          <p:cNvSpPr txBox="1"/>
          <p:nvPr>
            <p:ph type="body" idx="1"/>
          </p:nvPr>
        </p:nvSpPr>
        <p:spPr>
          <a:prstGeom prst="rect">
            <a:avLst/>
          </a:prstGeom>
        </p:spPr>
        <p:txBody>
          <a:bodyPr/>
          <a:lstStyle/>
          <a:p>
            <a:pPr/>
            <a:r>
              <a:t>Segmentation à base de classification</a:t>
            </a:r>
          </a:p>
          <a:p>
            <a:pPr lvl="2">
              <a:buBlip>
                <a:blip r:embed="rId4"/>
              </a:buBlip>
            </a:pPr>
            <a:r>
              <a:t>Étiquetage en composantes connexes pour une classe (image binaire)</a:t>
            </a:r>
          </a:p>
        </p:txBody>
      </p:sp>
      <p:sp>
        <p:nvSpPr>
          <p:cNvPr id="251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9" name="Régions"/>
          <p:cNvSpPr txBox="1"/>
          <p:nvPr>
            <p:ph type="title"/>
          </p:nvPr>
        </p:nvSpPr>
        <p:spPr>
          <a:prstGeom prst="rect">
            <a:avLst/>
          </a:prstGeom>
        </p:spPr>
        <p:txBody>
          <a:bodyPr/>
          <a:lstStyle>
            <a:lvl1pPr>
              <a:buAutoNum type="arabicPeriod" startAt="4"/>
            </a:lvl1pPr>
          </a:lstStyle>
          <a:p>
            <a:pPr/>
            <a:r>
              <a:t>Régions</a:t>
            </a:r>
          </a:p>
        </p:txBody>
      </p:sp>
      <p:pic>
        <p:nvPicPr>
          <p:cNvPr id="2520" name="droppedImage.tiff" descr="droppedImage.tiff"/>
          <p:cNvPicPr>
            <a:picLocks noChangeAspect="0"/>
          </p:cNvPicPr>
          <p:nvPr/>
        </p:nvPicPr>
        <p:blipFill>
          <a:blip r:embed="rId5">
            <a:extLst/>
          </a:blip>
          <a:stretch>
            <a:fillRect/>
          </a:stretch>
        </p:blipFill>
        <p:spPr>
          <a:xfrm>
            <a:off x="1018015" y="2717116"/>
            <a:ext cx="10968771" cy="6025988"/>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9" name="Dérivées partielles…"/>
          <p:cNvSpPr txBox="1"/>
          <p:nvPr>
            <p:ph type="body" idx="1"/>
          </p:nvPr>
        </p:nvSpPr>
        <p:spPr>
          <a:prstGeom prst="rect">
            <a:avLst/>
          </a:prstGeom>
        </p:spPr>
        <p:txBody>
          <a:bodyPr/>
          <a:lstStyle>
            <a:lvl3pPr>
              <a:buBlip>
                <a:blip r:embed="rId3"/>
              </a:buBlip>
            </a:lvl3pPr>
          </a:lstStyle>
          <a:p>
            <a:pPr/>
            <a:r>
              <a:t>Dérivées partielles</a:t>
            </a:r>
          </a:p>
          <a:p>
            <a:pPr lvl="1"/>
            <a:r>
              <a:t>Différences finies</a:t>
            </a:r>
          </a:p>
          <a:p>
            <a:pPr lvl="2"/>
            <a:r>
              <a:t>Dérivées d’ordre 1</a:t>
            </a:r>
          </a:p>
          <a:p>
            <a:pPr lvl="3"/>
            <a:r>
              <a:t>2D :</a:t>
            </a:r>
          </a:p>
        </p:txBody>
      </p:sp>
      <p:sp>
        <p:nvSpPr>
          <p:cNvPr id="3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1" name="Calcul des dérivées d’image"/>
          <p:cNvSpPr txBox="1"/>
          <p:nvPr>
            <p:ph type="title"/>
          </p:nvPr>
        </p:nvSpPr>
        <p:spPr>
          <a:prstGeom prst="rect">
            <a:avLst/>
          </a:prstGeom>
        </p:spPr>
        <p:txBody>
          <a:bodyPr/>
          <a:lstStyle/>
          <a:p>
            <a:pPr/>
            <a:r>
              <a:t>Calcul des dérivées d’image</a:t>
            </a:r>
          </a:p>
        </p:txBody>
      </p:sp>
      <p:pic>
        <p:nvPicPr>
          <p:cNvPr id="302" name="MathTypeImage.pdf" descr="MathTypeImage.pdf"/>
          <p:cNvPicPr>
            <a:picLocks noChangeAspect="1"/>
          </p:cNvPicPr>
          <p:nvPr/>
        </p:nvPicPr>
        <p:blipFill>
          <a:blip r:embed="rId4">
            <a:extLst/>
          </a:blip>
          <a:srcRect l="0" t="0" r="0" b="0"/>
          <a:stretch>
            <a:fillRect/>
          </a:stretch>
        </p:blipFill>
        <p:spPr>
          <a:xfrm>
            <a:off x="364769" y="4394200"/>
            <a:ext cx="6667890" cy="1748640"/>
          </a:xfrm>
          <a:prstGeom prst="rect">
            <a:avLst/>
          </a:prstGeom>
          <a:ln w="12700">
            <a:miter lim="400000"/>
          </a:ln>
        </p:spPr>
      </p:pic>
      <p:sp>
        <p:nvSpPr>
          <p:cNvPr id="303" name="masque"/>
          <p:cNvSpPr/>
          <p:nvPr/>
        </p:nvSpPr>
        <p:spPr>
          <a:xfrm>
            <a:off x="4906857" y="3885245"/>
            <a:ext cx="94099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masque</a:t>
            </a:r>
          </a:p>
        </p:txBody>
      </p:sp>
      <p:pic>
        <p:nvPicPr>
          <p:cNvPr id="304" name="MathTypeImage.pdf" descr="MathTypeImage.pdf"/>
          <p:cNvPicPr>
            <a:picLocks noChangeAspect="1"/>
          </p:cNvPicPr>
          <p:nvPr/>
        </p:nvPicPr>
        <p:blipFill>
          <a:blip r:embed="rId5">
            <a:extLst/>
          </a:blip>
          <a:srcRect l="0" t="0" r="0" b="0"/>
          <a:stretch>
            <a:fillRect/>
          </a:stretch>
        </p:blipFill>
        <p:spPr>
          <a:xfrm>
            <a:off x="7108428" y="4318954"/>
            <a:ext cx="5553278" cy="3213101"/>
          </a:xfrm>
          <a:prstGeom prst="rect">
            <a:avLst/>
          </a:prstGeom>
          <a:ln w="12700">
            <a:miter lim="400000"/>
          </a:ln>
        </p:spPr>
      </p:pic>
      <p:sp>
        <p:nvSpPr>
          <p:cNvPr id="305" name="masque"/>
          <p:cNvSpPr/>
          <p:nvPr/>
        </p:nvSpPr>
        <p:spPr>
          <a:xfrm>
            <a:off x="11058208" y="3732845"/>
            <a:ext cx="94099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masque</a:t>
            </a:r>
          </a:p>
        </p:txBody>
      </p:sp>
      <p:sp>
        <p:nvSpPr>
          <p:cNvPr id="306" name="Important :…"/>
          <p:cNvSpPr/>
          <p:nvPr/>
        </p:nvSpPr>
        <p:spPr>
          <a:xfrm>
            <a:off x="6832600" y="1650045"/>
            <a:ext cx="5194300" cy="11957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Important</a:t>
            </a:r>
            <a:r>
              <a:t> : </a:t>
            </a:r>
          </a:p>
          <a:p>
            <a:pPr lvl="1" marL="419100" indent="-317500">
              <a:buSzPct val="63000"/>
              <a:buFont typeface="TimesNewRomanPSMT"/>
              <a:buBlip>
                <a:blip r:embed="rId6"/>
              </a:buBlip>
            </a:pPr>
            <a:r>
              <a:t>Pour toutes les dérivées, il faut que la somme des éléments du masque = 0</a:t>
            </a:r>
          </a:p>
        </p:txBody>
      </p:sp>
      <p:sp>
        <p:nvSpPr>
          <p:cNvPr id="307" name="Attention :…"/>
          <p:cNvSpPr/>
          <p:nvPr/>
        </p:nvSpPr>
        <p:spPr>
          <a:xfrm>
            <a:off x="1347359" y="6269218"/>
            <a:ext cx="5575946" cy="215390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Attention</a:t>
            </a:r>
            <a:r>
              <a:t> : </a:t>
            </a:r>
          </a:p>
          <a:p>
            <a:pPr lvl="1" marL="419100" indent="-317500">
              <a:buSzPct val="63000"/>
              <a:buFont typeface="TimesNewRomanPSMT"/>
              <a:buBlip>
                <a:blip r:embed="rId6"/>
              </a:buBlip>
            </a:pPr>
            <a:r>
              <a:t>avant, arrière et centrale: filtres non symétriques</a:t>
            </a:r>
          </a:p>
          <a:p>
            <a:pPr lvl="2" marL="508000" indent="-254000" defTabSz="1295400">
              <a:spcBef>
                <a:spcPts val="500"/>
              </a:spcBef>
              <a:buClr>
                <a:srgbClr val="7F96C4"/>
              </a:buClr>
              <a:buSzPct val="100000"/>
              <a:buChar char="✓"/>
              <a:defRPr spc="100">
                <a:uFill>
                  <a:solidFill>
                    <a:srgbClr val="232323"/>
                  </a:solidFill>
                </a:uFill>
                <a:latin typeface="+mj-lt"/>
                <a:ea typeface="+mj-ea"/>
                <a:cs typeface="+mj-cs"/>
                <a:sym typeface="Times Roman"/>
              </a:defRPr>
            </a:pPr>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h</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h</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p>
          <a:p>
            <a:pPr lvl="1" marL="419100" indent="-317500">
              <a:spcBef>
                <a:spcPts val="1600"/>
              </a:spcBef>
              <a:buClrTx/>
              <a:buSzPct val="55000"/>
              <a:buFont typeface="TimesNewRomanPSMT"/>
              <a:buBlip>
                <a:blip r:embed="rId6"/>
              </a:buBlip>
            </a:pPr>
            <a:r>
              <a:t>centrale: antisymétrique</a:t>
            </a:r>
          </a:p>
          <a:p>
            <a:pPr lvl="2" marL="254000" indent="0" defTabSz="1295400">
              <a:spcBef>
                <a:spcPts val="500"/>
              </a:spcBef>
              <a:buClr>
                <a:srgbClr val="7F96C4"/>
              </a:buClr>
              <a:buSzPct val="100000"/>
              <a:buChar char="✓"/>
              <a:defRPr spc="100">
                <a:uFill>
                  <a:solidFill>
                    <a:srgbClr val="232323"/>
                  </a:solidFill>
                </a:uFill>
                <a:latin typeface="+mj-lt"/>
                <a:ea typeface="+mj-ea"/>
                <a:cs typeface="+mj-cs"/>
                <a:sym typeface="Times Roman"/>
              </a:defRPr>
            </a:pPr>
            <a14:m>
              <m:oMathPara>
                <m:oMathParaPr>
                  <m:jc m:val="left"/>
                </m:oMathParaPr>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h</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h</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1"/>
      <p:bldP build="whole" bldLvl="1" animBg="1" rev="0" advAuto="0" spid="307" grpId="3"/>
      <p:bldP build="whole" bldLvl="1" animBg="1" rev="0" advAuto="0" spid="304" grpId="2"/>
      <p:bldP build="whole" bldLvl="1" animBg="1" rev="0" advAuto="0" spid="306" grpId="4"/>
    </p:bldLst>
  </p:timing>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24"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25" name="Segmentation à base de classification"/>
          <p:cNvSpPr txBox="1"/>
          <p:nvPr>
            <p:ph type="body" idx="1"/>
          </p:nvPr>
        </p:nvSpPr>
        <p:spPr>
          <a:prstGeom prst="rect">
            <a:avLst/>
          </a:prstGeom>
        </p:spPr>
        <p:txBody>
          <a:bodyPr/>
          <a:lstStyle/>
          <a:p>
            <a:pPr/>
            <a:r>
              <a:t>Segmentation à base de classification</a:t>
            </a:r>
          </a:p>
        </p:txBody>
      </p:sp>
      <p:sp>
        <p:nvSpPr>
          <p:cNvPr id="252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27"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528" name="Tableau sans nom"/>
          <p:cNvGraphicFramePr/>
          <p:nvPr/>
        </p:nvGraphicFramePr>
        <p:xfrm>
          <a:off x="633185" y="2347584"/>
          <a:ext cx="8436072" cy="8218190"/>
        </p:xfrm>
        <a:graphic xmlns:a="http://schemas.openxmlformats.org/drawingml/2006/main">
          <a:graphicData uri="http://schemas.openxmlformats.org/drawingml/2006/table">
            <a:tbl>
              <a:tblPr firstCol="0" firstRow="1" lastCol="0" lastRow="0" bandCol="0" bandRow="1" rtl="0">
                <a:tableStyleId>{9F534FAB-6F91-4992-A70E-E6B1FD7642A0}</a:tableStyleId>
              </a:tblPr>
              <a:tblGrid>
                <a:gridCol w="8255000"/>
              </a:tblGrid>
              <a:tr h="500359">
                <a:tc>
                  <a:txBody>
                    <a:bodyPr/>
                    <a:lstStyle/>
                    <a:p>
                      <a:pPr>
                        <a:spcBef>
                          <a:spcPts val="800"/>
                        </a:spcBef>
                        <a:defRPr sz="1800">
                          <a:solidFill>
                            <a:srgbClr val="000000"/>
                          </a:solidFill>
                        </a:defRPr>
                      </a:pPr>
                      <a:r>
                        <a:rPr sz="2000">
                          <a:solidFill>
                            <a:srgbClr val="232323"/>
                          </a:solidFill>
                          <a:sym typeface="Times New Roman"/>
                        </a:rPr>
                        <a:t>Algorithme 4.7 :	Etiquetage en composantes connexes</a:t>
                      </a:r>
                    </a:p>
                  </a:txBody>
                  <a:tcPr marL="50800" marR="50800" marT="50800" marB="50800" anchor="ctr" anchorCtr="0" horzOverflow="overflow">
                    <a:lnL w="12700">
                      <a:miter lim="400000"/>
                    </a:lnL>
                    <a:lnR w="12700">
                      <a:miter lim="400000"/>
                    </a:lnR>
                  </a:tcPr>
                </a:tc>
              </a:tr>
              <a:tr h="511506">
                <a:tc>
                  <a:txBody>
                    <a:bodyPr/>
                    <a:lstStyle/>
                    <a:p>
                      <a:pPr>
                        <a:spcBef>
                          <a:spcPts val="800"/>
                        </a:spcBef>
                        <a:defRPr sz="1800">
                          <a:solidFill>
                            <a:srgbClr val="000000"/>
                          </a:solidFill>
                        </a:defRPr>
                      </a:pPr>
                      <a:r>
                        <a:rPr sz="2000">
                          <a:solidFill>
                            <a:srgbClr val="232323"/>
                          </a:solidFill>
                          <a:sym typeface="Times New Roman"/>
                        </a:rPr>
                        <a:t>Entrées :</a:t>
                      </a:r>
                    </a:p>
                  </a:txBody>
                  <a:tcPr marL="63500" marR="63500" marT="63500" marB="63500" anchor="ctr" anchorCtr="0" horzOverflow="overflow">
                    <a:lnL w="12700">
                      <a:miter lim="400000"/>
                    </a:lnL>
                    <a:lnR w="12700">
                      <a:miter lim="400000"/>
                    </a:lnR>
                  </a:tcPr>
                </a:tc>
              </a:tr>
              <a:tr h="511506">
                <a:tc>
                  <a:txBody>
                    <a:bodyPr/>
                    <a:lstStyle/>
                    <a:p>
                      <a:pPr>
                        <a:spcBef>
                          <a:spcPts val="800"/>
                        </a:spcBef>
                        <a:defRPr sz="1800">
                          <a:solidFill>
                            <a:srgbClr val="000000"/>
                          </a:solidFill>
                        </a:defRPr>
                      </a:pPr>
                      <a:r>
                        <a:rPr sz="2000">
                          <a:solidFill>
                            <a:srgbClr val="232323"/>
                          </a:solidFill>
                          <a:sym typeface="Times New Roman"/>
                        </a:rPr>
                        <a:t>Sorties :	</a:t>
                      </a:r>
                    </a:p>
                  </a:txBody>
                  <a:tcPr marL="63500" marR="63500" marT="63500" marB="63500" anchor="ctr" anchorCtr="0" horzOverflow="overflow">
                    <a:lnL w="12700">
                      <a:miter lim="400000"/>
                    </a:lnL>
                    <a:lnR w="12700">
                      <a:miter lim="400000"/>
                    </a:lnR>
                    <a:lnB w="12700">
                      <a:solidFill>
                        <a:srgbClr val="000000"/>
                      </a:solidFill>
                      <a:miter lim="400000"/>
                    </a:lnB>
                  </a:tcPr>
                </a:tc>
              </a:tr>
              <a:tr h="6262687">
                <a:tc>
                  <a:txBody>
                    <a:bodyPr/>
                    <a:lstStyle/>
                    <a:p>
                      <a:pPr algn="l" defTabSz="914400">
                        <a:lnSpc>
                          <a:spcPts val="3800"/>
                        </a:lnSpc>
                        <a:tabLst>
                          <a:tab pos="914400" algn="l"/>
                        </a:tabLst>
                        <a:defRPr b="1" sz="2000">
                          <a:solidFill>
                            <a:srgbClr val="232A32"/>
                          </a:solidFill>
                          <a:latin typeface="Courier"/>
                          <a:ea typeface="Courier"/>
                          <a:cs typeface="Courier"/>
                          <a:sym typeface="Courier"/>
                        </a:defRPr>
                      </a:pPr>
                      <a:r>
                        <a:t>algorithm</a:t>
                      </a:r>
                      <a:r>
                        <a:rPr b="0"/>
                        <a:t> </a:t>
                      </a:r>
                      <a:r>
                        <a:rPr i="1"/>
                        <a:t>TwoPass</a:t>
                      </a:r>
                      <a:r>
                        <a:rPr b="0"/>
                        <a:t>(data)</a:t>
                      </a:r>
                      <a:endParaRPr b="0"/>
                    </a:p>
                    <a:p>
                      <a:pPr algn="l" defTabSz="914400">
                        <a:lnSpc>
                          <a:spcPts val="3800"/>
                        </a:lnSpc>
                        <a:tabLst>
                          <a:tab pos="914400" algn="l"/>
                        </a:tabLst>
                        <a:defRPr sz="2000">
                          <a:solidFill>
                            <a:srgbClr val="232A32"/>
                          </a:solidFill>
                          <a:latin typeface="Courier"/>
                          <a:ea typeface="Courier"/>
                          <a:cs typeface="Courier"/>
                          <a:sym typeface="Courier"/>
                        </a:defRPr>
                      </a:pPr>
                      <a:r>
                        <a:t>   linked = []</a:t>
                      </a:r>
                    </a:p>
                    <a:p>
                      <a:pPr algn="l" defTabSz="914400">
                        <a:lnSpc>
                          <a:spcPts val="3800"/>
                        </a:lnSpc>
                        <a:tabLst>
                          <a:tab pos="914400" algn="l"/>
                        </a:tabLst>
                        <a:defRPr sz="2000">
                          <a:solidFill>
                            <a:srgbClr val="232A32"/>
                          </a:solidFill>
                          <a:latin typeface="Courier"/>
                          <a:ea typeface="Courier"/>
                          <a:cs typeface="Courier"/>
                          <a:sym typeface="Courier"/>
                        </a:defRPr>
                      </a:pPr>
                      <a:r>
                        <a:t>   labels = structure with dimensions of data, initialized with the value of Background</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i="1" sz="2000">
                          <a:solidFill>
                            <a:srgbClr val="232A32"/>
                          </a:solidFill>
                          <a:latin typeface="Courier"/>
                          <a:ea typeface="Courier"/>
                          <a:cs typeface="Courier"/>
                          <a:sym typeface="Courier"/>
                        </a:defRPr>
                      </a:pPr>
                      <a:r>
                        <a:rPr i="0"/>
                        <a:t>   </a:t>
                      </a:r>
                      <a:r>
                        <a:t>First pass</a:t>
                      </a:r>
                      <a:endParaRPr i="0"/>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a:t>
                      </a:r>
                      <a:r>
                        <a:rPr b="1"/>
                        <a:t>for</a:t>
                      </a:r>
                      <a:r>
                        <a:t> row </a:t>
                      </a:r>
                      <a:r>
                        <a:rPr b="1"/>
                        <a:t>in</a:t>
                      </a:r>
                      <a:r>
                        <a:t> data:</a:t>
                      </a:r>
                    </a:p>
                    <a:p>
                      <a:pPr algn="l" defTabSz="914400">
                        <a:lnSpc>
                          <a:spcPts val="3800"/>
                        </a:lnSpc>
                        <a:tabLst>
                          <a:tab pos="914400" algn="l"/>
                        </a:tabLst>
                        <a:defRPr sz="2000">
                          <a:solidFill>
                            <a:srgbClr val="232A32"/>
                          </a:solidFill>
                          <a:latin typeface="Courier"/>
                          <a:ea typeface="Courier"/>
                          <a:cs typeface="Courier"/>
                          <a:sym typeface="Courier"/>
                        </a:defRPr>
                      </a:pPr>
                      <a:r>
                        <a:t>       </a:t>
                      </a:r>
                      <a:r>
                        <a:rPr b="1"/>
                        <a:t>for</a:t>
                      </a:r>
                      <a:r>
                        <a:t> column </a:t>
                      </a:r>
                      <a:r>
                        <a:rPr b="1"/>
                        <a:t>in</a:t>
                      </a:r>
                      <a:r>
                        <a:t> row:</a:t>
                      </a:r>
                    </a:p>
                    <a:p>
                      <a:pPr algn="l" defTabSz="914400">
                        <a:lnSpc>
                          <a:spcPts val="3800"/>
                        </a:lnSpc>
                        <a:tabLst>
                          <a:tab pos="914400" algn="l"/>
                        </a:tabLst>
                        <a:defRPr sz="2000">
                          <a:solidFill>
                            <a:srgbClr val="232A32"/>
                          </a:solidFill>
                          <a:latin typeface="Courier"/>
                          <a:ea typeface="Courier"/>
                          <a:cs typeface="Courier"/>
                          <a:sym typeface="Courier"/>
                        </a:defRPr>
                      </a:pPr>
                      <a:r>
                        <a:t>           </a:t>
                      </a:r>
                      <a:r>
                        <a:rPr b="1"/>
                        <a:t>if</a:t>
                      </a:r>
                      <a:r>
                        <a:t> data[row][column] </a:t>
                      </a:r>
                      <a:r>
                        <a:rPr b="1"/>
                        <a:t>is not</a:t>
                      </a:r>
                      <a:r>
                        <a:t> Background</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neighbors = connected elements with the current element's value</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a:t>
                      </a:r>
                      <a:r>
                        <a:rPr b="1"/>
                        <a:t>if</a:t>
                      </a:r>
                      <a:r>
                        <a:t> neighbors </a:t>
                      </a:r>
                      <a:r>
                        <a:rPr b="1"/>
                        <a:t>is</a:t>
                      </a:r>
                      <a:r>
                        <a:t> empty</a:t>
                      </a:r>
                    </a:p>
                    <a:p>
                      <a:pPr algn="l" defTabSz="914400">
                        <a:lnSpc>
                          <a:spcPts val="3800"/>
                        </a:lnSpc>
                        <a:tabLst>
                          <a:tab pos="914400" algn="l"/>
                        </a:tabLst>
                        <a:defRPr sz="2000">
                          <a:solidFill>
                            <a:srgbClr val="232A32"/>
                          </a:solidFill>
                          <a:latin typeface="Courier"/>
                          <a:ea typeface="Courier"/>
                          <a:cs typeface="Courier"/>
                          <a:sym typeface="Courier"/>
                        </a:defRPr>
                      </a:pPr>
                      <a:r>
                        <a:t>                   linked[NextLabel] = </a:t>
                      </a:r>
                      <a:r>
                        <a:rPr b="1" i="1"/>
                        <a:t>set</a:t>
                      </a:r>
                      <a:r>
                        <a:t> containing NextLabel</a:t>
                      </a:r>
                    </a:p>
                    <a:p>
                      <a:pPr algn="l" defTabSz="914400">
                        <a:lnSpc>
                          <a:spcPts val="3800"/>
                        </a:lnSpc>
                        <a:tabLst>
                          <a:tab pos="914400" algn="l"/>
                        </a:tabLst>
                        <a:defRPr sz="2000">
                          <a:solidFill>
                            <a:srgbClr val="232A32"/>
                          </a:solidFill>
                          <a:latin typeface="Courier"/>
                          <a:ea typeface="Courier"/>
                          <a:cs typeface="Courier"/>
                          <a:sym typeface="Courier"/>
                        </a:defRPr>
                      </a:pPr>
                      <a:r>
                        <a:t>                   labels[row][column] = NextLabel</a:t>
                      </a:r>
                    </a:p>
                    <a:p>
                      <a:pPr algn="l" defTabSz="914400">
                        <a:lnSpc>
                          <a:spcPts val="3800"/>
                        </a:lnSpc>
                        <a:tabLst>
                          <a:tab pos="914400" algn="l"/>
                        </a:tabLst>
                        <a:defRPr sz="2000">
                          <a:solidFill>
                            <a:srgbClr val="232A32"/>
                          </a:solidFill>
                          <a:latin typeface="Courier"/>
                          <a:ea typeface="Courier"/>
                          <a:cs typeface="Courier"/>
                          <a:sym typeface="Courier"/>
                        </a:defRPr>
                      </a:pPr>
                      <a:r>
                        <a:t>                   NextLabel += 1</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a:t>
                      </a:r>
                      <a:r>
                        <a:rPr b="1"/>
                        <a:t>else</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i="1" sz="2000">
                          <a:solidFill>
                            <a:srgbClr val="232A32"/>
                          </a:solidFill>
                          <a:latin typeface="Courier"/>
                          <a:ea typeface="Courier"/>
                          <a:cs typeface="Courier"/>
                          <a:sym typeface="Courier"/>
                        </a:defRPr>
                      </a:pPr>
                      <a:r>
                        <a:rPr i="0"/>
                        <a:t>                   </a:t>
                      </a:r>
                      <a:r>
                        <a:t>Find the smallest label</a:t>
                      </a:r>
                      <a:endParaRPr i="0"/>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L = neighbors labels</a:t>
                      </a:r>
                    </a:p>
                    <a:p>
                      <a:pPr algn="l" defTabSz="914400">
                        <a:lnSpc>
                          <a:spcPts val="3800"/>
                        </a:lnSpc>
                        <a:tabLst>
                          <a:tab pos="914400" algn="l"/>
                        </a:tabLst>
                        <a:defRPr sz="2000">
                          <a:solidFill>
                            <a:srgbClr val="232A32"/>
                          </a:solidFill>
                          <a:latin typeface="Courier"/>
                          <a:ea typeface="Courier"/>
                          <a:cs typeface="Courier"/>
                          <a:sym typeface="Courier"/>
                        </a:defRPr>
                      </a:pPr>
                      <a:r>
                        <a:t>                   labels[row][column] = </a:t>
                      </a:r>
                      <a:r>
                        <a:rPr b="1" i="1"/>
                        <a:t>min</a:t>
                      </a:r>
                      <a:r>
                        <a:t>(L)</a:t>
                      </a:r>
                    </a:p>
                    <a:p>
                      <a:pPr algn="l" defTabSz="914400">
                        <a:lnSpc>
                          <a:spcPts val="3800"/>
                        </a:lnSpc>
                        <a:tabLst>
                          <a:tab pos="914400" algn="l"/>
                        </a:tabLst>
                        <a:defRPr sz="2000">
                          <a:solidFill>
                            <a:srgbClr val="232A32"/>
                          </a:solidFill>
                          <a:latin typeface="Courier"/>
                          <a:ea typeface="Courier"/>
                          <a:cs typeface="Courier"/>
                          <a:sym typeface="Courier"/>
                        </a:defRPr>
                      </a:pPr>
                      <a:r>
                        <a:t>                   </a:t>
                      </a:r>
                      <a:r>
                        <a:rPr b="1"/>
                        <a:t>for</a:t>
                      </a:r>
                      <a:r>
                        <a:t> label </a:t>
                      </a:r>
                      <a:r>
                        <a:rPr b="1"/>
                        <a:t>in</a:t>
                      </a:r>
                      <a:r>
                        <a:t> L</a:t>
                      </a:r>
                    </a:p>
                    <a:p>
                      <a:pPr algn="l" defTabSz="914400">
                        <a:lnSpc>
                          <a:spcPts val="3800"/>
                        </a:lnSpc>
                        <a:tabLst>
                          <a:tab pos="914400" algn="l"/>
                        </a:tabLst>
                        <a:defRPr sz="2000">
                          <a:solidFill>
                            <a:srgbClr val="232A32"/>
                          </a:solidFill>
                          <a:latin typeface="Courier"/>
                          <a:ea typeface="Courier"/>
                          <a:cs typeface="Courier"/>
                          <a:sym typeface="Courier"/>
                        </a:defRPr>
                      </a:pPr>
                      <a:r>
                        <a:t>                       linked[label] = </a:t>
                      </a:r>
                      <a:r>
                        <a:rPr b="1" i="1"/>
                        <a:t>union</a:t>
                      </a:r>
                      <a:r>
                        <a:t>(linked[label], L)</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i="1" sz="2000">
                          <a:solidFill>
                            <a:srgbClr val="232A32"/>
                          </a:solidFill>
                          <a:latin typeface="Courier"/>
                          <a:ea typeface="Courier"/>
                          <a:cs typeface="Courier"/>
                          <a:sym typeface="Courier"/>
                        </a:defRPr>
                      </a:pPr>
                      <a:r>
                        <a:rPr i="0"/>
                        <a:t>   </a:t>
                      </a:r>
                      <a:r>
                        <a:t>Second pass</a:t>
                      </a:r>
                      <a:endParaRPr i="0"/>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a:t>
                      </a:r>
                      <a:r>
                        <a:rPr b="1"/>
                        <a:t>for</a:t>
                      </a:r>
                      <a:r>
                        <a:t> row </a:t>
                      </a:r>
                      <a:r>
                        <a:rPr b="1"/>
                        <a:t>in</a:t>
                      </a:r>
                      <a:r>
                        <a:t> data</a:t>
                      </a:r>
                    </a:p>
                    <a:p>
                      <a:pPr algn="l" defTabSz="914400">
                        <a:lnSpc>
                          <a:spcPts val="3800"/>
                        </a:lnSpc>
                        <a:tabLst>
                          <a:tab pos="914400" algn="l"/>
                        </a:tabLst>
                        <a:defRPr sz="2000">
                          <a:solidFill>
                            <a:srgbClr val="232A32"/>
                          </a:solidFill>
                          <a:latin typeface="Courier"/>
                          <a:ea typeface="Courier"/>
                          <a:cs typeface="Courier"/>
                          <a:sym typeface="Courier"/>
                        </a:defRPr>
                      </a:pPr>
                      <a:r>
                        <a:t>       </a:t>
                      </a:r>
                      <a:r>
                        <a:rPr b="1"/>
                        <a:t>for</a:t>
                      </a:r>
                      <a:r>
                        <a:t> column </a:t>
                      </a:r>
                      <a:r>
                        <a:rPr b="1"/>
                        <a:t>in</a:t>
                      </a:r>
                      <a:r>
                        <a:t> row</a:t>
                      </a:r>
                    </a:p>
                    <a:p>
                      <a:pPr algn="l" defTabSz="914400">
                        <a:lnSpc>
                          <a:spcPts val="3800"/>
                        </a:lnSpc>
                        <a:tabLst>
                          <a:tab pos="914400" algn="l"/>
                        </a:tabLst>
                        <a:defRPr sz="2000">
                          <a:solidFill>
                            <a:srgbClr val="232A32"/>
                          </a:solidFill>
                          <a:latin typeface="Courier"/>
                          <a:ea typeface="Courier"/>
                          <a:cs typeface="Courier"/>
                          <a:sym typeface="Courier"/>
                        </a:defRPr>
                      </a:pPr>
                      <a:r>
                        <a:t>           </a:t>
                      </a:r>
                      <a:r>
                        <a:rPr b="1"/>
                        <a:t>if</a:t>
                      </a:r>
                      <a:r>
                        <a:t> data[row][column] </a:t>
                      </a:r>
                      <a:r>
                        <a:rPr b="1"/>
                        <a:t>is not</a:t>
                      </a:r>
                      <a:r>
                        <a:t> Background</a:t>
                      </a:r>
                    </a:p>
                    <a:p>
                      <a:pPr algn="l" defTabSz="914400">
                        <a:lnSpc>
                          <a:spcPts val="3800"/>
                        </a:lnSpc>
                        <a:tabLst>
                          <a:tab pos="914400" algn="l"/>
                        </a:tabLst>
                        <a:defRPr sz="2000">
                          <a:solidFill>
                            <a:srgbClr val="232A32"/>
                          </a:solidFill>
                          <a:latin typeface="Courier"/>
                          <a:ea typeface="Courier"/>
                          <a:cs typeface="Courier"/>
                          <a:sym typeface="Courier"/>
                        </a:defRPr>
                      </a:pPr>
                      <a:r>
                        <a:t>               labels[row][column] = </a:t>
                      </a:r>
                      <a:r>
                        <a:rPr b="1" i="1"/>
                        <a:t>find</a:t>
                      </a:r>
                      <a:r>
                        <a:t>(labels[row][column])</a:t>
                      </a:r>
                    </a:p>
                    <a:p>
                      <a:pPr algn="l" defTabSz="914400">
                        <a:lnSpc>
                          <a:spcPts val="3800"/>
                        </a:lnSpc>
                        <a:tabLst>
                          <a:tab pos="914400" algn="l"/>
                        </a:tabLst>
                        <a:defRPr sz="2000">
                          <a:solidFill>
                            <a:srgbClr val="232A32"/>
                          </a:solidFill>
                          <a:latin typeface="Courier"/>
                          <a:ea typeface="Courier"/>
                          <a:cs typeface="Courier"/>
                          <a:sym typeface="Courier"/>
                        </a:defRPr>
                      </a:pPr>
                    </a:p>
                    <a:p>
                      <a:pPr algn="l" defTabSz="914400">
                        <a:lnSpc>
                          <a:spcPts val="3800"/>
                        </a:lnSpc>
                        <a:tabLst>
                          <a:tab pos="914400" algn="l"/>
                        </a:tabLst>
                        <a:defRPr sz="2000">
                          <a:solidFill>
                            <a:srgbClr val="232A32"/>
                          </a:solidFill>
                          <a:latin typeface="Courier"/>
                          <a:ea typeface="Courier"/>
                          <a:cs typeface="Courier"/>
                          <a:sym typeface="Courier"/>
                        </a:defRPr>
                      </a:pPr>
                      <a:r>
                        <a:t>   </a:t>
                      </a:r>
                      <a:r>
                        <a:rPr b="1"/>
                        <a:t>return</a:t>
                      </a:r>
                      <a:r>
                        <a:t> labels</a:t>
                      </a:r>
                    </a:p>
                  </a:txBody>
                  <a:tcPr marL="63500" marR="63500" marT="63500" marB="63500" anchor="ctr" anchorCtr="0" horzOverflow="overflow">
                    <a:lnL w="12700">
                      <a:miter lim="400000"/>
                    </a:lnL>
                    <a:lnR w="12700">
                      <a:miter lim="400000"/>
                    </a:lnR>
                    <a:lnT w="12700">
                      <a:solidFill>
                        <a:srgbClr val="000000"/>
                      </a:solidFill>
                      <a:miter lim="400000"/>
                    </a:lnT>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8" grpId="1"/>
    </p:bldLst>
  </p:timing>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32"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33" name="Segmentation à base de classification"/>
          <p:cNvSpPr txBox="1"/>
          <p:nvPr>
            <p:ph type="body" idx="1"/>
          </p:nvPr>
        </p:nvSpPr>
        <p:spPr>
          <a:prstGeom prst="rect">
            <a:avLst/>
          </a:prstGeom>
        </p:spPr>
        <p:txBody>
          <a:bodyPr/>
          <a:lstStyle/>
          <a:p>
            <a:pPr/>
            <a:r>
              <a:t>Segmentation à base de classification</a:t>
            </a:r>
          </a:p>
        </p:txBody>
      </p:sp>
      <p:sp>
        <p:nvSpPr>
          <p:cNvPr id="253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5" name="Régions"/>
          <p:cNvSpPr txBox="1"/>
          <p:nvPr>
            <p:ph type="title"/>
          </p:nvPr>
        </p:nvSpPr>
        <p:spPr>
          <a:prstGeom prst="rect">
            <a:avLst/>
          </a:prstGeom>
        </p:spPr>
        <p:txBody>
          <a:bodyPr/>
          <a:lstStyle>
            <a:lvl1pPr>
              <a:buAutoNum type="arabicPeriod" startAt="4"/>
            </a:lvl1pPr>
          </a:lstStyle>
          <a:p>
            <a:pPr/>
            <a:r>
              <a:t>Régions</a:t>
            </a:r>
          </a:p>
        </p:txBody>
      </p:sp>
      <p:pic>
        <p:nvPicPr>
          <p:cNvPr id="2536" name="Image" descr="Image"/>
          <p:cNvPicPr>
            <a:picLocks noChangeAspect="0"/>
          </p:cNvPicPr>
          <p:nvPr/>
        </p:nvPicPr>
        <p:blipFill>
          <a:blip r:embed="rId4">
            <a:extLst/>
          </a:blip>
          <a:stretch>
            <a:fillRect/>
          </a:stretch>
        </p:blipFill>
        <p:spPr>
          <a:xfrm>
            <a:off x="1098997" y="2481131"/>
            <a:ext cx="5403403" cy="2965012"/>
          </a:xfrm>
          <a:prstGeom prst="rect">
            <a:avLst/>
          </a:prstGeom>
        </p:spPr>
      </p:pic>
      <p:pic>
        <p:nvPicPr>
          <p:cNvPr id="2537" name="droppedImage.tiff" descr="droppedImage.tiff"/>
          <p:cNvPicPr>
            <a:picLocks noChangeAspect="0"/>
          </p:cNvPicPr>
          <p:nvPr/>
        </p:nvPicPr>
        <p:blipFill>
          <a:blip r:embed="rId5">
            <a:extLst/>
          </a:blip>
          <a:stretch>
            <a:fillRect/>
          </a:stretch>
        </p:blipFill>
        <p:spPr>
          <a:xfrm>
            <a:off x="7175297" y="2505094"/>
            <a:ext cx="5403404" cy="2941050"/>
          </a:xfrm>
          <a:prstGeom prst="rect">
            <a:avLst/>
          </a:prstGeom>
        </p:spPr>
      </p:pic>
      <p:pic>
        <p:nvPicPr>
          <p:cNvPr id="2538" name="droppedImage.tiff" descr="droppedImage.tiff"/>
          <p:cNvPicPr>
            <a:picLocks noChangeAspect="0"/>
          </p:cNvPicPr>
          <p:nvPr/>
        </p:nvPicPr>
        <p:blipFill>
          <a:blip r:embed="rId6">
            <a:extLst/>
          </a:blip>
          <a:stretch>
            <a:fillRect/>
          </a:stretch>
        </p:blipFill>
        <p:spPr>
          <a:xfrm>
            <a:off x="7175297" y="5778092"/>
            <a:ext cx="5403404" cy="2965012"/>
          </a:xfrm>
          <a:prstGeom prst="rect">
            <a:avLst/>
          </a:prstGeom>
        </p:spPr>
      </p:pic>
      <p:pic>
        <p:nvPicPr>
          <p:cNvPr id="2539" name="droppedImage.tiff" descr="droppedImage.tiff"/>
          <p:cNvPicPr>
            <a:picLocks noChangeAspect="0"/>
          </p:cNvPicPr>
          <p:nvPr/>
        </p:nvPicPr>
        <p:blipFill>
          <a:blip r:embed="rId7">
            <a:extLst/>
          </a:blip>
          <a:stretch>
            <a:fillRect/>
          </a:stretch>
        </p:blipFill>
        <p:spPr>
          <a:xfrm>
            <a:off x="1098997" y="5787166"/>
            <a:ext cx="5403403" cy="2965012"/>
          </a:xfrm>
          <a:prstGeom prst="rect">
            <a:avLst/>
          </a:prstGeom>
        </p:spPr>
      </p:pic>
      <p:sp>
        <p:nvSpPr>
          <p:cNvPr id="2540" name="Image binaire en entrée"/>
          <p:cNvSpPr txBox="1"/>
          <p:nvPr/>
        </p:nvSpPr>
        <p:spPr>
          <a:xfrm>
            <a:off x="1098997" y="5353456"/>
            <a:ext cx="2555528"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binaire en entrée</a:t>
            </a:r>
          </a:p>
        </p:txBody>
      </p:sp>
      <p:sp>
        <p:nvSpPr>
          <p:cNvPr id="2541" name="Après la première passe (7 étiquettes)"/>
          <p:cNvSpPr txBox="1"/>
          <p:nvPr/>
        </p:nvSpPr>
        <p:spPr>
          <a:xfrm>
            <a:off x="7175297" y="5353456"/>
            <a:ext cx="3994697"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Après la première passe (7 étiquettes)</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45" name="Source : Wikimedia commons Source : Wikimedia commons" descr="Source : Wikimedia commons Source : Wikimedia commons"/>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46" name="Segmentation à base de classification…"/>
          <p:cNvSpPr txBox="1"/>
          <p:nvPr>
            <p:ph type="body" idx="1"/>
          </p:nvPr>
        </p:nvSpPr>
        <p:spPr>
          <a:prstGeom prst="rect">
            <a:avLst/>
          </a:prstGeom>
        </p:spPr>
        <p:txBody>
          <a:bodyPr/>
          <a:lstStyle/>
          <a:p>
            <a:pPr/>
            <a:r>
              <a:t>Segmentation à base de classification</a:t>
            </a:r>
          </a:p>
          <a:p>
            <a:pPr lvl="2">
              <a:buBlip>
                <a:blip r:embed="rId4"/>
              </a:buBlip>
            </a:pPr>
            <a:r>
              <a:t>Étiquetage en composantes connexes pour une classe (image binaire)</a:t>
            </a:r>
          </a:p>
        </p:txBody>
      </p:sp>
      <p:sp>
        <p:nvSpPr>
          <p:cNvPr id="254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48" name="Régions"/>
          <p:cNvSpPr txBox="1"/>
          <p:nvPr>
            <p:ph type="title"/>
          </p:nvPr>
        </p:nvSpPr>
        <p:spPr>
          <a:prstGeom prst="rect">
            <a:avLst/>
          </a:prstGeom>
        </p:spPr>
        <p:txBody>
          <a:bodyPr/>
          <a:lstStyle>
            <a:lvl1pPr>
              <a:buAutoNum type="arabicPeriod" startAt="4"/>
            </a:lvl1pPr>
          </a:lstStyle>
          <a:p>
            <a:pPr/>
            <a:r>
              <a:t>Régions</a:t>
            </a:r>
          </a:p>
        </p:txBody>
      </p:sp>
      <p:pic>
        <p:nvPicPr>
          <p:cNvPr id="2549" name="droppedImage.tiff" descr="droppedImage.tiff"/>
          <p:cNvPicPr>
            <a:picLocks noChangeAspect="0"/>
          </p:cNvPicPr>
          <p:nvPr/>
        </p:nvPicPr>
        <p:blipFill>
          <a:blip r:embed="rId5">
            <a:extLst/>
          </a:blip>
          <a:stretch>
            <a:fillRect/>
          </a:stretch>
        </p:blipFill>
        <p:spPr>
          <a:xfrm>
            <a:off x="1381180" y="2767520"/>
            <a:ext cx="4727520" cy="5702301"/>
          </a:xfrm>
          <a:prstGeom prst="rect">
            <a:avLst/>
          </a:prstGeom>
        </p:spPr>
      </p:pic>
      <p:pic>
        <p:nvPicPr>
          <p:cNvPr id="2550" name="droppedImage.tiff" descr="droppedImage.tiff"/>
          <p:cNvPicPr>
            <a:picLocks noChangeAspect="0"/>
          </p:cNvPicPr>
          <p:nvPr/>
        </p:nvPicPr>
        <p:blipFill>
          <a:blip r:embed="rId6">
            <a:extLst/>
          </a:blip>
          <a:stretch>
            <a:fillRect/>
          </a:stretch>
        </p:blipFill>
        <p:spPr>
          <a:xfrm>
            <a:off x="6407135" y="2767520"/>
            <a:ext cx="4727521" cy="5702301"/>
          </a:xfrm>
          <a:prstGeom prst="rect">
            <a:avLst/>
          </a:prstGeom>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4"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55" name="Segmentation à base de classification…"/>
          <p:cNvSpPr txBox="1"/>
          <p:nvPr>
            <p:ph type="body" idx="1"/>
          </p:nvPr>
        </p:nvSpPr>
        <p:spPr>
          <a:prstGeom prst="rect">
            <a:avLst/>
          </a:prstGeom>
        </p:spPr>
        <p:txBody>
          <a:bodyPr/>
          <a:lstStyle/>
          <a:p>
            <a:pPr/>
            <a:r>
              <a:t>Segmentation à base de classification</a:t>
            </a:r>
          </a:p>
          <a:p>
            <a:pPr lvl="1"/>
            <a:r>
              <a:t>Seuillage</a:t>
            </a:r>
          </a:p>
        </p:txBody>
      </p:sp>
      <p:sp>
        <p:nvSpPr>
          <p:cNvPr id="2556"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7"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558" name="Algorithme 4.7 :Seuillage"/>
          <p:cNvGraphicFramePr/>
          <p:nvPr/>
        </p:nvGraphicFramePr>
        <p:xfrm>
          <a:off x="2511276" y="3277666"/>
          <a:ext cx="7168850" cy="388234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583545"/>
                <a:gridCol w="2989490"/>
                <a:gridCol w="3595813"/>
              </a:tblGrid>
              <a:tr h="584200">
                <a:tc gridSpan="3">
                  <a:txBody>
                    <a:bodyPr/>
                    <a:lstStyle/>
                    <a:p>
                      <a:pPr algn="l" defTabSz="469900">
                        <a:defRPr sz="1800">
                          <a:solidFill>
                            <a:srgbClr val="000000"/>
                          </a:solidFill>
                        </a:defRPr>
                      </a:pPr>
                      <a:r>
                        <a:rPr b="1" sz="2000">
                          <a:latin typeface="+mn-lt"/>
                          <a:ea typeface="+mn-ea"/>
                          <a:cs typeface="+mn-cs"/>
                          <a:sym typeface="Helvetica"/>
                        </a:rPr>
                        <a:t>Algorithme 4.7 :	Seuillage</a:t>
                      </a:r>
                    </a:p>
                  </a:txBody>
                  <a:tcPr marL="139700" marR="139700" marT="139700" marB="139700" anchor="ctr" anchorCtr="0" horzOverflow="overflow">
                    <a:lnL/>
                    <a:lnR/>
                    <a:lnT/>
                    <a:lnB/>
                    <a:solidFill>
                      <a:srgbClr val="000000">
                        <a:alpha val="0"/>
                      </a:srgbClr>
                    </a:solidFill>
                  </a:tcPr>
                </a:tc>
                <a:tc hMerge="1">
                  <a:tcPr/>
                </a:tc>
                <a:tc hMerge="1">
                  <a:tcPr/>
                </a:tc>
              </a:tr>
              <a:tr h="750498">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	</a:t>
                      </a:r>
                      <a:r>
                        <a:t>Image d’origine</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a:t>S</a:t>
                      </a:r>
                      <a:r>
                        <a:t>	</a:t>
                      </a:r>
                      <a:r>
                        <a:t>Seuil</a:t>
                      </a:r>
                    </a:p>
                  </a:txBody>
                  <a:tcPr marL="50800" marR="50800" marT="50800" marB="50800" anchor="t" anchorCtr="0" horzOverflow="overflow">
                    <a:lnR w="12700">
                      <a:miter lim="400000"/>
                    </a:lnR>
                    <a:lnT w="12700">
                      <a:miter lim="400000"/>
                    </a:lnT>
                  </a:tcPr>
                </a:tc>
                <a:tc hMerge="1">
                  <a:tcPr/>
                </a:tc>
                <a:tc hMerge="1">
                  <a:tcPr/>
                </a:tc>
              </a:tr>
              <a:tr h="432624">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270">
                          <a:latin typeface="+mj-lt"/>
                          <a:ea typeface="+mj-ea"/>
                          <a:cs typeface="+mj-cs"/>
                          <a:sym typeface="Times Roman"/>
                        </a:rPr>
                        <a:t>r</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une carte binaires des deux classes</a:t>
                      </a:r>
                    </a:p>
                  </a:txBody>
                  <a:tcPr marL="50800" marR="50800" marT="50800" marB="50800" anchor="t" anchorCtr="0" horzOverflow="overflow">
                    <a:lnR w="12700">
                      <a:miter lim="400000"/>
                    </a:lnR>
                    <a:lnB>
                      <a:solidFill>
                        <a:srgbClr val="000000"/>
                      </a:solidFill>
                      <a:miter lim="400000"/>
                    </a:lnB>
                  </a:tcPr>
                </a:tc>
                <a:tc hMerge="1">
                  <a:tcPr/>
                </a:tc>
                <a:tc hMerge="1">
                  <a:tcPr/>
                </a:tc>
              </a:tr>
              <a:tr h="427037">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tcPr>
                </a:tc>
                <a:tc gridSpan="2">
                  <a:txBody>
                    <a:bodyPr/>
                    <a:lstStyle/>
                    <a:p>
                      <a:pPr algn="l" defTabSz="457200">
                        <a:spcBef>
                          <a:spcPts val="1100"/>
                        </a:spcBef>
                        <a:defRPr>
                          <a:sym typeface="Menlo Regular"/>
                        </a:defRPr>
                      </a:pPr>
                      <a:r>
                        <a:t>Pour tous les pixels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tcPr>
                </a:tc>
                <a:tc hMerge="1">
                  <a:tcPr/>
                </a:tc>
              </a:tr>
              <a:tr h="425450">
                <a:tc>
                  <a:txBody>
                    <a:bodyPr/>
                    <a:lstStyle/>
                    <a:p>
                      <a:pPr algn="l" defTabSz="457200">
                        <a:spcBef>
                          <a:spcPts val="1100"/>
                        </a:spcBef>
                        <a:defRPr sz="1800">
                          <a:solidFill>
                            <a:srgbClr val="000000"/>
                          </a:solidFill>
                        </a:defRPr>
                      </a:pPr>
                      <a:r>
                        <a:rPr sz="1400">
                          <a:solidFill>
                            <a:srgbClr val="232A32"/>
                          </a:solidFill>
                          <a:sym typeface="Menlo Regular"/>
                        </a:rPr>
                        <a:t>1.1</a:t>
                      </a:r>
                    </a:p>
                  </a:txBody>
                  <a:tcPr marL="50800" marR="50800" marT="50800" marB="50800" anchor="t" anchorCtr="0" horzOverflow="overflow"/>
                </a:tc>
                <a:tc>
                  <a:txBody>
                    <a:bodyPr/>
                    <a:lstStyle/>
                    <a:p>
                      <a:pPr algn="l" defTabSz="457200">
                        <a:spcBef>
                          <a:spcPts val="1100"/>
                        </a:spcBef>
                        <a:defRPr>
                          <a:sym typeface="Menlo Regular"/>
                        </a:defRPr>
                      </a:pPr>
                      <a:r>
                        <a:t>	si </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spc="70">
                          <a:latin typeface="+mj-lt"/>
                          <a:ea typeface="+mj-ea"/>
                          <a:cs typeface="+mj-cs"/>
                          <a:sym typeface="Times Roman"/>
                        </a:rPr>
                        <a:t>&gt; </a:t>
                      </a:r>
                      <a:r>
                        <a:rPr i="1" spc="70">
                          <a:latin typeface="+mj-lt"/>
                          <a:ea typeface="+mj-ea"/>
                          <a:cs typeface="+mj-cs"/>
                          <a:sym typeface="Times Roman"/>
                        </a:rPr>
                        <a:t>S</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Prédicat : n. g. &gt; </a:t>
                      </a:r>
                      <a:r>
                        <a:rPr i="1"/>
                        <a:t>S</a:t>
                      </a:r>
                    </a:p>
                  </a:txBody>
                  <a:tcPr marL="63500" marR="63500" marT="63500" marB="63500" anchor="t" anchorCtr="0" horzOverflow="overflow">
                    <a:lnR w="12700">
                      <a:miter lim="400000"/>
                    </a:lnR>
                  </a:tcPr>
                </a:tc>
              </a:tr>
              <a:tr h="425450">
                <a:tc>
                  <a:txBody>
                    <a:bodyPr/>
                    <a:lstStyle/>
                    <a:p>
                      <a:pPr algn="l" defTabSz="457200">
                        <a:spcBef>
                          <a:spcPts val="1100"/>
                        </a:spcBef>
                        <a:defRPr sz="19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spc="210">
                          <a:latin typeface="+mj-lt"/>
                          <a:ea typeface="+mj-ea"/>
                          <a:cs typeface="+mj-cs"/>
                          <a:sym typeface="Times Roman"/>
                        </a:rPr>
                        <a:t>r</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spc="70">
                          <a:latin typeface="+mj-lt"/>
                          <a:ea typeface="+mj-ea"/>
                          <a:cs typeface="+mj-cs"/>
                          <a:sym typeface="Times Roman"/>
                        </a:rPr>
                        <a:t>= 1</a:t>
                      </a:r>
                    </a:p>
                  </a:txBody>
                  <a:tcPr marL="63500" marR="63500" marT="63500" marB="63500" anchor="t" anchorCtr="0" horzOverflow="overflow">
                    <a:lnR w="12700">
                      <a:miter lim="400000"/>
                    </a:lnR>
                  </a:tcPr>
                </a:tc>
                <a:tc hMerge="1">
                  <a:tcPr/>
                </a:tc>
              </a:tr>
              <a:tr h="41275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sz="1800">
                          <a:solidFill>
                            <a:srgbClr val="000000"/>
                          </a:solidFill>
                        </a:defRPr>
                      </a:pPr>
                      <a:r>
                        <a:rPr sz="1400">
                          <a:solidFill>
                            <a:srgbClr val="232A32"/>
                          </a:solidFill>
                          <a:sym typeface="Menlo Regular"/>
                        </a:rPr>
                        <a:t>	sinon</a:t>
                      </a:r>
                    </a:p>
                  </a:txBody>
                  <a:tcPr marL="63500" marR="63500" marT="63500" marB="63500" anchor="t" anchorCtr="0" horzOverflow="overflow">
                    <a:lnR w="12700">
                      <a:miter lim="400000"/>
                    </a:lnR>
                  </a:tcPr>
                </a:tc>
                <a:tc hMerge="1">
                  <a:tcPr/>
                </a:tc>
              </a:tr>
              <a:tr h="422275">
                <a:tc>
                  <a:txBody>
                    <a:bodyPr/>
                    <a:lstStyle/>
                    <a:p>
                      <a:pPr algn="l" defTabSz="457200">
                        <a:spcBef>
                          <a:spcPts val="1100"/>
                        </a:spcBef>
                        <a:defRPr sz="1900">
                          <a:sym typeface="Menlo Regular"/>
                        </a:defRPr>
                      </a:pPr>
                    </a:p>
                  </a:txBody>
                  <a:tcPr marL="50800" marR="50800" marT="50800" marB="50800" anchor="t" anchorCtr="0" horzOverflow="overflow">
                    <a:lnB w="12700">
                      <a:miter lim="400000"/>
                    </a:lnB>
                  </a:tcPr>
                </a:tc>
                <a:tc gridSpan="2">
                  <a:txBody>
                    <a:bodyPr/>
                    <a:lstStyle/>
                    <a:p>
                      <a:pPr algn="l" defTabSz="457200">
                        <a:spcBef>
                          <a:spcPts val="1100"/>
                        </a:spcBef>
                        <a:defRPr>
                          <a:sym typeface="Menlo Regular"/>
                        </a:defRPr>
                      </a:pPr>
                      <a:r>
                        <a:t>		</a:t>
                      </a:r>
                      <a:r>
                        <a:rPr i="1" spc="210">
                          <a:latin typeface="+mj-lt"/>
                          <a:ea typeface="+mj-ea"/>
                          <a:cs typeface="+mj-cs"/>
                          <a:sym typeface="Times Roman"/>
                        </a:rPr>
                        <a:t>r</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spc="70">
                          <a:latin typeface="+mj-lt"/>
                          <a:ea typeface="+mj-ea"/>
                          <a:cs typeface="+mj-cs"/>
                          <a:sym typeface="Times Roman"/>
                        </a:rPr>
                        <a:t>= 0</a:t>
                      </a:r>
                    </a:p>
                  </a:txBody>
                  <a:tcPr marL="63500" marR="63500" marT="63500" marB="63500" anchor="t" anchorCtr="0" horzOverflow="overflow">
                    <a:lnR w="12700">
                      <a:miter lim="400000"/>
                    </a:lnR>
                    <a:lnB w="12700">
                      <a:miter lim="400000"/>
                    </a:lnB>
                  </a:tcPr>
                </a:tc>
                <a:tc hMerge="1">
                  <a:tcPr/>
                </a:tc>
              </a:tr>
            </a:tbl>
          </a:graphicData>
        </a:graphic>
      </p:graphicFrame>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0" name="Source : Source :" descr="Source : Source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61" name="Segmentation à base de classification…"/>
          <p:cNvSpPr txBox="1"/>
          <p:nvPr>
            <p:ph type="body" idx="1"/>
          </p:nvPr>
        </p:nvSpPr>
        <p:spPr>
          <a:prstGeom prst="rect">
            <a:avLst/>
          </a:prstGeom>
        </p:spPr>
        <p:txBody>
          <a:bodyPr/>
          <a:lstStyle/>
          <a:p>
            <a:pPr/>
            <a:r>
              <a:t>Segmentation à base de classification</a:t>
            </a:r>
          </a:p>
          <a:p>
            <a:pPr lvl="1"/>
            <a:r>
              <a:t>Seuillage</a:t>
            </a:r>
          </a:p>
        </p:txBody>
      </p:sp>
      <p:sp>
        <p:nvSpPr>
          <p:cNvPr id="2562"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3" name="Régions"/>
          <p:cNvSpPr txBox="1"/>
          <p:nvPr>
            <p:ph type="title"/>
          </p:nvPr>
        </p:nvSpPr>
        <p:spPr>
          <a:prstGeom prst="rect">
            <a:avLst/>
          </a:prstGeom>
        </p:spPr>
        <p:txBody>
          <a:bodyPr/>
          <a:lstStyle>
            <a:lvl1pPr>
              <a:buAutoNum type="arabicPeriod" startAt="4"/>
            </a:lvl1pPr>
          </a:lstStyle>
          <a:p>
            <a:pPr/>
            <a:r>
              <a:t>Régions</a:t>
            </a:r>
          </a:p>
        </p:txBody>
      </p:sp>
      <p:pic>
        <p:nvPicPr>
          <p:cNvPr id="2564" name="image.png" descr="image.png"/>
          <p:cNvPicPr>
            <a:picLocks noChangeAspect="0"/>
          </p:cNvPicPr>
          <p:nvPr/>
        </p:nvPicPr>
        <p:blipFill>
          <a:blip r:embed="rId5">
            <a:extLst/>
          </a:blip>
          <a:stretch>
            <a:fillRect/>
          </a:stretch>
        </p:blipFill>
        <p:spPr>
          <a:xfrm>
            <a:off x="1054100" y="3454400"/>
            <a:ext cx="3492500" cy="3530600"/>
          </a:xfrm>
          <a:prstGeom prst="rect">
            <a:avLst/>
          </a:prstGeom>
        </p:spPr>
      </p:pic>
      <p:pic>
        <p:nvPicPr>
          <p:cNvPr id="2565" name="image.png" descr="image.png"/>
          <p:cNvPicPr>
            <a:picLocks noChangeAspect="0"/>
          </p:cNvPicPr>
          <p:nvPr/>
        </p:nvPicPr>
        <p:blipFill>
          <a:blip r:embed="rId6">
            <a:extLst/>
          </a:blip>
          <a:stretch>
            <a:fillRect/>
          </a:stretch>
        </p:blipFill>
        <p:spPr>
          <a:xfrm>
            <a:off x="8356600" y="1600200"/>
            <a:ext cx="3365500" cy="3403600"/>
          </a:xfrm>
          <a:prstGeom prst="rect">
            <a:avLst/>
          </a:prstGeom>
        </p:spPr>
      </p:pic>
      <p:sp>
        <p:nvSpPr>
          <p:cNvPr id="2566" name="Segmentation en 2 classes"/>
          <p:cNvSpPr/>
          <p:nvPr/>
        </p:nvSpPr>
        <p:spPr>
          <a:xfrm>
            <a:off x="4911507" y="2779762"/>
            <a:ext cx="3163293" cy="1044476"/>
          </a:xfrm>
          <a:prstGeom prst="rightArrow">
            <a:avLst>
              <a:gd name="adj1" fmla="val 58829"/>
              <a:gd name="adj2" fmla="val 54916"/>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Segmentation en 2 classes</a:t>
            </a:r>
          </a:p>
        </p:txBody>
      </p:sp>
      <p:pic>
        <p:nvPicPr>
          <p:cNvPr id="2567" name="droppedImage.png" descr="droppedImage.png"/>
          <p:cNvPicPr>
            <a:picLocks noChangeAspect="0"/>
          </p:cNvPicPr>
          <p:nvPr/>
        </p:nvPicPr>
        <p:blipFill>
          <a:blip r:embed="rId7">
            <a:extLst/>
          </a:blip>
          <a:stretch>
            <a:fillRect/>
          </a:stretch>
        </p:blipFill>
        <p:spPr>
          <a:xfrm>
            <a:off x="4914900" y="5194300"/>
            <a:ext cx="5297514" cy="3606800"/>
          </a:xfrm>
          <a:prstGeom prst="rect">
            <a:avLst/>
          </a:prstGeom>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1"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72" name="Segmentation à base de classification…"/>
          <p:cNvSpPr txBox="1"/>
          <p:nvPr>
            <p:ph type="body" idx="1"/>
          </p:nvPr>
        </p:nvSpPr>
        <p:spPr>
          <a:prstGeom prst="rect">
            <a:avLst/>
          </a:prstGeom>
        </p:spPr>
        <p:txBody>
          <a:bodyPr/>
          <a:lstStyle/>
          <a:p>
            <a:pPr/>
            <a:r>
              <a:t>Segmentation à base de classification</a:t>
            </a:r>
          </a:p>
          <a:p>
            <a:pPr lvl="1"/>
            <a:r>
              <a:t>Seuillage</a:t>
            </a:r>
          </a:p>
          <a:p>
            <a:pPr lvl="2">
              <a:buBlip>
                <a:blip r:embed="rId4"/>
              </a:buBlip>
            </a:pPr>
            <a:r>
              <a:t>Avantages</a:t>
            </a:r>
          </a:p>
          <a:p>
            <a:pPr lvl="3"/>
            <a:r>
              <a:t>facile à implémenter</a:t>
            </a:r>
          </a:p>
          <a:p>
            <a:pPr lvl="3"/>
            <a:r>
              <a:t>rapide</a:t>
            </a:r>
          </a:p>
          <a:p>
            <a:pPr lvl="2">
              <a:buBlip>
                <a:blip r:embed="rId4"/>
              </a:buBlip>
            </a:pPr>
            <a:r>
              <a:t>Inconvénients</a:t>
            </a:r>
          </a:p>
          <a:p>
            <a:pPr lvl="3"/>
            <a:r>
              <a:t>Pas très efficace pour les images bruitées</a:t>
            </a:r>
          </a:p>
          <a:p>
            <a:pPr lvl="3"/>
            <a:r>
              <a:t>Fonctionne bien avec les images contenant 2 modes de n. g. très distincts</a:t>
            </a:r>
          </a:p>
          <a:p>
            <a:pPr lvl="3"/>
            <a:r>
              <a:t>Les résultats dépendent du seuil → algorithme supervisé</a:t>
            </a:r>
          </a:p>
        </p:txBody>
      </p:sp>
      <p:sp>
        <p:nvSpPr>
          <p:cNvPr id="2573"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74" name="Régions"/>
          <p:cNvSpPr txBox="1"/>
          <p:nvPr>
            <p:ph type="title"/>
          </p:nvPr>
        </p:nvSpPr>
        <p:spPr>
          <a:prstGeom prst="rect">
            <a:avLst/>
          </a:prstGeom>
        </p:spPr>
        <p:txBody>
          <a:bodyPr/>
          <a:lstStyle>
            <a:lvl1pPr>
              <a:buAutoNum type="arabicPeriod" startAt="4"/>
            </a:lvl1pPr>
          </a:lstStyle>
          <a:p>
            <a:pPr/>
            <a:r>
              <a:t>Régions</a:t>
            </a:r>
          </a:p>
        </p:txBody>
      </p:sp>
      <p:pic>
        <p:nvPicPr>
          <p:cNvPr id="2575" name="droppedImage.tiff" descr="droppedImage.tiff"/>
          <p:cNvPicPr>
            <a:picLocks noChangeAspect="0"/>
          </p:cNvPicPr>
          <p:nvPr/>
        </p:nvPicPr>
        <p:blipFill>
          <a:blip r:embed="rId5">
            <a:extLst/>
          </a:blip>
          <a:stretch>
            <a:fillRect/>
          </a:stretch>
        </p:blipFill>
        <p:spPr>
          <a:xfrm>
            <a:off x="1117600" y="6746557"/>
            <a:ext cx="4260146" cy="2032001"/>
          </a:xfrm>
          <a:prstGeom prst="rect">
            <a:avLst/>
          </a:prstGeom>
        </p:spPr>
      </p:pic>
      <p:pic>
        <p:nvPicPr>
          <p:cNvPr id="2576" name="droppedImage.tiff" descr="droppedImage.tiff"/>
          <p:cNvPicPr>
            <a:picLocks noChangeAspect="0"/>
          </p:cNvPicPr>
          <p:nvPr/>
        </p:nvPicPr>
        <p:blipFill>
          <a:blip r:embed="rId6">
            <a:extLst/>
          </a:blip>
          <a:stretch>
            <a:fillRect/>
          </a:stretch>
        </p:blipFill>
        <p:spPr>
          <a:xfrm>
            <a:off x="7874108" y="6743700"/>
            <a:ext cx="4283793" cy="2057400"/>
          </a:xfrm>
          <a:prstGeom prst="rect">
            <a:avLst/>
          </a:prstGeom>
        </p:spPr>
      </p:pic>
      <p:sp>
        <p:nvSpPr>
          <p:cNvPr id="2577" name="Segmentation en 2 classes"/>
          <p:cNvSpPr/>
          <p:nvPr/>
        </p:nvSpPr>
        <p:spPr>
          <a:xfrm>
            <a:off x="5524500" y="6896100"/>
            <a:ext cx="2057400" cy="1511300"/>
          </a:xfrm>
          <a:prstGeom prst="rightArrow">
            <a:avLst>
              <a:gd name="adj1" fmla="val 58829"/>
              <a:gd name="adj2" fmla="val 37953"/>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Segmentation en 2 classes</a:t>
            </a:r>
          </a:p>
        </p:txBody>
      </p:sp>
      <p:sp>
        <p:nvSpPr>
          <p:cNvPr id="2587" name="Connection Line"/>
          <p:cNvSpPr/>
          <p:nvPr/>
        </p:nvSpPr>
        <p:spPr>
          <a:xfrm>
            <a:off x="12093002" y="3041613"/>
            <a:ext cx="526420" cy="953062"/>
          </a:xfrm>
          <a:custGeom>
            <a:avLst/>
            <a:gdLst/>
            <a:ahLst/>
            <a:cxnLst>
              <a:cxn ang="0">
                <a:pos x="wd2" y="hd2"/>
              </a:cxn>
              <a:cxn ang="5400000">
                <a:pos x="wd2" y="hd2"/>
              </a:cxn>
              <a:cxn ang="10800000">
                <a:pos x="wd2" y="hd2"/>
              </a:cxn>
              <a:cxn ang="16200000">
                <a:pos x="wd2" y="hd2"/>
              </a:cxn>
            </a:cxnLst>
            <a:rect l="0" t="0" r="r" b="b"/>
            <a:pathLst>
              <a:path w="16374" h="21600" fill="norm" stroke="1" extrusionOk="0">
                <a:moveTo>
                  <a:pt x="0" y="0"/>
                </a:moveTo>
                <a:cubicBezTo>
                  <a:pt x="19583" y="8172"/>
                  <a:pt x="21600" y="15372"/>
                  <a:pt x="6051" y="21600"/>
                </a:cubicBezTo>
              </a:path>
            </a:pathLst>
          </a:custGeom>
          <a:ln w="25400">
            <a:solidFill>
              <a:srgbClr val="000000"/>
            </a:solidFill>
            <a:headEnd type="triangle" len="sm"/>
            <a:tailEnd type="stealth"/>
          </a:ln>
        </p:spPr>
        <p:txBody>
          <a:bodyPr/>
          <a:lstStyle/>
          <a:p>
            <a:pPr/>
          </a:p>
        </p:txBody>
      </p:sp>
      <p:pic>
        <p:nvPicPr>
          <p:cNvPr id="2579" name="image.tiff" descr="image.tiff"/>
          <p:cNvPicPr>
            <a:picLocks noChangeAspect="0"/>
          </p:cNvPicPr>
          <p:nvPr/>
        </p:nvPicPr>
        <p:blipFill>
          <a:blip r:embed="rId7">
            <a:extLst/>
          </a:blip>
          <a:stretch>
            <a:fillRect/>
          </a:stretch>
        </p:blipFill>
        <p:spPr>
          <a:xfrm>
            <a:off x="7805984" y="1566032"/>
            <a:ext cx="4813301" cy="1474937"/>
          </a:xfrm>
          <a:prstGeom prst="rect">
            <a:avLst/>
          </a:prstGeom>
        </p:spPr>
      </p:pic>
      <p:pic>
        <p:nvPicPr>
          <p:cNvPr id="2580" name="droppedImage.png" descr="droppedImage.png"/>
          <p:cNvPicPr>
            <a:picLocks noChangeAspect="0"/>
          </p:cNvPicPr>
          <p:nvPr/>
        </p:nvPicPr>
        <p:blipFill>
          <a:blip r:embed="rId8">
            <a:extLst/>
          </a:blip>
          <a:stretch>
            <a:fillRect/>
          </a:stretch>
        </p:blipFill>
        <p:spPr>
          <a:xfrm>
            <a:off x="8947856" y="3634529"/>
            <a:ext cx="3238501" cy="1693827"/>
          </a:xfrm>
          <a:prstGeom prst="rect">
            <a:avLst/>
          </a:prstGeom>
        </p:spPr>
      </p:pic>
      <p:cxnSp>
        <p:nvCxnSpPr>
          <p:cNvPr id="2581" name="Connection Line"/>
          <p:cNvCxnSpPr>
            <a:stCxn id="2585" idx="0"/>
            <a:endCxn id="2582" idx="0"/>
          </p:cNvCxnSpPr>
          <p:nvPr/>
        </p:nvCxnSpPr>
        <p:spPr>
          <a:xfrm>
            <a:off x="7611498" y="3759200"/>
            <a:ext cx="2218302" cy="1250950"/>
          </a:xfrm>
          <a:prstGeom prst="straightConnector1">
            <a:avLst/>
          </a:prstGeom>
          <a:ln w="25400">
            <a:solidFill>
              <a:srgbClr val="000000"/>
            </a:solidFill>
            <a:headEnd type="triangle" len="sm"/>
            <a:tailEnd type="stealth"/>
          </a:ln>
        </p:spPr>
      </p:cxnSp>
      <p:sp>
        <p:nvSpPr>
          <p:cNvPr id="2582" name="Oval"/>
          <p:cNvSpPr/>
          <p:nvPr/>
        </p:nvSpPr>
        <p:spPr>
          <a:xfrm>
            <a:off x="9232900" y="4521200"/>
            <a:ext cx="1193800" cy="977900"/>
          </a:xfrm>
          <a:prstGeom prst="ellipse">
            <a:avLst/>
          </a:prstGeom>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2583" name="Connection Line"/>
          <p:cNvCxnSpPr>
            <a:stCxn id="2586" idx="0"/>
            <a:endCxn id="2584" idx="0"/>
          </p:cNvCxnSpPr>
          <p:nvPr/>
        </p:nvCxnSpPr>
        <p:spPr>
          <a:xfrm flipH="1" flipV="1">
            <a:off x="11531600" y="4559300"/>
            <a:ext cx="752054" cy="1244600"/>
          </a:xfrm>
          <a:prstGeom prst="straightConnector1">
            <a:avLst/>
          </a:prstGeom>
          <a:ln w="25400">
            <a:solidFill>
              <a:srgbClr val="000000"/>
            </a:solidFill>
            <a:headEnd type="triangle" len="sm"/>
            <a:tailEnd type="stealth"/>
          </a:ln>
        </p:spPr>
      </p:cxnSp>
      <p:sp>
        <p:nvSpPr>
          <p:cNvPr id="2584" name="Oval"/>
          <p:cNvSpPr/>
          <p:nvPr/>
        </p:nvSpPr>
        <p:spPr>
          <a:xfrm>
            <a:off x="10934700" y="3606800"/>
            <a:ext cx="1193800" cy="1905000"/>
          </a:xfrm>
          <a:prstGeom prst="ellipse">
            <a:avLst/>
          </a:prstGeom>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2585" name="mode 1"/>
          <p:cNvSpPr/>
          <p:nvPr/>
        </p:nvSpPr>
        <p:spPr>
          <a:xfrm>
            <a:off x="7113444" y="3505200"/>
            <a:ext cx="996108" cy="5080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mode 1</a:t>
            </a:r>
          </a:p>
        </p:txBody>
      </p:sp>
      <p:sp>
        <p:nvSpPr>
          <p:cNvPr id="2586" name="mode 2"/>
          <p:cNvSpPr/>
          <p:nvPr/>
        </p:nvSpPr>
        <p:spPr>
          <a:xfrm>
            <a:off x="11785600" y="5549900"/>
            <a:ext cx="996107" cy="5080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mode 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7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572">
                                            <p:txEl>
                                              <p:pRg st="5" end="5"/>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2572">
                                            <p:txEl>
                                              <p:pRg st="6" end="6"/>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2" fill="hold">
                                  <p:stCondLst>
                                    <p:cond delay="0"/>
                                  </p:stCondLst>
                                  <p:iterate type="el" backwards="0">
                                    <p:tmAbs val="0"/>
                                  </p:iterate>
                                  <p:childTnLst>
                                    <p:set>
                                      <p:cBhvr>
                                        <p:cTn id="16" fill="hold"/>
                                        <p:tgtEl>
                                          <p:spTgt spid="2575"/>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3" fill="hold">
                                  <p:stCondLst>
                                    <p:cond delay="0"/>
                                  </p:stCondLst>
                                  <p:iterate type="el" backwards="0">
                                    <p:tmAbs val="0"/>
                                  </p:iterate>
                                  <p:childTnLst>
                                    <p:set>
                                      <p:cBhvr>
                                        <p:cTn id="19" fill="hold"/>
                                        <p:tgtEl>
                                          <p:spTgt spid="2576"/>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4" fill="hold">
                                  <p:stCondLst>
                                    <p:cond delay="0"/>
                                  </p:stCondLst>
                                  <p:iterate type="el" backwards="0">
                                    <p:tmAbs val="0"/>
                                  </p:iterate>
                                  <p:childTnLst>
                                    <p:set>
                                      <p:cBhvr>
                                        <p:cTn id="22" fill="hold"/>
                                        <p:tgtEl>
                                          <p:spTgt spid="25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2572">
                                            <p:txEl>
                                              <p:pRg st="7" end="7"/>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5" fill="hold">
                                  <p:stCondLst>
                                    <p:cond delay="0"/>
                                  </p:stCondLst>
                                  <p:iterate type="el" backwards="0">
                                    <p:tmAbs val="0"/>
                                  </p:iterate>
                                  <p:childTnLst>
                                    <p:set>
                                      <p:cBhvr>
                                        <p:cTn id="29" fill="hold"/>
                                        <p:tgtEl>
                                          <p:spTgt spid="2579"/>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6" fill="hold">
                                  <p:stCondLst>
                                    <p:cond delay="0"/>
                                  </p:stCondLst>
                                  <p:iterate type="el" backwards="0">
                                    <p:tmAbs val="0"/>
                                  </p:iterate>
                                  <p:childTnLst>
                                    <p:set>
                                      <p:cBhvr>
                                        <p:cTn id="32" fill="hold"/>
                                        <p:tgtEl>
                                          <p:spTgt spid="2580"/>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7" fill="hold">
                                  <p:stCondLst>
                                    <p:cond delay="0"/>
                                  </p:stCondLst>
                                  <p:iterate type="el" backwards="0">
                                    <p:tmAbs val="0"/>
                                  </p:iterate>
                                  <p:childTnLst>
                                    <p:set>
                                      <p:cBhvr>
                                        <p:cTn id="35" fill="hold"/>
                                        <p:tgtEl>
                                          <p:spTgt spid="2581"/>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8" fill="hold">
                                  <p:stCondLst>
                                    <p:cond delay="0"/>
                                  </p:stCondLst>
                                  <p:iterate type="el" backwards="0">
                                    <p:tmAbs val="0"/>
                                  </p:iterate>
                                  <p:childTnLst>
                                    <p:set>
                                      <p:cBhvr>
                                        <p:cTn id="38" fill="hold"/>
                                        <p:tgtEl>
                                          <p:spTgt spid="2582"/>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9" fill="hold">
                                  <p:stCondLst>
                                    <p:cond delay="0"/>
                                  </p:stCondLst>
                                  <p:iterate type="el" backwards="0">
                                    <p:tmAbs val="0"/>
                                  </p:iterate>
                                  <p:childTnLst>
                                    <p:set>
                                      <p:cBhvr>
                                        <p:cTn id="41" fill="hold"/>
                                        <p:tgtEl>
                                          <p:spTgt spid="2583"/>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0" fill="hold">
                                  <p:stCondLst>
                                    <p:cond delay="0"/>
                                  </p:stCondLst>
                                  <p:iterate type="el" backwards="0">
                                    <p:tmAbs val="0"/>
                                  </p:iterate>
                                  <p:childTnLst>
                                    <p:set>
                                      <p:cBhvr>
                                        <p:cTn id="44" fill="hold"/>
                                        <p:tgtEl>
                                          <p:spTgt spid="2584"/>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1" fill="hold">
                                  <p:stCondLst>
                                    <p:cond delay="0"/>
                                  </p:stCondLst>
                                  <p:iterate type="el" backwards="0">
                                    <p:tmAbs val="0"/>
                                  </p:iterate>
                                  <p:childTnLst>
                                    <p:set>
                                      <p:cBhvr>
                                        <p:cTn id="47" fill="hold"/>
                                        <p:tgtEl>
                                          <p:spTgt spid="2585"/>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2" fill="hold">
                                  <p:stCondLst>
                                    <p:cond delay="0"/>
                                  </p:stCondLst>
                                  <p:iterate type="el" backwards="0">
                                    <p:tmAbs val="0"/>
                                  </p:iterate>
                                  <p:childTnLst>
                                    <p:set>
                                      <p:cBhvr>
                                        <p:cTn id="50" fill="hold"/>
                                        <p:tgtEl>
                                          <p:spTgt spid="2586"/>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3" fill="hold">
                                  <p:stCondLst>
                                    <p:cond delay="0"/>
                                  </p:stCondLst>
                                  <p:iterate type="el" backwards="0">
                                    <p:tmAbs val="0"/>
                                  </p:iterate>
                                  <p:childTnLst>
                                    <p:set>
                                      <p:cBhvr>
                                        <p:cTn id="53" fill="hold"/>
                                        <p:tgtEl>
                                          <p:spTgt spid="258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1" fill="hold">
                                  <p:stCondLst>
                                    <p:cond delay="0"/>
                                  </p:stCondLst>
                                  <p:iterate type="el" backwards="0">
                                    <p:tmAbs val="0"/>
                                  </p:iterate>
                                  <p:childTnLst>
                                    <p:set>
                                      <p:cBhvr>
                                        <p:cTn id="57" fill="hold"/>
                                        <p:tgtEl>
                                          <p:spTgt spid="2572">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2" grpId="8"/>
      <p:bldP build="whole" bldLvl="1" animBg="1" rev="0" advAuto="0" spid="2585" grpId="11"/>
      <p:bldP build="whole" bldLvl="1" animBg="1" rev="0" advAuto="0" spid="2586" grpId="12"/>
      <p:bldP build="whole" bldLvl="1" animBg="1" rev="0" advAuto="0" spid="2576" grpId="3"/>
      <p:bldP build="p" bldLvl="5" animBg="1" rev="0" advAuto="0" spid="2572" grpId="1"/>
      <p:bldP build="whole" bldLvl="1" animBg="1" rev="0" advAuto="0" spid="2583" grpId="9"/>
      <p:bldP build="whole" bldLvl="1" animBg="1" rev="0" advAuto="0" spid="2580" grpId="6"/>
      <p:bldP build="whole" bldLvl="1" animBg="1" rev="0" advAuto="0" spid="2581" grpId="7"/>
      <p:bldP build="whole" bldLvl="1" animBg="1" rev="0" advAuto="0" spid="2584" grpId="10"/>
      <p:bldP build="whole" bldLvl="1" animBg="1" rev="0" advAuto="0" spid="2579" grpId="5"/>
      <p:bldP build="whole" bldLvl="1" animBg="1" rev="0" advAuto="0" spid="2587" grpId="13"/>
      <p:bldP build="whole" bldLvl="1" animBg="1" rev="0" advAuto="0" spid="2577" grpId="4"/>
      <p:bldP build="whole" bldLvl="1" animBg="1" rev="0" advAuto="0" spid="2575" grpId="2"/>
    </p:bldLst>
  </p:timing>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592" name="Segmentation à base de classification…"/>
          <p:cNvSpPr txBox="1"/>
          <p:nvPr>
            <p:ph type="body" idx="1"/>
          </p:nvPr>
        </p:nvSpPr>
        <p:spPr>
          <a:prstGeom prst="rect">
            <a:avLst/>
          </a:prstGeom>
        </p:spPr>
        <p:txBody>
          <a:bodyPr/>
          <a:lstStyle/>
          <a:p>
            <a:pPr/>
            <a:r>
              <a:t>Segmentation à base de classification</a:t>
            </a:r>
          </a:p>
          <a:p>
            <a:pPr lvl="1"/>
            <a:r>
              <a:t>Seuillage</a:t>
            </a:r>
          </a:p>
          <a:p>
            <a:pPr lvl="2">
              <a:buBlip>
                <a:blip r:embed="rId4"/>
              </a:buBlip>
            </a:pPr>
            <a:r>
              <a:t>Problème</a:t>
            </a:r>
          </a:p>
          <a:p>
            <a:pPr lvl="3"/>
            <a:r>
              <a:t>Comment déterminer le meilleur seuil </a:t>
            </a:r>
            <a:br/>
            <a:r>
              <a:t>automatiquement?</a:t>
            </a:r>
          </a:p>
          <a:p>
            <a:pPr lvl="3" marL="0" indent="508000">
              <a:buSzTx/>
              <a:buNone/>
            </a:pPr>
          </a:p>
        </p:txBody>
      </p:sp>
      <p:sp>
        <p:nvSpPr>
          <p:cNvPr id="2593" name="Hypothèses :…"/>
          <p:cNvSpPr/>
          <p:nvPr/>
        </p:nvSpPr>
        <p:spPr>
          <a:xfrm>
            <a:off x="342900" y="1854200"/>
            <a:ext cx="5336498" cy="28848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rPr i="1"/>
              <a:t>Hypothèses</a:t>
            </a:r>
            <a:r>
              <a:t> :</a:t>
            </a:r>
          </a:p>
          <a:p>
            <a:pPr lvl="1" marL="419100" indent="-317500">
              <a:buSzPct val="63000"/>
              <a:buFont typeface="TimesNewRomanPSMT"/>
              <a:buBlip>
                <a:blip r:embed="rId5"/>
              </a:buBlip>
            </a:pPr>
            <a:r>
              <a:t>On a une image à 2 modes </a:t>
            </a:r>
          </a:p>
          <a:p>
            <a:pPr lvl="1" marL="419100" indent="-317500">
              <a:buSzPct val="63000"/>
              <a:buFont typeface="TimesNewRomanPSMT"/>
              <a:buBlip>
                <a:blip r:embed="rId5"/>
              </a:buBlip>
            </a:pPr>
            <a:r>
              <a:t>On peut représenter chaque mode par une fonction continue</a:t>
            </a:r>
          </a:p>
          <a:p>
            <a:pPr lvl="3" marL="762000" indent="-254000">
              <a:buClr>
                <a:srgbClr val="7F96C4"/>
              </a:buClr>
              <a:buSzPct val="100000"/>
              <a:buChar char="✓"/>
            </a:pPr>
            <a:r>
              <a:t>on peut démontrer que le meilleur seuil est à l'endroit où les deux fonctions se croisent</a:t>
            </a:r>
          </a:p>
          <a:p>
            <a:pPr lvl="3" marL="762000" indent="-254000">
              <a:buClr>
                <a:srgbClr val="7F96C4"/>
              </a:buClr>
              <a:buSzPct val="100000"/>
              <a:buChar char="✓"/>
            </a:pPr>
            <a:r>
              <a:t>endroit qui maximise la variabilité entre les 2 modes</a:t>
            </a:r>
          </a:p>
        </p:txBody>
      </p:sp>
      <p:sp>
        <p:nvSpPr>
          <p:cNvPr id="2594"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95" name="Régions"/>
          <p:cNvSpPr txBox="1"/>
          <p:nvPr>
            <p:ph type="title"/>
          </p:nvPr>
        </p:nvSpPr>
        <p:spPr>
          <a:prstGeom prst="rect">
            <a:avLst/>
          </a:prstGeom>
        </p:spPr>
        <p:txBody>
          <a:bodyPr/>
          <a:lstStyle>
            <a:lvl1pPr>
              <a:buAutoNum type="arabicPeriod" startAt="4"/>
            </a:lvl1pPr>
          </a:lstStyle>
          <a:p>
            <a:pPr/>
            <a:r>
              <a:t>Régions</a:t>
            </a:r>
          </a:p>
        </p:txBody>
      </p:sp>
      <p:pic>
        <p:nvPicPr>
          <p:cNvPr id="2596" name="droppedImage.pdf" descr="droppedImage.pdf"/>
          <p:cNvPicPr>
            <a:picLocks noChangeAspect="0"/>
          </p:cNvPicPr>
          <p:nvPr/>
        </p:nvPicPr>
        <p:blipFill>
          <a:blip r:embed="rId6">
            <a:extLst/>
          </a:blip>
          <a:stretch>
            <a:fillRect/>
          </a:stretch>
        </p:blipFill>
        <p:spPr>
          <a:xfrm>
            <a:off x="6301532" y="1854200"/>
            <a:ext cx="6326147" cy="6451631"/>
          </a:xfrm>
          <a:prstGeom prst="rect">
            <a:avLst/>
          </a:prstGeom>
        </p:spPr>
      </p:pic>
      <p:sp>
        <p:nvSpPr>
          <p:cNvPr id="2597" name="Line"/>
          <p:cNvSpPr/>
          <p:nvPr/>
        </p:nvSpPr>
        <p:spPr>
          <a:xfrm>
            <a:off x="7187855" y="2665737"/>
            <a:ext cx="2885380" cy="484480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0" y="21521"/>
                </a:moveTo>
                <a:cubicBezTo>
                  <a:pt x="0" y="21521"/>
                  <a:pt x="1217" y="21519"/>
                  <a:pt x="1399" y="21416"/>
                </a:cubicBezTo>
                <a:cubicBezTo>
                  <a:pt x="1688" y="21252"/>
                  <a:pt x="1907" y="20499"/>
                  <a:pt x="1963" y="20218"/>
                </a:cubicBezTo>
                <a:cubicBezTo>
                  <a:pt x="2523" y="17399"/>
                  <a:pt x="2184" y="7243"/>
                  <a:pt x="2184" y="7243"/>
                </a:cubicBezTo>
                <a:cubicBezTo>
                  <a:pt x="2184" y="7243"/>
                  <a:pt x="2100" y="-4"/>
                  <a:pt x="2314" y="0"/>
                </a:cubicBezTo>
                <a:cubicBezTo>
                  <a:pt x="2563" y="5"/>
                  <a:pt x="2652" y="9813"/>
                  <a:pt x="3037" y="13380"/>
                </a:cubicBezTo>
                <a:cubicBezTo>
                  <a:pt x="3270" y="15537"/>
                  <a:pt x="3375" y="19021"/>
                  <a:pt x="4209" y="19442"/>
                </a:cubicBezTo>
                <a:cubicBezTo>
                  <a:pt x="4916" y="19798"/>
                  <a:pt x="5337" y="20826"/>
                  <a:pt x="5936" y="21067"/>
                </a:cubicBezTo>
                <a:cubicBezTo>
                  <a:pt x="6588" y="21330"/>
                  <a:pt x="9722" y="21382"/>
                  <a:pt x="10597" y="21365"/>
                </a:cubicBezTo>
                <a:cubicBezTo>
                  <a:pt x="11744" y="21344"/>
                  <a:pt x="21600" y="21596"/>
                  <a:pt x="21600" y="21596"/>
                </a:cubicBezTo>
              </a:path>
            </a:pathLst>
          </a:custGeom>
          <a:ln w="38100">
            <a:solidFill>
              <a:srgbClr val="BE38F3"/>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2598" name="Line"/>
          <p:cNvSpPr/>
          <p:nvPr/>
        </p:nvSpPr>
        <p:spPr>
          <a:xfrm>
            <a:off x="7800775" y="7308684"/>
            <a:ext cx="4151099" cy="207590"/>
          </a:xfrm>
          <a:custGeom>
            <a:avLst/>
            <a:gdLst/>
            <a:ahLst/>
            <a:cxnLst>
              <a:cxn ang="0">
                <a:pos x="wd2" y="hd2"/>
              </a:cxn>
              <a:cxn ang="5400000">
                <a:pos x="wd2" y="hd2"/>
              </a:cxn>
              <a:cxn ang="10800000">
                <a:pos x="wd2" y="hd2"/>
              </a:cxn>
              <a:cxn ang="16200000">
                <a:pos x="wd2" y="hd2"/>
              </a:cxn>
            </a:cxnLst>
            <a:rect l="0" t="0" r="r" b="b"/>
            <a:pathLst>
              <a:path w="21600" h="21389" fill="norm" stroke="1" extrusionOk="0">
                <a:moveTo>
                  <a:pt x="0" y="21389"/>
                </a:moveTo>
                <a:cubicBezTo>
                  <a:pt x="0" y="21389"/>
                  <a:pt x="8680" y="13639"/>
                  <a:pt x="11108" y="8023"/>
                </a:cubicBezTo>
                <a:cubicBezTo>
                  <a:pt x="11643" y="6785"/>
                  <a:pt x="13168" y="-211"/>
                  <a:pt x="13697" y="5"/>
                </a:cubicBezTo>
                <a:cubicBezTo>
                  <a:pt x="14151" y="190"/>
                  <a:pt x="15164" y="5793"/>
                  <a:pt x="15577" y="8150"/>
                </a:cubicBezTo>
                <a:cubicBezTo>
                  <a:pt x="15943" y="10237"/>
                  <a:pt x="16871" y="17586"/>
                  <a:pt x="17246" y="18353"/>
                </a:cubicBezTo>
                <a:cubicBezTo>
                  <a:pt x="18023" y="19939"/>
                  <a:pt x="21600" y="20504"/>
                  <a:pt x="21600" y="20504"/>
                </a:cubicBezTo>
              </a:path>
            </a:pathLst>
          </a:custGeom>
          <a:ln w="38100">
            <a:solidFill>
              <a:srgbClr val="E32400"/>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2599" name="Rectangle"/>
          <p:cNvSpPr/>
          <p:nvPr/>
        </p:nvSpPr>
        <p:spPr>
          <a:xfrm>
            <a:off x="8465301" y="7289885"/>
            <a:ext cx="907993" cy="515209"/>
          </a:xfrm>
          <a:prstGeom prst="rect">
            <a:avLst/>
          </a:prstGeom>
          <a:ln w="25400">
            <a:solidFill>
              <a:srgbClr val="0056D6"/>
            </a:solidFill>
            <a:custDash>
              <a:ds d="200000" sp="200000"/>
            </a:custDash>
            <a:miter lim="400000"/>
          </a:ln>
        </p:spPr>
        <p:txBody>
          <a:bodyPr lIns="76200" tIns="76200" rIns="76200" bIns="76200" anchor="ctr"/>
          <a:lstStyle/>
          <a:p>
            <a:pPr algn="ctr" defTabSz="457200">
              <a:spcBef>
                <a:spcPts val="0"/>
              </a:spcBef>
              <a:defRPr>
                <a:solidFill>
                  <a:srgbClr val="232A32"/>
                </a:solidFill>
              </a:defRPr>
            </a:pPr>
          </a:p>
        </p:txBody>
      </p:sp>
      <p:cxnSp>
        <p:nvCxnSpPr>
          <p:cNvPr id="2600" name="Connection Line"/>
          <p:cNvCxnSpPr>
            <a:stCxn id="2601" idx="0"/>
            <a:endCxn id="2604" idx="0"/>
          </p:cNvCxnSpPr>
          <p:nvPr/>
        </p:nvCxnSpPr>
        <p:spPr>
          <a:xfrm flipH="1">
            <a:off x="7512050" y="3121956"/>
            <a:ext cx="1719835" cy="986494"/>
          </a:xfrm>
          <a:prstGeom prst="straightConnector1">
            <a:avLst/>
          </a:prstGeom>
          <a:ln w="25400">
            <a:solidFill>
              <a:srgbClr val="BE38F3"/>
            </a:solidFill>
            <a:headEnd type="triangle" len="sm"/>
            <a:tailEnd type="stealth"/>
          </a:ln>
        </p:spPr>
      </p:cxnSp>
      <p:sp>
        <p:nvSpPr>
          <p:cNvPr id="2601" name="mode 1 = classe 1"/>
          <p:cNvSpPr/>
          <p:nvPr/>
        </p:nvSpPr>
        <p:spPr>
          <a:xfrm>
            <a:off x="8196834" y="2867956"/>
            <a:ext cx="2070101" cy="5080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r>
              <a:t>mode 1 = classe 1</a:t>
            </a:r>
          </a:p>
        </p:txBody>
      </p:sp>
      <p:cxnSp>
        <p:nvCxnSpPr>
          <p:cNvPr id="2602" name="Connection Line"/>
          <p:cNvCxnSpPr>
            <a:stCxn id="2603" idx="0"/>
            <a:endCxn id="2605" idx="0"/>
          </p:cNvCxnSpPr>
          <p:nvPr/>
        </p:nvCxnSpPr>
        <p:spPr>
          <a:xfrm>
            <a:off x="10335598" y="6101956"/>
            <a:ext cx="2203" cy="1187845"/>
          </a:xfrm>
          <a:prstGeom prst="straightConnector1">
            <a:avLst/>
          </a:prstGeom>
          <a:ln w="25400">
            <a:solidFill>
              <a:srgbClr val="E32400"/>
            </a:solidFill>
            <a:headEnd type="triangle" len="sm"/>
            <a:tailEnd type="stealth"/>
          </a:ln>
        </p:spPr>
      </p:cxnSp>
      <p:sp>
        <p:nvSpPr>
          <p:cNvPr id="2603" name="mode 2 = classe 2"/>
          <p:cNvSpPr/>
          <p:nvPr/>
        </p:nvSpPr>
        <p:spPr>
          <a:xfrm>
            <a:off x="9300548" y="5847956"/>
            <a:ext cx="2070101" cy="5080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r>
              <a:t>mode 2 = classe 2</a:t>
            </a:r>
          </a:p>
        </p:txBody>
      </p:sp>
      <p:sp>
        <p:nvSpPr>
          <p:cNvPr id="2604" name="Circle"/>
          <p:cNvSpPr/>
          <p:nvPr/>
        </p:nvSpPr>
        <p:spPr>
          <a:xfrm>
            <a:off x="7404100" y="4000500"/>
            <a:ext cx="215900" cy="215900"/>
          </a:xfrm>
          <a:prstGeom prst="ellipse">
            <a:avLst/>
          </a:prstGeom>
          <a:ln w="12700">
            <a:miter lim="400000"/>
          </a:ln>
        </p:spPr>
        <p:txBody>
          <a:bodyPr lIns="76200" tIns="76200" rIns="76200" bIns="76200" anchor="ctr"/>
          <a:lstStyle/>
          <a:p>
            <a:pPr algn="ctr" defTabSz="457200">
              <a:spcBef>
                <a:spcPts val="0"/>
              </a:spcBef>
              <a:defRPr>
                <a:solidFill>
                  <a:srgbClr val="232A32"/>
                </a:solidFill>
              </a:defRPr>
            </a:pPr>
          </a:p>
        </p:txBody>
      </p:sp>
      <p:sp>
        <p:nvSpPr>
          <p:cNvPr id="2605" name="Circle"/>
          <p:cNvSpPr/>
          <p:nvPr/>
        </p:nvSpPr>
        <p:spPr>
          <a:xfrm>
            <a:off x="10287000" y="7239000"/>
            <a:ext cx="101600" cy="101600"/>
          </a:xfrm>
          <a:prstGeom prst="ellipse">
            <a:avLst/>
          </a:prstGeom>
          <a:ln w="12700">
            <a:miter lim="400000"/>
          </a:ln>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9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0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6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4" fill="hold">
                                  <p:stCondLst>
                                    <p:cond delay="0"/>
                                  </p:stCondLst>
                                  <p:iterate type="el" backwards="0">
                                    <p:tmAbs val="0"/>
                                  </p:iterate>
                                  <p:childTnLst>
                                    <p:set>
                                      <p:cBhvr>
                                        <p:cTn id="16" fill="hold"/>
                                        <p:tgtEl>
                                          <p:spTgt spid="2597"/>
                                        </p:tgtEl>
                                        <p:attrNameLst>
                                          <p:attrName>style.visibility</p:attrName>
                                        </p:attrNameLst>
                                      </p:cBhvr>
                                      <p:to>
                                        <p:strVal val="visible"/>
                                      </p:to>
                                    </p:set>
                                    <p:animEffect filter="wipe(left)" transition="in">
                                      <p:cBhvr>
                                        <p:cTn id="17" dur="1000"/>
                                        <p:tgtEl>
                                          <p:spTgt spid="2597"/>
                                        </p:tgtEl>
                                      </p:cBhvr>
                                    </p:animEffect>
                                  </p:childTnLst>
                                </p:cTn>
                              </p:par>
                            </p:childTnLst>
                          </p:cTn>
                        </p:par>
                        <p:par>
                          <p:cTn id="18" fill="hold">
                            <p:stCondLst>
                              <p:cond delay="1000"/>
                            </p:stCondLst>
                            <p:childTnLst>
                              <p:par>
                                <p:cTn id="19" presetClass="entr" nodeType="afterEffect" presetSubtype="0" presetID="1" grpId="5" fill="hold">
                                  <p:stCondLst>
                                    <p:cond delay="0"/>
                                  </p:stCondLst>
                                  <p:iterate type="el" backwards="0">
                                    <p:tmAbs val="0"/>
                                  </p:iterate>
                                  <p:childTnLst>
                                    <p:set>
                                      <p:cBhvr>
                                        <p:cTn id="20" fill="hold"/>
                                        <p:tgtEl>
                                          <p:spTgt spid="2600"/>
                                        </p:tgtEl>
                                        <p:attrNameLst>
                                          <p:attrName>style.visibility</p:attrName>
                                        </p:attrNameLst>
                                      </p:cBhvr>
                                      <p:to>
                                        <p:strVal val="visible"/>
                                      </p:to>
                                    </p:set>
                                  </p:childTnLst>
                                </p:cTn>
                              </p:par>
                            </p:childTnLst>
                          </p:cTn>
                        </p:par>
                        <p:par>
                          <p:cTn id="21" fill="hold">
                            <p:stCondLst>
                              <p:cond delay="1000"/>
                            </p:stCondLst>
                            <p:childTnLst>
                              <p:par>
                                <p:cTn id="22" presetClass="entr" nodeType="afterEffect" presetSubtype="8" presetID="22" grpId="6" fill="hold">
                                  <p:stCondLst>
                                    <p:cond delay="500"/>
                                  </p:stCondLst>
                                  <p:iterate type="el" backwards="0">
                                    <p:tmAbs val="0"/>
                                  </p:iterate>
                                  <p:childTnLst>
                                    <p:set>
                                      <p:cBhvr>
                                        <p:cTn id="23" fill="hold"/>
                                        <p:tgtEl>
                                          <p:spTgt spid="2598"/>
                                        </p:tgtEl>
                                        <p:attrNameLst>
                                          <p:attrName>style.visibility</p:attrName>
                                        </p:attrNameLst>
                                      </p:cBhvr>
                                      <p:to>
                                        <p:strVal val="visible"/>
                                      </p:to>
                                    </p:set>
                                    <p:animEffect filter="wipe(left)" transition="in">
                                      <p:cBhvr>
                                        <p:cTn id="24" dur="1000"/>
                                        <p:tgtEl>
                                          <p:spTgt spid="2598"/>
                                        </p:tgtEl>
                                      </p:cBhvr>
                                    </p:animEffect>
                                  </p:childTnLst>
                                </p:cTn>
                              </p:par>
                            </p:childTnLst>
                          </p:cTn>
                        </p:par>
                        <p:par>
                          <p:cTn id="25" fill="hold">
                            <p:stCondLst>
                              <p:cond delay="2500"/>
                            </p:stCondLst>
                            <p:childTnLst>
                              <p:par>
                                <p:cTn id="26" presetClass="entr" nodeType="afterEffect" presetSubtype="0" presetID="1" grpId="7" fill="hold">
                                  <p:stCondLst>
                                    <p:cond delay="0"/>
                                  </p:stCondLst>
                                  <p:iterate type="el" backwards="0">
                                    <p:tmAbs val="0"/>
                                  </p:iterate>
                                  <p:childTnLst>
                                    <p:set>
                                      <p:cBhvr>
                                        <p:cTn id="27" fill="hold"/>
                                        <p:tgtEl>
                                          <p:spTgt spid="2602"/>
                                        </p:tgtEl>
                                        <p:attrNameLst>
                                          <p:attrName>style.visibility</p:attrName>
                                        </p:attrNameLst>
                                      </p:cBhvr>
                                      <p:to>
                                        <p:strVal val="visible"/>
                                      </p:to>
                                    </p:set>
                                  </p:childTnLst>
                                </p:cTn>
                              </p:par>
                            </p:childTnLst>
                          </p:cTn>
                        </p:par>
                        <p:par>
                          <p:cTn id="28" fill="hold">
                            <p:stCondLst>
                              <p:cond delay="2500"/>
                            </p:stCondLst>
                            <p:childTnLst>
                              <p:par>
                                <p:cTn id="29" presetClass="entr" nodeType="afterEffect" presetSubtype="0" presetID="1" grpId="8" fill="hold">
                                  <p:stCondLst>
                                    <p:cond delay="1000"/>
                                  </p:stCondLst>
                                  <p:iterate type="el" backwards="0">
                                    <p:tmAbs val="0"/>
                                  </p:iterate>
                                  <p:childTnLst>
                                    <p:set>
                                      <p:cBhvr>
                                        <p:cTn id="30" fill="hold"/>
                                        <p:tgtEl>
                                          <p:spTgt spid="2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7" grpId="4"/>
      <p:bldP build="whole" bldLvl="1" animBg="1" rev="0" advAuto="0" spid="2602" grpId="7"/>
      <p:bldP build="whole" bldLvl="1" animBg="1" rev="0" advAuto="0" spid="2600" grpId="5"/>
      <p:bldP build="whole" bldLvl="1" animBg="1" rev="0" advAuto="0" spid="2596" grpId="1"/>
      <p:bldP build="whole" bldLvl="1" animBg="1" rev="0" advAuto="0" spid="2603" grpId="3"/>
      <p:bldP build="whole" bldLvl="1" animBg="1" rev="0" advAuto="0" spid="2601" grpId="2"/>
      <p:bldP build="whole" bldLvl="1" animBg="1" rev="0" advAuto="0" spid="2598" grpId="6"/>
      <p:bldP build="whole" bldLvl="1" animBg="1" rev="0" advAuto="0" spid="2599" grpId="8"/>
    </p:bldLst>
  </p:timing>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09" name="Segmentation à base de classification…"/>
          <p:cNvSpPr txBox="1"/>
          <p:nvPr>
            <p:ph type="body" idx="1"/>
          </p:nvPr>
        </p:nvSpPr>
        <p:spPr>
          <a:prstGeom prst="rect">
            <a:avLst/>
          </a:prstGeom>
        </p:spPr>
        <p:txBody>
          <a:bodyPr/>
          <a:lstStyle>
            <a:lvl3pPr>
              <a:buBlip>
                <a:blip r:embed="rId3"/>
              </a:buBlip>
            </a:lvl3pPr>
          </a:lstStyle>
          <a:p>
            <a:pPr/>
            <a:r>
              <a:t>Segmentation à base de classification</a:t>
            </a:r>
          </a:p>
          <a:p>
            <a:pPr lvl="1"/>
            <a:r>
              <a:t>Seuillage</a:t>
            </a:r>
          </a:p>
          <a:p>
            <a:pPr lvl="2"/>
            <a:r>
              <a:t>Méthode de Otsu</a:t>
            </a:r>
          </a:p>
        </p:txBody>
      </p:sp>
      <p:pic>
        <p:nvPicPr>
          <p:cNvPr id="2610" name="Source : Source :" descr="Source : Source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1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12" name="Régions"/>
          <p:cNvSpPr txBox="1"/>
          <p:nvPr>
            <p:ph type="title"/>
          </p:nvPr>
        </p:nvSpPr>
        <p:spPr>
          <a:prstGeom prst="rect">
            <a:avLst/>
          </a:prstGeom>
        </p:spPr>
        <p:txBody>
          <a:bodyPr/>
          <a:lstStyle>
            <a:lvl1pPr>
              <a:buAutoNum type="arabicPeriod" startAt="4"/>
            </a:lvl1pPr>
          </a:lstStyle>
          <a:p>
            <a:pPr/>
            <a:r>
              <a:t>Régions</a:t>
            </a:r>
          </a:p>
        </p:txBody>
      </p:sp>
      <p:pic>
        <p:nvPicPr>
          <p:cNvPr id="2613" name="droppedImage.tiff" descr="droppedImage.tiff"/>
          <p:cNvPicPr>
            <a:picLocks noChangeAspect="1"/>
          </p:cNvPicPr>
          <p:nvPr/>
        </p:nvPicPr>
        <p:blipFill>
          <a:blip r:embed="rId5">
            <a:extLst/>
          </a:blip>
          <a:stretch>
            <a:fillRect/>
          </a:stretch>
        </p:blipFill>
        <p:spPr>
          <a:xfrm>
            <a:off x="13500100" y="5384419"/>
            <a:ext cx="3086100" cy="2045081"/>
          </a:xfrm>
          <a:prstGeom prst="rect">
            <a:avLst/>
          </a:prstGeom>
          <a:ln w="38100">
            <a:solidFill>
              <a:srgbClr val="FD0C11"/>
            </a:solidFill>
            <a:custDash>
              <a:ds d="200000" sp="200000"/>
            </a:custDash>
            <a:miter lim="400000"/>
          </a:ln>
        </p:spPr>
      </p:pic>
      <p:sp>
        <p:nvSpPr>
          <p:cNvPr id="2614" name="mode 1 = classe 1"/>
          <p:cNvSpPr/>
          <p:nvPr/>
        </p:nvSpPr>
        <p:spPr>
          <a:xfrm>
            <a:off x="16040100" y="1357945"/>
            <a:ext cx="2184400" cy="4337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mode 1 = classe 1</a:t>
            </a:r>
          </a:p>
        </p:txBody>
      </p:sp>
      <p:grpSp>
        <p:nvGrpSpPr>
          <p:cNvPr id="2617" name="Group"/>
          <p:cNvGrpSpPr/>
          <p:nvPr/>
        </p:nvGrpSpPr>
        <p:grpSpPr>
          <a:xfrm>
            <a:off x="13494588" y="1383138"/>
            <a:ext cx="4895012" cy="3683279"/>
            <a:chOff x="-76200" y="-101600"/>
            <a:chExt cx="4895011" cy="3683278"/>
          </a:xfrm>
        </p:grpSpPr>
        <p:pic>
          <p:nvPicPr>
            <p:cNvPr id="2615" name="droppedImage.png" descr="droppedImage.png"/>
            <p:cNvPicPr>
              <a:picLocks noChangeAspect="0"/>
            </p:cNvPicPr>
            <p:nvPr/>
          </p:nvPicPr>
          <p:blipFill>
            <a:blip r:embed="rId6">
              <a:extLst/>
            </a:blip>
            <a:stretch>
              <a:fillRect/>
            </a:stretch>
          </p:blipFill>
          <p:spPr>
            <a:xfrm>
              <a:off x="-76200" y="-101600"/>
              <a:ext cx="4483100" cy="3683279"/>
            </a:xfrm>
            <a:prstGeom prst="rect">
              <a:avLst/>
            </a:prstGeom>
            <a:effectLst/>
          </p:spPr>
        </p:pic>
        <p:sp>
          <p:nvSpPr>
            <p:cNvPr id="2616" name="mode 2 = classe 2"/>
            <p:cNvSpPr/>
            <p:nvPr/>
          </p:nvSpPr>
          <p:spPr>
            <a:xfrm>
              <a:off x="2634411" y="1962356"/>
              <a:ext cx="2184401" cy="43371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t>mode 2 = classe 2</a:t>
              </a:r>
            </a:p>
          </p:txBody>
        </p:sp>
      </p:grpSp>
      <p:grpSp>
        <p:nvGrpSpPr>
          <p:cNvPr id="2620" name="Group"/>
          <p:cNvGrpSpPr/>
          <p:nvPr/>
        </p:nvGrpSpPr>
        <p:grpSpPr>
          <a:xfrm>
            <a:off x="2489201" y="6691082"/>
            <a:ext cx="4305307" cy="2770425"/>
            <a:chOff x="-76200" y="-101600"/>
            <a:chExt cx="4305305" cy="2770424"/>
          </a:xfrm>
        </p:grpSpPr>
        <p:pic>
          <p:nvPicPr>
            <p:cNvPr id="2618" name="droppedImage.png" descr="droppedImage.png"/>
            <p:cNvPicPr>
              <a:picLocks noChangeAspect="0"/>
            </p:cNvPicPr>
            <p:nvPr/>
          </p:nvPicPr>
          <p:blipFill>
            <a:blip r:embed="rId7">
              <a:extLst/>
            </a:blip>
            <a:stretch>
              <a:fillRect/>
            </a:stretch>
          </p:blipFill>
          <p:spPr>
            <a:xfrm>
              <a:off x="-76200" y="-101600"/>
              <a:ext cx="4305306" cy="2770425"/>
            </a:xfrm>
            <a:prstGeom prst="rect">
              <a:avLst/>
            </a:prstGeom>
            <a:effectLst/>
          </p:spPr>
        </p:pic>
        <p:sp>
          <p:nvSpPr>
            <p:cNvPr id="2619" name="h[n] : histogramme normalisé"/>
            <p:cNvSpPr/>
            <p:nvPr/>
          </p:nvSpPr>
          <p:spPr>
            <a:xfrm>
              <a:off x="702492" y="101358"/>
              <a:ext cx="3429001" cy="685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rPr i="1"/>
                <a:t>h</a:t>
              </a:r>
              <a:r>
                <a:t>[</a:t>
              </a:r>
              <a:r>
                <a:rPr i="1"/>
                <a:t>n</a:t>
              </a:r>
              <a:r>
                <a:t>] : histogramme normalisé</a:t>
              </a:r>
            </a:p>
          </p:txBody>
        </p:sp>
      </p:grpSp>
      <p:pic>
        <p:nvPicPr>
          <p:cNvPr id="2621" name="tamp.png" descr="tamp.png"/>
          <p:cNvPicPr>
            <a:picLocks noChangeAspect="0"/>
          </p:cNvPicPr>
          <p:nvPr/>
        </p:nvPicPr>
        <p:blipFill>
          <a:blip r:embed="rId8">
            <a:extLst/>
          </a:blip>
          <a:stretch>
            <a:fillRect/>
          </a:stretch>
        </p:blipFill>
        <p:spPr>
          <a:xfrm>
            <a:off x="9550400" y="1993900"/>
            <a:ext cx="2946400" cy="2984500"/>
          </a:xfrm>
          <a:prstGeom prst="rect">
            <a:avLst/>
          </a:prstGeom>
        </p:spPr>
      </p:pic>
      <p:pic>
        <p:nvPicPr>
          <p:cNvPr id="2622" name="droppedImage.png" descr="droppedImage.png"/>
          <p:cNvPicPr>
            <a:picLocks noChangeAspect="1"/>
          </p:cNvPicPr>
          <p:nvPr/>
        </p:nvPicPr>
        <p:blipFill>
          <a:blip r:embed="rId9">
            <a:extLst/>
          </a:blip>
          <a:srcRect l="907" t="5879" r="16818" b="17681"/>
          <a:stretch>
            <a:fillRect/>
          </a:stretch>
        </p:blipFill>
        <p:spPr>
          <a:xfrm>
            <a:off x="7099300" y="6972300"/>
            <a:ext cx="3581400" cy="1892610"/>
          </a:xfrm>
          <a:prstGeom prst="rect">
            <a:avLst/>
          </a:prstGeom>
          <a:ln w="25400">
            <a:solidFill>
              <a:srgbClr val="0056D6"/>
            </a:solidFill>
            <a:custDash>
              <a:ds d="200000" sp="200000"/>
            </a:custDash>
            <a:miter lim="400000"/>
          </a:ln>
        </p:spPr>
      </p:pic>
      <p:pic>
        <p:nvPicPr>
          <p:cNvPr id="2623" name="droppedImage.pdf" descr="droppedImage.pdf"/>
          <p:cNvPicPr>
            <a:picLocks noChangeAspect="0"/>
          </p:cNvPicPr>
          <p:nvPr/>
        </p:nvPicPr>
        <p:blipFill>
          <a:blip r:embed="rId10">
            <a:extLst/>
          </a:blip>
          <a:stretch>
            <a:fillRect/>
          </a:stretch>
        </p:blipFill>
        <p:spPr>
          <a:xfrm>
            <a:off x="4978400" y="2489200"/>
            <a:ext cx="4051300" cy="4241800"/>
          </a:xfrm>
          <a:prstGeom prst="rect">
            <a:avLst/>
          </a:prstGeom>
        </p:spPr>
      </p:pic>
      <p:sp>
        <p:nvSpPr>
          <p:cNvPr id="2624" name="Line"/>
          <p:cNvSpPr/>
          <p:nvPr/>
        </p:nvSpPr>
        <p:spPr>
          <a:xfrm>
            <a:off x="5477257" y="2933895"/>
            <a:ext cx="2029153" cy="3407115"/>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0" y="21521"/>
                </a:moveTo>
                <a:cubicBezTo>
                  <a:pt x="0" y="21521"/>
                  <a:pt x="1217" y="21519"/>
                  <a:pt x="1399" y="21416"/>
                </a:cubicBezTo>
                <a:cubicBezTo>
                  <a:pt x="1688" y="21252"/>
                  <a:pt x="1907" y="20499"/>
                  <a:pt x="1963" y="20218"/>
                </a:cubicBezTo>
                <a:cubicBezTo>
                  <a:pt x="2523" y="17399"/>
                  <a:pt x="2184" y="7243"/>
                  <a:pt x="2184" y="7243"/>
                </a:cubicBezTo>
                <a:cubicBezTo>
                  <a:pt x="2184" y="7243"/>
                  <a:pt x="2100" y="-4"/>
                  <a:pt x="2314" y="0"/>
                </a:cubicBezTo>
                <a:cubicBezTo>
                  <a:pt x="2563" y="5"/>
                  <a:pt x="2652" y="9813"/>
                  <a:pt x="3037" y="13380"/>
                </a:cubicBezTo>
                <a:cubicBezTo>
                  <a:pt x="3270" y="15537"/>
                  <a:pt x="3375" y="19021"/>
                  <a:pt x="4209" y="19442"/>
                </a:cubicBezTo>
                <a:cubicBezTo>
                  <a:pt x="4916" y="19798"/>
                  <a:pt x="5337" y="20826"/>
                  <a:pt x="5936" y="21067"/>
                </a:cubicBezTo>
                <a:cubicBezTo>
                  <a:pt x="6588" y="21330"/>
                  <a:pt x="9722" y="21382"/>
                  <a:pt x="10597" y="21365"/>
                </a:cubicBezTo>
                <a:cubicBezTo>
                  <a:pt x="11744" y="21344"/>
                  <a:pt x="21600" y="21596"/>
                  <a:pt x="21600" y="21596"/>
                </a:cubicBezTo>
              </a:path>
            </a:pathLst>
          </a:custGeom>
          <a:ln w="38100">
            <a:solidFill>
              <a:srgbClr val="BE38F3"/>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2625" name="Line"/>
          <p:cNvSpPr/>
          <p:nvPr/>
        </p:nvSpPr>
        <p:spPr>
          <a:xfrm>
            <a:off x="5908295" y="6199055"/>
            <a:ext cx="2919269" cy="145989"/>
          </a:xfrm>
          <a:custGeom>
            <a:avLst/>
            <a:gdLst/>
            <a:ahLst/>
            <a:cxnLst>
              <a:cxn ang="0">
                <a:pos x="wd2" y="hd2"/>
              </a:cxn>
              <a:cxn ang="5400000">
                <a:pos x="wd2" y="hd2"/>
              </a:cxn>
              <a:cxn ang="10800000">
                <a:pos x="wd2" y="hd2"/>
              </a:cxn>
              <a:cxn ang="16200000">
                <a:pos x="wd2" y="hd2"/>
              </a:cxn>
            </a:cxnLst>
            <a:rect l="0" t="0" r="r" b="b"/>
            <a:pathLst>
              <a:path w="21600" h="21389" fill="norm" stroke="1" extrusionOk="0">
                <a:moveTo>
                  <a:pt x="0" y="21389"/>
                </a:moveTo>
                <a:cubicBezTo>
                  <a:pt x="0" y="21389"/>
                  <a:pt x="8680" y="13639"/>
                  <a:pt x="11108" y="8023"/>
                </a:cubicBezTo>
                <a:cubicBezTo>
                  <a:pt x="11643" y="6785"/>
                  <a:pt x="13168" y="-211"/>
                  <a:pt x="13697" y="5"/>
                </a:cubicBezTo>
                <a:cubicBezTo>
                  <a:pt x="14151" y="190"/>
                  <a:pt x="15164" y="5793"/>
                  <a:pt x="15577" y="8150"/>
                </a:cubicBezTo>
                <a:cubicBezTo>
                  <a:pt x="15943" y="10237"/>
                  <a:pt x="16871" y="17586"/>
                  <a:pt x="17246" y="18353"/>
                </a:cubicBezTo>
                <a:cubicBezTo>
                  <a:pt x="18023" y="19939"/>
                  <a:pt x="21600" y="20504"/>
                  <a:pt x="21600" y="20504"/>
                </a:cubicBezTo>
              </a:path>
            </a:pathLst>
          </a:custGeom>
          <a:ln w="38100">
            <a:solidFill>
              <a:srgbClr val="E32400"/>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2626" name="Rectangle"/>
          <p:cNvSpPr/>
          <p:nvPr/>
        </p:nvSpPr>
        <p:spPr>
          <a:xfrm>
            <a:off x="6279935" y="6172925"/>
            <a:ext cx="576871" cy="304801"/>
          </a:xfrm>
          <a:prstGeom prst="rect">
            <a:avLst/>
          </a:prstGeom>
          <a:ln w="25400">
            <a:solidFill>
              <a:srgbClr val="0056D6"/>
            </a:solidFill>
            <a:custDash>
              <a:ds d="200000" sp="200000"/>
            </a:custDash>
            <a:miter lim="400000"/>
          </a:ln>
        </p:spPr>
        <p:txBody>
          <a:bodyPr lIns="76200" tIns="76200" rIns="76200" bIns="76200" anchor="ctr"/>
          <a:lstStyle/>
          <a:p>
            <a:pPr algn="ctr" defTabSz="457200">
              <a:spcBef>
                <a:spcPts val="0"/>
              </a:spcBef>
              <a:defRPr>
                <a:solidFill>
                  <a:srgbClr val="232A32"/>
                </a:solidFill>
              </a:defRPr>
            </a:pPr>
          </a:p>
        </p:txBody>
      </p:sp>
      <p:cxnSp>
        <p:nvCxnSpPr>
          <p:cNvPr id="2627" name="Connection Line"/>
          <p:cNvCxnSpPr>
            <a:stCxn id="2628" idx="0"/>
            <a:endCxn id="2631" idx="0"/>
          </p:cNvCxnSpPr>
          <p:nvPr/>
        </p:nvCxnSpPr>
        <p:spPr>
          <a:xfrm flipH="1">
            <a:off x="5715000" y="3185456"/>
            <a:ext cx="1662685" cy="637245"/>
          </a:xfrm>
          <a:prstGeom prst="straightConnector1">
            <a:avLst/>
          </a:prstGeom>
          <a:ln w="25400">
            <a:solidFill>
              <a:srgbClr val="BE38F3"/>
            </a:solidFill>
            <a:headEnd type="triangle" len="sm"/>
            <a:tailEnd type="stealth"/>
          </a:ln>
        </p:spPr>
      </p:cxnSp>
      <p:sp>
        <p:nvSpPr>
          <p:cNvPr id="2628" name="mode 1 = classe 1"/>
          <p:cNvSpPr/>
          <p:nvPr/>
        </p:nvSpPr>
        <p:spPr>
          <a:xfrm>
            <a:off x="6342634" y="2931456"/>
            <a:ext cx="2070101" cy="5080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r>
              <a:t>mode 1 = classe 1</a:t>
            </a:r>
          </a:p>
        </p:txBody>
      </p:sp>
      <p:cxnSp>
        <p:nvCxnSpPr>
          <p:cNvPr id="2629" name="Connection Line"/>
          <p:cNvCxnSpPr>
            <a:stCxn id="2630" idx="0"/>
            <a:endCxn id="2632" idx="0"/>
          </p:cNvCxnSpPr>
          <p:nvPr/>
        </p:nvCxnSpPr>
        <p:spPr>
          <a:xfrm>
            <a:off x="7376498" y="5009756"/>
            <a:ext cx="434003" cy="1162445"/>
          </a:xfrm>
          <a:prstGeom prst="straightConnector1">
            <a:avLst/>
          </a:prstGeom>
          <a:ln w="25400">
            <a:solidFill>
              <a:srgbClr val="E32400"/>
            </a:solidFill>
            <a:headEnd type="triangle" len="sm"/>
            <a:tailEnd type="stealth"/>
          </a:ln>
        </p:spPr>
      </p:cxnSp>
      <p:sp>
        <p:nvSpPr>
          <p:cNvPr id="2630" name="mode 2 = classe 2"/>
          <p:cNvSpPr/>
          <p:nvPr/>
        </p:nvSpPr>
        <p:spPr>
          <a:xfrm>
            <a:off x="6341448" y="4755756"/>
            <a:ext cx="2070101" cy="5080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lstStyle/>
          <a:p>
            <a:pPr/>
            <a:r>
              <a:t>mode 2 = classe 2</a:t>
            </a:r>
          </a:p>
        </p:txBody>
      </p:sp>
      <p:sp>
        <p:nvSpPr>
          <p:cNvPr id="2631" name="Circle"/>
          <p:cNvSpPr/>
          <p:nvPr/>
        </p:nvSpPr>
        <p:spPr>
          <a:xfrm>
            <a:off x="5664200" y="3771900"/>
            <a:ext cx="101600" cy="101600"/>
          </a:xfrm>
          <a:prstGeom prst="ellipse">
            <a:avLst/>
          </a:prstGeom>
          <a:ln w="12700">
            <a:miter lim="400000"/>
          </a:ln>
        </p:spPr>
        <p:txBody>
          <a:bodyPr lIns="76200" tIns="76200" rIns="76200" bIns="76200" anchor="ctr"/>
          <a:lstStyle/>
          <a:p>
            <a:pPr algn="ctr" defTabSz="457200">
              <a:spcBef>
                <a:spcPts val="0"/>
              </a:spcBef>
              <a:defRPr>
                <a:solidFill>
                  <a:srgbClr val="232A32"/>
                </a:solidFill>
              </a:defRPr>
            </a:pPr>
          </a:p>
        </p:txBody>
      </p:sp>
      <p:sp>
        <p:nvSpPr>
          <p:cNvPr id="2632" name="Circle"/>
          <p:cNvSpPr/>
          <p:nvPr/>
        </p:nvSpPr>
        <p:spPr>
          <a:xfrm>
            <a:off x="7759700" y="6121400"/>
            <a:ext cx="101600" cy="101600"/>
          </a:xfrm>
          <a:prstGeom prst="ellipse">
            <a:avLst/>
          </a:prstGeom>
          <a:ln w="12700">
            <a:miter lim="400000"/>
          </a:ln>
        </p:spPr>
        <p:txBody>
          <a:bodyPr lIns="76200" tIns="76200" rIns="76200" bIns="76200" anchor="ctr"/>
          <a:lstStyle/>
          <a:p>
            <a:pPr algn="ctr" defTabSz="457200">
              <a:spcBef>
                <a:spcPts val="0"/>
              </a:spcBef>
              <a:defRPr>
                <a:solidFill>
                  <a:srgbClr val="232A32"/>
                </a:solidFill>
              </a:defRPr>
            </a:pPr>
          </a:p>
        </p:txBody>
      </p:sp>
      <p:cxnSp>
        <p:nvCxnSpPr>
          <p:cNvPr id="2633" name="Connection Line"/>
          <p:cNvCxnSpPr>
            <a:stCxn id="2635" idx="0"/>
            <a:endCxn id="2634" idx="0"/>
          </p:cNvCxnSpPr>
          <p:nvPr/>
        </p:nvCxnSpPr>
        <p:spPr>
          <a:xfrm flipH="1">
            <a:off x="9093200" y="6337299"/>
            <a:ext cx="1769778" cy="1066802"/>
          </a:xfrm>
          <a:prstGeom prst="straightConnector1">
            <a:avLst/>
          </a:prstGeom>
          <a:ln w="25400">
            <a:solidFill>
              <a:srgbClr val="000000"/>
            </a:solidFill>
            <a:headEnd type="triangle" len="sm"/>
            <a:tailEnd type="stealth"/>
          </a:ln>
        </p:spPr>
      </p:cxnSp>
      <p:sp>
        <p:nvSpPr>
          <p:cNvPr id="2634" name="Circle"/>
          <p:cNvSpPr/>
          <p:nvPr/>
        </p:nvSpPr>
        <p:spPr>
          <a:xfrm>
            <a:off x="9042400" y="7353300"/>
            <a:ext cx="101600" cy="101600"/>
          </a:xfrm>
          <a:prstGeom prst="ellipse">
            <a:avLst/>
          </a:prstGeom>
          <a:ln w="12700">
            <a:miter lim="400000"/>
          </a:ln>
        </p:spPr>
        <p:txBody>
          <a:bodyPr lIns="76200" tIns="76200" rIns="76200" bIns="76200" anchor="ctr"/>
          <a:lstStyle/>
          <a:p>
            <a:pPr algn="ctr" defTabSz="457200">
              <a:spcBef>
                <a:spcPts val="0"/>
              </a:spcBef>
              <a:defRPr>
                <a:solidFill>
                  <a:srgbClr val="232A32"/>
                </a:solidFill>
              </a:defRPr>
            </a:pPr>
          </a:p>
        </p:txBody>
      </p:sp>
      <p:sp>
        <p:nvSpPr>
          <p:cNvPr id="2635" name="Meilleur endroit où seuiller (91)"/>
          <p:cNvSpPr/>
          <p:nvPr/>
        </p:nvSpPr>
        <p:spPr>
          <a:xfrm>
            <a:off x="9144000" y="6120445"/>
            <a:ext cx="343795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Meilleur endroit où seuiller (91)</a:t>
            </a:r>
          </a:p>
        </p:txBody>
      </p:sp>
      <p:pic>
        <p:nvPicPr>
          <p:cNvPr id="2636" name="droppedImage.tiff" descr="droppedImage.tiff"/>
          <p:cNvPicPr>
            <a:picLocks noChangeAspect="0"/>
          </p:cNvPicPr>
          <p:nvPr/>
        </p:nvPicPr>
        <p:blipFill>
          <a:blip r:embed="rId11">
            <a:extLst/>
          </a:blip>
          <a:stretch>
            <a:fillRect/>
          </a:stretch>
        </p:blipFill>
        <p:spPr>
          <a:xfrm>
            <a:off x="977900" y="3390900"/>
            <a:ext cx="2921000" cy="2959100"/>
          </a:xfrm>
          <a:prstGeom prst="rect">
            <a:avLst/>
          </a:prstGeom>
        </p:spPr>
      </p:pic>
      <p:sp>
        <p:nvSpPr>
          <p:cNvPr id="2637" name="Modèle statistique de l’image"/>
          <p:cNvSpPr/>
          <p:nvPr/>
        </p:nvSpPr>
        <p:spPr>
          <a:xfrm>
            <a:off x="381000" y="6992656"/>
            <a:ext cx="2371725" cy="1721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5173" y="5075"/>
                </a:lnTo>
                <a:lnTo>
                  <a:pt x="1110" y="5075"/>
                </a:lnTo>
                <a:cubicBezTo>
                  <a:pt x="497" y="5075"/>
                  <a:pt x="0" y="5760"/>
                  <a:pt x="0" y="6604"/>
                </a:cubicBezTo>
                <a:lnTo>
                  <a:pt x="0" y="20076"/>
                </a:lnTo>
                <a:cubicBezTo>
                  <a:pt x="0" y="20920"/>
                  <a:pt x="497" y="21600"/>
                  <a:pt x="1110" y="21600"/>
                </a:cubicBezTo>
                <a:lnTo>
                  <a:pt x="16587" y="21600"/>
                </a:lnTo>
                <a:cubicBezTo>
                  <a:pt x="17199" y="21600"/>
                  <a:pt x="17696" y="20920"/>
                  <a:pt x="17696" y="20076"/>
                </a:cubicBezTo>
                <a:lnTo>
                  <a:pt x="17696" y="8482"/>
                </a:lnTo>
                <a:lnTo>
                  <a:pt x="21600" y="0"/>
                </a:lnTo>
                <a:close/>
              </a:path>
            </a:pathLst>
          </a:cu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38100" tIns="38100" rIns="38100" bIns="38100" anchor="ctr"/>
          <a:lstStyle>
            <a:lvl1pPr algn="ctr" defTabSz="457200">
              <a:spcBef>
                <a:spcPts val="0"/>
              </a:spcBef>
              <a:defRPr>
                <a:solidFill>
                  <a:srgbClr val="232A32"/>
                </a:solidFill>
              </a:defRPr>
            </a:lvl1pPr>
          </a:lstStyle>
          <a:p>
            <a:pPr/>
            <a:r>
              <a:t>Modèle statistique de l’image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37"/>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6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2623"/>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2624"/>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625"/>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2626"/>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2627"/>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628"/>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2629"/>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2630"/>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2631"/>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26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4" fill="hold">
                                  <p:stCondLst>
                                    <p:cond delay="0"/>
                                  </p:stCondLst>
                                  <p:iterate type="el" backwards="0">
                                    <p:tmAbs val="0"/>
                                  </p:iterate>
                                  <p:childTnLst>
                                    <p:set>
                                      <p:cBhvr>
                                        <p:cTn id="48" fill="hold"/>
                                        <p:tgtEl>
                                          <p:spTgt spid="26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5" fill="hold">
                                  <p:stCondLst>
                                    <p:cond delay="0"/>
                                  </p:stCondLst>
                                  <p:iterate type="el" backwards="0">
                                    <p:tmAbs val="0"/>
                                  </p:iterate>
                                  <p:childTnLst>
                                    <p:set>
                                      <p:cBhvr>
                                        <p:cTn id="52" fill="hold"/>
                                        <p:tgtEl>
                                          <p:spTgt spid="2633"/>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6" fill="hold">
                                  <p:stCondLst>
                                    <p:cond delay="0"/>
                                  </p:stCondLst>
                                  <p:iterate type="el" backwards="0">
                                    <p:tmAbs val="0"/>
                                  </p:iterate>
                                  <p:childTnLst>
                                    <p:set>
                                      <p:cBhvr>
                                        <p:cTn id="55" fill="hold"/>
                                        <p:tgtEl>
                                          <p:spTgt spid="26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0" presetID="1" grpId="17" fill="hold">
                                  <p:stCondLst>
                                    <p:cond delay="0"/>
                                  </p:stCondLst>
                                  <p:iterate type="el" backwards="0">
                                    <p:tmAbs val="0"/>
                                  </p:iterate>
                                  <p:childTnLst>
                                    <p:set>
                                      <p:cBhvr>
                                        <p:cTn id="59" fill="hold"/>
                                        <p:tgtEl>
                                          <p:spTgt spid="2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4" grpId="3"/>
      <p:bldP build="whole" bldLvl="1" animBg="1" rev="0" advAuto="0" spid="2632" grpId="13"/>
      <p:bldP build="whole" bldLvl="1" animBg="1" rev="0" advAuto="0" spid="2623" grpId="4"/>
      <p:bldP build="whole" bldLvl="1" animBg="1" rev="0" advAuto="0" spid="2622" grpId="14"/>
      <p:bldP build="whole" bldLvl="1" animBg="1" rev="0" advAuto="0" spid="2624" grpId="5"/>
      <p:bldP build="whole" bldLvl="1" animBg="1" rev="0" advAuto="0" spid="2633" grpId="15"/>
      <p:bldP build="whole" bldLvl="1" animBg="1" rev="0" advAuto="0" spid="2635" grpId="16"/>
      <p:bldP build="whole" bldLvl="1" animBg="1" rev="0" advAuto="0" spid="2621" grpId="17"/>
      <p:bldP build="whole" bldLvl="1" animBg="1" rev="0" advAuto="0" spid="2625" grpId="6"/>
      <p:bldP build="whole" bldLvl="1" animBg="1" rev="0" advAuto="0" spid="2627" grpId="8"/>
      <p:bldP build="whole" bldLvl="1" animBg="1" rev="0" advAuto="0" spid="2626" grpId="7"/>
      <p:bldP build="whole" bldLvl="1" animBg="1" rev="0" advAuto="0" spid="2637" grpId="2"/>
      <p:bldP build="whole" bldLvl="1" animBg="1" rev="0" advAuto="0" spid="2630" grpId="11"/>
      <p:bldP build="whole" bldLvl="1" animBg="1" rev="0" advAuto="0" spid="2620" grpId="1"/>
      <p:bldP build="whole" bldLvl="1" animBg="1" rev="0" advAuto="0" spid="2629" grpId="10"/>
      <p:bldP build="whole" bldLvl="1" animBg="1" rev="0" advAuto="0" spid="2631" grpId="12"/>
      <p:bldP build="whole" bldLvl="1" animBg="1" rev="0" advAuto="0" spid="2628" grpId="9"/>
    </p:bldLst>
  </p:timing>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41" name="Source Source " descr="Source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42" name="Segmentation à base de classification…"/>
          <p:cNvSpPr txBox="1"/>
          <p:nvPr>
            <p:ph type="body" idx="1"/>
          </p:nvPr>
        </p:nvSpPr>
        <p:spPr>
          <a:prstGeom prst="rect">
            <a:avLst/>
          </a:prstGeom>
        </p:spPr>
        <p:txBody>
          <a:bodyPr/>
          <a:lstStyle/>
          <a:p>
            <a:pPr/>
            <a:r>
              <a:t>Segmentation à base de classification</a:t>
            </a:r>
          </a:p>
          <a:p>
            <a:pPr lvl="1"/>
            <a:r>
              <a:t>Seuillage</a:t>
            </a:r>
          </a:p>
        </p:txBody>
      </p:sp>
      <p:sp>
        <p:nvSpPr>
          <p:cNvPr id="264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44"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645" name="Algorithme 4.8 : Seuillage de Otsu"/>
          <p:cNvGraphicFramePr/>
          <p:nvPr/>
        </p:nvGraphicFramePr>
        <p:xfrm>
          <a:off x="699306" y="2714985"/>
          <a:ext cx="10853196" cy="5328060"/>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488328"/>
                <a:gridCol w="4607365"/>
                <a:gridCol w="5757500"/>
              </a:tblGrid>
              <a:tr h="584200">
                <a:tc gridSpan="3">
                  <a:txBody>
                    <a:bodyPr/>
                    <a:lstStyle/>
                    <a:p>
                      <a:pPr algn="l" defTabSz="469900">
                        <a:defRPr sz="1800">
                          <a:solidFill>
                            <a:srgbClr val="000000"/>
                          </a:solidFill>
                        </a:defRPr>
                      </a:pPr>
                      <a:r>
                        <a:rPr b="1" sz="2000">
                          <a:latin typeface="+mn-lt"/>
                          <a:ea typeface="+mn-ea"/>
                          <a:cs typeface="+mn-cs"/>
                          <a:sym typeface="Helvetica"/>
                        </a:rPr>
                        <a:t>Algorithme 4.8 : Seuillage de Otsu</a:t>
                      </a:r>
                    </a:p>
                  </a:txBody>
                  <a:tcPr marL="139700" marR="139700" marT="139700" marB="139700" anchor="ctr" anchorCtr="0" horzOverflow="overflow">
                    <a:lnL/>
                    <a:lnR/>
                    <a:lnT/>
                    <a:lnB/>
                    <a:solidFill>
                      <a:srgbClr val="000000">
                        <a:alpha val="0"/>
                      </a:srgbClr>
                    </a:solidFill>
                  </a:tcPr>
                </a:tc>
                <a:tc hMerge="1">
                  <a:tcPr/>
                </a:tc>
                <a:tc hMerge="1">
                  <a:tcPr/>
                </a:tc>
              </a:tr>
              <a:tr h="512690">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d’origine (</a:t>
                      </a:r>
                      <a:r>
                        <a:rPr i="1"/>
                        <a:t>M</a:t>
                      </a:r>
                      <a:r>
                        <a:rPr spc="154" sz="2200">
                          <a:latin typeface="Apple Symbols"/>
                          <a:ea typeface="Apple Symbols"/>
                          <a:cs typeface="Apple Symbols"/>
                          <a:sym typeface="Apple Symbols"/>
                        </a:rPr>
                        <a:t>×</a:t>
                      </a:r>
                      <a:r>
                        <a:rPr i="1"/>
                        <a:t>N</a:t>
                      </a:r>
                      <a:r>
                        <a:t>)</a:t>
                      </a:r>
                    </a:p>
                  </a:txBody>
                  <a:tcPr marL="50800" marR="50800" marT="50800" marB="50800" anchor="t" anchorCtr="0" horzOverflow="overflow">
                    <a:lnR w="12700">
                      <a:miter lim="400000"/>
                    </a:lnR>
                    <a:lnT w="12700">
                      <a:miter lim="400000"/>
                    </a:lnT>
                  </a:tcPr>
                </a:tc>
                <a:tc hMerge="1">
                  <a:tcPr/>
                </a:tc>
                <a:tc hMerge="1">
                  <a:tcPr/>
                </a:tc>
              </a:tr>
              <a:tr h="901700">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a:t>S</a:t>
                      </a:r>
                      <a:r>
                        <a:t>	 Seuil</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spc="270">
                          <a:latin typeface="+mj-lt"/>
                          <a:ea typeface="+mj-ea"/>
                          <a:cs typeface="+mj-cs"/>
                          <a:sym typeface="Times Roman"/>
                        </a:rPr>
                        <a:t>r</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Carte binaires des deux classes (</a:t>
                      </a:r>
                      <a:r>
                        <a:rPr i="1"/>
                        <a:t>M</a:t>
                      </a:r>
                      <a:r>
                        <a:rPr spc="154" sz="2200">
                          <a:latin typeface="Apple Symbols"/>
                          <a:ea typeface="Apple Symbols"/>
                          <a:cs typeface="Apple Symbols"/>
                          <a:sym typeface="Apple Symbols"/>
                        </a:rPr>
                        <a:t>×</a:t>
                      </a:r>
                      <a:r>
                        <a:rPr i="1"/>
                        <a:t>N</a:t>
                      </a:r>
                      <a:r>
                        <a:t>)</a:t>
                      </a:r>
                    </a:p>
                  </a:txBody>
                  <a:tcPr marL="50800" marR="50800" marT="50800" marB="50800" anchor="t" anchorCtr="0" horzOverflow="overflow">
                    <a:lnR w="12700">
                      <a:miter lim="400000"/>
                    </a:lnR>
                    <a:lnB>
                      <a:solidFill>
                        <a:srgbClr val="000000"/>
                      </a:solidFill>
                      <a:miter lim="400000"/>
                    </a:lnB>
                  </a:tcPr>
                </a:tc>
                <a:tc hMerge="1">
                  <a:tcPr/>
                </a:tc>
                <a:tc hMerge="1">
                  <a:tcPr/>
                </a:tc>
              </a:tr>
              <a:tr h="423167">
                <a:tc>
                  <a:txBody>
                    <a:bodyPr/>
                    <a:lstStyle/>
                    <a:p>
                      <a:pPr algn="l" defTabSz="457200">
                        <a:spcBef>
                          <a:spcPts val="1100"/>
                        </a:spcBef>
                        <a:defRPr>
                          <a:sym typeface="Menlo Regular"/>
                        </a:defRPr>
                      </a:pPr>
                    </a:p>
                  </a:txBody>
                  <a:tcPr marL="50800" marR="50800" marT="50800" marB="50800" anchor="t" anchorCtr="0" horzOverflow="overflow">
                    <a:lnT>
                      <a:solidFill>
                        <a:srgbClr val="000000"/>
                      </a:solidFill>
                      <a:miter lim="400000"/>
                    </a:lnT>
                  </a:tcPr>
                </a:tc>
                <a:tc gridSpan="2">
                  <a:txBody>
                    <a:bodyPr/>
                    <a:lstStyle/>
                    <a:p>
                      <a:pPr algn="l" defTabSz="457200">
                        <a:spcBef>
                          <a:spcPts val="1100"/>
                        </a:spcBef>
                        <a:defRPr>
                          <a:sym typeface="Menlo Regular"/>
                        </a:defRPr>
                      </a:pPr>
                      <a:r>
                        <a:rPr i="1" spc="70">
                          <a:latin typeface="+mj-lt"/>
                          <a:ea typeface="+mj-ea"/>
                          <a:cs typeface="+mj-cs"/>
                          <a:sym typeface="Times Roman"/>
                        </a:rPr>
                        <a:t>h</a:t>
                      </a:r>
                      <a:r>
                        <a:rPr spc="70">
                          <a:latin typeface="+mj-lt"/>
                          <a:ea typeface="+mj-ea"/>
                          <a:cs typeface="+mj-cs"/>
                          <a:sym typeface="Times Roman"/>
                        </a:rPr>
                        <a:t>[</a:t>
                      </a:r>
                      <a:r>
                        <a:rPr i="1" spc="70">
                          <a:latin typeface="+mj-lt"/>
                          <a:ea typeface="+mj-ea"/>
                          <a:cs typeface="+mj-cs"/>
                          <a:sym typeface="Times Roman"/>
                        </a:rPr>
                        <a:t>n</a:t>
                      </a:r>
                      <a:r>
                        <a:rPr spc="70">
                          <a:latin typeface="+mj-lt"/>
                          <a:ea typeface="+mj-ea"/>
                          <a:cs typeface="+mj-cs"/>
                          <a:sym typeface="Times Roman"/>
                        </a:rPr>
                        <a:t>]</a:t>
                      </a:r>
                      <a:r>
                        <a:rPr i="1"/>
                        <a:t> </a:t>
                      </a:r>
                      <a:r>
                        <a:rPr>
                          <a:latin typeface="Apple SD 산돌고딕 Neo 일반체"/>
                          <a:ea typeface="Apple SD 산돌고딕 Neo 일반체"/>
                          <a:cs typeface="Apple SD 산돌고딕 Neo 일반체"/>
                          <a:sym typeface="Apple SD 산돌고딕 Neo 일반체"/>
                        </a:rPr>
                        <a:t>⇦ </a:t>
                      </a:r>
                      <a:r>
                        <a:t>Calculer l’histogramme normalisé de </a:t>
                      </a:r>
                      <a:r>
                        <a:rPr i="1"/>
                        <a:t>f</a:t>
                      </a:r>
                    </a:p>
                  </a:txBody>
                  <a:tcPr marL="63500" marR="63500" marT="63500" marB="63500" anchor="t" anchorCtr="0" horzOverflow="overflow">
                    <a:lnR w="12700">
                      <a:miter lim="400000"/>
                    </a:lnR>
                  </a:tcPr>
                </a:tc>
                <a:tc hMerge="1">
                  <a:tcPr/>
                </a:tc>
              </a:tr>
              <a:tr h="423167">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P</a:t>
                      </a:r>
                      <a:r>
                        <a:rPr i="1"/>
                        <a:t>C</a:t>
                      </a:r>
                      <a:r>
                        <a:rPr baseline="-41714"/>
                        <a:t>1</a:t>
                      </a:r>
                      <a:r>
                        <a:t> = 0 et P</a:t>
                      </a:r>
                      <a:r>
                        <a:rPr i="1"/>
                        <a:t>C</a:t>
                      </a:r>
                      <a:r>
                        <a:rPr baseline="-41714"/>
                        <a:t>2</a:t>
                      </a:r>
                      <a:r>
                        <a:t> = 1 </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on considère que </a:t>
                      </a:r>
                      <a:r>
                        <a:rPr i="1"/>
                        <a:t>C</a:t>
                      </a:r>
                      <a:r>
                        <a:rPr baseline="-5999"/>
                        <a:t>1</a:t>
                      </a:r>
                      <a:r>
                        <a:t> est vide et </a:t>
                      </a:r>
                      <a:r>
                        <a:rPr i="1"/>
                        <a:t>C</a:t>
                      </a:r>
                      <a:r>
                        <a:rPr baseline="-5999"/>
                        <a:t>2 </a:t>
                      </a:r>
                      <a:r>
                        <a:t>contient tous les pixels</a:t>
                      </a:r>
                    </a:p>
                  </a:txBody>
                  <a:tcPr marL="63500" marR="63500" marT="63500" marB="63500" anchor="t" anchorCtr="0" horzOverflow="overflow">
                    <a:lnR w="12700">
                      <a:miter lim="400000"/>
                    </a:lnR>
                  </a:tcPr>
                </a:tc>
              </a:tr>
              <a:tr h="509638">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rPr i="1" spc="70">
                          <a:latin typeface="+mj-lt"/>
                          <a:ea typeface="+mj-ea"/>
                          <a:cs typeface="+mj-cs"/>
                          <a:sym typeface="Times Roman"/>
                        </a:rPr>
                        <a:t>E</a:t>
                      </a:r>
                      <a:r>
                        <a:rPr baseline="-41714"/>
                        <a:t>1</a:t>
                      </a:r>
                      <a:r>
                        <a:rPr spc="70">
                          <a:latin typeface="+mj-lt"/>
                          <a:ea typeface="+mj-ea"/>
                          <a:cs typeface="+mj-cs"/>
                          <a:sym typeface="Times Roman"/>
                        </a:rPr>
                        <a:t> = 0 </a:t>
                      </a:r>
                      <a:r>
                        <a:t>et</a:t>
                      </a:r>
                      <a:r>
                        <a:rPr spc="70">
                          <a:latin typeface="+mj-lt"/>
                          <a:ea typeface="+mj-ea"/>
                          <a:cs typeface="+mj-cs"/>
                          <a:sym typeface="Times Roman"/>
                        </a:rPr>
                        <a:t> </a:t>
                      </a:r>
                      <a:r>
                        <a:rPr i="1" spc="70">
                          <a:latin typeface="+mj-lt"/>
                          <a:ea typeface="+mj-ea"/>
                          <a:cs typeface="+mj-cs"/>
                          <a:sym typeface="Times Roman"/>
                        </a:rPr>
                        <a:t>E</a:t>
                      </a:r>
                      <a:r>
                        <a:rPr baseline="-41714"/>
                        <a:t>2</a:t>
                      </a:r>
                      <a:r>
                        <a:rPr spc="70">
                          <a:latin typeface="+mj-lt"/>
                          <a:ea typeface="+mj-ea"/>
                          <a:cs typeface="+mj-cs"/>
                          <a:sym typeface="Times Roman"/>
                        </a:rPr>
                        <a:t> = </a:t>
                      </a:r>
                      <a:r>
                        <a:rPr baseline="-27272" spc="154" sz="2200">
                          <a:latin typeface="Apple Symbols"/>
                          <a:ea typeface="Apple Symbols"/>
                          <a:cs typeface="Apple Symbols"/>
                          <a:sym typeface="Apple Symbols"/>
                        </a:rPr>
                        <a:t>∑</a:t>
                      </a:r>
                      <a:r>
                        <a:rPr spc="70">
                          <a:latin typeface="+mj-lt"/>
                          <a:ea typeface="+mj-ea"/>
                          <a:cs typeface="+mj-cs"/>
                          <a:sym typeface="Times Roman"/>
                        </a:rPr>
                        <a:t> </a:t>
                      </a:r>
                      <a:r>
                        <a:rPr spc="115" sz="2300">
                          <a:latin typeface="+mj-lt"/>
                          <a:ea typeface="+mj-ea"/>
                          <a:cs typeface="+mj-cs"/>
                          <a:sym typeface="Times Roman"/>
                        </a:rPr>
                        <a:t>(</a:t>
                      </a:r>
                      <a:r>
                        <a:rPr i="1" spc="70">
                          <a:latin typeface="+mj-lt"/>
                          <a:ea typeface="+mj-ea"/>
                          <a:cs typeface="+mj-cs"/>
                          <a:sym typeface="Times Roman"/>
                        </a:rPr>
                        <a:t>nh</a:t>
                      </a:r>
                      <a:r>
                        <a:rPr spc="70">
                          <a:latin typeface="+mj-lt"/>
                          <a:ea typeface="+mj-ea"/>
                          <a:cs typeface="+mj-cs"/>
                          <a:sym typeface="Times Roman"/>
                        </a:rPr>
                        <a:t>[</a:t>
                      </a:r>
                      <a:r>
                        <a:rPr i="1" spc="70">
                          <a:latin typeface="+mj-lt"/>
                          <a:ea typeface="+mj-ea"/>
                          <a:cs typeface="+mj-cs"/>
                          <a:sym typeface="Times Roman"/>
                        </a:rPr>
                        <a:t>n</a:t>
                      </a:r>
                      <a:r>
                        <a:rPr spc="70">
                          <a:latin typeface="+mj-lt"/>
                          <a:ea typeface="+mj-ea"/>
                          <a:cs typeface="+mj-cs"/>
                          <a:sym typeface="Times Roman"/>
                        </a:rPr>
                        <a:t>]</a:t>
                      </a:r>
                      <a:r>
                        <a:rPr spc="115" sz="2300">
                          <a:latin typeface="+mj-lt"/>
                          <a:ea typeface="+mj-ea"/>
                          <a:cs typeface="+mj-cs"/>
                          <a:sym typeface="Times Roman"/>
                        </a:rPr>
                        <a:t>)</a:t>
                      </a:r>
                      <a:r>
                        <a:rPr spc="70">
                          <a:latin typeface="+mj-lt"/>
                          <a:ea typeface="+mj-ea"/>
                          <a:cs typeface="+mj-cs"/>
                          <a:sym typeface="Times Roman"/>
                        </a:rPr>
                        <a:t>  (</a:t>
                      </a:r>
                      <a:r>
                        <a:rPr spc="154" sz="2200">
                          <a:latin typeface="Apple Symbols"/>
                          <a:ea typeface="Apple Symbols"/>
                          <a:cs typeface="Apple Symbols"/>
                          <a:sym typeface="Apple Symbols"/>
                        </a:rPr>
                        <a:t>∀</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initialisation des moyennes de classes</a:t>
                      </a:r>
                    </a:p>
                  </a:txBody>
                  <a:tcPr marL="63500" marR="63500" marT="63500" marB="63500" anchor="t" anchorCtr="0" horzOverflow="overflow">
                    <a:lnR w="12700">
                      <a:miter lim="400000"/>
                    </a:lnR>
                  </a:tcPr>
                </a:tc>
              </a:tr>
              <a:tr h="432046">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rPr i="1" spc="70">
                          <a:latin typeface="+mj-lt"/>
                          <a:ea typeface="+mj-ea"/>
                          <a:cs typeface="+mj-cs"/>
                          <a:sym typeface="Times Roman"/>
                        </a:rPr>
                        <a:t>V</a:t>
                      </a:r>
                      <a:r>
                        <a:rPr baseline="-41714"/>
                        <a:t>max</a:t>
                      </a:r>
                      <a:r>
                        <a:rPr spc="70">
                          <a:latin typeface="+mj-lt"/>
                          <a:ea typeface="+mj-ea"/>
                          <a:cs typeface="+mj-cs"/>
                          <a:sym typeface="Times Roman"/>
                        </a:rPr>
                        <a:t> = 0</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initialisation de la variabilité interclasse max</a:t>
                      </a:r>
                    </a:p>
                  </a:txBody>
                  <a:tcPr marL="63500" marR="63500" marT="63500" marB="63500" anchor="t" anchorCtr="0" horzOverflow="overflow">
                    <a:lnR w="12700">
                      <a:miter lim="400000"/>
                    </a:lnR>
                  </a:tcPr>
                </a:tc>
              </a:tr>
              <a:tr h="423167">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Pour </a:t>
                      </a:r>
                      <a:r>
                        <a:rPr i="1"/>
                        <a:t>n</a:t>
                      </a:r>
                      <a:r>
                        <a:t> = 0 à 255</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on passe au travers de l'histogramme un n.g. à la fois</a:t>
                      </a:r>
                    </a:p>
                  </a:txBody>
                  <a:tcPr marL="63500" marR="63500" marT="63500" marB="63500" anchor="t" anchorCtr="0" horzOverflow="overflow">
                    <a:lnR w="12700">
                      <a:miter lim="400000"/>
                    </a:lnR>
                  </a:tcPr>
                </a:tc>
              </a:tr>
              <a:tr h="423167">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si </a:t>
                      </a:r>
                      <a:r>
                        <a:rPr i="1"/>
                        <a:t>h</a:t>
                      </a:r>
                      <a:r>
                        <a:t>[</a:t>
                      </a:r>
                      <a:r>
                        <a:rPr i="1"/>
                        <a:t>n</a:t>
                      </a:r>
                      <a:r>
                        <a:t>] ≠ 0</a:t>
                      </a:r>
                    </a:p>
                  </a:txBody>
                  <a:tcPr marL="63500" marR="63500" marT="63500" marB="635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lnR w="12700">
                      <a:miter lim="400000"/>
                    </a:lnR>
                  </a:tcPr>
                </a:tc>
              </a:tr>
              <a:tr h="432046">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P</a:t>
                      </a:r>
                      <a:r>
                        <a:rPr i="1"/>
                        <a:t>C</a:t>
                      </a:r>
                      <a:r>
                        <a:rPr baseline="-41714"/>
                        <a:t>1</a:t>
                      </a:r>
                      <a:r>
                        <a:rPr spc="70">
                          <a:latin typeface="+mj-lt"/>
                          <a:ea typeface="+mj-ea"/>
                          <a:cs typeface="+mj-cs"/>
                          <a:sym typeface="Times Roman"/>
                        </a:rPr>
                        <a:t> += </a:t>
                      </a:r>
                      <a:r>
                        <a:rPr i="1" spc="70">
                          <a:latin typeface="+mj-lt"/>
                          <a:ea typeface="+mj-ea"/>
                          <a:cs typeface="+mj-cs"/>
                          <a:sym typeface="Times Roman"/>
                        </a:rPr>
                        <a:t>h</a:t>
                      </a:r>
                      <a:r>
                        <a:rPr spc="70">
                          <a:latin typeface="+mj-lt"/>
                          <a:ea typeface="+mj-ea"/>
                          <a:cs typeface="+mj-cs"/>
                          <a:sym typeface="Times Roman"/>
                        </a:rPr>
                        <a:t>[</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mise à jour des probabilités</a:t>
                      </a:r>
                    </a:p>
                  </a:txBody>
                  <a:tcPr marL="63500" marR="63500" marT="63500" marB="63500" anchor="t" anchorCtr="0" horzOverflow="overflow">
                    <a:lnR w="12700">
                      <a:miter lim="400000"/>
                    </a:lnR>
                  </a:tcPr>
                </a:tc>
              </a:tr>
              <a:tr h="424098">
                <a:tc>
                  <a:txBody>
                    <a:bodyPr/>
                    <a:lstStyle/>
                    <a:p>
                      <a:pPr algn="l" defTabSz="457200">
                        <a:spcBef>
                          <a:spcPts val="1100"/>
                        </a:spcBef>
                        <a:defRPr>
                          <a:sym typeface="Menlo Regular"/>
                        </a:defRPr>
                      </a:pPr>
                    </a:p>
                  </a:txBody>
                  <a:tcPr marL="50800" marR="50800" marT="50800" marB="50800" anchor="t" anchorCtr="0" horzOverflow="overflow">
                    <a:lnB w="12700">
                      <a:miter lim="400000"/>
                    </a:lnB>
                  </a:tcPr>
                </a:tc>
                <a:tc>
                  <a:txBody>
                    <a:bodyPr/>
                    <a:lstStyle/>
                    <a:p>
                      <a:pPr algn="l" defTabSz="457200">
                        <a:spcBef>
                          <a:spcPts val="1100"/>
                        </a:spcBef>
                        <a:defRPr>
                          <a:sym typeface="Menlo Regular"/>
                        </a:defRPr>
                      </a:pPr>
                      <a:r>
                        <a:t>		P</a:t>
                      </a:r>
                      <a:r>
                        <a:rPr i="1"/>
                        <a:t>C</a:t>
                      </a:r>
                      <a:r>
                        <a:rPr baseline="-41714"/>
                        <a:t>2</a:t>
                      </a:r>
                      <a:r>
                        <a:t> </a:t>
                      </a:r>
                      <a:r>
                        <a:rPr spc="70">
                          <a:latin typeface="+mj-lt"/>
                          <a:ea typeface="+mj-ea"/>
                          <a:cs typeface="+mj-cs"/>
                          <a:sym typeface="Times Roman"/>
                        </a:rPr>
                        <a:t>−= </a:t>
                      </a:r>
                      <a:r>
                        <a:rPr i="1" spc="70">
                          <a:latin typeface="+mj-lt"/>
                          <a:ea typeface="+mj-ea"/>
                          <a:cs typeface="+mj-cs"/>
                          <a:sym typeface="Times Roman"/>
                        </a:rPr>
                        <a:t>h</a:t>
                      </a:r>
                      <a:r>
                        <a:rPr spc="70">
                          <a:latin typeface="+mj-lt"/>
                          <a:ea typeface="+mj-ea"/>
                          <a:cs typeface="+mj-cs"/>
                          <a:sym typeface="Times Roman"/>
                        </a:rPr>
                        <a:t>[</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B w="12700">
                      <a:miter lim="400000"/>
                    </a:lnB>
                  </a:tcPr>
                </a:tc>
                <a:tc>
                  <a:txBody>
                    <a:bodyPr/>
                    <a:lstStyle/>
                    <a:p>
                      <a:pPr algn="l" defTabSz="457200">
                        <a:spcBef>
                          <a:spcPts val="1100"/>
                        </a:spcBef>
                        <a:defRPr>
                          <a:sym typeface="Menlo Regular"/>
                        </a:defRPr>
                      </a:pP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5" grpId="1"/>
    </p:bldLst>
  </p:timing>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47" name="Source Source " descr="Source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48" name="Segmentation à base de classification…"/>
          <p:cNvSpPr txBox="1"/>
          <p:nvPr>
            <p:ph type="body" idx="1"/>
          </p:nvPr>
        </p:nvSpPr>
        <p:spPr>
          <a:prstGeom prst="rect">
            <a:avLst/>
          </a:prstGeom>
        </p:spPr>
        <p:txBody>
          <a:bodyPr/>
          <a:lstStyle>
            <a:lvl3pPr>
              <a:buBlip>
                <a:blip r:embed="rId3"/>
              </a:buBlip>
            </a:lvl3pPr>
          </a:lstStyle>
          <a:p>
            <a:pPr/>
            <a:r>
              <a:t>Segmentation à base de classification</a:t>
            </a:r>
          </a:p>
          <a:p>
            <a:pPr lvl="1"/>
            <a:r>
              <a:t>Seuillage</a:t>
            </a:r>
          </a:p>
          <a:p>
            <a:pPr lvl="2"/>
            <a:r>
              <a:t>Méthode de Otsu</a:t>
            </a:r>
          </a:p>
        </p:txBody>
      </p:sp>
      <p:sp>
        <p:nvSpPr>
          <p:cNvPr id="264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50"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651" name="Algorithme 4.8 :Seuillage de Otsu (suite)"/>
          <p:cNvGraphicFramePr/>
          <p:nvPr/>
        </p:nvGraphicFramePr>
        <p:xfrm>
          <a:off x="1170960" y="3196249"/>
          <a:ext cx="8506540" cy="5972176"/>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636934"/>
                <a:gridCol w="4766686"/>
                <a:gridCol w="4972157"/>
              </a:tblGrid>
              <a:tr h="584200">
                <a:tc gridSpan="3">
                  <a:txBody>
                    <a:bodyPr/>
                    <a:lstStyle/>
                    <a:p>
                      <a:pPr algn="l" defTabSz="469900">
                        <a:defRPr sz="1800">
                          <a:solidFill>
                            <a:srgbClr val="000000"/>
                          </a:solidFill>
                        </a:defRPr>
                      </a:pPr>
                      <a:r>
                        <a:rPr b="1" sz="2000">
                          <a:latin typeface="+mn-lt"/>
                          <a:ea typeface="+mn-ea"/>
                          <a:cs typeface="+mn-cs"/>
                          <a:sym typeface="Helvetica"/>
                        </a:rPr>
                        <a:t>Algorithme 4.8 :	Seuillage de Otsu (suite)</a:t>
                      </a:r>
                    </a:p>
                  </a:txBody>
                  <a:tcPr marL="139700" marR="139700" marT="139700" marB="139700" anchor="ctr" anchorCtr="0" horzOverflow="overflow">
                    <a:lnL/>
                    <a:lnR/>
                    <a:lnT/>
                    <a:lnB/>
                    <a:solidFill>
                      <a:srgbClr val="000000">
                        <a:alpha val="0"/>
                      </a:srgbClr>
                    </a:solidFill>
                  </a:tcPr>
                </a:tc>
                <a:tc hMerge="1">
                  <a:tcPr/>
                </a:tc>
                <a:tc hMerge="1">
                  <a:tcPr/>
                </a:tc>
              </a:tr>
              <a:tr h="420687">
                <a:tc>
                  <a:txBody>
                    <a:bodyPr/>
                    <a:lstStyle/>
                    <a:p>
                      <a:pPr algn="l" defTabSz="457200">
                        <a:spcBef>
                          <a:spcPts val="1100"/>
                        </a:spcBef>
                        <a:defRPr>
                          <a:sym typeface="Menlo Regular"/>
                        </a:defRPr>
                      </a:pPr>
                    </a:p>
                  </a:txBody>
                  <a:tcPr marL="50800" marR="50800" marT="50800" marB="50800" anchor="t" anchorCtr="0" horzOverflow="overflow">
                    <a:lnT w="12700">
                      <a:miter lim="400000"/>
                    </a:lnT>
                  </a:tcPr>
                </a:tc>
                <a:tc gridSpan="2">
                  <a:txBody>
                    <a:bodyPr/>
                    <a:lstStyle/>
                    <a:p>
                      <a:pPr algn="l" defTabSz="457200">
                        <a:spcBef>
                          <a:spcPts val="1100"/>
                        </a:spcBef>
                        <a:defRPr>
                          <a:sym typeface="Menlo Regular"/>
                        </a:defRPr>
                      </a:pPr>
                      <a:r>
                        <a:t>		Si P</a:t>
                      </a:r>
                      <a:r>
                        <a:rPr i="1"/>
                        <a:t>C</a:t>
                      </a:r>
                      <a:r>
                        <a:rPr baseline="-41714"/>
                        <a:t>2</a:t>
                      </a:r>
                      <a:r>
                        <a:t> ≠ 0</a:t>
                      </a:r>
                    </a:p>
                  </a:txBody>
                  <a:tcPr marL="63500" marR="63500" marT="63500" marB="63500" anchor="t" anchorCtr="0" horzOverflow="overflow">
                    <a:lnR w="12700">
                      <a:miter lim="400000"/>
                    </a:lnR>
                    <a:lnT w="12700">
                      <a:miter lim="400000"/>
                    </a:lnT>
                  </a:tcPr>
                </a:tc>
                <a:tc hMerge="1">
                  <a:tcPr/>
                </a:tc>
              </a:tr>
              <a:tr h="4826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a:t>
                      </a:r>
                      <a:r>
                        <a:rPr i="1"/>
                        <a:t>E</a:t>
                      </a:r>
                      <a:r>
                        <a:rPr baseline="-41714"/>
                        <a:t>1</a:t>
                      </a:r>
                      <a:r>
                        <a:rPr baseline="-5999"/>
                        <a:t> </a:t>
                      </a:r>
                      <a:r>
                        <a:t>+= </a:t>
                      </a:r>
                      <a:r>
                        <a:rPr i="1"/>
                        <a:t>n h</a:t>
                      </a:r>
                      <a:r>
                        <a:t>[</a:t>
                      </a:r>
                      <a:r>
                        <a:rPr i="1"/>
                        <a:t>n</a:t>
                      </a:r>
                      <a:r>
                        <a:t>]</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mise à jours des moyennes</a:t>
                      </a:r>
                    </a:p>
                  </a:txBody>
                  <a:tcPr marL="63500" marR="63500" marT="63500" marB="63500" anchor="t" anchorCtr="0" horzOverflow="overflow">
                    <a:lnR w="12700">
                      <a:miter lim="400000"/>
                    </a:lnR>
                  </a:tcPr>
                </a:tc>
              </a:tr>
              <a:tr h="4191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E</a:t>
                      </a:r>
                      <a:r>
                        <a:rPr baseline="-41714"/>
                        <a:t>2</a:t>
                      </a:r>
                      <a:r>
                        <a:rPr baseline="-5999"/>
                        <a:t> </a:t>
                      </a:r>
                      <a:r>
                        <a:t>−= </a:t>
                      </a:r>
                      <a:r>
                        <a:rPr i="1"/>
                        <a:t>n h</a:t>
                      </a:r>
                      <a:r>
                        <a:t>[</a:t>
                      </a:r>
                      <a:r>
                        <a:rPr i="1"/>
                        <a:t>n</a:t>
                      </a:r>
                      <a:r>
                        <a:t>]</a:t>
                      </a:r>
                    </a:p>
                  </a:txBody>
                  <a:tcPr marL="63500" marR="63500" marT="63500" marB="63500" anchor="t" anchorCtr="0" horzOverflow="overflow">
                    <a:lnR w="12700">
                      <a:miter lim="400000"/>
                    </a:lnR>
                  </a:tcPr>
                </a:tc>
                <a:tc hMerge="1">
                  <a:tcPr/>
                </a:tc>
              </a:tr>
              <a:tr h="4191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μ</a:t>
                      </a:r>
                      <a:r>
                        <a:rPr baseline="-41714"/>
                        <a:t>1</a:t>
                      </a:r>
                      <a:r>
                        <a:t> = </a:t>
                      </a:r>
                      <a:r>
                        <a:rPr i="1"/>
                        <a:t>E</a:t>
                      </a:r>
                      <a:r>
                        <a:rPr baseline="-41714"/>
                        <a:t>1</a:t>
                      </a:r>
                      <a:r>
                        <a:t>/P</a:t>
                      </a:r>
                      <a:r>
                        <a:rPr i="1"/>
                        <a:t>C</a:t>
                      </a:r>
                      <a:r>
                        <a:rPr baseline="-41714"/>
                        <a:t>1</a:t>
                      </a:r>
                    </a:p>
                  </a:txBody>
                  <a:tcPr marL="63500" marR="63500" marT="63500" marB="63500" anchor="t" anchorCtr="0" horzOverflow="overflow">
                    <a:lnR w="12700">
                      <a:miter lim="400000"/>
                    </a:lnR>
                  </a:tcPr>
                </a:tc>
                <a:tc hMerge="1">
                  <a:tcPr/>
                </a:tc>
              </a:tr>
              <a:tr h="4191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μ</a:t>
                      </a:r>
                      <a:r>
                        <a:rPr baseline="-41714"/>
                        <a:t>2</a:t>
                      </a:r>
                      <a:r>
                        <a:t> = </a:t>
                      </a:r>
                      <a:r>
                        <a:rPr i="1"/>
                        <a:t>E</a:t>
                      </a:r>
                      <a:r>
                        <a:rPr baseline="-41714"/>
                        <a:t>2</a:t>
                      </a:r>
                      <a:r>
                        <a:t>/P</a:t>
                      </a:r>
                      <a:r>
                        <a:rPr i="1"/>
                        <a:t>C</a:t>
                      </a:r>
                      <a:r>
                        <a:rPr baseline="-41714"/>
                        <a:t>2</a:t>
                      </a:r>
                    </a:p>
                  </a:txBody>
                  <a:tcPr marL="63500" marR="63500" marT="63500" marB="63500" anchor="t" anchorCtr="0" horzOverflow="overflow">
                    <a:lnR w="12700">
                      <a:miter lim="400000"/>
                    </a:lnR>
                  </a:tcPr>
                </a:tc>
                <a:tc hMerge="1">
                  <a:tcPr/>
                </a:tc>
              </a:tr>
              <a:tr h="4826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a:t>
                      </a:r>
                      <a:r>
                        <a:rPr i="1"/>
                        <a:t>V</a:t>
                      </a:r>
                      <a:r>
                        <a:t> =  P</a:t>
                      </a:r>
                      <a:r>
                        <a:rPr i="1"/>
                        <a:t>C</a:t>
                      </a:r>
                      <a:r>
                        <a:rPr baseline="-41714"/>
                        <a:t>1</a:t>
                      </a:r>
                      <a:r>
                        <a:t> ・P</a:t>
                      </a:r>
                      <a:r>
                        <a:rPr i="1"/>
                        <a:t>C</a:t>
                      </a:r>
                      <a:r>
                        <a:rPr baseline="-41714"/>
                        <a:t>2</a:t>
                      </a:r>
                      <a:r>
                        <a:t>・ (</a:t>
                      </a:r>
                      <a:r>
                        <a:rPr i="1"/>
                        <a:t>μ</a:t>
                      </a:r>
                      <a:r>
                        <a:rPr baseline="-41714"/>
                        <a:t>1</a:t>
                      </a:r>
                      <a:r>
                        <a:rPr baseline="-5999"/>
                        <a:t> </a:t>
                      </a:r>
                      <a:r>
                        <a:t>- </a:t>
                      </a:r>
                      <a:r>
                        <a:rPr i="1"/>
                        <a:t>μ</a:t>
                      </a:r>
                      <a:r>
                        <a:rPr baseline="-41714"/>
                        <a:t>2</a:t>
                      </a:r>
                      <a:r>
                        <a:t>)</a:t>
                      </a:r>
                      <a:r>
                        <a:rPr baseline="67714"/>
                        <a:t>2</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mise à jours de la variabilité</a:t>
                      </a:r>
                    </a:p>
                  </a:txBody>
                  <a:tcPr marL="63500" marR="63500" marT="63500" marB="63500" anchor="t" anchorCtr="0" horzOverflow="overflow">
                    <a:lnR w="12700">
                      <a:miter lim="400000"/>
                    </a:lnR>
                  </a:tcPr>
                </a:tc>
              </a:tr>
              <a:tr h="4191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 </a:t>
                      </a:r>
                      <a:r>
                        <a:rPr i="1"/>
                        <a:t>V </a:t>
                      </a:r>
                      <a:r>
                        <a:t>&gt; </a:t>
                      </a:r>
                      <a:r>
                        <a:rPr i="1"/>
                        <a:t>V</a:t>
                      </a:r>
                      <a:r>
                        <a:rPr baseline="-41714"/>
                        <a:t>max</a:t>
                      </a:r>
                    </a:p>
                  </a:txBody>
                  <a:tcPr marL="63500" marR="63500" marT="63500" marB="63500" anchor="t" anchorCtr="0" horzOverflow="overflow">
                    <a:lnR w="12700">
                      <a:miter lim="400000"/>
                    </a:lnR>
                  </a:tcPr>
                </a:tc>
                <a:tc hMerge="1">
                  <a:tcPr/>
                </a:tc>
              </a:tr>
              <a:tr h="4191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a:t>
                      </a:r>
                      <a:r>
                        <a:rPr i="1"/>
                        <a:t>V</a:t>
                      </a:r>
                      <a:r>
                        <a:rPr baseline="-41714"/>
                        <a:t>max</a:t>
                      </a:r>
                      <a:r>
                        <a:t> = </a:t>
                      </a:r>
                      <a:r>
                        <a:rPr i="1"/>
                        <a:t>V</a:t>
                      </a:r>
                    </a:p>
                  </a:txBody>
                  <a:tcPr marL="63500" marR="63500" marT="63500" marB="635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lnR w="12700">
                      <a:miter lim="400000"/>
                    </a:lnR>
                  </a:tcPr>
                </a:tc>
              </a:tr>
              <a:tr h="4191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S</a:t>
                      </a:r>
                      <a:r>
                        <a:t> = </a:t>
                      </a:r>
                      <a:r>
                        <a:rPr i="1"/>
                        <a:t>n</a:t>
                      </a:r>
                    </a:p>
                  </a:txBody>
                  <a:tcPr marL="63500" marR="63500" marT="63500" marB="63500" anchor="t" anchorCtr="0" horzOverflow="overflow">
                    <a:lnR w="12700">
                      <a:miter lim="400000"/>
                    </a:lnR>
                  </a:tcPr>
                </a:tc>
                <a:tc hMerge="1">
                  <a:tcPr/>
                </a:tc>
              </a:tr>
              <a:tr h="431800">
                <a:tc>
                  <a:txBody>
                    <a:bodyPr/>
                    <a:lstStyle/>
                    <a:p>
                      <a:pPr algn="l" defTabSz="457200">
                        <a:spcBef>
                          <a:spcPts val="1100"/>
                        </a:spcBef>
                        <a:defRPr>
                          <a:sym typeface="Menlo Regular"/>
                        </a:defRPr>
                      </a:pPr>
                    </a:p>
                  </a:txBody>
                  <a:tcPr marL="50800" marR="50800" marT="50800" marB="50800" anchor="t" anchorCtr="0" horzOverflow="overflow">
                    <a:lnB w="12700">
                      <a:miter lim="400000"/>
                    </a:lnB>
                  </a:tcPr>
                </a:tc>
                <a:tc gridSpan="2">
                  <a:txBody>
                    <a:bodyPr/>
                    <a:lstStyle/>
                    <a:p>
                      <a:pPr algn="l" defTabSz="457200">
                        <a:spcBef>
                          <a:spcPts val="1100"/>
                        </a:spcBef>
                        <a:defRPr>
                          <a:sym typeface="Menlo Regular"/>
                        </a:defRPr>
                      </a:pPr>
                      <a:r>
                        <a:rPr i="1" spc="210">
                          <a:latin typeface="+mj-lt"/>
                          <a:ea typeface="+mj-ea"/>
                          <a:cs typeface="+mj-cs"/>
                          <a:sym typeface="Times Roman"/>
                        </a:rPr>
                        <a:t>r</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a:latin typeface="Apple SD 산돌고딕 Neo 일반체"/>
                          <a:ea typeface="Apple SD 산돌고딕 Neo 일반체"/>
                          <a:cs typeface="Apple SD 산돌고딕 Neo 일반체"/>
                          <a:sym typeface="Apple SD 산돌고딕 Neo 일반체"/>
                        </a:rPr>
                        <a:t>⇦ </a:t>
                      </a:r>
                      <a:r>
                        <a:t>Seuiller </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au seuil </a:t>
                      </a:r>
                      <a:r>
                        <a:rPr i="1"/>
                        <a:t>S</a:t>
                      </a:r>
                    </a:p>
                  </a:txBody>
                  <a:tcPr marL="63500" marR="63500" marT="63500" marB="63500" anchor="t" anchorCtr="0" horzOverflow="overflow">
                    <a:lnR w="12700">
                      <a:miter lim="400000"/>
                    </a:lnR>
                    <a:lnB w="12700">
                      <a:miter lim="400000"/>
                    </a:lnB>
                  </a:tcPr>
                </a:tc>
                <a:tc hMerge="1">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10" name="Dérivées partielles…"/>
          <p:cNvSpPr txBox="1"/>
          <p:nvPr>
            <p:ph type="body" idx="1"/>
          </p:nvPr>
        </p:nvSpPr>
        <p:spPr>
          <a:prstGeom prst="rect">
            <a:avLst/>
          </a:prstGeom>
        </p:spPr>
        <p:txBody>
          <a:bodyPr/>
          <a:lstStyle>
            <a:lvl3pPr>
              <a:buBlip>
                <a:blip r:embed="rId3"/>
              </a:buBlip>
            </a:lvl3pPr>
          </a:lstStyle>
          <a:p>
            <a:pPr/>
            <a:r>
              <a:t>Dérivées partielles</a:t>
            </a:r>
          </a:p>
          <a:p>
            <a:pPr lvl="1"/>
            <a:r>
              <a:t>Différences finies </a:t>
            </a:r>
          </a:p>
          <a:p>
            <a:pPr lvl="2"/>
            <a:r>
              <a:t>Dérivées d’ordre 1</a:t>
            </a:r>
          </a:p>
          <a:p>
            <a:pPr lvl="3"/>
            <a:r>
              <a:t>2D :</a:t>
            </a:r>
          </a:p>
        </p:txBody>
      </p:sp>
      <p:sp>
        <p:nvSpPr>
          <p:cNvPr id="3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2" name="Calcul des dérivées d’image"/>
          <p:cNvSpPr txBox="1"/>
          <p:nvPr>
            <p:ph type="title"/>
          </p:nvPr>
        </p:nvSpPr>
        <p:spPr>
          <a:prstGeom prst="rect">
            <a:avLst/>
          </a:prstGeom>
        </p:spPr>
        <p:txBody>
          <a:bodyPr/>
          <a:lstStyle/>
          <a:p>
            <a:pPr/>
            <a:r>
              <a:t>Calcul des dérivées d’image</a:t>
            </a:r>
          </a:p>
        </p:txBody>
      </p:sp>
      <p:pic>
        <p:nvPicPr>
          <p:cNvPr id="313" name="droppedImage.tiff" descr="droppedImage.tiff"/>
          <p:cNvPicPr>
            <a:picLocks noChangeAspect="0"/>
          </p:cNvPicPr>
          <p:nvPr/>
        </p:nvPicPr>
        <p:blipFill>
          <a:blip r:embed="rId4">
            <a:extLst/>
          </a:blip>
          <a:stretch>
            <a:fillRect/>
          </a:stretch>
        </p:blipFill>
        <p:spPr>
          <a:xfrm>
            <a:off x="901700" y="4648200"/>
            <a:ext cx="3390900" cy="3429000"/>
          </a:xfrm>
          <a:prstGeom prst="rect">
            <a:avLst/>
          </a:prstGeom>
        </p:spPr>
      </p:pic>
      <p:sp>
        <p:nvSpPr>
          <p:cNvPr id="314" name="Attention :…"/>
          <p:cNvSpPr/>
          <p:nvPr/>
        </p:nvSpPr>
        <p:spPr>
          <a:xfrm>
            <a:off x="6263579" y="1752600"/>
            <a:ext cx="6007101" cy="14878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Attention</a:t>
            </a:r>
            <a:r>
              <a:t> : </a:t>
            </a:r>
          </a:p>
          <a:p>
            <a:pPr lvl="1" marL="419100" indent="-317500">
              <a:buSzPct val="63000"/>
              <a:buFont typeface="TimesNewRomanPSMT"/>
              <a:buBlip>
                <a:blip r:embed="rId5"/>
              </a:buBlip>
            </a:pPr>
            <a:r>
              <a:t>ici on a appliqué un changement de dynamique linéaire, de façon à mettre les négatifs en foncé et les positifs en clair.  Le 0 original est environ à 128</a:t>
            </a:r>
          </a:p>
        </p:txBody>
      </p:sp>
      <p:sp>
        <p:nvSpPr>
          <p:cNvPr id="315" name="dériv X"/>
          <p:cNvSpPr txBox="1"/>
          <p:nvPr/>
        </p:nvSpPr>
        <p:spPr>
          <a:xfrm>
            <a:off x="4591489" y="3879316"/>
            <a:ext cx="3556001" cy="420950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p>
          <a:p>
            <a:pPr algn="ctr" defTabSz="457200">
              <a:spcBef>
                <a:spcPts val="0"/>
              </a:spcBef>
              <a:defRPr>
                <a:solidFill>
                  <a:srgbClr val="232A32"/>
                </a:solidFill>
              </a:defRPr>
            </a:pPr>
          </a:p>
        </p:txBody>
      </p:sp>
      <p:pic>
        <p:nvPicPr>
          <p:cNvPr id="316" name="MathTypeImage.pdf" descr="MathTypeImage.pdf"/>
          <p:cNvPicPr>
            <a:picLocks noChangeAspect="1"/>
          </p:cNvPicPr>
          <p:nvPr/>
        </p:nvPicPr>
        <p:blipFill>
          <a:blip r:embed="rId6">
            <a:extLst/>
          </a:blip>
          <a:srcRect l="0" t="0" r="0" b="0"/>
          <a:stretch>
            <a:fillRect/>
          </a:stretch>
        </p:blipFill>
        <p:spPr>
          <a:xfrm>
            <a:off x="4591489" y="3879316"/>
            <a:ext cx="3084287" cy="562430"/>
          </a:xfrm>
          <a:prstGeom prst="rect">
            <a:avLst/>
          </a:prstGeom>
          <a:ln w="12700">
            <a:miter lim="400000"/>
          </a:ln>
        </p:spPr>
      </p:pic>
      <p:pic>
        <p:nvPicPr>
          <p:cNvPr id="317" name="Group" descr="Group"/>
          <p:cNvPicPr>
            <a:picLocks noChangeAspect="0"/>
          </p:cNvPicPr>
          <p:nvPr/>
        </p:nvPicPr>
        <p:blipFill>
          <a:blip r:embed="rId7">
            <a:extLst/>
          </a:blip>
          <a:stretch>
            <a:fillRect/>
          </a:stretch>
        </p:blipFill>
        <p:spPr>
          <a:xfrm>
            <a:off x="4591489" y="3879316"/>
            <a:ext cx="3390901" cy="3429001"/>
          </a:xfrm>
          <a:prstGeom prst="rect">
            <a:avLst/>
          </a:prstGeom>
        </p:spPr>
      </p:pic>
      <p:sp>
        <p:nvSpPr>
          <p:cNvPr id="318" name="dériv Y"/>
          <p:cNvSpPr txBox="1"/>
          <p:nvPr/>
        </p:nvSpPr>
        <p:spPr>
          <a:xfrm>
            <a:off x="8446378" y="3670560"/>
            <a:ext cx="3556001" cy="4627018"/>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p>
          <a:p>
            <a:pPr algn="ctr" defTabSz="457200">
              <a:spcBef>
                <a:spcPts val="0"/>
              </a:spcBef>
              <a:defRPr>
                <a:solidFill>
                  <a:srgbClr val="232A32"/>
                </a:solidFill>
              </a:defRPr>
            </a:pPr>
          </a:p>
        </p:txBody>
      </p:sp>
      <p:pic>
        <p:nvPicPr>
          <p:cNvPr id="319" name="MathTypeImage.pdf" descr="MathTypeImage.pdf"/>
          <p:cNvPicPr>
            <a:picLocks noChangeAspect="1"/>
          </p:cNvPicPr>
          <p:nvPr/>
        </p:nvPicPr>
        <p:blipFill>
          <a:blip r:embed="rId8">
            <a:extLst/>
          </a:blip>
          <a:srcRect l="0" t="0" r="0" b="0"/>
          <a:stretch>
            <a:fillRect/>
          </a:stretch>
        </p:blipFill>
        <p:spPr>
          <a:xfrm>
            <a:off x="8446378" y="3670560"/>
            <a:ext cx="2449287" cy="979715"/>
          </a:xfrm>
          <a:prstGeom prst="rect">
            <a:avLst/>
          </a:prstGeom>
          <a:ln w="12700">
            <a:miter lim="400000"/>
          </a:ln>
        </p:spPr>
      </p:pic>
      <p:pic>
        <p:nvPicPr>
          <p:cNvPr id="320" name="droppedImage.tiff" descr="droppedImage.tiff"/>
          <p:cNvPicPr>
            <a:picLocks noChangeAspect="0"/>
          </p:cNvPicPr>
          <p:nvPr/>
        </p:nvPicPr>
        <p:blipFill>
          <a:blip r:embed="rId9">
            <a:extLst/>
          </a:blip>
          <a:stretch>
            <a:fillRect/>
          </a:stretch>
        </p:blipFill>
        <p:spPr>
          <a:xfrm>
            <a:off x="8446378" y="3670560"/>
            <a:ext cx="3390901" cy="3429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4" grpId="1"/>
    </p:bldLst>
  </p:timing>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53"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54" name="Segmentation à base de classification…"/>
          <p:cNvSpPr txBox="1"/>
          <p:nvPr>
            <p:ph type="body" idx="1"/>
          </p:nvPr>
        </p:nvSpPr>
        <p:spPr>
          <a:prstGeom prst="rect">
            <a:avLst/>
          </a:prstGeom>
        </p:spPr>
        <p:txBody>
          <a:bodyPr/>
          <a:lstStyle>
            <a:lvl3pPr>
              <a:buBlip>
                <a:blip r:embed="rId4"/>
              </a:buBlip>
            </a:lvl3pPr>
          </a:lstStyle>
          <a:p>
            <a:pPr/>
            <a:r>
              <a:t>Segmentation à base de classification</a:t>
            </a:r>
          </a:p>
          <a:p>
            <a:pPr lvl="1"/>
            <a:r>
              <a:t>Seuillage</a:t>
            </a:r>
          </a:p>
          <a:p>
            <a:pPr lvl="2"/>
            <a:r>
              <a:t>Méthode de Otsu</a:t>
            </a:r>
          </a:p>
        </p:txBody>
      </p:sp>
      <p:sp>
        <p:nvSpPr>
          <p:cNvPr id="265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56" name="Régions"/>
          <p:cNvSpPr txBox="1"/>
          <p:nvPr>
            <p:ph type="title"/>
          </p:nvPr>
        </p:nvSpPr>
        <p:spPr>
          <a:prstGeom prst="rect">
            <a:avLst/>
          </a:prstGeom>
        </p:spPr>
        <p:txBody>
          <a:bodyPr/>
          <a:lstStyle>
            <a:lvl1pPr>
              <a:buAutoNum type="arabicPeriod" startAt="4"/>
            </a:lvl1pPr>
          </a:lstStyle>
          <a:p>
            <a:pPr/>
            <a:r>
              <a:t>Régions</a:t>
            </a:r>
          </a:p>
        </p:txBody>
      </p:sp>
      <p:pic>
        <p:nvPicPr>
          <p:cNvPr id="2657" name="image.png" descr="image.png"/>
          <p:cNvPicPr>
            <a:picLocks noChangeAspect="0"/>
          </p:cNvPicPr>
          <p:nvPr/>
        </p:nvPicPr>
        <p:blipFill>
          <a:blip r:embed="rId5">
            <a:extLst/>
          </a:blip>
          <a:stretch>
            <a:fillRect/>
          </a:stretch>
        </p:blipFill>
        <p:spPr>
          <a:xfrm>
            <a:off x="1016000" y="3911600"/>
            <a:ext cx="3492500" cy="3530600"/>
          </a:xfrm>
          <a:prstGeom prst="rect">
            <a:avLst/>
          </a:prstGeom>
        </p:spPr>
      </p:pic>
      <p:pic>
        <p:nvPicPr>
          <p:cNvPr id="2658" name="image.png" descr="image.png"/>
          <p:cNvPicPr>
            <a:picLocks noChangeAspect="0"/>
          </p:cNvPicPr>
          <p:nvPr/>
        </p:nvPicPr>
        <p:blipFill>
          <a:blip r:embed="rId6">
            <a:extLst/>
          </a:blip>
          <a:stretch>
            <a:fillRect/>
          </a:stretch>
        </p:blipFill>
        <p:spPr>
          <a:xfrm>
            <a:off x="7937500" y="5245100"/>
            <a:ext cx="3365500" cy="3403600"/>
          </a:xfrm>
          <a:prstGeom prst="rect">
            <a:avLst/>
          </a:prstGeom>
        </p:spPr>
      </p:pic>
      <p:sp>
        <p:nvSpPr>
          <p:cNvPr id="2659" name="Le seuillage de Otsu retourne 129"/>
          <p:cNvSpPr/>
          <p:nvPr/>
        </p:nvSpPr>
        <p:spPr>
          <a:xfrm>
            <a:off x="4876800" y="5727700"/>
            <a:ext cx="2819400" cy="1435100"/>
          </a:xfrm>
          <a:prstGeom prst="rightArrow">
            <a:avLst>
              <a:gd name="adj1" fmla="val 58829"/>
              <a:gd name="adj2" fmla="val 3996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Le seuillage de Otsu retourne 129</a:t>
            </a:r>
          </a:p>
        </p:txBody>
      </p:sp>
      <p:pic>
        <p:nvPicPr>
          <p:cNvPr id="2660" name="droppedImage.png" descr="droppedImage.png"/>
          <p:cNvPicPr>
            <a:picLocks noChangeAspect="0"/>
          </p:cNvPicPr>
          <p:nvPr/>
        </p:nvPicPr>
        <p:blipFill>
          <a:blip r:embed="rId7">
            <a:extLst/>
          </a:blip>
          <a:stretch>
            <a:fillRect/>
          </a:stretch>
        </p:blipFill>
        <p:spPr>
          <a:xfrm>
            <a:off x="6887410" y="2024988"/>
            <a:ext cx="5438136" cy="30099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8" grpId="1"/>
      <p:bldP build="whole" bldLvl="1" animBg="1" rev="0" advAuto="0" spid="2659" grpId="2"/>
    </p:bldLst>
  </p:timing>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64" name="Source : Source :" descr="Source : Source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65" name="Segmentation à base de classification…"/>
          <p:cNvSpPr txBox="1"/>
          <p:nvPr>
            <p:ph type="body" idx="1"/>
          </p:nvPr>
        </p:nvSpPr>
        <p:spPr>
          <a:prstGeom prst="rect">
            <a:avLst/>
          </a:prstGeom>
        </p:spPr>
        <p:txBody>
          <a:bodyPr/>
          <a:lstStyle>
            <a:lvl3pPr>
              <a:buBlip>
                <a:blip r:embed="rId4"/>
              </a:buBlip>
            </a:lvl3pPr>
          </a:lstStyle>
          <a:p>
            <a:pPr/>
            <a:r>
              <a:t>Segmentation à base de classification</a:t>
            </a:r>
          </a:p>
          <a:p>
            <a:pPr lvl="1"/>
            <a:r>
              <a:t>Seuillage</a:t>
            </a:r>
          </a:p>
          <a:p>
            <a:pPr lvl="2"/>
            <a:r>
              <a:t>Méthode de Otsu</a:t>
            </a:r>
          </a:p>
        </p:txBody>
      </p:sp>
      <p:sp>
        <p:nvSpPr>
          <p:cNvPr id="266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7" name="Régions"/>
          <p:cNvSpPr txBox="1"/>
          <p:nvPr>
            <p:ph type="title"/>
          </p:nvPr>
        </p:nvSpPr>
        <p:spPr>
          <a:prstGeom prst="rect">
            <a:avLst/>
          </a:prstGeom>
        </p:spPr>
        <p:txBody>
          <a:bodyPr/>
          <a:lstStyle>
            <a:lvl1pPr>
              <a:buAutoNum type="arabicPeriod" startAt="4"/>
            </a:lvl1pPr>
          </a:lstStyle>
          <a:p>
            <a:pPr/>
            <a:r>
              <a:t>Régions</a:t>
            </a:r>
          </a:p>
        </p:txBody>
      </p:sp>
      <p:pic>
        <p:nvPicPr>
          <p:cNvPr id="2668" name="coins.png" descr="coins.png"/>
          <p:cNvPicPr>
            <a:picLocks noChangeAspect="0"/>
          </p:cNvPicPr>
          <p:nvPr/>
        </p:nvPicPr>
        <p:blipFill>
          <a:blip r:embed="rId5">
            <a:extLst/>
          </a:blip>
          <a:stretch>
            <a:fillRect/>
          </a:stretch>
        </p:blipFill>
        <p:spPr>
          <a:xfrm>
            <a:off x="742950" y="4114038"/>
            <a:ext cx="3911600" cy="3270758"/>
          </a:xfrm>
          <a:prstGeom prst="rect">
            <a:avLst/>
          </a:prstGeom>
        </p:spPr>
      </p:pic>
      <p:pic>
        <p:nvPicPr>
          <p:cNvPr id="2669" name="droppedImage.png" descr="droppedImage.png"/>
          <p:cNvPicPr>
            <a:picLocks noChangeAspect="0"/>
          </p:cNvPicPr>
          <p:nvPr/>
        </p:nvPicPr>
        <p:blipFill>
          <a:blip r:embed="rId6">
            <a:extLst/>
          </a:blip>
          <a:stretch>
            <a:fillRect/>
          </a:stretch>
        </p:blipFill>
        <p:spPr>
          <a:xfrm>
            <a:off x="7924800" y="5429171"/>
            <a:ext cx="3937000" cy="3305572"/>
          </a:xfrm>
          <a:prstGeom prst="rect">
            <a:avLst/>
          </a:prstGeom>
        </p:spPr>
      </p:pic>
      <p:sp>
        <p:nvSpPr>
          <p:cNvPr id="2670" name="Le seuillage de Otsu retourne 126"/>
          <p:cNvSpPr/>
          <p:nvPr/>
        </p:nvSpPr>
        <p:spPr>
          <a:xfrm>
            <a:off x="4876800" y="5727700"/>
            <a:ext cx="2819400" cy="1435100"/>
          </a:xfrm>
          <a:prstGeom prst="rightArrow">
            <a:avLst>
              <a:gd name="adj1" fmla="val 58829"/>
              <a:gd name="adj2" fmla="val 3996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Le seuillage de Otsu retourne 126</a:t>
            </a:r>
          </a:p>
        </p:txBody>
      </p:sp>
      <p:pic>
        <p:nvPicPr>
          <p:cNvPr id="2671" name="droppedImage.png" descr="droppedImage.png"/>
          <p:cNvPicPr>
            <a:picLocks noChangeAspect="0"/>
          </p:cNvPicPr>
          <p:nvPr/>
        </p:nvPicPr>
        <p:blipFill>
          <a:blip r:embed="rId7">
            <a:extLst/>
          </a:blip>
          <a:stretch>
            <a:fillRect/>
          </a:stretch>
        </p:blipFill>
        <p:spPr>
          <a:xfrm>
            <a:off x="6654800" y="1549400"/>
            <a:ext cx="5880100" cy="378525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6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0" grpId="2"/>
      <p:bldP build="whole" bldLvl="1" animBg="1" rev="0" advAuto="0" spid="2669" grpId="1"/>
    </p:bldLst>
  </p:timing>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75"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76" name="Segmentation à base de classification…"/>
          <p:cNvSpPr txBox="1"/>
          <p:nvPr>
            <p:ph type="body" idx="1"/>
          </p:nvPr>
        </p:nvSpPr>
        <p:spPr>
          <a:prstGeom prst="rect">
            <a:avLst/>
          </a:prstGeom>
        </p:spPr>
        <p:txBody>
          <a:bodyPr/>
          <a:lstStyle>
            <a:lvl3pPr>
              <a:buBlip>
                <a:blip r:embed="rId4"/>
              </a:buBlip>
            </a:lvl3pPr>
          </a:lstStyle>
          <a:p>
            <a:pPr/>
            <a:r>
              <a:t>Segmentation à base de classification</a:t>
            </a:r>
          </a:p>
          <a:p>
            <a:pPr lvl="1"/>
            <a:r>
              <a:t>Seuillage</a:t>
            </a:r>
          </a:p>
          <a:p>
            <a:pPr lvl="2"/>
            <a:r>
              <a:t>Méthode de Otsu</a:t>
            </a:r>
          </a:p>
        </p:txBody>
      </p:sp>
      <p:sp>
        <p:nvSpPr>
          <p:cNvPr id="2684" name="Connection Line"/>
          <p:cNvSpPr/>
          <p:nvPr/>
        </p:nvSpPr>
        <p:spPr>
          <a:xfrm>
            <a:off x="8129569" y="4859249"/>
            <a:ext cx="356003" cy="789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headEnd type="triangle" len="sm"/>
            <a:tailEnd type="stealth"/>
          </a:ln>
        </p:spPr>
        <p:txBody>
          <a:bodyPr/>
          <a:lstStyle/>
          <a:p>
            <a:pPr/>
          </a:p>
        </p:txBody>
      </p:sp>
      <p:sp>
        <p:nvSpPr>
          <p:cNvPr id="2678" name="Image seuillée à 121"/>
          <p:cNvSpPr/>
          <p:nvPr/>
        </p:nvSpPr>
        <p:spPr>
          <a:xfrm>
            <a:off x="8015066" y="5902959"/>
            <a:ext cx="2335933"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spcBef>
                <a:spcPts val="100"/>
              </a:spcBef>
              <a:buClrTx/>
              <a:defRPr>
                <a:solidFill>
                  <a:srgbClr val="000000"/>
                </a:solidFill>
              </a:defRPr>
            </a:lvl1pPr>
          </a:lstStyle>
          <a:p>
            <a:pPr/>
            <a:r>
              <a:t>Image seuillée à 121</a:t>
            </a:r>
          </a:p>
        </p:txBody>
      </p:sp>
      <p:pic>
        <p:nvPicPr>
          <p:cNvPr id="2679" name="image.tiff" descr="image.tiff"/>
          <p:cNvPicPr>
            <a:picLocks noChangeAspect="0"/>
          </p:cNvPicPr>
          <p:nvPr/>
        </p:nvPicPr>
        <p:blipFill>
          <a:blip r:embed="rId5">
            <a:extLst/>
          </a:blip>
          <a:stretch>
            <a:fillRect/>
          </a:stretch>
        </p:blipFill>
        <p:spPr>
          <a:xfrm>
            <a:off x="547793" y="3810000"/>
            <a:ext cx="5391292" cy="2040467"/>
          </a:xfrm>
          <a:prstGeom prst="rect">
            <a:avLst/>
          </a:prstGeom>
        </p:spPr>
      </p:pic>
      <p:pic>
        <p:nvPicPr>
          <p:cNvPr id="2680" name="droppedImage.png" descr="droppedImage.png"/>
          <p:cNvPicPr>
            <a:picLocks noChangeAspect="0"/>
          </p:cNvPicPr>
          <p:nvPr/>
        </p:nvPicPr>
        <p:blipFill>
          <a:blip r:embed="rId6">
            <a:extLst/>
          </a:blip>
          <a:stretch>
            <a:fillRect/>
          </a:stretch>
        </p:blipFill>
        <p:spPr>
          <a:xfrm>
            <a:off x="6292285" y="1772355"/>
            <a:ext cx="5778501" cy="3086101"/>
          </a:xfrm>
          <a:prstGeom prst="rect">
            <a:avLst/>
          </a:prstGeom>
        </p:spPr>
      </p:pic>
      <p:pic>
        <p:nvPicPr>
          <p:cNvPr id="2681" name="image.tiff" descr="image.tiff"/>
          <p:cNvPicPr>
            <a:picLocks noChangeAspect="0"/>
          </p:cNvPicPr>
          <p:nvPr/>
        </p:nvPicPr>
        <p:blipFill>
          <a:blip r:embed="rId7">
            <a:extLst/>
          </a:blip>
          <a:stretch>
            <a:fillRect/>
          </a:stretch>
        </p:blipFill>
        <p:spPr>
          <a:xfrm>
            <a:off x="1555608" y="6613313"/>
            <a:ext cx="5414435" cy="2057401"/>
          </a:xfrm>
          <a:prstGeom prst="rect">
            <a:avLst/>
          </a:prstGeom>
        </p:spPr>
      </p:pic>
      <p:sp>
        <p:nvSpPr>
          <p:cNvPr id="268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83" name="Régions"/>
          <p:cNvSpPr txBox="1"/>
          <p:nvPr>
            <p:ph type="title"/>
          </p:nvPr>
        </p:nvSpPr>
        <p:spPr>
          <a:prstGeom prst="rect">
            <a:avLst/>
          </a:prstGeom>
        </p:spPr>
        <p:txBody>
          <a:bodyPr/>
          <a:lstStyle>
            <a:lvl1pPr>
              <a:buAutoNum type="arabicPeriod" startAt="4"/>
            </a:lvl1pPr>
          </a:lstStyle>
          <a:p>
            <a:pPr/>
            <a:r>
              <a:t>Régions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81"/>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6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0" grpId="1"/>
      <p:bldP build="whole" bldLvl="1" animBg="1" rev="0" advAuto="0" spid="2678" grpId="3"/>
      <p:bldP build="whole" bldLvl="1" animBg="1" rev="0" advAuto="0" spid="2681" grpId="2"/>
    </p:bldLst>
  </p:timing>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8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689" name="Segmentation à base de classification…"/>
          <p:cNvSpPr txBox="1"/>
          <p:nvPr>
            <p:ph type="body" idx="1"/>
          </p:nvPr>
        </p:nvSpPr>
        <p:spPr>
          <a:prstGeom prst="rect">
            <a:avLst/>
          </a:prstGeom>
        </p:spPr>
        <p:txBody>
          <a:bodyPr/>
          <a:lstStyle>
            <a:lvl3pPr>
              <a:buBlip>
                <a:blip r:embed="rId3"/>
              </a:buBlip>
            </a:lvl3pPr>
          </a:lstStyle>
          <a:p>
            <a:pPr/>
            <a:r>
              <a:t>Segmentation à base de classification</a:t>
            </a:r>
          </a:p>
          <a:p>
            <a:pPr lvl="1"/>
            <a:r>
              <a:t>Seuillage</a:t>
            </a:r>
          </a:p>
          <a:p>
            <a:pPr lvl="2"/>
            <a:r>
              <a:t>Méthode de Otsu</a:t>
            </a:r>
          </a:p>
        </p:txBody>
      </p:sp>
      <p:sp>
        <p:nvSpPr>
          <p:cNvPr id="269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91" name="Régions"/>
          <p:cNvSpPr txBox="1"/>
          <p:nvPr>
            <p:ph type="title"/>
          </p:nvPr>
        </p:nvSpPr>
        <p:spPr>
          <a:prstGeom prst="rect">
            <a:avLst/>
          </a:prstGeom>
        </p:spPr>
        <p:txBody>
          <a:bodyPr/>
          <a:lstStyle>
            <a:lvl1pPr>
              <a:buAutoNum type="arabicPeriod" startAt="4"/>
            </a:lvl1pPr>
          </a:lstStyle>
          <a:p>
            <a:pPr/>
            <a:r>
              <a:t>Régions</a:t>
            </a:r>
          </a:p>
        </p:txBody>
      </p:sp>
      <p:sp>
        <p:nvSpPr>
          <p:cNvPr id="2692" name="Image originale"/>
          <p:cNvSpPr/>
          <p:nvPr/>
        </p:nvSpPr>
        <p:spPr>
          <a:xfrm>
            <a:off x="590691" y="3580445"/>
            <a:ext cx="30861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buClr>
                <a:srgbClr val="000000"/>
              </a:buClr>
              <a:defRPr>
                <a:solidFill>
                  <a:srgbClr val="232A32"/>
                </a:solidFill>
              </a:defRPr>
            </a:lvl1pPr>
          </a:lstStyle>
          <a:p>
            <a:pPr/>
            <a:r>
              <a:t>Image originale</a:t>
            </a:r>
          </a:p>
        </p:txBody>
      </p:sp>
      <p:sp>
        <p:nvSpPr>
          <p:cNvPr id="2698" name="Connection Line"/>
          <p:cNvSpPr/>
          <p:nvPr/>
        </p:nvSpPr>
        <p:spPr>
          <a:xfrm>
            <a:off x="6420739" y="4369244"/>
            <a:ext cx="854026" cy="518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headEnd type="triangle" len="sm"/>
            <a:tailEnd type="stealth"/>
          </a:ln>
        </p:spPr>
        <p:txBody>
          <a:bodyPr/>
          <a:lstStyle/>
          <a:p>
            <a:pPr/>
          </a:p>
        </p:txBody>
      </p:sp>
      <p:sp>
        <p:nvSpPr>
          <p:cNvPr id="2694" name="Image seuillée à 88"/>
          <p:cNvSpPr/>
          <p:nvPr/>
        </p:nvSpPr>
        <p:spPr>
          <a:xfrm>
            <a:off x="4898118" y="5142005"/>
            <a:ext cx="2208933"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Tx/>
            </a:lvl1pPr>
          </a:lstStyle>
          <a:p>
            <a:pPr/>
            <a:r>
              <a:t>Image seuillée à 88</a:t>
            </a:r>
          </a:p>
        </p:txBody>
      </p:sp>
      <p:pic>
        <p:nvPicPr>
          <p:cNvPr id="2695" name="image.png" descr="image.png"/>
          <p:cNvPicPr>
            <a:picLocks noChangeAspect="0"/>
          </p:cNvPicPr>
          <p:nvPr/>
        </p:nvPicPr>
        <p:blipFill>
          <a:blip r:embed="rId4">
            <a:extLst/>
          </a:blip>
          <a:stretch>
            <a:fillRect/>
          </a:stretch>
        </p:blipFill>
        <p:spPr>
          <a:xfrm>
            <a:off x="770184" y="3924864"/>
            <a:ext cx="3302001" cy="3340101"/>
          </a:xfrm>
          <a:prstGeom prst="rect">
            <a:avLst/>
          </a:prstGeom>
        </p:spPr>
      </p:pic>
      <p:pic>
        <p:nvPicPr>
          <p:cNvPr id="2696" name="image.png" descr="image.png"/>
          <p:cNvPicPr>
            <a:picLocks noChangeAspect="0"/>
          </p:cNvPicPr>
          <p:nvPr/>
        </p:nvPicPr>
        <p:blipFill>
          <a:blip r:embed="rId5">
            <a:extLst/>
          </a:blip>
          <a:stretch>
            <a:fillRect/>
          </a:stretch>
        </p:blipFill>
        <p:spPr>
          <a:xfrm>
            <a:off x="7932984" y="4953564"/>
            <a:ext cx="3327401" cy="3365501"/>
          </a:xfrm>
          <a:prstGeom prst="rect">
            <a:avLst/>
          </a:prstGeom>
        </p:spPr>
      </p:pic>
      <p:pic>
        <p:nvPicPr>
          <p:cNvPr id="2697" name="droppedImage.png" descr="droppedImage.png"/>
          <p:cNvPicPr>
            <a:picLocks noChangeAspect="0"/>
          </p:cNvPicPr>
          <p:nvPr/>
        </p:nvPicPr>
        <p:blipFill>
          <a:blip r:embed="rId6">
            <a:extLst/>
          </a:blip>
          <a:stretch>
            <a:fillRect/>
          </a:stretch>
        </p:blipFill>
        <p:spPr>
          <a:xfrm>
            <a:off x="6582449" y="1747091"/>
            <a:ext cx="5702301" cy="2621622"/>
          </a:xfrm>
          <a:prstGeom prst="rect">
            <a:avLst/>
          </a:prstGeom>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700" name="Source : Antoine Manzanera Source : Antoine Manzanera" descr="Source : Antoine Manzanera Source : Antoine Manzanera"/>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01" name="Segmentation à base de classification…"/>
          <p:cNvSpPr txBox="1"/>
          <p:nvPr>
            <p:ph type="body" idx="1"/>
          </p:nvPr>
        </p:nvSpPr>
        <p:spPr>
          <a:prstGeom prst="rect">
            <a:avLst/>
          </a:prstGeom>
        </p:spPr>
        <p:txBody>
          <a:bodyPr/>
          <a:lstStyle>
            <a:lvl3pPr>
              <a:buBlip>
                <a:blip r:embed="rId3"/>
              </a:buBlip>
            </a:lvl3pPr>
          </a:lstStyle>
          <a:p>
            <a:pPr/>
            <a:r>
              <a:t>Segmentation à base de classification</a:t>
            </a:r>
          </a:p>
          <a:p>
            <a:pPr lvl="1"/>
            <a:r>
              <a:t>Seuillage</a:t>
            </a:r>
          </a:p>
          <a:p>
            <a:pPr lvl="2"/>
            <a:r>
              <a:t>Seuillage avec hystérésis</a:t>
            </a:r>
          </a:p>
        </p:txBody>
      </p:sp>
      <p:sp>
        <p:nvSpPr>
          <p:cNvPr id="270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3" name="Régions"/>
          <p:cNvSpPr txBox="1"/>
          <p:nvPr>
            <p:ph type="title"/>
          </p:nvPr>
        </p:nvSpPr>
        <p:spPr>
          <a:prstGeom prst="rect">
            <a:avLst/>
          </a:prstGeom>
        </p:spPr>
        <p:txBody>
          <a:bodyPr/>
          <a:lstStyle>
            <a:lvl1pPr>
              <a:buAutoNum type="arabicPeriod" startAt="4"/>
            </a:lvl1pPr>
          </a:lstStyle>
          <a:p>
            <a:pPr/>
            <a:r>
              <a:t>Régions</a:t>
            </a:r>
          </a:p>
        </p:txBody>
      </p:sp>
      <p:grpSp>
        <p:nvGrpSpPr>
          <p:cNvPr id="2707" name="Group"/>
          <p:cNvGrpSpPr/>
          <p:nvPr/>
        </p:nvGrpSpPr>
        <p:grpSpPr>
          <a:xfrm>
            <a:off x="914400" y="3530599"/>
            <a:ext cx="2451100" cy="5182556"/>
            <a:chOff x="-76200" y="-88900"/>
            <a:chExt cx="2451100" cy="5182554"/>
          </a:xfrm>
        </p:grpSpPr>
        <p:pic>
          <p:nvPicPr>
            <p:cNvPr id="2704" name="droppedImage.tiff" descr="droppedImage.tiff"/>
            <p:cNvPicPr>
              <a:picLocks noChangeAspect="0"/>
            </p:cNvPicPr>
            <p:nvPr/>
          </p:nvPicPr>
          <p:blipFill>
            <a:blip r:embed="rId4">
              <a:extLst/>
            </a:blip>
            <a:stretch>
              <a:fillRect/>
            </a:stretch>
          </p:blipFill>
          <p:spPr>
            <a:xfrm>
              <a:off x="-76200" y="2400300"/>
              <a:ext cx="2451100" cy="2298700"/>
            </a:xfrm>
            <a:prstGeom prst="rect">
              <a:avLst/>
            </a:prstGeom>
            <a:effectLst/>
          </p:spPr>
        </p:pic>
        <p:pic>
          <p:nvPicPr>
            <p:cNvPr id="2705" name="droppedImage.tiff" descr="droppedImage.tiff"/>
            <p:cNvPicPr>
              <a:picLocks noChangeAspect="0"/>
            </p:cNvPicPr>
            <p:nvPr/>
          </p:nvPicPr>
          <p:blipFill>
            <a:blip r:embed="rId5">
              <a:extLst/>
            </a:blip>
            <a:stretch>
              <a:fillRect/>
            </a:stretch>
          </p:blipFill>
          <p:spPr>
            <a:xfrm>
              <a:off x="-25400" y="-88900"/>
              <a:ext cx="2362200" cy="2400300"/>
            </a:xfrm>
            <a:prstGeom prst="rect">
              <a:avLst/>
            </a:prstGeom>
            <a:effectLst/>
          </p:spPr>
        </p:pic>
        <p:sp>
          <p:nvSpPr>
            <p:cNvPr id="2706" name="image originale"/>
            <p:cNvSpPr/>
            <p:nvPr/>
          </p:nvSpPr>
          <p:spPr>
            <a:xfrm>
              <a:off x="262011" y="4659945"/>
              <a:ext cx="175198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originale</a:t>
              </a:r>
            </a:p>
          </p:txBody>
        </p:sp>
      </p:grpSp>
      <p:grpSp>
        <p:nvGrpSpPr>
          <p:cNvPr id="2713" name="Group"/>
          <p:cNvGrpSpPr/>
          <p:nvPr/>
        </p:nvGrpSpPr>
        <p:grpSpPr>
          <a:xfrm>
            <a:off x="3784600" y="3530599"/>
            <a:ext cx="2578100" cy="5182556"/>
            <a:chOff x="-76199" y="-88900"/>
            <a:chExt cx="2578100" cy="5182554"/>
          </a:xfrm>
        </p:grpSpPr>
        <p:pic>
          <p:nvPicPr>
            <p:cNvPr id="2708" name="droppedImage.tiff" descr="droppedImage.tiff"/>
            <p:cNvPicPr>
              <a:picLocks noChangeAspect="0"/>
            </p:cNvPicPr>
            <p:nvPr/>
          </p:nvPicPr>
          <p:blipFill>
            <a:blip r:embed="rId6">
              <a:extLst/>
            </a:blip>
            <a:stretch>
              <a:fillRect/>
            </a:stretch>
          </p:blipFill>
          <p:spPr>
            <a:xfrm>
              <a:off x="38100" y="-88900"/>
              <a:ext cx="2362200" cy="2400300"/>
            </a:xfrm>
            <a:prstGeom prst="rect">
              <a:avLst/>
            </a:prstGeom>
            <a:effectLst/>
          </p:spPr>
        </p:pic>
        <p:grpSp>
          <p:nvGrpSpPr>
            <p:cNvPr id="2711" name="Group"/>
            <p:cNvGrpSpPr/>
            <p:nvPr/>
          </p:nvGrpSpPr>
          <p:grpSpPr>
            <a:xfrm>
              <a:off x="-76200" y="2375758"/>
              <a:ext cx="2578100" cy="2387601"/>
              <a:chOff x="-76199" y="-101600"/>
              <a:chExt cx="2578100" cy="2387600"/>
            </a:xfrm>
          </p:grpSpPr>
          <p:pic>
            <p:nvPicPr>
              <p:cNvPr id="2709" name="droppedImage.tiff" descr="droppedImage.tiff"/>
              <p:cNvPicPr>
                <a:picLocks noChangeAspect="0"/>
              </p:cNvPicPr>
              <p:nvPr/>
            </p:nvPicPr>
            <p:blipFill>
              <a:blip r:embed="rId7">
                <a:extLst/>
              </a:blip>
              <a:stretch>
                <a:fillRect/>
              </a:stretch>
            </p:blipFill>
            <p:spPr>
              <a:xfrm>
                <a:off x="-76200" y="-101600"/>
                <a:ext cx="2578101" cy="2387600"/>
              </a:xfrm>
              <a:prstGeom prst="rect">
                <a:avLst/>
              </a:prstGeom>
              <a:effectLst/>
            </p:spPr>
          </p:pic>
          <p:sp>
            <p:nvSpPr>
              <p:cNvPr id="2710" name="Rectangle"/>
              <p:cNvSpPr/>
              <p:nvPr/>
            </p:nvSpPr>
            <p:spPr>
              <a:xfrm>
                <a:off x="939800" y="11841"/>
                <a:ext cx="495300" cy="406401"/>
              </a:xfrm>
              <a:prstGeom prst="rect">
                <a:avLst/>
              </a:prstGeom>
              <a:solidFill>
                <a:srgbClr val="FFFFFF"/>
              </a:solidFill>
              <a:ln w="76200" cap="flat">
                <a:noFill/>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grpSp>
        <p:sp>
          <p:nvSpPr>
            <p:cNvPr id="2712" name="Seuillage haut"/>
            <p:cNvSpPr/>
            <p:nvPr/>
          </p:nvSpPr>
          <p:spPr>
            <a:xfrm>
              <a:off x="406300" y="4659945"/>
              <a:ext cx="161109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Seuillage haut</a:t>
              </a:r>
            </a:p>
          </p:txBody>
        </p:sp>
      </p:grpSp>
      <p:grpSp>
        <p:nvGrpSpPr>
          <p:cNvPr id="2717" name="Group"/>
          <p:cNvGrpSpPr/>
          <p:nvPr/>
        </p:nvGrpSpPr>
        <p:grpSpPr>
          <a:xfrm>
            <a:off x="6743700" y="3530599"/>
            <a:ext cx="2578100" cy="5182556"/>
            <a:chOff x="-76199" y="-88900"/>
            <a:chExt cx="2578100" cy="5182554"/>
          </a:xfrm>
        </p:grpSpPr>
        <p:pic>
          <p:nvPicPr>
            <p:cNvPr id="2714" name="droppedImage.tiff" descr="droppedImage.tiff"/>
            <p:cNvPicPr>
              <a:picLocks noChangeAspect="0"/>
            </p:cNvPicPr>
            <p:nvPr/>
          </p:nvPicPr>
          <p:blipFill>
            <a:blip r:embed="rId8">
              <a:extLst/>
            </a:blip>
            <a:stretch>
              <a:fillRect/>
            </a:stretch>
          </p:blipFill>
          <p:spPr>
            <a:xfrm>
              <a:off x="38100" y="-88900"/>
              <a:ext cx="2362200" cy="2400300"/>
            </a:xfrm>
            <a:prstGeom prst="rect">
              <a:avLst/>
            </a:prstGeom>
            <a:effectLst/>
          </p:spPr>
        </p:pic>
        <p:pic>
          <p:nvPicPr>
            <p:cNvPr id="2715" name="droppedImage.tiff" descr="droppedImage.tiff"/>
            <p:cNvPicPr>
              <a:picLocks noChangeAspect="0"/>
            </p:cNvPicPr>
            <p:nvPr/>
          </p:nvPicPr>
          <p:blipFill>
            <a:blip r:embed="rId9">
              <a:extLst/>
            </a:blip>
            <a:stretch>
              <a:fillRect/>
            </a:stretch>
          </p:blipFill>
          <p:spPr>
            <a:xfrm>
              <a:off x="-76200" y="2374900"/>
              <a:ext cx="2578101" cy="2387600"/>
            </a:xfrm>
            <a:prstGeom prst="rect">
              <a:avLst/>
            </a:prstGeom>
            <a:effectLst/>
          </p:spPr>
        </p:pic>
        <p:sp>
          <p:nvSpPr>
            <p:cNvPr id="2716" name="Seuillage bas"/>
            <p:cNvSpPr/>
            <p:nvPr/>
          </p:nvSpPr>
          <p:spPr>
            <a:xfrm>
              <a:off x="450825" y="4659945"/>
              <a:ext cx="1512367"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Seuillage bas</a:t>
              </a:r>
            </a:p>
          </p:txBody>
        </p:sp>
      </p:grpSp>
      <p:grpSp>
        <p:nvGrpSpPr>
          <p:cNvPr id="2721" name="Group"/>
          <p:cNvGrpSpPr/>
          <p:nvPr/>
        </p:nvGrpSpPr>
        <p:grpSpPr>
          <a:xfrm>
            <a:off x="9702800" y="3530599"/>
            <a:ext cx="2578100" cy="5182556"/>
            <a:chOff x="-9661" y="-88900"/>
            <a:chExt cx="2578100" cy="5182554"/>
          </a:xfrm>
        </p:grpSpPr>
        <p:pic>
          <p:nvPicPr>
            <p:cNvPr id="2718" name="droppedImage.tiff" descr="droppedImage.tiff"/>
            <p:cNvPicPr>
              <a:picLocks noChangeAspect="0"/>
            </p:cNvPicPr>
            <p:nvPr/>
          </p:nvPicPr>
          <p:blipFill>
            <a:blip r:embed="rId10">
              <a:extLst/>
            </a:blip>
            <a:stretch>
              <a:fillRect/>
            </a:stretch>
          </p:blipFill>
          <p:spPr>
            <a:xfrm>
              <a:off x="104638" y="-88900"/>
              <a:ext cx="2362201" cy="2400300"/>
            </a:xfrm>
            <a:prstGeom prst="rect">
              <a:avLst/>
            </a:prstGeom>
            <a:effectLst/>
          </p:spPr>
        </p:pic>
        <p:pic>
          <p:nvPicPr>
            <p:cNvPr id="2719" name="droppedImage.tiff" descr="droppedImage.tiff"/>
            <p:cNvPicPr>
              <a:picLocks noChangeAspect="0"/>
            </p:cNvPicPr>
            <p:nvPr/>
          </p:nvPicPr>
          <p:blipFill>
            <a:blip r:embed="rId11">
              <a:extLst/>
            </a:blip>
            <a:stretch>
              <a:fillRect/>
            </a:stretch>
          </p:blipFill>
          <p:spPr>
            <a:xfrm>
              <a:off x="-9662" y="2362200"/>
              <a:ext cx="2578101" cy="2387600"/>
            </a:xfrm>
            <a:prstGeom prst="rect">
              <a:avLst/>
            </a:prstGeom>
            <a:effectLst/>
          </p:spPr>
        </p:pic>
        <p:sp>
          <p:nvSpPr>
            <p:cNvPr id="2720" name="Seuillage par hystérésis"/>
            <p:cNvSpPr/>
            <p:nvPr/>
          </p:nvSpPr>
          <p:spPr>
            <a:xfrm>
              <a:off x="0" y="4659945"/>
              <a:ext cx="2563342"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Seuillage par hystérésis</a:t>
              </a:r>
            </a:p>
          </p:txBody>
        </p:sp>
      </p:grpSp>
      <p:sp>
        <p:nvSpPr>
          <p:cNvPr id="2722" name="Remarque :…"/>
          <p:cNvSpPr/>
          <p:nvPr/>
        </p:nvSpPr>
        <p:spPr>
          <a:xfrm>
            <a:off x="6400800" y="1675444"/>
            <a:ext cx="6108700" cy="11195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12"/>
              </a:buBlip>
            </a:pPr>
            <a:r>
              <a:t>Le seuillage par hystérésis peut s'appliquer pour la segmentation en région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3" grpId="1"/>
      <p:bldP build="whole" bldLvl="1" animBg="1" rev="0" advAuto="0" spid="2717" grpId="2"/>
      <p:bldP build="whole" bldLvl="1" animBg="1" rev="0" advAuto="0" spid="2721" grpId="3"/>
    </p:bldLst>
  </p:timing>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4"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2"/>
              </a:buBlip>
            </a:pPr>
            <a:r>
              <a:t>2 classes</a:t>
            </a:r>
          </a:p>
        </p:txBody>
      </p:sp>
      <p:pic>
        <p:nvPicPr>
          <p:cNvPr id="2725"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26"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7" name="Régions"/>
          <p:cNvSpPr txBox="1"/>
          <p:nvPr>
            <p:ph type="title"/>
          </p:nvPr>
        </p:nvSpPr>
        <p:spPr>
          <a:prstGeom prst="rect">
            <a:avLst/>
          </a:prstGeom>
        </p:spPr>
        <p:txBody>
          <a:bodyPr/>
          <a:lstStyle>
            <a:lvl1pPr>
              <a:buAutoNum type="arabicPeriod" startAt="4"/>
            </a:lvl1pPr>
          </a:lstStyle>
          <a:p>
            <a:pPr/>
            <a:r>
              <a:t>Régions</a:t>
            </a:r>
          </a:p>
        </p:txBody>
      </p:sp>
      <p:pic>
        <p:nvPicPr>
          <p:cNvPr id="2728" name="droppedImage.pdf" descr="droppedImage.pdf"/>
          <p:cNvPicPr>
            <a:picLocks noChangeAspect="0"/>
          </p:cNvPicPr>
          <p:nvPr/>
        </p:nvPicPr>
        <p:blipFill>
          <a:blip r:embed="rId4">
            <a:extLst/>
          </a:blip>
          <a:stretch>
            <a:fillRect/>
          </a:stretch>
        </p:blipFill>
        <p:spPr>
          <a:xfrm>
            <a:off x="7112000" y="10033000"/>
            <a:ext cx="4749800" cy="3644900"/>
          </a:xfrm>
          <a:prstGeom prst="rect">
            <a:avLst/>
          </a:prstGeom>
        </p:spPr>
      </p:pic>
      <p:pic>
        <p:nvPicPr>
          <p:cNvPr id="2729" name="droppedImage.pdf" descr="droppedImage.pdf"/>
          <p:cNvPicPr>
            <a:picLocks noChangeAspect="0"/>
          </p:cNvPicPr>
          <p:nvPr/>
        </p:nvPicPr>
        <p:blipFill>
          <a:blip r:embed="rId5">
            <a:extLst/>
          </a:blip>
          <a:stretch>
            <a:fillRect/>
          </a:stretch>
        </p:blipFill>
        <p:spPr>
          <a:xfrm>
            <a:off x="11544300" y="10312400"/>
            <a:ext cx="4749800" cy="3644900"/>
          </a:xfrm>
          <a:prstGeom prst="rect">
            <a:avLst/>
          </a:prstGeom>
        </p:spPr>
      </p:pic>
      <p:graphicFrame>
        <p:nvGraphicFramePr>
          <p:cNvPr id="2730" name="Algorithme : Calcul moyennes de classe (deux classes)"/>
          <p:cNvGraphicFramePr/>
          <p:nvPr/>
        </p:nvGraphicFramePr>
        <p:xfrm>
          <a:off x="3734485" y="2487044"/>
          <a:ext cx="11179709" cy="4714876"/>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444500"/>
                <a:gridCol w="5365697"/>
                <a:gridCol w="1083460"/>
              </a:tblGrid>
              <a:tr h="584200">
                <a:tc gridSpan="3">
                  <a:txBody>
                    <a:bodyPr/>
                    <a:lstStyle/>
                    <a:p>
                      <a:pPr algn="l" defTabSz="469900">
                        <a:defRPr sz="1800">
                          <a:solidFill>
                            <a:srgbClr val="000000"/>
                          </a:solidFill>
                        </a:defRPr>
                      </a:pPr>
                      <a:r>
                        <a:rPr b="1" sz="2000">
                          <a:latin typeface="+mn-lt"/>
                          <a:ea typeface="+mn-ea"/>
                          <a:cs typeface="+mn-cs"/>
                          <a:sym typeface="Helvetica"/>
                        </a:rPr>
                        <a:t>Algorithme : Calcul moyennes de classe (deux classes)</a:t>
                      </a:r>
                    </a:p>
                  </a:txBody>
                  <a:tcPr marL="139700" marR="139700" marT="139700" marB="139700" anchor="ctr" anchorCtr="0" horzOverflow="overflow">
                    <a:lnL/>
                    <a:lnR/>
                    <a:lnT/>
                    <a:lnB/>
                    <a:solidFill>
                      <a:srgbClr val="000000">
                        <a:alpha val="0"/>
                      </a:srgbClr>
                    </a:solidFill>
                  </a:tcPr>
                </a:tc>
                <a:tc hMerge="1">
                  <a:tcPr/>
                </a:tc>
                <a:tc hMerge="1">
                  <a:tcPr/>
                </a:tc>
              </a:tr>
              <a:tr h="509587">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d’origine</a:t>
                      </a:r>
                    </a:p>
                    <a:p>
                      <a:pPr marL="2171700" indent="-2171700" algn="l" defTabSz="12700">
                        <a:spcBef>
                          <a:spcPts val="1000"/>
                        </a:spcBef>
                        <a:tabLst>
                          <a:tab pos="1778000" algn="r"/>
                          <a:tab pos="2120900" algn="l"/>
                        </a:tabLst>
                        <a:defRPr sz="1800">
                          <a:solidFill>
                            <a:srgbClr val="000000"/>
                          </a:solidFill>
                          <a:latin typeface="Times New Roman"/>
                          <a:ea typeface="Times New Roman"/>
                          <a:cs typeface="Times New Roman"/>
                          <a:sym typeface="Times New Roman"/>
                        </a:defRPr>
                      </a:pPr>
                      <a:r>
                        <a:t>	</a:t>
                      </a:r>
                      <a:r>
                        <a:rPr i="1" spc="27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Segmentation en deux classes (0 ou 1)</a:t>
                      </a:r>
                    </a:p>
                  </a:txBody>
                  <a:tcPr marL="50800" marR="50800" marT="50800" marB="50800" anchor="t" anchorCtr="0" horzOverflow="overflow">
                    <a:lnR w="12700">
                      <a:miter lim="400000"/>
                    </a:lnR>
                    <a:lnT w="12700">
                      <a:miter lim="400000"/>
                    </a:lnT>
                  </a:tcPr>
                </a:tc>
                <a:tc hMerge="1">
                  <a:tcPr/>
                </a:tc>
                <a:tc hMerge="1">
                  <a:tcPr/>
                </a:tc>
              </a:tr>
              <a:tr h="433387">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90">
                          <a:latin typeface="+mj-lt"/>
                          <a:ea typeface="+mj-ea"/>
                          <a:cs typeface="+mj-cs"/>
                          <a:sym typeface="Times Roman"/>
                        </a:rPr>
                        <a:t>μ</a:t>
                      </a:r>
                      <a:r>
                        <a:rPr baseline="-33777"/>
                        <a:t>0</a:t>
                      </a:r>
                      <a:r>
                        <a:t> et  </a:t>
                      </a:r>
                      <a:r>
                        <a:rPr i="1" spc="90">
                          <a:latin typeface="+mj-lt"/>
                          <a:ea typeface="+mj-ea"/>
                          <a:cs typeface="+mj-cs"/>
                          <a:sym typeface="Times Roman"/>
                        </a:rPr>
                        <a:t>μ</a:t>
                      </a:r>
                      <a:r>
                        <a:rPr baseline="-33777"/>
                        <a:t>1</a:t>
                      </a:r>
                      <a:r>
                        <a:t>	 moyennes des deux classes</a:t>
                      </a:r>
                    </a:p>
                  </a:txBody>
                  <a:tcPr marL="50800" marR="50800" marT="50800" marB="50800" anchor="t" anchorCtr="0" horzOverflow="overflow">
                    <a:lnR w="12700">
                      <a:miter lim="400000"/>
                    </a:lnR>
                    <a:lnB>
                      <a:solidFill>
                        <a:srgbClr val="000000"/>
                      </a:solidFill>
                      <a:miter lim="400000"/>
                    </a:lnB>
                  </a:tcPr>
                </a:tc>
                <a:tc hMerge="1">
                  <a:tcPr/>
                </a:tc>
                <a:tc hMerge="1">
                  <a:tcPr/>
                </a:tc>
              </a:tr>
              <a:tr h="458787">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tcPr>
                </a:tc>
                <a:tc gridSpan="2">
                  <a:txBody>
                    <a:bodyPr/>
                    <a:lstStyle/>
                    <a:p>
                      <a:pPr algn="l" defTabSz="457200">
                        <a:spcBef>
                          <a:spcPts val="1100"/>
                        </a:spcBef>
                        <a:defRPr>
                          <a:sym typeface="Menlo Regular"/>
                        </a:defRPr>
                      </a:pPr>
                      <a:r>
                        <a:rPr i="1" spc="70">
                          <a:latin typeface="+mj-lt"/>
                          <a:ea typeface="+mj-ea"/>
                          <a:cs typeface="+mj-cs"/>
                          <a:sym typeface="Times Roman"/>
                        </a:rPr>
                        <a:t>μ</a:t>
                      </a:r>
                      <a:r>
                        <a:rPr baseline="-41714"/>
                        <a:t>0</a:t>
                      </a:r>
                      <a:r>
                        <a:t> =  </a:t>
                      </a:r>
                      <a:r>
                        <a:rPr i="1" spc="70">
                          <a:latin typeface="+mj-lt"/>
                          <a:ea typeface="+mj-ea"/>
                          <a:cs typeface="+mj-cs"/>
                          <a:sym typeface="Times Roman"/>
                        </a:rPr>
                        <a:t>μ</a:t>
                      </a:r>
                      <a:r>
                        <a:rPr baseline="-41714"/>
                        <a:t>1</a:t>
                      </a:r>
                      <a:r>
                        <a:t> =  </a:t>
                      </a:r>
                      <a:r>
                        <a:rPr i="1" spc="70">
                          <a:latin typeface="+mj-lt"/>
                          <a:ea typeface="+mj-ea"/>
                          <a:cs typeface="+mj-cs"/>
                          <a:sym typeface="Times Roman"/>
                        </a:rPr>
                        <a:t>N</a:t>
                      </a:r>
                      <a:r>
                        <a:rPr baseline="-41714"/>
                        <a:t>0</a:t>
                      </a:r>
                      <a:r>
                        <a:t> =  </a:t>
                      </a:r>
                      <a:r>
                        <a:rPr i="1" spc="70">
                          <a:latin typeface="+mj-lt"/>
                          <a:ea typeface="+mj-ea"/>
                          <a:cs typeface="+mj-cs"/>
                          <a:sym typeface="Times Roman"/>
                        </a:rPr>
                        <a:t>N</a:t>
                      </a:r>
                      <a:r>
                        <a:rPr baseline="-41714"/>
                        <a:t>1</a:t>
                      </a:r>
                      <a:r>
                        <a:t> =  </a:t>
                      </a:r>
                      <a:r>
                        <a:rPr spc="70">
                          <a:latin typeface="+mj-lt"/>
                          <a:ea typeface="+mj-ea"/>
                          <a:cs typeface="+mj-cs"/>
                          <a:sym typeface="Times Roman"/>
                        </a:rPr>
                        <a:t>0</a:t>
                      </a:r>
                    </a:p>
                  </a:txBody>
                  <a:tcPr marL="63500" marR="63500" marT="63500" marB="63500" anchor="t" anchorCtr="0" horzOverflow="overflow">
                    <a:lnR w="12700">
                      <a:miter lim="400000"/>
                    </a:lnR>
                  </a:tcPr>
                </a:tc>
                <a:tc hMerge="1">
                  <a:tcPr/>
                </a:tc>
              </a:tr>
              <a:tr h="458787">
                <a:tc>
                  <a:txBody>
                    <a:bodyPr/>
                    <a:lstStyle/>
                    <a:p>
                      <a:pPr algn="l" defTabSz="457200">
                        <a:spcBef>
                          <a:spcPts val="1100"/>
                        </a:spcBef>
                        <a:defRPr sz="1800">
                          <a:solidFill>
                            <a:srgbClr val="000000"/>
                          </a:solidFill>
                        </a:defRPr>
                      </a:pPr>
                      <a:r>
                        <a:rPr sz="1400">
                          <a:solidFill>
                            <a:srgbClr val="232A32"/>
                          </a:solidFill>
                          <a:sym typeface="Menlo Regular"/>
                        </a:rPr>
                        <a:t>2</a:t>
                      </a:r>
                    </a:p>
                  </a:txBody>
                  <a:tcPr marL="50800" marR="50800" marT="50800" marB="50800" anchor="t" anchorCtr="0" horzOverflow="overflow"/>
                </a:tc>
                <a:tc gridSpan="2">
                  <a:txBody>
                    <a:bodyPr/>
                    <a:lstStyle/>
                    <a:p>
                      <a:pPr algn="l" defTabSz="457200">
                        <a:spcBef>
                          <a:spcPts val="1100"/>
                        </a:spcBef>
                        <a:defRPr>
                          <a:sym typeface="Menlo Regular"/>
                        </a:defRPr>
                      </a:pPr>
                      <a:r>
                        <a:t>Pour chaque pixel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tcPr>
                </a:tc>
                <a:tc hMerge="1">
                  <a:tcPr/>
                </a:tc>
              </a:tr>
              <a:tr h="4445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Si </a:t>
                      </a:r>
                      <a:r>
                        <a:rPr i="1" spc="210">
                          <a:latin typeface="+mj-lt"/>
                          <a:ea typeface="+mj-ea"/>
                          <a:cs typeface="+mj-cs"/>
                          <a:sym typeface="Times Roman"/>
                        </a:rPr>
                        <a:t>c</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 = 0</a:t>
                      </a:r>
                    </a:p>
                  </a:txBody>
                  <a:tcPr marL="63500" marR="63500" marT="63500" marB="63500" anchor="t" anchorCtr="0" horzOverflow="overflow"/>
                </a:tc>
                <a:tc>
                  <a:txBody>
                    <a:bodyPr/>
                    <a:lstStyle/>
                    <a:p>
                      <a:pPr marL="151130" indent="-151130" algn="l" defTabSz="457200">
                        <a:spcBef>
                          <a:spcPts val="1100"/>
                        </a:spcBef>
                        <a:buSzPct val="100000"/>
                        <a:buFont typeface="TimesNewRomanPSMT"/>
                        <a:buChar char="//"/>
                        <a:defRPr>
                          <a:sym typeface="Menlo Regular"/>
                        </a:defRPr>
                      </a:pPr>
                      <a:r>
                        <a:t>classe 0</a:t>
                      </a:r>
                    </a:p>
                  </a:txBody>
                  <a:tcPr marL="63500" marR="63500" marT="63500" marB="63500" anchor="t" anchorCtr="0" horzOverflow="overflow">
                    <a:lnR w="12700">
                      <a:miter lim="400000"/>
                    </a:lnR>
                  </a:tcPr>
                </a:tc>
              </a:tr>
              <a:tr h="4445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spc="70">
                          <a:latin typeface="+mj-lt"/>
                          <a:ea typeface="+mj-ea"/>
                          <a:cs typeface="+mj-cs"/>
                          <a:sym typeface="Times Roman"/>
                        </a:rPr>
                        <a:t>μ</a:t>
                      </a:r>
                      <a:r>
                        <a:rPr baseline="-41714"/>
                        <a:t>0</a:t>
                      </a:r>
                      <a:r>
                        <a:t> += </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endParaRPr spc="70">
                        <a:latin typeface="+mj-lt"/>
                        <a:ea typeface="+mj-ea"/>
                        <a:cs typeface="+mj-cs"/>
                        <a:sym typeface="Times Roman"/>
                      </a:endParaRPr>
                    </a:p>
                    <a:p>
                      <a:pPr algn="l" defTabSz="457200">
                        <a:spcBef>
                          <a:spcPts val="1100"/>
                        </a:spcBef>
                        <a:defRPr>
                          <a:sym typeface="Menlo Regular"/>
                        </a:defRPr>
                      </a:pPr>
                      <a:r>
                        <a:rPr spc="70">
                          <a:latin typeface="+mj-lt"/>
                          <a:ea typeface="+mj-ea"/>
                          <a:cs typeface="+mj-cs"/>
                          <a:sym typeface="Times Roman"/>
                        </a:rPr>
                        <a:t>		</a:t>
                      </a:r>
                      <a:r>
                        <a:rPr i="1" spc="70">
                          <a:latin typeface="+mj-lt"/>
                          <a:ea typeface="+mj-ea"/>
                          <a:cs typeface="+mj-cs"/>
                          <a:sym typeface="Times Roman"/>
                        </a:rPr>
                        <a:t>N</a:t>
                      </a:r>
                      <a:r>
                        <a:rPr baseline="-41714"/>
                        <a:t>0</a:t>
                      </a:r>
                      <a:r>
                        <a:t> += 1</a:t>
                      </a:r>
                    </a:p>
                  </a:txBody>
                  <a:tcPr marL="63500" marR="63500" marT="63500" marB="63500" anchor="t" anchorCtr="0" horzOverflow="overflow">
                    <a:lnR w="12700">
                      <a:miter lim="400000"/>
                    </a:lnR>
                  </a:tcPr>
                </a:tc>
                <a:tc hMerge="1">
                  <a:tcPr/>
                </a:tc>
              </a:tr>
              <a:tr h="4445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sz="1800">
                          <a:solidFill>
                            <a:srgbClr val="000000"/>
                          </a:solidFill>
                        </a:defRPr>
                      </a:pPr>
                      <a:r>
                        <a:rPr sz="1400">
                          <a:solidFill>
                            <a:srgbClr val="232A32"/>
                          </a:solidFill>
                          <a:sym typeface="Menlo Regular"/>
                        </a:rPr>
                        <a:t>	Sinon</a:t>
                      </a:r>
                    </a:p>
                  </a:txBody>
                  <a:tcPr marL="63500" marR="63500" marT="63500" marB="63500" anchor="t" anchorCtr="0" horzOverflow="overflow">
                    <a:lnR w="12700">
                      <a:miter lim="400000"/>
                    </a:lnR>
                  </a:tcPr>
                </a:tc>
                <a:tc hMerge="1">
                  <a:tcPr/>
                </a:tc>
              </a:tr>
              <a:tr h="4445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spc="70">
                          <a:latin typeface="+mj-lt"/>
                          <a:ea typeface="+mj-ea"/>
                          <a:cs typeface="+mj-cs"/>
                          <a:sym typeface="Times Roman"/>
                        </a:rPr>
                        <a:t>μ</a:t>
                      </a:r>
                      <a:r>
                        <a:rPr baseline="-41714"/>
                        <a:t>1</a:t>
                      </a:r>
                      <a:r>
                        <a:t> += </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endParaRPr spc="70">
                        <a:latin typeface="+mj-lt"/>
                        <a:ea typeface="+mj-ea"/>
                        <a:cs typeface="+mj-cs"/>
                        <a:sym typeface="Times Roman"/>
                      </a:endParaRPr>
                    </a:p>
                    <a:p>
                      <a:pPr algn="l" defTabSz="457200">
                        <a:spcBef>
                          <a:spcPts val="1100"/>
                        </a:spcBef>
                        <a:defRPr>
                          <a:sym typeface="Menlo Regular"/>
                        </a:defRPr>
                      </a:pPr>
                      <a:r>
                        <a:rPr spc="70">
                          <a:latin typeface="+mj-lt"/>
                          <a:ea typeface="+mj-ea"/>
                          <a:cs typeface="+mj-cs"/>
                          <a:sym typeface="Times Roman"/>
                        </a:rPr>
                        <a:t>		</a:t>
                      </a:r>
                      <a:r>
                        <a:rPr i="1" spc="70">
                          <a:latin typeface="+mj-lt"/>
                          <a:ea typeface="+mj-ea"/>
                          <a:cs typeface="+mj-cs"/>
                          <a:sym typeface="Times Roman"/>
                        </a:rPr>
                        <a:t>N</a:t>
                      </a:r>
                      <a:r>
                        <a:rPr baseline="-41714"/>
                        <a:t>1</a:t>
                      </a:r>
                      <a:r>
                        <a:t> += 1</a:t>
                      </a:r>
                    </a:p>
                  </a:txBody>
                  <a:tcPr marL="63500" marR="63500" marT="63500" marB="63500" anchor="t" anchorCtr="0" horzOverflow="overflow">
                    <a:lnR w="12700">
                      <a:miter lim="400000"/>
                    </a:lnR>
                  </a:tcPr>
                </a:tc>
                <a:tc hMerge="1">
                  <a:tcPr/>
                </a:tc>
              </a:tr>
              <a:tr h="358588">
                <a:tc>
                  <a:txBody>
                    <a:bodyPr/>
                    <a:lstStyle/>
                    <a:p>
                      <a:pPr algn="l" defTabSz="457200">
                        <a:spcBef>
                          <a:spcPts val="1100"/>
                        </a:spcBef>
                        <a:defRPr sz="1800">
                          <a:solidFill>
                            <a:srgbClr val="000000"/>
                          </a:solidFill>
                        </a:defRPr>
                      </a:pPr>
                      <a:r>
                        <a:rPr sz="1400">
                          <a:solidFill>
                            <a:srgbClr val="232A32"/>
                          </a:solidFill>
                          <a:sym typeface="Menlo Regular"/>
                        </a:rPr>
                        <a:t>3</a:t>
                      </a:r>
                    </a:p>
                  </a:txBody>
                  <a:tcPr marL="50800" marR="50800" marT="50800" marB="50800" anchor="t" anchorCtr="0" horzOverflow="overflow">
                    <a:lnB w="12700">
                      <a:miter lim="400000"/>
                    </a:lnB>
                  </a:tcPr>
                </a:tc>
                <a:tc>
                  <a:txBody>
                    <a:bodyPr/>
                    <a:lstStyle/>
                    <a:p>
                      <a:pPr algn="l" defTabSz="457200">
                        <a:spcBef>
                          <a:spcPts val="1100"/>
                        </a:spcBef>
                        <a:defRPr>
                          <a:sym typeface="Menlo Regular"/>
                        </a:defRPr>
                      </a:pPr>
                      <a:r>
                        <a:rPr i="1" spc="70">
                          <a:latin typeface="+mj-lt"/>
                          <a:ea typeface="+mj-ea"/>
                          <a:cs typeface="+mj-cs"/>
                          <a:sym typeface="Times Roman"/>
                        </a:rPr>
                        <a:t>μ</a:t>
                      </a:r>
                      <a:r>
                        <a:rPr baseline="-41714"/>
                        <a:t>0</a:t>
                      </a:r>
                      <a:r>
                        <a:t> </a:t>
                      </a:r>
                      <a:r>
                        <a:rPr spc="70">
                          <a:latin typeface="+mj-lt"/>
                          <a:ea typeface="+mj-ea"/>
                          <a:cs typeface="+mj-cs"/>
                          <a:sym typeface="Times Roman"/>
                        </a:rPr>
                        <a:t>/=</a:t>
                      </a:r>
                      <a:r>
                        <a:t>  </a:t>
                      </a:r>
                      <a:r>
                        <a:rPr i="1" spc="70">
                          <a:latin typeface="+mj-lt"/>
                          <a:ea typeface="+mj-ea"/>
                          <a:cs typeface="+mj-cs"/>
                          <a:sym typeface="Times Roman"/>
                        </a:rPr>
                        <a:t>N</a:t>
                      </a:r>
                      <a:r>
                        <a:rPr baseline="-41714"/>
                        <a:t>0</a:t>
                      </a:r>
                      <a:r>
                        <a:t>    et    </a:t>
                      </a:r>
                      <a:r>
                        <a:rPr i="1" spc="70">
                          <a:latin typeface="+mj-lt"/>
                          <a:ea typeface="+mj-ea"/>
                          <a:cs typeface="+mj-cs"/>
                          <a:sym typeface="Times Roman"/>
                        </a:rPr>
                        <a:t>μ</a:t>
                      </a:r>
                      <a:r>
                        <a:rPr baseline="-41714"/>
                        <a:t>1</a:t>
                      </a:r>
                      <a:r>
                        <a:t> </a:t>
                      </a:r>
                      <a:r>
                        <a:rPr spc="70">
                          <a:latin typeface="+mj-lt"/>
                          <a:ea typeface="+mj-ea"/>
                          <a:cs typeface="+mj-cs"/>
                          <a:sym typeface="Times Roman"/>
                        </a:rPr>
                        <a:t>/=</a:t>
                      </a:r>
                      <a:r>
                        <a:t>  </a:t>
                      </a:r>
                      <a:r>
                        <a:rPr i="1" spc="70">
                          <a:latin typeface="+mj-lt"/>
                          <a:ea typeface="+mj-ea"/>
                          <a:cs typeface="+mj-cs"/>
                          <a:sym typeface="Times Roman"/>
                        </a:rPr>
                        <a:t>N</a:t>
                      </a:r>
                      <a:r>
                        <a:rPr baseline="-41714"/>
                        <a:t>1</a:t>
                      </a:r>
                    </a:p>
                  </a:txBody>
                  <a:tcPr marL="63500" marR="63500" marT="63500" marB="63500" anchor="t" anchorCtr="0" horzOverflow="overflow">
                    <a:lnB w="12700">
                      <a:miter lim="400000"/>
                    </a:lnB>
                  </a:tcPr>
                </a:tc>
                <a:tc>
                  <a:txBody>
                    <a:bodyPr/>
                    <a:lstStyle/>
                    <a:p>
                      <a:pPr algn="l" defTabSz="457200">
                        <a:spcBef>
                          <a:spcPts val="1100"/>
                        </a:spcBef>
                        <a:defRPr>
                          <a:sym typeface="Menlo Regular"/>
                        </a:defRPr>
                      </a:pP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0" grpId="1"/>
    </p:bldLst>
  </p:timing>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2"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3"/>
              </a:buBlip>
            </a:pPr>
            <a:r>
              <a:t>2 classes</a:t>
            </a:r>
          </a:p>
        </p:txBody>
      </p:sp>
      <p:pic>
        <p:nvPicPr>
          <p:cNvPr id="2733" name="Source : Source : " descr="Source : Source :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34"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35"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736" name="Tableau sans nom"/>
          <p:cNvGraphicFramePr/>
          <p:nvPr/>
        </p:nvGraphicFramePr>
        <p:xfrm>
          <a:off x="1225550" y="7202775"/>
          <a:ext cx="2680165" cy="1540329"/>
        </p:xfrm>
        <a:graphic xmlns:a="http://schemas.openxmlformats.org/drawingml/2006/main">
          <a:graphicData uri="http://schemas.openxmlformats.org/drawingml/2006/table">
            <a:tbl>
              <a:tblPr firstCol="1" firstRow="1" lastCol="0" lastRow="0" bandCol="0" bandRow="1" rtl="0">
                <a:tableStyleId>{9F534FAB-6F91-4992-A70E-E6B1FD7642A0}</a:tableStyleId>
              </a:tblPr>
              <a:tblGrid>
                <a:gridCol w="1057517"/>
                <a:gridCol w="1622646"/>
              </a:tblGrid>
              <a:tr h="513442">
                <a:tc>
                  <a:txBody>
                    <a:bodyPr/>
                    <a:lstStyle/>
                    <a:p>
                      <a:pPr>
                        <a:spcBef>
                          <a:spcPts val="800"/>
                        </a:spcBef>
                        <a:defRPr sz="2000">
                          <a:sym typeface="Times New Roman"/>
                        </a:defRPr>
                      </a:pPr>
                      <a:r>
                        <a:t>Classe </a:t>
                      </a:r>
                      <a:r>
                        <a:rPr i="1"/>
                        <a:t>i</a:t>
                      </a:r>
                    </a:p>
                  </a:txBody>
                  <a:tcPr marL="50800" marR="50800" marT="50800" marB="50800" anchor="ctr" anchorCtr="0" horzOverflow="overflow">
                    <a:lnL w="12700">
                      <a:miter lim="400000"/>
                    </a:lnL>
                  </a:tcPr>
                </a:tc>
                <a:tc>
                  <a:txBody>
                    <a:bodyPr/>
                    <a:lstStyle/>
                    <a:p>
                      <a:pPr>
                        <a:spcBef>
                          <a:spcPts val="800"/>
                        </a:spcBef>
                        <a:defRPr sz="2000">
                          <a:sym typeface="Times New Roman"/>
                        </a:defRPr>
                      </a:pPr>
                      <a:r>
                        <a:t>moyenne </a:t>
                      </a:r>
                      <a:r>
                        <a:rPr i="1">
                          <a:latin typeface="+mj-lt"/>
                          <a:ea typeface="+mj-ea"/>
                          <a:cs typeface="+mj-cs"/>
                          <a:sym typeface="Times Roman"/>
                        </a:rPr>
                        <a:t>μ</a:t>
                      </a:r>
                      <a:r>
                        <a:rPr baseline="-31000" i="1">
                          <a:latin typeface="+mj-lt"/>
                          <a:ea typeface="+mj-ea"/>
                          <a:cs typeface="+mj-cs"/>
                          <a:sym typeface="Times Roman"/>
                        </a:rPr>
                        <a:t>i</a:t>
                      </a:r>
                    </a:p>
                  </a:txBody>
                  <a:tcPr marL="50800" marR="50800" marT="50800" marB="50800" anchor="ctr" anchorCtr="0" horzOverflow="overflow">
                    <a:lnR w="12700">
                      <a:miter lim="400000"/>
                    </a:lnR>
                  </a:tcPr>
                </a:tc>
              </a:tr>
              <a:tr h="513442">
                <a:tc>
                  <a:txBody>
                    <a:bodyPr/>
                    <a:lstStyle/>
                    <a:p>
                      <a:pPr>
                        <a:spcBef>
                          <a:spcPts val="800"/>
                        </a:spcBef>
                        <a:defRPr sz="1800">
                          <a:solidFill>
                            <a:srgbClr val="000000"/>
                          </a:solidFill>
                        </a:defRPr>
                      </a:pPr>
                      <a:r>
                        <a:rPr sz="2000">
                          <a:solidFill>
                            <a:srgbClr val="232323"/>
                          </a:solidFill>
                          <a:sym typeface="Times New Roman"/>
                        </a:rPr>
                        <a:t>0</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24.71</a:t>
                      </a:r>
                    </a:p>
                  </a:txBody>
                  <a:tcPr marL="63500" marR="63500" marT="63500" marB="63500" anchor="ctr" anchorCtr="0" horzOverflow="overflow">
                    <a:lnR w="12700">
                      <a:miter lim="400000"/>
                    </a:lnR>
                  </a:tcPr>
                </a:tc>
              </a:tr>
              <a:tr h="513442">
                <a:tc>
                  <a:txBody>
                    <a:bodyPr/>
                    <a:lstStyle/>
                    <a:p>
                      <a:pPr>
                        <a:spcBef>
                          <a:spcPts val="800"/>
                        </a:spcBef>
                        <a:defRPr sz="1800">
                          <a:solidFill>
                            <a:srgbClr val="000000"/>
                          </a:solidFill>
                        </a:defRPr>
                      </a:pPr>
                      <a:r>
                        <a:rPr sz="2000">
                          <a:solidFill>
                            <a:srgbClr val="232323"/>
                          </a:solidFill>
                          <a:sym typeface="Times New Roman"/>
                        </a:rPr>
                        <a:t>1</a:t>
                      </a:r>
                    </a:p>
                  </a:txBody>
                  <a:tcPr marL="50800" marR="50800" marT="50800" marB="508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157.83</a:t>
                      </a:r>
                    </a:p>
                  </a:txBody>
                  <a:tcPr marL="63500" marR="63500" marT="63500" marB="63500" anchor="ctr" anchorCtr="0" horzOverflow="overflow">
                    <a:lnR w="12700">
                      <a:miter lim="400000"/>
                    </a:lnR>
                    <a:lnB w="12700">
                      <a:miter lim="400000"/>
                    </a:lnB>
                  </a:tcPr>
                </a:tc>
              </a:tr>
            </a:tbl>
          </a:graphicData>
        </a:graphic>
      </p:graphicFrame>
      <p:grpSp>
        <p:nvGrpSpPr>
          <p:cNvPr id="2739" name="Group"/>
          <p:cNvGrpSpPr/>
          <p:nvPr/>
        </p:nvGrpSpPr>
        <p:grpSpPr>
          <a:xfrm>
            <a:off x="1733550" y="2691445"/>
            <a:ext cx="3822700" cy="4245093"/>
            <a:chOff x="-76200" y="0"/>
            <a:chExt cx="3822700" cy="4245092"/>
          </a:xfrm>
        </p:grpSpPr>
        <p:pic>
          <p:nvPicPr>
            <p:cNvPr id="2737" name="asd.png" descr="asd.png"/>
            <p:cNvPicPr>
              <a:picLocks noChangeAspect="0"/>
            </p:cNvPicPr>
            <p:nvPr/>
          </p:nvPicPr>
          <p:blipFill>
            <a:blip r:embed="rId5">
              <a:extLst/>
            </a:blip>
            <a:stretch>
              <a:fillRect/>
            </a:stretch>
          </p:blipFill>
          <p:spPr>
            <a:xfrm>
              <a:off x="-76200" y="384292"/>
              <a:ext cx="3822700" cy="3860801"/>
            </a:xfrm>
            <a:prstGeom prst="rect">
              <a:avLst/>
            </a:prstGeom>
            <a:effectLst/>
          </p:spPr>
        </p:pic>
        <p:sp>
          <p:nvSpPr>
            <p:cNvPr id="2738" name="Image segmentée"/>
            <p:cNvSpPr/>
            <p:nvPr/>
          </p:nvSpPr>
          <p:spPr>
            <a:xfrm>
              <a:off x="730250" y="-1"/>
              <a:ext cx="1935163"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Image segmentée</a:t>
              </a:r>
            </a:p>
          </p:txBody>
        </p:sp>
      </p:grpSp>
      <p:grpSp>
        <p:nvGrpSpPr>
          <p:cNvPr id="2742" name="Group"/>
          <p:cNvGrpSpPr/>
          <p:nvPr/>
        </p:nvGrpSpPr>
        <p:grpSpPr>
          <a:xfrm>
            <a:off x="5872546" y="1841500"/>
            <a:ext cx="6802054" cy="3177931"/>
            <a:chOff x="0" y="-101600"/>
            <a:chExt cx="6802053" cy="3177930"/>
          </a:xfrm>
        </p:grpSpPr>
        <p:pic>
          <p:nvPicPr>
            <p:cNvPr id="2740" name="c1.png" descr="c1.png"/>
            <p:cNvPicPr>
              <a:picLocks noChangeAspect="0"/>
            </p:cNvPicPr>
            <p:nvPr/>
          </p:nvPicPr>
          <p:blipFill>
            <a:blip r:embed="rId6">
              <a:extLst/>
            </a:blip>
            <a:stretch>
              <a:fillRect/>
            </a:stretch>
          </p:blipFill>
          <p:spPr>
            <a:xfrm>
              <a:off x="350453" y="-101600"/>
              <a:ext cx="6451601" cy="3177931"/>
            </a:xfrm>
            <a:prstGeom prst="rect">
              <a:avLst/>
            </a:prstGeom>
            <a:effectLst/>
          </p:spPr>
        </p:pic>
        <p:sp>
          <p:nvSpPr>
            <p:cNvPr id="2741" name="Pixels de la classe 0"/>
            <p:cNvSpPr/>
            <p:nvPr/>
          </p:nvSpPr>
          <p:spPr>
            <a:xfrm rot="16200000">
              <a:off x="-881447" y="1370645"/>
              <a:ext cx="2196604"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Pixels de la classe 0</a:t>
              </a:r>
            </a:p>
          </p:txBody>
        </p:sp>
      </p:grpSp>
      <p:grpSp>
        <p:nvGrpSpPr>
          <p:cNvPr id="2745" name="Group"/>
          <p:cNvGrpSpPr/>
          <p:nvPr/>
        </p:nvGrpSpPr>
        <p:grpSpPr>
          <a:xfrm>
            <a:off x="5872546" y="5422900"/>
            <a:ext cx="6802054" cy="3177931"/>
            <a:chOff x="0" y="-101600"/>
            <a:chExt cx="6802053" cy="3177930"/>
          </a:xfrm>
        </p:grpSpPr>
        <p:pic>
          <p:nvPicPr>
            <p:cNvPr id="2743" name="c2.png" descr="c2.png"/>
            <p:cNvPicPr>
              <a:picLocks noChangeAspect="0"/>
            </p:cNvPicPr>
            <p:nvPr/>
          </p:nvPicPr>
          <p:blipFill>
            <a:blip r:embed="rId7">
              <a:extLst/>
            </a:blip>
            <a:stretch>
              <a:fillRect/>
            </a:stretch>
          </p:blipFill>
          <p:spPr>
            <a:xfrm>
              <a:off x="350453" y="-101600"/>
              <a:ext cx="6451601" cy="3177931"/>
            </a:xfrm>
            <a:prstGeom prst="rect">
              <a:avLst/>
            </a:prstGeom>
            <a:effectLst/>
          </p:spPr>
        </p:pic>
        <p:sp>
          <p:nvSpPr>
            <p:cNvPr id="2744" name="Pixels de la classe 1"/>
            <p:cNvSpPr/>
            <p:nvPr/>
          </p:nvSpPr>
          <p:spPr>
            <a:xfrm rot="16200000">
              <a:off x="-881447" y="1230945"/>
              <a:ext cx="2196604"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Pixels de la classe 1</a:t>
              </a:r>
            </a:p>
          </p:txBody>
        </p:sp>
      </p:grpSp>
      <p:pic>
        <p:nvPicPr>
          <p:cNvPr id="2746" name="droppedImage.pdf" descr="droppedImage.pdf"/>
          <p:cNvPicPr>
            <a:picLocks noChangeAspect="0"/>
          </p:cNvPicPr>
          <p:nvPr/>
        </p:nvPicPr>
        <p:blipFill>
          <a:blip r:embed="rId8">
            <a:extLst/>
          </a:blip>
          <a:stretch>
            <a:fillRect/>
          </a:stretch>
        </p:blipFill>
        <p:spPr>
          <a:xfrm>
            <a:off x="7112000" y="10033000"/>
            <a:ext cx="4749800" cy="3644900"/>
          </a:xfrm>
          <a:prstGeom prst="rect">
            <a:avLst/>
          </a:prstGeom>
        </p:spPr>
      </p:pic>
      <p:pic>
        <p:nvPicPr>
          <p:cNvPr id="2747" name="droppedImage.pdf" descr="droppedImage.pdf"/>
          <p:cNvPicPr>
            <a:picLocks noChangeAspect="0"/>
          </p:cNvPicPr>
          <p:nvPr/>
        </p:nvPicPr>
        <p:blipFill>
          <a:blip r:embed="rId9">
            <a:extLst/>
          </a:blip>
          <a:stretch>
            <a:fillRect/>
          </a:stretch>
        </p:blipFill>
        <p:spPr>
          <a:xfrm>
            <a:off x="11544300" y="10312400"/>
            <a:ext cx="4749800" cy="36449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6" grpId="3"/>
      <p:bldP build="whole" bldLvl="1" animBg="1" rev="0" advAuto="0" spid="2742" grpId="1"/>
      <p:bldP build="whole" bldLvl="1" animBg="1" rev="0" advAuto="0" spid="2745" grpId="2"/>
    </p:bldLst>
  </p:timing>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1"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2"/>
              </a:buBlip>
            </a:pPr>
            <a:r>
              <a:t>3 classes</a:t>
            </a:r>
          </a:p>
        </p:txBody>
      </p:sp>
      <p:pic>
        <p:nvPicPr>
          <p:cNvPr id="2752"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53"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4"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755" name="Tableau sans nom"/>
          <p:cNvGraphicFramePr/>
          <p:nvPr/>
        </p:nvGraphicFramePr>
        <p:xfrm>
          <a:off x="1041632" y="6717174"/>
          <a:ext cx="2679701" cy="1663701"/>
        </p:xfrm>
        <a:graphic xmlns:a="http://schemas.openxmlformats.org/drawingml/2006/main">
          <a:graphicData uri="http://schemas.openxmlformats.org/drawingml/2006/table">
            <a:tbl>
              <a:tblPr firstCol="1" firstRow="1" lastCol="0" lastRow="0" bandCol="0" bandRow="1" rtl="0">
                <a:tableStyleId>{9F534FAB-6F91-4992-A70E-E6B1FD7642A0}</a:tableStyleId>
              </a:tblPr>
              <a:tblGrid>
                <a:gridCol w="1057334"/>
                <a:gridCol w="1622365"/>
              </a:tblGrid>
              <a:tr h="406400">
                <a:tc>
                  <a:txBody>
                    <a:bodyPr/>
                    <a:lstStyle/>
                    <a:p>
                      <a:pPr>
                        <a:spcBef>
                          <a:spcPts val="800"/>
                        </a:spcBef>
                        <a:defRPr sz="2000">
                          <a:sym typeface="Times New Roman"/>
                        </a:defRPr>
                      </a:pPr>
                      <a:r>
                        <a:t>Classe </a:t>
                      </a:r>
                      <a:r>
                        <a:rPr i="1"/>
                        <a:t>i</a:t>
                      </a:r>
                    </a:p>
                  </a:txBody>
                  <a:tcPr marL="50800" marR="50800" marT="50800" marB="50800" anchor="ctr" anchorCtr="0" horzOverflow="overflow">
                    <a:lnL w="12700">
                      <a:miter lim="400000"/>
                    </a:lnL>
                  </a:tcPr>
                </a:tc>
                <a:tc>
                  <a:txBody>
                    <a:bodyPr/>
                    <a:lstStyle/>
                    <a:p>
                      <a:pPr>
                        <a:spcBef>
                          <a:spcPts val="800"/>
                        </a:spcBef>
                        <a:defRPr sz="2000">
                          <a:sym typeface="Times New Roman"/>
                        </a:defRPr>
                      </a:pPr>
                      <a:r>
                        <a:t>moyenne </a:t>
                      </a:r>
                      <a:r>
                        <a:rPr i="1">
                          <a:latin typeface="+mj-lt"/>
                          <a:ea typeface="+mj-ea"/>
                          <a:cs typeface="+mj-cs"/>
                          <a:sym typeface="Times Roman"/>
                        </a:rPr>
                        <a:t>μ</a:t>
                      </a:r>
                      <a:r>
                        <a:rPr baseline="-31000" i="1">
                          <a:latin typeface="+mj-lt"/>
                          <a:ea typeface="+mj-ea"/>
                          <a:cs typeface="+mj-cs"/>
                          <a:sym typeface="Times Roman"/>
                        </a:rPr>
                        <a:t>i</a:t>
                      </a:r>
                    </a:p>
                  </a:txBody>
                  <a:tcPr marL="50800" marR="50800" marT="50800" marB="50800" anchor="ctr" anchorCtr="0" horzOverflow="overflow">
                    <a:lnR w="12700">
                      <a:miter lim="400000"/>
                    </a:lnR>
                  </a:tcPr>
                </a:tc>
              </a:tr>
              <a:tr h="419100">
                <a:tc>
                  <a:txBody>
                    <a:bodyPr/>
                    <a:lstStyle/>
                    <a:p>
                      <a:pPr>
                        <a:spcBef>
                          <a:spcPts val="800"/>
                        </a:spcBef>
                        <a:defRPr sz="1800">
                          <a:solidFill>
                            <a:srgbClr val="000000"/>
                          </a:solidFill>
                        </a:defRPr>
                      </a:pPr>
                      <a:r>
                        <a:rPr sz="2000">
                          <a:solidFill>
                            <a:srgbClr val="232323"/>
                          </a:solidFill>
                          <a:sym typeface="Times New Roman"/>
                        </a:rPr>
                        <a:t>0</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22.61</a:t>
                      </a:r>
                    </a:p>
                  </a:txBody>
                  <a:tcPr marL="63500" marR="63500" marT="63500" marB="63500" anchor="ctr" anchorCtr="0" horzOverflow="overflow">
                    <a:lnR w="12700">
                      <a:miter lim="400000"/>
                    </a:lnR>
                  </a:tcPr>
                </a:tc>
              </a:tr>
              <a:tr h="419100">
                <a:tc>
                  <a:txBody>
                    <a:bodyPr/>
                    <a:lstStyle/>
                    <a:p>
                      <a:pPr>
                        <a:spcBef>
                          <a:spcPts val="800"/>
                        </a:spcBef>
                        <a:defRPr sz="1800">
                          <a:solidFill>
                            <a:srgbClr val="000000"/>
                          </a:solidFill>
                        </a:defRPr>
                      </a:pPr>
                      <a:r>
                        <a:rPr sz="2000">
                          <a:solidFill>
                            <a:srgbClr val="232323"/>
                          </a:solidFill>
                          <a:sym typeface="Times New Roman"/>
                        </a:rPr>
                        <a:t>1</a:t>
                      </a:r>
                    </a:p>
                  </a:txBody>
                  <a:tcPr marL="50800" marR="50800" marT="50800" marB="50800" anchor="ctr" anchorCtr="0" horzOverflow="overflow"/>
                </a:tc>
                <a:tc>
                  <a:txBody>
                    <a:bodyPr/>
                    <a:lstStyle/>
                    <a:p>
                      <a:pPr>
                        <a:spcBef>
                          <a:spcPts val="800"/>
                        </a:spcBef>
                        <a:defRPr sz="1800">
                          <a:solidFill>
                            <a:srgbClr val="000000"/>
                          </a:solidFill>
                        </a:defRPr>
                      </a:pPr>
                      <a:r>
                        <a:rPr sz="2000">
                          <a:solidFill>
                            <a:srgbClr val="232323"/>
                          </a:solidFill>
                          <a:sym typeface="Times New Roman"/>
                        </a:rPr>
                        <a:t>172.41</a:t>
                      </a:r>
                    </a:p>
                  </a:txBody>
                  <a:tcPr marL="63500" marR="63500" marT="63500" marB="63500" anchor="ctr" anchorCtr="0" horzOverflow="overflow">
                    <a:lnR w="12700">
                      <a:miter lim="400000"/>
                    </a:lnR>
                  </a:tcPr>
                </a:tc>
              </a:tr>
              <a:tr h="419100">
                <a:tc>
                  <a:txBody>
                    <a:bodyPr/>
                    <a:lstStyle/>
                    <a:p>
                      <a:pPr>
                        <a:spcBef>
                          <a:spcPts val="800"/>
                        </a:spcBef>
                        <a:defRPr sz="1800">
                          <a:solidFill>
                            <a:srgbClr val="000000"/>
                          </a:solidFill>
                        </a:defRPr>
                      </a:pPr>
                      <a:r>
                        <a:rPr sz="2000">
                          <a:solidFill>
                            <a:srgbClr val="232323"/>
                          </a:solidFill>
                          <a:sym typeface="Times New Roman"/>
                        </a:rPr>
                        <a:t>2</a:t>
                      </a:r>
                    </a:p>
                  </a:txBody>
                  <a:tcPr marL="50800" marR="50800" marT="50800" marB="508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108.76</a:t>
                      </a:r>
                    </a:p>
                  </a:txBody>
                  <a:tcPr marL="63500" marR="63500" marT="63500" marB="63500" anchor="ctr" anchorCtr="0" horzOverflow="overflow">
                    <a:lnR w="12700">
                      <a:miter lim="400000"/>
                    </a:lnR>
                    <a:lnB w="12700">
                      <a:miter lim="400000"/>
                    </a:lnB>
                  </a:tcPr>
                </a:tc>
              </a:tr>
            </a:tbl>
          </a:graphicData>
        </a:graphic>
      </p:graphicFrame>
      <p:grpSp>
        <p:nvGrpSpPr>
          <p:cNvPr id="2758" name="Group"/>
          <p:cNvGrpSpPr/>
          <p:nvPr/>
        </p:nvGrpSpPr>
        <p:grpSpPr>
          <a:xfrm>
            <a:off x="2863850" y="2482849"/>
            <a:ext cx="3822700" cy="4232394"/>
            <a:chOff x="-76200" y="0"/>
            <a:chExt cx="3822700" cy="4232392"/>
          </a:xfrm>
        </p:grpSpPr>
        <p:pic>
          <p:nvPicPr>
            <p:cNvPr id="2756" name="asd.png" descr="asd.png"/>
            <p:cNvPicPr>
              <a:picLocks noChangeAspect="0"/>
            </p:cNvPicPr>
            <p:nvPr/>
          </p:nvPicPr>
          <p:blipFill>
            <a:blip r:embed="rId4">
              <a:extLst/>
            </a:blip>
            <a:stretch>
              <a:fillRect/>
            </a:stretch>
          </p:blipFill>
          <p:spPr>
            <a:xfrm>
              <a:off x="-76200" y="371592"/>
              <a:ext cx="3822700" cy="3860801"/>
            </a:xfrm>
            <a:prstGeom prst="rect">
              <a:avLst/>
            </a:prstGeom>
            <a:effectLst/>
          </p:spPr>
        </p:pic>
        <p:sp>
          <p:nvSpPr>
            <p:cNvPr id="2757" name="Image segmentée"/>
            <p:cNvSpPr/>
            <p:nvPr/>
          </p:nvSpPr>
          <p:spPr>
            <a:xfrm>
              <a:off x="641350" y="-1"/>
              <a:ext cx="1935163"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Image segmentée</a:t>
              </a:r>
            </a:p>
          </p:txBody>
        </p:sp>
      </p:grpSp>
      <p:grpSp>
        <p:nvGrpSpPr>
          <p:cNvPr id="2761" name="Group"/>
          <p:cNvGrpSpPr/>
          <p:nvPr/>
        </p:nvGrpSpPr>
        <p:grpSpPr>
          <a:xfrm>
            <a:off x="7053646" y="1206500"/>
            <a:ext cx="5531804" cy="2552700"/>
            <a:chOff x="0" y="-101599"/>
            <a:chExt cx="5531802" cy="2552700"/>
          </a:xfrm>
        </p:grpSpPr>
        <p:pic>
          <p:nvPicPr>
            <p:cNvPr id="2759" name="c1.png" descr="c1.png"/>
            <p:cNvPicPr>
              <a:picLocks noChangeAspect="0"/>
            </p:cNvPicPr>
            <p:nvPr/>
          </p:nvPicPr>
          <p:blipFill>
            <a:blip r:embed="rId5">
              <a:extLst/>
            </a:blip>
            <a:stretch>
              <a:fillRect/>
            </a:stretch>
          </p:blipFill>
          <p:spPr>
            <a:xfrm>
              <a:off x="401502" y="-101600"/>
              <a:ext cx="5130301" cy="2552701"/>
            </a:xfrm>
            <a:prstGeom prst="rect">
              <a:avLst/>
            </a:prstGeom>
            <a:effectLst/>
          </p:spPr>
        </p:pic>
        <p:sp>
          <p:nvSpPr>
            <p:cNvPr id="2760" name="Pixels de la classe 0"/>
            <p:cNvSpPr/>
            <p:nvPr/>
          </p:nvSpPr>
          <p:spPr>
            <a:xfrm rot="16200000">
              <a:off x="-881447" y="964245"/>
              <a:ext cx="2196604"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Pixels de la classe 0</a:t>
              </a:r>
            </a:p>
          </p:txBody>
        </p:sp>
      </p:grpSp>
      <p:grpSp>
        <p:nvGrpSpPr>
          <p:cNvPr id="2764" name="Group"/>
          <p:cNvGrpSpPr/>
          <p:nvPr/>
        </p:nvGrpSpPr>
        <p:grpSpPr>
          <a:xfrm>
            <a:off x="7053646" y="3708400"/>
            <a:ext cx="5506654" cy="2528899"/>
            <a:chOff x="0" y="-57398"/>
            <a:chExt cx="5506653" cy="2528898"/>
          </a:xfrm>
        </p:grpSpPr>
        <p:pic>
          <p:nvPicPr>
            <p:cNvPr id="2762" name="c2.png" descr="c2.png"/>
            <p:cNvPicPr>
              <a:picLocks noChangeAspect="0"/>
            </p:cNvPicPr>
            <p:nvPr/>
          </p:nvPicPr>
          <p:blipFill>
            <a:blip r:embed="rId6">
              <a:extLst/>
            </a:blip>
            <a:stretch>
              <a:fillRect/>
            </a:stretch>
          </p:blipFill>
          <p:spPr>
            <a:xfrm>
              <a:off x="426653" y="-57399"/>
              <a:ext cx="5080001" cy="2528900"/>
            </a:xfrm>
            <a:prstGeom prst="rect">
              <a:avLst/>
            </a:prstGeom>
            <a:effectLst/>
          </p:spPr>
        </p:pic>
        <p:sp>
          <p:nvSpPr>
            <p:cNvPr id="2763" name="Pixels de la classe 1"/>
            <p:cNvSpPr/>
            <p:nvPr/>
          </p:nvSpPr>
          <p:spPr>
            <a:xfrm rot="16200000">
              <a:off x="-881447" y="881446"/>
              <a:ext cx="2196604"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Pixels de la classe 1</a:t>
              </a:r>
            </a:p>
          </p:txBody>
        </p:sp>
      </p:grpSp>
      <p:grpSp>
        <p:nvGrpSpPr>
          <p:cNvPr id="2767" name="Group"/>
          <p:cNvGrpSpPr/>
          <p:nvPr/>
        </p:nvGrpSpPr>
        <p:grpSpPr>
          <a:xfrm>
            <a:off x="7047545" y="6223000"/>
            <a:ext cx="5563056" cy="2552700"/>
            <a:chOff x="0" y="-101599"/>
            <a:chExt cx="5563055" cy="2552700"/>
          </a:xfrm>
        </p:grpSpPr>
        <p:pic>
          <p:nvPicPr>
            <p:cNvPr id="2765" name="c3.png" descr="c3.png"/>
            <p:cNvPicPr>
              <a:picLocks noChangeAspect="0"/>
            </p:cNvPicPr>
            <p:nvPr/>
          </p:nvPicPr>
          <p:blipFill>
            <a:blip r:embed="rId7">
              <a:extLst/>
            </a:blip>
            <a:stretch>
              <a:fillRect/>
            </a:stretch>
          </p:blipFill>
          <p:spPr>
            <a:xfrm>
              <a:off x="432754" y="-101600"/>
              <a:ext cx="5130302" cy="2552701"/>
            </a:xfrm>
            <a:prstGeom prst="rect">
              <a:avLst/>
            </a:prstGeom>
            <a:effectLst/>
          </p:spPr>
        </p:pic>
        <p:sp>
          <p:nvSpPr>
            <p:cNvPr id="2766" name="Pixels de la classe 2"/>
            <p:cNvSpPr/>
            <p:nvPr/>
          </p:nvSpPr>
          <p:spPr>
            <a:xfrm rot="16200000">
              <a:off x="-881447" y="932246"/>
              <a:ext cx="2196604"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Pixels de la classe 2</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7" grpId="3"/>
      <p:bldP build="whole" bldLvl="1" animBg="1" rev="0" advAuto="0" spid="2761" grpId="1"/>
      <p:bldP build="whole" bldLvl="1" animBg="1" rev="0" advAuto="0" spid="2764" grpId="2"/>
      <p:bldP build="whole" bldLvl="1" animBg="1" rev="0" advAuto="0" spid="2755" grpId="4"/>
    </p:bldLst>
  </p:timing>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9"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3"/>
              </a:buBlip>
            </a:pPr>
            <a:r>
              <a:t>2 classes</a:t>
            </a:r>
          </a:p>
        </p:txBody>
      </p:sp>
      <p:pic>
        <p:nvPicPr>
          <p:cNvPr id="2770" name="Source : Source : " descr="Source : Source :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71"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2" name="Régions"/>
          <p:cNvSpPr txBox="1"/>
          <p:nvPr>
            <p:ph type="title"/>
          </p:nvPr>
        </p:nvSpPr>
        <p:spPr>
          <a:prstGeom prst="rect">
            <a:avLst/>
          </a:prstGeom>
        </p:spPr>
        <p:txBody>
          <a:bodyPr/>
          <a:lstStyle>
            <a:lvl1pPr>
              <a:buAutoNum type="arabicPeriod" startAt="4"/>
            </a:lvl1pPr>
          </a:lstStyle>
          <a:p>
            <a:pPr/>
            <a:r>
              <a:t>Régions</a:t>
            </a:r>
          </a:p>
        </p:txBody>
      </p:sp>
      <p:pic>
        <p:nvPicPr>
          <p:cNvPr id="2773" name="droppedImage.pdf" descr="droppedImage.pdf"/>
          <p:cNvPicPr>
            <a:picLocks noChangeAspect="0"/>
          </p:cNvPicPr>
          <p:nvPr/>
        </p:nvPicPr>
        <p:blipFill>
          <a:blip r:embed="rId5">
            <a:extLst/>
          </a:blip>
          <a:stretch>
            <a:fillRect/>
          </a:stretch>
        </p:blipFill>
        <p:spPr>
          <a:xfrm>
            <a:off x="7112000" y="10033000"/>
            <a:ext cx="4749800" cy="3644900"/>
          </a:xfrm>
          <a:prstGeom prst="rect">
            <a:avLst/>
          </a:prstGeom>
        </p:spPr>
      </p:pic>
      <p:pic>
        <p:nvPicPr>
          <p:cNvPr id="2774" name="droppedImage.pdf" descr="droppedImage.pdf"/>
          <p:cNvPicPr>
            <a:picLocks noChangeAspect="0"/>
          </p:cNvPicPr>
          <p:nvPr/>
        </p:nvPicPr>
        <p:blipFill>
          <a:blip r:embed="rId6">
            <a:extLst/>
          </a:blip>
          <a:stretch>
            <a:fillRect/>
          </a:stretch>
        </p:blipFill>
        <p:spPr>
          <a:xfrm>
            <a:off x="11544300" y="10312400"/>
            <a:ext cx="4749800" cy="3644900"/>
          </a:xfrm>
          <a:prstGeom prst="rect">
            <a:avLst/>
          </a:prstGeom>
        </p:spPr>
      </p:pic>
      <p:graphicFrame>
        <p:nvGraphicFramePr>
          <p:cNvPr id="2775" name="Algorithme : Classification par la moyenne (2 classes)"/>
          <p:cNvGraphicFramePr/>
          <p:nvPr/>
        </p:nvGraphicFramePr>
        <p:xfrm>
          <a:off x="1376774" y="3591981"/>
          <a:ext cx="11179710" cy="4714876"/>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444500"/>
                <a:gridCol w="8139656"/>
              </a:tblGrid>
              <a:tr h="584200">
                <a:tc gridSpan="2">
                  <a:txBody>
                    <a:bodyPr/>
                    <a:lstStyle/>
                    <a:p>
                      <a:pPr algn="l" defTabSz="469900">
                        <a:defRPr sz="1800">
                          <a:solidFill>
                            <a:srgbClr val="000000"/>
                          </a:solidFill>
                        </a:defRPr>
                      </a:pPr>
                      <a:r>
                        <a:rPr b="1" sz="2000">
                          <a:latin typeface="+mn-lt"/>
                          <a:ea typeface="+mn-ea"/>
                          <a:cs typeface="+mn-cs"/>
                          <a:sym typeface="Helvetica"/>
                        </a:rPr>
                        <a:t>Algorithme : Classification par la moyenne (2 classes)</a:t>
                      </a:r>
                    </a:p>
                  </a:txBody>
                  <a:tcPr marL="139700" marR="139700" marT="139700" marB="139700" anchor="ctr" anchorCtr="0" horzOverflow="overflow">
                    <a:lnL/>
                    <a:lnR/>
                    <a:lnT/>
                    <a:lnB/>
                    <a:solidFill>
                      <a:srgbClr val="000000">
                        <a:alpha val="0"/>
                      </a:srgbClr>
                    </a:solidFill>
                  </a:tcPr>
                </a:tc>
                <a:tc hMerge="1">
                  <a:tcPr/>
                </a:tc>
              </a:tr>
              <a:tr h="994196">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d’origine</a:t>
                      </a:r>
                    </a:p>
                    <a:p>
                      <a:pPr marL="2171700" indent="-2171700" algn="l" defTabSz="12700">
                        <a:spcBef>
                          <a:spcPts val="1000"/>
                        </a:spcBef>
                        <a:tabLst>
                          <a:tab pos="1778000" algn="r"/>
                          <a:tab pos="2120900" algn="l"/>
                        </a:tabLst>
                        <a:defRPr sz="1800">
                          <a:solidFill>
                            <a:srgbClr val="000000"/>
                          </a:solidFill>
                          <a:latin typeface="Times New Roman"/>
                          <a:ea typeface="Times New Roman"/>
                          <a:cs typeface="Times New Roman"/>
                          <a:sym typeface="Times New Roman"/>
                        </a:defRPr>
                      </a:pPr>
                      <a:r>
                        <a:t>	</a:t>
                      </a:r>
                      <a:r>
                        <a:rPr i="1" spc="90">
                          <a:latin typeface="+mj-lt"/>
                          <a:ea typeface="+mj-ea"/>
                          <a:cs typeface="+mj-cs"/>
                          <a:sym typeface="Times Roman"/>
                        </a:rPr>
                        <a:t>μ</a:t>
                      </a:r>
                      <a:r>
                        <a:rPr baseline="-33777"/>
                        <a:t>0</a:t>
                      </a:r>
                      <a:r>
                        <a:t> et  </a:t>
                      </a:r>
                      <a:r>
                        <a:rPr i="1" spc="90">
                          <a:latin typeface="+mj-lt"/>
                          <a:ea typeface="+mj-ea"/>
                          <a:cs typeface="+mj-cs"/>
                          <a:sym typeface="Times Roman"/>
                        </a:rPr>
                        <a:t>μ</a:t>
                      </a:r>
                      <a:r>
                        <a:rPr baseline="-33777"/>
                        <a:t>1</a:t>
                      </a:r>
                      <a:r>
                        <a:t>	 moyennes des deux classes</a:t>
                      </a:r>
                    </a:p>
                  </a:txBody>
                  <a:tcPr marL="50800" marR="50800" marT="50800" marB="50800" anchor="t" anchorCtr="0" horzOverflow="overflow">
                    <a:lnR w="12700">
                      <a:miter lim="400000"/>
                    </a:lnR>
                    <a:lnT w="12700">
                      <a:miter lim="400000"/>
                    </a:lnT>
                  </a:tcPr>
                </a:tc>
                <a:tc hMerge="1">
                  <a:tcPr/>
                </a:tc>
              </a:tr>
              <a:tr h="433387">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27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Segmentation en deux classes (0 ou 1)</a:t>
                      </a:r>
                    </a:p>
                  </a:txBody>
                  <a:tcPr marL="50800" marR="50800" marT="50800" marB="50800" anchor="t" anchorCtr="0" horzOverflow="overflow">
                    <a:lnR w="12700">
                      <a:miter lim="400000"/>
                    </a:lnR>
                    <a:lnB>
                      <a:solidFill>
                        <a:srgbClr val="000000"/>
                      </a:solidFill>
                      <a:miter lim="400000"/>
                    </a:lnB>
                  </a:tcPr>
                </a:tc>
                <a:tc hMerge="1">
                  <a:tcPr/>
                </a:tc>
              </a:tr>
              <a:tr h="458787">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tcPr>
                </a:tc>
                <a:tc>
                  <a:txBody>
                    <a:bodyPr/>
                    <a:lstStyle/>
                    <a:p>
                      <a:pPr algn="l" defTabSz="457200">
                        <a:spcBef>
                          <a:spcPts val="1100"/>
                        </a:spcBef>
                        <a:defRPr>
                          <a:sym typeface="Menlo Regular"/>
                        </a:defRPr>
                      </a:pPr>
                      <a:r>
                        <a:t>Pour chaque pixel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tcPr>
                </a:tc>
              </a:tr>
              <a:tr h="4445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Si </a:t>
                      </a:r>
                      <a:r>
                        <a:rPr spc="70">
                          <a:latin typeface="+mj-lt"/>
                          <a:ea typeface="+mj-ea"/>
                          <a:cs typeface="+mj-cs"/>
                          <a:sym typeface="Times Roman"/>
                        </a:rPr>
                        <a:t>(</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i="1" spc="70">
                          <a:latin typeface="+mj-lt"/>
                          <a:ea typeface="+mj-ea"/>
                          <a:cs typeface="+mj-cs"/>
                          <a:sym typeface="Times Roman"/>
                        </a:rPr>
                        <a:t>μ</a:t>
                      </a:r>
                      <a:r>
                        <a:rPr baseline="-41714"/>
                        <a:t>0</a:t>
                      </a:r>
                      <a:r>
                        <a:rPr spc="70">
                          <a:latin typeface="+mj-lt"/>
                          <a:ea typeface="+mj-ea"/>
                          <a:cs typeface="+mj-cs"/>
                          <a:sym typeface="Times Roman"/>
                        </a:rPr>
                        <a:t>)</a:t>
                      </a:r>
                      <a:r>
                        <a:rPr baseline="67714"/>
                        <a:t>2</a:t>
                      </a:r>
                      <a:r>
                        <a:rPr spc="70">
                          <a:latin typeface="+mj-lt"/>
                          <a:ea typeface="+mj-ea"/>
                          <a:cs typeface="+mj-cs"/>
                          <a:sym typeface="Times Roman"/>
                        </a:rPr>
                        <a:t>&lt;(</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i="1" spc="70">
                          <a:latin typeface="+mj-lt"/>
                          <a:ea typeface="+mj-ea"/>
                          <a:cs typeface="+mj-cs"/>
                          <a:sym typeface="Times Roman"/>
                        </a:rPr>
                        <a:t>μ</a:t>
                      </a:r>
                      <a:r>
                        <a:rPr baseline="-41714"/>
                        <a:t>1</a:t>
                      </a:r>
                      <a:r>
                        <a:rPr spc="70">
                          <a:latin typeface="+mj-lt"/>
                          <a:ea typeface="+mj-ea"/>
                          <a:cs typeface="+mj-cs"/>
                          <a:sym typeface="Times Roman"/>
                        </a:rPr>
                        <a:t>)</a:t>
                      </a:r>
                      <a:r>
                        <a:rPr baseline="67714"/>
                        <a:t>2</a:t>
                      </a:r>
                    </a:p>
                  </a:txBody>
                  <a:tcPr marL="63500" marR="63500" marT="63500" marB="63500" anchor="t" anchorCtr="0" horzOverflow="overflow">
                    <a:lnR w="12700">
                      <a:miter lim="400000"/>
                    </a:lnR>
                  </a:tcPr>
                </a:tc>
              </a:tr>
              <a:tr h="4445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a:t>
                      </a:r>
                      <a:r>
                        <a:rPr i="1" spc="210">
                          <a:latin typeface="+mj-lt"/>
                          <a:ea typeface="+mj-ea"/>
                          <a:cs typeface="+mj-cs"/>
                          <a:sym typeface="Times Roman"/>
                        </a:rPr>
                        <a:t>c</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0</a:t>
                      </a:r>
                    </a:p>
                  </a:txBody>
                  <a:tcPr marL="63500" marR="63500" marT="63500" marB="63500" anchor="t" anchorCtr="0" horzOverflow="overflow">
                    <a:lnR w="12700">
                      <a:miter lim="400000"/>
                    </a:lnR>
                  </a:tcPr>
                </a:tc>
              </a:tr>
              <a:tr h="4445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400">
                          <a:solidFill>
                            <a:srgbClr val="232A32"/>
                          </a:solidFill>
                          <a:sym typeface="Menlo Regular"/>
                        </a:rPr>
                        <a:t>	Sinon</a:t>
                      </a:r>
                    </a:p>
                  </a:txBody>
                  <a:tcPr marL="63500" marR="63500" marT="63500" marB="63500" anchor="t" anchorCtr="0" horzOverflow="overflow">
                    <a:lnR w="12700">
                      <a:miter lim="400000"/>
                    </a:lnR>
                  </a:tcPr>
                </a:tc>
              </a:tr>
              <a:tr h="444500">
                <a:tc>
                  <a:txBody>
                    <a:bodyPr/>
                    <a:lstStyle/>
                    <a:p>
                      <a:pPr algn="l" defTabSz="457200">
                        <a:spcBef>
                          <a:spcPts val="1100"/>
                        </a:spcBef>
                        <a:defRPr>
                          <a:sym typeface="Menlo Regular"/>
                        </a:defRPr>
                      </a:pPr>
                    </a:p>
                  </a:txBody>
                  <a:tcPr marL="50800" marR="50800" marT="50800" marB="50800" anchor="t" anchorCtr="0" horzOverflow="overflow">
                    <a:lnB w="12700">
                      <a:miter lim="400000"/>
                    </a:lnB>
                  </a:tcPr>
                </a:tc>
                <a:tc>
                  <a:txBody>
                    <a:bodyPr/>
                    <a:lstStyle/>
                    <a:p>
                      <a:pPr algn="l" defTabSz="457200">
                        <a:spcBef>
                          <a:spcPts val="1100"/>
                        </a:spcBef>
                        <a:defRPr>
                          <a:sym typeface="Menlo Regular"/>
                        </a:defRPr>
                      </a:pPr>
                      <a:r>
                        <a:t>		</a:t>
                      </a:r>
                      <a:r>
                        <a:rPr i="1" spc="210">
                          <a:latin typeface="+mj-lt"/>
                          <a:ea typeface="+mj-ea"/>
                          <a:cs typeface="+mj-cs"/>
                          <a:sym typeface="Times Roman"/>
                        </a:rPr>
                        <a:t>c</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 1</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5" grpId="1"/>
    </p:bldLst>
  </p:timing>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80"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p:txBody>
      </p:sp>
      <p:sp>
        <p:nvSpPr>
          <p:cNvPr id="2781"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82"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783" name="Algorithme 4.9 : Classification par les k-moyennes"/>
          <p:cNvGraphicFramePr/>
          <p:nvPr/>
        </p:nvGraphicFramePr>
        <p:xfrm>
          <a:off x="912545" y="3087796"/>
          <a:ext cx="11179709" cy="4714876"/>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444500"/>
                <a:gridCol w="5365697"/>
                <a:gridCol w="5315487"/>
              </a:tblGrid>
              <a:tr h="584200">
                <a:tc gridSpan="3">
                  <a:txBody>
                    <a:bodyPr/>
                    <a:lstStyle/>
                    <a:p>
                      <a:pPr algn="l" defTabSz="469900">
                        <a:defRPr sz="1800">
                          <a:solidFill>
                            <a:srgbClr val="000000"/>
                          </a:solidFill>
                        </a:defRPr>
                      </a:pPr>
                      <a:r>
                        <a:rPr b="1" sz="2000">
                          <a:latin typeface="+mn-lt"/>
                          <a:ea typeface="+mn-ea"/>
                          <a:cs typeface="+mn-cs"/>
                          <a:sym typeface="Helvetica"/>
                        </a:rPr>
                        <a:t>Algorithme 4.9 : Classification par les k-moyennes</a:t>
                      </a:r>
                    </a:p>
                  </a:txBody>
                  <a:tcPr marL="139700" marR="139700" marT="139700" marB="139700" anchor="ctr" anchorCtr="0" horzOverflow="overflow">
                    <a:lnL/>
                    <a:lnR/>
                    <a:lnT/>
                    <a:lnB/>
                    <a:solidFill>
                      <a:srgbClr val="000000">
                        <a:alpha val="0"/>
                      </a:srgbClr>
                    </a:solidFill>
                  </a:tcPr>
                </a:tc>
                <a:tc hMerge="1">
                  <a:tcPr/>
                </a:tc>
                <a:tc hMerge="1">
                  <a:tcPr/>
                </a:tc>
              </a:tr>
              <a:tr h="863600">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d’origine</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rPr i="1"/>
                        <a:t>	</a:t>
                      </a:r>
                      <a:r>
                        <a:rPr i="1" spc="100" sz="2000">
                          <a:latin typeface="+mj-lt"/>
                          <a:ea typeface="+mj-ea"/>
                          <a:cs typeface="+mj-cs"/>
                          <a:sym typeface="Times Roman"/>
                        </a:rPr>
                        <a:t>k</a:t>
                      </a:r>
                      <a:r>
                        <a:t>	 </a:t>
                      </a:r>
                      <a:r>
                        <a:t>Nombre de classes</a:t>
                      </a:r>
                    </a:p>
                  </a:txBody>
                  <a:tcPr marL="50800" marR="50800" marT="50800" marB="50800" anchor="t" anchorCtr="0" horzOverflow="overflow">
                    <a:lnR w="12700">
                      <a:miter lim="400000"/>
                    </a:lnR>
                    <a:lnT w="12700">
                      <a:miter lim="400000"/>
                    </a:lnT>
                  </a:tcPr>
                </a:tc>
                <a:tc hMerge="1">
                  <a:tcPr/>
                </a:tc>
                <a:tc hMerge="1">
                  <a:tcPr/>
                </a:tc>
              </a:tr>
              <a:tr h="433387">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270">
                          <a:latin typeface="+mj-lt"/>
                          <a:ea typeface="+mj-ea"/>
                          <a:cs typeface="+mj-cs"/>
                          <a:sym typeface="Times Roman"/>
                        </a:rPr>
                        <a:t>r</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Carte des </a:t>
                      </a:r>
                      <a:r>
                        <a:rPr i="1"/>
                        <a:t>k</a:t>
                      </a:r>
                      <a:r>
                        <a:t> classes</a:t>
                      </a:r>
                    </a:p>
                  </a:txBody>
                  <a:tcPr marL="50800" marR="50800" marT="50800" marB="50800" anchor="t" anchorCtr="0" horzOverflow="overflow">
                    <a:lnR w="12700">
                      <a:miter lim="400000"/>
                    </a:lnR>
                    <a:lnB>
                      <a:solidFill>
                        <a:srgbClr val="000000"/>
                      </a:solidFill>
                      <a:miter lim="400000"/>
                    </a:lnB>
                  </a:tcPr>
                </a:tc>
                <a:tc hMerge="1">
                  <a:tcPr/>
                </a:tc>
                <a:tc hMerge="1">
                  <a:tcPr/>
                </a:tc>
              </a:tr>
              <a:tr h="458787">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tcPr>
                </a:tc>
                <a:tc gridSpan="2">
                  <a:txBody>
                    <a:bodyPr/>
                    <a:lstStyle/>
                    <a:p>
                      <a:pPr algn="l" defTabSz="457200">
                        <a:spcBef>
                          <a:spcPts val="1100"/>
                        </a:spcBef>
                        <a:defRPr sz="2000">
                          <a:sym typeface="Menlo Regular"/>
                        </a:defRPr>
                      </a:pPr>
                      <a:r>
                        <a:t>Pour toutes les classes </a:t>
                      </a:r>
                      <a:r>
                        <a:rPr i="1" spc="100">
                          <a:latin typeface="+mj-lt"/>
                          <a:ea typeface="+mj-ea"/>
                          <a:cs typeface="+mj-cs"/>
                          <a:sym typeface="Times Roman"/>
                        </a:rPr>
                        <a:t>i</a:t>
                      </a:r>
                      <a:r>
                        <a:t> </a:t>
                      </a:r>
                      <a:r>
                        <a:rPr spc="100">
                          <a:latin typeface="+mj-lt"/>
                          <a:ea typeface="+mj-ea"/>
                          <a:cs typeface="+mj-cs"/>
                          <a:sym typeface="Times Roman"/>
                        </a:rPr>
                        <a:t>∈{1, ..., </a:t>
                      </a:r>
                      <a:r>
                        <a:rPr i="1" spc="100">
                          <a:latin typeface="+mj-lt"/>
                          <a:ea typeface="+mj-ea"/>
                          <a:cs typeface="+mj-cs"/>
                          <a:sym typeface="Times Roman"/>
                        </a:rPr>
                        <a:t>k</a:t>
                      </a:r>
                      <a:r>
                        <a:rPr spc="100">
                          <a:latin typeface="+mj-lt"/>
                          <a:ea typeface="+mj-ea"/>
                          <a:cs typeface="+mj-cs"/>
                          <a:sym typeface="Times Roman"/>
                        </a:rPr>
                        <a:t>}</a:t>
                      </a:r>
                    </a:p>
                  </a:txBody>
                  <a:tcPr marL="63500" marR="63500" marT="63500" marB="63500" anchor="t" anchorCtr="0" horzOverflow="overflow">
                    <a:lnR w="12700">
                      <a:miter lim="400000"/>
                    </a:lnR>
                  </a:tcPr>
                </a:tc>
                <a:tc hMerge="1">
                  <a:tcPr/>
                </a:tc>
              </a:tr>
              <a:tr h="4445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sz="1800">
                          <a:solidFill>
                            <a:srgbClr val="000000"/>
                          </a:solidFill>
                        </a:defRPr>
                      </a:pPr>
                      <a:r>
                        <a:rPr sz="1400">
                          <a:solidFill>
                            <a:srgbClr val="232A32"/>
                          </a:solidFill>
                          <a:sym typeface="Menlo Regular"/>
                        </a:rPr>
                        <a:t>	Initialiser la moyenne de la classe (peut être au hasard ou supervisé)</a:t>
                      </a:r>
                    </a:p>
                  </a:txBody>
                  <a:tcPr marL="63500" marR="63500" marT="63500" marB="63500" anchor="t" anchorCtr="0" horzOverflow="overflow">
                    <a:lnR w="12700">
                      <a:miter lim="400000"/>
                    </a:lnR>
                  </a:tcPr>
                </a:tc>
                <a:tc hMerge="1">
                  <a:tcPr/>
                </a:tc>
              </a:tr>
              <a:tr h="444500">
                <a:tc>
                  <a:txBody>
                    <a:bodyPr/>
                    <a:lstStyle/>
                    <a:p>
                      <a:pPr algn="l" defTabSz="457200">
                        <a:spcBef>
                          <a:spcPts val="1100"/>
                        </a:spcBef>
                        <a:defRPr sz="1800">
                          <a:solidFill>
                            <a:srgbClr val="000000"/>
                          </a:solidFill>
                        </a:defRPr>
                      </a:pPr>
                      <a:r>
                        <a:rPr sz="1400">
                          <a:solidFill>
                            <a:srgbClr val="232A32"/>
                          </a:solidFill>
                          <a:sym typeface="Menlo Regular"/>
                        </a:rPr>
                        <a:t>2</a:t>
                      </a:r>
                    </a:p>
                  </a:txBody>
                  <a:tcPr marL="50800" marR="50800" marT="50800" marB="50800" anchor="t" anchorCtr="0" horzOverflow="overflow"/>
                </a:tc>
                <a:tc gridSpan="2">
                  <a:txBody>
                    <a:bodyPr/>
                    <a:lstStyle/>
                    <a:p>
                      <a:pPr algn="l" defTabSz="457200">
                        <a:spcBef>
                          <a:spcPts val="1100"/>
                        </a:spcBef>
                        <a:defRPr sz="1800">
                          <a:solidFill>
                            <a:srgbClr val="000000"/>
                          </a:solidFill>
                        </a:defRPr>
                      </a:pPr>
                      <a:r>
                        <a:rPr sz="1400">
                          <a:solidFill>
                            <a:srgbClr val="232A32"/>
                          </a:solidFill>
                          <a:sym typeface="Menlo Regular"/>
                        </a:rPr>
                        <a:t>Tant que les moyennes changent</a:t>
                      </a:r>
                    </a:p>
                  </a:txBody>
                  <a:tcPr marL="63500" marR="63500" marT="63500" marB="63500" anchor="t" anchorCtr="0" horzOverflow="overflow">
                    <a:lnR w="12700">
                      <a:miter lim="400000"/>
                    </a:lnR>
                  </a:tcPr>
                </a:tc>
                <a:tc hMerge="1">
                  <a:tcPr/>
                </a:tc>
              </a:tr>
              <a:tr h="444500">
                <a:tc>
                  <a:txBody>
                    <a:bodyPr/>
                    <a:lstStyle/>
                    <a:p>
                      <a:pPr algn="l" defTabSz="457200">
                        <a:spcBef>
                          <a:spcPts val="1100"/>
                        </a:spcBef>
                        <a:defRPr>
                          <a:sym typeface="Menlo Regular"/>
                        </a:defRPr>
                      </a:pPr>
                    </a:p>
                  </a:txBody>
                  <a:tcPr marL="50800" marR="50800" marT="50800" marB="50800" anchor="t" anchorCtr="0" horzOverflow="overflow"/>
                </a:tc>
                <a:tc gridSpan="2">
                  <a:txBody>
                    <a:bodyPr/>
                    <a:lstStyle/>
                    <a:p>
                      <a:pPr algn="l" defTabSz="457200">
                        <a:spcBef>
                          <a:spcPts val="1100"/>
                        </a:spcBef>
                        <a:defRPr sz="2000">
                          <a:sym typeface="Menlo Regular"/>
                        </a:defRPr>
                      </a:pPr>
                      <a:r>
                        <a:t>	Pour chaque pixel </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p>
                  </a:txBody>
                  <a:tcPr marL="63500" marR="63500" marT="63500" marB="63500" anchor="t" anchorCtr="0" horzOverflow="overflow">
                    <a:lnR w="12700">
                      <a:miter lim="400000"/>
                    </a:lnR>
                  </a:tcPr>
                </a:tc>
                <a:tc hMerge="1">
                  <a:tcPr/>
                </a:tc>
              </a:tr>
              <a:tr h="7493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sz="2000">
                          <a:sym typeface="Menlo Regular"/>
                        </a:defRPr>
                      </a:pPr>
                      <a:r>
                        <a:t>		Assigner le pixel à la classe </a:t>
                      </a:r>
                      <a:r>
                        <a:rPr i="1"/>
                        <a:t>i</a:t>
                      </a:r>
                      <a:r>
                        <a:t> telle que </a:t>
                      </a:r>
                    </a:p>
                    <a:p>
                      <a:pPr algn="l" defTabSz="457200">
                        <a:spcBef>
                          <a:spcPts val="1100"/>
                        </a:spcBef>
                        <a:defRPr sz="2000">
                          <a:sym typeface="Menlo Regular"/>
                        </a:defRPr>
                      </a:pPr>
                      <a:r>
                        <a:t>		</a:t>
                      </a:r>
                      <a:r>
                        <a:rPr i="1" spc="100">
                          <a:latin typeface="+mj-lt"/>
                          <a:ea typeface="+mj-ea"/>
                          <a:cs typeface="+mj-cs"/>
                          <a:sym typeface="Times Roman"/>
                        </a:rPr>
                        <a:t>i</a:t>
                      </a:r>
                      <a:r>
                        <a:t> = argmin</a:t>
                      </a:r>
                      <a:r>
                        <a:rPr spc="100">
                          <a:latin typeface="+mj-lt"/>
                          <a:ea typeface="+mj-ea"/>
                          <a:cs typeface="+mj-cs"/>
                          <a:sym typeface="Times Roman"/>
                        </a:rPr>
                        <a:t> </a:t>
                      </a:r>
                      <a:r>
                        <a:rPr spc="125" sz="2500">
                          <a:latin typeface="+mj-lt"/>
                          <a:ea typeface="+mj-ea"/>
                          <a:cs typeface="+mj-cs"/>
                          <a:sym typeface="Times Roman"/>
                        </a:rPr>
                        <a:t>[</a:t>
                      </a:r>
                      <a:r>
                        <a:rPr spc="115" sz="23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r>
                        <a:t> - </a:t>
                      </a:r>
                      <a:r>
                        <a:rPr i="1" spc="100">
                          <a:latin typeface="+mj-lt"/>
                          <a:ea typeface="+mj-ea"/>
                          <a:cs typeface="+mj-cs"/>
                          <a:sym typeface="Times Roman"/>
                        </a:rPr>
                        <a:t>μ</a:t>
                      </a:r>
                      <a:r>
                        <a:rPr baseline="-31000" i="1"/>
                        <a:t>i</a:t>
                      </a:r>
                      <a:r>
                        <a:rPr spc="115" sz="2300">
                          <a:latin typeface="+mj-lt"/>
                          <a:ea typeface="+mj-ea"/>
                          <a:cs typeface="+mj-cs"/>
                          <a:sym typeface="Times Roman"/>
                        </a:rPr>
                        <a:t>)</a:t>
                      </a:r>
                      <a:r>
                        <a:rPr baseline="56999"/>
                        <a:t>2</a:t>
                      </a:r>
                      <a:r>
                        <a:rPr spc="125" sz="2500">
                          <a:latin typeface="+mj-lt"/>
                          <a:ea typeface="+mj-ea"/>
                          <a:cs typeface="+mj-cs"/>
                          <a:sym typeface="Times Roman"/>
                        </a:rPr>
                        <a:t>]</a:t>
                      </a:r>
                      <a:r>
                        <a:t> </a:t>
                      </a:r>
                    </a:p>
                  </a:txBody>
                  <a:tcPr marL="63500" marR="63500" marT="63500" marB="63500" anchor="t" anchorCtr="0" horzOverflow="overflow"/>
                </a:tc>
                <a:tc>
                  <a:txBody>
                    <a:bodyPr/>
                    <a:lstStyle/>
                    <a:p>
                      <a:pPr marL="215900" indent="-215900" algn="l" defTabSz="457200">
                        <a:spcBef>
                          <a:spcPts val="1100"/>
                        </a:spcBef>
                        <a:buSzPct val="100000"/>
                        <a:buFont typeface="TimesNewRomanPSMT"/>
                        <a:buChar char="//"/>
                        <a:defRPr sz="2000">
                          <a:sym typeface="Menlo Regular"/>
                        </a:defRPr>
                      </a:pPr>
                      <a:r>
                        <a:t>le </a:t>
                      </a:r>
                      <a:r>
                        <a:rPr i="1" spc="100">
                          <a:latin typeface="+mj-lt"/>
                          <a:ea typeface="+mj-ea"/>
                          <a:cs typeface="+mj-cs"/>
                          <a:sym typeface="Times Roman"/>
                        </a:rPr>
                        <a:t>i</a:t>
                      </a:r>
                      <a:r>
                        <a:t> </a:t>
                      </a:r>
                      <a:r>
                        <a:rPr spc="100">
                          <a:latin typeface="+mj-lt"/>
                          <a:ea typeface="+mj-ea"/>
                          <a:cs typeface="+mj-cs"/>
                          <a:sym typeface="Times Roman"/>
                        </a:rPr>
                        <a:t>∈{1, ..., </a:t>
                      </a:r>
                      <a:r>
                        <a:rPr i="1" spc="100">
                          <a:latin typeface="+mj-lt"/>
                          <a:ea typeface="+mj-ea"/>
                          <a:cs typeface="+mj-cs"/>
                          <a:sym typeface="Times Roman"/>
                        </a:rPr>
                        <a:t>k</a:t>
                      </a:r>
                      <a:r>
                        <a:rPr spc="100">
                          <a:latin typeface="+mj-lt"/>
                          <a:ea typeface="+mj-ea"/>
                          <a:cs typeface="+mj-cs"/>
                          <a:sym typeface="Times Roman"/>
                        </a:rPr>
                        <a:t>}</a:t>
                      </a:r>
                      <a:r>
                        <a:t> pour lequel l’erreur quadratique est minimale</a:t>
                      </a:r>
                    </a:p>
                  </a:txBody>
                  <a:tcPr marL="63500" marR="63500" marT="63500" marB="63500" anchor="t" anchorCtr="0" horzOverflow="overflow">
                    <a:lnR w="12700">
                      <a:miter lim="400000"/>
                    </a:lnR>
                  </a:tcPr>
                </a:tc>
              </a:tr>
              <a:tr h="444500">
                <a:tc>
                  <a:txBody>
                    <a:bodyPr/>
                    <a:lstStyle/>
                    <a:p>
                      <a:pPr algn="l" defTabSz="457200">
                        <a:spcBef>
                          <a:spcPts val="1100"/>
                        </a:spcBef>
                        <a:defRPr sz="1800">
                          <a:solidFill>
                            <a:srgbClr val="000000"/>
                          </a:solidFill>
                        </a:defRPr>
                      </a:pPr>
                      <a:r>
                        <a:rPr sz="1400">
                          <a:solidFill>
                            <a:srgbClr val="232A32"/>
                          </a:solidFill>
                          <a:sym typeface="Menlo Regular"/>
                        </a:rPr>
                        <a:t>3</a:t>
                      </a:r>
                    </a:p>
                  </a:txBody>
                  <a:tcPr marL="50800" marR="50800" marT="50800" marB="50800" anchor="t" anchorCtr="0" horzOverflow="overflow">
                    <a:lnB w="12700">
                      <a:miter lim="400000"/>
                    </a:lnB>
                  </a:tcPr>
                </a:tc>
                <a:tc gridSpan="2">
                  <a:txBody>
                    <a:bodyPr/>
                    <a:lstStyle/>
                    <a:p>
                      <a:pPr algn="l" defTabSz="457200">
                        <a:spcBef>
                          <a:spcPts val="1100"/>
                        </a:spcBef>
                        <a:defRPr sz="1800">
                          <a:solidFill>
                            <a:srgbClr val="000000"/>
                          </a:solidFill>
                        </a:defRPr>
                      </a:pPr>
                      <a:r>
                        <a:rPr sz="1400">
                          <a:solidFill>
                            <a:srgbClr val="232A32"/>
                          </a:solidFill>
                          <a:sym typeface="Menlo Regular"/>
                        </a:rPr>
                        <a:t>Recalculer la moyenne de chaque classe</a:t>
                      </a:r>
                    </a:p>
                  </a:txBody>
                  <a:tcPr marL="63500" marR="63500" marT="63500" marB="63500" anchor="t" anchorCtr="0" horzOverflow="overflow">
                    <a:lnR w="12700">
                      <a:miter lim="400000"/>
                    </a:lnR>
                    <a:lnB w="12700">
                      <a:miter lim="400000"/>
                    </a:lnB>
                  </a:tcPr>
                </a:tc>
                <a:tc hMerge="1">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3" name="Dérivées partielles…"/>
          <p:cNvSpPr txBox="1"/>
          <p:nvPr>
            <p:ph type="body" idx="1"/>
          </p:nvPr>
        </p:nvSpPr>
        <p:spPr>
          <a:prstGeom prst="rect">
            <a:avLst/>
          </a:prstGeom>
        </p:spPr>
        <p:txBody>
          <a:bodyPr/>
          <a:lstStyle>
            <a:lvl3pPr>
              <a:buBlip>
                <a:blip r:embed="rId3"/>
              </a:buBlip>
            </a:lvl3pPr>
          </a:lstStyle>
          <a:p>
            <a:pPr/>
            <a:r>
              <a:t>Dérivées partielles</a:t>
            </a:r>
          </a:p>
          <a:p>
            <a:pPr lvl="1"/>
            <a:r>
              <a:t>Différences finies </a:t>
            </a:r>
          </a:p>
          <a:p>
            <a:pPr lvl="2"/>
            <a:r>
              <a:t>Dérivées d’ordre 2</a:t>
            </a:r>
          </a:p>
          <a:p>
            <a:pPr lvl="3"/>
            <a:r>
              <a:t>2D :</a:t>
            </a:r>
          </a:p>
        </p:txBody>
      </p:sp>
      <p:sp>
        <p:nvSpPr>
          <p:cNvPr id="3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5" name="Calcul des dérivées d’image"/>
          <p:cNvSpPr txBox="1"/>
          <p:nvPr>
            <p:ph type="title"/>
          </p:nvPr>
        </p:nvSpPr>
        <p:spPr>
          <a:prstGeom prst="rect">
            <a:avLst/>
          </a:prstGeom>
        </p:spPr>
        <p:txBody>
          <a:bodyPr/>
          <a:lstStyle/>
          <a:p>
            <a:pPr/>
            <a:r>
              <a:t>Calcul des dérivées d’image</a:t>
            </a:r>
          </a:p>
        </p:txBody>
      </p:sp>
      <p:sp>
        <p:nvSpPr>
          <p:cNvPr id="336" name="Connection Line"/>
          <p:cNvSpPr/>
          <p:nvPr/>
        </p:nvSpPr>
        <p:spPr>
          <a:xfrm>
            <a:off x="5301456" y="4803407"/>
            <a:ext cx="4197748" cy="1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327" name="temp.pdf" descr="temp.pdf"/>
          <p:cNvPicPr>
            <a:picLocks noChangeAspect="1"/>
          </p:cNvPicPr>
          <p:nvPr/>
        </p:nvPicPr>
        <p:blipFill>
          <a:blip r:embed="rId4">
            <a:extLst/>
          </a:blip>
          <a:stretch>
            <a:fillRect/>
          </a:stretch>
        </p:blipFill>
        <p:spPr>
          <a:xfrm>
            <a:off x="9664700" y="4597400"/>
            <a:ext cx="2667000" cy="417286"/>
          </a:xfrm>
          <a:prstGeom prst="rect">
            <a:avLst/>
          </a:prstGeom>
          <a:ln w="12700">
            <a:miter lim="400000"/>
          </a:ln>
        </p:spPr>
      </p:pic>
      <p:sp>
        <p:nvSpPr>
          <p:cNvPr id="328" name="masque"/>
          <p:cNvSpPr/>
          <p:nvPr/>
        </p:nvSpPr>
        <p:spPr>
          <a:xfrm>
            <a:off x="10393257" y="3948745"/>
            <a:ext cx="94099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masque</a:t>
            </a:r>
          </a:p>
        </p:txBody>
      </p:sp>
      <p:sp>
        <p:nvSpPr>
          <p:cNvPr id="337" name="Connection Line"/>
          <p:cNvSpPr/>
          <p:nvPr/>
        </p:nvSpPr>
        <p:spPr>
          <a:xfrm>
            <a:off x="5484812" y="5989958"/>
            <a:ext cx="4012010" cy="11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330" name="MathTypeImage.pdf" descr="MathTypeImage.pdf"/>
          <p:cNvPicPr>
            <a:picLocks noChangeAspect="1"/>
          </p:cNvPicPr>
          <p:nvPr/>
        </p:nvPicPr>
        <p:blipFill>
          <a:blip r:embed="rId5">
            <a:extLst/>
          </a:blip>
          <a:srcRect l="0" t="0" r="0" b="0"/>
          <a:stretch>
            <a:fillRect/>
          </a:stretch>
        </p:blipFill>
        <p:spPr>
          <a:xfrm>
            <a:off x="901700" y="5365093"/>
            <a:ext cx="3837752" cy="1234252"/>
          </a:xfrm>
          <a:prstGeom prst="rect">
            <a:avLst/>
          </a:prstGeom>
          <a:ln w="12700">
            <a:miter lim="400000"/>
          </a:ln>
        </p:spPr>
      </p:pic>
      <p:sp>
        <p:nvSpPr>
          <p:cNvPr id="338" name="Connection Line"/>
          <p:cNvSpPr/>
          <p:nvPr/>
        </p:nvSpPr>
        <p:spPr>
          <a:xfrm>
            <a:off x="7537846" y="7463754"/>
            <a:ext cx="1801020" cy="6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path>
            </a:pathLst>
          </a:custGeom>
          <a:ln w="25400">
            <a:solidFill>
              <a:srgbClr val="000000"/>
            </a:solidFill>
            <a:headEnd type="triangle" len="sm"/>
            <a:tailEnd type="stealth"/>
          </a:ln>
        </p:spPr>
        <p:txBody>
          <a:bodyPr/>
          <a:lstStyle/>
          <a:p>
            <a:pPr/>
          </a:p>
        </p:txBody>
      </p:sp>
      <p:pic>
        <p:nvPicPr>
          <p:cNvPr id="332" name="MathTypeImage.pdf" descr="MathTypeImage.pdf"/>
          <p:cNvPicPr>
            <a:picLocks noChangeAspect="1"/>
          </p:cNvPicPr>
          <p:nvPr/>
        </p:nvPicPr>
        <p:blipFill>
          <a:blip r:embed="rId6">
            <a:extLst/>
          </a:blip>
          <a:srcRect l="0" t="0" r="0" b="0"/>
          <a:stretch>
            <a:fillRect/>
          </a:stretch>
        </p:blipFill>
        <p:spPr>
          <a:xfrm>
            <a:off x="927100" y="6843014"/>
            <a:ext cx="6098744" cy="1215949"/>
          </a:xfrm>
          <a:prstGeom prst="rect">
            <a:avLst/>
          </a:prstGeom>
          <a:ln w="12700">
            <a:miter lim="400000"/>
          </a:ln>
        </p:spPr>
      </p:pic>
      <p:pic>
        <p:nvPicPr>
          <p:cNvPr id="333" name="MathTypeImage.pdf" descr="MathTypeImage.pdf"/>
          <p:cNvPicPr>
            <a:picLocks noChangeAspect="1"/>
          </p:cNvPicPr>
          <p:nvPr/>
        </p:nvPicPr>
        <p:blipFill>
          <a:blip r:embed="rId7">
            <a:extLst/>
          </a:blip>
          <a:srcRect l="0" t="0" r="0" b="0"/>
          <a:stretch>
            <a:fillRect/>
          </a:stretch>
        </p:blipFill>
        <p:spPr>
          <a:xfrm>
            <a:off x="901700" y="4185119"/>
            <a:ext cx="3837752" cy="1234253"/>
          </a:xfrm>
          <a:prstGeom prst="rect">
            <a:avLst/>
          </a:prstGeom>
          <a:ln w="12700">
            <a:miter lim="400000"/>
          </a:ln>
        </p:spPr>
      </p:pic>
      <p:pic>
        <p:nvPicPr>
          <p:cNvPr id="334" name="temp.pdf" descr="temp.pdf"/>
          <p:cNvPicPr>
            <a:picLocks noChangeAspect="1"/>
          </p:cNvPicPr>
          <p:nvPr/>
        </p:nvPicPr>
        <p:blipFill>
          <a:blip r:embed="rId8">
            <a:extLst/>
          </a:blip>
          <a:stretch>
            <a:fillRect/>
          </a:stretch>
        </p:blipFill>
        <p:spPr>
          <a:xfrm>
            <a:off x="9664700" y="5232400"/>
            <a:ext cx="961572" cy="1542143"/>
          </a:xfrm>
          <a:prstGeom prst="rect">
            <a:avLst/>
          </a:prstGeom>
          <a:ln w="12700">
            <a:miter lim="400000"/>
          </a:ln>
        </p:spPr>
      </p:pic>
      <p:pic>
        <p:nvPicPr>
          <p:cNvPr id="335" name="temp.pdf" descr="temp.pdf"/>
          <p:cNvPicPr>
            <a:picLocks noChangeAspect="1"/>
          </p:cNvPicPr>
          <p:nvPr/>
        </p:nvPicPr>
        <p:blipFill>
          <a:blip r:embed="rId9">
            <a:extLst/>
          </a:blip>
          <a:stretch>
            <a:fillRect/>
          </a:stretch>
        </p:blipFill>
        <p:spPr>
          <a:xfrm>
            <a:off x="9664700" y="6985000"/>
            <a:ext cx="1959429" cy="9797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2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33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30"/>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3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338"/>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332"/>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8"/>
      <p:bldP build="whole" bldLvl="1" animBg="1" rev="0" advAuto="0" spid="338" grpId="7"/>
      <p:bldP build="whole" bldLvl="1" animBg="1" rev="0" advAuto="0" spid="334" grpId="6"/>
      <p:bldP build="whole" bldLvl="1" animBg="1" rev="0" advAuto="0" spid="337" grpId="4"/>
      <p:bldP build="whole" bldLvl="1" animBg="1" rev="0" advAuto="0" spid="327" grpId="2"/>
      <p:bldP build="whole" bldLvl="1" animBg="1" rev="0" advAuto="0" spid="328" grpId="3"/>
      <p:bldP build="whole" bldLvl="1" animBg="1" rev="0" advAuto="0" spid="336" grpId="1"/>
      <p:bldP build="whole" bldLvl="1" animBg="1" rev="0" advAuto="0" spid="335" grpId="9"/>
      <p:bldP build="whole" bldLvl="1" animBg="1" rev="0" advAuto="0" spid="330" grpId="5"/>
    </p:bldLst>
  </p:timing>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5" name="Source : Anne Vialard LaBRI, Université Bordeaux Source : Anne Vialard LaBRI, Université Bordeaux" descr="Source : Anne Vialard LaBRI, Université Bordeaux Source : Anne Vialard LaBRI, Université Bordeaux"/>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86"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t>Initialisation des centroïdes, égale répartition </a:t>
            </a:r>
          </a:p>
        </p:txBody>
      </p:sp>
      <p:sp>
        <p:nvSpPr>
          <p:cNvPr id="2787"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88" name="Régions"/>
          <p:cNvSpPr txBox="1"/>
          <p:nvPr>
            <p:ph type="title"/>
          </p:nvPr>
        </p:nvSpPr>
        <p:spPr>
          <a:prstGeom prst="rect">
            <a:avLst/>
          </a:prstGeom>
        </p:spPr>
        <p:txBody>
          <a:bodyPr/>
          <a:lstStyle>
            <a:lvl1pPr>
              <a:buAutoNum type="arabicPeriod" startAt="4"/>
            </a:lvl1pPr>
          </a:lstStyle>
          <a:p>
            <a:pPr/>
            <a:r>
              <a:t>Régions</a:t>
            </a:r>
          </a:p>
        </p:txBody>
      </p:sp>
      <p:pic>
        <p:nvPicPr>
          <p:cNvPr id="2789" name="Image" descr="Image"/>
          <p:cNvPicPr>
            <a:picLocks noChangeAspect="1"/>
          </p:cNvPicPr>
          <p:nvPr/>
        </p:nvPicPr>
        <p:blipFill>
          <a:blip r:embed="rId5">
            <a:extLst/>
          </a:blip>
          <a:srcRect l="0" t="0" r="51172" b="50000"/>
          <a:stretch>
            <a:fillRect/>
          </a:stretch>
        </p:blipFill>
        <p:spPr>
          <a:xfrm>
            <a:off x="1271984" y="3571875"/>
            <a:ext cx="5115918" cy="3816350"/>
          </a:xfrm>
          <a:prstGeom prst="rect">
            <a:avLst/>
          </a:prstGeom>
          <a:ln w="12700">
            <a:miter lim="400000"/>
          </a:ln>
        </p:spPr>
      </p:pic>
      <p:pic>
        <p:nvPicPr>
          <p:cNvPr id="2790" name="Image" descr="Image"/>
          <p:cNvPicPr>
            <a:picLocks noChangeAspect="1"/>
          </p:cNvPicPr>
          <p:nvPr/>
        </p:nvPicPr>
        <p:blipFill>
          <a:blip r:embed="rId5">
            <a:extLst/>
          </a:blip>
          <a:srcRect l="51172" t="0" r="0" b="50000"/>
          <a:stretch>
            <a:fillRect/>
          </a:stretch>
        </p:blipFill>
        <p:spPr>
          <a:xfrm>
            <a:off x="6722742" y="3571875"/>
            <a:ext cx="5115918" cy="381635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4" name="Source : Anne Vialard LaBRI, Université Bordeaux Source : Anne Vialard LaBRI, Université Bordeaux" descr="Source : Anne Vialard LaBRI, Université Bordeaux Source : Anne Vialard LaBRI, Université Bordeaux"/>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795"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t>Itération 1</a:t>
            </a:r>
          </a:p>
        </p:txBody>
      </p:sp>
      <p:sp>
        <p:nvSpPr>
          <p:cNvPr id="2796"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7" name="Régions"/>
          <p:cNvSpPr txBox="1"/>
          <p:nvPr>
            <p:ph type="title"/>
          </p:nvPr>
        </p:nvSpPr>
        <p:spPr>
          <a:prstGeom prst="rect">
            <a:avLst/>
          </a:prstGeom>
        </p:spPr>
        <p:txBody>
          <a:bodyPr/>
          <a:lstStyle>
            <a:lvl1pPr>
              <a:buAutoNum type="arabicPeriod" startAt="4"/>
            </a:lvl1pPr>
          </a:lstStyle>
          <a:p>
            <a:pPr/>
            <a:r>
              <a:t>Régions</a:t>
            </a:r>
          </a:p>
        </p:txBody>
      </p:sp>
      <p:pic>
        <p:nvPicPr>
          <p:cNvPr id="2798" name="Image" descr="Image"/>
          <p:cNvPicPr>
            <a:picLocks noChangeAspect="1"/>
          </p:cNvPicPr>
          <p:nvPr/>
        </p:nvPicPr>
        <p:blipFill>
          <a:blip r:embed="rId5">
            <a:extLst/>
          </a:blip>
          <a:srcRect l="0" t="49334" r="51172" b="665"/>
          <a:stretch>
            <a:fillRect/>
          </a:stretch>
        </p:blipFill>
        <p:spPr>
          <a:xfrm>
            <a:off x="1271984" y="3571875"/>
            <a:ext cx="5115918" cy="3816350"/>
          </a:xfrm>
          <a:prstGeom prst="rect">
            <a:avLst/>
          </a:prstGeom>
          <a:ln w="12700">
            <a:miter lim="400000"/>
          </a:ln>
        </p:spPr>
      </p:pic>
      <p:pic>
        <p:nvPicPr>
          <p:cNvPr id="2799" name="Image" descr="Image"/>
          <p:cNvPicPr>
            <a:picLocks noChangeAspect="1"/>
          </p:cNvPicPr>
          <p:nvPr/>
        </p:nvPicPr>
        <p:blipFill>
          <a:blip r:embed="rId5">
            <a:extLst/>
          </a:blip>
          <a:srcRect l="50323" t="49168" r="848" b="831"/>
          <a:stretch>
            <a:fillRect/>
          </a:stretch>
        </p:blipFill>
        <p:spPr>
          <a:xfrm>
            <a:off x="6722742" y="3571875"/>
            <a:ext cx="5115918" cy="3816350"/>
          </a:xfrm>
          <a:prstGeom prst="rect">
            <a:avLst/>
          </a:prstGeom>
          <a:ln w="12700">
            <a:miter lim="400000"/>
          </a:ln>
        </p:spPr>
      </p:pic>
      <p:pic>
        <p:nvPicPr>
          <p:cNvPr id="2800" name="Image" descr="Image"/>
          <p:cNvPicPr>
            <a:picLocks noChangeAspect="1"/>
          </p:cNvPicPr>
          <p:nvPr/>
        </p:nvPicPr>
        <p:blipFill>
          <a:blip r:embed="rId6">
            <a:extLst/>
          </a:blip>
          <a:srcRect l="0" t="3278" r="50000" b="3278"/>
          <a:stretch>
            <a:fillRect/>
          </a:stretch>
        </p:blipFill>
        <p:spPr>
          <a:xfrm>
            <a:off x="1174750" y="3492301"/>
            <a:ext cx="5327650" cy="3975498"/>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4" name="Source : Anne Vialard LaBRI, Université Bordeaux Source : Anne Vialard LaBRI, Université Bordeaux" descr="Source : Anne Vialard LaBRI, Université Bordeaux Source : Anne Vialard LaBRI, Université Bordeaux"/>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05"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p:txBody>
      </p:sp>
      <p:sp>
        <p:nvSpPr>
          <p:cNvPr id="2806"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07" name="Régions"/>
          <p:cNvSpPr txBox="1"/>
          <p:nvPr>
            <p:ph type="title"/>
          </p:nvPr>
        </p:nvSpPr>
        <p:spPr>
          <a:prstGeom prst="rect">
            <a:avLst/>
          </a:prstGeom>
        </p:spPr>
        <p:txBody>
          <a:bodyPr/>
          <a:lstStyle>
            <a:lvl1pPr>
              <a:buAutoNum type="arabicPeriod" startAt="4"/>
            </a:lvl1pPr>
          </a:lstStyle>
          <a:p>
            <a:pPr/>
            <a:r>
              <a:t>Régions</a:t>
            </a:r>
          </a:p>
        </p:txBody>
      </p:sp>
      <p:pic>
        <p:nvPicPr>
          <p:cNvPr id="2808" name="Image" descr="Image"/>
          <p:cNvPicPr>
            <a:picLocks noChangeAspect="1"/>
          </p:cNvPicPr>
          <p:nvPr/>
        </p:nvPicPr>
        <p:blipFill>
          <a:blip r:embed="rId4">
            <a:extLst/>
          </a:blip>
          <a:srcRect l="0" t="3278" r="50000" b="3278"/>
          <a:stretch>
            <a:fillRect/>
          </a:stretch>
        </p:blipFill>
        <p:spPr>
          <a:xfrm>
            <a:off x="1174750" y="3492301"/>
            <a:ext cx="5327650" cy="3975498"/>
          </a:xfrm>
          <a:prstGeom prst="rect">
            <a:avLst/>
          </a:prstGeom>
          <a:ln w="12700">
            <a:miter lim="400000"/>
          </a:ln>
        </p:spPr>
      </p:pic>
      <p:pic>
        <p:nvPicPr>
          <p:cNvPr id="2809" name="Image" descr="Image"/>
          <p:cNvPicPr>
            <a:picLocks noChangeAspect="1"/>
          </p:cNvPicPr>
          <p:nvPr/>
        </p:nvPicPr>
        <p:blipFill>
          <a:blip r:embed="rId4">
            <a:extLst/>
          </a:blip>
          <a:srcRect l="50059" t="3278" r="0" b="3278"/>
          <a:stretch>
            <a:fillRect/>
          </a:stretch>
        </p:blipFill>
        <p:spPr>
          <a:xfrm>
            <a:off x="7092880" y="3492301"/>
            <a:ext cx="5321301" cy="3975498"/>
          </a:xfrm>
          <a:prstGeom prst="rect">
            <a:avLst/>
          </a:prstGeom>
          <a:ln w="12700">
            <a:miter lim="400000"/>
          </a:ln>
        </p:spPr>
      </p:pic>
      <p:sp>
        <p:nvSpPr>
          <p:cNvPr id="2810" name="Itération 2"/>
          <p:cNvSpPr txBox="1"/>
          <p:nvPr/>
        </p:nvSpPr>
        <p:spPr>
          <a:xfrm>
            <a:off x="1174750" y="7617011"/>
            <a:ext cx="1215951"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Itération 2</a:t>
            </a:r>
          </a:p>
        </p:txBody>
      </p:sp>
      <p:sp>
        <p:nvSpPr>
          <p:cNvPr id="2811" name="Segmentation finale"/>
          <p:cNvSpPr txBox="1"/>
          <p:nvPr/>
        </p:nvSpPr>
        <p:spPr>
          <a:xfrm>
            <a:off x="7092880" y="7617011"/>
            <a:ext cx="220355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Segmentation finale</a:t>
            </a:r>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5"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16"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a:t>
            </a:r>
            <a:r>
              <a:t> :</a:t>
            </a:r>
          </a:p>
          <a:p>
            <a:pPr lvl="3"/>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peut être une fonction vectorielle </a:t>
            </a:r>
          </a:p>
          <a:p>
            <a:pPr lvl="4"/>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est alors un vecteur de caractéristiques</a:t>
            </a:r>
          </a:p>
          <a:p>
            <a:pPr lvl="5" marL="1264955" indent="-248955">
              <a:buClr>
                <a:srgbClr val="849ABC"/>
              </a:buClr>
              <a:buSzPct val="55000"/>
              <a:buBlip>
                <a:blip r:embed="rId5"/>
              </a:buBlip>
              <a:defRPr sz="2000">
                <a:solidFill>
                  <a:srgbClr val="232323"/>
                </a:solidFill>
                <a:latin typeface="Times New Roman"/>
                <a:ea typeface="Times New Roman"/>
                <a:cs typeface="Times New Roman"/>
                <a:sym typeface="Times New Roman"/>
              </a:defRPr>
            </a:pPr>
            <a:r>
              <a:rPr i="1"/>
              <a:t>Exemple</a:t>
            </a:r>
            <a:r>
              <a:t> : </a:t>
            </a:r>
            <a14:m>
              <m:oMath>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R</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G</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B</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oMath>
            </a14:m>
          </a:p>
          <a:p>
            <a:pPr lvl="4"/>
            <a:r>
              <a:t>Les </a:t>
            </a:r>
            <a14:m>
              <m:oMath>
                <m:sSub>
                  <m:e>
                    <m:r>
                      <a:rPr xmlns:a="http://schemas.openxmlformats.org/drawingml/2006/main" sz="2100" i="1">
                        <a:solidFill>
                          <a:srgbClr val="222222"/>
                        </a:solidFill>
                        <a:latin typeface="Cambria Math" panose="02040503050406030204" pitchFamily="18" charset="0"/>
                      </a:rPr>
                      <m:t>μ</m:t>
                    </m:r>
                  </m:e>
                  <m:sub>
                    <m:r>
                      <a:rPr xmlns:a="http://schemas.openxmlformats.org/drawingml/2006/main" sz="2100" i="1">
                        <a:solidFill>
                          <a:srgbClr val="222222"/>
                        </a:solidFill>
                        <a:latin typeface="Cambria Math" panose="02040503050406030204" pitchFamily="18" charset="0"/>
                      </a:rPr>
                      <m:t>i</m:t>
                    </m:r>
                  </m:sub>
                </m:sSub>
              </m:oMath>
            </a14:m>
            <a:r>
              <a:t> sont aussi des vecteurs (centroïdes) </a:t>
            </a:r>
          </a:p>
          <a:p>
            <a:pPr lvl="4"/>
            <a:r>
              <a:t>Dans ce cas, on assigne </a:t>
            </a:r>
            <a14:m>
              <m:oMath>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m:rPr>
                    <m:sty m:val="p"/>
                  </m:rPr>
                  <a:rPr xmlns:a="http://schemas.openxmlformats.org/drawingml/2006/main" sz="2050" i="1">
                    <a:solidFill>
                      <a:srgbClr val="222222"/>
                    </a:solidFill>
                    <a:latin typeface="Cambria Math" panose="02040503050406030204" pitchFamily="18" charset="0"/>
                  </a:rPr>
                  <m:t>argmin</m:t>
                </m:r>
                <m:sSup>
                  <m:e>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μ</m:t>
                            </m:r>
                          </m:e>
                          <m:sub>
                            <m:r>
                              <a:rPr xmlns:a="http://schemas.openxmlformats.org/drawingml/2006/main" sz="2050" i="1">
                                <a:solidFill>
                                  <a:srgbClr val="222222"/>
                                </a:solidFill>
                                <a:latin typeface="Cambria Math" panose="02040503050406030204" pitchFamily="18" charset="0"/>
                              </a:rPr>
                              <m:t>i</m:t>
                            </m:r>
                          </m:sub>
                        </m:sSub>
                      </m:e>
                    </m:d>
                  </m:e>
                  <m:sup>
                    <m:r>
                      <a:rPr xmlns:a="http://schemas.openxmlformats.org/drawingml/2006/main" sz="2050" i="1">
                        <a:solidFill>
                          <a:srgbClr val="222222"/>
                        </a:solidFill>
                        <a:latin typeface="Cambria Math" panose="02040503050406030204" pitchFamily="18" charset="0"/>
                      </a:rPr>
                      <m:t>2</m:t>
                    </m:r>
                  </m:sup>
                </m:sSup>
              </m:oMath>
            </a14:m>
          </a:p>
        </p:txBody>
      </p:sp>
      <p:sp>
        <p:nvSpPr>
          <p:cNvPr id="2817"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18" name="Régions"/>
          <p:cNvSpPr txBox="1"/>
          <p:nvPr>
            <p:ph type="title"/>
          </p:nvPr>
        </p:nvSpPr>
        <p:spPr>
          <a:prstGeom prst="rect">
            <a:avLst/>
          </a:prstGeom>
        </p:spPr>
        <p:txBody>
          <a:bodyPr/>
          <a:lstStyle>
            <a:lvl1pPr>
              <a:buAutoNum type="arabicPeriod" startAt="4"/>
            </a:lvl1pPr>
          </a:lstStyle>
          <a:p>
            <a:pPr/>
            <a:r>
              <a:t>Régions</a:t>
            </a:r>
          </a:p>
        </p:txBody>
      </p:sp>
      <p:grpSp>
        <p:nvGrpSpPr>
          <p:cNvPr id="2821" name="Group"/>
          <p:cNvGrpSpPr/>
          <p:nvPr/>
        </p:nvGrpSpPr>
        <p:grpSpPr>
          <a:xfrm>
            <a:off x="6784419" y="1587500"/>
            <a:ext cx="5257807" cy="3510966"/>
            <a:chOff x="-63500" y="-88900"/>
            <a:chExt cx="5257805" cy="3510965"/>
          </a:xfrm>
        </p:grpSpPr>
        <p:pic>
          <p:nvPicPr>
            <p:cNvPr id="2819" name="droppedImage.tiff" descr="droppedImage.tiff"/>
            <p:cNvPicPr>
              <a:picLocks noChangeAspect="0"/>
            </p:cNvPicPr>
            <p:nvPr/>
          </p:nvPicPr>
          <p:blipFill>
            <a:blip r:embed="rId6">
              <a:extLst/>
            </a:blip>
            <a:stretch>
              <a:fillRect/>
            </a:stretch>
          </p:blipFill>
          <p:spPr>
            <a:xfrm>
              <a:off x="-63500" y="-88900"/>
              <a:ext cx="5257806" cy="3510966"/>
            </a:xfrm>
            <a:prstGeom prst="rect">
              <a:avLst/>
            </a:prstGeom>
            <a:effectLst/>
          </p:spPr>
        </p:pic>
        <p:sp>
          <p:nvSpPr>
            <p:cNvPr id="2820" name="Image source"/>
            <p:cNvSpPr/>
            <p:nvPr/>
          </p:nvSpPr>
          <p:spPr>
            <a:xfrm>
              <a:off x="154485" y="62361"/>
              <a:ext cx="19812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12700">
                <a:spcBef>
                  <a:spcPts val="0"/>
                </a:spcBef>
                <a:defRPr>
                  <a:solidFill>
                    <a:srgbClr val="232A32"/>
                  </a:solidFill>
                </a:defRPr>
              </a:lvl1pPr>
            </a:lstStyle>
            <a:p>
              <a:pPr/>
              <a:r>
                <a:t>Image source</a:t>
              </a:r>
            </a:p>
          </p:txBody>
        </p:sp>
      </p:grpSp>
      <p:grpSp>
        <p:nvGrpSpPr>
          <p:cNvPr id="2824" name="Group"/>
          <p:cNvGrpSpPr/>
          <p:nvPr/>
        </p:nvGrpSpPr>
        <p:grpSpPr>
          <a:xfrm>
            <a:off x="6769100" y="5252942"/>
            <a:ext cx="5283206" cy="3536369"/>
            <a:chOff x="-76200" y="-101600"/>
            <a:chExt cx="5283205" cy="3536367"/>
          </a:xfrm>
        </p:grpSpPr>
        <p:pic>
          <p:nvPicPr>
            <p:cNvPr id="2822" name="droppedImage.tiff" descr="droppedImage.tiff"/>
            <p:cNvPicPr>
              <a:picLocks noChangeAspect="0"/>
            </p:cNvPicPr>
            <p:nvPr/>
          </p:nvPicPr>
          <p:blipFill>
            <a:blip r:embed="rId7">
              <a:extLst/>
            </a:blip>
            <a:stretch>
              <a:fillRect/>
            </a:stretch>
          </p:blipFill>
          <p:spPr>
            <a:xfrm>
              <a:off x="-76200" y="-101600"/>
              <a:ext cx="5283206" cy="3536368"/>
            </a:xfrm>
            <a:prstGeom prst="rect">
              <a:avLst/>
            </a:prstGeom>
            <a:effectLst/>
          </p:spPr>
        </p:pic>
        <p:sp>
          <p:nvSpPr>
            <p:cNvPr id="2823" name="Résultats pour k = 16"/>
            <p:cNvSpPr/>
            <p:nvPr/>
          </p:nvSpPr>
          <p:spPr>
            <a:xfrm>
              <a:off x="131896" y="52901"/>
              <a:ext cx="2426270" cy="410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algn="ctr" defTabSz="12700">
                <a:spcBef>
                  <a:spcPts val="0"/>
                </a:spcBef>
                <a:defRPr>
                  <a:solidFill>
                    <a:srgbClr val="232A32"/>
                  </a:solidFill>
                </a:defRPr>
              </a:pPr>
              <a:r>
                <a:t>Résultats pour </a:t>
              </a:r>
              <a:r>
                <a:rPr i="1"/>
                <a:t>k</a:t>
              </a:r>
              <a:r>
                <a:t> = 16</a:t>
              </a:r>
            </a:p>
          </p:txBody>
        </p:sp>
      </p:grpSp>
      <p:sp>
        <p:nvSpPr>
          <p:cNvPr id="2825" name="Remarque…"/>
          <p:cNvSpPr/>
          <p:nvPr/>
        </p:nvSpPr>
        <p:spPr>
          <a:xfrm>
            <a:off x="2204243" y="6641145"/>
            <a:ext cx="4343401" cy="11957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a:t>
            </a:r>
          </a:p>
          <a:p>
            <a:pPr lvl="1" marL="419100" indent="-317500">
              <a:buSzPct val="63000"/>
              <a:buFont typeface="TimesNewRomanPSMT"/>
              <a:buBlip>
                <a:blip r:embed="rId5"/>
              </a:buBlip>
            </a:pPr>
            <a:r>
              <a:t>la moyenne est utilisée comme couleur représentative de la région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1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2816">
                                            <p:txEl>
                                              <p:pRg st="5" end="5"/>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2" fill="hold">
                                  <p:stCondLst>
                                    <p:cond delay="0"/>
                                  </p:stCondLst>
                                  <p:iterate type="el" backwards="0">
                                    <p:tmAbs val="0"/>
                                  </p:iterate>
                                  <p:childTnLst>
                                    <p:set>
                                      <p:cBhvr>
                                        <p:cTn id="13" fill="hold"/>
                                        <p:tgtEl>
                                          <p:spTgt spid="28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2816">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2816">
                                            <p:txEl>
                                              <p:pRg st="7" end="7"/>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3" fill="hold">
                                  <p:stCondLst>
                                    <p:cond delay="0"/>
                                  </p:stCondLst>
                                  <p:iterate type="el" backwards="0">
                                    <p:tmAbs val="0"/>
                                  </p:iterate>
                                  <p:childTnLst>
                                    <p:set>
                                      <p:cBhvr>
                                        <p:cTn id="24" fill="hold"/>
                                        <p:tgtEl>
                                          <p:spTgt spid="28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4" grpId="3"/>
      <p:bldP build="p" bldLvl="5" animBg="1" rev="0" advAuto="0" spid="2816" grpId="1"/>
      <p:bldP build="whole" bldLvl="1" animBg="1" rev="0" advAuto="0" spid="2821" grpId="2"/>
    </p:bldLst>
  </p:timing>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829" name="Source : M. Boutin, cours ECE662, Purdue Univ. Source : M. Boutin, cours ECE662, Purdue Univ." descr="Source : M. Boutin, cours ECE662, Purdue Univ. Source : M. Boutin, cours ECE662, Purdue Univ."/>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30"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a:t>
            </a:r>
            <a:r>
              <a:t> :</a:t>
            </a:r>
          </a:p>
          <a:p>
            <a:pPr lvl="3"/>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peut être une fonction vectorielle </a:t>
            </a:r>
          </a:p>
          <a:p>
            <a:pPr lvl="4"/>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est alors un vecteur de caractéristiques</a:t>
            </a:r>
          </a:p>
          <a:p>
            <a:pPr lvl="5" marL="1264955" indent="-248955">
              <a:buClr>
                <a:srgbClr val="849ABC"/>
              </a:buClr>
              <a:buSzPct val="55000"/>
              <a:buBlip>
                <a:blip r:embed="rId5"/>
              </a:buBlip>
              <a:defRPr sz="2000">
                <a:solidFill>
                  <a:srgbClr val="232323"/>
                </a:solidFill>
                <a:latin typeface="Times New Roman"/>
                <a:ea typeface="Times New Roman"/>
                <a:cs typeface="Times New Roman"/>
                <a:sym typeface="Times New Roman"/>
              </a:defRPr>
            </a:pPr>
            <a:r>
              <a:rPr i="1"/>
              <a:t>Exemple</a:t>
            </a:r>
            <a:r>
              <a:t> : </a:t>
            </a:r>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rPr spc="100">
                <a:latin typeface="+mj-lt"/>
                <a:ea typeface="+mj-ea"/>
                <a:cs typeface="+mj-cs"/>
                <a:sym typeface="Times Roman"/>
              </a:rPr>
              <a:t> = (</a:t>
            </a:r>
            <a:r>
              <a:rPr i="1" spc="100">
                <a:latin typeface="+mj-lt"/>
                <a:ea typeface="+mj-ea"/>
                <a:cs typeface="+mj-cs"/>
                <a:sym typeface="Times Roman"/>
              </a:rPr>
              <a:t>X</a:t>
            </a:r>
            <a:r>
              <a:rPr spc="100">
                <a:latin typeface="+mj-lt"/>
                <a:ea typeface="+mj-ea"/>
                <a:cs typeface="+mj-cs"/>
                <a:sym typeface="Times Roman"/>
              </a:rPr>
              <a:t>, </a:t>
            </a:r>
            <a:r>
              <a:rPr i="1" spc="100">
                <a:latin typeface="+mj-lt"/>
                <a:ea typeface="+mj-ea"/>
                <a:cs typeface="+mj-cs"/>
                <a:sym typeface="Times Roman"/>
              </a:rPr>
              <a:t>Y</a:t>
            </a:r>
            <a:r>
              <a:rPr spc="100">
                <a:latin typeface="+mj-lt"/>
                <a:ea typeface="+mj-ea"/>
                <a:cs typeface="+mj-cs"/>
                <a:sym typeface="Times Roman"/>
              </a:rPr>
              <a:t>)</a:t>
            </a:r>
            <a:r>
              <a:t> </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r>
              <a:t> (position 2D)</a:t>
            </a:r>
          </a:p>
          <a:p>
            <a:pPr lvl="4"/>
            <a:r>
              <a:t>Les </a:t>
            </a:r>
            <a:r>
              <a:rPr i="1"/>
              <a:t>μ</a:t>
            </a:r>
            <a:r>
              <a:rPr baseline="-31000" i="1"/>
              <a:t>i</a:t>
            </a:r>
            <a:r>
              <a:t> sont aussi des vecteurs (centroïdes) </a:t>
            </a:r>
          </a:p>
          <a:p>
            <a:pPr lvl="4"/>
            <a:r>
              <a:t>Dans ce cas, on assigne </a:t>
            </a:r>
            <a14:m>
              <m:oMath>
                <m:r>
                  <a:rPr xmlns:a="http://schemas.openxmlformats.org/drawingml/2006/main" sz="2050" i="1">
                    <a:solidFill>
                      <a:srgbClr val="222222"/>
                    </a:solidFill>
                    <a:latin typeface="Cambria Math" panose="02040503050406030204" pitchFamily="18" charset="0"/>
                  </a:rPr>
                  <m:t>i</m:t>
                </m:r>
                <m:r>
                  <a:rPr xmlns:a="http://schemas.openxmlformats.org/drawingml/2006/main" sz="2050" i="1">
                    <a:solidFill>
                      <a:srgbClr val="222222"/>
                    </a:solidFill>
                    <a:latin typeface="Cambria Math" panose="02040503050406030204" pitchFamily="18" charset="0"/>
                  </a:rPr>
                  <m:t>=</m:t>
                </m:r>
                <m:r>
                  <m:rPr>
                    <m:sty m:val="p"/>
                  </m:rPr>
                  <a:rPr xmlns:a="http://schemas.openxmlformats.org/drawingml/2006/main" sz="2050" i="1">
                    <a:solidFill>
                      <a:srgbClr val="222222"/>
                    </a:solidFill>
                    <a:latin typeface="Cambria Math" panose="02040503050406030204" pitchFamily="18" charset="0"/>
                  </a:rPr>
                  <m:t>argmin</m:t>
                </m:r>
                <m:sSup>
                  <m:e>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μ</m:t>
                            </m:r>
                          </m:e>
                          <m:sub>
                            <m:r>
                              <a:rPr xmlns:a="http://schemas.openxmlformats.org/drawingml/2006/main" sz="2050" i="1">
                                <a:solidFill>
                                  <a:srgbClr val="222222"/>
                                </a:solidFill>
                                <a:latin typeface="Cambria Math" panose="02040503050406030204" pitchFamily="18" charset="0"/>
                              </a:rPr>
                              <m:t>i</m:t>
                            </m:r>
                          </m:sub>
                        </m:sSub>
                      </m:e>
                    </m:d>
                  </m:e>
                  <m:sup>
                    <m:r>
                      <a:rPr xmlns:a="http://schemas.openxmlformats.org/drawingml/2006/main" sz="2050" i="1">
                        <a:solidFill>
                          <a:srgbClr val="222222"/>
                        </a:solidFill>
                        <a:latin typeface="Cambria Math" panose="02040503050406030204" pitchFamily="18" charset="0"/>
                      </a:rPr>
                      <m:t>2</m:t>
                    </m:r>
                  </m:sup>
                </m:sSup>
              </m:oMath>
            </a14:m>
          </a:p>
        </p:txBody>
      </p:sp>
      <p:sp>
        <p:nvSpPr>
          <p:cNvPr id="283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32" name="Régions"/>
          <p:cNvSpPr txBox="1"/>
          <p:nvPr>
            <p:ph type="title"/>
          </p:nvPr>
        </p:nvSpPr>
        <p:spPr>
          <a:prstGeom prst="rect">
            <a:avLst/>
          </a:prstGeom>
        </p:spPr>
        <p:txBody>
          <a:bodyPr/>
          <a:lstStyle>
            <a:lvl1pPr>
              <a:buAutoNum type="arabicPeriod" startAt="4"/>
            </a:lvl1pPr>
          </a:lstStyle>
          <a:p>
            <a:pPr/>
            <a:r>
              <a:t>Régions</a:t>
            </a:r>
          </a:p>
        </p:txBody>
      </p:sp>
      <p:grpSp>
        <p:nvGrpSpPr>
          <p:cNvPr id="2835" name="Group"/>
          <p:cNvGrpSpPr/>
          <p:nvPr/>
        </p:nvGrpSpPr>
        <p:grpSpPr>
          <a:xfrm>
            <a:off x="550893" y="6146799"/>
            <a:ext cx="3009901" cy="2464756"/>
            <a:chOff x="12700" y="-101600"/>
            <a:chExt cx="3009900" cy="2464754"/>
          </a:xfrm>
        </p:grpSpPr>
        <p:pic>
          <p:nvPicPr>
            <p:cNvPr id="2833" name="500px-K_Means_Example_Step_1.svg.tiff" descr="500px-K_Means_Example_Step_1.svg.tiff"/>
            <p:cNvPicPr>
              <a:picLocks noChangeAspect="0"/>
            </p:cNvPicPr>
            <p:nvPr/>
          </p:nvPicPr>
          <p:blipFill>
            <a:blip r:embed="rId6">
              <a:extLst/>
            </a:blip>
            <a:stretch>
              <a:fillRect/>
            </a:stretch>
          </p:blipFill>
          <p:spPr>
            <a:xfrm>
              <a:off x="436597" y="-101600"/>
              <a:ext cx="2141242" cy="2108200"/>
            </a:xfrm>
            <a:prstGeom prst="rect">
              <a:avLst/>
            </a:prstGeom>
            <a:effectLst/>
          </p:spPr>
        </p:pic>
        <p:sp>
          <p:nvSpPr>
            <p:cNvPr id="2834" name="Initialisation des moyennes"/>
            <p:cNvSpPr/>
            <p:nvPr/>
          </p:nvSpPr>
          <p:spPr>
            <a:xfrm>
              <a:off x="12700" y="1929445"/>
              <a:ext cx="300990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Initialisation des moyennes</a:t>
              </a:r>
            </a:p>
          </p:txBody>
        </p:sp>
      </p:grpSp>
      <p:grpSp>
        <p:nvGrpSpPr>
          <p:cNvPr id="2838" name="Group"/>
          <p:cNvGrpSpPr/>
          <p:nvPr/>
        </p:nvGrpSpPr>
        <p:grpSpPr>
          <a:xfrm>
            <a:off x="3746500" y="6143904"/>
            <a:ext cx="2375077" cy="2467651"/>
            <a:chOff x="-41281" y="-101600"/>
            <a:chExt cx="2375076" cy="2467650"/>
          </a:xfrm>
        </p:grpSpPr>
        <p:pic>
          <p:nvPicPr>
            <p:cNvPr id="2836" name="500px-K_Means_Example_Step_2.svg.tiff" descr="500px-K_Means_Example_Step_2.svg.tiff"/>
            <p:cNvPicPr>
              <a:picLocks noChangeAspect="0"/>
            </p:cNvPicPr>
            <p:nvPr/>
          </p:nvPicPr>
          <p:blipFill>
            <a:blip r:embed="rId7">
              <a:extLst/>
            </a:blip>
            <a:stretch>
              <a:fillRect/>
            </a:stretch>
          </p:blipFill>
          <p:spPr>
            <a:xfrm>
              <a:off x="-41282" y="-101600"/>
              <a:ext cx="2375078" cy="2108200"/>
            </a:xfrm>
            <a:prstGeom prst="rect">
              <a:avLst/>
            </a:prstGeom>
            <a:effectLst/>
          </p:spPr>
        </p:pic>
        <p:sp>
          <p:nvSpPr>
            <p:cNvPr id="2837" name="Première assignation"/>
            <p:cNvSpPr/>
            <p:nvPr/>
          </p:nvSpPr>
          <p:spPr>
            <a:xfrm>
              <a:off x="12700" y="1932340"/>
              <a:ext cx="228825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Première assignation</a:t>
              </a:r>
            </a:p>
          </p:txBody>
        </p:sp>
      </p:grpSp>
      <p:grpSp>
        <p:nvGrpSpPr>
          <p:cNvPr id="2841" name="Group"/>
          <p:cNvGrpSpPr/>
          <p:nvPr/>
        </p:nvGrpSpPr>
        <p:grpSpPr>
          <a:xfrm>
            <a:off x="6515267" y="6146799"/>
            <a:ext cx="2541886" cy="2464756"/>
            <a:chOff x="12700" y="-101600"/>
            <a:chExt cx="2541885" cy="2464754"/>
          </a:xfrm>
        </p:grpSpPr>
        <p:pic>
          <p:nvPicPr>
            <p:cNvPr id="2839" name="500px-K_Means_Example_Step_3.svg.tiff" descr="500px-K_Means_Example_Step_3.svg.tiff"/>
            <p:cNvPicPr>
              <a:picLocks noChangeAspect="0"/>
            </p:cNvPicPr>
            <p:nvPr/>
          </p:nvPicPr>
          <p:blipFill>
            <a:blip r:embed="rId8">
              <a:extLst/>
            </a:blip>
            <a:stretch>
              <a:fillRect/>
            </a:stretch>
          </p:blipFill>
          <p:spPr>
            <a:xfrm>
              <a:off x="88732" y="-101600"/>
              <a:ext cx="2375078" cy="2108200"/>
            </a:xfrm>
            <a:prstGeom prst="rect">
              <a:avLst/>
            </a:prstGeom>
            <a:effectLst/>
          </p:spPr>
        </p:pic>
        <p:sp>
          <p:nvSpPr>
            <p:cNvPr id="2840" name="La moyenne est ajustée"/>
            <p:cNvSpPr/>
            <p:nvPr/>
          </p:nvSpPr>
          <p:spPr>
            <a:xfrm>
              <a:off x="12700" y="1929445"/>
              <a:ext cx="2541886"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La moyenne est ajustée</a:t>
              </a:r>
            </a:p>
          </p:txBody>
        </p:sp>
      </p:grpSp>
      <p:grpSp>
        <p:nvGrpSpPr>
          <p:cNvPr id="2844" name="Group"/>
          <p:cNvGrpSpPr/>
          <p:nvPr/>
        </p:nvGrpSpPr>
        <p:grpSpPr>
          <a:xfrm>
            <a:off x="9308169" y="6146799"/>
            <a:ext cx="3175001" cy="2464756"/>
            <a:chOff x="12700" y="-101600"/>
            <a:chExt cx="3175000" cy="2464754"/>
          </a:xfrm>
        </p:grpSpPr>
        <p:pic>
          <p:nvPicPr>
            <p:cNvPr id="2842" name="500px-K_Means_Example_Step_4.svg.tiff" descr="500px-K_Means_Example_Step_4.svg.tiff"/>
            <p:cNvPicPr>
              <a:picLocks noChangeAspect="0"/>
            </p:cNvPicPr>
            <p:nvPr/>
          </p:nvPicPr>
          <p:blipFill>
            <a:blip r:embed="rId9">
              <a:extLst/>
            </a:blip>
            <a:stretch>
              <a:fillRect/>
            </a:stretch>
          </p:blipFill>
          <p:spPr>
            <a:xfrm>
              <a:off x="394630" y="-101600"/>
              <a:ext cx="2375078" cy="2108200"/>
            </a:xfrm>
            <a:prstGeom prst="rect">
              <a:avLst/>
            </a:prstGeom>
            <a:effectLst/>
          </p:spPr>
        </p:pic>
        <p:sp>
          <p:nvSpPr>
            <p:cNvPr id="2843" name="La classification est ajustée"/>
            <p:cNvSpPr/>
            <p:nvPr/>
          </p:nvSpPr>
          <p:spPr>
            <a:xfrm>
              <a:off x="12700" y="1929445"/>
              <a:ext cx="317500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La classification est ajustée</a:t>
              </a:r>
            </a:p>
          </p:txBody>
        </p:sp>
      </p:grpSp>
      <p:sp>
        <p:nvSpPr>
          <p:cNvPr id="2845" name="Exemple où  , une liste de coordonnées"/>
          <p:cNvSpPr/>
          <p:nvPr/>
        </p:nvSpPr>
        <p:spPr>
          <a:xfrm>
            <a:off x="1130300" y="5375817"/>
            <a:ext cx="6426200" cy="500566"/>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5"/>
              </a:buBlip>
            </a:pPr>
            <a:r>
              <a:rPr i="1"/>
              <a:t>Exemple</a:t>
            </a:r>
            <a:r>
              <a:t> où </a:t>
            </a:r>
            <a14:m>
              <m:oMath>
                <m:sSub>
                  <m:e>
                    <m:r>
                      <a:rPr xmlns:a="http://schemas.openxmlformats.org/drawingml/2006/main" sz="2100" i="1">
                        <a:solidFill>
                          <a:srgbClr val="222222"/>
                        </a:solidFill>
                        <a:latin typeface="Cambria Math" panose="02040503050406030204" pitchFamily="18" charset="0"/>
                      </a:rPr>
                      <m:t>f</m:t>
                    </m:r>
                  </m:e>
                  <m:sub>
                    <m:r>
                      <a:rPr xmlns:a="http://schemas.openxmlformats.org/drawingml/2006/main" sz="2100" i="1">
                        <a:solidFill>
                          <a:srgbClr val="222222"/>
                        </a:solidFill>
                        <a:latin typeface="Cambria Math" panose="02040503050406030204" pitchFamily="18" charset="0"/>
                      </a:rPr>
                      <m:t>j</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x</m:t>
                    </m:r>
                  </m:e>
                  <m:sub>
                    <m:r>
                      <a:rPr xmlns:a="http://schemas.openxmlformats.org/drawingml/2006/main" sz="2100" i="1">
                        <a:solidFill>
                          <a:srgbClr val="222222"/>
                        </a:solidFill>
                        <a:latin typeface="Cambria Math" panose="02040503050406030204" pitchFamily="18" charset="0"/>
                      </a:rPr>
                      <m:t>j</m:t>
                    </m:r>
                  </m:sub>
                </m:sSub>
                <m:r>
                  <a:rPr xmlns:a="http://schemas.openxmlformats.org/drawingml/2006/main" sz="2100" i="1">
                    <a:solidFill>
                      <a:srgbClr val="222222"/>
                    </a:solidFill>
                    <a:latin typeface="Cambria Math" panose="02040503050406030204" pitchFamily="18" charset="0"/>
                  </a:rPr>
                  <m:t>,</m:t>
                </m:r>
                <m:sSub>
                  <m:e>
                    <m:r>
                      <a:rPr xmlns:a="http://schemas.openxmlformats.org/drawingml/2006/main" sz="2100" i="1">
                        <a:solidFill>
                          <a:srgbClr val="222222"/>
                        </a:solidFill>
                        <a:latin typeface="Cambria Math" panose="02040503050406030204" pitchFamily="18" charset="0"/>
                      </a:rPr>
                      <m:t>y</m:t>
                    </m:r>
                  </m:e>
                  <m:sub>
                    <m:r>
                      <a:rPr xmlns:a="http://schemas.openxmlformats.org/drawingml/2006/main" sz="2100" i="1">
                        <a:solidFill>
                          <a:srgbClr val="222222"/>
                        </a:solidFill>
                        <a:latin typeface="Cambria Math" panose="02040503050406030204" pitchFamily="18" charset="0"/>
                      </a:rPr>
                      <m:t>j</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oMath>
            </a14:m>
            <a:r>
              <a:t>, une liste de coordonnées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4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83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28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2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1" grpId="4"/>
      <p:bldP build="whole" bldLvl="1" animBg="1" rev="0" advAuto="0" spid="2835" grpId="2"/>
      <p:bldP build="whole" bldLvl="1" animBg="1" rev="0" advAuto="0" spid="2838" grpId="3"/>
      <p:bldP build="whole" bldLvl="1" animBg="1" rev="0" advAuto="0" spid="2845" grpId="1"/>
      <p:bldP build="whole" bldLvl="1" animBg="1" rev="0" advAuto="0" spid="2844" grpId="5"/>
    </p:bldLst>
  </p:timing>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9"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50"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a:t>
            </a:r>
            <a:r>
              <a:t> :</a:t>
            </a:r>
          </a:p>
          <a:p>
            <a:pPr lvl="3"/>
            <a:r>
              <a:t>On peut également utiliser d’autres caractéristiques pour segmenter une image </a:t>
            </a:r>
          </a:p>
          <a:p>
            <a:pPr lvl="4"/>
            <a:r>
              <a:t>Les caractéristiques liées à la texture</a:t>
            </a:r>
          </a:p>
        </p:txBody>
      </p:sp>
      <p:sp>
        <p:nvSpPr>
          <p:cNvPr id="2851"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52" name="Régions"/>
          <p:cNvSpPr txBox="1"/>
          <p:nvPr>
            <p:ph type="title"/>
          </p:nvPr>
        </p:nvSpPr>
        <p:spPr>
          <a:prstGeom prst="rect">
            <a:avLst/>
          </a:prstGeom>
        </p:spPr>
        <p:txBody>
          <a:bodyPr/>
          <a:lstStyle>
            <a:lvl1pPr>
              <a:buAutoNum type="arabicPeriod" startAt="4"/>
            </a:lvl1pPr>
          </a:lstStyle>
          <a:p>
            <a:pPr/>
            <a:r>
              <a:t>Régions</a:t>
            </a:r>
          </a:p>
        </p:txBody>
      </p:sp>
      <p:pic>
        <p:nvPicPr>
          <p:cNvPr id="2853" name="droppedImage.png" descr="droppedImage.png"/>
          <p:cNvPicPr>
            <a:picLocks noChangeAspect="0"/>
          </p:cNvPicPr>
          <p:nvPr/>
        </p:nvPicPr>
        <p:blipFill>
          <a:blip r:embed="rId5">
            <a:extLst/>
          </a:blip>
          <a:stretch>
            <a:fillRect/>
          </a:stretch>
        </p:blipFill>
        <p:spPr>
          <a:xfrm>
            <a:off x="914400" y="4567168"/>
            <a:ext cx="4318000" cy="4348232"/>
          </a:xfrm>
          <a:prstGeom prst="rect">
            <a:avLst/>
          </a:prstGeom>
        </p:spPr>
      </p:pic>
      <p:sp>
        <p:nvSpPr>
          <p:cNvPr id="2854" name="Exemple :…"/>
          <p:cNvSpPr/>
          <p:nvPr/>
        </p:nvSpPr>
        <p:spPr>
          <a:xfrm>
            <a:off x="5925635" y="4583745"/>
            <a:ext cx="5905501" cy="177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Exemple</a:t>
            </a:r>
            <a:r>
              <a:t> : </a:t>
            </a:r>
          </a:p>
          <a:p>
            <a:pPr lvl="1" marL="419100" indent="-317500">
              <a:buSzPct val="63000"/>
              <a:buFont typeface="TimesNewRomanPSMT"/>
              <a:buBlip>
                <a:blip r:embed="rId6"/>
              </a:buBlip>
            </a:pPr>
            <a:r>
              <a:t>Il est impossible de segmenter cette image en 2 classes sur la base exclusive des niveaux de gris car l’objet central possède le même histogramme que le reste de l’image.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5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54" grpId="2"/>
      <p:bldP build="whole" bldLvl="1" animBg="1" rev="0" advAuto="0" spid="2853" grpId="1"/>
    </p:bldLst>
  </p:timing>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8"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59"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Remarques</a:t>
            </a:r>
            <a:r>
              <a:t> :</a:t>
            </a:r>
          </a:p>
          <a:p>
            <a:pPr lvl="3"/>
            <a:r>
              <a:t>On peut également utiliser d’autres </a:t>
            </a:r>
            <a:br/>
            <a:r>
              <a:t>caractéristiques pour segmenter une </a:t>
            </a:r>
            <a:br/>
            <a:r>
              <a:t>image</a:t>
            </a:r>
          </a:p>
          <a:p>
            <a:pPr lvl="4"/>
            <a:r>
              <a:t>Les caractéristiques liées à la texture</a:t>
            </a:r>
          </a:p>
        </p:txBody>
      </p:sp>
      <p:sp>
        <p:nvSpPr>
          <p:cNvPr id="2860"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1" name="Régions"/>
          <p:cNvSpPr txBox="1"/>
          <p:nvPr>
            <p:ph type="title"/>
          </p:nvPr>
        </p:nvSpPr>
        <p:spPr>
          <a:prstGeom prst="rect">
            <a:avLst/>
          </a:prstGeom>
        </p:spPr>
        <p:txBody>
          <a:bodyPr/>
          <a:lstStyle>
            <a:lvl1pPr>
              <a:buAutoNum type="arabicPeriod" startAt="4"/>
            </a:lvl1pPr>
          </a:lstStyle>
          <a:p>
            <a:pPr/>
            <a:r>
              <a:t>Régions</a:t>
            </a:r>
          </a:p>
        </p:txBody>
      </p:sp>
      <p:pic>
        <p:nvPicPr>
          <p:cNvPr id="2862" name="droppedImage.png" descr="droppedImage.png"/>
          <p:cNvPicPr>
            <a:picLocks noChangeAspect="0"/>
          </p:cNvPicPr>
          <p:nvPr/>
        </p:nvPicPr>
        <p:blipFill>
          <a:blip r:embed="rId5">
            <a:extLst/>
          </a:blip>
          <a:stretch>
            <a:fillRect/>
          </a:stretch>
        </p:blipFill>
        <p:spPr>
          <a:xfrm>
            <a:off x="1353676" y="5422900"/>
            <a:ext cx="2913525" cy="2946400"/>
          </a:xfrm>
          <a:prstGeom prst="rect">
            <a:avLst/>
          </a:prstGeom>
        </p:spPr>
      </p:pic>
      <p:grpSp>
        <p:nvGrpSpPr>
          <p:cNvPr id="2865" name="Group"/>
          <p:cNvGrpSpPr/>
          <p:nvPr/>
        </p:nvGrpSpPr>
        <p:grpSpPr>
          <a:xfrm>
            <a:off x="5543214" y="2692400"/>
            <a:ext cx="7213629" cy="6160531"/>
            <a:chOff x="-76199" y="-101599"/>
            <a:chExt cx="7213627" cy="6160530"/>
          </a:xfrm>
        </p:grpSpPr>
        <p:pic>
          <p:nvPicPr>
            <p:cNvPr id="2863" name="droppedImage.png" descr="droppedImage.png"/>
            <p:cNvPicPr>
              <a:picLocks noChangeAspect="0"/>
            </p:cNvPicPr>
            <p:nvPr/>
          </p:nvPicPr>
          <p:blipFill>
            <a:blip r:embed="rId6">
              <a:extLst/>
            </a:blip>
            <a:stretch>
              <a:fillRect/>
            </a:stretch>
          </p:blipFill>
          <p:spPr>
            <a:xfrm>
              <a:off x="-76200" y="-101600"/>
              <a:ext cx="7213628" cy="6160531"/>
            </a:xfrm>
            <a:prstGeom prst="rect">
              <a:avLst/>
            </a:prstGeom>
            <a:effectLst/>
          </p:spPr>
        </p:pic>
        <p:sp>
          <p:nvSpPr>
            <p:cNvPr id="2864" name="Rectangle"/>
            <p:cNvSpPr/>
            <p:nvPr/>
          </p:nvSpPr>
          <p:spPr>
            <a:xfrm>
              <a:off x="5506179" y="5151339"/>
              <a:ext cx="1489328" cy="744665"/>
            </a:xfrm>
            <a:prstGeom prst="rect">
              <a:avLst/>
            </a:prstGeom>
            <a:solidFill>
              <a:srgbClr val="FFFFFF"/>
            </a:solidFill>
            <a:ln w="76200" cap="flat">
              <a:noFill/>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grpSp>
      <p:sp>
        <p:nvSpPr>
          <p:cNvPr id="2866" name="Exemple :…"/>
          <p:cNvSpPr/>
          <p:nvPr/>
        </p:nvSpPr>
        <p:spPr>
          <a:xfrm>
            <a:off x="7299255" y="1308100"/>
            <a:ext cx="4782444" cy="11957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Exemple</a:t>
            </a:r>
            <a:r>
              <a:t> : </a:t>
            </a:r>
          </a:p>
          <a:p>
            <a:pPr lvl="1" marL="419100" indent="-317500">
              <a:buSzPct val="63000"/>
              <a:buFont typeface="TimesNewRomanPSMT"/>
              <a:buBlip>
                <a:blip r:embed="rId7"/>
              </a:buBlip>
            </a:pPr>
            <a:r>
              <a:t>Utiliser un vecteur de caractéristiques formé des dérivées partielles</a:t>
            </a: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0" name="Source : PM Jodoin Source : PM Jodoin" descr="Source : PM Jodoin Source : PM Jodoi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71" name="Régions"/>
          <p:cNvSpPr txBox="1"/>
          <p:nvPr>
            <p:ph type="title"/>
          </p:nvPr>
        </p:nvSpPr>
        <p:spPr>
          <a:prstGeom prst="rect">
            <a:avLst/>
          </a:prstGeom>
        </p:spPr>
        <p:txBody>
          <a:bodyPr/>
          <a:lstStyle>
            <a:lvl1pPr>
              <a:buAutoNum type="arabicPeriod" startAt="4"/>
            </a:lvl1pPr>
          </a:lstStyle>
          <a:p>
            <a:pPr/>
            <a:r>
              <a:t>Régions</a:t>
            </a:r>
          </a:p>
        </p:txBody>
      </p:sp>
      <p:sp>
        <p:nvSpPr>
          <p:cNvPr id="2872"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Remarques</a:t>
            </a:r>
            <a:r>
              <a:t> </a:t>
            </a:r>
          </a:p>
          <a:p>
            <a:pPr lvl="3"/>
            <a:r>
              <a:t>On peut également utiliser d’autres </a:t>
            </a:r>
            <a:br/>
            <a:r>
              <a:t>caractéristiques pour segmenter une </a:t>
            </a:r>
            <a:br/>
            <a:r>
              <a:t>image</a:t>
            </a:r>
          </a:p>
          <a:p>
            <a:pPr lvl="4"/>
            <a:r>
              <a:t>Les caractéristiques liées à la texture.</a:t>
            </a:r>
          </a:p>
        </p:txBody>
      </p:sp>
      <p:sp>
        <p:nvSpPr>
          <p:cNvPr id="2873"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74" name="droppedImage.png" descr="droppedImage.png"/>
          <p:cNvPicPr>
            <a:picLocks noChangeAspect="0"/>
          </p:cNvPicPr>
          <p:nvPr/>
        </p:nvPicPr>
        <p:blipFill>
          <a:blip r:embed="rId5">
            <a:extLst/>
          </a:blip>
          <a:stretch>
            <a:fillRect/>
          </a:stretch>
        </p:blipFill>
        <p:spPr>
          <a:xfrm>
            <a:off x="6103476" y="2565400"/>
            <a:ext cx="3009901" cy="3042595"/>
          </a:xfrm>
          <a:prstGeom prst="rect">
            <a:avLst/>
          </a:prstGeom>
        </p:spPr>
      </p:pic>
      <p:pic>
        <p:nvPicPr>
          <p:cNvPr id="2875" name="droppedImage.tiff" descr="droppedImage.tiff"/>
          <p:cNvPicPr>
            <a:picLocks noChangeAspect="0"/>
          </p:cNvPicPr>
          <p:nvPr/>
        </p:nvPicPr>
        <p:blipFill>
          <a:blip r:embed="rId6">
            <a:extLst/>
          </a:blip>
          <a:stretch>
            <a:fillRect/>
          </a:stretch>
        </p:blipFill>
        <p:spPr>
          <a:xfrm>
            <a:off x="812800" y="4838700"/>
            <a:ext cx="4838700" cy="3733800"/>
          </a:xfrm>
          <a:prstGeom prst="rect">
            <a:avLst/>
          </a:prstGeom>
        </p:spPr>
      </p:pic>
      <p:pic>
        <p:nvPicPr>
          <p:cNvPr id="2876" name="droppedImage.tiff" descr="droppedImage.tiff"/>
          <p:cNvPicPr>
            <a:picLocks noChangeAspect="0"/>
          </p:cNvPicPr>
          <p:nvPr/>
        </p:nvPicPr>
        <p:blipFill>
          <a:blip r:embed="rId7">
            <a:extLst/>
          </a:blip>
          <a:stretch>
            <a:fillRect/>
          </a:stretch>
        </p:blipFill>
        <p:spPr>
          <a:xfrm>
            <a:off x="9652000" y="2208984"/>
            <a:ext cx="3035300" cy="3099733"/>
          </a:xfrm>
          <a:prstGeom prst="rect">
            <a:avLst/>
          </a:prstGeom>
        </p:spPr>
      </p:pic>
      <p:sp>
        <p:nvSpPr>
          <p:cNvPr id="2877" name="Exemple :…"/>
          <p:cNvSpPr/>
          <p:nvPr/>
        </p:nvSpPr>
        <p:spPr>
          <a:xfrm>
            <a:off x="6321168" y="5815645"/>
            <a:ext cx="5600701" cy="14878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Exemple</a:t>
            </a:r>
            <a:r>
              <a:t> : </a:t>
            </a:r>
          </a:p>
          <a:p>
            <a:pPr lvl="1" marL="419100" indent="-317500">
              <a:buSzPct val="63000"/>
              <a:buFont typeface="TimesNewRomanPSMT"/>
              <a:buBlip>
                <a:blip r:embed="rId8"/>
              </a:buBlip>
            </a:pPr>
            <a:r>
              <a:t>Maintenant que chaque pixel est associé à un point 2D, il est facile de segmenter l’image à l’aide de l’algorithme des </a:t>
            </a:r>
            <a:r>
              <a:rPr i="1"/>
              <a:t>K</a:t>
            </a:r>
            <a:r>
              <a:t>-moyennes.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6" grpId="2"/>
      <p:bldP build="whole" bldLvl="1" animBg="1" rev="0" advAuto="0" spid="2877" grpId="1"/>
    </p:bldLst>
  </p:timing>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882"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a:t>
            </a:r>
            <a:r>
              <a:t> :</a:t>
            </a:r>
          </a:p>
          <a:p>
            <a:pPr lvl="3"/>
            <a:r>
              <a:t>Il n’est pas assuré que cet algorithme converge vers la meilleure solution</a:t>
            </a:r>
          </a:p>
          <a:p>
            <a:pPr lvl="4"/>
            <a:r>
              <a:t>dépendant de l’initialisation, l’algorithme peut converger vers des résultats différents, voire même aberrants. Pour résoudre ce problème, on peut lancer l’algorithme plusieurs fois avec différents paramètres de départ et ne garder que la meilleure solution.</a:t>
            </a:r>
          </a:p>
        </p:txBody>
      </p:sp>
      <p:sp>
        <p:nvSpPr>
          <p:cNvPr id="2883"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4" name="Régions"/>
          <p:cNvSpPr txBox="1"/>
          <p:nvPr>
            <p:ph type="title"/>
          </p:nvPr>
        </p:nvSpPr>
        <p:spPr>
          <a:prstGeom prst="rect">
            <a:avLst/>
          </a:prstGeom>
        </p:spPr>
        <p:txBody>
          <a:bodyPr/>
          <a:lstStyle>
            <a:lvl1pPr>
              <a:buAutoNum type="arabicPeriod" startAt="4"/>
            </a:lvl1pPr>
          </a:lstStyle>
          <a:p>
            <a:pPr/>
            <a:r>
              <a:t>Régions</a:t>
            </a:r>
          </a:p>
        </p:txBody>
      </p:sp>
      <p:pic>
        <p:nvPicPr>
          <p:cNvPr id="2885" name="droppedImage.tiff" descr="droppedImage.tiff"/>
          <p:cNvPicPr>
            <a:picLocks noChangeAspect="0"/>
          </p:cNvPicPr>
          <p:nvPr/>
        </p:nvPicPr>
        <p:blipFill>
          <a:blip r:embed="rId5">
            <a:extLst/>
          </a:blip>
          <a:stretch>
            <a:fillRect/>
          </a:stretch>
        </p:blipFill>
        <p:spPr>
          <a:xfrm>
            <a:off x="1866900" y="4928443"/>
            <a:ext cx="3835400" cy="3873501"/>
          </a:xfrm>
          <a:prstGeom prst="rect">
            <a:avLst/>
          </a:prstGeom>
        </p:spPr>
      </p:pic>
      <p:pic>
        <p:nvPicPr>
          <p:cNvPr id="2886" name="droppedImage.tiff" descr="droppedImage.tiff"/>
          <p:cNvPicPr>
            <a:picLocks noChangeAspect="0"/>
          </p:cNvPicPr>
          <p:nvPr/>
        </p:nvPicPr>
        <p:blipFill>
          <a:blip r:embed="rId6">
            <a:extLst/>
          </a:blip>
          <a:stretch>
            <a:fillRect/>
          </a:stretch>
        </p:blipFill>
        <p:spPr>
          <a:xfrm>
            <a:off x="6654800" y="4914900"/>
            <a:ext cx="3860800" cy="38989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8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2" grpId="1"/>
    </p:bldLst>
  </p:timing>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0" name="Tiré des notes du cours  : ECE662: Statistical Pattern Recognition and Decision Making Processes, M. Boutin, 2008 Tiré des notes du cours  : ECE662: Statistical Pattern Recognition and Decision Making Processes, M. Boutin, 2008" descr="Tiré des notes du cours  : ECE662: Statistical Pattern Recognition and Decision Making Processes, M. Boutin, 2008 Tiré des notes du cours  : ECE662: Statistical Pattern Recognition and Decision Making Processes, M. Boutin, 2008"/>
          <p:cNvPicPr>
            <a:picLocks noChangeAspect="0"/>
          </p:cNvPicPr>
          <p:nvPr>
            <p:ph type="body" idx="21"/>
          </p:nvPr>
        </p:nvPicPr>
        <p:blipFill>
          <a:blip r:embed="rId2">
            <a:extLst/>
          </a:blip>
          <a:stretch>
            <a:fillRect/>
          </a:stretch>
        </p:blipFill>
        <p:spPr>
          <a:xfrm>
            <a:off x="88900" y="8379011"/>
            <a:ext cx="6108700" cy="1120590"/>
          </a:xfrm>
          <a:prstGeom prst="rect">
            <a:avLst/>
          </a:prstGeom>
          <a:ln w="9525">
            <a:round/>
          </a:ln>
          <a:effectLst>
            <a:outerShdw sx="100000" sy="100000" kx="0" ky="0" algn="b" rotWithShape="0" blurRad="12700" dist="12700" dir="1980000">
              <a:srgbClr val="D6D6D6"/>
            </a:outerShdw>
          </a:effectLst>
        </p:spPr>
      </p:pic>
      <p:sp>
        <p:nvSpPr>
          <p:cNvPr id="2891"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3"/>
              </a:buBlip>
            </a:pPr>
            <a:r>
              <a:rPr i="1"/>
              <a:t>Remarque</a:t>
            </a:r>
            <a:r>
              <a:t> :</a:t>
            </a:r>
          </a:p>
          <a:p>
            <a:pPr lvl="3"/>
            <a:r>
              <a:t>Il n’est pas assuré que cet algorithme converge vers la meilleure solution</a:t>
            </a:r>
          </a:p>
        </p:txBody>
      </p:sp>
      <p:sp>
        <p:nvSpPr>
          <p:cNvPr id="2892"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93" name="Régions"/>
          <p:cNvSpPr txBox="1"/>
          <p:nvPr>
            <p:ph type="title"/>
          </p:nvPr>
        </p:nvSpPr>
        <p:spPr>
          <a:prstGeom prst="rect">
            <a:avLst/>
          </a:prstGeom>
        </p:spPr>
        <p:txBody>
          <a:bodyPr/>
          <a:lstStyle>
            <a:lvl1pPr>
              <a:buAutoNum type="arabicPeriod" startAt="4"/>
            </a:lvl1pPr>
          </a:lstStyle>
          <a:p>
            <a:pPr/>
            <a:r>
              <a:t>Régions</a:t>
            </a:r>
          </a:p>
        </p:txBody>
      </p:sp>
      <p:grpSp>
        <p:nvGrpSpPr>
          <p:cNvPr id="2898" name="Group"/>
          <p:cNvGrpSpPr/>
          <p:nvPr/>
        </p:nvGrpSpPr>
        <p:grpSpPr>
          <a:xfrm>
            <a:off x="1731957" y="3678115"/>
            <a:ext cx="9540909" cy="2425705"/>
            <a:chOff x="-76200" y="-101600"/>
            <a:chExt cx="9540908" cy="2425703"/>
          </a:xfrm>
        </p:grpSpPr>
        <p:pic>
          <p:nvPicPr>
            <p:cNvPr id="2894" name="K-means_convergence_to_a_local_minimum.tiff" descr="K-means_convergence_to_a_local_minimum.tiff"/>
            <p:cNvPicPr>
              <a:picLocks noChangeAspect="0"/>
            </p:cNvPicPr>
            <p:nvPr/>
          </p:nvPicPr>
          <p:blipFill>
            <a:blip r:embed="rId4">
              <a:extLst/>
            </a:blip>
            <a:stretch>
              <a:fillRect/>
            </a:stretch>
          </p:blipFill>
          <p:spPr>
            <a:xfrm>
              <a:off x="-76200" y="-101600"/>
              <a:ext cx="9540909" cy="2425704"/>
            </a:xfrm>
            <a:prstGeom prst="rect">
              <a:avLst/>
            </a:prstGeom>
            <a:effectLst/>
          </p:spPr>
        </p:pic>
        <p:sp>
          <p:nvSpPr>
            <p:cNvPr id="2895" name="étape 1"/>
            <p:cNvSpPr/>
            <p:nvPr/>
          </p:nvSpPr>
          <p:spPr>
            <a:xfrm>
              <a:off x="2225337" y="1754820"/>
              <a:ext cx="850901" cy="4191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sz="1800">
                  <a:solidFill>
                    <a:srgbClr val="232A32"/>
                  </a:solidFill>
                </a:defRPr>
              </a:lvl1pPr>
            </a:lstStyle>
            <a:p>
              <a:pPr/>
              <a:r>
                <a:t>étape 1</a:t>
              </a:r>
            </a:p>
          </p:txBody>
        </p:sp>
        <p:sp>
          <p:nvSpPr>
            <p:cNvPr id="2896" name="étape 2"/>
            <p:cNvSpPr/>
            <p:nvPr/>
          </p:nvSpPr>
          <p:spPr>
            <a:xfrm>
              <a:off x="5317146" y="1760997"/>
              <a:ext cx="852415" cy="41292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sz="1800">
                  <a:solidFill>
                    <a:srgbClr val="232A32"/>
                  </a:solidFill>
                </a:defRPr>
              </a:lvl1pPr>
            </a:lstStyle>
            <a:p>
              <a:pPr/>
              <a:r>
                <a:t>étape 2</a:t>
              </a:r>
            </a:p>
          </p:txBody>
        </p:sp>
        <p:sp>
          <p:nvSpPr>
            <p:cNvPr id="2897" name="étape 3"/>
            <p:cNvSpPr/>
            <p:nvPr/>
          </p:nvSpPr>
          <p:spPr>
            <a:xfrm>
              <a:off x="8438360" y="1712418"/>
              <a:ext cx="852414" cy="41292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sz="1800">
                  <a:solidFill>
                    <a:srgbClr val="232A32"/>
                  </a:solidFill>
                </a:defRPr>
              </a:lvl1pPr>
            </a:lstStyle>
            <a:p>
              <a:pPr/>
              <a:r>
                <a:t>étape 3</a:t>
              </a:r>
            </a:p>
          </p:txBody>
        </p:sp>
      </p:grpSp>
      <p:grpSp>
        <p:nvGrpSpPr>
          <p:cNvPr id="2903" name="Group"/>
          <p:cNvGrpSpPr/>
          <p:nvPr/>
        </p:nvGrpSpPr>
        <p:grpSpPr>
          <a:xfrm>
            <a:off x="1771656" y="6019800"/>
            <a:ext cx="9461519" cy="2426930"/>
            <a:chOff x="-76200" y="-101600"/>
            <a:chExt cx="9461517" cy="2426929"/>
          </a:xfrm>
        </p:grpSpPr>
        <p:pic>
          <p:nvPicPr>
            <p:cNvPr id="2899" name="K-means_convergence_to_a_local_minimum.tiff" descr="K-means_convergence_to_a_local_minimum.tiff"/>
            <p:cNvPicPr>
              <a:picLocks noChangeAspect="0"/>
            </p:cNvPicPr>
            <p:nvPr/>
          </p:nvPicPr>
          <p:blipFill>
            <a:blip r:embed="rId5">
              <a:extLst/>
            </a:blip>
            <a:stretch>
              <a:fillRect/>
            </a:stretch>
          </p:blipFill>
          <p:spPr>
            <a:xfrm>
              <a:off x="-76200" y="-101600"/>
              <a:ext cx="9461518" cy="2426930"/>
            </a:xfrm>
            <a:prstGeom prst="rect">
              <a:avLst/>
            </a:prstGeom>
            <a:effectLst/>
          </p:spPr>
        </p:pic>
        <p:sp>
          <p:nvSpPr>
            <p:cNvPr id="2900" name="étape 4"/>
            <p:cNvSpPr/>
            <p:nvPr/>
          </p:nvSpPr>
          <p:spPr>
            <a:xfrm>
              <a:off x="2197138" y="1761964"/>
              <a:ext cx="852882" cy="41315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sz="1800">
                  <a:solidFill>
                    <a:srgbClr val="232A32"/>
                  </a:solidFill>
                </a:defRPr>
              </a:lvl1pPr>
            </a:lstStyle>
            <a:p>
              <a:pPr/>
              <a:r>
                <a:t>étape 4</a:t>
              </a:r>
            </a:p>
          </p:txBody>
        </p:sp>
        <p:sp>
          <p:nvSpPr>
            <p:cNvPr id="2901" name="étape 5"/>
            <p:cNvSpPr/>
            <p:nvPr/>
          </p:nvSpPr>
          <p:spPr>
            <a:xfrm>
              <a:off x="5271462" y="1749814"/>
              <a:ext cx="852882" cy="4131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sz="1800">
                  <a:solidFill>
                    <a:srgbClr val="232A32"/>
                  </a:solidFill>
                </a:defRPr>
              </a:lvl1pPr>
            </a:lstStyle>
            <a:p>
              <a:pPr/>
              <a:r>
                <a:t>étape 5</a:t>
              </a:r>
            </a:p>
          </p:txBody>
        </p:sp>
        <p:sp>
          <p:nvSpPr>
            <p:cNvPr id="2902" name="étape  6"/>
            <p:cNvSpPr/>
            <p:nvPr/>
          </p:nvSpPr>
          <p:spPr>
            <a:xfrm>
              <a:off x="8297174" y="1749814"/>
              <a:ext cx="913640" cy="41315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sz="1800">
                  <a:solidFill>
                    <a:srgbClr val="232A32"/>
                  </a:solidFill>
                </a:defRPr>
              </a:lvl1pPr>
            </a:lstStyle>
            <a:p>
              <a:pPr/>
              <a:r>
                <a:t>étape  6</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41" name="Dérivées partielles…"/>
          <p:cNvSpPr txBox="1"/>
          <p:nvPr>
            <p:ph type="body" idx="1"/>
          </p:nvPr>
        </p:nvSpPr>
        <p:spPr>
          <a:prstGeom prst="rect">
            <a:avLst/>
          </a:prstGeom>
        </p:spPr>
        <p:txBody>
          <a:bodyPr/>
          <a:lstStyle>
            <a:lvl3pPr>
              <a:buBlip>
                <a:blip r:embed="rId3"/>
              </a:buBlip>
            </a:lvl3pPr>
          </a:lstStyle>
          <a:p>
            <a:pPr/>
            <a:r>
              <a:t>Dérivées partielles</a:t>
            </a:r>
          </a:p>
          <a:p>
            <a:pPr lvl="1"/>
            <a:r>
              <a:t>Différences finies </a:t>
            </a:r>
          </a:p>
          <a:p>
            <a:pPr lvl="2"/>
            <a:r>
              <a:t>Dérivées d’ordre 2</a:t>
            </a:r>
          </a:p>
          <a:p>
            <a:pPr lvl="3"/>
            <a:r>
              <a:t>2D :</a:t>
            </a: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3" name="Calcul des dérivées d’image"/>
          <p:cNvSpPr txBox="1"/>
          <p:nvPr>
            <p:ph type="title"/>
          </p:nvPr>
        </p:nvSpPr>
        <p:spPr>
          <a:prstGeom prst="rect">
            <a:avLst/>
          </a:prstGeom>
        </p:spPr>
        <p:txBody>
          <a:bodyPr/>
          <a:lstStyle/>
          <a:p>
            <a:pPr/>
            <a:r>
              <a:t>Calcul des dérivées d’image</a:t>
            </a:r>
          </a:p>
        </p:txBody>
      </p:sp>
      <p:grpSp>
        <p:nvGrpSpPr>
          <p:cNvPr id="346" name="Group"/>
          <p:cNvGrpSpPr/>
          <p:nvPr/>
        </p:nvGrpSpPr>
        <p:grpSpPr>
          <a:xfrm>
            <a:off x="304800" y="3924300"/>
            <a:ext cx="2962730" cy="4305300"/>
            <a:chOff x="-63500" y="0"/>
            <a:chExt cx="2962729" cy="4305300"/>
          </a:xfrm>
        </p:grpSpPr>
        <p:pic>
          <p:nvPicPr>
            <p:cNvPr id="344" name="droppedImage.tiff" descr="droppedImage.tiff"/>
            <p:cNvPicPr>
              <a:picLocks noChangeAspect="0"/>
            </p:cNvPicPr>
            <p:nvPr/>
          </p:nvPicPr>
          <p:blipFill>
            <a:blip r:embed="rId4">
              <a:extLst/>
            </a:blip>
            <a:stretch>
              <a:fillRect/>
            </a:stretch>
          </p:blipFill>
          <p:spPr>
            <a:xfrm>
              <a:off x="-63500" y="1397000"/>
              <a:ext cx="2870200" cy="2908300"/>
            </a:xfrm>
            <a:prstGeom prst="rect">
              <a:avLst/>
            </a:prstGeom>
            <a:effectLst/>
          </p:spPr>
        </p:pic>
        <p:pic>
          <p:nvPicPr>
            <p:cNvPr id="345" name="MathTypeImage.pdf" descr="MathTypeImage.pdf"/>
            <p:cNvPicPr>
              <a:picLocks noChangeAspect="1"/>
            </p:cNvPicPr>
            <p:nvPr/>
          </p:nvPicPr>
          <p:blipFill>
            <a:blip r:embed="rId5">
              <a:extLst/>
            </a:blip>
            <a:srcRect l="0" t="0" r="0" b="0"/>
            <a:stretch>
              <a:fillRect/>
            </a:stretch>
          </p:blipFill>
          <p:spPr>
            <a:xfrm>
              <a:off x="50800" y="0"/>
              <a:ext cx="2848430" cy="1016001"/>
            </a:xfrm>
            <a:prstGeom prst="rect">
              <a:avLst/>
            </a:prstGeom>
            <a:ln w="12700" cap="flat">
              <a:noFill/>
              <a:miter lim="400000"/>
            </a:ln>
            <a:effectLst/>
          </p:spPr>
        </p:pic>
      </p:grpSp>
      <p:grpSp>
        <p:nvGrpSpPr>
          <p:cNvPr id="349" name="Group"/>
          <p:cNvGrpSpPr/>
          <p:nvPr/>
        </p:nvGrpSpPr>
        <p:grpSpPr>
          <a:xfrm>
            <a:off x="6654800" y="3543300"/>
            <a:ext cx="2870200" cy="4686300"/>
            <a:chOff x="-63500" y="0"/>
            <a:chExt cx="2870200" cy="4686300"/>
          </a:xfrm>
        </p:grpSpPr>
        <p:pic>
          <p:nvPicPr>
            <p:cNvPr id="347" name="droppedImage.tiff" descr="droppedImage.tiff"/>
            <p:cNvPicPr>
              <a:picLocks noChangeAspect="0"/>
            </p:cNvPicPr>
            <p:nvPr/>
          </p:nvPicPr>
          <p:blipFill>
            <a:blip r:embed="rId6">
              <a:extLst/>
            </a:blip>
            <a:stretch>
              <a:fillRect/>
            </a:stretch>
          </p:blipFill>
          <p:spPr>
            <a:xfrm>
              <a:off x="-63500" y="1778000"/>
              <a:ext cx="2870200" cy="2908300"/>
            </a:xfrm>
            <a:prstGeom prst="rect">
              <a:avLst/>
            </a:prstGeom>
            <a:effectLst/>
          </p:spPr>
        </p:pic>
        <p:pic>
          <p:nvPicPr>
            <p:cNvPr id="348" name="MathTypeImage.pdf" descr="MathTypeImage.pdf"/>
            <p:cNvPicPr>
              <a:picLocks noChangeAspect="1"/>
            </p:cNvPicPr>
            <p:nvPr/>
          </p:nvPicPr>
          <p:blipFill>
            <a:blip r:embed="rId7">
              <a:extLst/>
            </a:blip>
            <a:srcRect l="0" t="0" r="0" b="0"/>
            <a:stretch>
              <a:fillRect/>
            </a:stretch>
          </p:blipFill>
          <p:spPr>
            <a:xfrm>
              <a:off x="88900" y="0"/>
              <a:ext cx="2558144" cy="1560286"/>
            </a:xfrm>
            <a:prstGeom prst="rect">
              <a:avLst/>
            </a:prstGeom>
            <a:ln w="12700" cap="flat">
              <a:noFill/>
              <a:miter lim="400000"/>
            </a:ln>
            <a:effectLst/>
          </p:spPr>
        </p:pic>
      </p:grpSp>
      <p:grpSp>
        <p:nvGrpSpPr>
          <p:cNvPr id="352" name="Group"/>
          <p:cNvGrpSpPr/>
          <p:nvPr/>
        </p:nvGrpSpPr>
        <p:grpSpPr>
          <a:xfrm>
            <a:off x="3479800" y="4013200"/>
            <a:ext cx="2870200" cy="4216400"/>
            <a:chOff x="-63500" y="0"/>
            <a:chExt cx="2870200" cy="4216400"/>
          </a:xfrm>
        </p:grpSpPr>
        <p:pic>
          <p:nvPicPr>
            <p:cNvPr id="350" name="droppedImage.tiff" descr="droppedImage.tiff"/>
            <p:cNvPicPr>
              <a:picLocks noChangeAspect="0"/>
            </p:cNvPicPr>
            <p:nvPr/>
          </p:nvPicPr>
          <p:blipFill>
            <a:blip r:embed="rId8">
              <a:extLst/>
            </a:blip>
            <a:stretch>
              <a:fillRect/>
            </a:stretch>
          </p:blipFill>
          <p:spPr>
            <a:xfrm>
              <a:off x="-63500" y="1308100"/>
              <a:ext cx="2870200" cy="2908300"/>
            </a:xfrm>
            <a:prstGeom prst="rect">
              <a:avLst/>
            </a:prstGeom>
            <a:effectLst/>
          </p:spPr>
        </p:pic>
        <p:pic>
          <p:nvPicPr>
            <p:cNvPr id="351" name="MathTypeImage.pdf" descr="MathTypeImage.pdf"/>
            <p:cNvPicPr>
              <a:picLocks noChangeAspect="1"/>
            </p:cNvPicPr>
            <p:nvPr/>
          </p:nvPicPr>
          <p:blipFill>
            <a:blip r:embed="rId9">
              <a:extLst/>
            </a:blip>
            <a:srcRect l="0" t="0" r="0" b="0"/>
            <a:stretch>
              <a:fillRect/>
            </a:stretch>
          </p:blipFill>
          <p:spPr>
            <a:xfrm>
              <a:off x="279400" y="0"/>
              <a:ext cx="2413001" cy="1016001"/>
            </a:xfrm>
            <a:prstGeom prst="rect">
              <a:avLst/>
            </a:prstGeom>
            <a:ln w="12700" cap="flat">
              <a:noFill/>
              <a:miter lim="400000"/>
            </a:ln>
            <a:effectLst/>
          </p:spPr>
        </p:pic>
      </p:grpSp>
      <p:grpSp>
        <p:nvGrpSpPr>
          <p:cNvPr id="355" name="Group"/>
          <p:cNvGrpSpPr/>
          <p:nvPr/>
        </p:nvGrpSpPr>
        <p:grpSpPr>
          <a:xfrm>
            <a:off x="9715500" y="3467100"/>
            <a:ext cx="2984501" cy="4749800"/>
            <a:chOff x="0" y="0"/>
            <a:chExt cx="2984499" cy="4749800"/>
          </a:xfrm>
        </p:grpSpPr>
        <p:pic>
          <p:nvPicPr>
            <p:cNvPr id="353" name="droppedImage.tiff" descr="droppedImage.tiff"/>
            <p:cNvPicPr>
              <a:picLocks noChangeAspect="0"/>
            </p:cNvPicPr>
            <p:nvPr/>
          </p:nvPicPr>
          <p:blipFill>
            <a:blip r:embed="rId10">
              <a:extLst/>
            </a:blip>
            <a:stretch>
              <a:fillRect/>
            </a:stretch>
          </p:blipFill>
          <p:spPr>
            <a:xfrm>
              <a:off x="114300" y="1841500"/>
              <a:ext cx="2870200" cy="2908300"/>
            </a:xfrm>
            <a:prstGeom prst="rect">
              <a:avLst/>
            </a:prstGeom>
            <a:effectLst/>
          </p:spPr>
        </p:pic>
        <p:pic>
          <p:nvPicPr>
            <p:cNvPr id="354" name="MathTypeImage.pdf" descr="MathTypeImage.pdf"/>
            <p:cNvPicPr>
              <a:picLocks noChangeAspect="1"/>
            </p:cNvPicPr>
            <p:nvPr/>
          </p:nvPicPr>
          <p:blipFill>
            <a:blip r:embed="rId11">
              <a:extLst/>
            </a:blip>
            <a:srcRect l="0" t="0" r="0" b="0"/>
            <a:stretch>
              <a:fillRect/>
            </a:stretch>
          </p:blipFill>
          <p:spPr>
            <a:xfrm>
              <a:off x="0" y="0"/>
              <a:ext cx="2921001" cy="1596572"/>
            </a:xfrm>
            <a:prstGeom prst="rect">
              <a:avLst/>
            </a:prstGeom>
            <a:ln w="12700" cap="flat">
              <a:noFill/>
              <a:miter lim="400000"/>
            </a:ln>
            <a:effectLst/>
          </p:spPr>
        </p:pic>
      </p:grpSp>
      <p:sp>
        <p:nvSpPr>
          <p:cNvPr id="356" name="Attention :…"/>
          <p:cNvSpPr/>
          <p:nvPr/>
        </p:nvSpPr>
        <p:spPr>
          <a:xfrm>
            <a:off x="6673850" y="1760398"/>
            <a:ext cx="5549900" cy="14878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Attention</a:t>
            </a:r>
            <a:r>
              <a:t> : </a:t>
            </a:r>
          </a:p>
          <a:p>
            <a:pPr lvl="1" marL="419100" indent="-317500">
              <a:buSzPct val="63000"/>
              <a:buFont typeface="TimesNewRomanPSMT"/>
              <a:buBlip>
                <a:blip r:embed="rId12"/>
              </a:buBlip>
            </a:pPr>
            <a:r>
              <a:t>ici on a appliqué un changement de dynamique de façon à mettre les négatifs en foncé et les positifs en clair.  Le 0 est environ à 128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2" grpId="1"/>
      <p:bldP build="whole" bldLvl="1" animBg="1" rev="0" advAuto="0" spid="349" grpId="2"/>
      <p:bldP build="whole" bldLvl="1" animBg="1" rev="0" advAuto="0" spid="355" grpId="3"/>
    </p:bldLst>
  </p:timing>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5"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06" name="Segmentation à base de classification…"/>
          <p:cNvSpPr txBox="1"/>
          <p:nvPr>
            <p:ph type="body" idx="1"/>
          </p:nvPr>
        </p:nvSpPr>
        <p:spPr>
          <a:prstGeom prst="rect">
            <a:avLst/>
          </a:prstGeom>
        </p:spPr>
        <p:txBody>
          <a:bodyPr/>
          <a:lstStyle/>
          <a:p>
            <a:pPr/>
            <a:r>
              <a:t>Segmentation à base de classification</a:t>
            </a:r>
          </a:p>
          <a:p>
            <a:pPr lvl="1">
              <a:buAutoNum type="alphaLcParenR" startAt="2"/>
            </a:pPr>
            <a:r>
              <a:rPr i="1"/>
              <a:t>K</a:t>
            </a:r>
            <a:r>
              <a:t>-moyennes</a:t>
            </a:r>
          </a:p>
          <a:p>
            <a:pPr lvl="2">
              <a:buBlip>
                <a:blip r:embed="rId4"/>
              </a:buBlip>
            </a:pPr>
            <a:r>
              <a:rPr i="1"/>
              <a:t>Remarque</a:t>
            </a:r>
            <a:r>
              <a:t> :</a:t>
            </a:r>
          </a:p>
          <a:p>
            <a:pPr lvl="3"/>
            <a:r>
              <a:t>Il faut connaître le bon nombre de classes : </a:t>
            </a:r>
          </a:p>
          <a:p>
            <a:pPr lvl="4"/>
            <a:r>
              <a:t>Il existe des algorithmes d’apprentissage de </a:t>
            </a:r>
            <a14:m>
              <m:oMath>
                <m:r>
                  <a:rPr xmlns:a="http://schemas.openxmlformats.org/drawingml/2006/main" sz="2050" i="1">
                    <a:solidFill>
                      <a:srgbClr val="222222"/>
                    </a:solidFill>
                    <a:latin typeface="Cambria Math" panose="02040503050406030204" pitchFamily="18" charset="0"/>
                  </a:rPr>
                  <m:t>k</m:t>
                </m:r>
              </m:oMath>
            </a14:m>
          </a:p>
        </p:txBody>
      </p:sp>
      <p:sp>
        <p:nvSpPr>
          <p:cNvPr id="2907"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08" name="Régions"/>
          <p:cNvSpPr txBox="1"/>
          <p:nvPr>
            <p:ph type="title"/>
          </p:nvPr>
        </p:nvSpPr>
        <p:spPr>
          <a:prstGeom prst="rect">
            <a:avLst/>
          </a:prstGeom>
        </p:spPr>
        <p:txBody>
          <a:bodyPr/>
          <a:lstStyle>
            <a:lvl1pPr>
              <a:buAutoNum type="arabicPeriod" startAt="4"/>
            </a:lvl1pPr>
          </a:lstStyle>
          <a:p>
            <a:pPr/>
            <a:r>
              <a:t>Régions</a:t>
            </a:r>
          </a:p>
        </p:txBody>
      </p:sp>
      <p:sp>
        <p:nvSpPr>
          <p:cNvPr id="2909" name="Plus d’informations dans le cours de gestion des médias numériques : IMN467"/>
          <p:cNvSpPr/>
          <p:nvPr/>
        </p:nvSpPr>
        <p:spPr>
          <a:xfrm>
            <a:off x="6858000" y="9842500"/>
            <a:ext cx="3975100" cy="1739900"/>
          </a:xfrm>
          <a:prstGeom prst="rightArrow">
            <a:avLst>
              <a:gd name="adj1" fmla="val 73894"/>
              <a:gd name="adj2" fmla="val 57547"/>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Plus d’informations dans le cours de gestion des médias numériques : IMN467</a:t>
            </a:r>
          </a:p>
        </p:txBody>
      </p:sp>
      <p:sp>
        <p:nvSpPr>
          <p:cNvPr id="2910" name="Image originale"/>
          <p:cNvSpPr/>
          <p:nvPr/>
        </p:nvSpPr>
        <p:spPr>
          <a:xfrm>
            <a:off x="527517" y="4334377"/>
            <a:ext cx="2590801" cy="37379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defRPr>
                <a:solidFill>
                  <a:srgbClr val="000000"/>
                </a:solidFill>
              </a:defRPr>
            </a:pPr>
            <a:r>
              <a:t>Image originale</a:t>
            </a:r>
          </a:p>
          <a:p>
            <a:pPr algn="ctr">
              <a:spcBef>
                <a:spcPts val="100"/>
              </a:spcBef>
              <a:defRPr>
                <a:solidFill>
                  <a:srgbClr val="000000"/>
                </a:solidFill>
              </a:defRPr>
            </a:pPr>
          </a:p>
        </p:txBody>
      </p:sp>
      <p:pic>
        <p:nvPicPr>
          <p:cNvPr id="2911" name="droppedImage.tiff" descr="droppedImage.tiff"/>
          <p:cNvPicPr>
            <a:picLocks noChangeAspect="0"/>
          </p:cNvPicPr>
          <p:nvPr/>
        </p:nvPicPr>
        <p:blipFill>
          <a:blip r:embed="rId5">
            <a:extLst/>
          </a:blip>
          <a:stretch>
            <a:fillRect/>
          </a:stretch>
        </p:blipFill>
        <p:spPr>
          <a:xfrm>
            <a:off x="527517" y="4334377"/>
            <a:ext cx="2425701" cy="3225801"/>
          </a:xfrm>
          <a:prstGeom prst="rect">
            <a:avLst/>
          </a:prstGeom>
        </p:spPr>
      </p:pic>
      <p:sp>
        <p:nvSpPr>
          <p:cNvPr id="2912" name="k = 2"/>
          <p:cNvSpPr/>
          <p:nvPr/>
        </p:nvSpPr>
        <p:spPr>
          <a:xfrm>
            <a:off x="3674432" y="4334377"/>
            <a:ext cx="2616201" cy="37633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defRPr>
                <a:solidFill>
                  <a:srgbClr val="000000"/>
                </a:solidFill>
              </a:defRPr>
            </a:pPr>
            <a:r>
              <a:rPr i="1"/>
              <a:t>k</a:t>
            </a:r>
            <a:r>
              <a:t> = 2</a:t>
            </a:r>
          </a:p>
          <a:p>
            <a:pPr algn="ctr">
              <a:spcBef>
                <a:spcPts val="100"/>
              </a:spcBef>
              <a:defRPr>
                <a:solidFill>
                  <a:srgbClr val="000000"/>
                </a:solidFill>
              </a:defRPr>
            </a:pPr>
          </a:p>
        </p:txBody>
      </p:sp>
      <p:pic>
        <p:nvPicPr>
          <p:cNvPr id="2913" name="droppedImage.tiff" descr="droppedImage.tiff"/>
          <p:cNvPicPr>
            <a:picLocks noChangeAspect="0"/>
          </p:cNvPicPr>
          <p:nvPr/>
        </p:nvPicPr>
        <p:blipFill>
          <a:blip r:embed="rId6">
            <a:extLst/>
          </a:blip>
          <a:stretch>
            <a:fillRect/>
          </a:stretch>
        </p:blipFill>
        <p:spPr>
          <a:xfrm>
            <a:off x="3674432" y="4334377"/>
            <a:ext cx="2451101" cy="3251201"/>
          </a:xfrm>
          <a:prstGeom prst="rect">
            <a:avLst/>
          </a:prstGeom>
        </p:spPr>
      </p:pic>
      <p:sp>
        <p:nvSpPr>
          <p:cNvPr id="2914" name="k = 3"/>
          <p:cNvSpPr/>
          <p:nvPr/>
        </p:nvSpPr>
        <p:spPr>
          <a:xfrm>
            <a:off x="6834047" y="4334377"/>
            <a:ext cx="2616201" cy="37633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defRPr>
                <a:solidFill>
                  <a:srgbClr val="000000"/>
                </a:solidFill>
              </a:defRPr>
            </a:pPr>
            <a:r>
              <a:rPr i="1"/>
              <a:t>k</a:t>
            </a:r>
            <a:r>
              <a:t> = 3</a:t>
            </a:r>
          </a:p>
          <a:p>
            <a:pPr algn="ctr">
              <a:spcBef>
                <a:spcPts val="100"/>
              </a:spcBef>
              <a:defRPr>
                <a:solidFill>
                  <a:srgbClr val="000000"/>
                </a:solidFill>
              </a:defRPr>
            </a:pPr>
          </a:p>
        </p:txBody>
      </p:sp>
      <p:pic>
        <p:nvPicPr>
          <p:cNvPr id="2915" name="droppedImage.tiff" descr="droppedImage.tiff"/>
          <p:cNvPicPr>
            <a:picLocks noChangeAspect="0"/>
          </p:cNvPicPr>
          <p:nvPr/>
        </p:nvPicPr>
        <p:blipFill>
          <a:blip r:embed="rId7">
            <a:extLst/>
          </a:blip>
          <a:stretch>
            <a:fillRect/>
          </a:stretch>
        </p:blipFill>
        <p:spPr>
          <a:xfrm>
            <a:off x="6834047" y="4334377"/>
            <a:ext cx="2451101" cy="3251201"/>
          </a:xfrm>
          <a:prstGeom prst="rect">
            <a:avLst/>
          </a:prstGeom>
        </p:spPr>
      </p:pic>
      <p:sp>
        <p:nvSpPr>
          <p:cNvPr id="2916" name="k = 10"/>
          <p:cNvSpPr/>
          <p:nvPr/>
        </p:nvSpPr>
        <p:spPr>
          <a:xfrm>
            <a:off x="9993662" y="4334377"/>
            <a:ext cx="2616201" cy="37633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a:spcBef>
                <a:spcPts val="100"/>
              </a:spcBef>
              <a:defRPr>
                <a:solidFill>
                  <a:srgbClr val="000000"/>
                </a:solidFill>
              </a:defRPr>
            </a:pPr>
            <a:r>
              <a:rPr i="1"/>
              <a:t>k</a:t>
            </a:r>
            <a:r>
              <a:t> = 10</a:t>
            </a:r>
          </a:p>
          <a:p>
            <a:pPr algn="ctr">
              <a:spcBef>
                <a:spcPts val="100"/>
              </a:spcBef>
              <a:defRPr>
                <a:solidFill>
                  <a:srgbClr val="000000"/>
                </a:solidFill>
              </a:defRPr>
            </a:pPr>
          </a:p>
        </p:txBody>
      </p:sp>
      <p:pic>
        <p:nvPicPr>
          <p:cNvPr id="2917" name="droppedImage.tiff" descr="droppedImage.tiff"/>
          <p:cNvPicPr>
            <a:picLocks noChangeAspect="0"/>
          </p:cNvPicPr>
          <p:nvPr/>
        </p:nvPicPr>
        <p:blipFill>
          <a:blip r:embed="rId8">
            <a:extLst/>
          </a:blip>
          <a:stretch>
            <a:fillRect/>
          </a:stretch>
        </p:blipFill>
        <p:spPr>
          <a:xfrm>
            <a:off x="9993662" y="4334377"/>
            <a:ext cx="2451101" cy="3251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9" grpId="1"/>
    </p:bldLst>
  </p:timing>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22" name="Segmentation à base de classification…"/>
          <p:cNvSpPr txBox="1"/>
          <p:nvPr>
            <p:ph type="body" idx="1"/>
          </p:nvPr>
        </p:nvSpPr>
        <p:spPr>
          <a:prstGeom prst="rect">
            <a:avLst/>
          </a:prstGeom>
        </p:spPr>
        <p:txBody>
          <a:bodyPr/>
          <a:lstStyle/>
          <a:p>
            <a:pPr/>
            <a:r>
              <a:t>Segmentation à base de classification</a:t>
            </a:r>
          </a:p>
          <a:p>
            <a:pPr lvl="2">
              <a:buBlip>
                <a:blip r:embed="rId4"/>
              </a:buBlip>
            </a:pPr>
            <a:r>
              <a:t> Inconvénients </a:t>
            </a:r>
          </a:p>
          <a:p>
            <a:pPr lvl="3"/>
            <a:r>
              <a:t>Aboutit généralement à une sursegmentation c’est-à-dire à un bien plus grand nombre de régions que d’objets présents dans l’image.</a:t>
            </a:r>
          </a:p>
          <a:p>
            <a:pPr lvl="3"/>
            <a:r>
              <a:t>Classification : faible prise en compte de la localisation des pixels dans l’image, du contexte, de la notion de voisinage </a:t>
            </a:r>
          </a:p>
          <a:p>
            <a:pPr lvl="4"/>
            <a:r>
              <a:t>Nécessité de méthodes itératives parfois coûteuses en temps de calcul</a:t>
            </a:r>
          </a:p>
          <a:p>
            <a:pPr lvl="3"/>
            <a:r>
              <a:t>Dans de nombreuses applications : nombre de classes non connu ! Nécessité d’effectuer une classification non-supervisée. </a:t>
            </a:r>
          </a:p>
        </p:txBody>
      </p:sp>
      <p:sp>
        <p:nvSpPr>
          <p:cNvPr id="2923" name="Slide Number"/>
          <p:cNvSpPr txBox="1"/>
          <p:nvPr>
            <p:ph type="sldNum" sz="quarter" idx="2"/>
          </p:nvPr>
        </p:nvSpPr>
        <p:spPr>
          <a:xfrm>
            <a:off x="6283068" y="9093200"/>
            <a:ext cx="439675"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24" name="Régions"/>
          <p:cNvSpPr txBox="1"/>
          <p:nvPr>
            <p:ph type="title"/>
          </p:nvPr>
        </p:nvSpPr>
        <p:spPr>
          <a:prstGeom prst="rect">
            <a:avLst/>
          </a:prstGeom>
        </p:spPr>
        <p:txBody>
          <a:bodyPr/>
          <a:lstStyle>
            <a:lvl1pPr>
              <a:buAutoNum type="arabicPeriod" startAt="4"/>
            </a:lvl1pPr>
          </a:lstStyle>
          <a:p>
            <a:pPr/>
            <a:r>
              <a:t>Régions</a:t>
            </a:r>
          </a:p>
        </p:txBody>
      </p:sp>
      <p:sp>
        <p:nvSpPr>
          <p:cNvPr id="2925" name="Plus d’informations dans le cours de gestion des médias numériques : IMN467"/>
          <p:cNvSpPr/>
          <p:nvPr/>
        </p:nvSpPr>
        <p:spPr>
          <a:xfrm>
            <a:off x="6858000" y="9842500"/>
            <a:ext cx="3975100" cy="1739900"/>
          </a:xfrm>
          <a:prstGeom prst="rightArrow">
            <a:avLst>
              <a:gd name="adj1" fmla="val 73894"/>
              <a:gd name="adj2" fmla="val 57547"/>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Plus d’informations dans le cours de gestion des médias numériques : IMN467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5" grpId="1"/>
    </p:bldLst>
  </p:timing>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29"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30"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r>
              <a:t>Croissance de régions</a:t>
            </a:r>
          </a:p>
          <a:p>
            <a:pPr lvl="2">
              <a:buBlip>
                <a:blip r:embed="rId3"/>
              </a:buBlip>
            </a:pPr>
            <a:r>
              <a:rPr i="1"/>
              <a:t>Exemple</a:t>
            </a:r>
            <a:r>
              <a:t> d'algorithme (prédicat à deux critères)</a:t>
            </a:r>
          </a:p>
        </p:txBody>
      </p:sp>
      <p:sp>
        <p:nvSpPr>
          <p:cNvPr id="293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32"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2933" name="Tableau sans nom"/>
          <p:cNvGraphicFramePr/>
          <p:nvPr/>
        </p:nvGraphicFramePr>
        <p:xfrm>
          <a:off x="13589000" y="1993900"/>
          <a:ext cx="4959333" cy="6455228"/>
        </p:xfrm>
        <a:graphic xmlns:a="http://schemas.openxmlformats.org/drawingml/2006/main">
          <a:graphicData uri="http://schemas.openxmlformats.org/drawingml/2006/table">
            <a:tbl>
              <a:tblPr firstCol="0" firstRow="1" lastCol="0" lastRow="0" bandCol="0" bandRow="1" rtl="0">
                <a:tableStyleId>{9F534FAB-6F91-4992-A70E-E6B1FD7642A0}</a:tableStyleId>
              </a:tblPr>
              <a:tblGrid>
                <a:gridCol w="443737"/>
                <a:gridCol w="439489"/>
                <a:gridCol w="4076104"/>
              </a:tblGrid>
              <a:tr h="513442">
                <a:tc gridSpan="3">
                  <a:txBody>
                    <a:bodyPr/>
                    <a:lstStyle/>
                    <a:p>
                      <a:pPr>
                        <a:spcBef>
                          <a:spcPts val="800"/>
                        </a:spcBef>
                        <a:defRPr sz="1800">
                          <a:solidFill>
                            <a:srgbClr val="000000"/>
                          </a:solidFill>
                        </a:defRPr>
                      </a:pPr>
                      <a:r>
                        <a:rPr sz="2000">
                          <a:solidFill>
                            <a:srgbClr val="232323"/>
                          </a:solidFill>
                          <a:sym typeface="Times New Roman"/>
                        </a:rPr>
                        <a:t>Algorithme 4.10 : Croissance de région</a:t>
                      </a:r>
                    </a:p>
                  </a:txBody>
                  <a:tcPr marL="50800" marR="50800" marT="50800" marB="50800" anchor="ctr" anchorCtr="0" horzOverflow="overflow">
                    <a:lnL w="12700">
                      <a:miter lim="400000"/>
                    </a:lnL>
                    <a:lnR w="12700">
                      <a:miter lim="400000"/>
                    </a:lnR>
                  </a:tcPr>
                </a:tc>
                <a:tc hMerge="1">
                  <a:tcPr/>
                </a:tc>
                <a:tc hMerge="1">
                  <a:tcPr/>
                </a:tc>
              </a:tr>
              <a:tr h="1320800">
                <a:tc gridSpan="3">
                  <a:txBody>
                    <a:bodyPr/>
                    <a:lstStyle/>
                    <a:p>
                      <a:pPr algn="l" defTabSz="914400">
                        <a:spcBef>
                          <a:spcPts val="1000"/>
                        </a:spcBef>
                        <a:tabLst>
                          <a:tab pos="1155700" algn="l"/>
                          <a:tab pos="1536700" algn="l"/>
                        </a:tabLst>
                        <a:defRPr sz="2000">
                          <a:solidFill>
                            <a:srgbClr val="232A32"/>
                          </a:solidFill>
                          <a:sym typeface="Times New Roman"/>
                        </a:defRPr>
                      </a:pPr>
                      <a:r>
                        <a:t>Entrées : 	</a:t>
                      </a:r>
                      <a:r>
                        <a:rPr i="1"/>
                        <a:t>f	</a:t>
                      </a:r>
                      <a:r>
                        <a:t>image en entrée (MxN)</a:t>
                      </a:r>
                    </a:p>
                    <a:p>
                      <a:pPr algn="l" defTabSz="914400">
                        <a:spcBef>
                          <a:spcPts val="1000"/>
                        </a:spcBef>
                        <a:tabLst>
                          <a:tab pos="1155700" algn="l"/>
                          <a:tab pos="1536700" algn="l"/>
                        </a:tabLst>
                        <a:defRPr sz="2000">
                          <a:solidFill>
                            <a:srgbClr val="232A32"/>
                          </a:solidFill>
                          <a:sym typeface="Times New Roman"/>
                        </a:defRPr>
                      </a:pPr>
                      <a:r>
                        <a:t>	p	pixel germe (x,y)</a:t>
                      </a:r>
                    </a:p>
                    <a:p>
                      <a:pPr algn="l" defTabSz="914400">
                        <a:spcBef>
                          <a:spcPts val="1000"/>
                        </a:spcBef>
                        <a:tabLst>
                          <a:tab pos="1155700" algn="l"/>
                          <a:tab pos="1536700" algn="l"/>
                        </a:tabLst>
                        <a:defRPr sz="2000">
                          <a:solidFill>
                            <a:srgbClr val="232A32"/>
                          </a:solidFill>
                          <a:sym typeface="Times New Roman"/>
                        </a:defRPr>
                      </a:pPr>
                      <a:r>
                        <a:t>	e	étiquette de la région</a:t>
                      </a:r>
                    </a:p>
                  </a:txBody>
                  <a:tcPr marL="63500" marR="63500" marT="63500" marB="63500" anchor="ctr" anchorCtr="0" horzOverflow="overflow">
                    <a:lnL w="12700">
                      <a:miter lim="400000"/>
                    </a:lnL>
                    <a:lnR w="12700">
                      <a:miter lim="400000"/>
                    </a:lnR>
                  </a:tcPr>
                </a:tc>
                <a:tc hMerge="1">
                  <a:tcPr/>
                </a:tc>
                <a:tc hMerge="1">
                  <a:tcPr/>
                </a:tc>
              </a:tr>
              <a:tr h="513442">
                <a:tc gridSpan="3">
                  <a:txBody>
                    <a:bodyPr/>
                    <a:lstStyle/>
                    <a:p>
                      <a:pPr>
                        <a:spcBef>
                          <a:spcPts val="800"/>
                        </a:spcBef>
                        <a:defRPr sz="1800">
                          <a:solidFill>
                            <a:srgbClr val="000000"/>
                          </a:solidFill>
                        </a:defRPr>
                      </a:pPr>
                      <a:r>
                        <a:rPr sz="2000">
                          <a:solidFill>
                            <a:srgbClr val="232323"/>
                          </a:solidFill>
                          <a:sym typeface="Times New Roman"/>
                        </a:rPr>
                        <a:t>Sorties :	r	image résultat</a:t>
                      </a:r>
                    </a:p>
                  </a:txBody>
                  <a:tcPr marL="63500" marR="63500" marT="63500" marB="63500" anchor="ctr" anchorCtr="0" horzOverflow="overflow">
                    <a:lnL w="12700">
                      <a:miter lim="400000"/>
                    </a:lnL>
                    <a:lnR w="12700">
                      <a:miter lim="400000"/>
                    </a:lnR>
                  </a:tcPr>
                </a:tc>
                <a:tc hMerge="1">
                  <a:tcPr/>
                </a:tc>
                <a:tc hMerge="1">
                  <a:tcPr/>
                </a:tc>
              </a:tr>
              <a:tr h="513442">
                <a:tc gridSpan="3">
                  <a:txBody>
                    <a:bodyPr/>
                    <a:lstStyle/>
                    <a:p>
                      <a:pPr>
                        <a:spcBef>
                          <a:spcPts val="800"/>
                        </a:spcBef>
                        <a:defRPr sz="1800">
                          <a:solidFill>
                            <a:srgbClr val="000000"/>
                          </a:solidFill>
                        </a:defRPr>
                      </a:pPr>
                      <a:r>
                        <a:rPr sz="2000">
                          <a:solidFill>
                            <a:srgbClr val="232323"/>
                          </a:solidFill>
                          <a:sym typeface="Times New Roman"/>
                        </a:rPr>
                        <a:t>E/S :	nt	image des pixels non traités</a:t>
                      </a:r>
                    </a:p>
                  </a:txBody>
                  <a:tcPr marL="63500" marR="63500" marT="63500" marB="63500" anchor="ctr" anchorCtr="0" horzOverflow="overflow">
                    <a:lnL w="12700">
                      <a:miter lim="400000"/>
                    </a:lnL>
                    <a:lnR w="12700">
                      <a:miter lim="400000"/>
                    </a:lnR>
                  </a:tcPr>
                </a:tc>
                <a:tc hMerge="1">
                  <a:tcPr/>
                </a:tc>
                <a:tc hMerge="1">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tcPr>
                </a:tc>
                <a:tc gridSpan="2">
                  <a:txBody>
                    <a:bodyPr/>
                    <a:lstStyle/>
                    <a:p>
                      <a:pPr>
                        <a:spcBef>
                          <a:spcPts val="800"/>
                        </a:spcBef>
                        <a:defRPr sz="1800">
                          <a:solidFill>
                            <a:srgbClr val="000000"/>
                          </a:solidFill>
                        </a:defRPr>
                      </a:pPr>
                      <a:r>
                        <a:rPr sz="2000">
                          <a:solidFill>
                            <a:srgbClr val="232323"/>
                          </a:solidFill>
                          <a:sym typeface="Times New Roman"/>
                        </a:rPr>
                        <a:t>Moy = 0</a:t>
                      </a:r>
                    </a:p>
                  </a:txBody>
                  <a:tcPr marL="63500" marR="63500" marT="63500" marB="63500" anchor="ctr" anchorCtr="0" horzOverflow="overflow">
                    <a:lnR w="12700">
                      <a:miter lim="400000"/>
                    </a:lnR>
                  </a:tcPr>
                </a:tc>
                <a:tc hMerge="1">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tcPr>
                </a:tc>
                <a:tc gridSpan="2">
                  <a:txBody>
                    <a:bodyPr/>
                    <a:lstStyle/>
                    <a:p>
                      <a:pPr>
                        <a:spcBef>
                          <a:spcPts val="800"/>
                        </a:spcBef>
                        <a:defRPr sz="1800">
                          <a:solidFill>
                            <a:srgbClr val="000000"/>
                          </a:solidFill>
                        </a:defRPr>
                      </a:pPr>
                      <a:r>
                        <a:rPr sz="2000">
                          <a:solidFill>
                            <a:srgbClr val="232323"/>
                          </a:solidFill>
                          <a:sym typeface="Times New Roman"/>
                        </a:rPr>
                        <a:t>CritereLocal = 0</a:t>
                      </a:r>
                    </a:p>
                  </a:txBody>
                  <a:tcPr marL="63500" marR="63500" marT="63500" marB="63500" anchor="ctr" anchorCtr="0" horzOverflow="overflow">
                    <a:lnR w="12700">
                      <a:miter lim="400000"/>
                    </a:lnR>
                  </a:tcPr>
                </a:tc>
                <a:tc hMerge="1">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tcPr>
                </a:tc>
                <a:tc gridSpan="2">
                  <a:txBody>
                    <a:bodyPr/>
                    <a:lstStyle/>
                    <a:p>
                      <a:pPr>
                        <a:spcBef>
                          <a:spcPts val="800"/>
                        </a:spcBef>
                        <a:defRPr sz="1800">
                          <a:solidFill>
                            <a:srgbClr val="000000"/>
                          </a:solidFill>
                        </a:defRPr>
                      </a:pPr>
                      <a:r>
                        <a:rPr sz="2000">
                          <a:solidFill>
                            <a:srgbClr val="232323"/>
                          </a:solidFill>
                          <a:sym typeface="Times New Roman"/>
                        </a:rPr>
                        <a:t>CritereGlobal = 0</a:t>
                      </a:r>
                    </a:p>
                  </a:txBody>
                  <a:tcPr marL="63500" marR="63500" marT="63500" marB="63500" anchor="ctr" anchorCtr="0" horzOverflow="overflow">
                    <a:lnR w="12700">
                      <a:miter lim="400000"/>
                    </a:lnR>
                  </a:tcPr>
                </a:tc>
                <a:tc hMerge="1">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tcPr>
                </a:tc>
                <a:tc gridSpan="2">
                  <a:txBody>
                    <a:bodyPr/>
                    <a:lstStyle/>
                    <a:p>
                      <a:pPr>
                        <a:spcBef>
                          <a:spcPts val="800"/>
                        </a:spcBef>
                        <a:defRPr sz="1800">
                          <a:solidFill>
                            <a:srgbClr val="000000"/>
                          </a:solidFill>
                        </a:defRPr>
                      </a:pPr>
                      <a:r>
                        <a:rPr sz="2000">
                          <a:solidFill>
                            <a:srgbClr val="232323"/>
                          </a:solidFill>
                          <a:sym typeface="Times New Roman"/>
                        </a:rPr>
                        <a:t>si nt(p) insérer p dans liste</a:t>
                      </a:r>
                    </a:p>
                  </a:txBody>
                  <a:tcPr marL="63500" marR="63500" marT="63500" marB="63500" anchor="ctr" anchorCtr="0" horzOverflow="overflow">
                    <a:lnR w="12700">
                      <a:miter lim="400000"/>
                    </a:lnR>
                  </a:tcPr>
                </a:tc>
                <a:tc hMerge="1">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tcPr>
                </a:tc>
                <a:tc gridSpan="2">
                  <a:txBody>
                    <a:bodyPr/>
                    <a:lstStyle/>
                    <a:p>
                      <a:pPr>
                        <a:spcBef>
                          <a:spcPts val="800"/>
                        </a:spcBef>
                        <a:defRPr sz="1800">
                          <a:solidFill>
                            <a:srgbClr val="000000"/>
                          </a:solidFill>
                        </a:defRPr>
                      </a:pPr>
                      <a:r>
                        <a:rPr sz="2000">
                          <a:solidFill>
                            <a:srgbClr val="232323"/>
                          </a:solidFill>
                          <a:sym typeface="Times New Roman"/>
                        </a:rPr>
                        <a:t>tant que liste non vide</a:t>
                      </a:r>
                    </a:p>
                  </a:txBody>
                  <a:tcPr marL="63500" marR="63500" marT="63500" marB="63500" anchor="ctr" anchorCtr="0" horzOverflow="overflow">
                    <a:lnR w="12700">
                      <a:miter lim="400000"/>
                    </a:lnR>
                  </a:tcPr>
                </a:tc>
                <a:tc hMerge="1">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tcPr>
                </a:tc>
                <a:tc>
                  <a:txBody>
                    <a:bodyPr/>
                    <a:lstStyle/>
                    <a:p>
                      <a:pPr>
                        <a:spcBef>
                          <a:spcPts val="800"/>
                        </a:spcBef>
                        <a:defRPr sz="2000">
                          <a:sym typeface="Times New Roman"/>
                        </a:defRPr>
                      </a:pP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extraire p0 de la liste</a:t>
                      </a:r>
                    </a:p>
                  </a:txBody>
                  <a:tcPr marL="63500" marR="63500" marT="63500" marB="63500" anchor="ctr" anchorCtr="0" horzOverflow="overflow">
                    <a:lnR w="12700">
                      <a:miter lim="400000"/>
                    </a:lnR>
                  </a:tcPr>
                </a:tc>
              </a:tr>
              <a:tr h="513442">
                <a:tc>
                  <a:txBody>
                    <a:bodyPr/>
                    <a:lstStyle/>
                    <a:p>
                      <a:pPr>
                        <a:spcBef>
                          <a:spcPts val="800"/>
                        </a:spcBef>
                        <a:defRPr sz="2000">
                          <a:sym typeface="Times New Roman"/>
                        </a:defRPr>
                      </a:pPr>
                    </a:p>
                  </a:txBody>
                  <a:tcPr marL="63500" marR="63500" marT="63500" marB="63500" anchor="ctr" anchorCtr="0" horzOverflow="overflow">
                    <a:lnL w="12700">
                      <a:miter lim="400000"/>
                    </a:lnL>
                    <a:lnB w="12700">
                      <a:miter lim="400000"/>
                    </a:lnB>
                  </a:tcPr>
                </a:tc>
                <a:tc>
                  <a:txBody>
                    <a:bodyPr/>
                    <a:lstStyle/>
                    <a:p>
                      <a:pPr>
                        <a:spcBef>
                          <a:spcPts val="800"/>
                        </a:spcBef>
                        <a:defRPr sz="2000">
                          <a:sym typeface="Times New Roman"/>
                        </a:defRPr>
                      </a:pP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si nt(p0)</a:t>
                      </a:r>
                    </a:p>
                  </a:txBody>
                  <a:tcPr marL="63500" marR="63500" marT="63500" marB="63500" anchor="ctr" anchorCtr="0" horzOverflow="overflow">
                    <a:lnR w="12700">
                      <a:miter lim="400000"/>
                    </a:lnR>
                    <a:lnB w="12700">
                      <a:miter lim="400000"/>
                    </a:lnB>
                  </a:tcPr>
                </a:tc>
              </a:tr>
            </a:tbl>
          </a:graphicData>
        </a:graphic>
      </p:graphicFrame>
      <p:pic>
        <p:nvPicPr>
          <p:cNvPr id="2934" name="droppedImage.png" descr="droppedImage.png"/>
          <p:cNvPicPr>
            <a:picLocks noChangeAspect="0"/>
          </p:cNvPicPr>
          <p:nvPr/>
        </p:nvPicPr>
        <p:blipFill>
          <a:blip r:embed="rId4">
            <a:extLst/>
          </a:blip>
          <a:stretch>
            <a:fillRect/>
          </a:stretch>
        </p:blipFill>
        <p:spPr>
          <a:xfrm>
            <a:off x="872809" y="3150861"/>
            <a:ext cx="8477011" cy="5842001"/>
          </a:xfrm>
          <a:prstGeom prst="rect">
            <a:avLst/>
          </a:prstGeom>
        </p:spPr>
      </p:pic>
      <p:sp>
        <p:nvSpPr>
          <p:cNvPr id="2935" name="Critère d’homogénéité local (exemple)…"/>
          <p:cNvSpPr/>
          <p:nvPr/>
        </p:nvSpPr>
        <p:spPr>
          <a:xfrm>
            <a:off x="5715000" y="1191447"/>
            <a:ext cx="6908800" cy="1731906"/>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Critère d’homogénéité local </a:t>
            </a:r>
            <a:r>
              <a:t>(</a:t>
            </a:r>
            <a:r>
              <a:t>exemple</a:t>
            </a:r>
            <a:r>
              <a:t>)</a:t>
            </a:r>
          </a:p>
          <a:p>
            <a:pPr lvl="1" marL="419100" indent="-317500">
              <a:buSzPct val="63000"/>
              <a:buFont typeface="TimesNewRomanPSMT"/>
              <a:buBlip>
                <a:blip r:embed="rId5"/>
              </a:buBlip>
            </a:pPr>
            <a:r>
              <a:t>Distance euclidienne entre l’attribut (niveau de gris, couleur, attribut de texture) associé à </a:t>
            </a:r>
            <a:r>
              <a:rPr b="1"/>
              <a:t>p</a:t>
            </a:r>
            <a:r>
              <a:rPr baseline="-31000" i="1"/>
              <a:t>v</a:t>
            </a:r>
            <a:r>
              <a:t> avec le pixel précédent </a:t>
            </a:r>
            <a:r>
              <a:rPr b="1"/>
              <a:t>p</a:t>
            </a:r>
            <a:r>
              <a:rPr baseline="-31000"/>
              <a:t>0</a:t>
            </a:r>
          </a:p>
          <a:p>
            <a:pPr lvl="2" marL="508000" indent="-254000" defTabSz="1295400">
              <a:spcBef>
                <a:spcPts val="500"/>
              </a:spcBef>
              <a:buClr>
                <a:srgbClr val="7F96C4"/>
              </a:buClr>
              <a:buSzPct val="100000"/>
              <a:buChar char="✓"/>
              <a:defRPr spc="100">
                <a:uFill>
                  <a:solidFill>
                    <a:srgbClr val="232323"/>
                  </a:solidFill>
                </a:uFill>
                <a:latin typeface="+mj-lt"/>
                <a:ea typeface="+mj-ea"/>
                <a:cs typeface="+mj-cs"/>
                <a:sym typeface="Times Roman"/>
              </a:defRPr>
            </a:pPr>
            <a:r>
              <a:t>𝓟(</a:t>
            </a:r>
            <a:r>
              <a:rPr b="1">
                <a:latin typeface="Times New Roman"/>
                <a:ea typeface="Times New Roman"/>
                <a:cs typeface="Times New Roman"/>
                <a:sym typeface="Times New Roman"/>
              </a:rPr>
              <a:t>p</a:t>
            </a:r>
            <a:r>
              <a:rPr baseline="-31000" i="1"/>
              <a:t>v</a:t>
            </a:r>
            <a:r>
              <a:t>) = </a:t>
            </a:r>
            <a:r>
              <a:rPr spc="0"/>
              <a:t>vrai</a:t>
            </a:r>
            <a:r>
              <a:t> </a:t>
            </a:r>
            <a:r>
              <a:rPr spc="0"/>
              <a:t>SI</a:t>
            </a:r>
            <a:r>
              <a:t> </a:t>
            </a:r>
            <a14:m>
              <m:oMath>
                <m:sSup>
                  <m:e>
                    <m:d>
                      <m:dPr>
                        <m:ctrlPr>
                          <a:rPr xmlns:a="http://schemas.openxmlformats.org/drawingml/2006/main" sz="2100" i="1">
                            <a:solidFill>
                              <a:srgbClr val="222222"/>
                            </a:solidFill>
                            <a:latin typeface="Cambria Math" panose="02040503050406030204" pitchFamily="18" charset="0"/>
                          </a:rPr>
                        </m:ctrlPr>
                        <m:begChr m:val="|"/>
                        <m:endChr m:val="|"/>
                      </m:dPr>
                      <m:e>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sSub>
                          <m:e>
                            <m:r>
                              <m:rPr>
                                <m:sty m:val="b"/>
                              </m:rPr>
                              <a:rPr xmlns:a="http://schemas.openxmlformats.org/drawingml/2006/main" sz="2100" i="1">
                                <a:solidFill>
                                  <a:srgbClr val="222222"/>
                                </a:solidFill>
                                <a:latin typeface="Cambria Math" panose="02040503050406030204" pitchFamily="18" charset="0"/>
                              </a:rPr>
                              <m:t>p</m:t>
                            </m:r>
                          </m:e>
                          <m:sub>
                            <m:r>
                              <a:rPr xmlns:a="http://schemas.openxmlformats.org/drawingml/2006/main" sz="2100" i="1">
                                <a:solidFill>
                                  <a:srgbClr val="222222"/>
                                </a:solidFill>
                                <a:latin typeface="Cambria Math" panose="02040503050406030204" pitchFamily="18" charset="0"/>
                              </a:rPr>
                              <m:t>v</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sSub>
                          <m:e>
                            <m:r>
                              <m:rPr>
                                <m:sty m:val="b"/>
                              </m:rPr>
                              <a:rPr xmlns:a="http://schemas.openxmlformats.org/drawingml/2006/main" sz="2100" i="1">
                                <a:solidFill>
                                  <a:srgbClr val="222222"/>
                                </a:solidFill>
                                <a:latin typeface="Cambria Math" panose="02040503050406030204" pitchFamily="18" charset="0"/>
                              </a:rPr>
                              <m:t>p</m:t>
                            </m:r>
                          </m:e>
                          <m:sub>
                            <m:r>
                              <a:rPr xmlns:a="http://schemas.openxmlformats.org/drawingml/2006/main" sz="2100" i="1">
                                <a:solidFill>
                                  <a:srgbClr val="222222"/>
                                </a:solidFill>
                                <a:latin typeface="Cambria Math" panose="02040503050406030204" pitchFamily="18" charset="0"/>
                              </a:rPr>
                              <m:t>0</m:t>
                            </m:r>
                          </m:sub>
                        </m:sSub>
                        <m:r>
                          <a:rPr xmlns:a="http://schemas.openxmlformats.org/drawingml/2006/main" sz="2100" i="1">
                            <a:solidFill>
                              <a:srgbClr val="222222"/>
                            </a:solidFill>
                            <a:latin typeface="Cambria Math" panose="02040503050406030204" pitchFamily="18" charset="0"/>
                          </a:rPr>
                          <m:t>]</m:t>
                        </m:r>
                      </m:e>
                    </m:d>
                  </m:e>
                  <m:sup>
                    <m:r>
                      <a:rPr xmlns:a="http://schemas.openxmlformats.org/drawingml/2006/main" sz="2100" i="1">
                        <a:solidFill>
                          <a:srgbClr val="222222"/>
                        </a:solidFill>
                        <a:latin typeface="Cambria Math" panose="02040503050406030204" pitchFamily="18" charset="0"/>
                      </a:rPr>
                      <m:t>2</m:t>
                    </m:r>
                  </m:sup>
                </m:sSup>
                <m:r>
                  <a:rPr xmlns:a="http://schemas.openxmlformats.org/drawingml/2006/main" sz="2100" i="1">
                    <a:solidFill>
                      <a:srgbClr val="222222"/>
                    </a:solidFill>
                    <a:latin typeface="Cambria Math" panose="02040503050406030204" pitchFamily="18" charset="0"/>
                  </a:rPr>
                  <m:t>&lt;</m:t>
                </m:r>
                <m:sSub>
                  <m:e>
                    <m:r>
                      <a:rPr xmlns:a="http://schemas.openxmlformats.org/drawingml/2006/main" sz="2100" i="1">
                        <a:solidFill>
                          <a:srgbClr val="222222"/>
                        </a:solidFill>
                        <a:latin typeface="Cambria Math" panose="02040503050406030204" pitchFamily="18" charset="0"/>
                      </a:rPr>
                      <m:t>S</m:t>
                    </m:r>
                  </m:e>
                  <m:sub>
                    <m:r>
                      <a:rPr xmlns:a="http://schemas.openxmlformats.org/drawingml/2006/main" sz="2100" i="1">
                        <a:solidFill>
                          <a:srgbClr val="222222"/>
                        </a:solidFill>
                        <a:latin typeface="Cambria Math" panose="02040503050406030204" pitchFamily="18" charset="0"/>
                      </a:rPr>
                      <m:t>l</m:t>
                    </m:r>
                  </m:sub>
                </m:sSub>
              </m:oMath>
            </a14:m>
          </a:p>
        </p:txBody>
      </p:sp>
      <p:sp>
        <p:nvSpPr>
          <p:cNvPr id="2936" name="Critère d’homogénéité global (exemple)…"/>
          <p:cNvSpPr/>
          <p:nvPr/>
        </p:nvSpPr>
        <p:spPr>
          <a:xfrm>
            <a:off x="5765800" y="4375150"/>
            <a:ext cx="6807200" cy="168910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Critère d’homogénéité global </a:t>
            </a:r>
            <a:r>
              <a:t>(</a:t>
            </a:r>
            <a:r>
              <a:rPr i="1"/>
              <a:t>exemple</a:t>
            </a:r>
            <a:r>
              <a:t>)</a:t>
            </a:r>
          </a:p>
          <a:p>
            <a:pPr lvl="1" marL="419100" indent="-317500">
              <a:buSzPct val="63000"/>
              <a:buFont typeface="TimesNewRomanPSMT"/>
              <a:buBlip>
                <a:blip r:embed="rId5"/>
              </a:buBlip>
            </a:pPr>
            <a:r>
              <a:t>Distance euclidienne entre l’attribut de </a:t>
            </a:r>
            <a:r>
              <a:rPr b="1"/>
              <a:t>p</a:t>
            </a:r>
            <a:r>
              <a:rPr baseline="-31000" i="1"/>
              <a:t>v</a:t>
            </a:r>
            <a:r>
              <a:t> et la </a:t>
            </a:r>
            <a:r>
              <a:rPr i="1"/>
              <a:t>moyenne</a:t>
            </a:r>
            <a:r>
              <a:t> des attributs de la région </a:t>
            </a:r>
            <a:r>
              <a:rPr i="1"/>
              <a:t>R </a:t>
            </a:r>
            <a:r>
              <a:t>en cours de formation</a:t>
            </a:r>
          </a:p>
          <a:p>
            <a:pPr lvl="2" marL="508000" indent="-254000" defTabSz="1295400">
              <a:spcBef>
                <a:spcPts val="500"/>
              </a:spcBef>
              <a:buClr>
                <a:srgbClr val="7F96C4"/>
              </a:buClr>
              <a:buSzPct val="100000"/>
              <a:buChar char="✓"/>
              <a:defRPr spc="100">
                <a:uFill>
                  <a:solidFill>
                    <a:srgbClr val="232323"/>
                  </a:solidFill>
                </a:uFill>
                <a:latin typeface="+mj-lt"/>
                <a:ea typeface="+mj-ea"/>
                <a:cs typeface="+mj-cs"/>
                <a:sym typeface="Times Roman"/>
              </a:defRPr>
            </a:pPr>
            <a:r>
              <a:t>𝓟(</a:t>
            </a:r>
            <a:r>
              <a:rPr b="1"/>
              <a:t>p</a:t>
            </a:r>
            <a:r>
              <a:rPr baseline="-31000" i="1"/>
              <a:t>v</a:t>
            </a:r>
            <a:r>
              <a:t>) = </a:t>
            </a:r>
            <a:r>
              <a:rPr spc="0"/>
              <a:t>vrai SI</a:t>
            </a:r>
            <a:r>
              <a:t> ⎜</a:t>
            </a:r>
            <a:r>
              <a:rPr i="1"/>
              <a:t>f</a:t>
            </a:r>
            <a:r>
              <a:t>[</a:t>
            </a:r>
            <a:r>
              <a:rPr b="1"/>
              <a:t>p</a:t>
            </a:r>
            <a:r>
              <a:rPr baseline="-31000" i="1"/>
              <a:t>v</a:t>
            </a:r>
            <a:r>
              <a:t>] − μ(</a:t>
            </a:r>
            <a:r>
              <a:rPr i="1"/>
              <a:t>R</a:t>
            </a:r>
            <a:r>
              <a:t>)⎟</a:t>
            </a:r>
            <a:r>
              <a:rPr baseline="56999"/>
              <a:t>2</a:t>
            </a:r>
            <a:r>
              <a:t> </a:t>
            </a:r>
            <a:r>
              <a:t>&lt;</a:t>
            </a:r>
            <a:r>
              <a:t> </a:t>
            </a:r>
            <a:r>
              <a:rPr i="1"/>
              <a:t>S</a:t>
            </a:r>
            <a:r>
              <a:rPr baseline="-31000" i="1"/>
              <a:t>g</a:t>
            </a:r>
          </a:p>
        </p:txBody>
      </p:sp>
      <p:sp>
        <p:nvSpPr>
          <p:cNvPr id="2937" name="Démo 4.21"/>
          <p:cNvSpPr/>
          <p:nvPr/>
        </p:nvSpPr>
        <p:spPr>
          <a:xfrm>
            <a:off x="3251615" y="1270000"/>
            <a:ext cx="1498186" cy="596900"/>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76200" tIns="76200" rIns="76200" bIns="76200" anchor="ctr"/>
          <a:lstStyle>
            <a:lvl1pPr algn="ctr">
              <a:spcBef>
                <a:spcPts val="100"/>
              </a:spcBef>
              <a:buClrTx/>
              <a:defRPr>
                <a:solidFill>
                  <a:srgbClr val="000000"/>
                </a:solidFill>
              </a:defRPr>
            </a:lvl1pPr>
          </a:lstStyle>
          <a:p>
            <a:pPr/>
            <a:r>
              <a:t>Démo 4.21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5" grpId="1"/>
      <p:bldP build="whole" bldLvl="1" animBg="1" rev="0" advAuto="0" spid="2936" grpId="2"/>
    </p:bldLst>
  </p:timing>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39"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40" name="Segmentation à base de régions…"/>
          <p:cNvSpPr txBox="1"/>
          <p:nvPr>
            <p:ph type="body" idx="1"/>
          </p:nvPr>
        </p:nvSpPr>
        <p:spPr>
          <a:prstGeom prst="rect">
            <a:avLst/>
          </a:prstGeom>
        </p:spPr>
        <p:txBody>
          <a:bodyPr/>
          <a:lstStyle>
            <a:lvl1pPr>
              <a:buAutoNum type="arabicPeriod" startAt="2"/>
              <a:defRPr i="1"/>
            </a:lvl1pPr>
          </a:lstStyle>
          <a:p>
            <a:pPr>
              <a:defRPr i="0"/>
            </a:pPr>
            <a:r>
              <a:rPr i="1"/>
              <a:t>Segmentation à base de régions</a:t>
            </a:r>
            <a:endParaRPr i="1"/>
          </a:p>
          <a:p>
            <a:pPr lvl="1"/>
            <a:r>
              <a:t>Croissance de régions</a:t>
            </a:r>
          </a:p>
        </p:txBody>
      </p:sp>
      <p:sp>
        <p:nvSpPr>
          <p:cNvPr id="294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2" name="Régions"/>
          <p:cNvSpPr txBox="1"/>
          <p:nvPr>
            <p:ph type="title"/>
          </p:nvPr>
        </p:nvSpPr>
        <p:spPr>
          <a:prstGeom prst="rect">
            <a:avLst/>
          </a:prstGeom>
        </p:spPr>
        <p:txBody>
          <a:bodyPr/>
          <a:lstStyle>
            <a:lvl1pPr>
              <a:buAutoNum type="arabicPeriod" startAt="4"/>
            </a:lvl1pPr>
          </a:lstStyle>
          <a:p>
            <a:pPr/>
            <a:r>
              <a:t>Régions</a:t>
            </a:r>
          </a:p>
        </p:txBody>
      </p:sp>
      <p:pic>
        <p:nvPicPr>
          <p:cNvPr id="2943" name="droppedImage.tiff" descr="droppedImage.tiff"/>
          <p:cNvPicPr>
            <a:picLocks noChangeAspect="0"/>
          </p:cNvPicPr>
          <p:nvPr/>
        </p:nvPicPr>
        <p:blipFill>
          <a:blip r:embed="rId3">
            <a:extLst/>
          </a:blip>
          <a:stretch>
            <a:fillRect/>
          </a:stretch>
        </p:blipFill>
        <p:spPr>
          <a:xfrm>
            <a:off x="546100" y="2971800"/>
            <a:ext cx="2489200" cy="2527300"/>
          </a:xfrm>
          <a:prstGeom prst="rect">
            <a:avLst/>
          </a:prstGeom>
        </p:spPr>
      </p:pic>
      <p:pic>
        <p:nvPicPr>
          <p:cNvPr id="2944" name="droppedImage.tiff" descr="droppedImage.tiff"/>
          <p:cNvPicPr>
            <a:picLocks noChangeAspect="0"/>
          </p:cNvPicPr>
          <p:nvPr/>
        </p:nvPicPr>
        <p:blipFill>
          <a:blip r:embed="rId4">
            <a:extLst/>
          </a:blip>
          <a:stretch>
            <a:fillRect/>
          </a:stretch>
        </p:blipFill>
        <p:spPr>
          <a:xfrm>
            <a:off x="3759200" y="2921000"/>
            <a:ext cx="2514600" cy="2552700"/>
          </a:xfrm>
          <a:prstGeom prst="rect">
            <a:avLst/>
          </a:prstGeom>
        </p:spPr>
      </p:pic>
      <p:pic>
        <p:nvPicPr>
          <p:cNvPr id="2945" name="droppedImage.tiff" descr="droppedImage.tiff"/>
          <p:cNvPicPr>
            <a:picLocks noChangeAspect="0"/>
          </p:cNvPicPr>
          <p:nvPr/>
        </p:nvPicPr>
        <p:blipFill>
          <a:blip r:embed="rId5">
            <a:extLst/>
          </a:blip>
          <a:stretch>
            <a:fillRect/>
          </a:stretch>
        </p:blipFill>
        <p:spPr>
          <a:xfrm>
            <a:off x="6705600" y="2895600"/>
            <a:ext cx="2514600" cy="2552700"/>
          </a:xfrm>
          <a:prstGeom prst="rect">
            <a:avLst/>
          </a:prstGeom>
        </p:spPr>
      </p:pic>
      <p:pic>
        <p:nvPicPr>
          <p:cNvPr id="2946" name="droppedImage.tiff" descr="droppedImage.tiff"/>
          <p:cNvPicPr>
            <a:picLocks noChangeAspect="0"/>
          </p:cNvPicPr>
          <p:nvPr/>
        </p:nvPicPr>
        <p:blipFill>
          <a:blip r:embed="rId6">
            <a:extLst/>
          </a:blip>
          <a:stretch>
            <a:fillRect/>
          </a:stretch>
        </p:blipFill>
        <p:spPr>
          <a:xfrm>
            <a:off x="9645650" y="2895600"/>
            <a:ext cx="2514600" cy="2552700"/>
          </a:xfrm>
          <a:prstGeom prst="rect">
            <a:avLst/>
          </a:prstGeom>
        </p:spPr>
      </p:pic>
      <p:pic>
        <p:nvPicPr>
          <p:cNvPr id="2947" name="droppedImage.tiff" descr="droppedImage.tiff"/>
          <p:cNvPicPr>
            <a:picLocks noChangeAspect="0"/>
          </p:cNvPicPr>
          <p:nvPr/>
        </p:nvPicPr>
        <p:blipFill>
          <a:blip r:embed="rId7">
            <a:extLst/>
          </a:blip>
          <a:stretch>
            <a:fillRect/>
          </a:stretch>
        </p:blipFill>
        <p:spPr>
          <a:xfrm>
            <a:off x="6705600" y="5715000"/>
            <a:ext cx="2514600" cy="2552700"/>
          </a:xfrm>
          <a:prstGeom prst="rect">
            <a:avLst/>
          </a:prstGeom>
        </p:spPr>
      </p:pic>
      <p:pic>
        <p:nvPicPr>
          <p:cNvPr id="2948" name="droppedImage.tiff" descr="droppedImage.tiff"/>
          <p:cNvPicPr>
            <a:picLocks noChangeAspect="0"/>
          </p:cNvPicPr>
          <p:nvPr/>
        </p:nvPicPr>
        <p:blipFill>
          <a:blip r:embed="rId8">
            <a:extLst/>
          </a:blip>
          <a:stretch>
            <a:fillRect/>
          </a:stretch>
        </p:blipFill>
        <p:spPr>
          <a:xfrm>
            <a:off x="533400" y="5918200"/>
            <a:ext cx="2514600" cy="2552700"/>
          </a:xfrm>
          <a:prstGeom prst="rect">
            <a:avLst/>
          </a:prstGeom>
        </p:spPr>
      </p:pic>
      <p:sp>
        <p:nvSpPr>
          <p:cNvPr id="2949" name="10 itérations"/>
          <p:cNvSpPr/>
          <p:nvPr/>
        </p:nvSpPr>
        <p:spPr>
          <a:xfrm>
            <a:off x="4294305" y="5345745"/>
            <a:ext cx="142778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10 itérations</a:t>
            </a:r>
          </a:p>
        </p:txBody>
      </p:sp>
      <p:sp>
        <p:nvSpPr>
          <p:cNvPr id="2950" name="100 itérations"/>
          <p:cNvSpPr/>
          <p:nvPr/>
        </p:nvSpPr>
        <p:spPr>
          <a:xfrm>
            <a:off x="7289800" y="5345745"/>
            <a:ext cx="155478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100 itérations</a:t>
            </a:r>
          </a:p>
        </p:txBody>
      </p:sp>
      <p:sp>
        <p:nvSpPr>
          <p:cNvPr id="2951" name="5 000 itérations"/>
          <p:cNvSpPr/>
          <p:nvPr/>
        </p:nvSpPr>
        <p:spPr>
          <a:xfrm>
            <a:off x="10033000" y="5345745"/>
            <a:ext cx="174528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5 000 itérations</a:t>
            </a:r>
          </a:p>
        </p:txBody>
      </p:sp>
      <p:sp>
        <p:nvSpPr>
          <p:cNvPr id="2952" name="20 000 itérations"/>
          <p:cNvSpPr/>
          <p:nvPr/>
        </p:nvSpPr>
        <p:spPr>
          <a:xfrm>
            <a:off x="7023100" y="8190545"/>
            <a:ext cx="187228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20 000 itérations</a:t>
            </a:r>
          </a:p>
        </p:txBody>
      </p:sp>
      <p:sp>
        <p:nvSpPr>
          <p:cNvPr id="2953" name="final"/>
          <p:cNvSpPr/>
          <p:nvPr/>
        </p:nvSpPr>
        <p:spPr>
          <a:xfrm>
            <a:off x="2984500" y="7695245"/>
            <a:ext cx="63056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final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945"/>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9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94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9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2947"/>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29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2948"/>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29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4" grpId="1"/>
      <p:bldP build="whole" bldLvl="1" animBg="1" rev="0" advAuto="0" spid="2951" grpId="6"/>
      <p:bldP build="whole" bldLvl="1" animBg="1" rev="0" advAuto="0" spid="2947" grpId="7"/>
      <p:bldP build="whole" bldLvl="1" animBg="1" rev="0" advAuto="0" spid="2952" grpId="8"/>
      <p:bldP build="whole" bldLvl="1" animBg="1" rev="0" advAuto="0" spid="2949" grpId="2"/>
      <p:bldP build="whole" bldLvl="1" animBg="1" rev="0" advAuto="0" spid="2946" grpId="5"/>
      <p:bldP build="whole" bldLvl="1" animBg="1" rev="0" advAuto="0" spid="2945" grpId="3"/>
      <p:bldP build="whole" bldLvl="1" animBg="1" rev="0" advAuto="0" spid="2948" grpId="9"/>
      <p:bldP build="whole" bldLvl="1" animBg="1" rev="0" advAuto="0" spid="2953" grpId="10"/>
      <p:bldP build="whole" bldLvl="1" animBg="1" rev="0" advAuto="0" spid="2950" grpId="4"/>
    </p:bldLst>
  </p:timing>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55"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56" name="Segmentation à base de régions…"/>
          <p:cNvSpPr txBox="1"/>
          <p:nvPr>
            <p:ph type="body" idx="1"/>
          </p:nvPr>
        </p:nvSpPr>
        <p:spPr>
          <a:prstGeom prst="rect">
            <a:avLst/>
          </a:prstGeom>
        </p:spPr>
        <p:txBody>
          <a:bodyPr/>
          <a:lstStyle>
            <a:lvl1pPr>
              <a:buAutoNum type="arabicPeriod" startAt="2"/>
              <a:defRPr i="1"/>
            </a:lvl1pPr>
            <a:lvl3pPr>
              <a:buBlip>
                <a:blip r:embed="rId3"/>
              </a:buBlip>
            </a:lvl3pPr>
          </a:lstStyle>
          <a:p>
            <a:pPr>
              <a:defRPr i="0"/>
            </a:pPr>
            <a:r>
              <a:rPr i="1"/>
              <a:t>Segmentation à base de régions</a:t>
            </a:r>
            <a:endParaRPr i="1"/>
          </a:p>
          <a:p>
            <a:pPr lvl="1"/>
            <a:r>
              <a:t>Croissance de régions</a:t>
            </a:r>
          </a:p>
          <a:p>
            <a:pPr lvl="2"/>
            <a:r>
              <a:t>Analyse d'histogramme</a:t>
            </a:r>
          </a:p>
        </p:txBody>
      </p:sp>
      <p:sp>
        <p:nvSpPr>
          <p:cNvPr id="295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58" name="Régions"/>
          <p:cNvSpPr txBox="1"/>
          <p:nvPr>
            <p:ph type="title"/>
          </p:nvPr>
        </p:nvSpPr>
        <p:spPr>
          <a:prstGeom prst="rect">
            <a:avLst/>
          </a:prstGeom>
        </p:spPr>
        <p:txBody>
          <a:bodyPr/>
          <a:lstStyle>
            <a:lvl1pPr>
              <a:buAutoNum type="arabicPeriod" startAt="4"/>
            </a:lvl1pPr>
          </a:lstStyle>
          <a:p>
            <a:pPr/>
            <a:r>
              <a:t>Régions</a:t>
            </a:r>
          </a:p>
        </p:txBody>
      </p:sp>
      <p:pic>
        <p:nvPicPr>
          <p:cNvPr id="2959" name="droppedImage.tiff" descr="droppedImage.tiff"/>
          <p:cNvPicPr>
            <a:picLocks noChangeAspect="0"/>
          </p:cNvPicPr>
          <p:nvPr/>
        </p:nvPicPr>
        <p:blipFill>
          <a:blip r:embed="rId4">
            <a:extLst/>
          </a:blip>
          <a:stretch>
            <a:fillRect/>
          </a:stretch>
        </p:blipFill>
        <p:spPr>
          <a:xfrm>
            <a:off x="1473200" y="6096000"/>
            <a:ext cx="3340100" cy="2457450"/>
          </a:xfrm>
          <a:prstGeom prst="rect">
            <a:avLst/>
          </a:prstGeom>
        </p:spPr>
      </p:pic>
      <p:pic>
        <p:nvPicPr>
          <p:cNvPr id="2960" name="untitled.png" descr="untitled.png"/>
          <p:cNvPicPr>
            <a:picLocks noChangeAspect="0"/>
          </p:cNvPicPr>
          <p:nvPr/>
        </p:nvPicPr>
        <p:blipFill>
          <a:blip r:embed="rId5">
            <a:extLst/>
          </a:blip>
          <a:stretch>
            <a:fillRect/>
          </a:stretch>
        </p:blipFill>
        <p:spPr>
          <a:xfrm>
            <a:off x="5219700" y="2955518"/>
            <a:ext cx="5181600" cy="2775765"/>
          </a:xfrm>
          <a:prstGeom prst="rect">
            <a:avLst/>
          </a:prstGeom>
        </p:spPr>
      </p:pic>
      <p:sp>
        <p:nvSpPr>
          <p:cNvPr id="2961" name="Calcul de l’histogramme sur l’image entière…"/>
          <p:cNvSpPr/>
          <p:nvPr/>
        </p:nvSpPr>
        <p:spPr>
          <a:xfrm>
            <a:off x="5689600" y="5828345"/>
            <a:ext cx="5626100" cy="15894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lvl2pPr marL="419100" indent="-317500">
              <a:buSzPct val="63000"/>
              <a:buFont typeface="TimesNewRomanPSMT"/>
              <a:buBlip>
                <a:blip r:embed="rId6"/>
              </a:buBlip>
            </a:lvl2pPr>
            <a:lvl3pPr marL="508000" indent="-254000">
              <a:buClr>
                <a:srgbClr val="7F96C4"/>
              </a:buClr>
              <a:buSzPct val="100000"/>
              <a:buChar char="✓"/>
            </a:lvl3pPr>
          </a:lstStyle>
          <a:p>
            <a:pPr/>
            <a:r>
              <a:t>Calcul de l’histogramme sur l’image entière</a:t>
            </a:r>
          </a:p>
          <a:p>
            <a:pPr lvl="1"/>
            <a:r>
              <a:t>Extraction du mode principal dans l’histogramme</a:t>
            </a:r>
          </a:p>
          <a:p>
            <a:pPr lvl="2"/>
            <a:r>
              <a:t>niveau de gris associé au fond</a:t>
            </a:r>
          </a:p>
        </p:txBody>
      </p:sp>
      <p:sp>
        <p:nvSpPr>
          <p:cNvPr id="2962" name="ng. max = 171"/>
          <p:cNvSpPr/>
          <p:nvPr/>
        </p:nvSpPr>
        <p:spPr>
          <a:xfrm>
            <a:off x="6758105" y="3478845"/>
            <a:ext cx="163465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ng. max = 171</a:t>
            </a:r>
          </a:p>
        </p:txBody>
      </p:sp>
      <p:pic>
        <p:nvPicPr>
          <p:cNvPr id="2963" name="droppedImage.tiff" descr="droppedImage.tiff"/>
          <p:cNvPicPr>
            <a:picLocks noChangeAspect="0"/>
          </p:cNvPicPr>
          <p:nvPr/>
        </p:nvPicPr>
        <p:blipFill>
          <a:blip r:embed="rId7">
            <a:extLst/>
          </a:blip>
          <a:stretch>
            <a:fillRect/>
          </a:stretch>
        </p:blipFill>
        <p:spPr>
          <a:xfrm>
            <a:off x="1016000" y="3340100"/>
            <a:ext cx="3314700" cy="244565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61">
                                            <p:txEl>
                                              <p:pRg st="1" end="1"/>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96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2" fill="hold">
                                  <p:stCondLst>
                                    <p:cond delay="0"/>
                                  </p:stCondLst>
                                  <p:iterate type="el" backwards="0">
                                    <p:tmAbs val="0"/>
                                  </p:iterate>
                                  <p:childTnLst>
                                    <p:set>
                                      <p:cBhvr>
                                        <p:cTn id="17" fill="hold"/>
                                        <p:tgtEl>
                                          <p:spTgt spid="2961">
                                            <p:txEl>
                                              <p:pRg st="2" end="2"/>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4" fill="hold">
                                  <p:stCondLst>
                                    <p:cond delay="0"/>
                                  </p:stCondLst>
                                  <p:iterate type="el" backwards="0">
                                    <p:tmAbs val="0"/>
                                  </p:iterate>
                                  <p:childTnLst>
                                    <p:set>
                                      <p:cBhvr>
                                        <p:cTn id="20" fill="hold"/>
                                        <p:tgtEl>
                                          <p:spTgt spid="29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1" grpId="2"/>
      <p:bldP build="whole" bldLvl="1" animBg="1" rev="0" advAuto="0" spid="2960" grpId="1"/>
      <p:bldP build="whole" bldLvl="1" animBg="1" rev="0" advAuto="0" spid="2959" grpId="4"/>
      <p:bldP build="whole" bldLvl="1" animBg="1" rev="0" advAuto="0" spid="2962" grpId="3"/>
    </p:bldLst>
  </p:timing>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65"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66" name="Segmentation à base de régions…"/>
          <p:cNvSpPr txBox="1"/>
          <p:nvPr>
            <p:ph type="body" idx="1"/>
          </p:nvPr>
        </p:nvSpPr>
        <p:spPr>
          <a:prstGeom prst="rect">
            <a:avLst/>
          </a:prstGeom>
        </p:spPr>
        <p:txBody>
          <a:bodyPr/>
          <a:lstStyle>
            <a:lvl1pPr>
              <a:buAutoNum type="arabicPeriod" startAt="2"/>
              <a:defRPr i="1"/>
            </a:lvl1pPr>
            <a:lvl3pPr>
              <a:buBlip>
                <a:blip r:embed="rId3"/>
              </a:buBlip>
            </a:lvl3pPr>
          </a:lstStyle>
          <a:p>
            <a:pPr>
              <a:defRPr i="0"/>
            </a:pPr>
            <a:r>
              <a:rPr i="1"/>
              <a:t>Segmentation à base de régions</a:t>
            </a:r>
            <a:endParaRPr i="1"/>
          </a:p>
          <a:p>
            <a:pPr lvl="1"/>
            <a:r>
              <a:t>Croissance de régions</a:t>
            </a:r>
          </a:p>
          <a:p>
            <a:pPr lvl="2"/>
            <a:r>
              <a:t>Analyse d'histogramme</a:t>
            </a:r>
          </a:p>
        </p:txBody>
      </p:sp>
      <p:sp>
        <p:nvSpPr>
          <p:cNvPr id="296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8" name="Régions"/>
          <p:cNvSpPr txBox="1"/>
          <p:nvPr>
            <p:ph type="title"/>
          </p:nvPr>
        </p:nvSpPr>
        <p:spPr>
          <a:prstGeom prst="rect">
            <a:avLst/>
          </a:prstGeom>
        </p:spPr>
        <p:txBody>
          <a:bodyPr/>
          <a:lstStyle>
            <a:lvl1pPr>
              <a:buAutoNum type="arabicPeriod" startAt="4"/>
            </a:lvl1pPr>
          </a:lstStyle>
          <a:p>
            <a:pPr/>
            <a:r>
              <a:t>Régions</a:t>
            </a:r>
          </a:p>
        </p:txBody>
      </p:sp>
      <p:pic>
        <p:nvPicPr>
          <p:cNvPr id="2969" name="droppedImage.tiff" descr="droppedImage.tiff"/>
          <p:cNvPicPr>
            <a:picLocks noChangeAspect="0"/>
          </p:cNvPicPr>
          <p:nvPr/>
        </p:nvPicPr>
        <p:blipFill>
          <a:blip r:embed="rId4">
            <a:extLst/>
          </a:blip>
          <a:stretch>
            <a:fillRect/>
          </a:stretch>
        </p:blipFill>
        <p:spPr>
          <a:xfrm>
            <a:off x="8661400" y="1219200"/>
            <a:ext cx="3340100" cy="2457449"/>
          </a:xfrm>
          <a:prstGeom prst="rect">
            <a:avLst/>
          </a:prstGeom>
        </p:spPr>
      </p:pic>
      <p:pic>
        <p:nvPicPr>
          <p:cNvPr id="2970" name="droppedImage.tiff" descr="droppedImage.tiff"/>
          <p:cNvPicPr>
            <a:picLocks noChangeAspect="0"/>
          </p:cNvPicPr>
          <p:nvPr/>
        </p:nvPicPr>
        <p:blipFill>
          <a:blip r:embed="rId5">
            <a:extLst/>
          </a:blip>
          <a:stretch>
            <a:fillRect/>
          </a:stretch>
        </p:blipFill>
        <p:spPr>
          <a:xfrm>
            <a:off x="1016000" y="3340100"/>
            <a:ext cx="3314700" cy="2445657"/>
          </a:xfrm>
          <a:prstGeom prst="rect">
            <a:avLst/>
          </a:prstGeom>
        </p:spPr>
      </p:pic>
      <p:pic>
        <p:nvPicPr>
          <p:cNvPr id="2971" name="droppedImage.tiff" descr="droppedImage.tiff"/>
          <p:cNvPicPr>
            <a:picLocks noChangeAspect="0"/>
          </p:cNvPicPr>
          <p:nvPr/>
        </p:nvPicPr>
        <p:blipFill>
          <a:blip r:embed="rId6">
            <a:extLst/>
          </a:blip>
          <a:stretch>
            <a:fillRect/>
          </a:stretch>
        </p:blipFill>
        <p:spPr>
          <a:xfrm>
            <a:off x="5600700" y="1508733"/>
            <a:ext cx="2984500" cy="1945950"/>
          </a:xfrm>
          <a:prstGeom prst="rect">
            <a:avLst/>
          </a:prstGeom>
        </p:spPr>
      </p:pic>
      <p:pic>
        <p:nvPicPr>
          <p:cNvPr id="2972" name="droppedImage.tiff" descr="droppedImage.tiff"/>
          <p:cNvPicPr>
            <a:picLocks noChangeAspect="0"/>
          </p:cNvPicPr>
          <p:nvPr/>
        </p:nvPicPr>
        <p:blipFill>
          <a:blip r:embed="rId7">
            <a:extLst/>
          </a:blip>
          <a:stretch>
            <a:fillRect/>
          </a:stretch>
        </p:blipFill>
        <p:spPr>
          <a:xfrm>
            <a:off x="8661400" y="3644900"/>
            <a:ext cx="3340100" cy="2457449"/>
          </a:xfrm>
          <a:prstGeom prst="rect">
            <a:avLst/>
          </a:prstGeom>
        </p:spPr>
      </p:pic>
      <p:pic>
        <p:nvPicPr>
          <p:cNvPr id="2973" name="droppedImage.tiff" descr="droppedImage.tiff"/>
          <p:cNvPicPr>
            <a:picLocks noChangeAspect="0"/>
          </p:cNvPicPr>
          <p:nvPr/>
        </p:nvPicPr>
        <p:blipFill>
          <a:blip r:embed="rId8">
            <a:extLst/>
          </a:blip>
          <a:stretch>
            <a:fillRect/>
          </a:stretch>
        </p:blipFill>
        <p:spPr>
          <a:xfrm>
            <a:off x="5600700" y="3838068"/>
            <a:ext cx="2984500" cy="2122597"/>
          </a:xfrm>
          <a:prstGeom prst="rect">
            <a:avLst/>
          </a:prstGeom>
        </p:spPr>
      </p:pic>
      <p:pic>
        <p:nvPicPr>
          <p:cNvPr id="2974" name="droppedImage.tiff" descr="droppedImage.tiff"/>
          <p:cNvPicPr>
            <a:picLocks noChangeAspect="0"/>
          </p:cNvPicPr>
          <p:nvPr/>
        </p:nvPicPr>
        <p:blipFill>
          <a:blip r:embed="rId9">
            <a:extLst/>
          </a:blip>
          <a:stretch>
            <a:fillRect/>
          </a:stretch>
        </p:blipFill>
        <p:spPr>
          <a:xfrm>
            <a:off x="8661400" y="6184900"/>
            <a:ext cx="3340100" cy="2457450"/>
          </a:xfrm>
          <a:prstGeom prst="rect">
            <a:avLst/>
          </a:prstGeom>
        </p:spPr>
      </p:pic>
      <p:pic>
        <p:nvPicPr>
          <p:cNvPr id="2975" name="droppedImage.tiff" descr="droppedImage.tiff"/>
          <p:cNvPicPr>
            <a:picLocks noChangeAspect="0"/>
          </p:cNvPicPr>
          <p:nvPr/>
        </p:nvPicPr>
        <p:blipFill>
          <a:blip r:embed="rId10">
            <a:extLst/>
          </a:blip>
          <a:stretch>
            <a:fillRect/>
          </a:stretch>
        </p:blipFill>
        <p:spPr>
          <a:xfrm>
            <a:off x="5600700" y="6242489"/>
            <a:ext cx="2984500" cy="2326905"/>
          </a:xfrm>
          <a:prstGeom prst="rect">
            <a:avLst/>
          </a:prstGeom>
        </p:spPr>
      </p:pic>
      <p:sp>
        <p:nvSpPr>
          <p:cNvPr id="2976" name="Un 2e mode, 2 régions connexes"/>
          <p:cNvSpPr/>
          <p:nvPr/>
        </p:nvSpPr>
        <p:spPr>
          <a:xfrm>
            <a:off x="5055127" y="3389945"/>
            <a:ext cx="344279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Un 2</a:t>
            </a:r>
            <a:r>
              <a:rPr baseline="31999"/>
              <a:t>e</a:t>
            </a:r>
            <a:r>
              <a:t> mode, 2 régions connexes</a:t>
            </a:r>
          </a:p>
        </p:txBody>
      </p:sp>
      <p:sp>
        <p:nvSpPr>
          <p:cNvPr id="2977" name="Un 3e mode"/>
          <p:cNvSpPr/>
          <p:nvPr/>
        </p:nvSpPr>
        <p:spPr>
          <a:xfrm>
            <a:off x="4203700" y="7199945"/>
            <a:ext cx="136899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Un 3</a:t>
            </a:r>
            <a:r>
              <a:rPr baseline="31999"/>
              <a:t>e</a:t>
            </a:r>
            <a:r>
              <a:t> mode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7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7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9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974"/>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975"/>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29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77" grpId="6"/>
      <p:bldP build="whole" bldLvl="1" animBg="1" rev="0" advAuto="0" spid="2972" grpId="1"/>
      <p:bldP build="whole" bldLvl="1" animBg="1" rev="0" advAuto="0" spid="2973" grpId="3"/>
      <p:bldP build="whole" bldLvl="1" animBg="1" rev="0" advAuto="0" spid="2976" grpId="2"/>
      <p:bldP build="whole" bldLvl="1" animBg="1" rev="0" advAuto="0" spid="2974" grpId="4"/>
      <p:bldP build="whole" bldLvl="1" animBg="1" rev="0" advAuto="0" spid="2975" grpId="5"/>
    </p:bldLst>
  </p:timing>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79"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80" name="Segmentation à base de régions…"/>
          <p:cNvSpPr txBox="1"/>
          <p:nvPr>
            <p:ph type="body" idx="1"/>
          </p:nvPr>
        </p:nvSpPr>
        <p:spPr>
          <a:prstGeom prst="rect">
            <a:avLst/>
          </a:prstGeom>
        </p:spPr>
        <p:txBody>
          <a:bodyPr/>
          <a:lstStyle>
            <a:lvl1pPr>
              <a:buAutoNum type="arabicPeriod" startAt="2"/>
              <a:defRPr i="1"/>
            </a:lvl1pPr>
            <a:lvl3pPr>
              <a:buBlip>
                <a:blip r:embed="rId4"/>
              </a:buBlip>
            </a:lvl3pPr>
          </a:lstStyle>
          <a:p>
            <a:pPr>
              <a:defRPr i="0"/>
            </a:pPr>
            <a:r>
              <a:rPr i="1"/>
              <a:t>Segmentation à base de régions</a:t>
            </a:r>
            <a:endParaRPr i="1"/>
          </a:p>
          <a:p>
            <a:pPr lvl="1"/>
            <a:r>
              <a:t>Croissance de régions</a:t>
            </a:r>
          </a:p>
          <a:p>
            <a:pPr lvl="2"/>
            <a:r>
              <a:t>influence des seuils</a:t>
            </a:r>
          </a:p>
        </p:txBody>
      </p:sp>
      <p:sp>
        <p:nvSpPr>
          <p:cNvPr id="298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82" name="Régions"/>
          <p:cNvSpPr txBox="1"/>
          <p:nvPr>
            <p:ph type="title"/>
          </p:nvPr>
        </p:nvSpPr>
        <p:spPr>
          <a:prstGeom prst="rect">
            <a:avLst/>
          </a:prstGeom>
        </p:spPr>
        <p:txBody>
          <a:bodyPr/>
          <a:lstStyle>
            <a:lvl1pPr>
              <a:buAutoNum type="arabicPeriod" startAt="4"/>
            </a:lvl1pPr>
          </a:lstStyle>
          <a:p>
            <a:pPr/>
            <a:r>
              <a:t>Régions</a:t>
            </a:r>
          </a:p>
        </p:txBody>
      </p:sp>
      <p:pic>
        <p:nvPicPr>
          <p:cNvPr id="2983" name="droppedImage.tiff" descr="droppedImage.tiff"/>
          <p:cNvPicPr>
            <a:picLocks noChangeAspect="0"/>
          </p:cNvPicPr>
          <p:nvPr/>
        </p:nvPicPr>
        <p:blipFill>
          <a:blip r:embed="rId5">
            <a:extLst/>
          </a:blip>
          <a:stretch>
            <a:fillRect/>
          </a:stretch>
        </p:blipFill>
        <p:spPr>
          <a:xfrm>
            <a:off x="8636000" y="1460500"/>
            <a:ext cx="3340100" cy="2471058"/>
          </a:xfrm>
          <a:prstGeom prst="rect">
            <a:avLst/>
          </a:prstGeom>
        </p:spPr>
      </p:pic>
      <p:pic>
        <p:nvPicPr>
          <p:cNvPr id="2984" name="droppedImage.tiff" descr="droppedImage.tiff"/>
          <p:cNvPicPr>
            <a:picLocks noChangeAspect="0"/>
          </p:cNvPicPr>
          <p:nvPr/>
        </p:nvPicPr>
        <p:blipFill>
          <a:blip r:embed="rId6">
            <a:extLst/>
          </a:blip>
          <a:stretch>
            <a:fillRect/>
          </a:stretch>
        </p:blipFill>
        <p:spPr>
          <a:xfrm>
            <a:off x="723900" y="3817256"/>
            <a:ext cx="3314700" cy="2445658"/>
          </a:xfrm>
          <a:prstGeom prst="rect">
            <a:avLst/>
          </a:prstGeom>
        </p:spPr>
      </p:pic>
      <p:pic>
        <p:nvPicPr>
          <p:cNvPr id="2985" name="droppedImage.tiff" descr="droppedImage.tiff"/>
          <p:cNvPicPr>
            <a:picLocks noChangeAspect="0"/>
          </p:cNvPicPr>
          <p:nvPr/>
        </p:nvPicPr>
        <p:blipFill>
          <a:blip r:embed="rId7">
            <a:extLst/>
          </a:blip>
          <a:stretch>
            <a:fillRect/>
          </a:stretch>
        </p:blipFill>
        <p:spPr>
          <a:xfrm>
            <a:off x="5194300" y="1460500"/>
            <a:ext cx="3340100" cy="2477187"/>
          </a:xfrm>
          <a:prstGeom prst="rect">
            <a:avLst/>
          </a:prstGeom>
        </p:spPr>
      </p:pic>
      <p:pic>
        <p:nvPicPr>
          <p:cNvPr id="2986" name="droppedImage.tiff" descr="droppedImage.tiff"/>
          <p:cNvPicPr>
            <a:picLocks noChangeAspect="0"/>
          </p:cNvPicPr>
          <p:nvPr/>
        </p:nvPicPr>
        <p:blipFill>
          <a:blip r:embed="rId8">
            <a:extLst/>
          </a:blip>
          <a:stretch>
            <a:fillRect/>
          </a:stretch>
        </p:blipFill>
        <p:spPr>
          <a:xfrm>
            <a:off x="8636000" y="3962400"/>
            <a:ext cx="3340100" cy="2471058"/>
          </a:xfrm>
          <a:prstGeom prst="rect">
            <a:avLst/>
          </a:prstGeom>
        </p:spPr>
      </p:pic>
      <p:pic>
        <p:nvPicPr>
          <p:cNvPr id="2987" name="droppedImage.tiff" descr="droppedImage.tiff"/>
          <p:cNvPicPr>
            <a:picLocks noChangeAspect="0"/>
          </p:cNvPicPr>
          <p:nvPr/>
        </p:nvPicPr>
        <p:blipFill>
          <a:blip r:embed="rId9">
            <a:extLst/>
          </a:blip>
          <a:stretch>
            <a:fillRect/>
          </a:stretch>
        </p:blipFill>
        <p:spPr>
          <a:xfrm>
            <a:off x="5194300" y="3962400"/>
            <a:ext cx="3340100" cy="2477187"/>
          </a:xfrm>
          <a:prstGeom prst="rect">
            <a:avLst/>
          </a:prstGeom>
        </p:spPr>
      </p:pic>
      <p:pic>
        <p:nvPicPr>
          <p:cNvPr id="2988" name="droppedImage.tiff" descr="droppedImage.tiff"/>
          <p:cNvPicPr>
            <a:picLocks noChangeAspect="0"/>
          </p:cNvPicPr>
          <p:nvPr/>
        </p:nvPicPr>
        <p:blipFill>
          <a:blip r:embed="rId10">
            <a:extLst/>
          </a:blip>
          <a:stretch>
            <a:fillRect/>
          </a:stretch>
        </p:blipFill>
        <p:spPr>
          <a:xfrm>
            <a:off x="8636000" y="6464300"/>
            <a:ext cx="3340100" cy="2471058"/>
          </a:xfrm>
          <a:prstGeom prst="rect">
            <a:avLst/>
          </a:prstGeom>
        </p:spPr>
      </p:pic>
      <p:pic>
        <p:nvPicPr>
          <p:cNvPr id="2989" name="droppedImage.tiff" descr="droppedImage.tiff"/>
          <p:cNvPicPr>
            <a:picLocks noChangeAspect="0"/>
          </p:cNvPicPr>
          <p:nvPr/>
        </p:nvPicPr>
        <p:blipFill>
          <a:blip r:embed="rId9">
            <a:extLst/>
          </a:blip>
          <a:stretch>
            <a:fillRect/>
          </a:stretch>
        </p:blipFill>
        <p:spPr>
          <a:xfrm>
            <a:off x="5194300" y="6464300"/>
            <a:ext cx="3340100" cy="2477187"/>
          </a:xfrm>
          <a:prstGeom prst="rect">
            <a:avLst/>
          </a:prstGeom>
        </p:spPr>
      </p:pic>
      <p:sp>
        <p:nvSpPr>
          <p:cNvPr id="2990" name="Sl = 20, Sg = 45"/>
          <p:cNvSpPr/>
          <p:nvPr/>
        </p:nvSpPr>
        <p:spPr>
          <a:xfrm>
            <a:off x="8813800" y="4405945"/>
            <a:ext cx="1802508"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S</a:t>
            </a:r>
            <a:r>
              <a:rPr baseline="-5999" i="1"/>
              <a:t>l</a:t>
            </a:r>
            <a:r>
              <a:t> = 20, </a:t>
            </a:r>
            <a:r>
              <a:rPr i="1"/>
              <a:t>S</a:t>
            </a:r>
            <a:r>
              <a:rPr baseline="-5999" i="1"/>
              <a:t>g</a:t>
            </a:r>
            <a:r>
              <a:rPr i="1"/>
              <a:t> </a:t>
            </a:r>
            <a:r>
              <a:t>= 45</a:t>
            </a:r>
          </a:p>
        </p:txBody>
      </p:sp>
      <p:sp>
        <p:nvSpPr>
          <p:cNvPr id="2991" name="Sl = 20, Sg = 10"/>
          <p:cNvSpPr/>
          <p:nvPr/>
        </p:nvSpPr>
        <p:spPr>
          <a:xfrm>
            <a:off x="8813800" y="6907845"/>
            <a:ext cx="1802508"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S</a:t>
            </a:r>
            <a:r>
              <a:rPr baseline="-5999" i="1"/>
              <a:t>l</a:t>
            </a:r>
            <a:r>
              <a:t> = 20, </a:t>
            </a:r>
            <a:r>
              <a:rPr i="1"/>
              <a:t>S</a:t>
            </a:r>
            <a:r>
              <a:rPr baseline="-5999" i="1"/>
              <a:t>g</a:t>
            </a:r>
            <a:r>
              <a:rPr i="1"/>
              <a:t> </a:t>
            </a:r>
            <a:r>
              <a:t>= 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9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9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9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9" grpId="6"/>
      <p:bldP build="whole" bldLvl="1" animBg="1" rev="0" advAuto="0" spid="2986" grpId="3"/>
      <p:bldP build="whole" bldLvl="1" animBg="1" rev="0" advAuto="0" spid="2985" grpId="2"/>
      <p:bldP build="whole" bldLvl="1" animBg="1" rev="0" advAuto="0" spid="2987" grpId="4"/>
      <p:bldP build="whole" bldLvl="1" animBg="1" rev="0" advAuto="0" spid="2983" grpId="1"/>
      <p:bldP build="whole" bldLvl="1" animBg="1" rev="0" advAuto="0" spid="2988" grpId="5"/>
    </p:bldLst>
  </p:timing>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95"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2996" name="Segmentation à base de régions…"/>
          <p:cNvSpPr txBox="1"/>
          <p:nvPr>
            <p:ph type="body" idx="1"/>
          </p:nvPr>
        </p:nvSpPr>
        <p:spPr>
          <a:prstGeom prst="rect">
            <a:avLst/>
          </a:prstGeom>
        </p:spPr>
        <p:txBody>
          <a:bodyPr/>
          <a:lstStyle>
            <a:lvl1pPr>
              <a:buAutoNum type="arabicPeriod" startAt="2"/>
              <a:defRPr i="1"/>
            </a:lvl1pPr>
            <a:lvl3pPr>
              <a:buBlip>
                <a:blip r:embed="rId3"/>
              </a:buBlip>
            </a:lvl3pPr>
          </a:lstStyle>
          <a:p>
            <a:pPr>
              <a:defRPr i="0"/>
            </a:pPr>
            <a:r>
              <a:rPr i="1"/>
              <a:t>Segmentation à base de régions</a:t>
            </a:r>
            <a:endParaRPr i="1"/>
          </a:p>
          <a:p>
            <a:pPr lvl="1"/>
            <a:r>
              <a:t>Croissance de régions</a:t>
            </a:r>
          </a:p>
          <a:p>
            <a:pPr lvl="2"/>
            <a:r>
              <a:t>influence des seuils</a:t>
            </a:r>
          </a:p>
        </p:txBody>
      </p:sp>
      <p:sp>
        <p:nvSpPr>
          <p:cNvPr id="299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8" name="Régions"/>
          <p:cNvSpPr txBox="1"/>
          <p:nvPr>
            <p:ph type="title"/>
          </p:nvPr>
        </p:nvSpPr>
        <p:spPr>
          <a:prstGeom prst="rect">
            <a:avLst/>
          </a:prstGeom>
        </p:spPr>
        <p:txBody>
          <a:bodyPr/>
          <a:lstStyle>
            <a:lvl1pPr>
              <a:buAutoNum type="arabicPeriod" startAt="4"/>
            </a:lvl1pPr>
          </a:lstStyle>
          <a:p>
            <a:pPr/>
            <a:r>
              <a:t>Régions</a:t>
            </a:r>
          </a:p>
        </p:txBody>
      </p:sp>
      <p:pic>
        <p:nvPicPr>
          <p:cNvPr id="2999" name="droppedImage.tiff" descr="droppedImage.tiff"/>
          <p:cNvPicPr>
            <a:picLocks noChangeAspect="0"/>
          </p:cNvPicPr>
          <p:nvPr/>
        </p:nvPicPr>
        <p:blipFill>
          <a:blip r:embed="rId4">
            <a:extLst/>
          </a:blip>
          <a:stretch>
            <a:fillRect/>
          </a:stretch>
        </p:blipFill>
        <p:spPr>
          <a:xfrm>
            <a:off x="8407400" y="1587500"/>
            <a:ext cx="2432958" cy="2471058"/>
          </a:xfrm>
          <a:prstGeom prst="rect">
            <a:avLst/>
          </a:prstGeom>
        </p:spPr>
      </p:pic>
      <p:pic>
        <p:nvPicPr>
          <p:cNvPr id="3000" name="droppedImage.tiff" descr="droppedImage.tiff"/>
          <p:cNvPicPr>
            <a:picLocks noChangeAspect="0"/>
          </p:cNvPicPr>
          <p:nvPr/>
        </p:nvPicPr>
        <p:blipFill>
          <a:blip r:embed="rId5">
            <a:extLst/>
          </a:blip>
          <a:stretch>
            <a:fillRect/>
          </a:stretch>
        </p:blipFill>
        <p:spPr>
          <a:xfrm>
            <a:off x="5918200" y="1587500"/>
            <a:ext cx="2439087" cy="2477187"/>
          </a:xfrm>
          <a:prstGeom prst="rect">
            <a:avLst/>
          </a:prstGeom>
        </p:spPr>
      </p:pic>
      <p:pic>
        <p:nvPicPr>
          <p:cNvPr id="3001" name="droppedImage.tiff" descr="droppedImage.tiff"/>
          <p:cNvPicPr>
            <a:picLocks noChangeAspect="0"/>
          </p:cNvPicPr>
          <p:nvPr/>
        </p:nvPicPr>
        <p:blipFill>
          <a:blip r:embed="rId6">
            <a:extLst/>
          </a:blip>
          <a:stretch>
            <a:fillRect/>
          </a:stretch>
        </p:blipFill>
        <p:spPr>
          <a:xfrm>
            <a:off x="8407400" y="4038600"/>
            <a:ext cx="2432958" cy="2471058"/>
          </a:xfrm>
          <a:prstGeom prst="rect">
            <a:avLst/>
          </a:prstGeom>
        </p:spPr>
      </p:pic>
      <p:pic>
        <p:nvPicPr>
          <p:cNvPr id="3002" name="droppedImage.tiff" descr="droppedImage.tiff"/>
          <p:cNvPicPr>
            <a:picLocks noChangeAspect="0"/>
          </p:cNvPicPr>
          <p:nvPr/>
        </p:nvPicPr>
        <p:blipFill>
          <a:blip r:embed="rId7">
            <a:extLst/>
          </a:blip>
          <a:stretch>
            <a:fillRect/>
          </a:stretch>
        </p:blipFill>
        <p:spPr>
          <a:xfrm>
            <a:off x="5918200" y="4038600"/>
            <a:ext cx="2439087" cy="2477187"/>
          </a:xfrm>
          <a:prstGeom prst="rect">
            <a:avLst/>
          </a:prstGeom>
        </p:spPr>
      </p:pic>
      <p:pic>
        <p:nvPicPr>
          <p:cNvPr id="3003" name="droppedImage.tiff" descr="droppedImage.tiff"/>
          <p:cNvPicPr>
            <a:picLocks noChangeAspect="0"/>
          </p:cNvPicPr>
          <p:nvPr/>
        </p:nvPicPr>
        <p:blipFill>
          <a:blip r:embed="rId8">
            <a:extLst/>
          </a:blip>
          <a:stretch>
            <a:fillRect/>
          </a:stretch>
        </p:blipFill>
        <p:spPr>
          <a:xfrm>
            <a:off x="8407400" y="6464300"/>
            <a:ext cx="2432958" cy="2471058"/>
          </a:xfrm>
          <a:prstGeom prst="rect">
            <a:avLst/>
          </a:prstGeom>
        </p:spPr>
      </p:pic>
      <p:pic>
        <p:nvPicPr>
          <p:cNvPr id="3004" name="droppedImage.tiff" descr="droppedImage.tiff"/>
          <p:cNvPicPr>
            <a:picLocks noChangeAspect="0"/>
          </p:cNvPicPr>
          <p:nvPr/>
        </p:nvPicPr>
        <p:blipFill>
          <a:blip r:embed="rId9">
            <a:extLst/>
          </a:blip>
          <a:stretch>
            <a:fillRect/>
          </a:stretch>
        </p:blipFill>
        <p:spPr>
          <a:xfrm>
            <a:off x="5918200" y="6464300"/>
            <a:ext cx="2439087" cy="2477187"/>
          </a:xfrm>
          <a:prstGeom prst="rect">
            <a:avLst/>
          </a:prstGeom>
        </p:spPr>
      </p:pic>
      <p:pic>
        <p:nvPicPr>
          <p:cNvPr id="3005" name="droppedImage.tiff" descr="droppedImage.tiff"/>
          <p:cNvPicPr>
            <a:picLocks noChangeAspect="0"/>
          </p:cNvPicPr>
          <p:nvPr/>
        </p:nvPicPr>
        <p:blipFill>
          <a:blip r:embed="rId10">
            <a:extLst/>
          </a:blip>
          <a:stretch>
            <a:fillRect/>
          </a:stretch>
        </p:blipFill>
        <p:spPr>
          <a:xfrm>
            <a:off x="927100" y="4127500"/>
            <a:ext cx="2489200" cy="2527300"/>
          </a:xfrm>
          <a:prstGeom prst="rect">
            <a:avLst/>
          </a:prstGeom>
        </p:spPr>
      </p:pic>
      <p:sp>
        <p:nvSpPr>
          <p:cNvPr id="3006" name="Sl = 10, Sg = 60…"/>
          <p:cNvSpPr/>
          <p:nvPr/>
        </p:nvSpPr>
        <p:spPr>
          <a:xfrm>
            <a:off x="3999830" y="2545395"/>
            <a:ext cx="1933741" cy="9036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10, </a:t>
            </a:r>
            <a:r>
              <a:rPr i="1"/>
              <a:t>S</a:t>
            </a:r>
            <a:r>
              <a:rPr baseline="-31000" i="1"/>
              <a:t>g</a:t>
            </a:r>
            <a:r>
              <a:rPr i="1"/>
              <a:t> </a:t>
            </a:r>
            <a:r>
              <a:t>= 60</a:t>
            </a:r>
          </a:p>
          <a:p>
            <a:pPr lvl="1" marL="419100" indent="-317500">
              <a:buSzPct val="63000"/>
              <a:buFont typeface="TimesNewRomanPSMT"/>
              <a:buBlip>
                <a:blip r:embed="rId11"/>
              </a:buBlip>
            </a:pPr>
            <a:r>
              <a:t>15 régions</a:t>
            </a:r>
          </a:p>
        </p:txBody>
      </p:sp>
      <p:sp>
        <p:nvSpPr>
          <p:cNvPr id="3007" name="Sl = 10, Sg = 50…"/>
          <p:cNvSpPr/>
          <p:nvPr/>
        </p:nvSpPr>
        <p:spPr>
          <a:xfrm>
            <a:off x="10922000" y="2380295"/>
            <a:ext cx="1933741" cy="9036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10, </a:t>
            </a:r>
            <a:r>
              <a:rPr i="1"/>
              <a:t>S</a:t>
            </a:r>
            <a:r>
              <a:rPr baseline="-31000" i="1"/>
              <a:t>g</a:t>
            </a:r>
            <a:r>
              <a:rPr i="1"/>
              <a:t> </a:t>
            </a:r>
            <a:r>
              <a:t>= 50</a:t>
            </a:r>
          </a:p>
          <a:p>
            <a:pPr lvl="1" marL="419100" indent="-317500">
              <a:buSzPct val="63000"/>
              <a:buFont typeface="TimesNewRomanPSMT"/>
              <a:buBlip>
                <a:blip r:embed="rId11"/>
              </a:buBlip>
            </a:pPr>
            <a:r>
              <a:t>27 régions</a:t>
            </a:r>
          </a:p>
        </p:txBody>
      </p:sp>
      <p:sp>
        <p:nvSpPr>
          <p:cNvPr id="3008" name="Sl = 10, Sg = 30…"/>
          <p:cNvSpPr/>
          <p:nvPr/>
        </p:nvSpPr>
        <p:spPr>
          <a:xfrm>
            <a:off x="3999830" y="4831395"/>
            <a:ext cx="1933741" cy="9036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10, </a:t>
            </a:r>
            <a:r>
              <a:rPr i="1"/>
              <a:t>S</a:t>
            </a:r>
            <a:r>
              <a:rPr baseline="-31000" i="1"/>
              <a:t>g</a:t>
            </a:r>
            <a:r>
              <a:rPr i="1"/>
              <a:t> </a:t>
            </a:r>
            <a:r>
              <a:t>= 30</a:t>
            </a:r>
          </a:p>
          <a:p>
            <a:pPr lvl="1" marL="419100" indent="-317500">
              <a:buSzPct val="63000"/>
              <a:buFont typeface="TimesNewRomanPSMT"/>
              <a:buBlip>
                <a:blip r:embed="rId11"/>
              </a:buBlip>
            </a:pPr>
            <a:r>
              <a:t>97 régions</a:t>
            </a:r>
          </a:p>
        </p:txBody>
      </p:sp>
      <p:sp>
        <p:nvSpPr>
          <p:cNvPr id="3009" name="Sl = 9, Sg = 30…"/>
          <p:cNvSpPr/>
          <p:nvPr/>
        </p:nvSpPr>
        <p:spPr>
          <a:xfrm>
            <a:off x="10922000" y="4831395"/>
            <a:ext cx="1794041" cy="9036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9, </a:t>
            </a:r>
            <a:r>
              <a:rPr i="1"/>
              <a:t>S</a:t>
            </a:r>
            <a:r>
              <a:rPr baseline="-31000" i="1"/>
              <a:t>g</a:t>
            </a:r>
            <a:r>
              <a:rPr i="1"/>
              <a:t> </a:t>
            </a:r>
            <a:r>
              <a:t>= 30</a:t>
            </a:r>
          </a:p>
          <a:p>
            <a:pPr lvl="1" marL="419100" indent="-317500">
              <a:buSzPct val="63000"/>
              <a:buFont typeface="TimesNewRomanPSMT"/>
              <a:buBlip>
                <a:blip r:embed="rId11"/>
              </a:buBlip>
            </a:pPr>
            <a:r>
              <a:t>127 régions</a:t>
            </a:r>
          </a:p>
        </p:txBody>
      </p:sp>
      <p:sp>
        <p:nvSpPr>
          <p:cNvPr id="3010" name="Sl = 8, Sg = 30…"/>
          <p:cNvSpPr/>
          <p:nvPr/>
        </p:nvSpPr>
        <p:spPr>
          <a:xfrm>
            <a:off x="4025900" y="7272908"/>
            <a:ext cx="1794041" cy="9036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8, </a:t>
            </a:r>
            <a:r>
              <a:rPr i="1"/>
              <a:t>S</a:t>
            </a:r>
            <a:r>
              <a:rPr baseline="-31000" i="1"/>
              <a:t>g</a:t>
            </a:r>
            <a:r>
              <a:rPr i="1"/>
              <a:t> </a:t>
            </a:r>
            <a:r>
              <a:t>= 30</a:t>
            </a:r>
          </a:p>
          <a:p>
            <a:pPr lvl="1" marL="419100" indent="-317500">
              <a:buSzPct val="63000"/>
              <a:buFont typeface="TimesNewRomanPSMT"/>
              <a:buBlip>
                <a:blip r:embed="rId11"/>
              </a:buBlip>
            </a:pPr>
            <a:r>
              <a:t>286 régions</a:t>
            </a:r>
          </a:p>
        </p:txBody>
      </p:sp>
      <p:sp>
        <p:nvSpPr>
          <p:cNvPr id="3011" name="Sl = 7, Sg = 30…"/>
          <p:cNvSpPr/>
          <p:nvPr/>
        </p:nvSpPr>
        <p:spPr>
          <a:xfrm>
            <a:off x="10922000" y="7257095"/>
            <a:ext cx="1794041" cy="90361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7, </a:t>
            </a:r>
            <a:r>
              <a:rPr i="1"/>
              <a:t>S</a:t>
            </a:r>
            <a:r>
              <a:rPr baseline="-31000" i="1"/>
              <a:t>g</a:t>
            </a:r>
            <a:r>
              <a:rPr i="1"/>
              <a:t> </a:t>
            </a:r>
            <a:r>
              <a:t>= 30</a:t>
            </a:r>
          </a:p>
          <a:p>
            <a:pPr lvl="1" marL="419100" indent="-317500">
              <a:buSzPct val="63000"/>
              <a:buFont typeface="TimesNewRomanPSMT"/>
              <a:buBlip>
                <a:blip r:embed="rId11"/>
              </a:buBlip>
            </a:pPr>
            <a:r>
              <a:t>723 régions</a:t>
            </a:r>
          </a:p>
        </p:txBody>
      </p:sp>
      <p:graphicFrame>
        <p:nvGraphicFramePr>
          <p:cNvPr id="3012" name="Tableau sans nom"/>
          <p:cNvGraphicFramePr/>
          <p:nvPr/>
        </p:nvGraphicFramePr>
        <p:xfrm>
          <a:off x="1118492" y="7188200"/>
          <a:ext cx="2111178" cy="1026886"/>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480665"/>
                <a:gridCol w="1630511"/>
              </a:tblGrid>
              <a:tr h="513442">
                <a:tc>
                  <a:txBody>
                    <a:bodyPr/>
                    <a:lstStyle/>
                    <a:p>
                      <a:pPr algn="l" defTabSz="1295400">
                        <a:spcBef>
                          <a:spcPts val="500"/>
                        </a:spcBef>
                        <a:defRPr spc="100" sz="2000">
                          <a:uFill>
                            <a:solidFill>
                              <a:srgbClr val="232323"/>
                            </a:solidFill>
                          </a:uFill>
                          <a:latin typeface="+mj-lt"/>
                          <a:ea typeface="+mj-ea"/>
                          <a:cs typeface="+mj-cs"/>
                          <a:sym typeface="Times Roman"/>
                        </a:defRPr>
                      </a:pPr>
                      <a:r>
                        <a:rPr i="1"/>
                        <a:t>S</a:t>
                      </a:r>
                      <a:r>
                        <a:rPr baseline="-31000" i="1"/>
                        <a:t>l</a:t>
                      </a: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Seuil local</a:t>
                      </a:r>
                    </a:p>
                  </a:txBody>
                  <a:tcPr marL="63500" marR="63500" marT="63500" marB="63500" anchor="ctr" anchorCtr="0" horzOverflow="overflow">
                    <a:lnR w="12700">
                      <a:miter lim="400000"/>
                    </a:lnR>
                    <a:lnT w="12700">
                      <a:miter lim="400000"/>
                    </a:lnT>
                  </a:tcPr>
                </a:tc>
              </a:tr>
              <a:tr h="513442">
                <a:tc>
                  <a:txBody>
                    <a:bodyPr/>
                    <a:lstStyle/>
                    <a:p>
                      <a:pPr algn="l" defTabSz="1295400">
                        <a:spcBef>
                          <a:spcPts val="500"/>
                        </a:spcBef>
                        <a:defRPr spc="100" sz="2000">
                          <a:uFill>
                            <a:solidFill>
                              <a:srgbClr val="232323"/>
                            </a:solidFill>
                          </a:uFill>
                          <a:latin typeface="+mj-lt"/>
                          <a:ea typeface="+mj-ea"/>
                          <a:cs typeface="+mj-cs"/>
                          <a:sym typeface="Times Roman"/>
                        </a:defRPr>
                      </a:pPr>
                      <a:r>
                        <a:rPr i="1"/>
                        <a:t>S</a:t>
                      </a:r>
                      <a:r>
                        <a:rPr baseline="-31000" i="1"/>
                        <a:t>g</a:t>
                      </a: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Seuil global</a:t>
                      </a:r>
                    </a:p>
                  </a:txBody>
                  <a:tcPr marL="63500" marR="63500" marT="63500" marB="63500" anchor="ctr"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0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999"/>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0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3002"/>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00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3001"/>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30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3004"/>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30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1" fill="hold">
                                  <p:stCondLst>
                                    <p:cond delay="0"/>
                                  </p:stCondLst>
                                  <p:iterate type="el" backwards="0">
                                    <p:tmAbs val="0"/>
                                  </p:iterate>
                                  <p:childTnLst>
                                    <p:set>
                                      <p:cBhvr>
                                        <p:cTn id="41" fill="hold"/>
                                        <p:tgtEl>
                                          <p:spTgt spid="3003"/>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2" fill="hold">
                                  <p:stCondLst>
                                    <p:cond delay="0"/>
                                  </p:stCondLst>
                                  <p:iterate type="el" backwards="0">
                                    <p:tmAbs val="0"/>
                                  </p:iterate>
                                  <p:childTnLst>
                                    <p:set>
                                      <p:cBhvr>
                                        <p:cTn id="44" fill="hold"/>
                                        <p:tgtEl>
                                          <p:spTgt spid="30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4" grpId="9"/>
      <p:bldP build="whole" bldLvl="1" animBg="1" rev="0" advAuto="0" spid="3002" grpId="5"/>
      <p:bldP build="whole" bldLvl="1" animBg="1" rev="0" advAuto="0" spid="3006" grpId="2"/>
      <p:bldP build="whole" bldLvl="1" animBg="1" rev="0" advAuto="0" spid="3010" grpId="10"/>
      <p:bldP build="whole" bldLvl="1" animBg="1" rev="0" advAuto="0" spid="3000" grpId="1"/>
      <p:bldP build="whole" bldLvl="1" animBg="1" rev="0" advAuto="0" spid="3011" grpId="12"/>
      <p:bldP build="whole" bldLvl="1" animBg="1" rev="0" advAuto="0" spid="3009" grpId="8"/>
      <p:bldP build="whole" bldLvl="1" animBg="1" rev="0" advAuto="0" spid="3007" grpId="4"/>
      <p:bldP build="whole" bldLvl="1" animBg="1" rev="0" advAuto="0" spid="2999" grpId="3"/>
      <p:bldP build="whole" bldLvl="1" animBg="1" rev="0" advAuto="0" spid="3008" grpId="6"/>
      <p:bldP build="whole" bldLvl="1" animBg="1" rev="0" advAuto="0" spid="3001" grpId="7"/>
      <p:bldP build="whole" bldLvl="1" animBg="1" rev="0" advAuto="0" spid="3003" grpId="11"/>
    </p:bldLst>
  </p:timing>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014"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15" name="Segmentation à base de régions…"/>
          <p:cNvSpPr txBox="1"/>
          <p:nvPr>
            <p:ph type="body" idx="1"/>
          </p:nvPr>
        </p:nvSpPr>
        <p:spPr>
          <a:prstGeom prst="rect">
            <a:avLst/>
          </a:prstGeom>
        </p:spPr>
        <p:txBody>
          <a:bodyPr/>
          <a:lstStyle>
            <a:lvl1pPr>
              <a:buAutoNum type="arabicPeriod" startAt="2"/>
              <a:defRPr i="1"/>
            </a:lvl1pPr>
            <a:lvl3pPr>
              <a:buBlip>
                <a:blip r:embed="rId3"/>
              </a:buBlip>
            </a:lvl3pPr>
          </a:lstStyle>
          <a:p>
            <a:pPr>
              <a:defRPr i="0"/>
            </a:pPr>
            <a:r>
              <a:rPr i="1"/>
              <a:t>Segmentation à base de régions</a:t>
            </a:r>
            <a:endParaRPr i="1"/>
          </a:p>
          <a:p>
            <a:pPr lvl="1"/>
            <a:r>
              <a:t>Croissance de régions</a:t>
            </a:r>
          </a:p>
          <a:p>
            <a:pPr lvl="2"/>
            <a:r>
              <a:t>influence du choix des germes</a:t>
            </a:r>
          </a:p>
        </p:txBody>
      </p:sp>
      <p:sp>
        <p:nvSpPr>
          <p:cNvPr id="301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17" name="Régions"/>
          <p:cNvSpPr txBox="1"/>
          <p:nvPr>
            <p:ph type="title"/>
          </p:nvPr>
        </p:nvSpPr>
        <p:spPr>
          <a:prstGeom prst="rect">
            <a:avLst/>
          </a:prstGeom>
        </p:spPr>
        <p:txBody>
          <a:bodyPr/>
          <a:lstStyle>
            <a:lvl1pPr>
              <a:buAutoNum type="arabicPeriod" startAt="4"/>
            </a:lvl1pPr>
          </a:lstStyle>
          <a:p>
            <a:pPr/>
            <a:r>
              <a:t>Régions</a:t>
            </a:r>
          </a:p>
        </p:txBody>
      </p:sp>
      <p:pic>
        <p:nvPicPr>
          <p:cNvPr id="3018" name="droppedImage.tiff" descr="droppedImage.tiff"/>
          <p:cNvPicPr>
            <a:picLocks noChangeAspect="0"/>
          </p:cNvPicPr>
          <p:nvPr/>
        </p:nvPicPr>
        <p:blipFill>
          <a:blip r:embed="rId4">
            <a:extLst/>
          </a:blip>
          <a:stretch>
            <a:fillRect/>
          </a:stretch>
        </p:blipFill>
        <p:spPr>
          <a:xfrm>
            <a:off x="9182100" y="4051300"/>
            <a:ext cx="3340100" cy="3378200"/>
          </a:xfrm>
          <a:prstGeom prst="rect">
            <a:avLst/>
          </a:prstGeom>
        </p:spPr>
      </p:pic>
      <p:pic>
        <p:nvPicPr>
          <p:cNvPr id="3019" name="droppedImage.tiff" descr="droppedImage.tiff"/>
          <p:cNvPicPr>
            <a:picLocks noChangeAspect="0"/>
          </p:cNvPicPr>
          <p:nvPr/>
        </p:nvPicPr>
        <p:blipFill>
          <a:blip r:embed="rId5">
            <a:extLst/>
          </a:blip>
          <a:stretch>
            <a:fillRect/>
          </a:stretch>
        </p:blipFill>
        <p:spPr>
          <a:xfrm>
            <a:off x="4889500" y="4051300"/>
            <a:ext cx="3340100" cy="3378200"/>
          </a:xfrm>
          <a:prstGeom prst="rect">
            <a:avLst/>
          </a:prstGeom>
        </p:spPr>
      </p:pic>
      <p:pic>
        <p:nvPicPr>
          <p:cNvPr id="3020" name="droppedImage.tiff" descr="droppedImage.tiff"/>
          <p:cNvPicPr>
            <a:picLocks noChangeAspect="0"/>
          </p:cNvPicPr>
          <p:nvPr/>
        </p:nvPicPr>
        <p:blipFill>
          <a:blip r:embed="rId6">
            <a:extLst/>
          </a:blip>
          <a:stretch>
            <a:fillRect/>
          </a:stretch>
        </p:blipFill>
        <p:spPr>
          <a:xfrm>
            <a:off x="546100" y="4064000"/>
            <a:ext cx="3314700" cy="3352800"/>
          </a:xfrm>
          <a:prstGeom prst="rect">
            <a:avLst/>
          </a:prstGeom>
        </p:spPr>
      </p:pic>
      <p:sp>
        <p:nvSpPr>
          <p:cNvPr id="3021" name="Sélection aléatoire"/>
          <p:cNvSpPr/>
          <p:nvPr/>
        </p:nvSpPr>
        <p:spPr>
          <a:xfrm>
            <a:off x="9779000" y="7390445"/>
            <a:ext cx="2048024"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Sélection aléatoire</a:t>
            </a:r>
          </a:p>
        </p:txBody>
      </p:sp>
      <p:sp>
        <p:nvSpPr>
          <p:cNvPr id="3022" name="Analyse de l'histogramme"/>
          <p:cNvSpPr/>
          <p:nvPr/>
        </p:nvSpPr>
        <p:spPr>
          <a:xfrm>
            <a:off x="5156200" y="7390445"/>
            <a:ext cx="280667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Analyse de l'histogramme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1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018"/>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0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1" grpId="4"/>
      <p:bldP build="whole" bldLvl="1" animBg="1" rev="0" advAuto="0" spid="3019" grpId="1"/>
      <p:bldP build="whole" bldLvl="1" animBg="1" rev="0" advAuto="0" spid="3022" grpId="2"/>
      <p:bldP build="whole" bldLvl="1" animBg="1" rev="0" advAuto="0" spid="3018" grpId="3"/>
    </p:bldLst>
  </p:timing>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024"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25"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r>
              <a:t>Croissance de régions</a:t>
            </a:r>
          </a:p>
          <a:p>
            <a:pPr lvl="2">
              <a:buBlip>
                <a:blip r:embed="rId3"/>
              </a:buBlip>
              <a:defRPr b="1"/>
            </a:pPr>
            <a:r>
              <a:t>Avantages</a:t>
            </a:r>
          </a:p>
          <a:p>
            <a:pPr lvl="3"/>
            <a:r>
              <a:t>Rapide</a:t>
            </a:r>
          </a:p>
          <a:p>
            <a:pPr lvl="3"/>
            <a:r>
              <a:t>Facile à mettre en oeuvre</a:t>
            </a:r>
          </a:p>
          <a:p>
            <a:pPr lvl="2">
              <a:buBlip>
                <a:blip r:embed="rId3"/>
              </a:buBlip>
              <a:defRPr b="1"/>
            </a:pPr>
            <a:r>
              <a:t>Inconvénients</a:t>
            </a:r>
          </a:p>
          <a:p>
            <a:pPr lvl="3"/>
            <a:r>
              <a:t>Algorithme très sensible au bruit</a:t>
            </a:r>
          </a:p>
          <a:p>
            <a:pPr lvl="3"/>
            <a:r>
              <a:t>Obtention de frontières non-régulières</a:t>
            </a:r>
          </a:p>
          <a:p>
            <a:pPr lvl="3"/>
            <a:r>
              <a:t>L’ordre du traitement des pixels germes peut </a:t>
            </a:r>
            <a:br/>
            <a:r>
              <a:t>avoir une influence sur le résultat</a:t>
            </a:r>
          </a:p>
          <a:p>
            <a:pPr lvl="3"/>
            <a:r>
              <a:t>Choix critique de la valeur des seuils</a:t>
            </a:r>
          </a:p>
          <a:p>
            <a:pPr lvl="4"/>
            <a:r>
              <a:t>Risque de sur-segmentation, sous-segmentation</a:t>
            </a:r>
          </a:p>
          <a:p>
            <a:pPr lvl="4"/>
            <a:r>
              <a:t>Dépend du type d’images à traiter</a:t>
            </a:r>
          </a:p>
          <a:p>
            <a:pPr lvl="3"/>
            <a:r>
              <a:t>Peu efficace dans le cas de dégradés</a:t>
            </a:r>
          </a:p>
        </p:txBody>
      </p:sp>
      <p:sp>
        <p:nvSpPr>
          <p:cNvPr id="302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27" name="Régions"/>
          <p:cNvSpPr txBox="1"/>
          <p:nvPr>
            <p:ph type="title"/>
          </p:nvPr>
        </p:nvSpPr>
        <p:spPr>
          <a:prstGeom prst="rect">
            <a:avLst/>
          </a:prstGeom>
        </p:spPr>
        <p:txBody>
          <a:bodyPr/>
          <a:lstStyle>
            <a:lvl1pPr>
              <a:buAutoNum type="arabicPeriod" startAt="4"/>
            </a:lvl1pPr>
          </a:lstStyle>
          <a:p>
            <a:pPr/>
            <a:r>
              <a:t>Régions</a:t>
            </a:r>
          </a:p>
        </p:txBody>
      </p:sp>
      <p:pic>
        <p:nvPicPr>
          <p:cNvPr id="3028" name="droppedImage.tiff" descr="droppedImage.tiff"/>
          <p:cNvPicPr>
            <a:picLocks noChangeAspect="0"/>
          </p:cNvPicPr>
          <p:nvPr/>
        </p:nvPicPr>
        <p:blipFill>
          <a:blip r:embed="rId4">
            <a:extLst/>
          </a:blip>
          <a:stretch>
            <a:fillRect/>
          </a:stretch>
        </p:blipFill>
        <p:spPr>
          <a:xfrm>
            <a:off x="11468100" y="1231900"/>
            <a:ext cx="901700" cy="3235252"/>
          </a:xfrm>
          <a:prstGeom prst="rect">
            <a:avLst/>
          </a:prstGeom>
        </p:spPr>
      </p:pic>
      <p:pic>
        <p:nvPicPr>
          <p:cNvPr id="3029" name="droppedImage.tiff" descr="droppedImage.tiff"/>
          <p:cNvPicPr>
            <a:picLocks noChangeAspect="0"/>
          </p:cNvPicPr>
          <p:nvPr/>
        </p:nvPicPr>
        <p:blipFill>
          <a:blip r:embed="rId5">
            <a:extLst/>
          </a:blip>
          <a:stretch>
            <a:fillRect/>
          </a:stretch>
        </p:blipFill>
        <p:spPr>
          <a:xfrm>
            <a:off x="10452100" y="1231900"/>
            <a:ext cx="901700" cy="3235252"/>
          </a:xfrm>
          <a:prstGeom prst="rect">
            <a:avLst/>
          </a:prstGeom>
        </p:spPr>
      </p:pic>
      <p:pic>
        <p:nvPicPr>
          <p:cNvPr id="3030" name="droppedImage.tiff" descr="droppedImage.tiff"/>
          <p:cNvPicPr>
            <a:picLocks noChangeAspect="0"/>
          </p:cNvPicPr>
          <p:nvPr/>
        </p:nvPicPr>
        <p:blipFill>
          <a:blip r:embed="rId6">
            <a:extLst/>
          </a:blip>
          <a:stretch>
            <a:fillRect/>
          </a:stretch>
        </p:blipFill>
        <p:spPr>
          <a:xfrm>
            <a:off x="11518900" y="4876800"/>
            <a:ext cx="901700" cy="3235252"/>
          </a:xfrm>
          <a:prstGeom prst="rect">
            <a:avLst/>
          </a:prstGeom>
        </p:spPr>
      </p:pic>
      <p:pic>
        <p:nvPicPr>
          <p:cNvPr id="3031" name="droppedImage.tiff" descr="droppedImage.tiff"/>
          <p:cNvPicPr>
            <a:picLocks noChangeAspect="0"/>
          </p:cNvPicPr>
          <p:nvPr/>
        </p:nvPicPr>
        <p:blipFill>
          <a:blip r:embed="rId5">
            <a:extLst/>
          </a:blip>
          <a:stretch>
            <a:fillRect/>
          </a:stretch>
        </p:blipFill>
        <p:spPr>
          <a:xfrm>
            <a:off x="10502897" y="4876800"/>
            <a:ext cx="901701" cy="3235252"/>
          </a:xfrm>
          <a:prstGeom prst="rect">
            <a:avLst/>
          </a:prstGeom>
        </p:spPr>
      </p:pic>
      <p:sp>
        <p:nvSpPr>
          <p:cNvPr id="3032" name="Sl = 20, Sg = 45"/>
          <p:cNvSpPr/>
          <p:nvPr/>
        </p:nvSpPr>
        <p:spPr>
          <a:xfrm>
            <a:off x="8416759" y="1606550"/>
            <a:ext cx="1921042" cy="52070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20, </a:t>
            </a:r>
            <a:r>
              <a:rPr i="1"/>
              <a:t>S</a:t>
            </a:r>
            <a:r>
              <a:rPr baseline="-31000" i="1"/>
              <a:t>g</a:t>
            </a:r>
            <a:r>
              <a:rPr i="1"/>
              <a:t> </a:t>
            </a:r>
            <a:r>
              <a:t>= 45</a:t>
            </a:r>
          </a:p>
        </p:txBody>
      </p:sp>
      <p:sp>
        <p:nvSpPr>
          <p:cNvPr id="3033" name="Sl = 20, Sg = 10"/>
          <p:cNvSpPr/>
          <p:nvPr/>
        </p:nvSpPr>
        <p:spPr>
          <a:xfrm>
            <a:off x="8476026" y="4959350"/>
            <a:ext cx="1921041" cy="52070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a:t>S</a:t>
            </a:r>
            <a:r>
              <a:rPr baseline="-31000" i="1"/>
              <a:t>l</a:t>
            </a:r>
            <a:r>
              <a:t> = 20, </a:t>
            </a:r>
            <a:r>
              <a:rPr i="1"/>
              <a:t>S</a:t>
            </a:r>
            <a:r>
              <a:rPr baseline="-31000" i="1"/>
              <a:t>g</a:t>
            </a:r>
            <a:r>
              <a:rPr i="1"/>
              <a:t> </a:t>
            </a:r>
            <a:r>
              <a:t>= 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2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3025">
                                            <p:txEl>
                                              <p:pRg st="5" end="5"/>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3025">
                                            <p:txEl>
                                              <p:pRg st="6" end="6"/>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3025">
                                            <p:txEl>
                                              <p:pRg st="7" end="7"/>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3025">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3025">
                                            <p:txEl>
                                              <p:pRg st="9" end="9"/>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3025">
                                            <p:txEl>
                                              <p:pRg st="10" end="10"/>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3025">
                                            <p:txEl>
                                              <p:pRg st="11" end="1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1" fill="hold">
                                  <p:stCondLst>
                                    <p:cond delay="0"/>
                                  </p:stCondLst>
                                  <p:iterate type="el" backwards="0">
                                    <p:tmAbs val="0"/>
                                  </p:iterate>
                                  <p:childTnLst>
                                    <p:set>
                                      <p:cBhvr>
                                        <p:cTn id="35" fill="hold"/>
                                        <p:tgtEl>
                                          <p:spTgt spid="3025">
                                            <p:txEl>
                                              <p:pRg st="12" end="1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2" fill="hold">
                                  <p:stCondLst>
                                    <p:cond delay="0"/>
                                  </p:stCondLst>
                                  <p:iterate type="el" backwards="0">
                                    <p:tmAbs val="0"/>
                                  </p:iterate>
                                  <p:childTnLst>
                                    <p:set>
                                      <p:cBhvr>
                                        <p:cTn id="39" fill="hold"/>
                                        <p:tgtEl>
                                          <p:spTgt spid="3032"/>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3" fill="hold">
                                  <p:stCondLst>
                                    <p:cond delay="0"/>
                                  </p:stCondLst>
                                  <p:iterate type="el" backwards="0">
                                    <p:tmAbs val="0"/>
                                  </p:iterate>
                                  <p:childTnLst>
                                    <p:set>
                                      <p:cBhvr>
                                        <p:cTn id="42" fill="hold"/>
                                        <p:tgtEl>
                                          <p:spTgt spid="3028"/>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4" fill="hold">
                                  <p:stCondLst>
                                    <p:cond delay="0"/>
                                  </p:stCondLst>
                                  <p:iterate type="el" backwards="0">
                                    <p:tmAbs val="0"/>
                                  </p:iterate>
                                  <p:childTnLst>
                                    <p:set>
                                      <p:cBhvr>
                                        <p:cTn id="45" fill="hold"/>
                                        <p:tgtEl>
                                          <p:spTgt spid="30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0" presetID="1" grpId="5" fill="hold">
                                  <p:stCondLst>
                                    <p:cond delay="0"/>
                                  </p:stCondLst>
                                  <p:iterate type="el" backwards="0">
                                    <p:tmAbs val="0"/>
                                  </p:iterate>
                                  <p:childTnLst>
                                    <p:set>
                                      <p:cBhvr>
                                        <p:cTn id="49" fill="hold"/>
                                        <p:tgtEl>
                                          <p:spTgt spid="3033"/>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6" fill="hold">
                                  <p:stCondLst>
                                    <p:cond delay="0"/>
                                  </p:stCondLst>
                                  <p:iterate type="el" backwards="0">
                                    <p:tmAbs val="0"/>
                                  </p:iterate>
                                  <p:childTnLst>
                                    <p:set>
                                      <p:cBhvr>
                                        <p:cTn id="52" fill="hold"/>
                                        <p:tgtEl>
                                          <p:spTgt spid="3030"/>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7" fill="hold">
                                  <p:stCondLst>
                                    <p:cond delay="0"/>
                                  </p:stCondLst>
                                  <p:iterate type="el" backwards="0">
                                    <p:tmAbs val="0"/>
                                  </p:iterate>
                                  <p:childTnLst>
                                    <p:set>
                                      <p:cBhvr>
                                        <p:cTn id="55" fill="hold"/>
                                        <p:tgtEl>
                                          <p:spTgt spid="30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3" grpId="5"/>
      <p:bldP build="whole" bldLvl="1" animBg="1" rev="0" advAuto="0" spid="3032" grpId="2"/>
      <p:bldP build="p" bldLvl="5" animBg="1" rev="0" advAuto="0" spid="3025" grpId="1"/>
      <p:bldP build="whole" bldLvl="1" animBg="1" rev="0" advAuto="0" spid="3028" grpId="3"/>
      <p:bldP build="whole" bldLvl="1" animBg="1" rev="0" advAuto="0" spid="3029" grpId="4"/>
      <p:bldP build="whole" bldLvl="1" animBg="1" rev="0" advAuto="0" spid="3030" grpId="6"/>
      <p:bldP build="whole" bldLvl="1" animBg="1" rev="0" advAuto="0" spid="3031" grpId="7"/>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Calcul des dérivées d’une image…"/>
          <p:cNvSpPr txBox="1"/>
          <p:nvPr>
            <p:ph type="body" idx="1"/>
          </p:nvPr>
        </p:nvSpPr>
        <p:spPr>
          <a:prstGeom prst="rect">
            <a:avLst/>
          </a:prstGeom>
        </p:spPr>
        <p:txBody>
          <a:bodyPr>
            <a:normAutofit fontScale="100000" lnSpcReduction="0"/>
          </a:bodyPr>
          <a:lstStyle/>
          <a:p>
            <a:pPr/>
            <a:r>
              <a:t>Calcul des dérivées d’une image</a:t>
            </a:r>
          </a:p>
          <a:p>
            <a:pPr/>
            <a:r>
              <a:t>Détection des contours</a:t>
            </a:r>
          </a:p>
          <a:p>
            <a:pPr/>
            <a:r>
              <a:t>Coins</a:t>
            </a:r>
          </a:p>
          <a:p>
            <a:pPr/>
            <a:r>
              <a:t>Segmentation</a:t>
            </a:r>
          </a:p>
        </p:txBody>
      </p:sp>
      <p:sp>
        <p:nvSpPr>
          <p:cNvPr id="74" name="Slide Number"/>
          <p:cNvSpPr txBox="1"/>
          <p:nvPr>
            <p:ph type="sldNum" sz="quarter" idx="2"/>
          </p:nvPr>
        </p:nvSpPr>
        <p:spPr>
          <a:xfrm>
            <a:off x="6395337"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Source : S. Narasimhan Source : S. Narasimhan" descr="Source : S. Narasimhan Source : S. Narasimha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59" name="Dérivées partielles…"/>
          <p:cNvSpPr txBox="1"/>
          <p:nvPr>
            <p:ph type="body" idx="1"/>
          </p:nvPr>
        </p:nvSpPr>
        <p:spPr>
          <a:prstGeom prst="rect">
            <a:avLst/>
          </a:prstGeom>
        </p:spPr>
        <p:txBody>
          <a:bodyPr/>
          <a:lstStyle/>
          <a:p>
            <a:pPr/>
            <a:r>
              <a:t>Dérivées partielles</a:t>
            </a:r>
          </a:p>
          <a:p>
            <a:pPr lvl="1"/>
            <a:r>
              <a:t>Différences finies</a:t>
            </a:r>
          </a:p>
          <a:p>
            <a:pPr lvl="2">
              <a:buBlip>
                <a:blip r:embed="rId4"/>
              </a:buBlip>
            </a:pPr>
            <a:r>
              <a:rPr i="1"/>
              <a:t>Problème</a:t>
            </a:r>
            <a:r>
              <a:t> : les différences finies sont sensibles au bruit</a:t>
            </a:r>
          </a:p>
          <a:p>
            <a:pPr lvl="3"/>
            <a:r>
              <a:rPr i="1"/>
              <a:t>Exemple</a:t>
            </a:r>
            <a:r>
              <a:t> : simple contour 1D bruité</a:t>
            </a:r>
          </a:p>
        </p:txBody>
      </p:sp>
      <p:sp>
        <p:nvSpPr>
          <p:cNvPr id="360" name="Calcul des dérivées d’image"/>
          <p:cNvSpPr txBox="1"/>
          <p:nvPr>
            <p:ph type="title"/>
          </p:nvPr>
        </p:nvSpPr>
        <p:spPr>
          <a:prstGeom prst="rect">
            <a:avLst/>
          </a:prstGeom>
        </p:spPr>
        <p:txBody>
          <a:bodyPr/>
          <a:lstStyle/>
          <a:p>
            <a:pPr/>
            <a:r>
              <a:t>Calcul des dérivées d’image</a:t>
            </a:r>
          </a:p>
        </p:txBody>
      </p:sp>
      <p:sp>
        <p:nvSpPr>
          <p:cNvPr id="3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64" name="Group"/>
          <p:cNvGrpSpPr/>
          <p:nvPr/>
        </p:nvGrpSpPr>
        <p:grpSpPr>
          <a:xfrm>
            <a:off x="2837218" y="3911600"/>
            <a:ext cx="6344747" cy="2286000"/>
            <a:chOff x="-43244" y="-101600"/>
            <a:chExt cx="6344745" cy="2286000"/>
          </a:xfrm>
        </p:grpSpPr>
        <p:pic>
          <p:nvPicPr>
            <p:cNvPr id="362" name="image.png" descr="image.png"/>
            <p:cNvPicPr>
              <a:picLocks noChangeAspect="0"/>
            </p:cNvPicPr>
            <p:nvPr/>
          </p:nvPicPr>
          <p:blipFill>
            <a:blip r:embed="rId5">
              <a:extLst/>
            </a:blip>
            <a:stretch>
              <a:fillRect/>
            </a:stretch>
          </p:blipFill>
          <p:spPr>
            <a:xfrm>
              <a:off x="612064" y="-101600"/>
              <a:ext cx="5689438" cy="2286000"/>
            </a:xfrm>
            <a:prstGeom prst="rect">
              <a:avLst/>
            </a:prstGeom>
            <a:effectLst/>
          </p:spPr>
        </p:pic>
        <p:sp>
          <p:nvSpPr>
            <p:cNvPr id="363" name="Text"/>
            <p:cNvSpPr/>
            <p:nvPr/>
          </p:nvSpPr>
          <p:spPr>
            <a:xfrm>
              <a:off x="-43245" y="673069"/>
              <a:ext cx="594840" cy="4610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grpSp>
      <p:grpSp>
        <p:nvGrpSpPr>
          <p:cNvPr id="367" name="Group"/>
          <p:cNvGrpSpPr/>
          <p:nvPr/>
        </p:nvGrpSpPr>
        <p:grpSpPr>
          <a:xfrm>
            <a:off x="2675798" y="6336758"/>
            <a:ext cx="6500094" cy="2098078"/>
            <a:chOff x="-57448" y="-101600"/>
            <a:chExt cx="6500093" cy="2098076"/>
          </a:xfrm>
        </p:grpSpPr>
        <p:pic>
          <p:nvPicPr>
            <p:cNvPr id="365" name="image.png" descr="image.png"/>
            <p:cNvPicPr>
              <a:picLocks noChangeAspect="0"/>
            </p:cNvPicPr>
            <p:nvPr/>
          </p:nvPicPr>
          <p:blipFill>
            <a:blip r:embed="rId6">
              <a:extLst/>
            </a:blip>
            <a:stretch>
              <a:fillRect/>
            </a:stretch>
          </p:blipFill>
          <p:spPr>
            <a:xfrm>
              <a:off x="753044" y="-101600"/>
              <a:ext cx="5689601" cy="2098077"/>
            </a:xfrm>
            <a:prstGeom prst="rect">
              <a:avLst/>
            </a:prstGeom>
            <a:effectLst/>
          </p:spPr>
        </p:pic>
        <p:sp>
          <p:nvSpPr>
            <p:cNvPr id="366" name="Text"/>
            <p:cNvSpPr/>
            <p:nvPr/>
          </p:nvSpPr>
          <p:spPr>
            <a:xfrm>
              <a:off x="-57449" y="716938"/>
              <a:ext cx="661461" cy="46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m:oMathPara>
              </a14:m>
            </a:p>
          </p:txBody>
        </p:sp>
      </p:grpSp>
      <p:sp>
        <p:nvSpPr>
          <p:cNvPr id="368" name="Où est le contour?"/>
          <p:cNvSpPr/>
          <p:nvPr/>
        </p:nvSpPr>
        <p:spPr>
          <a:xfrm>
            <a:off x="9398000" y="6756400"/>
            <a:ext cx="2679700" cy="1104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8" y="17781"/>
                </a:moveTo>
                <a:lnTo>
                  <a:pt x="4348" y="21600"/>
                </a:lnTo>
                <a:lnTo>
                  <a:pt x="0" y="10800"/>
                </a:lnTo>
                <a:lnTo>
                  <a:pt x="4348" y="0"/>
                </a:lnTo>
                <a:lnTo>
                  <a:pt x="4348" y="3819"/>
                </a:lnTo>
                <a:lnTo>
                  <a:pt x="21600" y="3819"/>
                </a:lnTo>
                <a:lnTo>
                  <a:pt x="21600" y="17781"/>
                </a:lnTo>
                <a:close/>
              </a:path>
            </a:pathLst>
          </a:cu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Où est le contour?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9">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6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6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3"/>
      <p:bldP build="p" bldLvl="5" animBg="1" rev="0" advAuto="0" spid="359" grpId="1"/>
      <p:bldP build="whole" bldLvl="1" animBg="1" rev="0" advAuto="0" spid="364" grpId="2"/>
      <p:bldP build="whole" bldLvl="1" animBg="1" rev="0" advAuto="0" spid="368" grpId="4"/>
    </p:bldLst>
  </p:timing>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03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36"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2"/>
            </a:pPr>
            <a:r>
              <a:t>Fusion de régions</a:t>
            </a:r>
          </a:p>
          <a:p>
            <a:pPr lvl="2">
              <a:buBlip>
                <a:blip r:embed="rId3"/>
              </a:buBlip>
            </a:pPr>
            <a:r>
              <a:rPr i="1"/>
              <a:t>Remarques</a:t>
            </a:r>
            <a:endParaRPr i="1"/>
          </a:p>
          <a:p>
            <a:pPr lvl="3"/>
            <a:r>
              <a:t>Partition initiale : heuristique, donc très variable</a:t>
            </a:r>
          </a:p>
          <a:p>
            <a:pPr lvl="3">
              <a:defRPr i="1"/>
            </a:pPr>
            <a:r>
              <a:t>Exemples</a:t>
            </a:r>
          </a:p>
          <a:p>
            <a:pPr lvl="4"/>
            <a:r>
              <a:t>chaque pixel est une région (probablement trop lourd)</a:t>
            </a:r>
          </a:p>
          <a:p>
            <a:pPr lvl="4"/>
            <a:r>
              <a:t>chaque groupe de 4 pixels (</a:t>
            </a:r>
            <a:r>
              <a:rPr spc="100">
                <a:latin typeface="+mj-lt"/>
                <a:ea typeface="+mj-ea"/>
                <a:cs typeface="+mj-cs"/>
                <a:sym typeface="Times Roman"/>
              </a:rPr>
              <a:t>2×2</a:t>
            </a:r>
            <a:r>
              <a:t>)</a:t>
            </a:r>
          </a:p>
          <a:p>
            <a:pPr lvl="4"/>
            <a:r>
              <a:t>groupe de 4 pixels avec </a:t>
            </a:r>
            <a:r>
              <a:rPr>
                <a:latin typeface="Courier"/>
                <a:ea typeface="Courier"/>
                <a:cs typeface="Courier"/>
                <a:sym typeface="Courier"/>
              </a:rPr>
              <a:t>dyn(</a:t>
            </a:r>
            <a:r>
              <a:rPr i="1" spc="100">
                <a:latin typeface="+mj-lt"/>
                <a:ea typeface="+mj-ea"/>
                <a:cs typeface="+mj-cs"/>
                <a:sym typeface="Times Roman"/>
              </a:rPr>
              <a:t>R</a:t>
            </a:r>
            <a:r>
              <a:rPr>
                <a:latin typeface="Courier"/>
                <a:ea typeface="Courier"/>
                <a:cs typeface="Courier"/>
                <a:sym typeface="Courier"/>
              </a:rPr>
              <a:t>) &lt; ε</a:t>
            </a:r>
          </a:p>
          <a:p>
            <a:pPr lvl="3"/>
            <a:r>
              <a:t>La complexité algorithmique dépend beaucoup de l'initialision</a:t>
            </a:r>
          </a:p>
        </p:txBody>
      </p:sp>
      <p:sp>
        <p:nvSpPr>
          <p:cNvPr id="303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38" name="Régions"/>
          <p:cNvSpPr txBox="1"/>
          <p:nvPr>
            <p:ph type="title"/>
          </p:nvPr>
        </p:nvSpPr>
        <p:spPr>
          <a:prstGeom prst="rect">
            <a:avLst/>
          </a:prstGeom>
        </p:spPr>
        <p:txBody>
          <a:bodyPr/>
          <a:lstStyle>
            <a:lvl1pPr>
              <a:buAutoNum type="arabicPeriod" startAt="4"/>
            </a:lvl1pPr>
          </a:lstStyle>
          <a:p>
            <a:pPr/>
            <a:r>
              <a:t>Régions</a:t>
            </a:r>
          </a:p>
        </p:txBody>
      </p:sp>
      <p:sp>
        <p:nvSpPr>
          <p:cNvPr id="3039" name="Démo 4.22"/>
          <p:cNvSpPr/>
          <p:nvPr/>
        </p:nvSpPr>
        <p:spPr>
          <a:xfrm>
            <a:off x="10680861" y="1508952"/>
            <a:ext cx="1498185" cy="5969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76200" tIns="76200" rIns="76200" bIns="76200" anchor="ctr"/>
          <a:lstStyle>
            <a:lvl1pPr algn="ctr">
              <a:spcBef>
                <a:spcPts val="100"/>
              </a:spcBef>
              <a:buClrTx/>
              <a:defRPr>
                <a:solidFill>
                  <a:srgbClr val="000000"/>
                </a:solidFill>
              </a:defRPr>
            </a:lvl1pPr>
          </a:lstStyle>
          <a:p>
            <a:pPr/>
            <a:r>
              <a:t>Démo 4.22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3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3036">
                                            <p:txEl>
                                              <p:pRg st="4" end="4"/>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3036">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3036">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3036">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3036">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6" grpId="1"/>
    </p:bldLst>
  </p:timing>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04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42" name="Segmentation à base de régions…"/>
          <p:cNvSpPr txBox="1"/>
          <p:nvPr>
            <p:ph type="body" idx="1"/>
          </p:nvPr>
        </p:nvSpPr>
        <p:spPr>
          <a:prstGeom prst="rect">
            <a:avLst/>
          </a:prstGeom>
        </p:spPr>
        <p:txBody>
          <a:bodyPr/>
          <a:lstStyle>
            <a:lvl1pPr>
              <a:buAutoNum type="arabicPeriod" startAt="2"/>
              <a:defRPr i="1"/>
            </a:lvl1pPr>
            <a:lvl2pPr>
              <a:buAutoNum type="alphaLcParenR" startAt="2"/>
            </a:lvl2pPr>
          </a:lstStyle>
          <a:p>
            <a:pPr>
              <a:defRPr i="0"/>
            </a:pPr>
            <a:r>
              <a:rPr i="1"/>
              <a:t>Segmentation à base de régions</a:t>
            </a:r>
            <a:endParaRPr i="1"/>
          </a:p>
          <a:p>
            <a:pPr lvl="1"/>
            <a:r>
              <a:t>Fusion de régions</a:t>
            </a:r>
          </a:p>
        </p:txBody>
      </p:sp>
      <p:sp>
        <p:nvSpPr>
          <p:cNvPr id="304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4"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045" name="Algorithme 4.10 : Fusion"/>
          <p:cNvGraphicFramePr/>
          <p:nvPr/>
        </p:nvGraphicFramePr>
        <p:xfrm>
          <a:off x="3133649" y="2915416"/>
          <a:ext cx="6059053" cy="505083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392470"/>
                <a:gridCol w="5663406"/>
              </a:tblGrid>
              <a:tr h="584200">
                <a:tc gridSpan="2">
                  <a:txBody>
                    <a:bodyPr/>
                    <a:lstStyle/>
                    <a:p>
                      <a:pPr algn="l" defTabSz="469900">
                        <a:defRPr sz="1800">
                          <a:solidFill>
                            <a:srgbClr val="000000"/>
                          </a:solidFill>
                        </a:defRPr>
                      </a:pPr>
                      <a:r>
                        <a:rPr b="1" sz="2000">
                          <a:latin typeface="+mn-lt"/>
                          <a:ea typeface="+mn-ea"/>
                          <a:cs typeface="+mn-cs"/>
                          <a:sym typeface="Helvetica"/>
                        </a:rPr>
                        <a:t>Algorithme 4.10 : Fusion</a:t>
                      </a:r>
                    </a:p>
                  </a:txBody>
                  <a:tcPr marL="139700" marR="139700" marT="139700" marB="139700" anchor="ctr" anchorCtr="0" horzOverflow="overflow">
                    <a:lnL/>
                    <a:lnR/>
                    <a:lnT/>
                    <a:lnB/>
                    <a:solidFill>
                      <a:srgbClr val="000000">
                        <a:alpha val="0"/>
                      </a:srgbClr>
                    </a:solidFill>
                  </a:tcPr>
                </a:tc>
                <a:tc hMerge="1">
                  <a:tcPr/>
                </a:tc>
              </a:tr>
              <a:tr h="1144587">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a:t>S</a:t>
                      </a:r>
                      <a:r>
                        <a:t>		Partition</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𝓟		Prédicat</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Q		Fonction de coût</a:t>
                      </a:r>
                    </a:p>
                  </a:txBody>
                  <a:tcPr marL="50800" marR="50800" marT="50800" marB="50800" anchor="t" anchorCtr="0" horzOverflow="overflow">
                    <a:lnR w="12700">
                      <a:miter lim="400000"/>
                    </a:lnR>
                    <a:lnT w="12700">
                      <a:miter lim="400000"/>
                    </a:lnT>
                  </a:tcPr>
                </a:tc>
                <a:tc hMerge="1">
                  <a:tcPr/>
                </a:tc>
              </a:tr>
              <a:tr h="381076">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a:t>S</a:t>
                      </a:r>
                      <a:r>
                        <a:t>		Partition mise à jour</a:t>
                      </a:r>
                    </a:p>
                  </a:txBody>
                  <a:tcPr marL="50800" marR="50800" marT="50800" marB="50800" anchor="t" anchorCtr="0" horzOverflow="overflow">
                    <a:lnR w="12700">
                      <a:miter lim="400000"/>
                    </a:lnR>
                    <a:lnB>
                      <a:solidFill>
                        <a:srgbClr val="000000"/>
                      </a:solidFill>
                      <a:miter lim="400000"/>
                    </a:lnB>
                  </a:tcPr>
                </a:tc>
                <a:tc hMerge="1">
                  <a:tcPr/>
                </a:tc>
              </a:tr>
              <a:tr h="358588">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tcPr>
                </a:tc>
                <a:tc>
                  <a:txBody>
                    <a:bodyPr/>
                    <a:lstStyle/>
                    <a:p>
                      <a:pPr algn="l" defTabSz="457200">
                        <a:spcBef>
                          <a:spcPts val="1100"/>
                        </a:spcBef>
                        <a:defRPr sz="1800">
                          <a:solidFill>
                            <a:srgbClr val="000000"/>
                          </a:solidFill>
                        </a:defRPr>
                      </a:pPr>
                      <a:r>
                        <a:rPr sz="1400">
                          <a:solidFill>
                            <a:srgbClr val="232A32"/>
                          </a:solidFill>
                          <a:sym typeface="Menlo Regular"/>
                        </a:rPr>
                        <a:t>Tant que S est modifié</a:t>
                      </a:r>
                    </a:p>
                  </a:txBody>
                  <a:tcPr marL="63500" marR="63500" marT="63500" marB="63500" anchor="t" anchorCtr="0" horzOverflow="overflow">
                    <a:lnR w="12700">
                      <a:miter lim="400000"/>
                    </a:lnR>
                  </a:tcPr>
                </a:tc>
              </a:tr>
              <a:tr h="1522325">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Rechercher dans </a:t>
                      </a:r>
                      <a:r>
                        <a:rPr i="1"/>
                        <a:t>S</a:t>
                      </a:r>
                      <a:r>
                        <a:t> 2 régions </a:t>
                      </a:r>
                      <a:r>
                        <a:rPr i="1" spc="70">
                          <a:latin typeface="+mj-lt"/>
                          <a:ea typeface="+mj-ea"/>
                          <a:cs typeface="+mj-cs"/>
                          <a:sym typeface="Times Roman"/>
                        </a:rPr>
                        <a:t>R</a:t>
                      </a:r>
                      <a:r>
                        <a:rPr baseline="-41714" i="1"/>
                        <a:t>i</a:t>
                      </a:r>
                      <a:r>
                        <a:rPr spc="70">
                          <a:latin typeface="+mj-lt"/>
                          <a:ea typeface="+mj-ea"/>
                          <a:cs typeface="+mj-cs"/>
                          <a:sym typeface="Times Roman"/>
                        </a:rPr>
                        <a:t> </a:t>
                      </a:r>
                      <a:r>
                        <a:t>et </a:t>
                      </a:r>
                      <a:r>
                        <a:rPr i="1" spc="70">
                          <a:latin typeface="+mj-lt"/>
                          <a:ea typeface="+mj-ea"/>
                          <a:cs typeface="+mj-cs"/>
                          <a:sym typeface="Times Roman"/>
                        </a:rPr>
                        <a:t>R</a:t>
                      </a:r>
                      <a:r>
                        <a:rPr baseline="-41714" i="1"/>
                        <a:t>j</a:t>
                      </a:r>
                      <a:r>
                        <a:t> telles que</a:t>
                      </a:r>
                    </a:p>
                    <a:p>
                      <a:pPr marL="667808" indent="-185208" algn="l" defTabSz="457200">
                        <a:spcBef>
                          <a:spcPts val="1100"/>
                        </a:spcBef>
                        <a:buSzPct val="100000"/>
                        <a:buAutoNum type="arabicPeriod" startAt="1"/>
                        <a:defRPr>
                          <a:sym typeface="Menlo Regular"/>
                        </a:defRPr>
                      </a:pPr>
                      <a:r>
                        <a:t> </a:t>
                      </a:r>
                      <a:r>
                        <a:rPr i="1" spc="70">
                          <a:latin typeface="+mj-lt"/>
                          <a:ea typeface="+mj-ea"/>
                          <a:cs typeface="+mj-cs"/>
                          <a:sym typeface="Times Roman"/>
                        </a:rPr>
                        <a:t>R</a:t>
                      </a:r>
                      <a:r>
                        <a:rPr baseline="-41714" i="1"/>
                        <a:t>i</a:t>
                      </a:r>
                      <a:r>
                        <a:rPr spc="70">
                          <a:latin typeface="+mj-lt"/>
                          <a:ea typeface="+mj-ea"/>
                          <a:cs typeface="+mj-cs"/>
                          <a:sym typeface="Times Roman"/>
                        </a:rPr>
                        <a:t> </a:t>
                      </a:r>
                      <a:r>
                        <a:t>et </a:t>
                      </a:r>
                      <a:r>
                        <a:rPr i="1" spc="70">
                          <a:latin typeface="+mj-lt"/>
                          <a:ea typeface="+mj-ea"/>
                          <a:cs typeface="+mj-cs"/>
                          <a:sym typeface="Times Roman"/>
                        </a:rPr>
                        <a:t>R</a:t>
                      </a:r>
                      <a:r>
                        <a:rPr baseline="-41714" i="1"/>
                        <a:t>j </a:t>
                      </a:r>
                      <a:r>
                        <a:t>sont adjacentes</a:t>
                      </a:r>
                    </a:p>
                    <a:p>
                      <a:pPr marL="667808" indent="-185208" algn="l" defTabSz="457200">
                        <a:spcBef>
                          <a:spcPts val="1100"/>
                        </a:spcBef>
                        <a:buSzPct val="100000"/>
                        <a:buAutoNum type="arabicPeriod" startAt="1"/>
                        <a:defRPr>
                          <a:sym typeface="Menlo Regular"/>
                        </a:defRPr>
                      </a:pPr>
                      <a:r>
                        <a:t>𝓟(</a:t>
                      </a:r>
                      <a:r>
                        <a:rPr i="1" spc="70">
                          <a:latin typeface="+mj-lt"/>
                          <a:ea typeface="+mj-ea"/>
                          <a:cs typeface="+mj-cs"/>
                          <a:sym typeface="Times Roman"/>
                        </a:rPr>
                        <a:t>R</a:t>
                      </a:r>
                      <a:r>
                        <a:rPr baseline="-41714" i="1"/>
                        <a:t>i</a:t>
                      </a:r>
                      <a:r>
                        <a:rPr spc="70">
                          <a:latin typeface="+mj-lt"/>
                          <a:ea typeface="+mj-ea"/>
                          <a:cs typeface="+mj-cs"/>
                          <a:sym typeface="Times Roman"/>
                        </a:rPr>
                        <a:t> </a:t>
                      </a:r>
                      <a:r>
                        <a:t>∪ </a:t>
                      </a:r>
                      <a:r>
                        <a:rPr i="1" spc="70">
                          <a:latin typeface="+mj-lt"/>
                          <a:ea typeface="+mj-ea"/>
                          <a:cs typeface="+mj-cs"/>
                          <a:sym typeface="Times Roman"/>
                        </a:rPr>
                        <a:t>R</a:t>
                      </a:r>
                      <a:r>
                        <a:rPr baseline="-41714" i="1"/>
                        <a:t>j</a:t>
                      </a:r>
                      <a:r>
                        <a:t>) est vrai</a:t>
                      </a:r>
                    </a:p>
                    <a:p>
                      <a:pPr marL="667808" indent="-185208" algn="l" defTabSz="457200">
                        <a:spcBef>
                          <a:spcPts val="1100"/>
                        </a:spcBef>
                        <a:buSzPct val="100000"/>
                        <a:buAutoNum type="arabicPeriod" startAt="1"/>
                        <a:defRPr i="1">
                          <a:sym typeface="Menlo Regular"/>
                        </a:defRPr>
                      </a:pPr>
                      <a:r>
                        <a:t>Q</a:t>
                      </a:r>
                      <a:r>
                        <a:rPr i="0"/>
                        <a:t>(</a:t>
                      </a:r>
                      <a:r>
                        <a:rPr spc="70">
                          <a:latin typeface="+mj-lt"/>
                          <a:ea typeface="+mj-ea"/>
                          <a:cs typeface="+mj-cs"/>
                          <a:sym typeface="Times Roman"/>
                        </a:rPr>
                        <a:t>R</a:t>
                      </a:r>
                      <a:r>
                        <a:rPr baseline="-41714"/>
                        <a:t>i</a:t>
                      </a:r>
                      <a:r>
                        <a:rPr i="0" spc="70">
                          <a:latin typeface="+mj-lt"/>
                          <a:ea typeface="+mj-ea"/>
                          <a:cs typeface="+mj-cs"/>
                          <a:sym typeface="Times Roman"/>
                        </a:rPr>
                        <a:t> </a:t>
                      </a:r>
                      <a:r>
                        <a:t>∪ </a:t>
                      </a:r>
                      <a:r>
                        <a:rPr spc="70">
                          <a:latin typeface="+mj-lt"/>
                          <a:ea typeface="+mj-ea"/>
                          <a:cs typeface="+mj-cs"/>
                          <a:sym typeface="Times Roman"/>
                        </a:rPr>
                        <a:t>R</a:t>
                      </a:r>
                      <a:r>
                        <a:rPr baseline="-41714"/>
                        <a:t>j</a:t>
                      </a:r>
                      <a:r>
                        <a:rPr i="0"/>
                        <a:t>) est minimal</a:t>
                      </a:r>
                    </a:p>
                  </a:txBody>
                  <a:tcPr marL="63500" marR="63500" marT="63500" marB="63500" anchor="t" anchorCtr="0" horzOverflow="overflow">
                    <a:lnR w="12700">
                      <a:miter lim="400000"/>
                    </a:lnR>
                  </a:tcPr>
                </a:tc>
              </a:tr>
              <a:tr h="358588">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400">
                          <a:solidFill>
                            <a:srgbClr val="232A32"/>
                          </a:solidFill>
                          <a:sym typeface="Menlo Regular"/>
                        </a:rPr>
                        <a:t>	Si on a trouvé</a:t>
                      </a:r>
                    </a:p>
                  </a:txBody>
                  <a:tcPr marL="63500" marR="63500" marT="63500" marB="63500" anchor="t" anchorCtr="0" horzOverflow="overflow">
                    <a:lnR w="12700">
                      <a:miter lim="400000"/>
                    </a:lnR>
                  </a:tcPr>
                </a:tc>
              </a:tr>
              <a:tr h="449498">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r>
                        <a:t>		Fusion de </a:t>
                      </a:r>
                      <a:r>
                        <a:rPr i="1" spc="70">
                          <a:latin typeface="+mj-lt"/>
                          <a:ea typeface="+mj-ea"/>
                          <a:cs typeface="+mj-cs"/>
                          <a:sym typeface="Times Roman"/>
                        </a:rPr>
                        <a:t>R</a:t>
                      </a:r>
                      <a:r>
                        <a:rPr baseline="-41714" i="1"/>
                        <a:t>i</a:t>
                      </a:r>
                      <a:r>
                        <a:rPr spc="70">
                          <a:latin typeface="+mj-lt"/>
                          <a:ea typeface="+mj-ea"/>
                          <a:cs typeface="+mj-cs"/>
                          <a:sym typeface="Times Roman"/>
                        </a:rPr>
                        <a:t> </a:t>
                      </a:r>
                      <a:r>
                        <a:t>et </a:t>
                      </a:r>
                      <a:r>
                        <a:rPr i="1" spc="70">
                          <a:latin typeface="+mj-lt"/>
                          <a:ea typeface="+mj-ea"/>
                          <a:cs typeface="+mj-cs"/>
                          <a:sym typeface="Times Roman"/>
                        </a:rPr>
                        <a:t>R</a:t>
                      </a:r>
                      <a:r>
                        <a:rPr baseline="-41714" i="1"/>
                        <a:t>j</a:t>
                      </a:r>
                      <a:r>
                        <a:rPr spc="70">
                          <a:latin typeface="+mj-lt"/>
                          <a:ea typeface="+mj-ea"/>
                          <a:cs typeface="+mj-cs"/>
                          <a:sym typeface="Times Roman"/>
                        </a:rPr>
                        <a:t> </a:t>
                      </a:r>
                      <a:r>
                        <a:t>et mettre à jour </a:t>
                      </a:r>
                      <a:r>
                        <a:rPr i="1"/>
                        <a:t>S</a:t>
                      </a:r>
                    </a:p>
                  </a:txBody>
                  <a:tcPr marL="63500" marR="63500" marT="63500" marB="63500" anchor="t" anchorCtr="0" horzOverflow="overflow">
                    <a:lnR w="12700">
                      <a:miter lim="400000"/>
                    </a:lnR>
                  </a:tcPr>
                </a:tc>
              </a:tr>
              <a:tr h="347476">
                <a:tc>
                  <a:txBody>
                    <a:bodyPr/>
                    <a:lstStyle/>
                    <a:p>
                      <a:pPr algn="l" defTabSz="457200">
                        <a:spcBef>
                          <a:spcPts val="1100"/>
                        </a:spcBef>
                        <a:defRPr>
                          <a:sym typeface="Menlo Regular"/>
                        </a:defRPr>
                      </a:pPr>
                    </a:p>
                  </a:txBody>
                  <a:tcPr marL="50800" marR="50800" marT="50800" marB="50800" anchor="t" anchorCtr="0" horzOverflow="overflow">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	Sinon, on sort de la boucle</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4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2" grpId="1"/>
    </p:bldLst>
  </p:timing>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04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48"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2"/>
            </a:pPr>
            <a:r>
              <a:t>Fusion de régions</a:t>
            </a:r>
          </a:p>
          <a:p>
            <a:pPr lvl="2">
              <a:buBlip>
                <a:blip r:embed="rId3"/>
              </a:buBlip>
            </a:pPr>
            <a:r>
              <a:rPr i="1"/>
              <a:t>Remarque</a:t>
            </a:r>
            <a:r>
              <a:t> :</a:t>
            </a:r>
            <a:endParaRPr i="1"/>
          </a:p>
          <a:p>
            <a:pPr lvl="3"/>
            <a:r>
              <a:t>Représentation de </a:t>
            </a:r>
            <a:r>
              <a:rPr i="1"/>
              <a:t>S</a:t>
            </a:r>
            <a:r>
              <a:t> par un graphe d’adjacence</a:t>
            </a:r>
          </a:p>
        </p:txBody>
      </p:sp>
      <p:sp>
        <p:nvSpPr>
          <p:cNvPr id="304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0"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051" name="Tableau sans nom"/>
          <p:cNvGraphicFramePr/>
          <p:nvPr/>
        </p:nvGraphicFramePr>
        <p:xfrm>
          <a:off x="1587500" y="6345237"/>
          <a:ext cx="1346200" cy="1539876"/>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336550"/>
                <a:gridCol w="336550"/>
                <a:gridCol w="336550"/>
                <a:gridCol w="336550"/>
              </a:tblGrid>
              <a:tr h="509587">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8</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6</a:t>
                      </a:r>
                    </a:p>
                  </a:txBody>
                  <a:tcPr marL="63500" marR="63500" marT="63500" marB="63500" anchor="ctr" anchorCtr="0" horzOverflow="overflow">
                    <a:lnR w="12700">
                      <a:miter lim="400000"/>
                    </a:lnR>
                    <a:lnT w="12700">
                      <a:miter lim="400000"/>
                    </a:lnT>
                  </a:tcPr>
                </a:tc>
              </a:tr>
              <a:tr h="520700">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7</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5</a:t>
                      </a:r>
                    </a:p>
                  </a:txBody>
                  <a:tcPr marL="63500" marR="63500" marT="63500" marB="63500" anchor="ctr" anchorCtr="0" horzOverflow="overflow">
                    <a:lnR w="12700">
                      <a:miter lim="400000"/>
                    </a:lnR>
                  </a:tcPr>
                </a:tc>
              </a:tr>
              <a:tr h="509587">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R w="12700">
                      <a:miter lim="400000"/>
                    </a:lnR>
                    <a:lnB w="12700">
                      <a:miter lim="400000"/>
                    </a:lnB>
                  </a:tcPr>
                </a:tc>
              </a:tr>
            </a:tbl>
          </a:graphicData>
        </a:graphic>
      </p:graphicFrame>
      <p:sp>
        <p:nvSpPr>
          <p:cNvPr id="3052" name="① Partition initiale : 2 pixels tels que ⎜f1−f2⎟ ≤ 2"/>
          <p:cNvSpPr/>
          <p:nvPr/>
        </p:nvSpPr>
        <p:spPr>
          <a:xfrm>
            <a:off x="1312366" y="5673558"/>
            <a:ext cx="5487757" cy="54008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① Partition initiale : 2 pixels tels que ⎜</a:t>
            </a:r>
            <a:r>
              <a:rPr i="1" spc="100">
                <a:latin typeface="+mj-lt"/>
                <a:ea typeface="+mj-ea"/>
                <a:cs typeface="+mj-cs"/>
                <a:sym typeface="Times Roman"/>
              </a:rPr>
              <a:t>f</a:t>
            </a:r>
            <a:r>
              <a:rPr baseline="-31000"/>
              <a:t>1</a:t>
            </a:r>
            <a:r>
              <a:rPr spc="100">
                <a:latin typeface="+mj-lt"/>
                <a:ea typeface="+mj-ea"/>
                <a:cs typeface="+mj-cs"/>
                <a:sym typeface="Times Roman"/>
              </a:rPr>
              <a:t>−</a:t>
            </a:r>
            <a:r>
              <a:rPr i="1" spc="100">
                <a:latin typeface="+mj-lt"/>
                <a:ea typeface="+mj-ea"/>
                <a:cs typeface="+mj-cs"/>
                <a:sym typeface="Times Roman"/>
              </a:rPr>
              <a:t>f</a:t>
            </a:r>
            <a:r>
              <a:rPr baseline="-31000"/>
              <a:t>2</a:t>
            </a:r>
            <a:r>
              <a:rPr spc="100">
                <a:latin typeface="+mj-lt"/>
                <a:ea typeface="+mj-ea"/>
                <a:cs typeface="+mj-cs"/>
                <a:sym typeface="Times Roman"/>
              </a:rPr>
              <a:t>⎟ ≤ 2</a:t>
            </a:r>
          </a:p>
        </p:txBody>
      </p:sp>
      <p:graphicFrame>
        <p:nvGraphicFramePr>
          <p:cNvPr id="3053" name="Tableau 1"/>
          <p:cNvGraphicFramePr/>
          <p:nvPr/>
        </p:nvGraphicFramePr>
        <p:xfrm>
          <a:off x="4254500" y="6350000"/>
          <a:ext cx="1346201" cy="1536700"/>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673100"/>
                <a:gridCol w="673100"/>
              </a:tblGrid>
              <a:tr h="508443">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1</a:t>
                      </a:r>
                    </a:p>
                  </a:txBody>
                  <a:tcPr marL="63500" marR="63500" marT="63500" marB="63500" anchor="ctr" anchorCtr="0" horzOverflow="overflow">
                    <a:lnL w="12700">
                      <a:miter lim="400000"/>
                    </a:lnL>
                    <a:lnT w="12700">
                      <a:miter lim="400000"/>
                    </a:lnT>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2</a:t>
                      </a:r>
                    </a:p>
                  </a:txBody>
                  <a:tcPr marL="63500" marR="63500" marT="63500" marB="63500" anchor="ctr" anchorCtr="0" horzOverflow="overflow">
                    <a:lnR w="12700">
                      <a:miter lim="400000"/>
                    </a:lnR>
                    <a:lnT w="12700">
                      <a:miter lim="400000"/>
                    </a:lnT>
                  </a:tcPr>
                </a:tc>
              </a:tr>
              <a:tr h="519813">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3</a:t>
                      </a:r>
                    </a:p>
                  </a:txBody>
                  <a:tcPr marL="63500" marR="63500" marT="63500" marB="63500" anchor="ctr" anchorCtr="0" horzOverflow="overflow">
                    <a:lnL w="12700">
                      <a:miter lim="400000"/>
                    </a:lnL>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4</a:t>
                      </a:r>
                    </a:p>
                  </a:txBody>
                  <a:tcPr marL="63500" marR="63500" marT="63500" marB="63500" anchor="ctr" anchorCtr="0" horzOverflow="overflow">
                    <a:lnR w="12700">
                      <a:miter lim="400000"/>
                    </a:lnR>
                  </a:tcPr>
                </a:tc>
              </a:tr>
              <a:tr h="508443">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5</a:t>
                      </a:r>
                    </a:p>
                  </a:txBody>
                  <a:tcPr marL="63500" marR="63500" marT="63500" marB="63500" anchor="ctr" anchorCtr="0" horzOverflow="overflow">
                    <a:lnL w="12700">
                      <a:miter lim="400000"/>
                    </a:lnL>
                    <a:lnB w="12700">
                      <a:miter lim="400000"/>
                    </a:lnB>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6</a:t>
                      </a:r>
                    </a:p>
                  </a:txBody>
                  <a:tcPr marL="63500" marR="63500" marT="63500" marB="63500" anchor="ctr" anchorCtr="0" horzOverflow="overflow">
                    <a:lnR w="12700">
                      <a:miter lim="400000"/>
                    </a:lnR>
                    <a:lnB w="12700">
                      <a:miter lim="400000"/>
                    </a:lnB>
                  </a:tcPr>
                </a:tc>
              </a:tr>
            </a:tbl>
          </a:graphicData>
        </a:graphic>
      </p:graphicFrame>
      <p:cxnSp>
        <p:nvCxnSpPr>
          <p:cNvPr id="3054" name="Connection Line"/>
          <p:cNvCxnSpPr>
            <a:stCxn id="3057" idx="0"/>
            <a:endCxn id="3064" idx="0"/>
          </p:cNvCxnSpPr>
          <p:nvPr/>
        </p:nvCxnSpPr>
        <p:spPr>
          <a:xfrm flipV="1">
            <a:off x="7810500" y="5943600"/>
            <a:ext cx="1866900" cy="270042"/>
          </a:xfrm>
          <a:prstGeom prst="straightConnector1">
            <a:avLst/>
          </a:prstGeom>
          <a:ln w="25400">
            <a:solidFill>
              <a:srgbClr val="000000"/>
            </a:solidFill>
          </a:ln>
        </p:spPr>
      </p:cxnSp>
      <p:cxnSp>
        <p:nvCxnSpPr>
          <p:cNvPr id="3055" name="Connection Line"/>
          <p:cNvCxnSpPr>
            <a:stCxn id="3057" idx="0"/>
            <a:endCxn id="3062" idx="0"/>
          </p:cNvCxnSpPr>
          <p:nvPr/>
        </p:nvCxnSpPr>
        <p:spPr>
          <a:xfrm>
            <a:off x="7810500" y="6213641"/>
            <a:ext cx="647700" cy="1050759"/>
          </a:xfrm>
          <a:prstGeom prst="straightConnector1">
            <a:avLst/>
          </a:prstGeom>
          <a:ln w="19050">
            <a:solidFill>
              <a:srgbClr val="000000"/>
            </a:solidFill>
          </a:ln>
        </p:spPr>
      </p:cxnSp>
      <p:cxnSp>
        <p:nvCxnSpPr>
          <p:cNvPr id="3056" name="Connection Line"/>
          <p:cNvCxnSpPr>
            <a:stCxn id="3057" idx="0"/>
            <a:endCxn id="3069" idx="0"/>
          </p:cNvCxnSpPr>
          <p:nvPr/>
        </p:nvCxnSpPr>
        <p:spPr>
          <a:xfrm>
            <a:off x="7810500" y="6213641"/>
            <a:ext cx="2438400" cy="745959"/>
          </a:xfrm>
          <a:prstGeom prst="straightConnector1">
            <a:avLst/>
          </a:prstGeom>
          <a:ln w="19050">
            <a:solidFill>
              <a:srgbClr val="000000"/>
            </a:solidFill>
          </a:ln>
        </p:spPr>
      </p:cxnSp>
      <p:sp>
        <p:nvSpPr>
          <p:cNvPr id="3057" name="R1"/>
          <p:cNvSpPr/>
          <p:nvPr/>
        </p:nvSpPr>
        <p:spPr>
          <a:xfrm>
            <a:off x="7531100" y="5934241"/>
            <a:ext cx="558800" cy="558801"/>
          </a:xfrm>
          <a:prstGeom prst="ellipse">
            <a:avLst/>
          </a:prstGeom>
          <a:ln w="19050">
            <a:solidFill>
              <a:srgbClr val="000000"/>
            </a:solidFill>
          </a:ln>
          <a:extLst>
            <a:ext uri="{C572A759-6A51-4108-AA02-DFA0A04FC94B}">
              <ma14:wrappingTextBoxFlag xmlns:ma14="http://schemas.microsoft.com/office/mac/drawingml/2011/main" val="1"/>
            </a:ext>
          </a:extLst>
        </p:spPr>
        <p:txBody>
          <a:bodyPr lIns="25400" tIns="25400" rIns="25400" bIns="25400" anchor="ctr"/>
          <a:lstStyle/>
          <a:p>
            <a:pPr defTabSz="1295400">
              <a:spcBef>
                <a:spcPts val="500"/>
              </a:spcBef>
              <a:defRPr spc="100">
                <a:uFill>
                  <a:solidFill>
                    <a:srgbClr val="232323"/>
                  </a:solidFill>
                </a:uFill>
                <a:latin typeface="+mj-lt"/>
                <a:ea typeface="+mj-ea"/>
                <a:cs typeface="+mj-cs"/>
                <a:sym typeface="Times Roman"/>
              </a:defRPr>
            </a:pPr>
            <a:r>
              <a:rPr i="1"/>
              <a:t>R</a:t>
            </a:r>
            <a:r>
              <a:rPr baseline="-31000"/>
              <a:t>1</a:t>
            </a:r>
          </a:p>
        </p:txBody>
      </p:sp>
      <p:cxnSp>
        <p:nvCxnSpPr>
          <p:cNvPr id="3058" name="Connection Line"/>
          <p:cNvCxnSpPr>
            <a:stCxn id="3064" idx="0"/>
            <a:endCxn id="3062" idx="0"/>
          </p:cNvCxnSpPr>
          <p:nvPr/>
        </p:nvCxnSpPr>
        <p:spPr>
          <a:xfrm flipH="1">
            <a:off x="8458200" y="5943600"/>
            <a:ext cx="1219200" cy="1320800"/>
          </a:xfrm>
          <a:prstGeom prst="straightConnector1">
            <a:avLst/>
          </a:prstGeom>
          <a:ln w="19050">
            <a:solidFill>
              <a:srgbClr val="000000"/>
            </a:solidFill>
          </a:ln>
        </p:spPr>
      </p:cxnSp>
      <p:cxnSp>
        <p:nvCxnSpPr>
          <p:cNvPr id="3059" name="Connection Line"/>
          <p:cNvCxnSpPr>
            <a:stCxn id="3062" idx="0"/>
            <a:endCxn id="3069" idx="0"/>
          </p:cNvCxnSpPr>
          <p:nvPr/>
        </p:nvCxnSpPr>
        <p:spPr>
          <a:xfrm flipV="1">
            <a:off x="8458200" y="6959600"/>
            <a:ext cx="1790700" cy="304800"/>
          </a:xfrm>
          <a:prstGeom prst="straightConnector1">
            <a:avLst/>
          </a:prstGeom>
          <a:ln w="19050">
            <a:solidFill>
              <a:srgbClr val="000000"/>
            </a:solidFill>
          </a:ln>
        </p:spPr>
      </p:cxnSp>
      <p:cxnSp>
        <p:nvCxnSpPr>
          <p:cNvPr id="3060" name="Connection Line"/>
          <p:cNvCxnSpPr>
            <a:stCxn id="3067" idx="0"/>
            <a:endCxn id="3062" idx="0"/>
          </p:cNvCxnSpPr>
          <p:nvPr/>
        </p:nvCxnSpPr>
        <p:spPr>
          <a:xfrm flipH="1">
            <a:off x="8458200" y="5943600"/>
            <a:ext cx="3086100" cy="1320800"/>
          </a:xfrm>
          <a:prstGeom prst="straightConnector1">
            <a:avLst/>
          </a:prstGeom>
          <a:ln w="19050">
            <a:solidFill>
              <a:srgbClr val="000000"/>
            </a:solidFill>
          </a:ln>
        </p:spPr>
      </p:cxnSp>
      <p:cxnSp>
        <p:nvCxnSpPr>
          <p:cNvPr id="3061" name="Connection Line"/>
          <p:cNvCxnSpPr>
            <a:stCxn id="3062" idx="0"/>
            <a:endCxn id="3070" idx="0"/>
          </p:cNvCxnSpPr>
          <p:nvPr/>
        </p:nvCxnSpPr>
        <p:spPr>
          <a:xfrm>
            <a:off x="8458200" y="7264400"/>
            <a:ext cx="3365500" cy="292100"/>
          </a:xfrm>
          <a:prstGeom prst="straightConnector1">
            <a:avLst/>
          </a:prstGeom>
          <a:ln w="19050">
            <a:solidFill>
              <a:srgbClr val="000000"/>
            </a:solidFill>
          </a:ln>
        </p:spPr>
      </p:cxnSp>
      <p:sp>
        <p:nvSpPr>
          <p:cNvPr id="3062" name="R3"/>
          <p:cNvSpPr/>
          <p:nvPr/>
        </p:nvSpPr>
        <p:spPr>
          <a:xfrm>
            <a:off x="8178800" y="69850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31000"/>
              <a:t>3</a:t>
            </a:r>
          </a:p>
        </p:txBody>
      </p:sp>
      <p:cxnSp>
        <p:nvCxnSpPr>
          <p:cNvPr id="3063" name="Connection Line"/>
          <p:cNvCxnSpPr>
            <a:stCxn id="3064" idx="0"/>
            <a:endCxn id="3069" idx="0"/>
          </p:cNvCxnSpPr>
          <p:nvPr/>
        </p:nvCxnSpPr>
        <p:spPr>
          <a:xfrm>
            <a:off x="9677400" y="5943600"/>
            <a:ext cx="571500" cy="1016000"/>
          </a:xfrm>
          <a:prstGeom prst="straightConnector1">
            <a:avLst/>
          </a:prstGeom>
          <a:ln w="19050">
            <a:solidFill>
              <a:srgbClr val="000000"/>
            </a:solidFill>
          </a:ln>
        </p:spPr>
      </p:cxnSp>
      <p:sp>
        <p:nvSpPr>
          <p:cNvPr id="3064" name="R2"/>
          <p:cNvSpPr/>
          <p:nvPr/>
        </p:nvSpPr>
        <p:spPr>
          <a:xfrm>
            <a:off x="9398000" y="56642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25400" tIns="25400" rIns="25400" bIns="25400" anchor="ctr"/>
          <a:lstStyle/>
          <a:p>
            <a:pPr defTabSz="1295400">
              <a:spcBef>
                <a:spcPts val="500"/>
              </a:spcBef>
              <a:defRPr spc="100">
                <a:uFill>
                  <a:solidFill>
                    <a:srgbClr val="232323"/>
                  </a:solidFill>
                </a:uFill>
                <a:latin typeface="+mj-lt"/>
                <a:ea typeface="+mj-ea"/>
                <a:cs typeface="+mj-cs"/>
                <a:sym typeface="Times Roman"/>
              </a:defRPr>
            </a:pPr>
            <a:r>
              <a:rPr i="1"/>
              <a:t>R</a:t>
            </a:r>
            <a:r>
              <a:rPr baseline="-31000"/>
              <a:t>2</a:t>
            </a:r>
          </a:p>
        </p:txBody>
      </p:sp>
      <p:cxnSp>
        <p:nvCxnSpPr>
          <p:cNvPr id="3065" name="Connection Line"/>
          <p:cNvCxnSpPr>
            <a:stCxn id="3067" idx="0"/>
            <a:endCxn id="3069" idx="0"/>
          </p:cNvCxnSpPr>
          <p:nvPr/>
        </p:nvCxnSpPr>
        <p:spPr>
          <a:xfrm flipH="1">
            <a:off x="10248900" y="5943600"/>
            <a:ext cx="1295400" cy="1016000"/>
          </a:xfrm>
          <a:prstGeom prst="straightConnector1">
            <a:avLst/>
          </a:prstGeom>
          <a:ln w="19050">
            <a:solidFill>
              <a:srgbClr val="000000"/>
            </a:solidFill>
          </a:ln>
        </p:spPr>
      </p:cxnSp>
      <p:cxnSp>
        <p:nvCxnSpPr>
          <p:cNvPr id="3066" name="Connection Line"/>
          <p:cNvCxnSpPr>
            <a:stCxn id="3067" idx="0"/>
            <a:endCxn id="3070" idx="0"/>
          </p:cNvCxnSpPr>
          <p:nvPr/>
        </p:nvCxnSpPr>
        <p:spPr>
          <a:xfrm>
            <a:off x="11544300" y="5943600"/>
            <a:ext cx="279400" cy="1612900"/>
          </a:xfrm>
          <a:prstGeom prst="straightConnector1">
            <a:avLst/>
          </a:prstGeom>
          <a:ln w="19050">
            <a:solidFill>
              <a:srgbClr val="000000"/>
            </a:solidFill>
          </a:ln>
        </p:spPr>
      </p:cxnSp>
      <p:sp>
        <p:nvSpPr>
          <p:cNvPr id="3067" name="R5"/>
          <p:cNvSpPr/>
          <p:nvPr/>
        </p:nvSpPr>
        <p:spPr>
          <a:xfrm>
            <a:off x="11264900" y="56642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25400" tIns="25400" rIns="25400" bIns="25400" anchor="ctr"/>
          <a:lstStyle/>
          <a:p>
            <a:pPr defTabSz="1295400">
              <a:spcBef>
                <a:spcPts val="500"/>
              </a:spcBef>
              <a:defRPr spc="100">
                <a:uFill>
                  <a:solidFill>
                    <a:srgbClr val="232323"/>
                  </a:solidFill>
                </a:uFill>
                <a:latin typeface="+mj-lt"/>
                <a:ea typeface="+mj-ea"/>
                <a:cs typeface="+mj-cs"/>
                <a:sym typeface="Times Roman"/>
              </a:defRPr>
            </a:pPr>
            <a:r>
              <a:rPr i="1"/>
              <a:t>R</a:t>
            </a:r>
            <a:r>
              <a:rPr baseline="-31000"/>
              <a:t>5</a:t>
            </a:r>
          </a:p>
        </p:txBody>
      </p:sp>
      <p:cxnSp>
        <p:nvCxnSpPr>
          <p:cNvPr id="3068" name="Connection Line"/>
          <p:cNvCxnSpPr>
            <a:stCxn id="3069" idx="0"/>
            <a:endCxn id="3070" idx="0"/>
          </p:cNvCxnSpPr>
          <p:nvPr/>
        </p:nvCxnSpPr>
        <p:spPr>
          <a:xfrm>
            <a:off x="10248900" y="6959600"/>
            <a:ext cx="1574800" cy="596900"/>
          </a:xfrm>
          <a:prstGeom prst="straightConnector1">
            <a:avLst/>
          </a:prstGeom>
          <a:ln w="19050">
            <a:solidFill>
              <a:srgbClr val="000000"/>
            </a:solidFill>
          </a:ln>
        </p:spPr>
      </p:cxnSp>
      <p:sp>
        <p:nvSpPr>
          <p:cNvPr id="3069" name="R4"/>
          <p:cNvSpPr/>
          <p:nvPr/>
        </p:nvSpPr>
        <p:spPr>
          <a:xfrm>
            <a:off x="9969500" y="66802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25400" tIns="25400" rIns="25400" bIns="25400" anchor="ctr"/>
          <a:lstStyle/>
          <a:p>
            <a:pPr defTabSz="1295400">
              <a:spcBef>
                <a:spcPts val="500"/>
              </a:spcBef>
              <a:defRPr spc="100">
                <a:uFill>
                  <a:solidFill>
                    <a:srgbClr val="232323"/>
                  </a:solidFill>
                </a:uFill>
                <a:latin typeface="+mj-lt"/>
                <a:ea typeface="+mj-ea"/>
                <a:cs typeface="+mj-cs"/>
                <a:sym typeface="Times Roman"/>
              </a:defRPr>
            </a:pPr>
            <a:r>
              <a:rPr i="1"/>
              <a:t>R</a:t>
            </a:r>
            <a:r>
              <a:rPr baseline="-31000"/>
              <a:t>4</a:t>
            </a:r>
          </a:p>
        </p:txBody>
      </p:sp>
      <p:sp>
        <p:nvSpPr>
          <p:cNvPr id="3070" name="R6"/>
          <p:cNvSpPr/>
          <p:nvPr/>
        </p:nvSpPr>
        <p:spPr>
          <a:xfrm>
            <a:off x="11544300" y="72771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25400" tIns="25400" rIns="25400" bIns="25400" anchor="ctr"/>
          <a:lstStyle/>
          <a:p>
            <a:pPr defTabSz="1295400">
              <a:spcBef>
                <a:spcPts val="500"/>
              </a:spcBef>
              <a:defRPr spc="100">
                <a:uFill>
                  <a:solidFill>
                    <a:srgbClr val="232323"/>
                  </a:solidFill>
                </a:uFill>
                <a:latin typeface="+mj-lt"/>
                <a:ea typeface="+mj-ea"/>
                <a:cs typeface="+mj-cs"/>
                <a:sym typeface="Times Roman"/>
              </a:defRPr>
            </a:pPr>
            <a:r>
              <a:rPr i="1"/>
              <a:t>R</a:t>
            </a:r>
            <a:r>
              <a:rPr baseline="-31000"/>
              <a:t>6</a:t>
            </a:r>
          </a:p>
        </p:txBody>
      </p:sp>
      <p:sp>
        <p:nvSpPr>
          <p:cNvPr id="3071" name="Graphe d’adjacence…"/>
          <p:cNvSpPr/>
          <p:nvPr/>
        </p:nvSpPr>
        <p:spPr>
          <a:xfrm>
            <a:off x="7364809" y="4102099"/>
            <a:ext cx="2264867" cy="12211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Graphe d’adjacence</a:t>
            </a:r>
          </a:p>
          <a:p>
            <a:pPr lvl="1" marL="342900" indent="-342900">
              <a:buClr>
                <a:srgbClr val="849ABC"/>
              </a:buClr>
              <a:buSzPct val="55000"/>
              <a:buBlip>
                <a:blip r:embed="rId4"/>
              </a:buBlip>
            </a:pPr>
            <a:r>
              <a:t>noeuds : régions</a:t>
            </a:r>
          </a:p>
          <a:p>
            <a:pPr lvl="1" marL="342900" indent="-342900">
              <a:buClr>
                <a:srgbClr val="849ABC"/>
              </a:buClr>
              <a:buSzPct val="55000"/>
              <a:buBlip>
                <a:blip r:embed="rId4"/>
              </a:buBlip>
            </a:pPr>
            <a:r>
              <a:t>arcs : adjacence</a:t>
            </a:r>
          </a:p>
        </p:txBody>
      </p:sp>
      <p:pic>
        <p:nvPicPr>
          <p:cNvPr id="3072" name="droppedImage.tiff" descr="droppedImage.tiff"/>
          <p:cNvPicPr>
            <a:picLocks noChangeAspect="0"/>
          </p:cNvPicPr>
          <p:nvPr/>
        </p:nvPicPr>
        <p:blipFill>
          <a:blip r:embed="rId5">
            <a:extLst/>
          </a:blip>
          <a:stretch>
            <a:fillRect/>
          </a:stretch>
        </p:blipFill>
        <p:spPr>
          <a:xfrm>
            <a:off x="6629400" y="1371600"/>
            <a:ext cx="5207000" cy="2578100"/>
          </a:xfrm>
          <a:prstGeom prst="rect">
            <a:avLst/>
          </a:prstGeom>
        </p:spPr>
      </p:pic>
      <p:sp>
        <p:nvSpPr>
          <p:cNvPr id="3073" name="Arrow"/>
          <p:cNvSpPr/>
          <p:nvPr/>
        </p:nvSpPr>
        <p:spPr>
          <a:xfrm>
            <a:off x="3263900" y="6642100"/>
            <a:ext cx="647700" cy="927100"/>
          </a:xfrm>
          <a:prstGeom prst="rightArrow">
            <a:avLst>
              <a:gd name="adj1" fmla="val 42969"/>
              <a:gd name="adj2" fmla="val 4371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grpSp>
        <p:nvGrpSpPr>
          <p:cNvPr id="3076" name="Group"/>
          <p:cNvGrpSpPr/>
          <p:nvPr/>
        </p:nvGrpSpPr>
        <p:grpSpPr>
          <a:xfrm>
            <a:off x="1249966" y="3724088"/>
            <a:ext cx="2652689" cy="1539876"/>
            <a:chOff x="0" y="12700"/>
            <a:chExt cx="2652687" cy="1539875"/>
          </a:xfrm>
        </p:grpSpPr>
        <p:sp>
          <p:nvSpPr>
            <p:cNvPr id="3074" name="Exemple :"/>
            <p:cNvSpPr/>
            <p:nvPr/>
          </p:nvSpPr>
          <p:spPr>
            <a:xfrm>
              <a:off x="0" y="176845"/>
              <a:ext cx="1173535"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Exemple</a:t>
              </a:r>
              <a:r>
                <a:t> :</a:t>
              </a:r>
            </a:p>
          </p:txBody>
        </p:sp>
        <p:graphicFrame>
          <p:nvGraphicFramePr>
            <p:cNvPr id="3075" name="Tableau 2"/>
            <p:cNvGraphicFramePr/>
            <p:nvPr/>
          </p:nvGraphicFramePr>
          <p:xfrm>
            <a:off x="1306487" y="12700"/>
            <a:ext cx="1346201" cy="1539875"/>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336550"/>
                  <a:gridCol w="336550"/>
                  <a:gridCol w="336550"/>
                  <a:gridCol w="336550"/>
                </a:tblGrid>
                <a:tr h="509587">
                  <a:tc>
                    <a:txBody>
                      <a:bodyPr/>
                      <a:lstStyle/>
                      <a:p>
                        <a:pPr algn="ctr">
                          <a:buClrTx/>
                          <a:defRPr sz="1800">
                            <a:solidFill>
                              <a:srgbClr val="000000"/>
                            </a:solidFill>
                          </a:defRPr>
                        </a:pPr>
                        <a:r>
                          <a:rPr sz="2000">
                            <a:solidFill>
                              <a:srgbClr val="232323"/>
                            </a:solidFill>
                          </a:rPr>
                          <a:t>1</a:t>
                        </a:r>
                      </a:p>
                    </a:txBody>
                    <a:tcPr marL="63500" marR="63500" marT="63500" marB="63500" anchor="ctr" anchorCtr="0" horzOverflow="overflow">
                      <a:lnL w="12700">
                        <a:miter lim="400000"/>
                      </a:lnL>
                      <a:lnT w="12700">
                        <a:miter lim="400000"/>
                      </a:lnT>
                    </a:tcPr>
                  </a:tc>
                  <a:tc>
                    <a:txBody>
                      <a:bodyPr/>
                      <a:lstStyle/>
                      <a:p>
                        <a:pPr algn="ctr">
                          <a:buClrTx/>
                          <a:defRPr sz="1800">
                            <a:solidFill>
                              <a:srgbClr val="000000"/>
                            </a:solidFill>
                          </a:defRPr>
                        </a:pPr>
                        <a:r>
                          <a:rPr sz="2000">
                            <a:solidFill>
                              <a:srgbClr val="232323"/>
                            </a:solidFill>
                          </a:rPr>
                          <a:t>0</a:t>
                        </a:r>
                      </a:p>
                    </a:txBody>
                    <a:tcPr marL="63500" marR="63500" marT="63500" marB="63500" anchor="ctr" anchorCtr="0" horzOverflow="overflow">
                      <a:lnT w="12700">
                        <a:miter lim="400000"/>
                      </a:lnT>
                    </a:tcPr>
                  </a:tc>
                  <a:tc>
                    <a:txBody>
                      <a:bodyPr/>
                      <a:lstStyle/>
                      <a:p>
                        <a:pPr algn="ctr">
                          <a:buClrTx/>
                          <a:defRPr sz="1800">
                            <a:solidFill>
                              <a:srgbClr val="000000"/>
                            </a:solidFill>
                          </a:defRPr>
                        </a:pPr>
                        <a:r>
                          <a:rPr sz="2000">
                            <a:solidFill>
                              <a:srgbClr val="232323"/>
                            </a:solidFill>
                          </a:rPr>
                          <a:t>8</a:t>
                        </a:r>
                      </a:p>
                    </a:txBody>
                    <a:tcPr marL="63500" marR="63500" marT="63500" marB="63500" anchor="ctr" anchorCtr="0" horzOverflow="overflow">
                      <a:lnT w="12700">
                        <a:miter lim="400000"/>
                      </a:lnT>
                    </a:tcPr>
                  </a:tc>
                  <a:tc>
                    <a:txBody>
                      <a:bodyPr/>
                      <a:lstStyle/>
                      <a:p>
                        <a:pPr algn="ctr">
                          <a:buClrTx/>
                          <a:defRPr sz="1800">
                            <a:solidFill>
                              <a:srgbClr val="000000"/>
                            </a:solidFill>
                          </a:defRPr>
                        </a:pPr>
                        <a:r>
                          <a:rPr sz="2000">
                            <a:solidFill>
                              <a:srgbClr val="232323"/>
                            </a:solidFill>
                          </a:rPr>
                          <a:t>6</a:t>
                        </a:r>
                      </a:p>
                    </a:txBody>
                    <a:tcPr marL="63500" marR="63500" marT="63500" marB="63500" anchor="ctr" anchorCtr="0" horzOverflow="overflow">
                      <a:lnR w="12700">
                        <a:miter lim="400000"/>
                      </a:lnR>
                      <a:lnT w="12700">
                        <a:miter lim="400000"/>
                      </a:lnT>
                    </a:tcPr>
                  </a:tc>
                </a:tr>
                <a:tr h="520700">
                  <a:tc>
                    <a:txBody>
                      <a:bodyPr/>
                      <a:lstStyle/>
                      <a:p>
                        <a:pPr algn="ctr">
                          <a:buClrTx/>
                          <a:defRPr sz="1800">
                            <a:solidFill>
                              <a:srgbClr val="000000"/>
                            </a:solidFill>
                          </a:defRPr>
                        </a:pPr>
                        <a:r>
                          <a:rPr sz="2000">
                            <a:solidFill>
                              <a:srgbClr val="232323"/>
                            </a:solidFill>
                          </a:rPr>
                          <a:t>1</a:t>
                        </a:r>
                      </a:p>
                    </a:txBody>
                    <a:tcPr marL="63500" marR="63500" marT="63500" marB="63500" anchor="ctr" anchorCtr="0" horzOverflow="overflow">
                      <a:lnL w="12700">
                        <a:miter lim="400000"/>
                      </a:lnL>
                    </a:tcPr>
                  </a:tc>
                  <a:tc>
                    <a:txBody>
                      <a:bodyPr/>
                      <a:lstStyle/>
                      <a:p>
                        <a:pPr algn="ctr">
                          <a:buClrTx/>
                          <a:defRPr sz="1800">
                            <a:solidFill>
                              <a:srgbClr val="000000"/>
                            </a:solidFill>
                          </a:defRPr>
                        </a:pPr>
                        <a:r>
                          <a:rPr sz="2000">
                            <a:solidFill>
                              <a:srgbClr val="232323"/>
                            </a:solidFill>
                          </a:rPr>
                          <a:t>0</a:t>
                        </a:r>
                      </a:p>
                    </a:txBody>
                    <a:tcPr marL="63500" marR="63500" marT="63500" marB="63500" anchor="ctr" anchorCtr="0" horzOverflow="overflow"/>
                  </a:tc>
                  <a:tc>
                    <a:txBody>
                      <a:bodyPr/>
                      <a:lstStyle/>
                      <a:p>
                        <a:pPr algn="ctr">
                          <a:buClrTx/>
                          <a:defRPr sz="1800">
                            <a:solidFill>
                              <a:srgbClr val="000000"/>
                            </a:solidFill>
                          </a:defRPr>
                        </a:pPr>
                        <a:r>
                          <a:rPr sz="2000">
                            <a:solidFill>
                              <a:srgbClr val="232323"/>
                            </a:solidFill>
                          </a:rPr>
                          <a:t>7</a:t>
                        </a:r>
                      </a:p>
                    </a:txBody>
                    <a:tcPr marL="63500" marR="63500" marT="63500" marB="63500" anchor="ctr" anchorCtr="0" horzOverflow="overflow"/>
                  </a:tc>
                  <a:tc>
                    <a:txBody>
                      <a:bodyPr/>
                      <a:lstStyle/>
                      <a:p>
                        <a:pPr algn="ctr">
                          <a:buClrTx/>
                          <a:defRPr sz="1800">
                            <a:solidFill>
                              <a:srgbClr val="000000"/>
                            </a:solidFill>
                          </a:defRPr>
                        </a:pPr>
                        <a:r>
                          <a:rPr sz="2000">
                            <a:solidFill>
                              <a:srgbClr val="232323"/>
                            </a:solidFill>
                          </a:rPr>
                          <a:t>5</a:t>
                        </a:r>
                      </a:p>
                    </a:txBody>
                    <a:tcPr marL="63500" marR="63500" marT="63500" marB="63500" anchor="ctr" anchorCtr="0" horzOverflow="overflow">
                      <a:lnR w="12700">
                        <a:miter lim="400000"/>
                      </a:lnR>
                    </a:tcPr>
                  </a:tc>
                </a:tr>
                <a:tr h="509587">
                  <a:tc>
                    <a:txBody>
                      <a:bodyPr/>
                      <a:lstStyle/>
                      <a:p>
                        <a:pPr algn="ctr">
                          <a:buClrTx/>
                          <a:defRPr sz="1800">
                            <a:solidFill>
                              <a:srgbClr val="000000"/>
                            </a:solidFill>
                          </a:defRPr>
                        </a:pPr>
                        <a:r>
                          <a:rPr sz="2000">
                            <a:solidFill>
                              <a:srgbClr val="232323"/>
                            </a:solidFill>
                          </a:rPr>
                          <a:t>1</a:t>
                        </a:r>
                      </a:p>
                    </a:txBody>
                    <a:tcPr marL="63500" marR="63500" marT="63500" marB="63500" anchor="ctr" anchorCtr="0" horzOverflow="overflow">
                      <a:lnL w="12700">
                        <a:miter lim="400000"/>
                      </a:lnL>
                      <a:lnB w="12700">
                        <a:miter lim="400000"/>
                      </a:lnB>
                    </a:tcPr>
                  </a:tc>
                  <a:tc>
                    <a:txBody>
                      <a:bodyPr/>
                      <a:lstStyle/>
                      <a:p>
                        <a:pPr algn="ctr">
                          <a:buClrTx/>
                          <a:defRPr sz="1800">
                            <a:solidFill>
                              <a:srgbClr val="000000"/>
                            </a:solidFill>
                          </a:defRPr>
                        </a:pPr>
                        <a:r>
                          <a:rPr sz="2000">
                            <a:solidFill>
                              <a:srgbClr val="232323"/>
                            </a:solidFill>
                          </a:rPr>
                          <a:t>1</a:t>
                        </a:r>
                      </a:p>
                    </a:txBody>
                    <a:tcPr marL="63500" marR="63500" marT="63500" marB="63500" anchor="ctr" anchorCtr="0" horzOverflow="overflow">
                      <a:lnB w="12700">
                        <a:miter lim="400000"/>
                      </a:lnB>
                    </a:tcPr>
                  </a:tc>
                  <a:tc>
                    <a:txBody>
                      <a:bodyPr/>
                      <a:lstStyle/>
                      <a:p>
                        <a:pPr algn="ctr">
                          <a:buClrTx/>
                          <a:defRPr sz="1800">
                            <a:solidFill>
                              <a:srgbClr val="000000"/>
                            </a:solidFill>
                          </a:defRPr>
                        </a:pPr>
                        <a:r>
                          <a:rPr sz="2000">
                            <a:solidFill>
                              <a:srgbClr val="232323"/>
                            </a:solidFill>
                          </a:rPr>
                          <a:t>4</a:t>
                        </a:r>
                      </a:p>
                    </a:txBody>
                    <a:tcPr marL="63500" marR="63500" marT="63500" marB="63500" anchor="ctr" anchorCtr="0" horzOverflow="overflow">
                      <a:lnB w="12700">
                        <a:miter lim="400000"/>
                      </a:lnB>
                    </a:tcPr>
                  </a:tc>
                  <a:tc>
                    <a:txBody>
                      <a:bodyPr/>
                      <a:lstStyle/>
                      <a:p>
                        <a:pPr algn="ctr">
                          <a:buClrTx/>
                          <a:defRPr sz="1800">
                            <a:solidFill>
                              <a:srgbClr val="000000"/>
                            </a:solidFill>
                          </a:defRPr>
                        </a:pPr>
                        <a:r>
                          <a:rPr sz="2000">
                            <a:solidFill>
                              <a:srgbClr val="232323"/>
                            </a:solidFill>
                          </a:rPr>
                          <a:t>4</a:t>
                        </a:r>
                      </a:p>
                    </a:txBody>
                    <a:tcPr marL="63500" marR="63500" marT="63500" marB="63500" anchor="ctr" anchorCtr="0" horzOverflow="overflow">
                      <a:lnR w="12700">
                        <a:miter lim="400000"/>
                      </a:lnR>
                      <a:lnB w="12700">
                        <a:miter lim="400000"/>
                      </a:lnB>
                    </a:tcPr>
                  </a:tc>
                </a:tr>
              </a:tbl>
            </a:graphicData>
          </a:graphic>
        </p:graphicFrame>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5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5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07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0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3054"/>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055"/>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3056"/>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3057"/>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3058"/>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3059"/>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3060"/>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3061"/>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3062"/>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4" fill="hold">
                                  <p:stCondLst>
                                    <p:cond delay="0"/>
                                  </p:stCondLst>
                                  <p:iterate type="el" backwards="0">
                                    <p:tmAbs val="0"/>
                                  </p:iterate>
                                  <p:childTnLst>
                                    <p:set>
                                      <p:cBhvr>
                                        <p:cTn id="47" fill="hold"/>
                                        <p:tgtEl>
                                          <p:spTgt spid="3063"/>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5" fill="hold">
                                  <p:stCondLst>
                                    <p:cond delay="0"/>
                                  </p:stCondLst>
                                  <p:iterate type="el" backwards="0">
                                    <p:tmAbs val="0"/>
                                  </p:iterate>
                                  <p:childTnLst>
                                    <p:set>
                                      <p:cBhvr>
                                        <p:cTn id="50" fill="hold"/>
                                        <p:tgtEl>
                                          <p:spTgt spid="3064"/>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6" fill="hold">
                                  <p:stCondLst>
                                    <p:cond delay="0"/>
                                  </p:stCondLst>
                                  <p:iterate type="el" backwards="0">
                                    <p:tmAbs val="0"/>
                                  </p:iterate>
                                  <p:childTnLst>
                                    <p:set>
                                      <p:cBhvr>
                                        <p:cTn id="53" fill="hold"/>
                                        <p:tgtEl>
                                          <p:spTgt spid="3065"/>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7" fill="hold">
                                  <p:stCondLst>
                                    <p:cond delay="0"/>
                                  </p:stCondLst>
                                  <p:iterate type="el" backwards="0">
                                    <p:tmAbs val="0"/>
                                  </p:iterate>
                                  <p:childTnLst>
                                    <p:set>
                                      <p:cBhvr>
                                        <p:cTn id="56" fill="hold"/>
                                        <p:tgtEl>
                                          <p:spTgt spid="3066"/>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8" fill="hold">
                                  <p:stCondLst>
                                    <p:cond delay="0"/>
                                  </p:stCondLst>
                                  <p:iterate type="el" backwards="0">
                                    <p:tmAbs val="0"/>
                                  </p:iterate>
                                  <p:childTnLst>
                                    <p:set>
                                      <p:cBhvr>
                                        <p:cTn id="59" fill="hold"/>
                                        <p:tgtEl>
                                          <p:spTgt spid="3067"/>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9" fill="hold">
                                  <p:stCondLst>
                                    <p:cond delay="0"/>
                                  </p:stCondLst>
                                  <p:iterate type="el" backwards="0">
                                    <p:tmAbs val="0"/>
                                  </p:iterate>
                                  <p:childTnLst>
                                    <p:set>
                                      <p:cBhvr>
                                        <p:cTn id="62" fill="hold"/>
                                        <p:tgtEl>
                                          <p:spTgt spid="3068"/>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20" fill="hold">
                                  <p:stCondLst>
                                    <p:cond delay="0"/>
                                  </p:stCondLst>
                                  <p:iterate type="el" backwards="0">
                                    <p:tmAbs val="0"/>
                                  </p:iterate>
                                  <p:childTnLst>
                                    <p:set>
                                      <p:cBhvr>
                                        <p:cTn id="65" fill="hold"/>
                                        <p:tgtEl>
                                          <p:spTgt spid="3069"/>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1" fill="hold">
                                  <p:stCondLst>
                                    <p:cond delay="0"/>
                                  </p:stCondLst>
                                  <p:iterate type="el" backwards="0">
                                    <p:tmAbs val="0"/>
                                  </p:iterate>
                                  <p:childTnLst>
                                    <p:set>
                                      <p:cBhvr>
                                        <p:cTn id="68" fill="hold"/>
                                        <p:tgtEl>
                                          <p:spTgt spid="30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1" grpId="2"/>
      <p:bldP build="whole" bldLvl="1" animBg="1" rev="0" advAuto="0" spid="3052" grpId="1"/>
      <p:bldP build="whole" bldLvl="1" animBg="1" rev="0" advAuto="0" spid="3063" grpId="14"/>
      <p:bldP build="whole" bldLvl="1" animBg="1" rev="0" advAuto="0" spid="3067" grpId="18"/>
      <p:bldP build="whole" bldLvl="1" animBg="1" rev="0" advAuto="0" spid="3054" grpId="5"/>
      <p:bldP build="whole" bldLvl="1" animBg="1" rev="0" advAuto="0" spid="3065" grpId="16"/>
      <p:bldP build="whole" bldLvl="1" animBg="1" rev="0" advAuto="0" spid="3069" grpId="20"/>
      <p:bldP build="whole" bldLvl="1" animBg="1" rev="0" advAuto="0" spid="3066" grpId="17"/>
      <p:bldP build="whole" bldLvl="1" animBg="1" rev="0" advAuto="0" spid="3056" grpId="7"/>
      <p:bldP build="whole" bldLvl="1" animBg="1" rev="0" advAuto="0" spid="3062" grpId="13"/>
      <p:bldP build="whole" bldLvl="1" animBg="1" rev="0" advAuto="0" spid="3053" grpId="4"/>
      <p:bldP build="whole" bldLvl="1" animBg="1" rev="0" advAuto="0" spid="3068" grpId="19"/>
      <p:bldP build="whole" bldLvl="1" animBg="1" rev="0" advAuto="0" spid="3061" grpId="12"/>
      <p:bldP build="whole" bldLvl="1" animBg="1" rev="0" advAuto="0" spid="3060" grpId="11"/>
      <p:bldP build="whole" bldLvl="1" animBg="1" rev="0" advAuto="0" spid="3070" grpId="21"/>
      <p:bldP build="whole" bldLvl="1" animBg="1" rev="0" advAuto="0" spid="3059" grpId="10"/>
      <p:bldP build="whole" bldLvl="1" animBg="1" rev="0" advAuto="0" spid="3064" grpId="15"/>
      <p:bldP build="whole" bldLvl="1" animBg="1" rev="0" advAuto="0" spid="3057" grpId="8"/>
      <p:bldP build="whole" bldLvl="1" animBg="1" rev="0" advAuto="0" spid="3073" grpId="3"/>
      <p:bldP build="whole" bldLvl="1" animBg="1" rev="0" advAuto="0" spid="3058" grpId="9"/>
      <p:bldP build="whole" bldLvl="1" animBg="1" rev="0" advAuto="0" spid="3055" grpId="6"/>
    </p:bldLst>
  </p:timing>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078"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079"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2"/>
            </a:pPr>
            <a:r>
              <a:t>Fusion de régions</a:t>
            </a:r>
          </a:p>
          <a:p>
            <a:pPr lvl="2">
              <a:buBlip>
                <a:blip r:embed="rId4"/>
              </a:buBlip>
            </a:pPr>
            <a:r>
              <a:rPr i="1"/>
              <a:t>Remarque</a:t>
            </a:r>
            <a:r>
              <a:t> :</a:t>
            </a:r>
            <a:endParaRPr i="1"/>
          </a:p>
          <a:p>
            <a:pPr lvl="3"/>
            <a:r>
              <a:t>Représentation de </a:t>
            </a:r>
            <a:r>
              <a:rPr i="1"/>
              <a:t>S</a:t>
            </a:r>
            <a:r>
              <a:t> par un graphe d’adjacence</a:t>
            </a:r>
          </a:p>
        </p:txBody>
      </p:sp>
      <p:sp>
        <p:nvSpPr>
          <p:cNvPr id="308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1"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082" name="Tableau 1"/>
          <p:cNvGraphicFramePr/>
          <p:nvPr/>
        </p:nvGraphicFramePr>
        <p:xfrm>
          <a:off x="1587500" y="6350000"/>
          <a:ext cx="1346200" cy="1539875"/>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336550"/>
                <a:gridCol w="336550"/>
                <a:gridCol w="336550"/>
                <a:gridCol w="336550"/>
              </a:tblGrid>
              <a:tr h="509587">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8</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6</a:t>
                      </a:r>
                    </a:p>
                  </a:txBody>
                  <a:tcPr marL="63500" marR="63500" marT="63500" marB="63500" anchor="ctr" anchorCtr="0" horzOverflow="overflow">
                    <a:lnR w="12700">
                      <a:miter lim="400000"/>
                    </a:lnR>
                    <a:lnT w="12700">
                      <a:miter lim="400000"/>
                    </a:lnT>
                  </a:tcPr>
                </a:tc>
              </a:tr>
              <a:tr h="520700">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7</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5</a:t>
                      </a:r>
                    </a:p>
                  </a:txBody>
                  <a:tcPr marL="63500" marR="63500" marT="63500" marB="63500" anchor="ctr" anchorCtr="0" horzOverflow="overflow">
                    <a:lnR w="12700">
                      <a:miter lim="400000"/>
                    </a:lnR>
                  </a:tcPr>
                </a:tc>
              </a:tr>
              <a:tr h="509587">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R w="12700">
                      <a:miter lim="400000"/>
                    </a:lnR>
                    <a:lnB w="12700">
                      <a:miter lim="400000"/>
                    </a:lnB>
                  </a:tcPr>
                </a:tc>
              </a:tr>
            </a:tbl>
          </a:graphicData>
        </a:graphic>
      </p:graphicFrame>
      <p:sp>
        <p:nvSpPr>
          <p:cNvPr id="3083" name="② 𝓟1(Ri∪Rj) = dyn(Ri∪Rj) ≤ 3"/>
          <p:cNvSpPr/>
          <p:nvPr/>
        </p:nvSpPr>
        <p:spPr>
          <a:xfrm>
            <a:off x="1973169" y="4246879"/>
            <a:ext cx="3746501" cy="548642"/>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t>② </a:t>
            </a:r>
            <a:r>
              <a:rPr b="1" spc="-460"/>
              <a:t>𝓟</a:t>
            </a:r>
            <a:r>
              <a:rPr baseline="-31000"/>
              <a:t>1</a:t>
            </a:r>
            <a:r>
              <a:t>(</a:t>
            </a:r>
            <a:r>
              <a:rPr i="1">
                <a:latin typeface="Times New Roman"/>
                <a:ea typeface="Times New Roman"/>
                <a:cs typeface="Times New Roman"/>
                <a:sym typeface="Times New Roman"/>
              </a:rPr>
              <a:t>R</a:t>
            </a:r>
            <a:r>
              <a:rPr baseline="-31000" i="1"/>
              <a:t>i</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31000" i="1"/>
              <a:t>j</a:t>
            </a:r>
            <a:r>
              <a:t>) = dyn(</a:t>
            </a:r>
            <a:r>
              <a:rPr i="1">
                <a:latin typeface="Times New Roman"/>
                <a:ea typeface="Times New Roman"/>
                <a:cs typeface="Times New Roman"/>
                <a:sym typeface="Times New Roman"/>
              </a:rPr>
              <a:t>R</a:t>
            </a:r>
            <a:r>
              <a:rPr baseline="-31000" i="1"/>
              <a:t>i</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31000" i="1"/>
              <a:t>j</a:t>
            </a:r>
            <a:r>
              <a:t>) ≤ 3 </a:t>
            </a:r>
          </a:p>
        </p:txBody>
      </p:sp>
      <p:graphicFrame>
        <p:nvGraphicFramePr>
          <p:cNvPr id="3084" name="Tableau sans nom"/>
          <p:cNvGraphicFramePr/>
          <p:nvPr/>
        </p:nvGraphicFramePr>
        <p:xfrm>
          <a:off x="4254500" y="6350000"/>
          <a:ext cx="1346200" cy="1536700"/>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673100"/>
                <a:gridCol w="673100"/>
              </a:tblGrid>
              <a:tr h="508443">
                <a:tc rowSpan="2">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13</a:t>
                      </a:r>
                    </a:p>
                  </a:txBody>
                  <a:tcPr marL="63500" marR="63500" marT="63500" marB="63500" anchor="ctr" anchorCtr="0" horzOverflow="overflow">
                    <a:lnL w="12700">
                      <a:miter lim="400000"/>
                    </a:lnL>
                    <a:lnT w="12700">
                      <a:miter lim="400000"/>
                    </a:lnT>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2</a:t>
                      </a:r>
                    </a:p>
                  </a:txBody>
                  <a:tcPr marL="63500" marR="63500" marT="63500" marB="63500" anchor="ctr" anchorCtr="0" horzOverflow="overflow">
                    <a:lnR w="12700">
                      <a:miter lim="400000"/>
                    </a:lnR>
                    <a:lnT w="12700">
                      <a:miter lim="400000"/>
                    </a:lnT>
                  </a:tcPr>
                </a:tc>
              </a:tr>
              <a:tr h="519814">
                <a:tc vMerge="1">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4</a:t>
                      </a:r>
                    </a:p>
                  </a:txBody>
                  <a:tcPr marL="63500" marR="63500" marT="63500" marB="63500" anchor="ctr" anchorCtr="0" horzOverflow="overflow">
                    <a:lnR w="12700">
                      <a:miter lim="400000"/>
                    </a:lnR>
                  </a:tcPr>
                </a:tc>
              </a:tr>
              <a:tr h="508443">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5</a:t>
                      </a:r>
                    </a:p>
                  </a:txBody>
                  <a:tcPr marL="63500" marR="63500" marT="63500" marB="63500" anchor="ctr" anchorCtr="0" horzOverflow="overflow">
                    <a:lnL w="12700">
                      <a:miter lim="400000"/>
                    </a:lnL>
                    <a:lnB w="12700">
                      <a:miter lim="400000"/>
                    </a:lnB>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6</a:t>
                      </a:r>
                    </a:p>
                  </a:txBody>
                  <a:tcPr marL="63500" marR="63500" marT="63500" marB="63500" anchor="ctr" anchorCtr="0" horzOverflow="overflow">
                    <a:lnR w="12700">
                      <a:miter lim="400000"/>
                    </a:lnR>
                    <a:lnB w="12700">
                      <a:miter lim="400000"/>
                    </a:lnB>
                  </a:tcPr>
                </a:tc>
              </a:tr>
            </a:tbl>
          </a:graphicData>
        </a:graphic>
      </p:graphicFrame>
      <p:cxnSp>
        <p:nvCxnSpPr>
          <p:cNvPr id="3085" name="Connection Line"/>
          <p:cNvCxnSpPr>
            <a:stCxn id="3088" idx="0"/>
            <a:endCxn id="3095" idx="0"/>
          </p:cNvCxnSpPr>
          <p:nvPr/>
        </p:nvCxnSpPr>
        <p:spPr>
          <a:xfrm flipV="1">
            <a:off x="7874000" y="3276600"/>
            <a:ext cx="1866900" cy="292100"/>
          </a:xfrm>
          <a:prstGeom prst="straightConnector1">
            <a:avLst/>
          </a:prstGeom>
          <a:ln w="25400">
            <a:solidFill>
              <a:srgbClr val="000000"/>
            </a:solidFill>
          </a:ln>
        </p:spPr>
      </p:cxnSp>
      <p:cxnSp>
        <p:nvCxnSpPr>
          <p:cNvPr id="3086" name="Connection Line"/>
          <p:cNvCxnSpPr>
            <a:stCxn id="3088" idx="0"/>
            <a:endCxn id="3093" idx="0"/>
          </p:cNvCxnSpPr>
          <p:nvPr/>
        </p:nvCxnSpPr>
        <p:spPr>
          <a:xfrm>
            <a:off x="7874000" y="3568700"/>
            <a:ext cx="647700" cy="1028700"/>
          </a:xfrm>
          <a:prstGeom prst="straightConnector1">
            <a:avLst/>
          </a:prstGeom>
          <a:ln w="19050">
            <a:solidFill>
              <a:srgbClr val="000000"/>
            </a:solidFill>
          </a:ln>
        </p:spPr>
      </p:cxnSp>
      <p:cxnSp>
        <p:nvCxnSpPr>
          <p:cNvPr id="3087" name="Connection Line"/>
          <p:cNvCxnSpPr>
            <a:stCxn id="3088" idx="0"/>
            <a:endCxn id="3100" idx="0"/>
          </p:cNvCxnSpPr>
          <p:nvPr/>
        </p:nvCxnSpPr>
        <p:spPr>
          <a:xfrm>
            <a:off x="7874000" y="3568700"/>
            <a:ext cx="2425700" cy="749300"/>
          </a:xfrm>
          <a:prstGeom prst="straightConnector1">
            <a:avLst/>
          </a:prstGeom>
          <a:ln w="19050">
            <a:solidFill>
              <a:srgbClr val="000000"/>
            </a:solidFill>
          </a:ln>
        </p:spPr>
      </p:cxnSp>
      <p:sp>
        <p:nvSpPr>
          <p:cNvPr id="3088" name="R1"/>
          <p:cNvSpPr/>
          <p:nvPr/>
        </p:nvSpPr>
        <p:spPr>
          <a:xfrm>
            <a:off x="7594600" y="32893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1</a:t>
            </a:r>
          </a:p>
        </p:txBody>
      </p:sp>
      <p:cxnSp>
        <p:nvCxnSpPr>
          <p:cNvPr id="3089" name="Connection Line"/>
          <p:cNvCxnSpPr>
            <a:stCxn id="3095" idx="0"/>
            <a:endCxn id="3093" idx="0"/>
          </p:cNvCxnSpPr>
          <p:nvPr/>
        </p:nvCxnSpPr>
        <p:spPr>
          <a:xfrm flipH="1">
            <a:off x="8521700" y="3276600"/>
            <a:ext cx="1219200" cy="1320800"/>
          </a:xfrm>
          <a:prstGeom prst="straightConnector1">
            <a:avLst/>
          </a:prstGeom>
          <a:ln w="19050">
            <a:solidFill>
              <a:srgbClr val="000000"/>
            </a:solidFill>
          </a:ln>
        </p:spPr>
      </p:cxnSp>
      <p:cxnSp>
        <p:nvCxnSpPr>
          <p:cNvPr id="3090" name="Connection Line"/>
          <p:cNvCxnSpPr>
            <a:stCxn id="3093" idx="0"/>
            <a:endCxn id="3100" idx="0"/>
          </p:cNvCxnSpPr>
          <p:nvPr/>
        </p:nvCxnSpPr>
        <p:spPr>
          <a:xfrm flipV="1">
            <a:off x="8521700" y="4318000"/>
            <a:ext cx="1778000" cy="279400"/>
          </a:xfrm>
          <a:prstGeom prst="straightConnector1">
            <a:avLst/>
          </a:prstGeom>
          <a:ln w="19050">
            <a:solidFill>
              <a:srgbClr val="000000"/>
            </a:solidFill>
          </a:ln>
        </p:spPr>
      </p:cxnSp>
      <p:cxnSp>
        <p:nvCxnSpPr>
          <p:cNvPr id="3091" name="Connection Line"/>
          <p:cNvCxnSpPr>
            <a:stCxn id="3098" idx="0"/>
            <a:endCxn id="3093" idx="0"/>
          </p:cNvCxnSpPr>
          <p:nvPr/>
        </p:nvCxnSpPr>
        <p:spPr>
          <a:xfrm flipH="1">
            <a:off x="8521700" y="3276600"/>
            <a:ext cx="3086100" cy="1320800"/>
          </a:xfrm>
          <a:prstGeom prst="straightConnector1">
            <a:avLst/>
          </a:prstGeom>
          <a:ln w="19050">
            <a:solidFill>
              <a:srgbClr val="000000"/>
            </a:solidFill>
          </a:ln>
        </p:spPr>
      </p:cxnSp>
      <p:cxnSp>
        <p:nvCxnSpPr>
          <p:cNvPr id="3092" name="Connection Line"/>
          <p:cNvCxnSpPr>
            <a:stCxn id="3093" idx="0"/>
            <a:endCxn id="3101" idx="0"/>
          </p:cNvCxnSpPr>
          <p:nvPr/>
        </p:nvCxnSpPr>
        <p:spPr>
          <a:xfrm>
            <a:off x="8521700" y="4597400"/>
            <a:ext cx="3263900" cy="177800"/>
          </a:xfrm>
          <a:prstGeom prst="straightConnector1">
            <a:avLst/>
          </a:prstGeom>
          <a:ln w="19050">
            <a:solidFill>
              <a:srgbClr val="000000"/>
            </a:solidFill>
          </a:ln>
        </p:spPr>
      </p:cxnSp>
      <p:sp>
        <p:nvSpPr>
          <p:cNvPr id="3093" name="R3"/>
          <p:cNvSpPr/>
          <p:nvPr/>
        </p:nvSpPr>
        <p:spPr>
          <a:xfrm>
            <a:off x="8242300" y="43180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3</a:t>
            </a:r>
          </a:p>
        </p:txBody>
      </p:sp>
      <p:cxnSp>
        <p:nvCxnSpPr>
          <p:cNvPr id="3094" name="Connection Line"/>
          <p:cNvCxnSpPr>
            <a:stCxn id="3095" idx="0"/>
            <a:endCxn id="3100" idx="0"/>
          </p:cNvCxnSpPr>
          <p:nvPr/>
        </p:nvCxnSpPr>
        <p:spPr>
          <a:xfrm>
            <a:off x="9740900" y="3276600"/>
            <a:ext cx="558800" cy="1041400"/>
          </a:xfrm>
          <a:prstGeom prst="straightConnector1">
            <a:avLst/>
          </a:prstGeom>
          <a:ln w="19050">
            <a:solidFill>
              <a:srgbClr val="000000"/>
            </a:solidFill>
          </a:ln>
        </p:spPr>
      </p:cxnSp>
      <p:sp>
        <p:nvSpPr>
          <p:cNvPr id="3095" name="R2"/>
          <p:cNvSpPr/>
          <p:nvPr/>
        </p:nvSpPr>
        <p:spPr>
          <a:xfrm>
            <a:off x="9461500" y="29972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2</a:t>
            </a:r>
          </a:p>
        </p:txBody>
      </p:sp>
      <p:cxnSp>
        <p:nvCxnSpPr>
          <p:cNvPr id="3096" name="Connection Line"/>
          <p:cNvCxnSpPr>
            <a:stCxn id="3098" idx="0"/>
            <a:endCxn id="3100" idx="0"/>
          </p:cNvCxnSpPr>
          <p:nvPr/>
        </p:nvCxnSpPr>
        <p:spPr>
          <a:xfrm flipH="1">
            <a:off x="10299700" y="3276600"/>
            <a:ext cx="1308100" cy="1041400"/>
          </a:xfrm>
          <a:prstGeom prst="straightConnector1">
            <a:avLst/>
          </a:prstGeom>
          <a:ln w="19050">
            <a:solidFill>
              <a:srgbClr val="000000"/>
            </a:solidFill>
          </a:ln>
        </p:spPr>
      </p:cxnSp>
      <p:cxnSp>
        <p:nvCxnSpPr>
          <p:cNvPr id="3097" name="Connection Line"/>
          <p:cNvCxnSpPr>
            <a:stCxn id="3098" idx="0"/>
            <a:endCxn id="3101" idx="0"/>
          </p:cNvCxnSpPr>
          <p:nvPr/>
        </p:nvCxnSpPr>
        <p:spPr>
          <a:xfrm>
            <a:off x="11607800" y="3276600"/>
            <a:ext cx="177800" cy="1498600"/>
          </a:xfrm>
          <a:prstGeom prst="straightConnector1">
            <a:avLst/>
          </a:prstGeom>
          <a:ln w="19050">
            <a:solidFill>
              <a:srgbClr val="000000"/>
            </a:solidFill>
          </a:ln>
        </p:spPr>
      </p:cxnSp>
      <p:sp>
        <p:nvSpPr>
          <p:cNvPr id="3098" name="R5"/>
          <p:cNvSpPr/>
          <p:nvPr/>
        </p:nvSpPr>
        <p:spPr>
          <a:xfrm>
            <a:off x="11328400" y="29972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5</a:t>
            </a:r>
          </a:p>
        </p:txBody>
      </p:sp>
      <p:cxnSp>
        <p:nvCxnSpPr>
          <p:cNvPr id="3099" name="Connection Line"/>
          <p:cNvCxnSpPr>
            <a:stCxn id="3100" idx="0"/>
            <a:endCxn id="3101" idx="0"/>
          </p:cNvCxnSpPr>
          <p:nvPr/>
        </p:nvCxnSpPr>
        <p:spPr>
          <a:xfrm>
            <a:off x="10299700" y="4318000"/>
            <a:ext cx="1485900" cy="457200"/>
          </a:xfrm>
          <a:prstGeom prst="straightConnector1">
            <a:avLst/>
          </a:prstGeom>
          <a:ln w="19050">
            <a:solidFill>
              <a:srgbClr val="000000"/>
            </a:solidFill>
          </a:ln>
        </p:spPr>
      </p:cxnSp>
      <p:sp>
        <p:nvSpPr>
          <p:cNvPr id="3100" name="R4"/>
          <p:cNvSpPr/>
          <p:nvPr/>
        </p:nvSpPr>
        <p:spPr>
          <a:xfrm>
            <a:off x="10020300" y="40386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4</a:t>
            </a:r>
          </a:p>
        </p:txBody>
      </p:sp>
      <p:sp>
        <p:nvSpPr>
          <p:cNvPr id="3101" name="R6"/>
          <p:cNvSpPr/>
          <p:nvPr/>
        </p:nvSpPr>
        <p:spPr>
          <a:xfrm>
            <a:off x="11506200" y="44958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6</a:t>
            </a:r>
          </a:p>
        </p:txBody>
      </p:sp>
      <p:sp>
        <p:nvSpPr>
          <p:cNvPr id="3102" name="Graphe d’adjacence…"/>
          <p:cNvSpPr/>
          <p:nvPr/>
        </p:nvSpPr>
        <p:spPr>
          <a:xfrm>
            <a:off x="5783566" y="1192845"/>
            <a:ext cx="4144715" cy="12973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Graphe d’adjacence</a:t>
            </a:r>
          </a:p>
          <a:p>
            <a:pPr lvl="1" marL="419100" indent="-317500">
              <a:buSzPct val="63000"/>
              <a:buFont typeface="TimesNewRomanPSMT"/>
              <a:buBlip>
                <a:blip r:embed="rId5"/>
              </a:buBlip>
            </a:pPr>
            <a:r>
              <a:t>noeuds : régions</a:t>
            </a:r>
          </a:p>
          <a:p>
            <a:pPr lvl="1" marL="419100" indent="-317500">
              <a:buSzPct val="63000"/>
              <a:buFont typeface="TimesNewRomanPSMT"/>
              <a:buBlip>
                <a:blip r:embed="rId5"/>
              </a:buBlip>
            </a:pPr>
            <a:r>
              <a:t>arcs pondérés : fonction de coût </a:t>
            </a:r>
            <a:r>
              <a:rPr i="1"/>
              <a:t>Q</a:t>
            </a:r>
          </a:p>
        </p:txBody>
      </p:sp>
      <p:grpSp>
        <p:nvGrpSpPr>
          <p:cNvPr id="3114" name="Group"/>
          <p:cNvGrpSpPr/>
          <p:nvPr/>
        </p:nvGrpSpPr>
        <p:grpSpPr>
          <a:xfrm>
            <a:off x="7472157" y="2742245"/>
            <a:ext cx="5126243" cy="2427610"/>
            <a:chOff x="0" y="0"/>
            <a:chExt cx="5126242" cy="2427609"/>
          </a:xfrm>
        </p:grpSpPr>
        <p:sp>
          <p:nvSpPr>
            <p:cNvPr id="3103" name="8"/>
            <p:cNvSpPr/>
            <p:nvPr/>
          </p:nvSpPr>
          <p:spPr>
            <a:xfrm>
              <a:off x="0" y="-1"/>
              <a:ext cx="29210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8</a:t>
              </a:r>
            </a:p>
          </p:txBody>
        </p:sp>
        <p:sp>
          <p:nvSpPr>
            <p:cNvPr id="3104" name="8"/>
            <p:cNvSpPr/>
            <p:nvPr/>
          </p:nvSpPr>
          <p:spPr>
            <a:xfrm>
              <a:off x="757442" y="3555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8</a:t>
              </a:r>
            </a:p>
          </p:txBody>
        </p:sp>
        <p:sp>
          <p:nvSpPr>
            <p:cNvPr id="3105" name="7"/>
            <p:cNvSpPr/>
            <p:nvPr/>
          </p:nvSpPr>
          <p:spPr>
            <a:xfrm>
              <a:off x="1532142" y="7492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7</a:t>
              </a:r>
            </a:p>
          </p:txBody>
        </p:sp>
        <p:sp>
          <p:nvSpPr>
            <p:cNvPr id="3106" name="7"/>
            <p:cNvSpPr/>
            <p:nvPr/>
          </p:nvSpPr>
          <p:spPr>
            <a:xfrm>
              <a:off x="1506742" y="13207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7</a:t>
              </a:r>
            </a:p>
          </p:txBody>
        </p:sp>
        <p:sp>
          <p:nvSpPr>
            <p:cNvPr id="3107" name="1"/>
            <p:cNvSpPr/>
            <p:nvPr/>
          </p:nvSpPr>
          <p:spPr>
            <a:xfrm>
              <a:off x="287542" y="10667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1</a:t>
              </a:r>
            </a:p>
          </p:txBody>
        </p:sp>
        <p:sp>
          <p:nvSpPr>
            <p:cNvPr id="3108" name="1"/>
            <p:cNvSpPr/>
            <p:nvPr/>
          </p:nvSpPr>
          <p:spPr>
            <a:xfrm>
              <a:off x="4656342" y="10667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1</a:t>
              </a:r>
            </a:p>
          </p:txBody>
        </p:sp>
        <p:sp>
          <p:nvSpPr>
            <p:cNvPr id="3109" name="4"/>
            <p:cNvSpPr/>
            <p:nvPr/>
          </p:nvSpPr>
          <p:spPr>
            <a:xfrm>
              <a:off x="3119642" y="19938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4</a:t>
              </a:r>
            </a:p>
          </p:txBody>
        </p:sp>
        <p:sp>
          <p:nvSpPr>
            <p:cNvPr id="3110" name="3"/>
            <p:cNvSpPr/>
            <p:nvPr/>
          </p:nvSpPr>
          <p:spPr>
            <a:xfrm>
              <a:off x="3297442" y="13461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3</a:t>
              </a:r>
            </a:p>
          </p:txBody>
        </p:sp>
        <p:sp>
          <p:nvSpPr>
            <p:cNvPr id="3111" name="3"/>
            <p:cNvSpPr/>
            <p:nvPr/>
          </p:nvSpPr>
          <p:spPr>
            <a:xfrm>
              <a:off x="3843542" y="11302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3</a:t>
              </a:r>
            </a:p>
          </p:txBody>
        </p:sp>
        <p:sp>
          <p:nvSpPr>
            <p:cNvPr id="3112" name="6"/>
            <p:cNvSpPr/>
            <p:nvPr/>
          </p:nvSpPr>
          <p:spPr>
            <a:xfrm>
              <a:off x="3119642" y="5968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6</a:t>
              </a:r>
            </a:p>
          </p:txBody>
        </p:sp>
        <p:sp>
          <p:nvSpPr>
            <p:cNvPr id="3113" name="3"/>
            <p:cNvSpPr/>
            <p:nvPr/>
          </p:nvSpPr>
          <p:spPr>
            <a:xfrm>
              <a:off x="2433842" y="736599"/>
              <a:ext cx="4699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3</a:t>
              </a:r>
            </a:p>
          </p:txBody>
        </p:sp>
      </p:grpSp>
      <p:sp>
        <p:nvSpPr>
          <p:cNvPr id="3115" name="Le couple choisi est celui qui minimise Q1(Ri∪Rj)…"/>
          <p:cNvSpPr/>
          <p:nvPr/>
        </p:nvSpPr>
        <p:spPr>
          <a:xfrm>
            <a:off x="952500" y="4885245"/>
            <a:ext cx="5930900" cy="145630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5"/>
              </a:buBlip>
            </a:pPr>
            <a:r>
              <a:t>Le couple choisi est celui qui minimise </a:t>
            </a:r>
            <a:r>
              <a:rPr i="1" spc="100">
                <a:latin typeface="+mj-lt"/>
                <a:ea typeface="+mj-ea"/>
                <a:cs typeface="+mj-cs"/>
                <a:sym typeface="Times Roman"/>
              </a:rPr>
              <a:t>Q</a:t>
            </a:r>
            <a:r>
              <a:rPr baseline="-31000"/>
              <a:t>1</a:t>
            </a:r>
            <a:r>
              <a:rPr spc="100">
                <a:latin typeface="+mj-lt"/>
                <a:ea typeface="+mj-ea"/>
                <a:cs typeface="+mj-cs"/>
                <a:sym typeface="Times Roman"/>
              </a:rPr>
              <a:t>(</a:t>
            </a:r>
            <a:r>
              <a:rPr i="1" spc="100">
                <a:latin typeface="+mj-lt"/>
                <a:ea typeface="+mj-ea"/>
                <a:cs typeface="+mj-cs"/>
                <a:sym typeface="Times Roman"/>
              </a:rPr>
              <a:t>R</a:t>
            </a:r>
            <a:r>
              <a:rPr baseline="-31000" i="1" spc="100">
                <a:uFill>
                  <a:solidFill>
                    <a:srgbClr val="232323"/>
                  </a:solidFill>
                </a:uFill>
                <a:latin typeface="+mj-lt"/>
                <a:ea typeface="+mj-ea"/>
                <a:cs typeface="+mj-cs"/>
                <a:sym typeface="Times Roman"/>
              </a:rPr>
              <a:t>i</a:t>
            </a:r>
            <a:r>
              <a:rPr spc="100">
                <a:latin typeface="+mj-lt"/>
                <a:ea typeface="+mj-ea"/>
                <a:cs typeface="+mj-cs"/>
                <a:sym typeface="Times Roman"/>
              </a:rPr>
              <a:t>∪</a:t>
            </a:r>
            <a:r>
              <a:rPr i="1" spc="100">
                <a:latin typeface="+mj-lt"/>
                <a:ea typeface="+mj-ea"/>
                <a:cs typeface="+mj-cs"/>
                <a:sym typeface="Times Roman"/>
              </a:rPr>
              <a:t>R</a:t>
            </a:r>
            <a:r>
              <a:rPr baseline="-31000" i="1" spc="100">
                <a:uFill>
                  <a:solidFill>
                    <a:srgbClr val="232323"/>
                  </a:solidFill>
                </a:uFill>
                <a:latin typeface="+mj-lt"/>
                <a:ea typeface="+mj-ea"/>
                <a:cs typeface="+mj-cs"/>
                <a:sym typeface="Times Roman"/>
              </a:rPr>
              <a:t>j</a:t>
            </a:r>
            <a:r>
              <a:rPr spc="100">
                <a:latin typeface="+mj-lt"/>
                <a:ea typeface="+mj-ea"/>
                <a:cs typeface="+mj-cs"/>
                <a:sym typeface="Times Roman"/>
              </a:rPr>
              <a:t>)</a:t>
            </a:r>
          </a:p>
          <a:p>
            <a:pPr lvl="3" marL="762000" indent="-254000" defTabSz="1295400">
              <a:spcBef>
                <a:spcPts val="500"/>
              </a:spcBef>
              <a:buClr>
                <a:srgbClr val="7F96C4"/>
              </a:buClr>
              <a:buSzPct val="100000"/>
              <a:buChar char="✓"/>
              <a:defRPr spc="100">
                <a:uFill>
                  <a:solidFill>
                    <a:srgbClr val="232323"/>
                  </a:solidFill>
                </a:uFill>
                <a:latin typeface="+mj-lt"/>
                <a:ea typeface="+mj-ea"/>
                <a:cs typeface="+mj-cs"/>
                <a:sym typeface="Times Roman"/>
              </a:defRPr>
            </a:pPr>
            <a:r>
              <a:t>(</a:t>
            </a:r>
            <a:r>
              <a:rPr i="1">
                <a:latin typeface="Times New Roman"/>
                <a:ea typeface="Times New Roman"/>
                <a:cs typeface="Times New Roman"/>
                <a:sym typeface="Times New Roman"/>
              </a:rPr>
              <a:t>R</a:t>
            </a:r>
            <a:r>
              <a:rPr baseline="-31000"/>
              <a:t>1</a:t>
            </a:r>
            <a:r>
              <a:rPr>
                <a:latin typeface="Times New Roman"/>
                <a:ea typeface="Times New Roman"/>
                <a:cs typeface="Times New Roman"/>
                <a:sym typeface="Times New Roman"/>
              </a:rPr>
              <a:t>,</a:t>
            </a:r>
            <a:r>
              <a:rPr baseline="-5999">
                <a:latin typeface="Times New Roman"/>
                <a:ea typeface="Times New Roman"/>
                <a:cs typeface="Times New Roman"/>
                <a:sym typeface="Times New Roman"/>
              </a:rPr>
              <a:t> </a:t>
            </a:r>
            <a:r>
              <a:rPr i="1">
                <a:latin typeface="Times New Roman"/>
                <a:ea typeface="Times New Roman"/>
                <a:cs typeface="Times New Roman"/>
                <a:sym typeface="Times New Roman"/>
              </a:rPr>
              <a:t>R</a:t>
            </a:r>
            <a:r>
              <a:rPr baseline="-31000"/>
              <a:t>3</a:t>
            </a:r>
            <a:r>
              <a:t>)</a:t>
            </a:r>
          </a:p>
          <a:p>
            <a:pPr>
              <a:spcBef>
                <a:spcPts val="1500"/>
              </a:spcBef>
            </a:pPr>
            <a:r>
              <a:t>Mise à jour de </a:t>
            </a:r>
            <a:r>
              <a:rPr i="1"/>
              <a:t>S</a:t>
            </a:r>
            <a:r>
              <a:t> :</a:t>
            </a:r>
          </a:p>
        </p:txBody>
      </p:sp>
      <p:cxnSp>
        <p:nvCxnSpPr>
          <p:cNvPr id="3116" name="Connection Line"/>
          <p:cNvCxnSpPr>
            <a:stCxn id="3120" idx="0"/>
            <a:endCxn id="3122" idx="0"/>
          </p:cNvCxnSpPr>
          <p:nvPr/>
        </p:nvCxnSpPr>
        <p:spPr>
          <a:xfrm flipV="1">
            <a:off x="7467600" y="6845300"/>
            <a:ext cx="1879600" cy="298450"/>
          </a:xfrm>
          <a:prstGeom prst="straightConnector1">
            <a:avLst/>
          </a:prstGeom>
          <a:ln w="25400">
            <a:solidFill>
              <a:srgbClr val="000000"/>
            </a:solidFill>
          </a:ln>
        </p:spPr>
      </p:cxnSp>
      <p:cxnSp>
        <p:nvCxnSpPr>
          <p:cNvPr id="3117" name="Connection Line"/>
          <p:cNvCxnSpPr>
            <a:stCxn id="3120" idx="0"/>
            <a:endCxn id="3127" idx="0"/>
          </p:cNvCxnSpPr>
          <p:nvPr/>
        </p:nvCxnSpPr>
        <p:spPr>
          <a:xfrm>
            <a:off x="7467600" y="7143750"/>
            <a:ext cx="2451100" cy="717550"/>
          </a:xfrm>
          <a:prstGeom prst="straightConnector1">
            <a:avLst/>
          </a:prstGeom>
          <a:ln w="19050">
            <a:solidFill>
              <a:srgbClr val="000000"/>
            </a:solidFill>
          </a:ln>
        </p:spPr>
      </p:cxnSp>
      <p:cxnSp>
        <p:nvCxnSpPr>
          <p:cNvPr id="3118" name="Connection Line"/>
          <p:cNvCxnSpPr>
            <a:stCxn id="3120" idx="0"/>
            <a:endCxn id="3128" idx="0"/>
          </p:cNvCxnSpPr>
          <p:nvPr/>
        </p:nvCxnSpPr>
        <p:spPr>
          <a:xfrm>
            <a:off x="7467600" y="7143750"/>
            <a:ext cx="3924300" cy="1200150"/>
          </a:xfrm>
          <a:prstGeom prst="straightConnector1">
            <a:avLst/>
          </a:prstGeom>
          <a:ln w="19050">
            <a:solidFill>
              <a:srgbClr val="000000"/>
            </a:solidFill>
          </a:ln>
        </p:spPr>
      </p:cxnSp>
      <p:cxnSp>
        <p:nvCxnSpPr>
          <p:cNvPr id="3119" name="Connection Line"/>
          <p:cNvCxnSpPr>
            <a:stCxn id="3125" idx="0"/>
            <a:endCxn id="3120" idx="0"/>
          </p:cNvCxnSpPr>
          <p:nvPr/>
        </p:nvCxnSpPr>
        <p:spPr>
          <a:xfrm flipH="1">
            <a:off x="7467600" y="6845300"/>
            <a:ext cx="3746500" cy="298450"/>
          </a:xfrm>
          <a:prstGeom prst="straightConnector1">
            <a:avLst/>
          </a:prstGeom>
          <a:ln w="19050">
            <a:solidFill>
              <a:srgbClr val="000000"/>
            </a:solidFill>
          </a:ln>
        </p:spPr>
      </p:cxnSp>
      <p:sp>
        <p:nvSpPr>
          <p:cNvPr id="3120" name="R13"/>
          <p:cNvSpPr/>
          <p:nvPr/>
        </p:nvSpPr>
        <p:spPr>
          <a:xfrm>
            <a:off x="7162800" y="6838950"/>
            <a:ext cx="609600" cy="6096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13</a:t>
            </a:r>
          </a:p>
        </p:txBody>
      </p:sp>
      <p:cxnSp>
        <p:nvCxnSpPr>
          <p:cNvPr id="3121" name="Connection Line"/>
          <p:cNvCxnSpPr>
            <a:stCxn id="3122" idx="0"/>
            <a:endCxn id="3127" idx="0"/>
          </p:cNvCxnSpPr>
          <p:nvPr/>
        </p:nvCxnSpPr>
        <p:spPr>
          <a:xfrm>
            <a:off x="9347200" y="6845300"/>
            <a:ext cx="571500" cy="1016000"/>
          </a:xfrm>
          <a:prstGeom prst="straightConnector1">
            <a:avLst/>
          </a:prstGeom>
          <a:ln w="19050">
            <a:solidFill>
              <a:srgbClr val="000000"/>
            </a:solidFill>
          </a:ln>
        </p:spPr>
      </p:cxnSp>
      <p:sp>
        <p:nvSpPr>
          <p:cNvPr id="3122" name="R2"/>
          <p:cNvSpPr/>
          <p:nvPr/>
        </p:nvSpPr>
        <p:spPr>
          <a:xfrm>
            <a:off x="9067800" y="6565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2</a:t>
            </a:r>
          </a:p>
        </p:txBody>
      </p:sp>
      <p:cxnSp>
        <p:nvCxnSpPr>
          <p:cNvPr id="3123" name="Connection Line"/>
          <p:cNvCxnSpPr>
            <a:stCxn id="3125" idx="0"/>
            <a:endCxn id="3127" idx="0"/>
          </p:cNvCxnSpPr>
          <p:nvPr/>
        </p:nvCxnSpPr>
        <p:spPr>
          <a:xfrm flipH="1">
            <a:off x="9918700" y="6845300"/>
            <a:ext cx="1295400" cy="1016000"/>
          </a:xfrm>
          <a:prstGeom prst="straightConnector1">
            <a:avLst/>
          </a:prstGeom>
          <a:ln w="19050">
            <a:solidFill>
              <a:srgbClr val="000000"/>
            </a:solidFill>
          </a:ln>
        </p:spPr>
      </p:cxnSp>
      <p:cxnSp>
        <p:nvCxnSpPr>
          <p:cNvPr id="3124" name="Connection Line"/>
          <p:cNvCxnSpPr>
            <a:stCxn id="3125" idx="0"/>
            <a:endCxn id="3128" idx="0"/>
          </p:cNvCxnSpPr>
          <p:nvPr/>
        </p:nvCxnSpPr>
        <p:spPr>
          <a:xfrm>
            <a:off x="11214100" y="6845300"/>
            <a:ext cx="177800" cy="1498600"/>
          </a:xfrm>
          <a:prstGeom prst="straightConnector1">
            <a:avLst/>
          </a:prstGeom>
          <a:ln w="19050">
            <a:solidFill>
              <a:srgbClr val="000000"/>
            </a:solidFill>
          </a:ln>
        </p:spPr>
      </p:cxnSp>
      <p:sp>
        <p:nvSpPr>
          <p:cNvPr id="3125" name="R5"/>
          <p:cNvSpPr/>
          <p:nvPr/>
        </p:nvSpPr>
        <p:spPr>
          <a:xfrm>
            <a:off x="10934700" y="6565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5</a:t>
            </a:r>
          </a:p>
        </p:txBody>
      </p:sp>
      <p:cxnSp>
        <p:nvCxnSpPr>
          <p:cNvPr id="3126" name="Connection Line"/>
          <p:cNvCxnSpPr>
            <a:stCxn id="3127" idx="0"/>
            <a:endCxn id="3128" idx="0"/>
          </p:cNvCxnSpPr>
          <p:nvPr/>
        </p:nvCxnSpPr>
        <p:spPr>
          <a:xfrm>
            <a:off x="9918700" y="7861300"/>
            <a:ext cx="1473200" cy="482600"/>
          </a:xfrm>
          <a:prstGeom prst="straightConnector1">
            <a:avLst/>
          </a:prstGeom>
          <a:ln w="19050">
            <a:solidFill>
              <a:srgbClr val="000000"/>
            </a:solidFill>
          </a:ln>
        </p:spPr>
      </p:cxnSp>
      <p:sp>
        <p:nvSpPr>
          <p:cNvPr id="3127" name="R4"/>
          <p:cNvSpPr/>
          <p:nvPr/>
        </p:nvSpPr>
        <p:spPr>
          <a:xfrm>
            <a:off x="9639300" y="7581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4</a:t>
            </a:r>
          </a:p>
        </p:txBody>
      </p:sp>
      <p:sp>
        <p:nvSpPr>
          <p:cNvPr id="3128" name="R6"/>
          <p:cNvSpPr/>
          <p:nvPr/>
        </p:nvSpPr>
        <p:spPr>
          <a:xfrm>
            <a:off x="11112500" y="80645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6</a:t>
            </a:r>
          </a:p>
        </p:txBody>
      </p:sp>
      <p:sp>
        <p:nvSpPr>
          <p:cNvPr id="3129" name="8"/>
          <p:cNvSpPr/>
          <p:nvPr/>
        </p:nvSpPr>
        <p:spPr>
          <a:xfrm>
            <a:off x="7835900" y="6666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8</a:t>
            </a:r>
          </a:p>
        </p:txBody>
      </p:sp>
      <p:sp>
        <p:nvSpPr>
          <p:cNvPr id="3130" name="7"/>
          <p:cNvSpPr/>
          <p:nvPr/>
        </p:nvSpPr>
        <p:spPr>
          <a:xfrm>
            <a:off x="8610600" y="7060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7</a:t>
            </a:r>
          </a:p>
        </p:txBody>
      </p:sp>
      <p:sp>
        <p:nvSpPr>
          <p:cNvPr id="3131" name="4"/>
          <p:cNvSpPr/>
          <p:nvPr/>
        </p:nvSpPr>
        <p:spPr>
          <a:xfrm>
            <a:off x="8928100" y="78349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4</a:t>
            </a:r>
          </a:p>
        </p:txBody>
      </p:sp>
      <p:sp>
        <p:nvSpPr>
          <p:cNvPr id="3132" name="3"/>
          <p:cNvSpPr/>
          <p:nvPr/>
        </p:nvSpPr>
        <p:spPr>
          <a:xfrm>
            <a:off x="10375900" y="76571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33" name="3"/>
          <p:cNvSpPr/>
          <p:nvPr/>
        </p:nvSpPr>
        <p:spPr>
          <a:xfrm>
            <a:off x="10922000" y="7441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34" name="6"/>
          <p:cNvSpPr/>
          <p:nvPr/>
        </p:nvSpPr>
        <p:spPr>
          <a:xfrm>
            <a:off x="10198100" y="69078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6</a:t>
            </a:r>
          </a:p>
        </p:txBody>
      </p:sp>
      <p:sp>
        <p:nvSpPr>
          <p:cNvPr id="3135" name="3"/>
          <p:cNvSpPr/>
          <p:nvPr/>
        </p:nvSpPr>
        <p:spPr>
          <a:xfrm>
            <a:off x="9512300" y="7047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36" name="1"/>
          <p:cNvSpPr/>
          <p:nvPr/>
        </p:nvSpPr>
        <p:spPr>
          <a:xfrm>
            <a:off x="8255000" y="6031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1</a:t>
            </a:r>
          </a:p>
        </p:txBody>
      </p:sp>
      <p:sp>
        <p:nvSpPr>
          <p:cNvPr id="3137" name="Mise à jour du graphe :"/>
          <p:cNvSpPr/>
          <p:nvPr/>
        </p:nvSpPr>
        <p:spPr>
          <a:xfrm>
            <a:off x="6870700" y="5472745"/>
            <a:ext cx="252811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Mise à jour du graphe :</a:t>
            </a:r>
          </a:p>
        </p:txBody>
      </p:sp>
      <p:sp>
        <p:nvSpPr>
          <p:cNvPr id="3138" name="Arrow"/>
          <p:cNvSpPr/>
          <p:nvPr/>
        </p:nvSpPr>
        <p:spPr>
          <a:xfrm>
            <a:off x="3263900" y="6642100"/>
            <a:ext cx="647700" cy="927100"/>
          </a:xfrm>
          <a:prstGeom prst="rightArrow">
            <a:avLst>
              <a:gd name="adj1" fmla="val 42969"/>
              <a:gd name="adj2" fmla="val 4371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1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0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138"/>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0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3137"/>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3116"/>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3117"/>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3118"/>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3119"/>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3120"/>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3121"/>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3122"/>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3123"/>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4" fill="hold">
                                  <p:stCondLst>
                                    <p:cond delay="0"/>
                                  </p:stCondLst>
                                  <p:iterate type="el" backwards="0">
                                    <p:tmAbs val="0"/>
                                  </p:iterate>
                                  <p:childTnLst>
                                    <p:set>
                                      <p:cBhvr>
                                        <p:cTn id="47" fill="hold"/>
                                        <p:tgtEl>
                                          <p:spTgt spid="3124"/>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5" fill="hold">
                                  <p:stCondLst>
                                    <p:cond delay="0"/>
                                  </p:stCondLst>
                                  <p:iterate type="el" backwards="0">
                                    <p:tmAbs val="0"/>
                                  </p:iterate>
                                  <p:childTnLst>
                                    <p:set>
                                      <p:cBhvr>
                                        <p:cTn id="50" fill="hold"/>
                                        <p:tgtEl>
                                          <p:spTgt spid="3125"/>
                                        </p:tgtEl>
                                        <p:attrNameLst>
                                          <p:attrName>style.visibility</p:attrName>
                                        </p:attrNameLst>
                                      </p:cBhvr>
                                      <p:to>
                                        <p:strVal val="visible"/>
                                      </p:to>
                                    </p:set>
                                  </p:childTnLst>
                                </p:cTn>
                              </p:par>
                            </p:childTnLst>
                          </p:cTn>
                        </p:par>
                        <p:par>
                          <p:cTn id="51" fill="hold">
                            <p:stCondLst>
                              <p:cond delay="0"/>
                            </p:stCondLst>
                            <p:childTnLst>
                              <p:par>
                                <p:cTn id="52" presetClass="entr" nodeType="afterEffect" presetSubtype="0" presetID="1" grpId="16" fill="hold">
                                  <p:stCondLst>
                                    <p:cond delay="0"/>
                                  </p:stCondLst>
                                  <p:iterate type="el" backwards="0">
                                    <p:tmAbs val="0"/>
                                  </p:iterate>
                                  <p:childTnLst>
                                    <p:set>
                                      <p:cBhvr>
                                        <p:cTn id="53" fill="hold"/>
                                        <p:tgtEl>
                                          <p:spTgt spid="3126"/>
                                        </p:tgtEl>
                                        <p:attrNameLst>
                                          <p:attrName>style.visibility</p:attrName>
                                        </p:attrNameLst>
                                      </p:cBhvr>
                                      <p:to>
                                        <p:strVal val="visible"/>
                                      </p:to>
                                    </p:set>
                                  </p:childTnLst>
                                </p:cTn>
                              </p:par>
                            </p:childTnLst>
                          </p:cTn>
                        </p:par>
                        <p:par>
                          <p:cTn id="54" fill="hold">
                            <p:stCondLst>
                              <p:cond delay="0"/>
                            </p:stCondLst>
                            <p:childTnLst>
                              <p:par>
                                <p:cTn id="55" presetClass="entr" nodeType="afterEffect" presetSubtype="0" presetID="1" grpId="17" fill="hold">
                                  <p:stCondLst>
                                    <p:cond delay="0"/>
                                  </p:stCondLst>
                                  <p:iterate type="el" backwards="0">
                                    <p:tmAbs val="0"/>
                                  </p:iterate>
                                  <p:childTnLst>
                                    <p:set>
                                      <p:cBhvr>
                                        <p:cTn id="56" fill="hold"/>
                                        <p:tgtEl>
                                          <p:spTgt spid="3127"/>
                                        </p:tgtEl>
                                        <p:attrNameLst>
                                          <p:attrName>style.visibility</p:attrName>
                                        </p:attrNameLst>
                                      </p:cBhvr>
                                      <p:to>
                                        <p:strVal val="visible"/>
                                      </p:to>
                                    </p:set>
                                  </p:childTnLst>
                                </p:cTn>
                              </p:par>
                            </p:childTnLst>
                          </p:cTn>
                        </p:par>
                        <p:par>
                          <p:cTn id="57" fill="hold">
                            <p:stCondLst>
                              <p:cond delay="0"/>
                            </p:stCondLst>
                            <p:childTnLst>
                              <p:par>
                                <p:cTn id="58" presetClass="entr" nodeType="afterEffect" presetSubtype="0" presetID="1" grpId="18" fill="hold">
                                  <p:stCondLst>
                                    <p:cond delay="0"/>
                                  </p:stCondLst>
                                  <p:iterate type="el" backwards="0">
                                    <p:tmAbs val="0"/>
                                  </p:iterate>
                                  <p:childTnLst>
                                    <p:set>
                                      <p:cBhvr>
                                        <p:cTn id="59" fill="hold"/>
                                        <p:tgtEl>
                                          <p:spTgt spid="3128"/>
                                        </p:tgtEl>
                                        <p:attrNameLst>
                                          <p:attrName>style.visibility</p:attrName>
                                        </p:attrNameLst>
                                      </p:cBhvr>
                                      <p:to>
                                        <p:strVal val="visible"/>
                                      </p:to>
                                    </p:set>
                                  </p:childTnLst>
                                </p:cTn>
                              </p:par>
                            </p:childTnLst>
                          </p:cTn>
                        </p:par>
                        <p:par>
                          <p:cTn id="60" fill="hold">
                            <p:stCondLst>
                              <p:cond delay="0"/>
                            </p:stCondLst>
                            <p:childTnLst>
                              <p:par>
                                <p:cTn id="61" presetClass="entr" nodeType="afterEffect" presetSubtype="0" presetID="1" grpId="19" fill="hold">
                                  <p:stCondLst>
                                    <p:cond delay="0"/>
                                  </p:stCondLst>
                                  <p:iterate type="el" backwards="0">
                                    <p:tmAbs val="0"/>
                                  </p:iterate>
                                  <p:childTnLst>
                                    <p:set>
                                      <p:cBhvr>
                                        <p:cTn id="62" fill="hold"/>
                                        <p:tgtEl>
                                          <p:spTgt spid="3129"/>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20" fill="hold">
                                  <p:stCondLst>
                                    <p:cond delay="0"/>
                                  </p:stCondLst>
                                  <p:iterate type="el" backwards="0">
                                    <p:tmAbs val="0"/>
                                  </p:iterate>
                                  <p:childTnLst>
                                    <p:set>
                                      <p:cBhvr>
                                        <p:cTn id="65" fill="hold"/>
                                        <p:tgtEl>
                                          <p:spTgt spid="3130"/>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1" fill="hold">
                                  <p:stCondLst>
                                    <p:cond delay="0"/>
                                  </p:stCondLst>
                                  <p:iterate type="el" backwards="0">
                                    <p:tmAbs val="0"/>
                                  </p:iterate>
                                  <p:childTnLst>
                                    <p:set>
                                      <p:cBhvr>
                                        <p:cTn id="68" fill="hold"/>
                                        <p:tgtEl>
                                          <p:spTgt spid="3131"/>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2" fill="hold">
                                  <p:stCondLst>
                                    <p:cond delay="0"/>
                                  </p:stCondLst>
                                  <p:iterate type="el" backwards="0">
                                    <p:tmAbs val="0"/>
                                  </p:iterate>
                                  <p:childTnLst>
                                    <p:set>
                                      <p:cBhvr>
                                        <p:cTn id="71" fill="hold"/>
                                        <p:tgtEl>
                                          <p:spTgt spid="3132"/>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23" fill="hold">
                                  <p:stCondLst>
                                    <p:cond delay="0"/>
                                  </p:stCondLst>
                                  <p:iterate type="el" backwards="0">
                                    <p:tmAbs val="0"/>
                                  </p:iterate>
                                  <p:childTnLst>
                                    <p:set>
                                      <p:cBhvr>
                                        <p:cTn id="74" fill="hold"/>
                                        <p:tgtEl>
                                          <p:spTgt spid="3133"/>
                                        </p:tgtEl>
                                        <p:attrNameLst>
                                          <p:attrName>style.visibility</p:attrName>
                                        </p:attrNameLst>
                                      </p:cBhvr>
                                      <p:to>
                                        <p:strVal val="visible"/>
                                      </p:to>
                                    </p:set>
                                  </p:childTnLst>
                                </p:cTn>
                              </p:par>
                            </p:childTnLst>
                          </p:cTn>
                        </p:par>
                        <p:par>
                          <p:cTn id="75" fill="hold">
                            <p:stCondLst>
                              <p:cond delay="0"/>
                            </p:stCondLst>
                            <p:childTnLst>
                              <p:par>
                                <p:cTn id="76" presetClass="entr" nodeType="afterEffect" presetSubtype="0" presetID="1" grpId="24" fill="hold">
                                  <p:stCondLst>
                                    <p:cond delay="0"/>
                                  </p:stCondLst>
                                  <p:iterate type="el" backwards="0">
                                    <p:tmAbs val="0"/>
                                  </p:iterate>
                                  <p:childTnLst>
                                    <p:set>
                                      <p:cBhvr>
                                        <p:cTn id="77" fill="hold"/>
                                        <p:tgtEl>
                                          <p:spTgt spid="3134"/>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25" fill="hold">
                                  <p:stCondLst>
                                    <p:cond delay="0"/>
                                  </p:stCondLst>
                                  <p:iterate type="el" backwards="0">
                                    <p:tmAbs val="0"/>
                                  </p:iterate>
                                  <p:childTnLst>
                                    <p:set>
                                      <p:cBhvr>
                                        <p:cTn id="80" fill="hold"/>
                                        <p:tgtEl>
                                          <p:spTgt spid="3135"/>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0" presetID="1" grpId="26" fill="hold">
                                  <p:stCondLst>
                                    <p:cond delay="0"/>
                                  </p:stCondLst>
                                  <p:iterate type="el" backwards="0">
                                    <p:tmAbs val="0"/>
                                  </p:iterate>
                                  <p:childTnLst>
                                    <p:set>
                                      <p:cBhvr>
                                        <p:cTn id="83" fill="hold"/>
                                        <p:tgtEl>
                                          <p:spTgt spid="3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35" grpId="25"/>
      <p:bldP build="whole" bldLvl="1" animBg="1" rev="0" advAuto="0" spid="3131" grpId="21"/>
      <p:bldP build="whole" bldLvl="1" animBg="1" rev="0" advAuto="0" spid="3130" grpId="20"/>
      <p:bldP build="whole" bldLvl="1" animBg="1" rev="0" advAuto="0" spid="3129" grpId="19"/>
      <p:bldP build="whole" bldLvl="1" animBg="1" rev="0" advAuto="0" spid="3128" grpId="18"/>
      <p:bldP build="whole" bldLvl="1" animBg="1" rev="0" advAuto="0" spid="3126" grpId="16"/>
      <p:bldP build="whole" bldLvl="1" animBg="1" rev="0" advAuto="0" spid="3124" grpId="14"/>
      <p:bldP build="whole" bldLvl="1" animBg="1" rev="0" advAuto="0" spid="3123" grpId="13"/>
      <p:bldP build="whole" bldLvl="1" animBg="1" rev="0" advAuto="0" spid="3137" grpId="5"/>
      <p:bldP build="whole" bldLvl="1" animBg="1" rev="0" advAuto="0" spid="3118" grpId="8"/>
      <p:bldP build="whole" bldLvl="1" animBg="1" rev="0" advAuto="0" spid="3125" grpId="15"/>
      <p:bldP build="whole" bldLvl="1" animBg="1" rev="0" advAuto="0" spid="3082" grpId="2"/>
      <p:bldP build="whole" bldLvl="1" animBg="1" rev="0" advAuto="0" spid="3115" grpId="1"/>
      <p:bldP build="whole" bldLvl="1" animBg="1" rev="0" advAuto="0" spid="3084" grpId="4"/>
      <p:bldP build="whole" bldLvl="1" animBg="1" rev="0" advAuto="0" spid="3127" grpId="17"/>
      <p:bldP build="whole" bldLvl="1" animBg="1" rev="0" advAuto="0" spid="3122" grpId="12"/>
      <p:bldP build="whole" bldLvl="1" animBg="1" rev="0" advAuto="0" spid="3120" grpId="10"/>
      <p:bldP build="whole" bldLvl="1" animBg="1" rev="0" advAuto="0" spid="3117" grpId="7"/>
      <p:bldP build="whole" bldLvl="1" animBg="1" rev="0" advAuto="0" spid="3119" grpId="9"/>
      <p:bldP build="whole" bldLvl="1" animBg="1" rev="0" advAuto="0" spid="3121" grpId="11"/>
      <p:bldP build="whole" bldLvl="1" animBg="1" rev="0" advAuto="0" spid="3136" grpId="26"/>
      <p:bldP build="whole" bldLvl="1" animBg="1" rev="0" advAuto="0" spid="3132" grpId="22"/>
      <p:bldP build="whole" bldLvl="1" animBg="1" rev="0" advAuto="0" spid="3134" grpId="24"/>
      <p:bldP build="whole" bldLvl="1" animBg="1" rev="0" advAuto="0" spid="3133" grpId="23"/>
      <p:bldP build="whole" bldLvl="1" animBg="1" rev="0" advAuto="0" spid="3138" grpId="3"/>
      <p:bldP build="whole" bldLvl="1" animBg="1" rev="0" advAuto="0" spid="3116" grpId="6"/>
    </p:bldLst>
  </p:timing>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142"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143"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2"/>
            </a:pPr>
            <a:r>
              <a:t>Fusion de régions</a:t>
            </a:r>
          </a:p>
          <a:p>
            <a:pPr lvl="2">
              <a:buBlip>
                <a:blip r:embed="rId4"/>
              </a:buBlip>
            </a:pPr>
            <a:r>
              <a:rPr i="1"/>
              <a:t>Remarque</a:t>
            </a:r>
            <a:r>
              <a:t> :</a:t>
            </a:r>
            <a:endParaRPr i="1"/>
          </a:p>
          <a:p>
            <a:pPr lvl="3"/>
            <a:r>
              <a:t>Représentation de </a:t>
            </a:r>
            <a:r>
              <a:rPr i="1"/>
              <a:t>S</a:t>
            </a:r>
            <a:r>
              <a:t> par un graphe d’adjacence</a:t>
            </a:r>
          </a:p>
        </p:txBody>
      </p:sp>
      <p:sp>
        <p:nvSpPr>
          <p:cNvPr id="314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45"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146" name="Tableau sans nom"/>
          <p:cNvGraphicFramePr/>
          <p:nvPr/>
        </p:nvGraphicFramePr>
        <p:xfrm>
          <a:off x="1587500" y="6350000"/>
          <a:ext cx="1346200" cy="1539875"/>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336550"/>
                <a:gridCol w="336550"/>
                <a:gridCol w="336550"/>
                <a:gridCol w="336550"/>
              </a:tblGrid>
              <a:tr h="509587">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8</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6</a:t>
                      </a:r>
                    </a:p>
                  </a:txBody>
                  <a:tcPr marL="63500" marR="63500" marT="63500" marB="63500" anchor="ctr" anchorCtr="0" horzOverflow="overflow">
                    <a:lnR w="12700">
                      <a:miter lim="400000"/>
                    </a:lnR>
                    <a:lnT w="12700">
                      <a:miter lim="400000"/>
                    </a:lnT>
                  </a:tcPr>
                </a:tc>
              </a:tr>
              <a:tr h="520700">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7</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5</a:t>
                      </a:r>
                    </a:p>
                  </a:txBody>
                  <a:tcPr marL="63500" marR="63500" marT="63500" marB="63500" anchor="ctr" anchorCtr="0" horzOverflow="overflow">
                    <a:lnR w="12700">
                      <a:miter lim="400000"/>
                    </a:lnR>
                  </a:tcPr>
                </a:tc>
              </a:tr>
              <a:tr h="509587">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R w="12700">
                      <a:miter lim="400000"/>
                    </a:lnR>
                    <a:lnB w="12700">
                      <a:miter lim="400000"/>
                    </a:lnB>
                  </a:tcPr>
                </a:tc>
              </a:tr>
            </a:tbl>
          </a:graphicData>
        </a:graphic>
      </p:graphicFrame>
      <p:sp>
        <p:nvSpPr>
          <p:cNvPr id="3147" name="② 𝓟1(Ri∪Rj) = dyn(Ri∪Rj) ≤ 3"/>
          <p:cNvSpPr/>
          <p:nvPr/>
        </p:nvSpPr>
        <p:spPr>
          <a:xfrm>
            <a:off x="1633542" y="3912451"/>
            <a:ext cx="3914962" cy="548642"/>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t>② </a:t>
            </a:r>
            <a:r>
              <a:rPr b="1" spc="-460"/>
              <a:t>𝓟</a:t>
            </a:r>
            <a:r>
              <a:rPr baseline="-31000"/>
              <a:t>1</a:t>
            </a:r>
            <a:r>
              <a:t>(</a:t>
            </a:r>
            <a:r>
              <a:rPr i="1">
                <a:latin typeface="Times New Roman"/>
                <a:ea typeface="Times New Roman"/>
                <a:cs typeface="Times New Roman"/>
                <a:sym typeface="Times New Roman"/>
              </a:rPr>
              <a:t>R</a:t>
            </a:r>
            <a:r>
              <a:rPr baseline="-31000" i="1"/>
              <a:t>i</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31000" i="1"/>
              <a:t>j</a:t>
            </a:r>
            <a:r>
              <a:t>) = dyn(</a:t>
            </a:r>
            <a:r>
              <a:rPr i="1">
                <a:latin typeface="Times New Roman"/>
                <a:ea typeface="Times New Roman"/>
                <a:cs typeface="Times New Roman"/>
                <a:sym typeface="Times New Roman"/>
              </a:rPr>
              <a:t>R</a:t>
            </a:r>
            <a:r>
              <a:rPr baseline="-31000" i="1"/>
              <a:t>i</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31000" i="1"/>
              <a:t>j</a:t>
            </a:r>
            <a:r>
              <a:t>) ≤ 3 </a:t>
            </a:r>
          </a:p>
        </p:txBody>
      </p:sp>
      <p:graphicFrame>
        <p:nvGraphicFramePr>
          <p:cNvPr id="3148" name="Tableau 1"/>
          <p:cNvGraphicFramePr/>
          <p:nvPr/>
        </p:nvGraphicFramePr>
        <p:xfrm>
          <a:off x="4254500" y="6350000"/>
          <a:ext cx="1346200" cy="1536700"/>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673100"/>
                <a:gridCol w="673100"/>
              </a:tblGrid>
              <a:tr h="508443">
                <a:tc rowSpan="3">
                  <a:txBody>
                    <a:bodyPr/>
                    <a:lstStyle/>
                    <a:p>
                      <a:pPr>
                        <a:spcBef>
                          <a:spcPts val="800"/>
                        </a:spcBef>
                        <a:defRPr sz="2000">
                          <a:sym typeface="Times New Roman"/>
                        </a:defRPr>
                      </a:pPr>
                      <a:r>
                        <a:rPr i="1"/>
                        <a:t>R</a:t>
                      </a:r>
                      <a:r>
                        <a:rPr baseline="-5999"/>
                        <a:t>135</a:t>
                      </a:r>
                    </a:p>
                  </a:txBody>
                  <a:tcPr marL="63500" marR="63500" marT="63500" marB="63500" anchor="ctr" anchorCtr="0" horzOverflow="overflow">
                    <a:lnL w="12700">
                      <a:miter lim="400000"/>
                    </a:lnL>
                    <a:lnT w="12700">
                      <a:miter lim="400000"/>
                    </a:lnT>
                    <a:lnB w="12700">
                      <a:miter lim="400000"/>
                    </a:lnB>
                  </a:tcPr>
                </a:tc>
                <a:tc>
                  <a:txBody>
                    <a:bodyPr/>
                    <a:lstStyle/>
                    <a:p>
                      <a:pPr>
                        <a:spcBef>
                          <a:spcPts val="800"/>
                        </a:spcBef>
                        <a:defRPr sz="2000">
                          <a:sym typeface="Times New Roman"/>
                        </a:defRPr>
                      </a:pPr>
                      <a:r>
                        <a:rPr i="1"/>
                        <a:t>R</a:t>
                      </a:r>
                      <a:r>
                        <a:rPr baseline="-5999"/>
                        <a:t>2</a:t>
                      </a:r>
                    </a:p>
                  </a:txBody>
                  <a:tcPr marL="63500" marR="63500" marT="63500" marB="63500" anchor="ctr" anchorCtr="0" horzOverflow="overflow">
                    <a:lnR w="12700">
                      <a:miter lim="400000"/>
                    </a:lnR>
                    <a:lnT w="12700">
                      <a:miter lim="400000"/>
                    </a:lnT>
                  </a:tcPr>
                </a:tc>
              </a:tr>
              <a:tr h="519813">
                <a:tc vMerge="1">
                  <a:tcPr/>
                </a:tc>
                <a:tc>
                  <a:txBody>
                    <a:bodyPr/>
                    <a:lstStyle/>
                    <a:p>
                      <a:pPr>
                        <a:spcBef>
                          <a:spcPts val="800"/>
                        </a:spcBef>
                        <a:defRPr sz="2000">
                          <a:sym typeface="Times New Roman"/>
                        </a:defRPr>
                      </a:pPr>
                      <a:r>
                        <a:rPr i="1"/>
                        <a:t>R</a:t>
                      </a:r>
                      <a:r>
                        <a:rPr baseline="-5999"/>
                        <a:t>4</a:t>
                      </a:r>
                    </a:p>
                  </a:txBody>
                  <a:tcPr marL="63500" marR="63500" marT="63500" marB="63500" anchor="ctr" anchorCtr="0" horzOverflow="overflow">
                    <a:lnR w="12700">
                      <a:miter lim="400000"/>
                    </a:lnR>
                  </a:tcPr>
                </a:tc>
              </a:tr>
              <a:tr h="508443">
                <a:tc vMerge="1">
                  <a:tcPr/>
                </a:tc>
                <a:tc>
                  <a:txBody>
                    <a:bodyPr/>
                    <a:lstStyle/>
                    <a:p>
                      <a:pPr>
                        <a:spcBef>
                          <a:spcPts val="800"/>
                        </a:spcBef>
                        <a:defRPr sz="2000">
                          <a:sym typeface="Times New Roman"/>
                        </a:defRPr>
                      </a:pPr>
                      <a:r>
                        <a:rPr i="1"/>
                        <a:t>R</a:t>
                      </a:r>
                      <a:r>
                        <a:rPr baseline="-5999"/>
                        <a:t>6</a:t>
                      </a:r>
                    </a:p>
                  </a:txBody>
                  <a:tcPr marL="63500" marR="63500" marT="63500" marB="63500" anchor="ctr" anchorCtr="0" horzOverflow="overflow">
                    <a:lnR w="12700">
                      <a:miter lim="400000"/>
                    </a:lnR>
                    <a:lnB w="12700">
                      <a:miter lim="400000"/>
                    </a:lnB>
                  </a:tcPr>
                </a:tc>
              </a:tr>
            </a:tbl>
          </a:graphicData>
        </a:graphic>
      </p:graphicFrame>
      <p:sp>
        <p:nvSpPr>
          <p:cNvPr id="3149" name="Le couple choisi est celui qui minimise Q1(Ri∪Rj)…"/>
          <p:cNvSpPr/>
          <p:nvPr/>
        </p:nvSpPr>
        <p:spPr>
          <a:xfrm>
            <a:off x="952500" y="4885245"/>
            <a:ext cx="5956300" cy="145630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5"/>
              </a:buBlip>
            </a:pPr>
            <a:r>
              <a:t>Le couple choisi est celui qui minimise </a:t>
            </a:r>
            <a:r>
              <a:rPr i="1" spc="100">
                <a:latin typeface="+mj-lt"/>
                <a:ea typeface="+mj-ea"/>
                <a:cs typeface="+mj-cs"/>
                <a:sym typeface="Times Roman"/>
              </a:rPr>
              <a:t>Q</a:t>
            </a:r>
            <a:r>
              <a:rPr baseline="-31000"/>
              <a:t>1</a:t>
            </a:r>
            <a:r>
              <a:rPr spc="100">
                <a:latin typeface="+mj-lt"/>
                <a:ea typeface="+mj-ea"/>
                <a:cs typeface="+mj-cs"/>
                <a:sym typeface="Times Roman"/>
              </a:rPr>
              <a:t>(</a:t>
            </a:r>
            <a:r>
              <a:rPr i="1" spc="100">
                <a:latin typeface="+mj-lt"/>
                <a:ea typeface="+mj-ea"/>
                <a:cs typeface="+mj-cs"/>
                <a:sym typeface="Times Roman"/>
              </a:rPr>
              <a:t>R</a:t>
            </a:r>
            <a:r>
              <a:rPr baseline="-31000" i="1" spc="100">
                <a:uFill>
                  <a:solidFill>
                    <a:srgbClr val="232323"/>
                  </a:solidFill>
                </a:uFill>
                <a:latin typeface="+mj-lt"/>
                <a:ea typeface="+mj-ea"/>
                <a:cs typeface="+mj-cs"/>
                <a:sym typeface="Times Roman"/>
              </a:rPr>
              <a:t>i</a:t>
            </a:r>
            <a:r>
              <a:rPr spc="100">
                <a:latin typeface="+mj-lt"/>
                <a:ea typeface="+mj-ea"/>
                <a:cs typeface="+mj-cs"/>
                <a:sym typeface="Times Roman"/>
              </a:rPr>
              <a:t>∪</a:t>
            </a:r>
            <a:r>
              <a:rPr i="1" spc="100">
                <a:latin typeface="+mj-lt"/>
                <a:ea typeface="+mj-ea"/>
                <a:cs typeface="+mj-cs"/>
                <a:sym typeface="Times Roman"/>
              </a:rPr>
              <a:t>R</a:t>
            </a:r>
            <a:r>
              <a:rPr baseline="-31000" i="1" spc="100">
                <a:uFill>
                  <a:solidFill>
                    <a:srgbClr val="232323"/>
                  </a:solidFill>
                </a:uFill>
                <a:latin typeface="+mj-lt"/>
                <a:ea typeface="+mj-ea"/>
                <a:cs typeface="+mj-cs"/>
                <a:sym typeface="Times Roman"/>
              </a:rPr>
              <a:t>j</a:t>
            </a:r>
            <a:r>
              <a:rPr spc="100">
                <a:latin typeface="+mj-lt"/>
                <a:ea typeface="+mj-ea"/>
                <a:cs typeface="+mj-cs"/>
                <a:sym typeface="Times Roman"/>
              </a:rPr>
              <a:t>)</a:t>
            </a:r>
          </a:p>
          <a:p>
            <a:pPr lvl="3" marL="762000" indent="-254000" defTabSz="1295400">
              <a:spcBef>
                <a:spcPts val="500"/>
              </a:spcBef>
              <a:buClr>
                <a:srgbClr val="7F96C4"/>
              </a:buClr>
              <a:buSzPct val="100000"/>
              <a:buChar char="✓"/>
              <a:defRPr spc="100">
                <a:uFill>
                  <a:solidFill>
                    <a:srgbClr val="232323"/>
                  </a:solidFill>
                </a:uFill>
                <a:latin typeface="+mj-lt"/>
                <a:ea typeface="+mj-ea"/>
                <a:cs typeface="+mj-cs"/>
                <a:sym typeface="Times Roman"/>
              </a:defRPr>
            </a:pPr>
            <a:r>
              <a:t>(</a:t>
            </a:r>
            <a:r>
              <a:rPr i="1">
                <a:latin typeface="Times New Roman"/>
                <a:ea typeface="Times New Roman"/>
                <a:cs typeface="Times New Roman"/>
                <a:sym typeface="Times New Roman"/>
              </a:rPr>
              <a:t>R</a:t>
            </a:r>
            <a:r>
              <a:rPr baseline="-31000"/>
              <a:t>13</a:t>
            </a:r>
            <a:r>
              <a:rPr>
                <a:latin typeface="Times New Roman"/>
                <a:ea typeface="Times New Roman"/>
                <a:cs typeface="Times New Roman"/>
                <a:sym typeface="Times New Roman"/>
              </a:rPr>
              <a:t>,</a:t>
            </a:r>
            <a:r>
              <a:rPr baseline="-5999">
                <a:latin typeface="Times New Roman"/>
                <a:ea typeface="Times New Roman"/>
                <a:cs typeface="Times New Roman"/>
                <a:sym typeface="Times New Roman"/>
              </a:rPr>
              <a:t> </a:t>
            </a:r>
            <a:r>
              <a:rPr i="1">
                <a:latin typeface="Times New Roman"/>
                <a:ea typeface="Times New Roman"/>
                <a:cs typeface="Times New Roman"/>
                <a:sym typeface="Times New Roman"/>
              </a:rPr>
              <a:t>R</a:t>
            </a:r>
            <a:r>
              <a:rPr baseline="-31000"/>
              <a:t>5</a:t>
            </a:r>
            <a:r>
              <a:t>)</a:t>
            </a:r>
          </a:p>
          <a:p>
            <a:pPr>
              <a:spcBef>
                <a:spcPts val="1500"/>
              </a:spcBef>
            </a:pPr>
            <a:r>
              <a:t>Mise à jour de </a:t>
            </a:r>
            <a:r>
              <a:rPr i="1"/>
              <a:t>S</a:t>
            </a:r>
            <a:r>
              <a:t> :</a:t>
            </a:r>
          </a:p>
        </p:txBody>
      </p:sp>
      <p:cxnSp>
        <p:nvCxnSpPr>
          <p:cNvPr id="3150" name="Connection Line"/>
          <p:cNvCxnSpPr>
            <a:stCxn id="3153" idx="0"/>
            <a:endCxn id="3155" idx="0"/>
          </p:cNvCxnSpPr>
          <p:nvPr/>
        </p:nvCxnSpPr>
        <p:spPr>
          <a:xfrm flipV="1">
            <a:off x="7683500" y="5829300"/>
            <a:ext cx="1917701" cy="298450"/>
          </a:xfrm>
          <a:prstGeom prst="straightConnector1">
            <a:avLst/>
          </a:prstGeom>
          <a:ln w="25400">
            <a:solidFill>
              <a:srgbClr val="000000"/>
            </a:solidFill>
          </a:ln>
        </p:spPr>
      </p:cxnSp>
      <p:cxnSp>
        <p:nvCxnSpPr>
          <p:cNvPr id="3151" name="Connection Line"/>
          <p:cNvCxnSpPr>
            <a:stCxn id="3153" idx="0"/>
            <a:endCxn id="3157" idx="0"/>
          </p:cNvCxnSpPr>
          <p:nvPr/>
        </p:nvCxnSpPr>
        <p:spPr>
          <a:xfrm>
            <a:off x="7683500" y="6127750"/>
            <a:ext cx="2489200" cy="717550"/>
          </a:xfrm>
          <a:prstGeom prst="straightConnector1">
            <a:avLst/>
          </a:prstGeom>
          <a:ln w="19050">
            <a:solidFill>
              <a:srgbClr val="000000"/>
            </a:solidFill>
          </a:ln>
        </p:spPr>
      </p:cxnSp>
      <p:cxnSp>
        <p:nvCxnSpPr>
          <p:cNvPr id="3152" name="Connection Line"/>
          <p:cNvCxnSpPr>
            <a:stCxn id="3153" idx="0"/>
            <a:endCxn id="3158" idx="0"/>
          </p:cNvCxnSpPr>
          <p:nvPr/>
        </p:nvCxnSpPr>
        <p:spPr>
          <a:xfrm>
            <a:off x="7683500" y="6127750"/>
            <a:ext cx="3187701" cy="1352551"/>
          </a:xfrm>
          <a:prstGeom prst="straightConnector1">
            <a:avLst/>
          </a:prstGeom>
          <a:ln w="19050">
            <a:solidFill>
              <a:srgbClr val="000000"/>
            </a:solidFill>
          </a:ln>
        </p:spPr>
      </p:cxnSp>
      <p:sp>
        <p:nvSpPr>
          <p:cNvPr id="3153" name="R135"/>
          <p:cNvSpPr/>
          <p:nvPr/>
        </p:nvSpPr>
        <p:spPr>
          <a:xfrm>
            <a:off x="7340600" y="5784850"/>
            <a:ext cx="685800" cy="685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135</a:t>
            </a:r>
          </a:p>
        </p:txBody>
      </p:sp>
      <p:cxnSp>
        <p:nvCxnSpPr>
          <p:cNvPr id="3154" name="Connection Line"/>
          <p:cNvCxnSpPr>
            <a:stCxn id="3155" idx="0"/>
            <a:endCxn id="3157" idx="0"/>
          </p:cNvCxnSpPr>
          <p:nvPr/>
        </p:nvCxnSpPr>
        <p:spPr>
          <a:xfrm>
            <a:off x="9601200" y="5829300"/>
            <a:ext cx="571500" cy="1016000"/>
          </a:xfrm>
          <a:prstGeom prst="straightConnector1">
            <a:avLst/>
          </a:prstGeom>
          <a:ln w="19050">
            <a:solidFill>
              <a:srgbClr val="000000"/>
            </a:solidFill>
          </a:ln>
        </p:spPr>
      </p:cxnSp>
      <p:sp>
        <p:nvSpPr>
          <p:cNvPr id="3155" name="R2"/>
          <p:cNvSpPr/>
          <p:nvPr/>
        </p:nvSpPr>
        <p:spPr>
          <a:xfrm>
            <a:off x="9321800" y="5549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2</a:t>
            </a:r>
          </a:p>
        </p:txBody>
      </p:sp>
      <p:cxnSp>
        <p:nvCxnSpPr>
          <p:cNvPr id="3156" name="Connection Line"/>
          <p:cNvCxnSpPr>
            <a:stCxn id="3157" idx="0"/>
            <a:endCxn id="3158" idx="0"/>
          </p:cNvCxnSpPr>
          <p:nvPr/>
        </p:nvCxnSpPr>
        <p:spPr>
          <a:xfrm>
            <a:off x="10172700" y="6845300"/>
            <a:ext cx="698501" cy="635001"/>
          </a:xfrm>
          <a:prstGeom prst="straightConnector1">
            <a:avLst/>
          </a:prstGeom>
          <a:ln w="19050">
            <a:solidFill>
              <a:srgbClr val="000000"/>
            </a:solidFill>
          </a:ln>
        </p:spPr>
      </p:cxnSp>
      <p:sp>
        <p:nvSpPr>
          <p:cNvPr id="3157" name="R4"/>
          <p:cNvSpPr/>
          <p:nvPr/>
        </p:nvSpPr>
        <p:spPr>
          <a:xfrm>
            <a:off x="9893300" y="6565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4</a:t>
            </a:r>
          </a:p>
        </p:txBody>
      </p:sp>
      <p:sp>
        <p:nvSpPr>
          <p:cNvPr id="3158" name="R6"/>
          <p:cNvSpPr/>
          <p:nvPr/>
        </p:nvSpPr>
        <p:spPr>
          <a:xfrm>
            <a:off x="10591800" y="7200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6</a:t>
            </a:r>
          </a:p>
        </p:txBody>
      </p:sp>
      <p:sp>
        <p:nvSpPr>
          <p:cNvPr id="3159" name="8"/>
          <p:cNvSpPr/>
          <p:nvPr/>
        </p:nvSpPr>
        <p:spPr>
          <a:xfrm>
            <a:off x="8089900" y="5650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8</a:t>
            </a:r>
          </a:p>
        </p:txBody>
      </p:sp>
      <p:sp>
        <p:nvSpPr>
          <p:cNvPr id="3160" name="7"/>
          <p:cNvSpPr/>
          <p:nvPr/>
        </p:nvSpPr>
        <p:spPr>
          <a:xfrm>
            <a:off x="8864600" y="6044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7</a:t>
            </a:r>
          </a:p>
        </p:txBody>
      </p:sp>
      <p:sp>
        <p:nvSpPr>
          <p:cNvPr id="3161" name="4"/>
          <p:cNvSpPr/>
          <p:nvPr/>
        </p:nvSpPr>
        <p:spPr>
          <a:xfrm>
            <a:off x="9182100" y="68189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4</a:t>
            </a:r>
          </a:p>
        </p:txBody>
      </p:sp>
      <p:sp>
        <p:nvSpPr>
          <p:cNvPr id="3162" name="3"/>
          <p:cNvSpPr/>
          <p:nvPr/>
        </p:nvSpPr>
        <p:spPr>
          <a:xfrm>
            <a:off x="10452100" y="6806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63" name="3"/>
          <p:cNvSpPr/>
          <p:nvPr/>
        </p:nvSpPr>
        <p:spPr>
          <a:xfrm>
            <a:off x="9931400" y="5904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64" name="Mise à jour du graphe :"/>
          <p:cNvSpPr/>
          <p:nvPr/>
        </p:nvSpPr>
        <p:spPr>
          <a:xfrm>
            <a:off x="6870700" y="4850445"/>
            <a:ext cx="252811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Mise à jour du graphe :</a:t>
            </a:r>
          </a:p>
        </p:txBody>
      </p:sp>
      <p:sp>
        <p:nvSpPr>
          <p:cNvPr id="3165" name="Arrow"/>
          <p:cNvSpPr/>
          <p:nvPr/>
        </p:nvSpPr>
        <p:spPr>
          <a:xfrm>
            <a:off x="3263900" y="6642100"/>
            <a:ext cx="647700" cy="927100"/>
          </a:xfrm>
          <a:prstGeom prst="rightArrow">
            <a:avLst>
              <a:gd name="adj1" fmla="val 42969"/>
              <a:gd name="adj2" fmla="val 4371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3166" name="Connection Line"/>
          <p:cNvCxnSpPr>
            <a:stCxn id="3170" idx="0"/>
            <a:endCxn id="3177" idx="0"/>
          </p:cNvCxnSpPr>
          <p:nvPr/>
        </p:nvCxnSpPr>
        <p:spPr>
          <a:xfrm>
            <a:off x="8026400" y="2508250"/>
            <a:ext cx="2451100" cy="717550"/>
          </a:xfrm>
          <a:prstGeom prst="straightConnector1">
            <a:avLst/>
          </a:prstGeom>
          <a:ln w="19050">
            <a:solidFill>
              <a:srgbClr val="000000"/>
            </a:solidFill>
          </a:ln>
        </p:spPr>
      </p:cxnSp>
      <p:cxnSp>
        <p:nvCxnSpPr>
          <p:cNvPr id="3167" name="Connection Line"/>
          <p:cNvCxnSpPr>
            <a:stCxn id="3170" idx="0"/>
            <a:endCxn id="3172" idx="0"/>
          </p:cNvCxnSpPr>
          <p:nvPr/>
        </p:nvCxnSpPr>
        <p:spPr>
          <a:xfrm flipV="1">
            <a:off x="8026400" y="2209800"/>
            <a:ext cx="1879600" cy="298450"/>
          </a:xfrm>
          <a:prstGeom prst="straightConnector1">
            <a:avLst/>
          </a:prstGeom>
          <a:ln w="25400">
            <a:solidFill>
              <a:srgbClr val="000000"/>
            </a:solidFill>
          </a:ln>
        </p:spPr>
      </p:cxnSp>
      <p:cxnSp>
        <p:nvCxnSpPr>
          <p:cNvPr id="3168" name="Connection Line"/>
          <p:cNvCxnSpPr>
            <a:stCxn id="3170" idx="0"/>
            <a:endCxn id="3178" idx="0"/>
          </p:cNvCxnSpPr>
          <p:nvPr/>
        </p:nvCxnSpPr>
        <p:spPr>
          <a:xfrm>
            <a:off x="8026400" y="2508250"/>
            <a:ext cx="3924300" cy="1200150"/>
          </a:xfrm>
          <a:prstGeom prst="straightConnector1">
            <a:avLst/>
          </a:prstGeom>
          <a:ln w="19050">
            <a:solidFill>
              <a:srgbClr val="000000"/>
            </a:solidFill>
          </a:ln>
        </p:spPr>
      </p:cxnSp>
      <p:cxnSp>
        <p:nvCxnSpPr>
          <p:cNvPr id="3169" name="Connection Line"/>
          <p:cNvCxnSpPr>
            <a:stCxn id="3175" idx="0"/>
            <a:endCxn id="3170" idx="0"/>
          </p:cNvCxnSpPr>
          <p:nvPr/>
        </p:nvCxnSpPr>
        <p:spPr>
          <a:xfrm flipH="1">
            <a:off x="8026400" y="2209800"/>
            <a:ext cx="3746500" cy="298450"/>
          </a:xfrm>
          <a:prstGeom prst="straightConnector1">
            <a:avLst/>
          </a:prstGeom>
          <a:ln w="19050">
            <a:solidFill>
              <a:srgbClr val="000000"/>
            </a:solidFill>
          </a:ln>
        </p:spPr>
      </p:cxnSp>
      <p:sp>
        <p:nvSpPr>
          <p:cNvPr id="3170" name="R13"/>
          <p:cNvSpPr/>
          <p:nvPr/>
        </p:nvSpPr>
        <p:spPr>
          <a:xfrm>
            <a:off x="7721600" y="2203450"/>
            <a:ext cx="609600" cy="6096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13</a:t>
            </a:r>
          </a:p>
        </p:txBody>
      </p:sp>
      <p:cxnSp>
        <p:nvCxnSpPr>
          <p:cNvPr id="3171" name="Connection Line"/>
          <p:cNvCxnSpPr>
            <a:stCxn id="3172" idx="0"/>
            <a:endCxn id="3177" idx="0"/>
          </p:cNvCxnSpPr>
          <p:nvPr/>
        </p:nvCxnSpPr>
        <p:spPr>
          <a:xfrm>
            <a:off x="9906000" y="2209800"/>
            <a:ext cx="571500" cy="1016000"/>
          </a:xfrm>
          <a:prstGeom prst="straightConnector1">
            <a:avLst/>
          </a:prstGeom>
          <a:ln w="19050">
            <a:solidFill>
              <a:srgbClr val="000000"/>
            </a:solidFill>
          </a:ln>
        </p:spPr>
      </p:cxnSp>
      <p:sp>
        <p:nvSpPr>
          <p:cNvPr id="3172" name="R2"/>
          <p:cNvSpPr/>
          <p:nvPr/>
        </p:nvSpPr>
        <p:spPr>
          <a:xfrm>
            <a:off x="9626600" y="19304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2</a:t>
            </a:r>
          </a:p>
        </p:txBody>
      </p:sp>
      <p:cxnSp>
        <p:nvCxnSpPr>
          <p:cNvPr id="3173" name="Connection Line"/>
          <p:cNvCxnSpPr>
            <a:stCxn id="3175" idx="0"/>
            <a:endCxn id="3177" idx="0"/>
          </p:cNvCxnSpPr>
          <p:nvPr/>
        </p:nvCxnSpPr>
        <p:spPr>
          <a:xfrm flipH="1">
            <a:off x="10477500" y="2209800"/>
            <a:ext cx="1295400" cy="1016000"/>
          </a:xfrm>
          <a:prstGeom prst="straightConnector1">
            <a:avLst/>
          </a:prstGeom>
          <a:ln w="19050">
            <a:solidFill>
              <a:srgbClr val="000000"/>
            </a:solidFill>
          </a:ln>
        </p:spPr>
      </p:cxnSp>
      <p:cxnSp>
        <p:nvCxnSpPr>
          <p:cNvPr id="3174" name="Connection Line"/>
          <p:cNvCxnSpPr>
            <a:stCxn id="3175" idx="0"/>
            <a:endCxn id="3178" idx="0"/>
          </p:cNvCxnSpPr>
          <p:nvPr/>
        </p:nvCxnSpPr>
        <p:spPr>
          <a:xfrm>
            <a:off x="11772900" y="2209800"/>
            <a:ext cx="177800" cy="1498600"/>
          </a:xfrm>
          <a:prstGeom prst="straightConnector1">
            <a:avLst/>
          </a:prstGeom>
          <a:ln w="19050">
            <a:solidFill>
              <a:srgbClr val="000000"/>
            </a:solidFill>
          </a:ln>
        </p:spPr>
      </p:cxnSp>
      <p:sp>
        <p:nvSpPr>
          <p:cNvPr id="3175" name="R5"/>
          <p:cNvSpPr/>
          <p:nvPr/>
        </p:nvSpPr>
        <p:spPr>
          <a:xfrm>
            <a:off x="11493500" y="19304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5</a:t>
            </a:r>
          </a:p>
        </p:txBody>
      </p:sp>
      <p:cxnSp>
        <p:nvCxnSpPr>
          <p:cNvPr id="3176" name="Connection Line"/>
          <p:cNvCxnSpPr>
            <a:stCxn id="3177" idx="0"/>
            <a:endCxn id="3178" idx="0"/>
          </p:cNvCxnSpPr>
          <p:nvPr/>
        </p:nvCxnSpPr>
        <p:spPr>
          <a:xfrm>
            <a:off x="10477500" y="3225800"/>
            <a:ext cx="1473200" cy="482600"/>
          </a:xfrm>
          <a:prstGeom prst="straightConnector1">
            <a:avLst/>
          </a:prstGeom>
          <a:ln w="19050">
            <a:solidFill>
              <a:srgbClr val="000000"/>
            </a:solidFill>
          </a:ln>
        </p:spPr>
      </p:cxnSp>
      <p:sp>
        <p:nvSpPr>
          <p:cNvPr id="3177" name="R4"/>
          <p:cNvSpPr/>
          <p:nvPr/>
        </p:nvSpPr>
        <p:spPr>
          <a:xfrm>
            <a:off x="10198100" y="29464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4</a:t>
            </a:r>
          </a:p>
        </p:txBody>
      </p:sp>
      <p:sp>
        <p:nvSpPr>
          <p:cNvPr id="3178" name="R6"/>
          <p:cNvSpPr/>
          <p:nvPr/>
        </p:nvSpPr>
        <p:spPr>
          <a:xfrm>
            <a:off x="11671300" y="34290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6</a:t>
            </a:r>
          </a:p>
        </p:txBody>
      </p:sp>
      <p:sp>
        <p:nvSpPr>
          <p:cNvPr id="3179" name="8"/>
          <p:cNvSpPr/>
          <p:nvPr/>
        </p:nvSpPr>
        <p:spPr>
          <a:xfrm>
            <a:off x="8394700" y="20310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8</a:t>
            </a:r>
          </a:p>
        </p:txBody>
      </p:sp>
      <p:sp>
        <p:nvSpPr>
          <p:cNvPr id="3180" name="7"/>
          <p:cNvSpPr/>
          <p:nvPr/>
        </p:nvSpPr>
        <p:spPr>
          <a:xfrm>
            <a:off x="9169400" y="24247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7</a:t>
            </a:r>
          </a:p>
        </p:txBody>
      </p:sp>
      <p:sp>
        <p:nvSpPr>
          <p:cNvPr id="3181" name="4"/>
          <p:cNvSpPr/>
          <p:nvPr/>
        </p:nvSpPr>
        <p:spPr>
          <a:xfrm>
            <a:off x="9486900" y="31994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4</a:t>
            </a:r>
          </a:p>
        </p:txBody>
      </p:sp>
      <p:sp>
        <p:nvSpPr>
          <p:cNvPr id="3182" name="3"/>
          <p:cNvSpPr/>
          <p:nvPr/>
        </p:nvSpPr>
        <p:spPr>
          <a:xfrm>
            <a:off x="10934700" y="30216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83" name="3"/>
          <p:cNvSpPr/>
          <p:nvPr/>
        </p:nvSpPr>
        <p:spPr>
          <a:xfrm>
            <a:off x="11480800" y="28057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84" name="6"/>
          <p:cNvSpPr/>
          <p:nvPr/>
        </p:nvSpPr>
        <p:spPr>
          <a:xfrm>
            <a:off x="10756900" y="22723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6</a:t>
            </a:r>
          </a:p>
        </p:txBody>
      </p:sp>
      <p:sp>
        <p:nvSpPr>
          <p:cNvPr id="3185" name="3"/>
          <p:cNvSpPr/>
          <p:nvPr/>
        </p:nvSpPr>
        <p:spPr>
          <a:xfrm>
            <a:off x="10071100" y="24120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186" name="1"/>
          <p:cNvSpPr/>
          <p:nvPr/>
        </p:nvSpPr>
        <p:spPr>
          <a:xfrm>
            <a:off x="8813800" y="13960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6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15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151"/>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315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3153"/>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3154"/>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3155"/>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3156"/>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3157"/>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3158"/>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0"/>
                                  </p:stCondLst>
                                  <p:iterate type="el" backwards="0">
                                    <p:tmAbs val="0"/>
                                  </p:iterate>
                                  <p:childTnLst>
                                    <p:set>
                                      <p:cBhvr>
                                        <p:cTn id="36" fill="hold"/>
                                        <p:tgtEl>
                                          <p:spTgt spid="3159"/>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2" fill="hold">
                                  <p:stCondLst>
                                    <p:cond delay="0"/>
                                  </p:stCondLst>
                                  <p:iterate type="el" backwards="0">
                                    <p:tmAbs val="0"/>
                                  </p:iterate>
                                  <p:childTnLst>
                                    <p:set>
                                      <p:cBhvr>
                                        <p:cTn id="39" fill="hold"/>
                                        <p:tgtEl>
                                          <p:spTgt spid="3160"/>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3" fill="hold">
                                  <p:stCondLst>
                                    <p:cond delay="0"/>
                                  </p:stCondLst>
                                  <p:iterate type="el" backwards="0">
                                    <p:tmAbs val="0"/>
                                  </p:iterate>
                                  <p:childTnLst>
                                    <p:set>
                                      <p:cBhvr>
                                        <p:cTn id="42" fill="hold"/>
                                        <p:tgtEl>
                                          <p:spTgt spid="3161"/>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4" fill="hold">
                                  <p:stCondLst>
                                    <p:cond delay="0"/>
                                  </p:stCondLst>
                                  <p:iterate type="el" backwards="0">
                                    <p:tmAbs val="0"/>
                                  </p:iterate>
                                  <p:childTnLst>
                                    <p:set>
                                      <p:cBhvr>
                                        <p:cTn id="45" fill="hold"/>
                                        <p:tgtEl>
                                          <p:spTgt spid="3162"/>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5" fill="hold">
                                  <p:stCondLst>
                                    <p:cond delay="0"/>
                                  </p:stCondLst>
                                  <p:iterate type="el" backwards="0">
                                    <p:tmAbs val="0"/>
                                  </p:iterate>
                                  <p:childTnLst>
                                    <p:set>
                                      <p:cBhvr>
                                        <p:cTn id="48" fill="hold"/>
                                        <p:tgtEl>
                                          <p:spTgt spid="3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64" grpId="1"/>
      <p:bldP build="whole" bldLvl="1" animBg="1" rev="0" advAuto="0" spid="3161" grpId="13"/>
      <p:bldP build="whole" bldLvl="1" animBg="1" rev="0" advAuto="0" spid="3156" grpId="8"/>
      <p:bldP build="whole" bldLvl="1" animBg="1" rev="0" advAuto="0" spid="3159" grpId="11"/>
      <p:bldP build="whole" bldLvl="1" animBg="1" rev="0" advAuto="0" spid="3154" grpId="6"/>
      <p:bldP build="whole" bldLvl="1" animBg="1" rev="0" advAuto="0" spid="3155" grpId="7"/>
      <p:bldP build="whole" bldLvl="1" animBg="1" rev="0" advAuto="0" spid="3157" grpId="9"/>
      <p:bldP build="whole" bldLvl="1" animBg="1" rev="0" advAuto="0" spid="3163" grpId="15"/>
      <p:bldP build="whole" bldLvl="1" animBg="1" rev="0" advAuto="0" spid="3152" grpId="4"/>
      <p:bldP build="whole" bldLvl="1" animBg="1" rev="0" advAuto="0" spid="3158" grpId="10"/>
      <p:bldP build="whole" bldLvl="1" animBg="1" rev="0" advAuto="0" spid="3160" grpId="12"/>
      <p:bldP build="whole" bldLvl="1" animBg="1" rev="0" advAuto="0" spid="3150" grpId="2"/>
      <p:bldP build="whole" bldLvl="1" animBg="1" rev="0" advAuto="0" spid="3162" grpId="14"/>
      <p:bldP build="whole" bldLvl="1" animBg="1" rev="0" advAuto="0" spid="3151" grpId="3"/>
      <p:bldP build="whole" bldLvl="1" animBg="1" rev="0" advAuto="0" spid="3153" grpId="5"/>
    </p:bldLst>
  </p:timing>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190"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191"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2"/>
            </a:pPr>
            <a:r>
              <a:t>Fusion de régions</a:t>
            </a:r>
          </a:p>
          <a:p>
            <a:pPr lvl="2">
              <a:buBlip>
                <a:blip r:embed="rId4"/>
              </a:buBlip>
            </a:pPr>
            <a:r>
              <a:rPr i="1"/>
              <a:t>Remarque</a:t>
            </a:r>
            <a:r>
              <a:t> :</a:t>
            </a:r>
            <a:endParaRPr i="1"/>
          </a:p>
          <a:p>
            <a:pPr lvl="3"/>
            <a:r>
              <a:t>Représentation de </a:t>
            </a:r>
            <a:r>
              <a:rPr i="1"/>
              <a:t>S</a:t>
            </a:r>
            <a:r>
              <a:t> par un graphe d’adjacence</a:t>
            </a:r>
          </a:p>
        </p:txBody>
      </p:sp>
      <p:sp>
        <p:nvSpPr>
          <p:cNvPr id="319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93"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194" name="Tableau 1"/>
          <p:cNvGraphicFramePr/>
          <p:nvPr/>
        </p:nvGraphicFramePr>
        <p:xfrm>
          <a:off x="1587500" y="6350000"/>
          <a:ext cx="1346200" cy="1536700"/>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336550"/>
                <a:gridCol w="336550"/>
                <a:gridCol w="336550"/>
                <a:gridCol w="336550"/>
              </a:tblGrid>
              <a:tr h="504179">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8</a:t>
                      </a:r>
                    </a:p>
                  </a:txBody>
                  <a:tcPr marL="63500" marR="63500" marT="63500" marB="63500" anchor="ctr" anchorCtr="0" horzOverflow="overflow">
                    <a:lnT w="12700">
                      <a:miter lim="400000"/>
                    </a:lnT>
                  </a:tcPr>
                </a:tc>
                <a:tc>
                  <a:txBody>
                    <a:bodyPr/>
                    <a:lstStyle/>
                    <a:p>
                      <a:pPr>
                        <a:spcBef>
                          <a:spcPts val="800"/>
                        </a:spcBef>
                        <a:defRPr sz="1800">
                          <a:solidFill>
                            <a:srgbClr val="000000"/>
                          </a:solidFill>
                        </a:defRPr>
                      </a:pPr>
                      <a:r>
                        <a:rPr sz="2000">
                          <a:solidFill>
                            <a:srgbClr val="232323"/>
                          </a:solidFill>
                          <a:sym typeface="Times New Roman"/>
                        </a:rPr>
                        <a:t>6</a:t>
                      </a:r>
                    </a:p>
                  </a:txBody>
                  <a:tcPr marL="63500" marR="63500" marT="63500" marB="63500" anchor="ctr" anchorCtr="0" horzOverflow="overflow">
                    <a:lnR w="12700">
                      <a:miter lim="400000"/>
                    </a:lnR>
                    <a:lnT w="12700">
                      <a:miter lim="400000"/>
                    </a:lnT>
                  </a:tcPr>
                </a:tc>
              </a:tr>
              <a:tr h="515454">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tcPr>
                </a:tc>
                <a:tc>
                  <a:txBody>
                    <a:bodyPr/>
                    <a:lstStyle/>
                    <a:p>
                      <a:pPr>
                        <a:spcBef>
                          <a:spcPts val="800"/>
                        </a:spcBef>
                        <a:defRPr sz="1800">
                          <a:solidFill>
                            <a:srgbClr val="000000"/>
                          </a:solidFill>
                        </a:defRPr>
                      </a:pPr>
                      <a:r>
                        <a:rPr sz="2000">
                          <a:solidFill>
                            <a:srgbClr val="232323"/>
                          </a:solidFill>
                          <a:sym typeface="Times New Roman"/>
                        </a:rPr>
                        <a:t>0</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7</a:t>
                      </a:r>
                    </a:p>
                  </a:txBody>
                  <a:tcPr marL="63500" marR="63500" marT="63500" marB="63500" anchor="ctr" anchorCtr="0" horzOverflow="overflow"/>
                </a:tc>
                <a:tc>
                  <a:txBody>
                    <a:bodyPr/>
                    <a:lstStyle/>
                    <a:p>
                      <a:pPr>
                        <a:spcBef>
                          <a:spcPts val="800"/>
                        </a:spcBef>
                        <a:defRPr sz="1800">
                          <a:solidFill>
                            <a:srgbClr val="000000"/>
                          </a:solidFill>
                        </a:defRPr>
                      </a:pPr>
                      <a:r>
                        <a:rPr sz="2000">
                          <a:solidFill>
                            <a:srgbClr val="232323"/>
                          </a:solidFill>
                          <a:sym typeface="Times New Roman"/>
                        </a:rPr>
                        <a:t>5</a:t>
                      </a:r>
                    </a:p>
                  </a:txBody>
                  <a:tcPr marL="63500" marR="63500" marT="63500" marB="63500" anchor="ctr" anchorCtr="0" horzOverflow="overflow">
                    <a:lnR w="12700">
                      <a:miter lim="400000"/>
                    </a:lnR>
                  </a:tcPr>
                </a:tc>
              </a:tr>
              <a:tr h="517065">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1</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B w="12700">
                      <a:miter lim="400000"/>
                    </a:lnB>
                  </a:tcPr>
                </a:tc>
                <a:tc>
                  <a:txBody>
                    <a:bodyPr/>
                    <a:lstStyle/>
                    <a:p>
                      <a:pPr>
                        <a:spcBef>
                          <a:spcPts val="800"/>
                        </a:spcBef>
                        <a:defRPr sz="1800">
                          <a:solidFill>
                            <a:srgbClr val="000000"/>
                          </a:solidFill>
                        </a:defRPr>
                      </a:pPr>
                      <a:r>
                        <a:rPr sz="2000">
                          <a:solidFill>
                            <a:srgbClr val="232323"/>
                          </a:solidFill>
                          <a:sym typeface="Times New Roman"/>
                        </a:rPr>
                        <a:t>4</a:t>
                      </a:r>
                    </a:p>
                  </a:txBody>
                  <a:tcPr marL="63500" marR="63500" marT="63500" marB="63500" anchor="ctr" anchorCtr="0" horzOverflow="overflow">
                    <a:lnR w="12700">
                      <a:miter lim="400000"/>
                    </a:lnR>
                    <a:lnB w="12700">
                      <a:miter lim="400000"/>
                    </a:lnB>
                  </a:tcPr>
                </a:tc>
              </a:tr>
            </a:tbl>
          </a:graphicData>
        </a:graphic>
      </p:graphicFrame>
      <p:sp>
        <p:nvSpPr>
          <p:cNvPr id="3195" name="② 𝓟1(Ri∪Rj) = dyn(Ri∪Rj) ≤ 3"/>
          <p:cNvSpPr/>
          <p:nvPr/>
        </p:nvSpPr>
        <p:spPr>
          <a:xfrm>
            <a:off x="1973169" y="4246879"/>
            <a:ext cx="3911601" cy="548642"/>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t>② </a:t>
            </a:r>
            <a:r>
              <a:rPr b="1" spc="-460"/>
              <a:t>𝓟</a:t>
            </a:r>
            <a:r>
              <a:rPr baseline="-31000"/>
              <a:t>1</a:t>
            </a:r>
            <a:r>
              <a:t>(</a:t>
            </a:r>
            <a:r>
              <a:rPr i="1">
                <a:latin typeface="Times New Roman"/>
                <a:ea typeface="Times New Roman"/>
                <a:cs typeface="Times New Roman"/>
                <a:sym typeface="Times New Roman"/>
              </a:rPr>
              <a:t>R</a:t>
            </a:r>
            <a:r>
              <a:rPr baseline="-31000" i="1"/>
              <a:t>i</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31000" i="1"/>
              <a:t>j</a:t>
            </a:r>
            <a:r>
              <a:t>) = dyn(</a:t>
            </a:r>
            <a:r>
              <a:rPr i="1">
                <a:latin typeface="Times New Roman"/>
                <a:ea typeface="Times New Roman"/>
                <a:cs typeface="Times New Roman"/>
                <a:sym typeface="Times New Roman"/>
              </a:rPr>
              <a:t>R</a:t>
            </a:r>
            <a:r>
              <a:rPr baseline="-31000" i="1"/>
              <a:t>i</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31000" i="1"/>
              <a:t>j</a:t>
            </a:r>
            <a:r>
              <a:t>) ≤ 3 </a:t>
            </a:r>
          </a:p>
        </p:txBody>
      </p:sp>
      <p:graphicFrame>
        <p:nvGraphicFramePr>
          <p:cNvPr id="3196" name="Tableau sans nom"/>
          <p:cNvGraphicFramePr/>
          <p:nvPr/>
        </p:nvGraphicFramePr>
        <p:xfrm>
          <a:off x="4254500" y="6350000"/>
          <a:ext cx="1346201" cy="1536700"/>
        </p:xfrm>
        <a:graphic xmlns:a="http://schemas.openxmlformats.org/drawingml/2006/main">
          <a:graphicData uri="http://schemas.openxmlformats.org/drawingml/2006/table">
            <a:tbl>
              <a:tblPr firstCol="0" firstRow="0" lastCol="0" lastRow="0" bandCol="0" bandRow="1" rtl="0">
                <a:tableStyleId>{9F534FAB-6F91-4992-A70E-E6B1FD7642A0}</a:tableStyleId>
              </a:tblPr>
              <a:tblGrid>
                <a:gridCol w="673100"/>
                <a:gridCol w="673100"/>
              </a:tblGrid>
              <a:tr h="938933">
                <a:tc rowSpan="2">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135</a:t>
                      </a:r>
                    </a:p>
                  </a:txBody>
                  <a:tcPr marL="63500" marR="63500" marT="63500" marB="63500" anchor="ctr" anchorCtr="0" horzOverflow="overflow">
                    <a:lnL w="12700">
                      <a:miter lim="400000"/>
                    </a:lnL>
                    <a:lnT w="12700">
                      <a:miter lim="400000"/>
                    </a:lnT>
                    <a:lnB w="12700">
                      <a:miter lim="400000"/>
                    </a:lnB>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24</a:t>
                      </a:r>
                    </a:p>
                  </a:txBody>
                  <a:tcPr marL="63500" marR="63500" marT="63500" marB="63500" anchor="ctr" anchorCtr="0" horzOverflow="overflow">
                    <a:lnR w="12700">
                      <a:miter lim="400000"/>
                    </a:lnR>
                    <a:lnT w="12700">
                      <a:miter lim="400000"/>
                    </a:lnT>
                  </a:tcPr>
                </a:tc>
              </a:tr>
              <a:tr h="597766">
                <a:tc vMerge="1">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31000"/>
                        <a:t>6</a:t>
                      </a:r>
                    </a:p>
                  </a:txBody>
                  <a:tcPr marL="63500" marR="63500" marT="63500" marB="63500" anchor="ctr" anchorCtr="0" horzOverflow="overflow">
                    <a:lnR w="12700">
                      <a:miter lim="400000"/>
                    </a:lnR>
                    <a:lnB w="12700">
                      <a:miter lim="400000"/>
                    </a:lnB>
                  </a:tcPr>
                </a:tc>
              </a:tr>
            </a:tbl>
          </a:graphicData>
        </a:graphic>
      </p:graphicFrame>
      <p:sp>
        <p:nvSpPr>
          <p:cNvPr id="3197" name="Le couple choisi est celui qui minimise Q1(Ri∪Rj)…"/>
          <p:cNvSpPr/>
          <p:nvPr/>
        </p:nvSpPr>
        <p:spPr>
          <a:xfrm>
            <a:off x="952500" y="4885245"/>
            <a:ext cx="5981700" cy="1456309"/>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5"/>
              </a:buBlip>
            </a:pPr>
            <a:r>
              <a:t>Le couple choisi est celui qui minimise </a:t>
            </a:r>
            <a:r>
              <a:rPr i="1" spc="100">
                <a:latin typeface="+mj-lt"/>
                <a:ea typeface="+mj-ea"/>
                <a:cs typeface="+mj-cs"/>
                <a:sym typeface="Times Roman"/>
              </a:rPr>
              <a:t>Q</a:t>
            </a:r>
            <a:r>
              <a:rPr baseline="-31000"/>
              <a:t>1</a:t>
            </a:r>
            <a:r>
              <a:rPr spc="100">
                <a:latin typeface="+mj-lt"/>
                <a:ea typeface="+mj-ea"/>
                <a:cs typeface="+mj-cs"/>
                <a:sym typeface="Times Roman"/>
              </a:rPr>
              <a:t>(</a:t>
            </a:r>
            <a:r>
              <a:rPr i="1" spc="100">
                <a:latin typeface="+mj-lt"/>
                <a:ea typeface="+mj-ea"/>
                <a:cs typeface="+mj-cs"/>
                <a:sym typeface="Times Roman"/>
              </a:rPr>
              <a:t>R</a:t>
            </a:r>
            <a:r>
              <a:rPr baseline="-31000" i="1" spc="100">
                <a:uFill>
                  <a:solidFill>
                    <a:srgbClr val="232323"/>
                  </a:solidFill>
                </a:uFill>
                <a:latin typeface="+mj-lt"/>
                <a:ea typeface="+mj-ea"/>
                <a:cs typeface="+mj-cs"/>
                <a:sym typeface="Times Roman"/>
              </a:rPr>
              <a:t>i</a:t>
            </a:r>
            <a:r>
              <a:rPr spc="100">
                <a:latin typeface="+mj-lt"/>
                <a:ea typeface="+mj-ea"/>
                <a:cs typeface="+mj-cs"/>
                <a:sym typeface="Times Roman"/>
              </a:rPr>
              <a:t>∪</a:t>
            </a:r>
            <a:r>
              <a:rPr i="1" spc="100">
                <a:latin typeface="+mj-lt"/>
                <a:ea typeface="+mj-ea"/>
                <a:cs typeface="+mj-cs"/>
                <a:sym typeface="Times Roman"/>
              </a:rPr>
              <a:t>R</a:t>
            </a:r>
            <a:r>
              <a:rPr baseline="-31000" i="1" spc="100">
                <a:uFill>
                  <a:solidFill>
                    <a:srgbClr val="232323"/>
                  </a:solidFill>
                </a:uFill>
                <a:latin typeface="+mj-lt"/>
                <a:ea typeface="+mj-ea"/>
                <a:cs typeface="+mj-cs"/>
                <a:sym typeface="Times Roman"/>
              </a:rPr>
              <a:t>j</a:t>
            </a:r>
            <a:r>
              <a:rPr spc="100">
                <a:latin typeface="+mj-lt"/>
                <a:ea typeface="+mj-ea"/>
                <a:cs typeface="+mj-cs"/>
                <a:sym typeface="Times Roman"/>
              </a:rPr>
              <a:t>)</a:t>
            </a:r>
          </a:p>
          <a:p>
            <a:pPr lvl="3" marL="762000" indent="-254000" defTabSz="1295400">
              <a:spcBef>
                <a:spcPts val="500"/>
              </a:spcBef>
              <a:buClr>
                <a:srgbClr val="7F96C4"/>
              </a:buClr>
              <a:buSzPct val="100000"/>
              <a:buChar char="✓"/>
              <a:defRPr spc="100">
                <a:uFill>
                  <a:solidFill>
                    <a:srgbClr val="232323"/>
                  </a:solidFill>
                </a:uFill>
                <a:latin typeface="+mj-lt"/>
                <a:ea typeface="+mj-ea"/>
                <a:cs typeface="+mj-cs"/>
                <a:sym typeface="Times Roman"/>
              </a:defRPr>
            </a:pPr>
            <a:r>
              <a:t>(</a:t>
            </a:r>
            <a:r>
              <a:rPr i="1">
                <a:latin typeface="Times New Roman"/>
                <a:ea typeface="Times New Roman"/>
                <a:cs typeface="Times New Roman"/>
                <a:sym typeface="Times New Roman"/>
              </a:rPr>
              <a:t>R</a:t>
            </a:r>
            <a:r>
              <a:rPr baseline="-31000"/>
              <a:t>2</a:t>
            </a:r>
            <a:r>
              <a:rPr>
                <a:latin typeface="Times New Roman"/>
                <a:ea typeface="Times New Roman"/>
                <a:cs typeface="Times New Roman"/>
                <a:sym typeface="Times New Roman"/>
              </a:rPr>
              <a:t>,</a:t>
            </a:r>
            <a:r>
              <a:rPr baseline="-5999">
                <a:latin typeface="Times New Roman"/>
                <a:ea typeface="Times New Roman"/>
                <a:cs typeface="Times New Roman"/>
                <a:sym typeface="Times New Roman"/>
              </a:rPr>
              <a:t> </a:t>
            </a:r>
            <a:r>
              <a:rPr i="1">
                <a:latin typeface="Times New Roman"/>
                <a:ea typeface="Times New Roman"/>
                <a:cs typeface="Times New Roman"/>
                <a:sym typeface="Times New Roman"/>
              </a:rPr>
              <a:t>R</a:t>
            </a:r>
            <a:r>
              <a:rPr baseline="-31000"/>
              <a:t>4</a:t>
            </a:r>
            <a:r>
              <a:t>)</a:t>
            </a:r>
          </a:p>
          <a:p>
            <a:pPr>
              <a:spcBef>
                <a:spcPts val="1500"/>
              </a:spcBef>
            </a:pPr>
            <a:r>
              <a:t>Mise à jour de </a:t>
            </a:r>
            <a:r>
              <a:rPr i="1"/>
              <a:t>S</a:t>
            </a:r>
            <a:r>
              <a:t> :</a:t>
            </a:r>
          </a:p>
        </p:txBody>
      </p:sp>
      <p:cxnSp>
        <p:nvCxnSpPr>
          <p:cNvPr id="3198" name="Connection Line"/>
          <p:cNvCxnSpPr>
            <a:stCxn id="3200" idx="0"/>
            <a:endCxn id="3202" idx="0"/>
          </p:cNvCxnSpPr>
          <p:nvPr/>
        </p:nvCxnSpPr>
        <p:spPr>
          <a:xfrm flipV="1">
            <a:off x="7683500" y="5784850"/>
            <a:ext cx="1911351" cy="342900"/>
          </a:xfrm>
          <a:prstGeom prst="straightConnector1">
            <a:avLst/>
          </a:prstGeom>
          <a:ln w="25400">
            <a:solidFill>
              <a:srgbClr val="000000"/>
            </a:solidFill>
          </a:ln>
        </p:spPr>
      </p:cxnSp>
      <p:cxnSp>
        <p:nvCxnSpPr>
          <p:cNvPr id="3199" name="Connection Line"/>
          <p:cNvCxnSpPr>
            <a:stCxn id="3200" idx="0"/>
            <a:endCxn id="3203" idx="0"/>
          </p:cNvCxnSpPr>
          <p:nvPr/>
        </p:nvCxnSpPr>
        <p:spPr>
          <a:xfrm>
            <a:off x="7683500" y="6127750"/>
            <a:ext cx="1955800" cy="920750"/>
          </a:xfrm>
          <a:prstGeom prst="straightConnector1">
            <a:avLst/>
          </a:prstGeom>
          <a:ln w="19050">
            <a:solidFill>
              <a:srgbClr val="000000"/>
            </a:solidFill>
          </a:ln>
        </p:spPr>
      </p:cxnSp>
      <p:sp>
        <p:nvSpPr>
          <p:cNvPr id="3200" name="R135"/>
          <p:cNvSpPr/>
          <p:nvPr/>
        </p:nvSpPr>
        <p:spPr>
          <a:xfrm>
            <a:off x="7340600" y="5784850"/>
            <a:ext cx="685800" cy="685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135</a:t>
            </a:r>
          </a:p>
        </p:txBody>
      </p:sp>
      <p:cxnSp>
        <p:nvCxnSpPr>
          <p:cNvPr id="3201" name="Connection Line"/>
          <p:cNvCxnSpPr>
            <a:stCxn id="3202" idx="0"/>
            <a:endCxn id="3203" idx="0"/>
          </p:cNvCxnSpPr>
          <p:nvPr/>
        </p:nvCxnSpPr>
        <p:spPr>
          <a:xfrm>
            <a:off x="9594850" y="5784850"/>
            <a:ext cx="44450" cy="1263650"/>
          </a:xfrm>
          <a:prstGeom prst="straightConnector1">
            <a:avLst/>
          </a:prstGeom>
          <a:ln w="19050">
            <a:solidFill>
              <a:srgbClr val="000000"/>
            </a:solidFill>
          </a:ln>
        </p:spPr>
      </p:cxnSp>
      <p:sp>
        <p:nvSpPr>
          <p:cNvPr id="3202" name="R24"/>
          <p:cNvSpPr/>
          <p:nvPr/>
        </p:nvSpPr>
        <p:spPr>
          <a:xfrm>
            <a:off x="9283700" y="5473700"/>
            <a:ext cx="622300" cy="6223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24</a:t>
            </a:r>
          </a:p>
        </p:txBody>
      </p:sp>
      <p:sp>
        <p:nvSpPr>
          <p:cNvPr id="3203" name="R6"/>
          <p:cNvSpPr/>
          <p:nvPr/>
        </p:nvSpPr>
        <p:spPr>
          <a:xfrm>
            <a:off x="9359900" y="67691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6</a:t>
            </a:r>
          </a:p>
        </p:txBody>
      </p:sp>
      <p:sp>
        <p:nvSpPr>
          <p:cNvPr id="3204" name="8"/>
          <p:cNvSpPr/>
          <p:nvPr/>
        </p:nvSpPr>
        <p:spPr>
          <a:xfrm>
            <a:off x="8280400" y="55616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8</a:t>
            </a:r>
          </a:p>
        </p:txBody>
      </p:sp>
      <p:sp>
        <p:nvSpPr>
          <p:cNvPr id="3205" name="4"/>
          <p:cNvSpPr/>
          <p:nvPr/>
        </p:nvSpPr>
        <p:spPr>
          <a:xfrm>
            <a:off x="8280400" y="71237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4</a:t>
            </a:r>
          </a:p>
        </p:txBody>
      </p:sp>
      <p:sp>
        <p:nvSpPr>
          <p:cNvPr id="3206" name="4"/>
          <p:cNvSpPr/>
          <p:nvPr/>
        </p:nvSpPr>
        <p:spPr>
          <a:xfrm>
            <a:off x="9677400" y="6171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4</a:t>
            </a:r>
          </a:p>
        </p:txBody>
      </p:sp>
      <p:sp>
        <p:nvSpPr>
          <p:cNvPr id="3207" name="③ On recommence avec un autre prédicat/fonction de coût"/>
          <p:cNvSpPr/>
          <p:nvPr/>
        </p:nvSpPr>
        <p:spPr>
          <a:xfrm>
            <a:off x="1968500" y="8312150"/>
            <a:ext cx="6489700" cy="5080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③ On recommence avec un autre prédicat/fonction de coût </a:t>
            </a:r>
          </a:p>
        </p:txBody>
      </p:sp>
      <p:sp>
        <p:nvSpPr>
          <p:cNvPr id="3208" name="Mise à jour du graphe :"/>
          <p:cNvSpPr/>
          <p:nvPr/>
        </p:nvSpPr>
        <p:spPr>
          <a:xfrm>
            <a:off x="6870700" y="4850445"/>
            <a:ext cx="252811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Mise à jour du graphe :</a:t>
            </a:r>
          </a:p>
        </p:txBody>
      </p:sp>
      <p:sp>
        <p:nvSpPr>
          <p:cNvPr id="3209" name="Arrow"/>
          <p:cNvSpPr/>
          <p:nvPr/>
        </p:nvSpPr>
        <p:spPr>
          <a:xfrm>
            <a:off x="3263900" y="6642100"/>
            <a:ext cx="647700" cy="927100"/>
          </a:xfrm>
          <a:prstGeom prst="rightArrow">
            <a:avLst>
              <a:gd name="adj1" fmla="val 42969"/>
              <a:gd name="adj2" fmla="val 4371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3210" name="Connection Line"/>
          <p:cNvCxnSpPr>
            <a:stCxn id="3213" idx="0"/>
            <a:endCxn id="3217" idx="0"/>
          </p:cNvCxnSpPr>
          <p:nvPr/>
        </p:nvCxnSpPr>
        <p:spPr>
          <a:xfrm>
            <a:off x="8356600" y="2444750"/>
            <a:ext cx="2489200" cy="717550"/>
          </a:xfrm>
          <a:prstGeom prst="straightConnector1">
            <a:avLst/>
          </a:prstGeom>
          <a:ln w="19050">
            <a:solidFill>
              <a:srgbClr val="000000"/>
            </a:solidFill>
          </a:ln>
        </p:spPr>
      </p:cxnSp>
      <p:cxnSp>
        <p:nvCxnSpPr>
          <p:cNvPr id="3211" name="Connection Line"/>
          <p:cNvCxnSpPr>
            <a:stCxn id="3213" idx="0"/>
            <a:endCxn id="3215" idx="0"/>
          </p:cNvCxnSpPr>
          <p:nvPr/>
        </p:nvCxnSpPr>
        <p:spPr>
          <a:xfrm flipV="1">
            <a:off x="8356600" y="2146300"/>
            <a:ext cx="1917701" cy="298450"/>
          </a:xfrm>
          <a:prstGeom prst="straightConnector1">
            <a:avLst/>
          </a:prstGeom>
          <a:ln w="25400">
            <a:solidFill>
              <a:srgbClr val="000000"/>
            </a:solidFill>
          </a:ln>
        </p:spPr>
      </p:cxnSp>
      <p:cxnSp>
        <p:nvCxnSpPr>
          <p:cNvPr id="3212" name="Connection Line"/>
          <p:cNvCxnSpPr>
            <a:stCxn id="3213" idx="0"/>
            <a:endCxn id="3218" idx="0"/>
          </p:cNvCxnSpPr>
          <p:nvPr/>
        </p:nvCxnSpPr>
        <p:spPr>
          <a:xfrm>
            <a:off x="8356600" y="2444750"/>
            <a:ext cx="3187701" cy="1352551"/>
          </a:xfrm>
          <a:prstGeom prst="straightConnector1">
            <a:avLst/>
          </a:prstGeom>
          <a:ln w="19050">
            <a:solidFill>
              <a:srgbClr val="000000"/>
            </a:solidFill>
          </a:ln>
        </p:spPr>
      </p:cxnSp>
      <p:sp>
        <p:nvSpPr>
          <p:cNvPr id="3213" name="R135"/>
          <p:cNvSpPr/>
          <p:nvPr/>
        </p:nvSpPr>
        <p:spPr>
          <a:xfrm>
            <a:off x="8013700" y="2101850"/>
            <a:ext cx="685800" cy="685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135</a:t>
            </a:r>
          </a:p>
        </p:txBody>
      </p:sp>
      <p:cxnSp>
        <p:nvCxnSpPr>
          <p:cNvPr id="3214" name="Connection Line"/>
          <p:cNvCxnSpPr>
            <a:stCxn id="3215" idx="0"/>
            <a:endCxn id="3217" idx="0"/>
          </p:cNvCxnSpPr>
          <p:nvPr/>
        </p:nvCxnSpPr>
        <p:spPr>
          <a:xfrm>
            <a:off x="10274300" y="2146300"/>
            <a:ext cx="571500" cy="1016000"/>
          </a:xfrm>
          <a:prstGeom prst="straightConnector1">
            <a:avLst/>
          </a:prstGeom>
          <a:ln w="19050">
            <a:solidFill>
              <a:srgbClr val="000000"/>
            </a:solidFill>
          </a:ln>
        </p:spPr>
      </p:cxnSp>
      <p:sp>
        <p:nvSpPr>
          <p:cNvPr id="3215" name="R2"/>
          <p:cNvSpPr/>
          <p:nvPr/>
        </p:nvSpPr>
        <p:spPr>
          <a:xfrm>
            <a:off x="9994900" y="1866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2</a:t>
            </a:r>
          </a:p>
        </p:txBody>
      </p:sp>
      <p:cxnSp>
        <p:nvCxnSpPr>
          <p:cNvPr id="3216" name="Connection Line"/>
          <p:cNvCxnSpPr>
            <a:stCxn id="3217" idx="0"/>
            <a:endCxn id="3218" idx="0"/>
          </p:cNvCxnSpPr>
          <p:nvPr/>
        </p:nvCxnSpPr>
        <p:spPr>
          <a:xfrm>
            <a:off x="10845800" y="3162300"/>
            <a:ext cx="698501" cy="635001"/>
          </a:xfrm>
          <a:prstGeom prst="straightConnector1">
            <a:avLst/>
          </a:prstGeom>
          <a:ln w="19050">
            <a:solidFill>
              <a:srgbClr val="000000"/>
            </a:solidFill>
          </a:ln>
        </p:spPr>
      </p:cxnSp>
      <p:sp>
        <p:nvSpPr>
          <p:cNvPr id="3217" name="R4"/>
          <p:cNvSpPr/>
          <p:nvPr/>
        </p:nvSpPr>
        <p:spPr>
          <a:xfrm>
            <a:off x="10566400" y="2882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4</a:t>
            </a:r>
          </a:p>
        </p:txBody>
      </p:sp>
      <p:sp>
        <p:nvSpPr>
          <p:cNvPr id="3218" name="R6"/>
          <p:cNvSpPr/>
          <p:nvPr/>
        </p:nvSpPr>
        <p:spPr>
          <a:xfrm>
            <a:off x="11264900" y="35179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0" tIns="0" rIns="0" bIns="0" anchor="ctr"/>
          <a:lstStyle/>
          <a:p>
            <a:pPr defTabSz="1295400">
              <a:spcBef>
                <a:spcPts val="500"/>
              </a:spcBef>
              <a:defRPr spc="100">
                <a:uFill>
                  <a:solidFill>
                    <a:srgbClr val="232323"/>
                  </a:solidFill>
                </a:uFill>
                <a:latin typeface="+mj-lt"/>
                <a:ea typeface="+mj-ea"/>
                <a:cs typeface="+mj-cs"/>
                <a:sym typeface="Times Roman"/>
              </a:defRPr>
            </a:pPr>
            <a:r>
              <a:rPr i="1"/>
              <a:t>R</a:t>
            </a:r>
            <a:r>
              <a:rPr baseline="-5999"/>
              <a:t>6</a:t>
            </a:r>
          </a:p>
        </p:txBody>
      </p:sp>
      <p:sp>
        <p:nvSpPr>
          <p:cNvPr id="3219" name="8"/>
          <p:cNvSpPr/>
          <p:nvPr/>
        </p:nvSpPr>
        <p:spPr>
          <a:xfrm>
            <a:off x="8763000" y="1967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8</a:t>
            </a:r>
          </a:p>
        </p:txBody>
      </p:sp>
      <p:sp>
        <p:nvSpPr>
          <p:cNvPr id="3220" name="7"/>
          <p:cNvSpPr/>
          <p:nvPr/>
        </p:nvSpPr>
        <p:spPr>
          <a:xfrm>
            <a:off x="9537700" y="2361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7</a:t>
            </a:r>
          </a:p>
        </p:txBody>
      </p:sp>
      <p:sp>
        <p:nvSpPr>
          <p:cNvPr id="3221" name="4"/>
          <p:cNvSpPr/>
          <p:nvPr/>
        </p:nvSpPr>
        <p:spPr>
          <a:xfrm>
            <a:off x="9855200" y="31359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4</a:t>
            </a:r>
          </a:p>
        </p:txBody>
      </p:sp>
      <p:sp>
        <p:nvSpPr>
          <p:cNvPr id="3222" name="3"/>
          <p:cNvSpPr/>
          <p:nvPr/>
        </p:nvSpPr>
        <p:spPr>
          <a:xfrm>
            <a:off x="11125200" y="31232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
        <p:nvSpPr>
          <p:cNvPr id="3223" name="3"/>
          <p:cNvSpPr/>
          <p:nvPr/>
        </p:nvSpPr>
        <p:spPr>
          <a:xfrm>
            <a:off x="10604500" y="2221545"/>
            <a:ext cx="469900"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0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19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19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3200"/>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3201"/>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3202"/>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3203"/>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3204"/>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3205"/>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320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1" fill="hold">
                                  <p:stCondLst>
                                    <p:cond delay="0"/>
                                  </p:stCondLst>
                                  <p:iterate type="el" backwards="0">
                                    <p:tmAbs val="0"/>
                                  </p:iterate>
                                  <p:childTnLst>
                                    <p:set>
                                      <p:cBhvr>
                                        <p:cTn id="37" fill="hold"/>
                                        <p:tgtEl>
                                          <p:spTgt spid="3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1" grpId="5"/>
      <p:bldP build="whole" bldLvl="1" animBg="1" rev="0" advAuto="0" spid="3203" grpId="7"/>
      <p:bldP build="whole" bldLvl="1" animBg="1" rev="0" advAuto="0" spid="3199" grpId="3"/>
      <p:bldP build="whole" bldLvl="1" animBg="1" rev="0" advAuto="0" spid="3204" grpId="8"/>
      <p:bldP build="whole" bldLvl="1" animBg="1" rev="0" advAuto="0" spid="3208" grpId="1"/>
      <p:bldP build="whole" bldLvl="1" animBg="1" rev="0" advAuto="0" spid="3206" grpId="10"/>
      <p:bldP build="whole" bldLvl="1" animBg="1" rev="0" advAuto="0" spid="3202" grpId="6"/>
      <p:bldP build="whole" bldLvl="1" animBg="1" rev="0" advAuto="0" spid="3198" grpId="2"/>
      <p:bldP build="whole" bldLvl="1" animBg="1" rev="0" advAuto="0" spid="3200" grpId="4"/>
      <p:bldP build="whole" bldLvl="1" animBg="1" rev="0" advAuto="0" spid="3205" grpId="9"/>
      <p:bldP build="whole" bldLvl="1" animBg="1" rev="0" advAuto="0" spid="3207" grpId="11"/>
    </p:bldLst>
  </p:timing>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27"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28" name="Régions"/>
          <p:cNvSpPr txBox="1"/>
          <p:nvPr>
            <p:ph type="title"/>
          </p:nvPr>
        </p:nvSpPr>
        <p:spPr>
          <a:prstGeom prst="rect">
            <a:avLst/>
          </a:prstGeom>
        </p:spPr>
        <p:txBody>
          <a:bodyPr/>
          <a:lstStyle>
            <a:lvl1pPr>
              <a:buAutoNum type="arabicPeriod" startAt="4"/>
            </a:lvl1pPr>
          </a:lstStyle>
          <a:p>
            <a:pPr/>
            <a:r>
              <a:t>Régions</a:t>
            </a:r>
          </a:p>
        </p:txBody>
      </p:sp>
      <p:sp>
        <p:nvSpPr>
          <p:cNvPr id="3229"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3"/>
            </a:pPr>
            <a:r>
              <a:t>Décomposition-Fusion de régions</a:t>
            </a:r>
          </a:p>
          <a:p>
            <a:pPr lvl="2">
              <a:buBlip>
                <a:blip r:embed="rId4"/>
              </a:buBlip>
            </a:pPr>
            <a:r>
              <a:rPr i="1"/>
              <a:t>Idée</a:t>
            </a:r>
            <a:r>
              <a:t> </a:t>
            </a:r>
          </a:p>
          <a:p>
            <a:pPr lvl="3"/>
            <a:r>
              <a:t>On commence par considérer une seule région, qu’on sépare en quadrants si </a:t>
            </a:r>
            <a:r>
              <a:rPr b="1">
                <a:solidFill>
                  <a:srgbClr val="000000"/>
                </a:solidFill>
              </a:rPr>
              <a:t>𝓟</a:t>
            </a:r>
            <a:r>
              <a:t>(</a:t>
            </a:r>
            <a:r>
              <a:rPr i="1"/>
              <a:t>R</a:t>
            </a:r>
            <a:r>
              <a:t>) est faux</a:t>
            </a:r>
          </a:p>
          <a:p>
            <a:pPr lvl="3"/>
            <a:r>
              <a:t>Ainsi de suite, récursivement.</a:t>
            </a:r>
          </a:p>
        </p:txBody>
      </p:sp>
      <p:sp>
        <p:nvSpPr>
          <p:cNvPr id="323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1" name="Utilisation des arbres quaternaires"/>
          <p:cNvSpPr/>
          <p:nvPr/>
        </p:nvSpPr>
        <p:spPr>
          <a:xfrm>
            <a:off x="6057900" y="4559300"/>
            <a:ext cx="3467100" cy="1828800"/>
          </a:xfrm>
          <a:prstGeom prst="rightArrow">
            <a:avLst>
              <a:gd name="adj1" fmla="val 46562"/>
              <a:gd name="adj2" fmla="val 29474"/>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Utilisation des arbres quaternaires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2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1" grpId="2"/>
      <p:bldP build="p" bldLvl="5" animBg="1" rev="0" advAuto="0" spid="3229" grpId="1"/>
    </p:bldLst>
  </p:timing>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33"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34"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r>
              <a:t>Croissance de régions</a:t>
            </a:r>
          </a:p>
          <a:p>
            <a:pPr lvl="2">
              <a:buBlip>
                <a:blip r:embed="rId3"/>
              </a:buBlip>
            </a:pPr>
            <a:r>
              <a:rPr i="1"/>
              <a:t>Exemple</a:t>
            </a:r>
            <a:r>
              <a:t> d'algorithme (prédicat à deux critères)</a:t>
            </a:r>
          </a:p>
        </p:txBody>
      </p:sp>
      <p:sp>
        <p:nvSpPr>
          <p:cNvPr id="323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36" name="Régions"/>
          <p:cNvSpPr txBox="1"/>
          <p:nvPr>
            <p:ph type="title"/>
          </p:nvPr>
        </p:nvSpPr>
        <p:spPr>
          <a:prstGeom prst="rect">
            <a:avLst/>
          </a:prstGeom>
        </p:spPr>
        <p:txBody>
          <a:bodyPr/>
          <a:lstStyle>
            <a:lvl1pPr>
              <a:buAutoNum type="arabicPeriod" startAt="4"/>
            </a:lvl1pPr>
          </a:lstStyle>
          <a:p>
            <a:pPr/>
            <a:r>
              <a:t>Régions</a:t>
            </a:r>
          </a:p>
        </p:txBody>
      </p:sp>
      <p:pic>
        <p:nvPicPr>
          <p:cNvPr id="3237" name="droppedImage.png" descr="droppedImage.png"/>
          <p:cNvPicPr>
            <a:picLocks noChangeAspect="0"/>
          </p:cNvPicPr>
          <p:nvPr/>
        </p:nvPicPr>
        <p:blipFill>
          <a:blip r:embed="rId4">
            <a:extLst/>
          </a:blip>
          <a:stretch>
            <a:fillRect/>
          </a:stretch>
        </p:blipFill>
        <p:spPr>
          <a:xfrm>
            <a:off x="3746500" y="2311400"/>
            <a:ext cx="8477011" cy="6141429"/>
          </a:xfrm>
          <a:prstGeom prst="rect">
            <a:avLst/>
          </a:prstGeom>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39"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40"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r>
              <a:t>Croissance de régions</a:t>
            </a:r>
          </a:p>
          <a:p>
            <a:pPr lvl="2">
              <a:buBlip>
                <a:blip r:embed="rId3"/>
              </a:buBlip>
            </a:pPr>
            <a:r>
              <a:rPr i="1"/>
              <a:t>Exemple</a:t>
            </a:r>
            <a:r>
              <a:t> d'algorithme (prédicat à deux critères)</a:t>
            </a:r>
          </a:p>
        </p:txBody>
      </p:sp>
      <p:sp>
        <p:nvSpPr>
          <p:cNvPr id="324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42" name="Régions"/>
          <p:cNvSpPr txBox="1"/>
          <p:nvPr>
            <p:ph type="title"/>
          </p:nvPr>
        </p:nvSpPr>
        <p:spPr>
          <a:prstGeom prst="rect">
            <a:avLst/>
          </a:prstGeom>
        </p:spPr>
        <p:txBody>
          <a:bodyPr/>
          <a:lstStyle>
            <a:lvl1pPr>
              <a:buAutoNum type="arabicPeriod" startAt="4"/>
            </a:lvl1pPr>
          </a:lstStyle>
          <a:p>
            <a:pPr/>
            <a:r>
              <a:t>Régions</a:t>
            </a:r>
          </a:p>
        </p:txBody>
      </p:sp>
      <p:pic>
        <p:nvPicPr>
          <p:cNvPr id="3243" name="droppedImage.png" descr="droppedImage.png"/>
          <p:cNvPicPr>
            <a:picLocks noChangeAspect="0"/>
          </p:cNvPicPr>
          <p:nvPr/>
        </p:nvPicPr>
        <p:blipFill>
          <a:blip r:embed="rId4">
            <a:extLst/>
          </a:blip>
          <a:stretch>
            <a:fillRect/>
          </a:stretch>
        </p:blipFill>
        <p:spPr>
          <a:xfrm>
            <a:off x="3416300" y="2260600"/>
            <a:ext cx="9148407" cy="6255660"/>
          </a:xfrm>
          <a:prstGeom prst="rect">
            <a:avLst/>
          </a:prstGeom>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45"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46"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r>
              <a:t>Croissance de régions</a:t>
            </a:r>
          </a:p>
          <a:p>
            <a:pPr lvl="2">
              <a:buBlip>
                <a:blip r:embed="rId4"/>
              </a:buBlip>
            </a:pPr>
            <a:r>
              <a:rPr i="1"/>
              <a:t>Exemple</a:t>
            </a:r>
            <a:r>
              <a:t> d'algorithme (prédicat à deux critères)</a:t>
            </a:r>
          </a:p>
        </p:txBody>
      </p:sp>
      <p:sp>
        <p:nvSpPr>
          <p:cNvPr id="324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48" name="Régions"/>
          <p:cNvSpPr txBox="1"/>
          <p:nvPr>
            <p:ph type="title"/>
          </p:nvPr>
        </p:nvSpPr>
        <p:spPr>
          <a:prstGeom prst="rect">
            <a:avLst/>
          </a:prstGeom>
        </p:spPr>
        <p:txBody>
          <a:bodyPr/>
          <a:lstStyle>
            <a:lvl1pPr>
              <a:buAutoNum type="arabicPeriod" startAt="4"/>
            </a:lvl1pPr>
          </a:lstStyle>
          <a:p>
            <a:pPr/>
            <a:r>
              <a:t>Régions</a:t>
            </a:r>
          </a:p>
        </p:txBody>
      </p:sp>
      <p:pic>
        <p:nvPicPr>
          <p:cNvPr id="3249" name="droppedImage.png" descr="droppedImage.png"/>
          <p:cNvPicPr>
            <a:picLocks noChangeAspect="0"/>
          </p:cNvPicPr>
          <p:nvPr/>
        </p:nvPicPr>
        <p:blipFill>
          <a:blip r:embed="rId5">
            <a:extLst/>
          </a:blip>
          <a:stretch>
            <a:fillRect/>
          </a:stretch>
        </p:blipFill>
        <p:spPr>
          <a:xfrm>
            <a:off x="368300" y="2463800"/>
            <a:ext cx="8571326" cy="6285352"/>
          </a:xfrm>
          <a:prstGeom prst="rect">
            <a:avLst/>
          </a:prstGeom>
        </p:spPr>
      </p:pic>
      <p:pic>
        <p:nvPicPr>
          <p:cNvPr id="3250" name="droppedImage.png" descr="droppedImage.png"/>
          <p:cNvPicPr>
            <a:picLocks noChangeAspect="0"/>
          </p:cNvPicPr>
          <p:nvPr/>
        </p:nvPicPr>
        <p:blipFill>
          <a:blip r:embed="rId6">
            <a:extLst/>
          </a:blip>
          <a:stretch>
            <a:fillRect/>
          </a:stretch>
        </p:blipFill>
        <p:spPr>
          <a:xfrm>
            <a:off x="5207418" y="3061714"/>
            <a:ext cx="7112001" cy="5408107"/>
          </a:xfrm>
          <a:prstGeom prst="rect">
            <a:avLst/>
          </a:prstGeom>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7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73" name="Dérivées partielles…"/>
          <p:cNvSpPr txBox="1"/>
          <p:nvPr>
            <p:ph type="body" idx="1"/>
          </p:nvPr>
        </p:nvSpPr>
        <p:spPr>
          <a:prstGeom prst="rect">
            <a:avLst/>
          </a:prstGeom>
        </p:spPr>
        <p:txBody>
          <a:bodyPr/>
          <a:lstStyle/>
          <a:p>
            <a:pPr/>
            <a:r>
              <a:t>Dérivées partielles</a:t>
            </a:r>
          </a:p>
          <a:p>
            <a:pPr lvl="1"/>
            <a:r>
              <a:t>Différences finies</a:t>
            </a:r>
          </a:p>
          <a:p>
            <a:pPr lvl="2">
              <a:buBlip>
                <a:blip r:embed="rId3"/>
              </a:buBlip>
            </a:pPr>
            <a:r>
              <a:rPr i="1"/>
              <a:t>Problème</a:t>
            </a:r>
            <a:r>
              <a:t> : les différences finies sont sensibles au bruit</a:t>
            </a:r>
          </a:p>
          <a:p>
            <a:pPr lvl="3"/>
            <a:r>
              <a:t>plus on dérive, plus le bruit augmente</a:t>
            </a:r>
          </a:p>
          <a:p>
            <a:pPr lvl="4">
              <a:spcBef>
                <a:spcPts val="6200"/>
              </a:spcBef>
            </a:pPr>
            <a:r>
              <a:rPr i="1"/>
              <a:t>Exemple</a:t>
            </a:r>
            <a:r>
              <a:t> </a:t>
            </a:r>
            <a:r>
              <a:rPr i="1"/>
              <a:t>analytique</a:t>
            </a:r>
            <a:r>
              <a:t>  :</a:t>
            </a:r>
          </a:p>
          <a:p>
            <a:pPr lvl="5" marL="0" indent="1117600">
              <a:buSzTx/>
              <a:buNone/>
              <a:defRPr sz="2000">
                <a:solidFill>
                  <a:srgbClr val="232323"/>
                </a:solidFill>
                <a:latin typeface="Times New Roman"/>
                <a:ea typeface="Times New Roman"/>
                <a:cs typeface="Times New Roman"/>
                <a:sym typeface="Times New Roman"/>
              </a:defRPr>
            </a:pPr>
            <a14:m>
              <m:oMath>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u</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b</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oMath>
            </a14:m>
            <a:r>
              <a:t> avec </a:t>
            </a:r>
            <a14:m>
              <m:oMath>
                <m:r>
                  <a:rPr xmlns:a="http://schemas.openxmlformats.org/drawingml/2006/main" sz="2050" i="1">
                    <a:solidFill>
                      <a:srgbClr val="222222"/>
                    </a:solidFill>
                    <a:latin typeface="Cambria Math" panose="02040503050406030204" pitchFamily="18" charset="0"/>
                  </a:rPr>
                  <m:t>b</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m:rPr>
                    <m:sty m:val="p"/>
                  </m:rPr>
                  <a:rPr xmlns:a="http://schemas.openxmlformats.org/drawingml/2006/main" sz="2050" i="1">
                    <a:solidFill>
                      <a:srgbClr val="222222"/>
                    </a:solidFill>
                    <a:latin typeface="Cambria Math" panose="02040503050406030204" pitchFamily="18" charset="0"/>
                  </a:rPr>
                  <m:t>sin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ω</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oMath>
            </a14:m>
          </a:p>
          <a:p>
            <a:pPr lvl="5" marL="1346200" indent="-228600">
              <a:buChar char="=&gt;"/>
              <a:defRPr sz="2000">
                <a:solidFill>
                  <a:srgbClr val="232323"/>
                </a:solidFill>
                <a:latin typeface="Times New Roman"/>
                <a:ea typeface="Times New Roman"/>
                <a:cs typeface="Times New Roman"/>
                <a:sym typeface="Times New Roman"/>
              </a:defRPr>
            </a:pPr>
          </a:p>
          <a:p>
            <a:pPr lvl="5" marL="1346200" indent="-228600">
              <a:buChar char="=&gt;"/>
              <a:defRPr sz="2000">
                <a:solidFill>
                  <a:srgbClr val="232323"/>
                </a:solidFill>
                <a:latin typeface="Times New Roman"/>
                <a:ea typeface="Times New Roman"/>
                <a:cs typeface="Times New Roman"/>
                <a:sym typeface="Times New Roman"/>
              </a:defRPr>
            </a:pPr>
          </a:p>
          <a:p>
            <a:pPr lvl="5" marL="1346200" indent="-228600">
              <a:buChar char="=&gt;"/>
              <a:defRPr sz="2000">
                <a:solidFill>
                  <a:srgbClr val="232323"/>
                </a:solidFill>
                <a:latin typeface="Times New Roman"/>
                <a:ea typeface="Times New Roman"/>
                <a:cs typeface="Times New Roman"/>
                <a:sym typeface="Times New Roman"/>
              </a:defRPr>
            </a:pPr>
          </a:p>
        </p:txBody>
      </p:sp>
      <p:pic>
        <p:nvPicPr>
          <p:cNvPr id="374" name="temp.pdf" descr="temp.pdf"/>
          <p:cNvPicPr>
            <a:picLocks noChangeAspect="1"/>
          </p:cNvPicPr>
          <p:nvPr/>
        </p:nvPicPr>
        <p:blipFill>
          <a:blip r:embed="rId4">
            <a:extLst/>
          </a:blip>
          <a:stretch>
            <a:fillRect/>
          </a:stretch>
        </p:blipFill>
        <p:spPr>
          <a:xfrm>
            <a:off x="342900" y="1854200"/>
            <a:ext cx="2692400" cy="347407"/>
          </a:xfrm>
          <a:prstGeom prst="rect">
            <a:avLst/>
          </a:prstGeom>
          <a:ln w="12700">
            <a:miter lim="400000"/>
          </a:ln>
        </p:spPr>
      </p:pic>
      <p:pic>
        <p:nvPicPr>
          <p:cNvPr id="375" name="temp.pdf" descr="temp.pdf"/>
          <p:cNvPicPr>
            <a:picLocks noChangeAspect="1"/>
          </p:cNvPicPr>
          <p:nvPr/>
        </p:nvPicPr>
        <p:blipFill>
          <a:blip r:embed="rId5">
            <a:extLst/>
          </a:blip>
          <a:stretch>
            <a:fillRect/>
          </a:stretch>
        </p:blipFill>
        <p:spPr>
          <a:xfrm>
            <a:off x="342900" y="1854200"/>
            <a:ext cx="2772834" cy="381000"/>
          </a:xfrm>
          <a:prstGeom prst="rect">
            <a:avLst/>
          </a:prstGeom>
          <a:ln w="12700">
            <a:miter lim="400000"/>
          </a:ln>
        </p:spPr>
      </p:pic>
      <p:pic>
        <p:nvPicPr>
          <p:cNvPr id="376" name="temp.pdf" descr="temp.pdf"/>
          <p:cNvPicPr>
            <a:picLocks noChangeAspect="1"/>
          </p:cNvPicPr>
          <p:nvPr/>
        </p:nvPicPr>
        <p:blipFill>
          <a:blip r:embed="rId6">
            <a:extLst/>
          </a:blip>
          <a:stretch>
            <a:fillRect/>
          </a:stretch>
        </p:blipFill>
        <p:spPr>
          <a:xfrm>
            <a:off x="342900" y="1854200"/>
            <a:ext cx="2878667" cy="381000"/>
          </a:xfrm>
          <a:prstGeom prst="rect">
            <a:avLst/>
          </a:prstGeom>
          <a:ln w="12700">
            <a:miter lim="400000"/>
          </a:ln>
        </p:spPr>
      </p:pic>
      <p:sp>
        <p:nvSpPr>
          <p:cNvPr id="37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8" name="Calcul des dérivées d’image"/>
          <p:cNvSpPr txBox="1"/>
          <p:nvPr>
            <p:ph type="title"/>
          </p:nvPr>
        </p:nvSpPr>
        <p:spPr>
          <a:prstGeom prst="rect">
            <a:avLst/>
          </a:prstGeom>
        </p:spPr>
        <p:txBody>
          <a:bodyPr/>
          <a:lstStyle/>
          <a:p>
            <a:pPr/>
            <a:r>
              <a:t>Calcul des dérivées d’image</a:t>
            </a:r>
          </a:p>
        </p:txBody>
      </p:sp>
      <p:sp>
        <p:nvSpPr>
          <p:cNvPr id="379" name="La fréquence du bruit ne change pas mais l’amplitude oui"/>
          <p:cNvSpPr/>
          <p:nvPr/>
        </p:nvSpPr>
        <p:spPr>
          <a:xfrm>
            <a:off x="7585769" y="5783895"/>
            <a:ext cx="3848101" cy="8020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La fréquence du bruit ne change pas mais l’amplitude oui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3">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73">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73">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373">
                                            <p:txEl>
                                              <p:pRg st="6" end="6"/>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373">
                                            <p:txEl>
                                              <p:pRg st="7" end="7"/>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373">
                                            <p:txEl>
                                              <p:pRg st="8" end="8"/>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2" fill="hold">
                                  <p:stCondLst>
                                    <p:cond delay="0"/>
                                  </p:stCondLst>
                                  <p:iterate type="el" backwards="0">
                                    <p:tmAbs val="0"/>
                                  </p:iterate>
                                  <p:childTnLst>
                                    <p:set>
                                      <p:cBhvr>
                                        <p:cTn id="25" fill="hold"/>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9" grpId="2"/>
      <p:bldP build="p" bldLvl="5" animBg="1" rev="0" advAuto="0" spid="373" grpId="1"/>
    </p:bldLst>
  </p:timing>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54"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stStyle>
          <a:p>
            <a:pPr>
              <a:defRPr i="0"/>
            </a:pPr>
            <a:r>
              <a:rPr i="1"/>
              <a:t>Segmentation à base de régions</a:t>
            </a:r>
            <a:endParaRPr i="1"/>
          </a:p>
          <a:p>
            <a:pPr lvl="1"/>
            <a:r>
              <a:t>Décomposition-Fusion de régions</a:t>
            </a:r>
          </a:p>
        </p:txBody>
      </p:sp>
      <p:pic>
        <p:nvPicPr>
          <p:cNvPr id="3255" name="Source : Wikimedia commons Source : Wikimedia commons " descr="Source : Wikimedia commons Source : Wikimedia commons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5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57" name="Régions"/>
          <p:cNvSpPr txBox="1"/>
          <p:nvPr>
            <p:ph type="title"/>
          </p:nvPr>
        </p:nvSpPr>
        <p:spPr>
          <a:prstGeom prst="rect">
            <a:avLst/>
          </a:prstGeom>
        </p:spPr>
        <p:txBody>
          <a:bodyPr/>
          <a:lstStyle>
            <a:lvl1pPr>
              <a:buAutoNum type="arabicPeriod" startAt="4"/>
            </a:lvl1pPr>
          </a:lstStyle>
          <a:p>
            <a:pPr/>
            <a:r>
              <a:t>Régions</a:t>
            </a:r>
          </a:p>
        </p:txBody>
      </p:sp>
      <p:pic>
        <p:nvPicPr>
          <p:cNvPr id="3258" name="500px-Point_quadtree.svg.tiff" descr="500px-Point_quadtree.svg.tiff"/>
          <p:cNvPicPr>
            <a:picLocks noChangeAspect="0"/>
          </p:cNvPicPr>
          <p:nvPr/>
        </p:nvPicPr>
        <p:blipFill>
          <a:blip r:embed="rId4">
            <a:extLst/>
          </a:blip>
          <a:stretch>
            <a:fillRect/>
          </a:stretch>
        </p:blipFill>
        <p:spPr>
          <a:xfrm>
            <a:off x="7937500" y="1231900"/>
            <a:ext cx="4356100" cy="4394200"/>
          </a:xfrm>
          <a:prstGeom prst="rect">
            <a:avLst/>
          </a:prstGeom>
        </p:spPr>
      </p:pic>
      <p:pic>
        <p:nvPicPr>
          <p:cNvPr id="3259" name="1000px-Quad_tree_bitmap.svg.tiff" descr="1000px-Quad_tree_bitmap.svg.tiff"/>
          <p:cNvPicPr>
            <a:picLocks noChangeAspect="0"/>
          </p:cNvPicPr>
          <p:nvPr/>
        </p:nvPicPr>
        <p:blipFill>
          <a:blip r:embed="rId5">
            <a:extLst/>
          </a:blip>
          <a:stretch>
            <a:fillRect/>
          </a:stretch>
        </p:blipFill>
        <p:spPr>
          <a:xfrm>
            <a:off x="4463445" y="5729116"/>
            <a:ext cx="4872769" cy="2654301"/>
          </a:xfrm>
          <a:prstGeom prst="rect">
            <a:avLst/>
          </a:prstGeom>
        </p:spPr>
      </p:pic>
      <p:sp>
        <p:nvSpPr>
          <p:cNvPr id="3260" name="Arbre quaternaire (« quadtree »)…"/>
          <p:cNvSpPr/>
          <p:nvPr/>
        </p:nvSpPr>
        <p:spPr>
          <a:xfrm>
            <a:off x="711200" y="2805744"/>
            <a:ext cx="6794500" cy="17037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b="1"/>
              <a:t>Arbre quaternaire</a:t>
            </a:r>
            <a:r>
              <a:t> (« quadtree »)</a:t>
            </a:r>
          </a:p>
          <a:p>
            <a:pPr lvl="1" marL="419100" indent="-317500">
              <a:buSzPct val="63000"/>
              <a:buFont typeface="TimesNewRomanPSMT"/>
              <a:buBlip>
                <a:blip r:embed="rId6"/>
              </a:buBlip>
            </a:pPr>
            <a:r>
              <a:t>Structure de données de type arbre dans laquelle chaque nœud a quatre fils. Les arbres quaternaires sont le plus souvent utilisés pour partitionner un espace bidimensionnel en le subdivisant </a:t>
            </a:r>
            <a:r>
              <a:rPr>
                <a:hlinkClick r:id="rId7" invalidUrl="" action="" tgtFrame="" tooltip="" history="1" highlightClick="0" endSnd="0"/>
              </a:rPr>
              <a:t>récursivement</a:t>
            </a:r>
            <a:r>
              <a:t> en quatre nœuds</a:t>
            </a:r>
          </a:p>
        </p:txBody>
      </p:sp>
      <p:graphicFrame>
        <p:nvGraphicFramePr>
          <p:cNvPr id="3261" name="Tableau sans nom"/>
          <p:cNvGraphicFramePr/>
          <p:nvPr/>
        </p:nvGraphicFramePr>
        <p:xfrm>
          <a:off x="9534525" y="6034540"/>
          <a:ext cx="3145235" cy="1495426"/>
        </p:xfrm>
        <a:graphic xmlns:a="http://schemas.openxmlformats.org/drawingml/2006/main">
          <a:graphicData uri="http://schemas.openxmlformats.org/drawingml/2006/table">
            <a:tbl>
              <a:tblPr firstCol="0" firstRow="0" lastCol="0" lastRow="0" bandCol="0" bandRow="0" rtl="0">
                <a:tableStyleId>{9F534FAB-6F91-4992-A70E-E6B1FD7642A0}</a:tableStyleId>
              </a:tblPr>
              <a:tblGrid>
                <a:gridCol w="512800"/>
                <a:gridCol w="2632433"/>
              </a:tblGrid>
              <a:tr h="498475">
                <a:tc>
                  <a:txBody>
                    <a:bodyPr/>
                    <a:lstStyle/>
                    <a:p>
                      <a:pPr>
                        <a:spcBef>
                          <a:spcPts val="800"/>
                        </a:spcBef>
                        <a:defRPr sz="2000">
                          <a:sym typeface="Times New Roman"/>
                        </a:defRPr>
                      </a:pPr>
                    </a:p>
                  </a:txBody>
                  <a:tcPr marL="63500" marR="63500" marT="63500" marB="63500" anchor="ctr" anchorCtr="0" horzOverflow="overflow">
                    <a:lnL w="12700">
                      <a:miter lim="400000"/>
                    </a:lnL>
                    <a:lnT w="12700">
                      <a:miter lim="400000"/>
                    </a:lnT>
                  </a:tcPr>
                </a:tc>
                <a:tc>
                  <a:txBody>
                    <a:bodyPr/>
                    <a:lstStyle/>
                    <a:p>
                      <a:pPr>
                        <a:spcBef>
                          <a:spcPts val="800"/>
                        </a:spcBef>
                        <a:defRPr sz="1800">
                          <a:solidFill>
                            <a:srgbClr val="000000"/>
                          </a:solidFill>
                        </a:defRPr>
                      </a:pPr>
                      <a:r>
                        <a:rPr sz="2000">
                          <a:solidFill>
                            <a:srgbClr val="232323"/>
                          </a:solidFill>
                          <a:sym typeface="Times New Roman"/>
                        </a:rPr>
                        <a:t>noeud subdivisé</a:t>
                      </a:r>
                    </a:p>
                  </a:txBody>
                  <a:tcPr marL="63500" marR="63500" marT="63500" marB="63500" anchor="ctr" anchorCtr="0" horzOverflow="overflow">
                    <a:lnR w="12700">
                      <a:miter lim="400000"/>
                    </a:lnR>
                    <a:lnT w="12700">
                      <a:miter lim="400000"/>
                    </a:lnT>
                  </a:tcPr>
                </a:tc>
              </a:tr>
              <a:tr h="498475">
                <a:tc>
                  <a:txBody>
                    <a:bodyPr/>
                    <a:lstStyle/>
                    <a:p>
                      <a:pPr>
                        <a:spcBef>
                          <a:spcPts val="800"/>
                        </a:spcBef>
                        <a:defRPr sz="2000">
                          <a:sym typeface="Times New Roman"/>
                        </a:defRPr>
                      </a:pPr>
                    </a:p>
                  </a:txBody>
                  <a:tcPr marL="63500" marR="63500" marT="63500" marB="63500" anchor="ctr" anchorCtr="0" horzOverflow="overflow">
                    <a:lnL w="12700">
                      <a:miter lim="400000"/>
                    </a:lnL>
                  </a:tcPr>
                </a:tc>
                <a:tc>
                  <a:txBody>
                    <a:bodyPr/>
                    <a:lstStyle/>
                    <a:p>
                      <a:pPr>
                        <a:spcBef>
                          <a:spcPts val="800"/>
                        </a:spcBef>
                        <a:defRPr sz="1800">
                          <a:solidFill>
                            <a:srgbClr val="000000"/>
                          </a:solidFill>
                        </a:defRPr>
                      </a:pPr>
                      <a:r>
                        <a:rPr sz="2000">
                          <a:solidFill>
                            <a:srgbClr val="232323"/>
                          </a:solidFill>
                          <a:sym typeface="Times New Roman"/>
                        </a:rPr>
                        <a:t>tout le cadran est blanc</a:t>
                      </a:r>
                    </a:p>
                  </a:txBody>
                  <a:tcPr marL="63500" marR="63500" marT="63500" marB="63500" anchor="ctr" anchorCtr="0" horzOverflow="overflow">
                    <a:lnR w="12700">
                      <a:miter lim="400000"/>
                    </a:lnR>
                  </a:tcPr>
                </a:tc>
              </a:tr>
              <a:tr h="498475">
                <a:tc>
                  <a:txBody>
                    <a:bodyPr/>
                    <a:lstStyle/>
                    <a:p>
                      <a:pPr>
                        <a:spcBef>
                          <a:spcPts val="800"/>
                        </a:spcBef>
                        <a:defRPr sz="2000">
                          <a:sym typeface="Times New Roman"/>
                        </a:defRPr>
                      </a:pPr>
                    </a:p>
                  </a:txBody>
                  <a:tcPr marL="63500" marR="63500" marT="63500" marB="63500" anchor="ctr" anchorCtr="0" horzOverflow="overflow">
                    <a:lnL w="12700">
                      <a:miter lim="400000"/>
                    </a:lnL>
                    <a:lnB w="12700">
                      <a:miter lim="400000"/>
                    </a:lnB>
                  </a:tcPr>
                </a:tc>
                <a:tc>
                  <a:txBody>
                    <a:bodyPr/>
                    <a:lstStyle/>
                    <a:p>
                      <a:pPr>
                        <a:spcBef>
                          <a:spcPts val="800"/>
                        </a:spcBef>
                        <a:defRPr sz="1800">
                          <a:solidFill>
                            <a:srgbClr val="000000"/>
                          </a:solidFill>
                        </a:defRPr>
                      </a:pPr>
                      <a:r>
                        <a:rPr sz="2000">
                          <a:solidFill>
                            <a:srgbClr val="232323"/>
                          </a:solidFill>
                          <a:sym typeface="Times New Roman"/>
                        </a:rPr>
                        <a:t>tout le cadran est noir</a:t>
                      </a:r>
                    </a:p>
                  </a:txBody>
                  <a:tcPr marL="63500" marR="63500" marT="63500" marB="63500" anchor="ctr" anchorCtr="0" horzOverflow="overflow">
                    <a:lnR w="12700">
                      <a:miter lim="400000"/>
                    </a:lnR>
                    <a:lnB w="12700">
                      <a:miter lim="400000"/>
                    </a:lnB>
                  </a:tcPr>
                </a:tc>
              </a:tr>
            </a:tbl>
          </a:graphicData>
        </a:graphic>
      </p:graphicFrame>
      <p:grpSp>
        <p:nvGrpSpPr>
          <p:cNvPr id="3282" name="Group"/>
          <p:cNvGrpSpPr/>
          <p:nvPr/>
        </p:nvGrpSpPr>
        <p:grpSpPr>
          <a:xfrm>
            <a:off x="6591300" y="10744200"/>
            <a:ext cx="3619500" cy="3689350"/>
            <a:chOff x="0" y="0"/>
            <a:chExt cx="3619500" cy="3689350"/>
          </a:xfrm>
        </p:grpSpPr>
        <p:sp>
          <p:nvSpPr>
            <p:cNvPr id="3262" name="2"/>
            <p:cNvSpPr/>
            <p:nvPr/>
          </p:nvSpPr>
          <p:spPr>
            <a:xfrm>
              <a:off x="1828800" y="0"/>
              <a:ext cx="1778000" cy="1816100"/>
            </a:xfrm>
            <a:prstGeom prst="rect">
              <a:avLst/>
            </a:prstGeom>
            <a:noFill/>
            <a:ln w="76200" cap="flat">
              <a:solidFill>
                <a:srgbClr val="B51A00"/>
              </a:solidFill>
              <a:prstDash val="solid"/>
              <a:miter lim="400000"/>
            </a:ln>
            <a:effectLst>
              <a:outerShdw sx="100000" sy="100000" kx="0" ky="0" algn="b" rotWithShape="0" blurRad="38100" dist="114300" dir="2700000">
                <a:srgbClr val="FF2600">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5700">
                  <a:solidFill>
                    <a:srgbClr val="B51A00"/>
                  </a:solidFill>
                  <a:latin typeface="+mn-lt"/>
                  <a:ea typeface="+mn-ea"/>
                  <a:cs typeface="+mn-cs"/>
                  <a:sym typeface="Helvetica"/>
                </a:defRPr>
              </a:lvl1pPr>
            </a:lstStyle>
            <a:p>
              <a:pPr defTabSz="914400"/>
              <a:r>
                <a:t>2</a:t>
              </a:r>
            </a:p>
          </p:txBody>
        </p:sp>
        <p:sp>
          <p:nvSpPr>
            <p:cNvPr id="3263" name="3"/>
            <p:cNvSpPr/>
            <p:nvPr/>
          </p:nvSpPr>
          <p:spPr>
            <a:xfrm>
              <a:off x="1841500" y="1828800"/>
              <a:ext cx="1778000" cy="1816100"/>
            </a:xfrm>
            <a:prstGeom prst="rect">
              <a:avLst/>
            </a:prstGeom>
            <a:noFill/>
            <a:ln w="76200" cap="flat">
              <a:solidFill>
                <a:srgbClr val="B51A00"/>
              </a:solidFill>
              <a:prstDash val="solid"/>
              <a:miter lim="400000"/>
            </a:ln>
            <a:effectLst>
              <a:outerShdw sx="100000" sy="100000" kx="0" ky="0" algn="b" rotWithShape="0" blurRad="38100" dist="114300" dir="2700000">
                <a:srgbClr val="FF2600">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5700">
                  <a:solidFill>
                    <a:srgbClr val="B51A00"/>
                  </a:solidFill>
                  <a:latin typeface="+mn-lt"/>
                  <a:ea typeface="+mn-ea"/>
                  <a:cs typeface="+mn-cs"/>
                  <a:sym typeface="Helvetica"/>
                </a:defRPr>
              </a:lvl1pPr>
            </a:lstStyle>
            <a:p>
              <a:pPr defTabSz="914400"/>
              <a:r>
                <a:t>3</a:t>
              </a:r>
            </a:p>
          </p:txBody>
        </p:sp>
        <p:sp>
          <p:nvSpPr>
            <p:cNvPr id="3264" name="3"/>
            <p:cNvSpPr/>
            <p:nvPr/>
          </p:nvSpPr>
          <p:spPr>
            <a:xfrm>
              <a:off x="2730500" y="92710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3</a:t>
              </a:r>
            </a:p>
          </p:txBody>
        </p:sp>
        <p:sp>
          <p:nvSpPr>
            <p:cNvPr id="3265" name="1"/>
            <p:cNvSpPr/>
            <p:nvPr/>
          </p:nvSpPr>
          <p:spPr>
            <a:xfrm>
              <a:off x="0" y="19050"/>
              <a:ext cx="1841500" cy="1816100"/>
            </a:xfrm>
            <a:prstGeom prst="rect">
              <a:avLst/>
            </a:prstGeom>
            <a:noFill/>
            <a:ln w="76200" cap="flat">
              <a:solidFill>
                <a:srgbClr val="B51A00"/>
              </a:solidFill>
              <a:prstDash val="solid"/>
              <a:miter lim="400000"/>
            </a:ln>
            <a:effectLst>
              <a:outerShdw sx="100000" sy="100000" kx="0" ky="0" algn="b" rotWithShape="0" blurRad="38100" dist="114300" dir="2700000">
                <a:srgbClr val="FF2600">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5700">
                  <a:solidFill>
                    <a:srgbClr val="B51A00"/>
                  </a:solidFill>
                  <a:latin typeface="+mn-lt"/>
                  <a:ea typeface="+mn-ea"/>
                  <a:cs typeface="+mn-cs"/>
                  <a:sym typeface="Helvetica"/>
                </a:defRPr>
              </a:lvl1pPr>
            </a:lstStyle>
            <a:p>
              <a:pPr defTabSz="914400"/>
              <a:r>
                <a:t>1</a:t>
              </a:r>
            </a:p>
          </p:txBody>
        </p:sp>
        <p:sp>
          <p:nvSpPr>
            <p:cNvPr id="3266" name="4"/>
            <p:cNvSpPr/>
            <p:nvPr/>
          </p:nvSpPr>
          <p:spPr>
            <a:xfrm>
              <a:off x="25400" y="1835150"/>
              <a:ext cx="1778000" cy="1816100"/>
            </a:xfrm>
            <a:prstGeom prst="rect">
              <a:avLst/>
            </a:prstGeom>
            <a:noFill/>
            <a:ln w="76200" cap="flat">
              <a:solidFill>
                <a:srgbClr val="B51A00"/>
              </a:solidFill>
              <a:prstDash val="solid"/>
              <a:miter lim="400000"/>
            </a:ln>
            <a:effectLst>
              <a:outerShdw sx="100000" sy="100000" kx="0" ky="0" algn="b" rotWithShape="0" blurRad="38100" dist="114300" dir="2700000">
                <a:srgbClr val="FF2600">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5700">
                  <a:solidFill>
                    <a:srgbClr val="B51A00"/>
                  </a:solidFill>
                  <a:latin typeface="+mn-lt"/>
                  <a:ea typeface="+mn-ea"/>
                  <a:cs typeface="+mn-cs"/>
                  <a:sym typeface="Helvetica"/>
                </a:defRPr>
              </a:lvl1pPr>
            </a:lstStyle>
            <a:p>
              <a:pPr defTabSz="914400"/>
              <a:r>
                <a:t>4</a:t>
              </a:r>
            </a:p>
          </p:txBody>
        </p:sp>
        <p:sp>
          <p:nvSpPr>
            <p:cNvPr id="3267" name="1"/>
            <p:cNvSpPr/>
            <p:nvPr/>
          </p:nvSpPr>
          <p:spPr>
            <a:xfrm>
              <a:off x="1854200" y="190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1</a:t>
              </a:r>
            </a:p>
          </p:txBody>
        </p:sp>
        <p:sp>
          <p:nvSpPr>
            <p:cNvPr id="3268" name="2"/>
            <p:cNvSpPr/>
            <p:nvPr/>
          </p:nvSpPr>
          <p:spPr>
            <a:xfrm>
              <a:off x="2743200" y="190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2</a:t>
              </a:r>
            </a:p>
          </p:txBody>
        </p:sp>
        <p:sp>
          <p:nvSpPr>
            <p:cNvPr id="3269" name="4"/>
            <p:cNvSpPr/>
            <p:nvPr/>
          </p:nvSpPr>
          <p:spPr>
            <a:xfrm>
              <a:off x="1841500" y="9461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4</a:t>
              </a:r>
            </a:p>
          </p:txBody>
        </p:sp>
        <p:sp>
          <p:nvSpPr>
            <p:cNvPr id="3270" name="1"/>
            <p:cNvSpPr/>
            <p:nvPr/>
          </p:nvSpPr>
          <p:spPr>
            <a:xfrm>
              <a:off x="1854200" y="18478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1</a:t>
              </a:r>
            </a:p>
          </p:txBody>
        </p:sp>
        <p:sp>
          <p:nvSpPr>
            <p:cNvPr id="3271" name="2"/>
            <p:cNvSpPr/>
            <p:nvPr/>
          </p:nvSpPr>
          <p:spPr>
            <a:xfrm>
              <a:off x="2743200" y="18478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2</a:t>
              </a:r>
            </a:p>
          </p:txBody>
        </p:sp>
        <p:sp>
          <p:nvSpPr>
            <p:cNvPr id="3272" name="4"/>
            <p:cNvSpPr/>
            <p:nvPr/>
          </p:nvSpPr>
          <p:spPr>
            <a:xfrm>
              <a:off x="1841500" y="27749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4</a:t>
              </a:r>
            </a:p>
          </p:txBody>
        </p:sp>
        <p:sp>
          <p:nvSpPr>
            <p:cNvPr id="3273" name="1"/>
            <p:cNvSpPr/>
            <p:nvPr/>
          </p:nvSpPr>
          <p:spPr>
            <a:xfrm>
              <a:off x="2743200" y="9207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1</a:t>
              </a:r>
            </a:p>
          </p:txBody>
        </p:sp>
        <p:sp>
          <p:nvSpPr>
            <p:cNvPr id="3274" name="2"/>
            <p:cNvSpPr/>
            <p:nvPr/>
          </p:nvSpPr>
          <p:spPr>
            <a:xfrm>
              <a:off x="3149600" y="9461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2</a:t>
              </a:r>
            </a:p>
          </p:txBody>
        </p:sp>
        <p:sp>
          <p:nvSpPr>
            <p:cNvPr id="3275" name="3"/>
            <p:cNvSpPr/>
            <p:nvPr/>
          </p:nvSpPr>
          <p:spPr>
            <a:xfrm>
              <a:off x="3162300" y="14033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3</a:t>
              </a:r>
            </a:p>
          </p:txBody>
        </p:sp>
        <p:sp>
          <p:nvSpPr>
            <p:cNvPr id="3276" name="4"/>
            <p:cNvSpPr/>
            <p:nvPr/>
          </p:nvSpPr>
          <p:spPr>
            <a:xfrm>
              <a:off x="2743200" y="14033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4</a:t>
              </a:r>
            </a:p>
          </p:txBody>
        </p:sp>
        <p:sp>
          <p:nvSpPr>
            <p:cNvPr id="3277" name="1"/>
            <p:cNvSpPr/>
            <p:nvPr/>
          </p:nvSpPr>
          <p:spPr>
            <a:xfrm>
              <a:off x="2743200" y="27749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1</a:t>
              </a:r>
            </a:p>
          </p:txBody>
        </p:sp>
        <p:sp>
          <p:nvSpPr>
            <p:cNvPr id="3278" name="2"/>
            <p:cNvSpPr/>
            <p:nvPr/>
          </p:nvSpPr>
          <p:spPr>
            <a:xfrm>
              <a:off x="3149600" y="28003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2</a:t>
              </a:r>
            </a:p>
          </p:txBody>
        </p:sp>
        <p:sp>
          <p:nvSpPr>
            <p:cNvPr id="3279" name="3"/>
            <p:cNvSpPr/>
            <p:nvPr/>
          </p:nvSpPr>
          <p:spPr>
            <a:xfrm>
              <a:off x="3162300" y="32575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3</a:t>
              </a:r>
            </a:p>
          </p:txBody>
        </p:sp>
        <p:sp>
          <p:nvSpPr>
            <p:cNvPr id="3280" name="4"/>
            <p:cNvSpPr/>
            <p:nvPr/>
          </p:nvSpPr>
          <p:spPr>
            <a:xfrm>
              <a:off x="2743200" y="3257550"/>
              <a:ext cx="457200" cy="431800"/>
            </a:xfrm>
            <a:prstGeom prst="rect">
              <a:avLst/>
            </a:prstGeom>
            <a:noFill/>
            <a:ln w="76200" cap="flat">
              <a:solidFill>
                <a:srgbClr val="006D8F"/>
              </a:solidFill>
              <a:prstDash val="solid"/>
              <a:miter lim="400000"/>
            </a:ln>
            <a:effectLst>
              <a:outerShdw sx="100000" sy="100000" kx="0" ky="0" algn="b" rotWithShape="0" blurRad="38100" dist="114300" dir="2700000">
                <a:srgbClr val="00C3FF">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1900">
                  <a:solidFill>
                    <a:srgbClr val="008CB4"/>
                  </a:solidFill>
                  <a:latin typeface="+mn-lt"/>
                  <a:ea typeface="+mn-ea"/>
                  <a:cs typeface="+mn-cs"/>
                  <a:sym typeface="Helvetica"/>
                </a:defRPr>
              </a:lvl1pPr>
            </a:lstStyle>
            <a:p>
              <a:pPr defTabSz="914400"/>
              <a:r>
                <a:t>4</a:t>
              </a:r>
            </a:p>
          </p:txBody>
        </p:sp>
        <p:sp>
          <p:nvSpPr>
            <p:cNvPr id="3281" name="3"/>
            <p:cNvSpPr/>
            <p:nvPr/>
          </p:nvSpPr>
          <p:spPr>
            <a:xfrm>
              <a:off x="2730500" y="2774950"/>
              <a:ext cx="863600" cy="914400"/>
            </a:xfrm>
            <a:prstGeom prst="rect">
              <a:avLst/>
            </a:prstGeom>
            <a:noFill/>
            <a:ln w="76200" cap="flat">
              <a:solidFill>
                <a:srgbClr val="4F7A28"/>
              </a:solidFill>
              <a:prstDash val="solid"/>
              <a:miter lim="400000"/>
            </a:ln>
            <a:effectLst>
              <a:outerShdw sx="100000" sy="100000" kx="0" ky="0" algn="b" rotWithShape="0" blurRad="38100" dist="114300" dir="2700000">
                <a:srgbClr val="9BF14D">
                  <a:alpha val="49999"/>
                </a:srgbClr>
              </a:outerShdw>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a:spcBef>
                  <a:spcPts val="1000"/>
                </a:spcBef>
                <a:tabLst>
                  <a:tab pos="914400" algn="l"/>
                </a:tabLst>
                <a:defRPr sz="4100">
                  <a:solidFill>
                    <a:srgbClr val="4F7A28"/>
                  </a:solidFill>
                  <a:latin typeface="+mn-lt"/>
                  <a:ea typeface="+mn-ea"/>
                  <a:cs typeface="+mn-cs"/>
                  <a:sym typeface="Helvetica"/>
                </a:defRPr>
              </a:lvl1pPr>
            </a:lstStyle>
            <a:p>
              <a:pPr defTabSz="914400"/>
              <a:r>
                <a:t>3</a:t>
              </a:r>
            </a:p>
          </p:txBody>
        </p:sp>
      </p:grpSp>
      <p:grpSp>
        <p:nvGrpSpPr>
          <p:cNvPr id="3285" name="Group"/>
          <p:cNvGrpSpPr/>
          <p:nvPr/>
        </p:nvGrpSpPr>
        <p:grpSpPr>
          <a:xfrm>
            <a:off x="539674" y="4655887"/>
            <a:ext cx="3848101" cy="3911601"/>
            <a:chOff x="-76200" y="-101600"/>
            <a:chExt cx="3848100" cy="3911600"/>
          </a:xfrm>
        </p:grpSpPr>
        <p:pic>
          <p:nvPicPr>
            <p:cNvPr id="3283" name="1000px-Quad_tree_bitmap.svg.tiff" descr="1000px-Quad_tree_bitmap.svg.tiff"/>
            <p:cNvPicPr>
              <a:picLocks noChangeAspect="0"/>
            </p:cNvPicPr>
            <p:nvPr/>
          </p:nvPicPr>
          <p:blipFill>
            <a:blip r:embed="rId8">
              <a:extLst/>
            </a:blip>
            <a:stretch>
              <a:fillRect/>
            </a:stretch>
          </p:blipFill>
          <p:spPr>
            <a:xfrm>
              <a:off x="-76200" y="-101600"/>
              <a:ext cx="3848100" cy="3911600"/>
            </a:xfrm>
            <a:prstGeom prst="rect">
              <a:avLst/>
            </a:prstGeom>
            <a:effectLst/>
          </p:spPr>
        </p:pic>
        <p:pic>
          <p:nvPicPr>
            <p:cNvPr id="3284" name="1000px-Quad_tree_bitmap.svg.tiff" descr="1000px-Quad_tree_bitmap.svg.tiff"/>
            <p:cNvPicPr>
              <a:picLocks noChangeAspect="1"/>
            </p:cNvPicPr>
            <p:nvPr/>
          </p:nvPicPr>
          <p:blipFill>
            <a:blip r:embed="rId9">
              <a:extLst/>
            </a:blip>
            <a:srcRect l="1362" t="7067" r="89582" b="70954"/>
            <a:stretch>
              <a:fillRect/>
            </a:stretch>
          </p:blipFill>
          <p:spPr>
            <a:xfrm>
              <a:off x="1835225" y="2760912"/>
              <a:ext cx="927101" cy="927101"/>
            </a:xfrm>
            <a:prstGeom prst="rect">
              <a:avLst/>
            </a:prstGeom>
            <a:ln w="12700" cap="flat">
              <a:noFill/>
              <a:miter lim="400000"/>
            </a:ln>
            <a:effectLst/>
          </p:spPr>
        </p:pic>
      </p:grpSp>
      <p:pic>
        <p:nvPicPr>
          <p:cNvPr id="3286" name="1000px-Quad_tree_bitmap.svg.tiff" descr="1000px-Quad_tree_bitmap.svg.tiff"/>
          <p:cNvPicPr>
            <a:picLocks noChangeAspect="0"/>
          </p:cNvPicPr>
          <p:nvPr/>
        </p:nvPicPr>
        <p:blipFill>
          <a:blip r:embed="rId10">
            <a:extLst/>
          </a:blip>
          <a:stretch>
            <a:fillRect/>
          </a:stretch>
        </p:blipFill>
        <p:spPr>
          <a:xfrm>
            <a:off x="9410700" y="7620000"/>
            <a:ext cx="1092200" cy="1130300"/>
          </a:xfrm>
          <a:prstGeom prst="rect">
            <a:avLst/>
          </a:prstGeom>
        </p:spPr>
      </p:pic>
      <p:sp>
        <p:nvSpPr>
          <p:cNvPr id="3287" name="Ordre de parcours des cadrans"/>
          <p:cNvSpPr/>
          <p:nvPr/>
        </p:nvSpPr>
        <p:spPr>
          <a:xfrm>
            <a:off x="10414000" y="7383462"/>
            <a:ext cx="2184400" cy="803276"/>
          </a:xfrm>
          <a:prstGeom prst="rect">
            <a:avLst/>
          </a:prstGeom>
          <a:ln w="3175">
            <a:solidFill>
              <a:srgbClr val="000000">
                <a:alpha val="98000"/>
              </a:srgbClr>
            </a:solidFill>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algn="ctr">
              <a:spcBef>
                <a:spcPts val="1000"/>
              </a:spcBef>
              <a:buClrTx/>
              <a:tabLst>
                <a:tab pos="914400" algn="l"/>
              </a:tabLst>
              <a:defRPr>
                <a:solidFill>
                  <a:srgbClr val="232A32"/>
                </a:solidFill>
              </a:defRPr>
            </a:lvl1pPr>
          </a:lstStyle>
          <a:p>
            <a:pPr defTabSz="914400"/>
            <a:r>
              <a:t>Ordre de parcours des cadrans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59"/>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326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3286"/>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28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6" fill="hold">
                                  <p:stCondLst>
                                    <p:cond delay="0"/>
                                  </p:stCondLst>
                                  <p:iterate type="el" backwards="0">
                                    <p:tmAbs val="0"/>
                                  </p:iterate>
                                  <p:childTnLst>
                                    <p:set>
                                      <p:cBhvr>
                                        <p:cTn id="23" fill="hold"/>
                                        <p:tgtEl>
                                          <p:spTgt spid="3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1" grpId="3"/>
      <p:bldP build="whole" bldLvl="1" animBg="1" rev="0" advAuto="0" spid="3285" grpId="1"/>
      <p:bldP build="whole" bldLvl="1" animBg="1" rev="0" advAuto="0" spid="3286" grpId="4"/>
      <p:bldP build="whole" bldLvl="1" animBg="1" rev="0" advAuto="0" spid="3287" grpId="5"/>
      <p:bldP build="whole" bldLvl="1" animBg="1" rev="0" advAuto="0" spid="3258" grpId="6"/>
      <p:bldP build="whole" bldLvl="1" animBg="1" rev="0" advAuto="0" spid="3259" grpId="2"/>
    </p:bldLst>
  </p:timing>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91"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vl3pPr>
              <a:buBlip>
                <a:blip r:embed="rId2"/>
              </a:buBlip>
            </a:lvl3pPr>
          </a:lstStyle>
          <a:p>
            <a:pPr>
              <a:defRPr i="0"/>
            </a:pPr>
            <a:r>
              <a:rPr i="1"/>
              <a:t>Segmentation à base de régions</a:t>
            </a:r>
            <a:endParaRPr i="1"/>
          </a:p>
          <a:p>
            <a:pPr lvl="1"/>
            <a:r>
              <a:t>Décomposition-Fusion de régions</a:t>
            </a:r>
          </a:p>
          <a:p>
            <a:pPr lvl="2"/>
            <a:r>
              <a:t>Arbre quaternaire</a:t>
            </a:r>
          </a:p>
        </p:txBody>
      </p:sp>
      <p:pic>
        <p:nvPicPr>
          <p:cNvPr id="3292" name="Source : DIP2 Source : DIP2 " descr="Source : DIP2 Source : DIP2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29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4"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295" name="Tableau sans nom"/>
          <p:cNvGraphicFramePr/>
          <p:nvPr/>
        </p:nvGraphicFramePr>
        <p:xfrm>
          <a:off x="1041400" y="4648200"/>
          <a:ext cx="3035300" cy="2794000"/>
        </p:xfrm>
        <a:graphic xmlns:a="http://schemas.openxmlformats.org/drawingml/2006/main">
          <a:graphicData uri="http://schemas.openxmlformats.org/drawingml/2006/table">
            <a:tbl>
              <a:tblPr firstCol="0" firstRow="0" lastCol="0" lastRow="0" bandCol="0" bandRow="0" rtl="0">
                <a:tableStyleId>{9F534FAB-6F91-4992-A70E-E6B1FD7642A0}</a:tableStyleId>
              </a:tblPr>
              <a:tblGrid>
                <a:gridCol w="1517650"/>
                <a:gridCol w="758825"/>
                <a:gridCol w="758825"/>
              </a:tblGrid>
              <a:tr h="1397000">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1</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c gridSpan="2">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2</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c hMerge="1">
                  <a:tcPr/>
                </a:tc>
              </a:tr>
              <a:tr h="698500">
                <a:tc rowSpan="2">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4</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31</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32</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r>
              <a:tr h="698500">
                <a:tc vMerge="1">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33</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c>
                  <a:txBody>
                    <a:bodyPr/>
                    <a:lstStyle/>
                    <a:p>
                      <a:pPr algn="l" defTabSz="1295400">
                        <a:spcBef>
                          <a:spcPts val="500"/>
                        </a:spcBef>
                        <a:defRPr spc="100" sz="2000">
                          <a:uFill>
                            <a:solidFill>
                              <a:srgbClr val="232323"/>
                            </a:solidFill>
                          </a:uFill>
                          <a:latin typeface="+mj-lt"/>
                          <a:ea typeface="+mj-ea"/>
                          <a:cs typeface="+mj-cs"/>
                          <a:sym typeface="Times Roman"/>
                        </a:defRPr>
                      </a:pPr>
                      <a:r>
                        <a:rPr i="1"/>
                        <a:t>R</a:t>
                      </a:r>
                      <a:r>
                        <a:rPr baseline="-5999"/>
                        <a:t>34</a:t>
                      </a:r>
                    </a:p>
                  </a:txBody>
                  <a:tcPr marL="63500" marR="63500" marT="63500" marB="63500" anchor="ctr" anchorCtr="0" horzOverflow="overflow">
                    <a:lnL w="12700">
                      <a:solidFill>
                        <a:srgbClr val="000000"/>
                      </a:solidFill>
                      <a:prstDash val="sysDot"/>
                      <a:miter lim="400000"/>
                    </a:lnL>
                    <a:lnR w="12700">
                      <a:solidFill>
                        <a:srgbClr val="000000"/>
                      </a:solidFill>
                      <a:prstDash val="sysDot"/>
                      <a:miter lim="400000"/>
                    </a:lnR>
                    <a:lnT w="12700">
                      <a:solidFill>
                        <a:srgbClr val="000000"/>
                      </a:solidFill>
                      <a:prstDash val="sysDot"/>
                      <a:miter lim="400000"/>
                    </a:lnT>
                    <a:lnB w="12700">
                      <a:solidFill>
                        <a:srgbClr val="000000"/>
                      </a:solidFill>
                      <a:prstDash val="sysDot"/>
                      <a:miter lim="400000"/>
                    </a:lnB>
                  </a:tcPr>
                </a:tc>
              </a:tr>
            </a:tbl>
          </a:graphicData>
        </a:graphic>
      </p:graphicFrame>
      <p:cxnSp>
        <p:nvCxnSpPr>
          <p:cNvPr id="3296" name="Connection Line"/>
          <p:cNvCxnSpPr>
            <a:stCxn id="3309" idx="0"/>
            <a:endCxn id="3297" idx="0"/>
          </p:cNvCxnSpPr>
          <p:nvPr/>
        </p:nvCxnSpPr>
        <p:spPr>
          <a:xfrm flipH="1">
            <a:off x="4654550" y="4921250"/>
            <a:ext cx="1435100" cy="1409700"/>
          </a:xfrm>
          <a:prstGeom prst="straightConnector1">
            <a:avLst/>
          </a:prstGeom>
          <a:ln w="25400">
            <a:solidFill>
              <a:srgbClr val="000000"/>
            </a:solidFill>
          </a:ln>
        </p:spPr>
      </p:cxnSp>
      <p:sp>
        <p:nvSpPr>
          <p:cNvPr id="3297" name="R1"/>
          <p:cNvSpPr/>
          <p:nvPr/>
        </p:nvSpPr>
        <p:spPr>
          <a:xfrm>
            <a:off x="4356100" y="6032500"/>
            <a:ext cx="596900" cy="5969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1</a:t>
            </a:r>
          </a:p>
        </p:txBody>
      </p:sp>
      <p:cxnSp>
        <p:nvCxnSpPr>
          <p:cNvPr id="3298" name="Connection Line"/>
          <p:cNvCxnSpPr>
            <a:stCxn id="3309" idx="0"/>
            <a:endCxn id="3299" idx="0"/>
          </p:cNvCxnSpPr>
          <p:nvPr/>
        </p:nvCxnSpPr>
        <p:spPr>
          <a:xfrm flipH="1">
            <a:off x="5664200" y="4921250"/>
            <a:ext cx="425450" cy="1428750"/>
          </a:xfrm>
          <a:prstGeom prst="straightConnector1">
            <a:avLst/>
          </a:prstGeom>
          <a:ln w="19050">
            <a:solidFill>
              <a:srgbClr val="000000"/>
            </a:solidFill>
          </a:ln>
        </p:spPr>
      </p:cxnSp>
      <p:sp>
        <p:nvSpPr>
          <p:cNvPr id="3299" name="R2"/>
          <p:cNvSpPr/>
          <p:nvPr/>
        </p:nvSpPr>
        <p:spPr>
          <a:xfrm>
            <a:off x="5384800" y="6070600"/>
            <a:ext cx="558800" cy="5588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2</a:t>
            </a:r>
          </a:p>
        </p:txBody>
      </p:sp>
      <p:cxnSp>
        <p:nvCxnSpPr>
          <p:cNvPr id="3300" name="Connection Line"/>
          <p:cNvCxnSpPr>
            <a:stCxn id="3309" idx="0"/>
            <a:endCxn id="3301" idx="0"/>
          </p:cNvCxnSpPr>
          <p:nvPr/>
        </p:nvCxnSpPr>
        <p:spPr>
          <a:xfrm>
            <a:off x="6089650" y="4921250"/>
            <a:ext cx="1816100" cy="1409700"/>
          </a:xfrm>
          <a:prstGeom prst="straightConnector1">
            <a:avLst/>
          </a:prstGeom>
          <a:ln w="19050">
            <a:solidFill>
              <a:srgbClr val="000000"/>
            </a:solidFill>
          </a:ln>
        </p:spPr>
      </p:cxnSp>
      <p:sp>
        <p:nvSpPr>
          <p:cNvPr id="3301" name="R4"/>
          <p:cNvSpPr/>
          <p:nvPr/>
        </p:nvSpPr>
        <p:spPr>
          <a:xfrm>
            <a:off x="7620000" y="6045200"/>
            <a:ext cx="571500" cy="5715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4</a:t>
            </a:r>
          </a:p>
        </p:txBody>
      </p:sp>
      <p:cxnSp>
        <p:nvCxnSpPr>
          <p:cNvPr id="3302" name="Connection Line"/>
          <p:cNvCxnSpPr>
            <a:stCxn id="3309" idx="0"/>
            <a:endCxn id="3307" idx="0"/>
          </p:cNvCxnSpPr>
          <p:nvPr/>
        </p:nvCxnSpPr>
        <p:spPr>
          <a:xfrm>
            <a:off x="6089650" y="4921250"/>
            <a:ext cx="685800" cy="1409700"/>
          </a:xfrm>
          <a:prstGeom prst="straightConnector1">
            <a:avLst/>
          </a:prstGeom>
          <a:ln w="19050">
            <a:solidFill>
              <a:srgbClr val="000000"/>
            </a:solidFill>
          </a:ln>
        </p:spPr>
      </p:cxnSp>
      <p:cxnSp>
        <p:nvCxnSpPr>
          <p:cNvPr id="3303" name="Connection Line"/>
          <p:cNvCxnSpPr>
            <a:stCxn id="3307" idx="0"/>
            <a:endCxn id="3308" idx="0"/>
          </p:cNvCxnSpPr>
          <p:nvPr/>
        </p:nvCxnSpPr>
        <p:spPr>
          <a:xfrm flipH="1">
            <a:off x="6610350" y="6330950"/>
            <a:ext cx="165100" cy="1460501"/>
          </a:xfrm>
          <a:prstGeom prst="straightConnector1">
            <a:avLst/>
          </a:prstGeom>
          <a:ln w="19050">
            <a:solidFill>
              <a:srgbClr val="000000"/>
            </a:solidFill>
          </a:ln>
        </p:spPr>
      </p:cxnSp>
      <p:cxnSp>
        <p:nvCxnSpPr>
          <p:cNvPr id="3304" name="Connection Line"/>
          <p:cNvCxnSpPr>
            <a:stCxn id="3307" idx="0"/>
            <a:endCxn id="3310" idx="0"/>
          </p:cNvCxnSpPr>
          <p:nvPr/>
        </p:nvCxnSpPr>
        <p:spPr>
          <a:xfrm>
            <a:off x="6775450" y="6330950"/>
            <a:ext cx="825501" cy="1460501"/>
          </a:xfrm>
          <a:prstGeom prst="straightConnector1">
            <a:avLst/>
          </a:prstGeom>
          <a:ln w="19050">
            <a:solidFill>
              <a:srgbClr val="000000"/>
            </a:solidFill>
          </a:ln>
        </p:spPr>
      </p:cxnSp>
      <p:cxnSp>
        <p:nvCxnSpPr>
          <p:cNvPr id="3305" name="Connection Line"/>
          <p:cNvCxnSpPr>
            <a:stCxn id="3307" idx="0"/>
            <a:endCxn id="3311" idx="0"/>
          </p:cNvCxnSpPr>
          <p:nvPr/>
        </p:nvCxnSpPr>
        <p:spPr>
          <a:xfrm>
            <a:off x="6775450" y="6330950"/>
            <a:ext cx="1816101" cy="1460501"/>
          </a:xfrm>
          <a:prstGeom prst="straightConnector1">
            <a:avLst/>
          </a:prstGeom>
          <a:ln w="19050">
            <a:solidFill>
              <a:srgbClr val="000000"/>
            </a:solidFill>
          </a:ln>
        </p:spPr>
      </p:cxnSp>
      <p:cxnSp>
        <p:nvCxnSpPr>
          <p:cNvPr id="3306" name="Connection Line"/>
          <p:cNvCxnSpPr>
            <a:stCxn id="3307" idx="0"/>
            <a:endCxn id="3312" idx="0"/>
          </p:cNvCxnSpPr>
          <p:nvPr/>
        </p:nvCxnSpPr>
        <p:spPr>
          <a:xfrm>
            <a:off x="6775450" y="6330950"/>
            <a:ext cx="2806701" cy="1460501"/>
          </a:xfrm>
          <a:prstGeom prst="straightConnector1">
            <a:avLst/>
          </a:prstGeom>
          <a:ln w="19050">
            <a:solidFill>
              <a:srgbClr val="000000"/>
            </a:solidFill>
          </a:ln>
        </p:spPr>
      </p:cxnSp>
      <p:sp>
        <p:nvSpPr>
          <p:cNvPr id="3307" name="R3"/>
          <p:cNvSpPr/>
          <p:nvPr/>
        </p:nvSpPr>
        <p:spPr>
          <a:xfrm>
            <a:off x="6489700" y="6045200"/>
            <a:ext cx="571500" cy="5715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3</a:t>
            </a:r>
          </a:p>
        </p:txBody>
      </p:sp>
      <p:sp>
        <p:nvSpPr>
          <p:cNvPr id="3308" name="R31"/>
          <p:cNvSpPr/>
          <p:nvPr/>
        </p:nvSpPr>
        <p:spPr>
          <a:xfrm>
            <a:off x="6286500" y="7467600"/>
            <a:ext cx="647700" cy="6477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31</a:t>
            </a:r>
          </a:p>
        </p:txBody>
      </p:sp>
      <p:sp>
        <p:nvSpPr>
          <p:cNvPr id="3309" name="R"/>
          <p:cNvSpPr/>
          <p:nvPr/>
        </p:nvSpPr>
        <p:spPr>
          <a:xfrm>
            <a:off x="5816600" y="4648200"/>
            <a:ext cx="546100" cy="5461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lvl1pPr algn="ctr">
              <a:spcBef>
                <a:spcPts val="0"/>
              </a:spcBef>
              <a:tabLst>
                <a:tab pos="914400" algn="l"/>
              </a:tabLst>
              <a:defRPr i="1">
                <a:solidFill>
                  <a:srgbClr val="232A32"/>
                </a:solidFill>
              </a:defRPr>
            </a:lvl1pPr>
          </a:lstStyle>
          <a:p>
            <a:pPr defTabSz="914400">
              <a:defRPr i="0"/>
            </a:pPr>
            <a:r>
              <a:rPr i="1"/>
              <a:t>R</a:t>
            </a:r>
          </a:p>
        </p:txBody>
      </p:sp>
      <p:sp>
        <p:nvSpPr>
          <p:cNvPr id="3310" name="R32"/>
          <p:cNvSpPr/>
          <p:nvPr/>
        </p:nvSpPr>
        <p:spPr>
          <a:xfrm>
            <a:off x="7277100" y="7467600"/>
            <a:ext cx="647700" cy="6477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32</a:t>
            </a:r>
          </a:p>
        </p:txBody>
      </p:sp>
      <p:sp>
        <p:nvSpPr>
          <p:cNvPr id="3311" name="R33"/>
          <p:cNvSpPr/>
          <p:nvPr/>
        </p:nvSpPr>
        <p:spPr>
          <a:xfrm>
            <a:off x="8267700" y="7467600"/>
            <a:ext cx="647700" cy="6477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33</a:t>
            </a:r>
          </a:p>
        </p:txBody>
      </p:sp>
      <p:sp>
        <p:nvSpPr>
          <p:cNvPr id="3312" name="R34"/>
          <p:cNvSpPr/>
          <p:nvPr/>
        </p:nvSpPr>
        <p:spPr>
          <a:xfrm>
            <a:off x="9258300" y="7467600"/>
            <a:ext cx="647700" cy="647700"/>
          </a:xfrm>
          <a:prstGeom prst="ellipse">
            <a:avLst/>
          </a:prstGeom>
          <a:ln w="19050">
            <a:solidFill>
              <a:srgbClr val="000000"/>
            </a:solidFill>
          </a:ln>
          <a:extLst>
            <a:ext uri="{C572A759-6A51-4108-AA02-DFA0A04FC94B}">
              <ma14:wrappingTextBoxFlag xmlns:ma14="http://schemas.microsoft.com/office/mac/drawingml/2011/main" val="1"/>
            </a:ext>
          </a:extLst>
        </p:spPr>
        <p:txBody>
          <a:bodyPr lIns="76200" tIns="76200" rIns="76200" bIns="76200" anchor="ctr"/>
          <a:lstStyle/>
          <a:p>
            <a:pPr algn="ctr" defTabSz="914400">
              <a:spcBef>
                <a:spcPts val="0"/>
              </a:spcBef>
              <a:tabLst>
                <a:tab pos="914400" algn="l"/>
              </a:tabLst>
              <a:defRPr>
                <a:solidFill>
                  <a:srgbClr val="232A32"/>
                </a:solidFill>
              </a:defRPr>
            </a:pPr>
            <a:r>
              <a:rPr i="1"/>
              <a:t>R</a:t>
            </a:r>
            <a:r>
              <a:rPr baseline="-5999"/>
              <a:t>34</a:t>
            </a:r>
          </a:p>
        </p:txBody>
      </p:sp>
      <p:sp>
        <p:nvSpPr>
          <p:cNvPr id="3313" name="Image partitionnée"/>
          <p:cNvSpPr/>
          <p:nvPr/>
        </p:nvSpPr>
        <p:spPr>
          <a:xfrm>
            <a:off x="1513067" y="7517445"/>
            <a:ext cx="2076302"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partitionnée</a:t>
            </a:r>
          </a:p>
        </p:txBody>
      </p:sp>
      <p:sp>
        <p:nvSpPr>
          <p:cNvPr id="3314" name="Arbre quaternaire correspondant"/>
          <p:cNvSpPr/>
          <p:nvPr/>
        </p:nvSpPr>
        <p:spPr>
          <a:xfrm>
            <a:off x="5458153" y="8317545"/>
            <a:ext cx="346548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Arbre quaternaire correspondant</a:t>
            </a:r>
          </a:p>
        </p:txBody>
      </p:sp>
      <p:sp>
        <p:nvSpPr>
          <p:cNvPr id="3315" name="Remarques…"/>
          <p:cNvSpPr/>
          <p:nvPr/>
        </p:nvSpPr>
        <p:spPr>
          <a:xfrm>
            <a:off x="6529683" y="999947"/>
            <a:ext cx="5691568" cy="2787063"/>
          </a:xfrm>
          <a:prstGeom prst="rightArrow">
            <a:avLst>
              <a:gd name="adj1" fmla="val 69048"/>
              <a:gd name="adj2" fmla="val 36526"/>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rPr i="1"/>
              <a:t>Remarques</a:t>
            </a:r>
            <a:r>
              <a:t> </a:t>
            </a:r>
          </a:p>
          <a:p>
            <a:pPr lvl="1" marL="419100" indent="-317500">
              <a:buClrTx/>
              <a:buSzPct val="63000"/>
              <a:buFont typeface="TimesNewRomanPSMT"/>
              <a:buBlip>
                <a:blip r:embed="rId4"/>
              </a:buBlip>
            </a:pPr>
            <a:r>
              <a:t>Il existe une version 3D, le octree</a:t>
            </a:r>
          </a:p>
          <a:p>
            <a:pPr lvl="1" marL="419100" indent="-317500">
              <a:buClrTx/>
              <a:buSzPct val="63000"/>
              <a:buFont typeface="TimesNewRomanPSMT"/>
              <a:buBlip>
                <a:blip r:embed="rId4"/>
              </a:buBlip>
            </a:pPr>
            <a:r>
              <a:t>Plus d’informations dans la série de cours «infographie»: IMN528, IMN538, IMN430</a:t>
            </a:r>
          </a:p>
        </p:txBody>
      </p:sp>
      <p:pic>
        <p:nvPicPr>
          <p:cNvPr id="3316" name="37_octree_03.tiff" descr="37_octree_03.tiff"/>
          <p:cNvPicPr>
            <a:picLocks noChangeAspect="0"/>
          </p:cNvPicPr>
          <p:nvPr/>
        </p:nvPicPr>
        <p:blipFill>
          <a:blip r:embed="rId5">
            <a:extLst/>
          </a:blip>
          <a:stretch>
            <a:fillRect/>
          </a:stretch>
        </p:blipFill>
        <p:spPr>
          <a:xfrm>
            <a:off x="9499516" y="3670300"/>
            <a:ext cx="2768768" cy="30226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1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5" grpId="1"/>
      <p:bldP build="whole" bldLvl="1" animBg="1" rev="0" advAuto="0" spid="3316" grpId="2"/>
    </p:bldLst>
  </p:timing>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18"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319"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vl3pPr>
              <a:buBlip>
                <a:blip r:embed="rId3"/>
              </a:buBlip>
            </a:lvl3pPr>
          </a:lstStyle>
          <a:p>
            <a:pPr>
              <a:defRPr i="0"/>
            </a:pPr>
            <a:r>
              <a:rPr i="1"/>
              <a:t>Segmentation à base de régions</a:t>
            </a:r>
            <a:endParaRPr i="1"/>
          </a:p>
          <a:p>
            <a:pPr lvl="1"/>
            <a:r>
              <a:t>Décomposition-Fusion de régions</a:t>
            </a:r>
          </a:p>
          <a:p>
            <a:pPr lvl="2"/>
            <a:r>
              <a:t>Arbre quaternaire</a:t>
            </a:r>
          </a:p>
        </p:txBody>
      </p:sp>
      <p:sp>
        <p:nvSpPr>
          <p:cNvPr id="332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21" name="Régions"/>
          <p:cNvSpPr txBox="1"/>
          <p:nvPr>
            <p:ph type="title"/>
          </p:nvPr>
        </p:nvSpPr>
        <p:spPr>
          <a:prstGeom prst="rect">
            <a:avLst/>
          </a:prstGeom>
        </p:spPr>
        <p:txBody>
          <a:bodyPr/>
          <a:lstStyle>
            <a:lvl1pPr>
              <a:buAutoNum type="arabicPeriod" startAt="4"/>
            </a:lvl1pPr>
          </a:lstStyle>
          <a:p>
            <a:pPr/>
            <a:r>
              <a:t>Régions</a:t>
            </a:r>
          </a:p>
        </p:txBody>
      </p:sp>
      <p:pic>
        <p:nvPicPr>
          <p:cNvPr id="3322" name="droppedImage.png" descr="droppedImage.png"/>
          <p:cNvPicPr>
            <a:picLocks noChangeAspect="0"/>
          </p:cNvPicPr>
          <p:nvPr/>
        </p:nvPicPr>
        <p:blipFill>
          <a:blip r:embed="rId4">
            <a:extLst/>
          </a:blip>
          <a:stretch>
            <a:fillRect/>
          </a:stretch>
        </p:blipFill>
        <p:spPr>
          <a:xfrm>
            <a:off x="13211457" y="1854200"/>
            <a:ext cx="8121086" cy="6285352"/>
          </a:xfrm>
          <a:prstGeom prst="rect">
            <a:avLst/>
          </a:prstGeom>
        </p:spPr>
      </p:pic>
      <p:graphicFrame>
        <p:nvGraphicFramePr>
          <p:cNvPr id="3323" name="Algorithme 4.10 : division récursif par quadtree : Quadtree"/>
          <p:cNvGraphicFramePr/>
          <p:nvPr/>
        </p:nvGraphicFramePr>
        <p:xfrm>
          <a:off x="1108347" y="3531822"/>
          <a:ext cx="10444354" cy="9707608"/>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642109"/>
                <a:gridCol w="9802244"/>
              </a:tblGrid>
              <a:tr h="584200">
                <a:tc gridSpan="2">
                  <a:txBody>
                    <a:bodyPr/>
                    <a:lstStyle/>
                    <a:p>
                      <a:pPr algn="l" defTabSz="469900">
                        <a:defRPr sz="1800">
                          <a:solidFill>
                            <a:srgbClr val="000000"/>
                          </a:solidFill>
                        </a:defRPr>
                      </a:pPr>
                      <a:r>
                        <a:rPr b="1" sz="2000">
                          <a:latin typeface="+mn-lt"/>
                          <a:ea typeface="+mn-ea"/>
                          <a:cs typeface="+mn-cs"/>
                          <a:sym typeface="Helvetica"/>
                        </a:rPr>
                        <a:t>Algorithme 4.10 : division récursif par quadtree : Quadtree</a:t>
                      </a:r>
                    </a:p>
                  </a:txBody>
                  <a:tcPr marL="139700" marR="139700" marT="139700" marB="139700" anchor="ctr" anchorCtr="0" horzOverflow="overflow">
                    <a:lnL/>
                    <a:lnR/>
                    <a:lnT/>
                    <a:lnB/>
                    <a:solidFill>
                      <a:srgbClr val="000000">
                        <a:alpha val="0"/>
                      </a:srgbClr>
                    </a:solidFill>
                  </a:tcPr>
                </a:tc>
                <a:tc hMerge="1">
                  <a:tcPr/>
                </a:tc>
              </a:tr>
              <a:tr h="1830387">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en entrée</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rPr baseline="-33777"/>
                        <a:t>d</a:t>
                      </a:r>
                      <a:r>
                        <a:t>		coordonnées de début</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rPr baseline="-33777"/>
                        <a:t>f</a:t>
                      </a:r>
                      <a:r>
                        <a:t>		coordonnées de fin</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a:t>𝓟</a:t>
                      </a:r>
                      <a:r>
                        <a:t>		Prédicat</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a:t>TailleMin</a:t>
                      </a:r>
                      <a:r>
                        <a:t>	 taille minimum de la zone (cas d'arrêt)</a:t>
                      </a:r>
                    </a:p>
                  </a:txBody>
                  <a:tcPr marL="50800" marR="50800" marT="50800" marB="50800" anchor="t" anchorCtr="0" horzOverflow="overflow">
                    <a:lnR w="12700">
                      <a:miter lim="400000"/>
                    </a:lnR>
                    <a:lnT w="12700">
                      <a:miter lim="400000"/>
                    </a:lnT>
                  </a:tcPr>
                </a:tc>
                <a:tc hMerge="1">
                  <a:tcPr/>
                </a:tc>
              </a:tr>
              <a:tr h="412750">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 : 	</a:t>
                      </a:r>
                      <a:r>
                        <a:rPr i="1" spc="270">
                          <a:latin typeface="+mj-lt"/>
                          <a:ea typeface="+mj-ea"/>
                          <a:cs typeface="+mj-cs"/>
                          <a:sym typeface="Times Roman"/>
                        </a:rPr>
                        <a:t>r</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partitionnée</a:t>
                      </a:r>
                    </a:p>
                  </a:txBody>
                  <a:tcPr marL="50800" marR="50800" marT="50800" marB="50800" anchor="t" anchorCtr="0" horzOverflow="overflow">
                    <a:lnR w="12700">
                      <a:miter lim="400000"/>
                    </a:lnR>
                    <a:lnB>
                      <a:solidFill>
                        <a:srgbClr val="000000"/>
                      </a:solidFill>
                      <a:miter lim="400000"/>
                    </a:lnB>
                  </a:tcPr>
                </a:tc>
                <a:tc hMerge="1">
                  <a:tcPr/>
                </a:tc>
              </a:tr>
              <a:tr h="414337">
                <a:tc>
                  <a:txBody>
                    <a:bodyPr/>
                    <a:lstStyle/>
                    <a:p>
                      <a:pPr algn="l" defTabSz="457200">
                        <a:spcBef>
                          <a:spcPts val="1100"/>
                        </a:spcBef>
                        <a:defRPr sz="1800">
                          <a:solidFill>
                            <a:srgbClr val="000000"/>
                          </a:solidFill>
                        </a:defRPr>
                      </a:pPr>
                      <a:r>
                        <a:rPr sz="1400">
                          <a:solidFill>
                            <a:srgbClr val="232A32"/>
                          </a:solidFill>
                          <a:sym typeface="Menlo Regular"/>
                        </a:rPr>
                        <a:t>1</a:t>
                      </a:r>
                    </a:p>
                  </a:txBody>
                  <a:tcPr marL="50800" marR="50800" marT="50800" marB="50800" anchor="t" anchorCtr="0" horzOverflow="overflow">
                    <a:lnT>
                      <a:solidFill>
                        <a:srgbClr val="000000"/>
                      </a:solidFill>
                      <a:miter lim="400000"/>
                    </a:lnT>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Calculer la taille de la zone à l'aide des coordonnées de début et fin </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25" name="Source : Cours Segmentation d'images, Michelle Gouiffès Source : Cours Segmentation d'images, Michelle Gouiffès" descr="Source : Cours Segmentation d'images, Michelle Gouiffès Source : Cours Segmentation d'images, Michelle Gouiffè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326"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vl3pPr>
              <a:buBlip>
                <a:blip r:embed="rId3"/>
              </a:buBlip>
            </a:lvl3pPr>
          </a:lstStyle>
          <a:p>
            <a:pPr>
              <a:defRPr i="0"/>
            </a:pPr>
            <a:r>
              <a:rPr i="1"/>
              <a:t>Segmentation à base de régions</a:t>
            </a:r>
            <a:endParaRPr i="1"/>
          </a:p>
          <a:p>
            <a:pPr lvl="1"/>
            <a:r>
              <a:t>Décomposition-Fusion de régions</a:t>
            </a:r>
          </a:p>
          <a:p>
            <a:pPr lvl="2"/>
            <a:r>
              <a:t>Arbre quaternaire</a:t>
            </a:r>
          </a:p>
        </p:txBody>
      </p:sp>
      <p:sp>
        <p:nvSpPr>
          <p:cNvPr id="332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28" name="Régions"/>
          <p:cNvSpPr txBox="1"/>
          <p:nvPr>
            <p:ph type="title"/>
          </p:nvPr>
        </p:nvSpPr>
        <p:spPr>
          <a:prstGeom prst="rect">
            <a:avLst/>
          </a:prstGeom>
        </p:spPr>
        <p:txBody>
          <a:bodyPr/>
          <a:lstStyle>
            <a:lvl1pPr>
              <a:buAutoNum type="arabicPeriod" startAt="4"/>
            </a:lvl1pPr>
          </a:lstStyle>
          <a:p>
            <a:pPr/>
            <a:r>
              <a:t>Régions</a:t>
            </a:r>
          </a:p>
        </p:txBody>
      </p:sp>
      <p:pic>
        <p:nvPicPr>
          <p:cNvPr id="3329" name="droppedImage.png" descr="droppedImage.png"/>
          <p:cNvPicPr>
            <a:picLocks noChangeAspect="0"/>
          </p:cNvPicPr>
          <p:nvPr/>
        </p:nvPicPr>
        <p:blipFill>
          <a:blip r:embed="rId4">
            <a:extLst/>
          </a:blip>
          <a:stretch>
            <a:fillRect/>
          </a:stretch>
        </p:blipFill>
        <p:spPr>
          <a:xfrm>
            <a:off x="13211457" y="1854200"/>
            <a:ext cx="8121086" cy="6285352"/>
          </a:xfrm>
          <a:prstGeom prst="rect">
            <a:avLst/>
          </a:prstGeom>
        </p:spPr>
      </p:pic>
      <p:graphicFrame>
        <p:nvGraphicFramePr>
          <p:cNvPr id="3330" name="Algorithme 4.10 : division récursif par quadtree : Quadtree (suite)"/>
          <p:cNvGraphicFramePr/>
          <p:nvPr/>
        </p:nvGraphicFramePr>
        <p:xfrm>
          <a:off x="1280223" y="3367104"/>
          <a:ext cx="10444354" cy="9707609"/>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642109"/>
                <a:gridCol w="9802244"/>
              </a:tblGrid>
              <a:tr h="584200">
                <a:tc gridSpan="2">
                  <a:txBody>
                    <a:bodyPr/>
                    <a:lstStyle/>
                    <a:p>
                      <a:pPr algn="l" defTabSz="469900">
                        <a:defRPr sz="1800">
                          <a:solidFill>
                            <a:srgbClr val="000000"/>
                          </a:solidFill>
                        </a:defRPr>
                      </a:pPr>
                      <a:r>
                        <a:rPr b="1" sz="2000">
                          <a:latin typeface="+mn-lt"/>
                          <a:ea typeface="+mn-ea"/>
                          <a:cs typeface="+mn-cs"/>
                          <a:sym typeface="Helvetica"/>
                        </a:rPr>
                        <a:t>Algorithme 4.10 : division récursif par quadtree : Quadtree (suite)</a:t>
                      </a:r>
                    </a:p>
                  </a:txBody>
                  <a:tcPr marL="139700" marR="139700" marT="139700" marB="139700" anchor="ctr" anchorCtr="0" horzOverflow="overflow">
                    <a:lnL/>
                    <a:lnR/>
                    <a:lnT/>
                    <a:lnB/>
                    <a:solidFill>
                      <a:srgbClr val="000000">
                        <a:alpha val="0"/>
                      </a:srgbClr>
                    </a:solidFill>
                  </a:tcPr>
                </a:tc>
                <a:tc hMerge="1">
                  <a:tcPr/>
                </a:tc>
              </a:tr>
              <a:tr h="476250">
                <a:tc>
                  <a:txBody>
                    <a:bodyPr/>
                    <a:lstStyle/>
                    <a:p>
                      <a:pPr algn="l" defTabSz="457200">
                        <a:spcBef>
                          <a:spcPts val="1100"/>
                        </a:spcBef>
                        <a:defRPr sz="1800">
                          <a:solidFill>
                            <a:srgbClr val="000000"/>
                          </a:solidFill>
                        </a:defRPr>
                      </a:pPr>
                      <a:r>
                        <a:rPr sz="1400">
                          <a:solidFill>
                            <a:srgbClr val="232A32"/>
                          </a:solidFill>
                          <a:sym typeface="Menlo Regular"/>
                        </a:rPr>
                        <a:t>2</a:t>
                      </a:r>
                    </a:p>
                  </a:txBody>
                  <a:tcPr marL="50800" marR="50800" marT="50800" marB="50800" anchor="t" anchorCtr="0" horzOverflow="overflow">
                    <a:lnT w="12700">
                      <a:miter lim="400000"/>
                    </a:lnT>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Si 𝓟 est faux et la zone est plus grande que TailleMin</a:t>
                      </a:r>
                    </a:p>
                  </a:txBody>
                  <a:tcPr marL="63500" marR="63500" marT="63500" marB="63500" anchor="t" anchorCtr="0" horzOverflow="overflow">
                    <a:lnR w="12700">
                      <a:miter lim="400000"/>
                    </a:lnR>
                    <a:lnT w="12700">
                      <a:miter lim="400000"/>
                    </a:lnT>
                  </a:tcPr>
                </a:tc>
              </a:tr>
              <a:tr h="488057">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c</a:t>
                      </a: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f</a:t>
                      </a: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d</a:t>
                      </a:r>
                      <a:r>
                        <a:t>)/2</a:t>
                      </a:r>
                    </a:p>
                  </a:txBody>
                  <a:tcPr marL="63500" marR="63500" marT="63500" marB="63500" anchor="t" anchorCtr="0" horzOverflow="overflow">
                    <a:lnR w="12700">
                      <a:miter lim="400000"/>
                    </a:lnR>
                  </a:tcPr>
                </a:tc>
              </a:tr>
              <a:tr h="491993">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Quadtree (</a:t>
                      </a:r>
                      <a:r>
                        <a:rPr i="1"/>
                        <a:t>r</a:t>
                      </a:r>
                      <a:r>
                        <a:t>, </a:t>
                      </a:r>
                      <a:r>
                        <a:rPr i="1"/>
                        <a:t>f</a:t>
                      </a: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d</a:t>
                      </a: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c</a:t>
                      </a:r>
                      <a:r>
                        <a:t>, </a:t>
                      </a:r>
                      <a:r>
                        <a:rPr i="1"/>
                        <a:t>𝓟</a:t>
                      </a:r>
                      <a:r>
                        <a:t>, </a:t>
                      </a:r>
                      <a:r>
                        <a:rPr i="1"/>
                        <a:t>TailleMin</a:t>
                      </a:r>
                      <a:r>
                        <a:t>)</a:t>
                      </a:r>
                    </a:p>
                  </a:txBody>
                  <a:tcPr marL="63500" marR="63500" marT="63500" marB="63500" anchor="t" anchorCtr="0" horzOverflow="overflow">
                    <a:lnR w="12700">
                      <a:miter lim="400000"/>
                    </a:lnR>
                  </a:tcPr>
                </a:tc>
              </a:tr>
              <a:tr h="491993">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Quadtree (</a:t>
                      </a:r>
                      <a:r>
                        <a:rPr i="1"/>
                        <a:t>r</a:t>
                      </a:r>
                      <a:r>
                        <a:t>, </a:t>
                      </a:r>
                      <a:r>
                        <a:rPr i="1"/>
                        <a:t>f</a:t>
                      </a: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c</a:t>
                      </a:r>
                      <a:r>
                        <a:t>, </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rPr baseline="-41714"/>
                        <a:t>f</a:t>
                      </a:r>
                      <a:r>
                        <a:t>, </a:t>
                      </a:r>
                      <a:r>
                        <a:rPr i="1"/>
                        <a:t>𝓟</a:t>
                      </a:r>
                      <a:r>
                        <a:t>, </a:t>
                      </a:r>
                      <a:r>
                        <a:rPr i="1"/>
                        <a:t>TailleMin</a:t>
                      </a:r>
                      <a:r>
                        <a:t>)</a:t>
                      </a:r>
                    </a:p>
                  </a:txBody>
                  <a:tcPr marL="63500" marR="63500" marT="63500" marB="63500" anchor="t" anchorCtr="0" horzOverflow="overflow">
                    <a:lnR w="12700">
                      <a:miter lim="400000"/>
                    </a:lnR>
                  </a:tcPr>
                </a:tc>
              </a:tr>
              <a:tr h="491993">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Quadtree (</a:t>
                      </a:r>
                      <a:r>
                        <a:rPr i="1"/>
                        <a:t>r</a:t>
                      </a:r>
                      <a:r>
                        <a:t>, </a:t>
                      </a:r>
                      <a:r>
                        <a:rPr i="1"/>
                        <a:t>f</a:t>
                      </a:r>
                      <a:r>
                        <a:t>,  </a:t>
                      </a:r>
                      <a:r>
                        <a:rPr spc="70">
                          <a:latin typeface="+mj-lt"/>
                          <a:ea typeface="+mj-ea"/>
                          <a:cs typeface="+mj-cs"/>
                          <a:sym typeface="Times Roman"/>
                        </a:rPr>
                        <a:t>[</a:t>
                      </a:r>
                      <a:r>
                        <a:rPr i="1" spc="70">
                          <a:latin typeface="+mj-lt"/>
                          <a:ea typeface="+mj-ea"/>
                          <a:cs typeface="+mj-cs"/>
                          <a:sym typeface="Times Roman"/>
                        </a:rPr>
                        <a:t>m</a:t>
                      </a:r>
                      <a:r>
                        <a:rPr baseline="-41714"/>
                        <a:t>c</a:t>
                      </a:r>
                      <a:r>
                        <a:rPr spc="70">
                          <a:latin typeface="+mj-lt"/>
                          <a:ea typeface="+mj-ea"/>
                          <a:cs typeface="+mj-cs"/>
                          <a:sym typeface="Times Roman"/>
                        </a:rPr>
                        <a:t>, </a:t>
                      </a:r>
                      <a:r>
                        <a:rPr i="1" spc="70">
                          <a:latin typeface="+mj-lt"/>
                          <a:ea typeface="+mj-ea"/>
                          <a:cs typeface="+mj-cs"/>
                          <a:sym typeface="Times Roman"/>
                        </a:rPr>
                        <a:t>n</a:t>
                      </a:r>
                      <a:r>
                        <a:rPr baseline="-41714"/>
                        <a:t>d</a:t>
                      </a:r>
                      <a:r>
                        <a:rPr spc="70">
                          <a:latin typeface="+mj-lt"/>
                          <a:ea typeface="+mj-ea"/>
                          <a:cs typeface="+mj-cs"/>
                          <a:sym typeface="Times Roman"/>
                        </a:rPr>
                        <a:t>]</a:t>
                      </a:r>
                      <a:r>
                        <a:t>, </a:t>
                      </a:r>
                      <a:r>
                        <a:rPr spc="70">
                          <a:latin typeface="+mj-lt"/>
                          <a:ea typeface="+mj-ea"/>
                          <a:cs typeface="+mj-cs"/>
                          <a:sym typeface="Times Roman"/>
                        </a:rPr>
                        <a:t>[</a:t>
                      </a:r>
                      <a:r>
                        <a:rPr i="1" spc="70">
                          <a:latin typeface="+mj-lt"/>
                          <a:ea typeface="+mj-ea"/>
                          <a:cs typeface="+mj-cs"/>
                          <a:sym typeface="Times Roman"/>
                        </a:rPr>
                        <a:t>m</a:t>
                      </a:r>
                      <a:r>
                        <a:rPr baseline="-41714"/>
                        <a:t>f</a:t>
                      </a:r>
                      <a:r>
                        <a:rPr spc="70">
                          <a:latin typeface="+mj-lt"/>
                          <a:ea typeface="+mj-ea"/>
                          <a:cs typeface="+mj-cs"/>
                          <a:sym typeface="Times Roman"/>
                        </a:rPr>
                        <a:t>, </a:t>
                      </a:r>
                      <a:r>
                        <a:rPr i="1" spc="70">
                          <a:latin typeface="+mj-lt"/>
                          <a:ea typeface="+mj-ea"/>
                          <a:cs typeface="+mj-cs"/>
                          <a:sym typeface="Times Roman"/>
                        </a:rPr>
                        <a:t>n</a:t>
                      </a:r>
                      <a:r>
                        <a:rPr baseline="-41714"/>
                        <a:t>c</a:t>
                      </a:r>
                      <a:r>
                        <a:rPr spc="70">
                          <a:latin typeface="+mj-lt"/>
                          <a:ea typeface="+mj-ea"/>
                          <a:cs typeface="+mj-cs"/>
                          <a:sym typeface="Times Roman"/>
                        </a:rPr>
                        <a:t>]</a:t>
                      </a:r>
                      <a:r>
                        <a:t>, </a:t>
                      </a:r>
                      <a:r>
                        <a:rPr i="1"/>
                        <a:t>𝓟</a:t>
                      </a:r>
                      <a:r>
                        <a:t>, </a:t>
                      </a:r>
                      <a:r>
                        <a:rPr i="1"/>
                        <a:t>TailleMin</a:t>
                      </a:r>
                      <a:r>
                        <a:t>)</a:t>
                      </a:r>
                    </a:p>
                  </a:txBody>
                  <a:tcPr marL="63500" marR="63500" marT="63500" marB="63500" anchor="t" anchorCtr="0" horzOverflow="overflow">
                    <a:lnR w="12700">
                      <a:miter lim="400000"/>
                    </a:lnR>
                  </a:tcPr>
                </a:tc>
              </a:tr>
              <a:tr h="491993">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Quadtree (</a:t>
                      </a:r>
                      <a:r>
                        <a:rPr i="1"/>
                        <a:t>r</a:t>
                      </a:r>
                      <a:r>
                        <a:t>, </a:t>
                      </a:r>
                      <a:r>
                        <a:rPr i="1"/>
                        <a:t>f</a:t>
                      </a:r>
                      <a:r>
                        <a:t>,  </a:t>
                      </a:r>
                      <a:r>
                        <a:rPr spc="70">
                          <a:latin typeface="+mj-lt"/>
                          <a:ea typeface="+mj-ea"/>
                          <a:cs typeface="+mj-cs"/>
                          <a:sym typeface="Times Roman"/>
                        </a:rPr>
                        <a:t>[</a:t>
                      </a:r>
                      <a:r>
                        <a:rPr i="1" spc="70">
                          <a:latin typeface="+mj-lt"/>
                          <a:ea typeface="+mj-ea"/>
                          <a:cs typeface="+mj-cs"/>
                          <a:sym typeface="Times Roman"/>
                        </a:rPr>
                        <a:t>m</a:t>
                      </a:r>
                      <a:r>
                        <a:rPr baseline="-41714"/>
                        <a:t>d</a:t>
                      </a:r>
                      <a:r>
                        <a:rPr spc="70">
                          <a:latin typeface="+mj-lt"/>
                          <a:ea typeface="+mj-ea"/>
                          <a:cs typeface="+mj-cs"/>
                          <a:sym typeface="Times Roman"/>
                        </a:rPr>
                        <a:t>, </a:t>
                      </a:r>
                      <a:r>
                        <a:rPr i="1" spc="70">
                          <a:latin typeface="+mj-lt"/>
                          <a:ea typeface="+mj-ea"/>
                          <a:cs typeface="+mj-cs"/>
                          <a:sym typeface="Times Roman"/>
                        </a:rPr>
                        <a:t>n</a:t>
                      </a:r>
                      <a:r>
                        <a:rPr baseline="-41714"/>
                        <a:t>c</a:t>
                      </a:r>
                      <a:r>
                        <a:rPr spc="70">
                          <a:latin typeface="+mj-lt"/>
                          <a:ea typeface="+mj-ea"/>
                          <a:cs typeface="+mj-cs"/>
                          <a:sym typeface="Times Roman"/>
                        </a:rPr>
                        <a:t>]</a:t>
                      </a:r>
                      <a:r>
                        <a:t>, </a:t>
                      </a:r>
                      <a:r>
                        <a:rPr spc="70">
                          <a:latin typeface="+mj-lt"/>
                          <a:ea typeface="+mj-ea"/>
                          <a:cs typeface="+mj-cs"/>
                          <a:sym typeface="Times Roman"/>
                        </a:rPr>
                        <a:t>[</a:t>
                      </a:r>
                      <a:r>
                        <a:rPr i="1" spc="70">
                          <a:latin typeface="+mj-lt"/>
                          <a:ea typeface="+mj-ea"/>
                          <a:cs typeface="+mj-cs"/>
                          <a:sym typeface="Times Roman"/>
                        </a:rPr>
                        <a:t>m</a:t>
                      </a:r>
                      <a:r>
                        <a:rPr baseline="-41714"/>
                        <a:t>c</a:t>
                      </a:r>
                      <a:r>
                        <a:rPr spc="70">
                          <a:latin typeface="+mj-lt"/>
                          <a:ea typeface="+mj-ea"/>
                          <a:cs typeface="+mj-cs"/>
                          <a:sym typeface="Times Roman"/>
                        </a:rPr>
                        <a:t>, </a:t>
                      </a:r>
                      <a:r>
                        <a:rPr i="1" spc="70">
                          <a:latin typeface="+mj-lt"/>
                          <a:ea typeface="+mj-ea"/>
                          <a:cs typeface="+mj-cs"/>
                          <a:sym typeface="Times Roman"/>
                        </a:rPr>
                        <a:t>n</a:t>
                      </a:r>
                      <a:r>
                        <a:rPr baseline="-41714"/>
                        <a:t>f</a:t>
                      </a:r>
                      <a:r>
                        <a:rPr spc="70">
                          <a:latin typeface="+mj-lt"/>
                          <a:ea typeface="+mj-ea"/>
                          <a:cs typeface="+mj-cs"/>
                          <a:sym typeface="Times Roman"/>
                        </a:rPr>
                        <a:t>]</a:t>
                      </a:r>
                      <a:r>
                        <a:t>, </a:t>
                      </a:r>
                      <a:r>
                        <a:rPr i="1"/>
                        <a:t>𝓟</a:t>
                      </a:r>
                      <a:r>
                        <a:t>, </a:t>
                      </a:r>
                      <a:r>
                        <a:rPr i="1"/>
                        <a:t>TailleMin</a:t>
                      </a:r>
                      <a:r>
                        <a:t>)</a:t>
                      </a:r>
                    </a:p>
                  </a:txBody>
                  <a:tcPr marL="63500" marR="63500" marT="63500" marB="63500" anchor="t" anchorCtr="0" horzOverflow="overflow">
                    <a:lnR w="12700">
                      <a:miter lim="400000"/>
                    </a:lnR>
                  </a:tcPr>
                </a:tc>
              </a:tr>
              <a:tr h="4127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Sinon</a:t>
                      </a:r>
                    </a:p>
                  </a:txBody>
                  <a:tcPr marL="63500" marR="63500" marT="63500" marB="63500" anchor="t" anchorCtr="0" horzOverflow="overflow">
                    <a:lnR w="12700">
                      <a:miter lim="400000"/>
                    </a:lnR>
                  </a:tcPr>
                </a:tc>
              </a:tr>
              <a:tr h="4254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Calculer la moyenne de </a:t>
                      </a:r>
                      <a:r>
                        <a:rPr i="1" spc="210">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de la zone</a:t>
                      </a:r>
                    </a:p>
                  </a:txBody>
                  <a:tcPr marL="63500" marR="63500" marT="63500" marB="63500" anchor="t" anchorCtr="0" horzOverflow="overflow">
                    <a:lnR w="12700">
                      <a:miter lim="400000"/>
                    </a:lnR>
                  </a:tcPr>
                </a:tc>
              </a:tr>
              <a:tr h="422275">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Assigner la moyenne à tous les pixels de la zone de </a:t>
                      </a:r>
                      <a:r>
                        <a:rPr i="1" spc="210">
                          <a:latin typeface="+mj-lt"/>
                          <a:ea typeface="+mj-ea"/>
                          <a:cs typeface="+mj-cs"/>
                          <a:sym typeface="Times Roman"/>
                        </a:rPr>
                        <a:t>r</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32" name="Source : CS1027b Computer Science Fundamentals II Source : CS1027b Computer Science Fundamentals II" descr="Source : CS1027b Computer Science Fundamentals II Source : CS1027b Computer Science Fundamentals II"/>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333"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stStyle>
          <a:p>
            <a:pPr>
              <a:defRPr i="0"/>
            </a:pPr>
            <a:r>
              <a:rPr i="1"/>
              <a:t>Segmentation à base de régions</a:t>
            </a:r>
            <a:endParaRPr i="1"/>
          </a:p>
          <a:p>
            <a:pPr lvl="1"/>
            <a:r>
              <a:t>Décomposition-Fusion de régions</a:t>
            </a:r>
          </a:p>
        </p:txBody>
      </p:sp>
      <p:sp>
        <p:nvSpPr>
          <p:cNvPr id="333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35" name="Régions"/>
          <p:cNvSpPr txBox="1"/>
          <p:nvPr>
            <p:ph type="title"/>
          </p:nvPr>
        </p:nvSpPr>
        <p:spPr>
          <a:prstGeom prst="rect">
            <a:avLst/>
          </a:prstGeom>
        </p:spPr>
        <p:txBody>
          <a:bodyPr/>
          <a:lstStyle>
            <a:lvl1pPr>
              <a:buAutoNum type="arabicPeriod" startAt="4"/>
            </a:lvl1pPr>
          </a:lstStyle>
          <a:p>
            <a:pPr/>
            <a:r>
              <a:t>Régions</a:t>
            </a:r>
          </a:p>
        </p:txBody>
      </p:sp>
      <p:sp>
        <p:nvSpPr>
          <p:cNvPr id="3336" name="Partitions initiales"/>
          <p:cNvSpPr/>
          <p:nvPr/>
        </p:nvSpPr>
        <p:spPr>
          <a:xfrm>
            <a:off x="1233218" y="2794802"/>
            <a:ext cx="5257801" cy="56302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defTabSz="457200">
              <a:spcBef>
                <a:spcPts val="0"/>
              </a:spcBef>
              <a:defRPr>
                <a:solidFill>
                  <a:srgbClr val="232A32"/>
                </a:solidFill>
              </a:defRPr>
            </a:pPr>
            <a:r>
              <a:t>Partitions initiales</a:t>
            </a:r>
          </a:p>
          <a:p>
            <a:pPr algn="ctr" defTabSz="457200">
              <a:spcBef>
                <a:spcPts val="0"/>
              </a:spcBef>
              <a:defRPr>
                <a:solidFill>
                  <a:srgbClr val="232A32"/>
                </a:solidFill>
              </a:defRPr>
            </a:pPr>
          </a:p>
        </p:txBody>
      </p:sp>
      <p:pic>
        <p:nvPicPr>
          <p:cNvPr id="3337" name="segmented-level-6-30.0-30.0-30.0-lena.tiff" descr="segmented-level-6-30.0-30.0-30.0-lena.tiff"/>
          <p:cNvPicPr>
            <a:picLocks noChangeAspect="0"/>
          </p:cNvPicPr>
          <p:nvPr/>
        </p:nvPicPr>
        <p:blipFill>
          <a:blip r:embed="rId3">
            <a:extLst/>
          </a:blip>
          <a:stretch>
            <a:fillRect/>
          </a:stretch>
        </p:blipFill>
        <p:spPr>
          <a:xfrm>
            <a:off x="1233218" y="2794802"/>
            <a:ext cx="5092701" cy="5130801"/>
          </a:xfrm>
          <a:prstGeom prst="rect">
            <a:avLst/>
          </a:prstGeom>
        </p:spPr>
      </p:pic>
      <p:sp>
        <p:nvSpPr>
          <p:cNvPr id="3338" name="Chaque partition est représentée par sa moyenne"/>
          <p:cNvSpPr/>
          <p:nvPr/>
        </p:nvSpPr>
        <p:spPr>
          <a:xfrm>
            <a:off x="6987583" y="2782102"/>
            <a:ext cx="5283201" cy="56556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defTabSz="457200">
              <a:spcBef>
                <a:spcPts val="0"/>
              </a:spcBef>
              <a:defRPr>
                <a:solidFill>
                  <a:srgbClr val="232A32"/>
                </a:solidFill>
              </a:defRPr>
            </a:pPr>
            <a:r>
              <a:t>Chaque partition est représentée par sa moyenne</a:t>
            </a:r>
          </a:p>
          <a:p>
            <a:pPr algn="ctr" defTabSz="457200">
              <a:spcBef>
                <a:spcPts val="0"/>
              </a:spcBef>
              <a:defRPr>
                <a:solidFill>
                  <a:srgbClr val="232A32"/>
                </a:solidFill>
              </a:defRPr>
            </a:pPr>
          </a:p>
        </p:txBody>
      </p:sp>
      <p:pic>
        <p:nvPicPr>
          <p:cNvPr id="3339" name="painted-level-6-30.0-30.0-30.0-lena.tiff" descr="painted-level-6-30.0-30.0-30.0-lena.tiff"/>
          <p:cNvPicPr>
            <a:picLocks noChangeAspect="0"/>
          </p:cNvPicPr>
          <p:nvPr/>
        </p:nvPicPr>
        <p:blipFill>
          <a:blip r:embed="rId4">
            <a:extLst/>
          </a:blip>
          <a:stretch>
            <a:fillRect/>
          </a:stretch>
        </p:blipFill>
        <p:spPr>
          <a:xfrm>
            <a:off x="6987583" y="2782102"/>
            <a:ext cx="5118101" cy="5156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338"/>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38" grpId="1"/>
    </p:bldLst>
  </p:timing>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4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342"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stStyle>
          <a:p>
            <a:pPr>
              <a:defRPr i="0"/>
            </a:pPr>
            <a:r>
              <a:rPr i="1"/>
              <a:t>Segmentation à base de régions</a:t>
            </a:r>
            <a:endParaRPr i="1"/>
          </a:p>
          <a:p>
            <a:pPr lvl="1"/>
            <a:r>
              <a:t>Décomposition-Fusion de régions</a:t>
            </a:r>
          </a:p>
        </p:txBody>
      </p:sp>
      <p:sp>
        <p:nvSpPr>
          <p:cNvPr id="3343" name="Régions"/>
          <p:cNvSpPr txBox="1"/>
          <p:nvPr>
            <p:ph type="title"/>
          </p:nvPr>
        </p:nvSpPr>
        <p:spPr>
          <a:prstGeom prst="rect">
            <a:avLst/>
          </a:prstGeom>
        </p:spPr>
        <p:txBody>
          <a:bodyPr/>
          <a:lstStyle>
            <a:lvl1pPr>
              <a:buAutoNum type="arabicPeriod" startAt="4"/>
            </a:lvl1pPr>
          </a:lstStyle>
          <a:p>
            <a:pPr/>
            <a:r>
              <a:t>Régions</a:t>
            </a:r>
          </a:p>
        </p:txBody>
      </p:sp>
      <p:sp>
        <p:nvSpPr>
          <p:cNvPr id="334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345" name="Algorithme 4.10 : Décomposition-Fusion"/>
          <p:cNvGraphicFramePr/>
          <p:nvPr/>
        </p:nvGraphicFramePr>
        <p:xfrm>
          <a:off x="1719195" y="3536950"/>
          <a:ext cx="8570467" cy="3394075"/>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444500"/>
                <a:gridCol w="8125966"/>
              </a:tblGrid>
              <a:tr h="584200">
                <a:tc gridSpan="2">
                  <a:txBody>
                    <a:bodyPr/>
                    <a:lstStyle/>
                    <a:p>
                      <a:pPr algn="l" defTabSz="469900">
                        <a:defRPr sz="1800">
                          <a:solidFill>
                            <a:srgbClr val="000000"/>
                          </a:solidFill>
                        </a:defRPr>
                      </a:pPr>
                      <a:r>
                        <a:rPr b="1" sz="2000">
                          <a:latin typeface="+mn-lt"/>
                          <a:ea typeface="+mn-ea"/>
                          <a:cs typeface="+mn-cs"/>
                          <a:sym typeface="Helvetica"/>
                        </a:rPr>
                        <a:t>Algorithme 4.10 : Décomposition-Fusion</a:t>
                      </a:r>
                    </a:p>
                  </a:txBody>
                  <a:tcPr marL="139700" marR="139700" marT="139700" marB="139700" anchor="ctr" anchorCtr="0" horzOverflow="overflow">
                    <a:lnL/>
                    <a:lnR/>
                    <a:lnT/>
                    <a:lnB/>
                    <a:solidFill>
                      <a:srgbClr val="000000">
                        <a:alpha val="0"/>
                      </a:srgbClr>
                    </a:solidFill>
                  </a:tcPr>
                </a:tc>
                <a:tc hMerge="1">
                  <a:tcPr/>
                </a:tc>
              </a:tr>
              <a:tr h="914400">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une image</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𝓟</a:t>
                      </a:r>
                      <a:r>
                        <a:t>(・)</a:t>
                      </a:r>
                      <a:r>
                        <a:t>	un prédicat</a:t>
                      </a:r>
                    </a:p>
                  </a:txBody>
                  <a:tcPr marL="50800" marR="50800" marT="50800" marB="50800" anchor="t" anchorCtr="0" horzOverflow="overflow">
                    <a:lnR w="12700">
                      <a:miter lim="400000"/>
                    </a:lnR>
                    <a:lnT w="12700">
                      <a:miter lim="400000"/>
                    </a:lnT>
                  </a:tcPr>
                </a:tc>
                <a:tc hMerge="1">
                  <a:tcPr/>
                </a:tc>
              </a:tr>
              <a:tr h="484187">
                <a:tc gridSpan="2">
                  <a:txBody>
                    <a:bodyPr/>
                    <a:lstStyle/>
                    <a:p>
                      <a:pPr marL="2171700" indent="-2171700" algn="l" defTabSz="12700">
                        <a:spcBef>
                          <a:spcPts val="1000"/>
                        </a:spcBef>
                        <a:tabLst>
                          <a:tab pos="1739900" algn="r"/>
                          <a:tab pos="2273300" algn="l"/>
                        </a:tabLst>
                        <a:defRPr sz="1800">
                          <a:solidFill>
                            <a:srgbClr val="000000"/>
                          </a:solidFill>
                        </a:defRPr>
                      </a:pPr>
                      <a:r>
                        <a:rPr>
                          <a:latin typeface="Times New Roman"/>
                          <a:ea typeface="Times New Roman"/>
                          <a:cs typeface="Times New Roman"/>
                          <a:sym typeface="Times New Roman"/>
                        </a:rPr>
                        <a:t>Sortie :	image segmentée en régions</a:t>
                      </a:r>
                    </a:p>
                  </a:txBody>
                  <a:tcPr marL="50800" marR="50800" marT="50800" marB="50800" anchor="t" anchorCtr="0" horzOverflow="overflow">
                    <a:lnR w="12700">
                      <a:miter lim="400000"/>
                    </a:lnR>
                    <a:lnB>
                      <a:solidFill>
                        <a:srgbClr val="000000"/>
                      </a:solidFill>
                      <a:miter lim="400000"/>
                    </a:lnB>
                  </a:tcPr>
                </a:tc>
                <a:tc hMerge="1">
                  <a:tcPr/>
                </a:tc>
              </a:tr>
              <a:tr h="496887">
                <a:tc>
                  <a:txBody>
                    <a:bodyPr/>
                    <a:lstStyle/>
                    <a:p>
                      <a:pPr algn="l" defTabSz="457200">
                        <a:spcBef>
                          <a:spcPts val="1100"/>
                        </a:spcBef>
                        <a:defRPr>
                          <a:sym typeface="Menlo Regular"/>
                        </a:defRPr>
                      </a:pPr>
                    </a:p>
                  </a:txBody>
                  <a:tcPr marL="50800" marR="50800" marT="50800" marB="50800" anchor="t" anchorCtr="0" horzOverflow="overflow">
                    <a:lnT>
                      <a:solidFill>
                        <a:srgbClr val="000000"/>
                      </a:solidFill>
                      <a:miter lim="400000"/>
                    </a:lnT>
                    <a:lnB w="12700">
                      <a:miter lim="400000"/>
                    </a:lnB>
                  </a:tcPr>
                </a:tc>
                <a:tc>
                  <a:txBody>
                    <a:bodyPr/>
                    <a:lstStyle/>
                    <a:p>
                      <a:pPr algn="l" defTabSz="457200">
                        <a:spcBef>
                          <a:spcPts val="1100"/>
                        </a:spcBef>
                        <a:defRPr>
                          <a:sym typeface="Menlo Regular"/>
                        </a:defRPr>
                      </a:pPr>
                      <a:r>
                        <a:t>Séparer en 4 quadrants disjoints toutes les régions telles que 𝓟</a:t>
                      </a:r>
                      <a:r>
                        <a:rPr>
                          <a:latin typeface="Times New Roman"/>
                          <a:ea typeface="Times New Roman"/>
                          <a:cs typeface="Times New Roman"/>
                          <a:sym typeface="Times New Roman"/>
                        </a:rPr>
                        <a:t>(</a:t>
                      </a:r>
                      <a:r>
                        <a:rPr i="1">
                          <a:latin typeface="Times New Roman"/>
                          <a:ea typeface="Times New Roman"/>
                          <a:cs typeface="Times New Roman"/>
                          <a:sym typeface="Times New Roman"/>
                        </a:rPr>
                        <a:t>R</a:t>
                      </a:r>
                      <a:r>
                        <a:rPr baseline="-5999" i="1">
                          <a:latin typeface="Times New Roman"/>
                          <a:ea typeface="Times New Roman"/>
                          <a:cs typeface="Times New Roman"/>
                          <a:sym typeface="Times New Roman"/>
                        </a:rPr>
                        <a:t>i</a:t>
                      </a:r>
                      <a:r>
                        <a:rPr>
                          <a:latin typeface="Times New Roman"/>
                          <a:ea typeface="Times New Roman"/>
                          <a:cs typeface="Times New Roman"/>
                          <a:sym typeface="Times New Roman"/>
                        </a:rPr>
                        <a:t>) est faux</a:t>
                      </a:r>
                    </a:p>
                  </a:txBody>
                  <a:tcPr marL="63500" marR="63500" marT="63500" marB="63500" anchor="t" anchorCtr="0" horzOverflow="overflow">
                    <a:lnR w="12700">
                      <a:miter lim="400000"/>
                    </a:lnR>
                  </a:tcPr>
                </a:tc>
              </a:tr>
              <a:tr h="52070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Fusionner toutes les régions </a:t>
                      </a:r>
                      <a:r>
                        <a:rPr i="1"/>
                        <a:t>R</a:t>
                      </a:r>
                      <a:r>
                        <a:rPr baseline="-5999" i="1"/>
                        <a:t>i</a:t>
                      </a:r>
                      <a:r>
                        <a:t> et </a:t>
                      </a:r>
                      <a:r>
                        <a:rPr i="1"/>
                        <a:t>R</a:t>
                      </a:r>
                      <a:r>
                        <a:rPr baseline="-5999" i="1"/>
                        <a:t>j</a:t>
                      </a:r>
                      <a:r>
                        <a:t> adjacentes telles que 𝓟(</a:t>
                      </a:r>
                      <a:r>
                        <a:rPr i="1"/>
                        <a:t>R</a:t>
                      </a:r>
                      <a:r>
                        <a:rPr baseline="-5999" i="1"/>
                        <a:t>i</a:t>
                      </a:r>
                      <a:r>
                        <a:rPr i="1"/>
                        <a:t> ∪ R</a:t>
                      </a:r>
                      <a:r>
                        <a:rPr baseline="-5999" i="1"/>
                        <a:t>j</a:t>
                      </a:r>
                      <a:r>
                        <a:t>) est vrai</a:t>
                      </a:r>
                    </a:p>
                  </a:txBody>
                  <a:tcPr marL="63500" marR="63500" marT="63500" marB="63500" anchor="t" anchorCtr="0" horzOverflow="overflow">
                    <a:lnR w="12700">
                      <a:miter lim="400000"/>
                    </a:lnR>
                  </a:tcPr>
                </a:tc>
              </a:tr>
              <a:tr h="49530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Recommencer 1 et 2 tant que c’est possible</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47" name="Source : Max Mignotte, DIRO Source : Max Mignotte, DIRO" descr="Source : Max Mignotte, DIRO Source : Max Mignotte, DIRO"/>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348" name="Segmentation à base de régions…"/>
          <p:cNvSpPr txBox="1"/>
          <p:nvPr>
            <p:ph type="body" idx="1"/>
          </p:nvPr>
        </p:nvSpPr>
        <p:spPr>
          <a:prstGeom prst="rect">
            <a:avLst/>
          </a:prstGeom>
        </p:spPr>
        <p:txBody>
          <a:bodyPr/>
          <a:lstStyle/>
          <a:p>
            <a:pPr>
              <a:buAutoNum type="arabicPeriod" startAt="2"/>
            </a:pPr>
            <a:r>
              <a:rPr i="1"/>
              <a:t>Segmentation à base de régions</a:t>
            </a:r>
            <a:endParaRPr i="1"/>
          </a:p>
          <a:p>
            <a:pPr lvl="1">
              <a:buAutoNum type="alphaLcParenR" startAt="3"/>
            </a:pPr>
            <a:r>
              <a:t>Décomposition-Fusion de régions</a:t>
            </a:r>
          </a:p>
          <a:p>
            <a:pPr lvl="2">
              <a:buBlip>
                <a:blip r:embed="rId4"/>
              </a:buBlip>
            </a:pPr>
            <a:r>
              <a:t>Décomposition en utilisant l’arbre quaternaire</a:t>
            </a:r>
          </a:p>
          <a:p>
            <a:pPr lvl="2">
              <a:spcBef>
                <a:spcPts val="25400"/>
              </a:spcBef>
              <a:buBlip>
                <a:blip r:embed="rId4"/>
              </a:buBlip>
            </a:pPr>
            <a:r>
              <a:t>Fusion des feuilles de l’arbre qui sont voisines et similaires</a:t>
            </a:r>
          </a:p>
        </p:txBody>
      </p:sp>
      <p:sp>
        <p:nvSpPr>
          <p:cNvPr id="334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0" name="Régions"/>
          <p:cNvSpPr txBox="1"/>
          <p:nvPr>
            <p:ph type="title"/>
          </p:nvPr>
        </p:nvSpPr>
        <p:spPr>
          <a:prstGeom prst="rect">
            <a:avLst/>
          </a:prstGeom>
        </p:spPr>
        <p:txBody>
          <a:bodyPr/>
          <a:lstStyle>
            <a:lvl1pPr>
              <a:buAutoNum type="arabicPeriod" startAt="4"/>
            </a:lvl1pPr>
          </a:lstStyle>
          <a:p>
            <a:pPr/>
            <a:r>
              <a:t>Régions</a:t>
            </a:r>
          </a:p>
        </p:txBody>
      </p:sp>
      <p:graphicFrame>
        <p:nvGraphicFramePr>
          <p:cNvPr id="3351" name="Tableau sans nom"/>
          <p:cNvGraphicFramePr/>
          <p:nvPr/>
        </p:nvGraphicFramePr>
        <p:xfrm>
          <a:off x="1435199" y="3413154"/>
          <a:ext cx="2540001" cy="2540001"/>
        </p:xfrm>
        <a:graphic xmlns:a="http://schemas.openxmlformats.org/drawingml/2006/main">
          <a:graphicData uri="http://schemas.openxmlformats.org/drawingml/2006/table">
            <a:tbl>
              <a:tblPr firstCol="0" firstRow="0" lastCol="0" lastRow="0" bandCol="0" bandRow="0" rtl="0">
                <a:tableStyleId>{9F534FAB-6F91-4992-A70E-E6B1FD7642A0}</a:tableStyleId>
              </a:tblPr>
              <a:tblGrid>
                <a:gridCol w="635000"/>
                <a:gridCol w="635000"/>
                <a:gridCol w="317500"/>
                <a:gridCol w="317500"/>
                <a:gridCol w="635000"/>
              </a:tblGrid>
              <a:tr h="635000">
                <a:tc>
                  <a:txBody>
                    <a:bodyPr/>
                    <a:lstStyle/>
                    <a:p>
                      <a:pPr>
                        <a:spcBef>
                          <a:spcPts val="800"/>
                        </a:spcBef>
                        <a:defRPr sz="2000">
                          <a:sym typeface="Times New Roman"/>
                        </a:defRPr>
                      </a:pPr>
                    </a:p>
                  </a:txBody>
                  <a:tcPr marL="63500" marR="63500" marT="63500" marB="63500" anchor="ctr" anchorCtr="0" horzOverflow="overflow">
                    <a:lnL w="12700">
                      <a:miter lim="400000"/>
                    </a:lnL>
                    <a:lnT w="12700">
                      <a:miter lim="400000"/>
                    </a:lnT>
                  </a:tcPr>
                </a:tc>
                <a:tc>
                  <a:txBody>
                    <a:bodyPr/>
                    <a:lstStyle/>
                    <a:p>
                      <a:pPr>
                        <a:spcBef>
                          <a:spcPts val="800"/>
                        </a:spcBef>
                        <a:defRPr sz="2000">
                          <a:sym typeface="Times New Roman"/>
                        </a:defRPr>
                      </a:pPr>
                    </a:p>
                  </a:txBody>
                  <a:tcPr marL="63500" marR="63500" marT="63500" marB="63500" anchor="ctr" anchorCtr="0" horzOverflow="overflow">
                    <a:lnT w="12700">
                      <a:miter lim="400000"/>
                    </a:lnT>
                  </a:tcPr>
                </a:tc>
                <a:tc gridSpan="2">
                  <a:txBody>
                    <a:bodyPr/>
                    <a:lstStyle/>
                    <a:p>
                      <a:pPr>
                        <a:spcBef>
                          <a:spcPts val="800"/>
                        </a:spcBef>
                        <a:defRPr sz="2000">
                          <a:sym typeface="Times New Roman"/>
                        </a:defRPr>
                      </a:pPr>
                    </a:p>
                  </a:txBody>
                  <a:tcPr marL="63500" marR="63500" marT="63500" marB="63500" anchor="ctr" anchorCtr="0" horzOverflow="overflow">
                    <a:lnT w="12700">
                      <a:miter lim="400000"/>
                    </a:lnT>
                  </a:tcPr>
                </a:tc>
                <a:tc hMerge="1">
                  <a:tcPr/>
                </a:tc>
                <a:tc>
                  <a:txBody>
                    <a:bodyPr/>
                    <a:lstStyle/>
                    <a:p>
                      <a:pPr>
                        <a:spcBef>
                          <a:spcPts val="800"/>
                        </a:spcBef>
                        <a:defRPr sz="2000">
                          <a:sym typeface="Times New Roman"/>
                        </a:defRPr>
                      </a:pPr>
                    </a:p>
                  </a:txBody>
                  <a:tcPr marL="63500" marR="63500" marT="63500" marB="63500" anchor="ctr" anchorCtr="0" horzOverflow="overflow">
                    <a:lnR w="12700">
                      <a:miter lim="400000"/>
                    </a:lnR>
                    <a:lnT w="12700">
                      <a:miter lim="400000"/>
                    </a:lnT>
                  </a:tcPr>
                </a:tc>
              </a:tr>
              <a:tr h="635000">
                <a:tc>
                  <a:txBody>
                    <a:bodyPr/>
                    <a:lstStyle/>
                    <a:p>
                      <a:pPr>
                        <a:spcBef>
                          <a:spcPts val="800"/>
                        </a:spcBef>
                        <a:defRPr sz="2000">
                          <a:sym typeface="Times New Roman"/>
                        </a:defRPr>
                      </a:pPr>
                    </a:p>
                  </a:txBody>
                  <a:tcPr marL="63500" marR="63500" marT="63500" marB="63500" anchor="ctr" anchorCtr="0" horzOverflow="overflow">
                    <a:lnL w="12700">
                      <a:miter lim="400000"/>
                    </a:lnL>
                  </a:tcPr>
                </a:tc>
                <a:tc>
                  <a:txBody>
                    <a:bodyPr/>
                    <a:lstStyle/>
                    <a:p>
                      <a:pPr>
                        <a:spcBef>
                          <a:spcPts val="800"/>
                        </a:spcBef>
                        <a:defRPr sz="2000">
                          <a:sym typeface="Times New Roman"/>
                        </a:defRPr>
                      </a:pPr>
                    </a:p>
                  </a:txBody>
                  <a:tcPr marL="63500" marR="63500" marT="63500" marB="63500" anchor="ctr" anchorCtr="0" horzOverflow="overflow"/>
                </a:tc>
                <a:tc gridSpan="2">
                  <a:txBody>
                    <a:bodyPr/>
                    <a:lstStyle/>
                    <a:p>
                      <a:pPr>
                        <a:spcBef>
                          <a:spcPts val="800"/>
                        </a:spcBef>
                        <a:defRPr sz="2000">
                          <a:sym typeface="Times New Roman"/>
                        </a:defRPr>
                      </a:pPr>
                    </a:p>
                  </a:txBody>
                  <a:tcPr marL="63500" marR="63500" marT="63500" marB="63500" anchor="ctr" anchorCtr="0" horzOverflow="overflow"/>
                </a:tc>
                <a:tc hMerge="1">
                  <a:tcPr/>
                </a:tc>
                <a:tc>
                  <a:txBody>
                    <a:bodyPr/>
                    <a:lstStyle/>
                    <a:p>
                      <a:pPr>
                        <a:spcBef>
                          <a:spcPts val="800"/>
                        </a:spcBef>
                        <a:defRPr sz="2000">
                          <a:sym typeface="Times New Roman"/>
                        </a:defRPr>
                      </a:pPr>
                    </a:p>
                  </a:txBody>
                  <a:tcPr marL="63500" marR="63500" marT="63500" marB="63500" anchor="ctr" anchorCtr="0" horzOverflow="overflow">
                    <a:lnR w="12700">
                      <a:miter lim="400000"/>
                    </a:lnR>
                  </a:tcPr>
                </a:tc>
              </a:tr>
              <a:tr h="635000">
                <a:tc gridSpan="2" rowSpan="3">
                  <a:txBody>
                    <a:bodyPr/>
                    <a:lstStyle/>
                    <a:p>
                      <a:pPr>
                        <a:spcBef>
                          <a:spcPts val="800"/>
                        </a:spcBef>
                        <a:defRPr sz="2000">
                          <a:sym typeface="Times New Roman"/>
                        </a:defRPr>
                      </a:pPr>
                    </a:p>
                  </a:txBody>
                  <a:tcPr marL="63500" marR="63500" marT="63500" marB="63500" anchor="ctr" anchorCtr="0" horzOverflow="overflow">
                    <a:lnL w="12700">
                      <a:miter lim="400000"/>
                    </a:lnL>
                    <a:lnB w="12700">
                      <a:miter lim="400000"/>
                    </a:lnB>
                  </a:tcPr>
                </a:tc>
                <a:tc rowSpan="3" hMerge="1">
                  <a:tcPr/>
                </a:tc>
                <a:tc gridSpan="2">
                  <a:txBody>
                    <a:bodyPr/>
                    <a:lstStyle/>
                    <a:p>
                      <a:pPr>
                        <a:spcBef>
                          <a:spcPts val="800"/>
                        </a:spcBef>
                        <a:defRPr sz="2000">
                          <a:sym typeface="Times New Roman"/>
                        </a:defRPr>
                      </a:pPr>
                    </a:p>
                  </a:txBody>
                  <a:tcPr marL="63500" marR="63500" marT="63500" marB="63500" anchor="ctr" anchorCtr="0" horzOverflow="overflow"/>
                </a:tc>
                <a:tc hMerge="1">
                  <a:tcPr/>
                </a:tc>
                <a:tc>
                  <a:txBody>
                    <a:bodyPr/>
                    <a:lstStyle/>
                    <a:p>
                      <a:pPr>
                        <a:spcBef>
                          <a:spcPts val="800"/>
                        </a:spcBef>
                        <a:defRPr sz="2000">
                          <a:sym typeface="Times New Roman"/>
                        </a:defRPr>
                      </a:pPr>
                    </a:p>
                  </a:txBody>
                  <a:tcPr marL="63500" marR="63500" marT="63500" marB="63500" anchor="ctr" anchorCtr="0" horzOverflow="overflow">
                    <a:lnR w="12700">
                      <a:miter lim="400000"/>
                    </a:lnR>
                  </a:tcPr>
                </a:tc>
              </a:tr>
              <a:tr h="317500">
                <a:tc gridSpan="2" vMerge="1">
                  <a:tcPr/>
                </a:tc>
                <a:tc hMerge="1" vMerge="1">
                  <a:tcPr/>
                </a:tc>
                <a:tc>
                  <a:txBody>
                    <a:bodyPr/>
                    <a:lstStyle/>
                    <a:p>
                      <a:pPr>
                        <a:spcBef>
                          <a:spcPts val="800"/>
                        </a:spcBef>
                        <a:defRPr sz="2000">
                          <a:sym typeface="Times New Roman"/>
                        </a:defRPr>
                      </a:pPr>
                    </a:p>
                  </a:txBody>
                  <a:tcPr marL="63500" marR="63500" marT="63500" marB="63500" anchor="ctr" anchorCtr="0" horzOverflow="overflow"/>
                </a:tc>
                <a:tc>
                  <a:txBody>
                    <a:bodyPr/>
                    <a:lstStyle/>
                    <a:p>
                      <a:pPr>
                        <a:spcBef>
                          <a:spcPts val="800"/>
                        </a:spcBef>
                        <a:defRPr sz="2000">
                          <a:sym typeface="Times New Roman"/>
                        </a:defRPr>
                      </a:pPr>
                    </a:p>
                  </a:txBody>
                  <a:tcPr marL="63500" marR="63500" marT="63500" marB="63500" anchor="ctr" anchorCtr="0" horzOverflow="overflow"/>
                </a:tc>
                <a:tc rowSpan="2">
                  <a:txBody>
                    <a:bodyPr/>
                    <a:lstStyle/>
                    <a:p>
                      <a:pPr>
                        <a:spcBef>
                          <a:spcPts val="800"/>
                        </a:spcBef>
                        <a:defRPr sz="2000">
                          <a:sym typeface="Times New Roman"/>
                        </a:defRPr>
                      </a:pPr>
                    </a:p>
                  </a:txBody>
                  <a:tcPr marL="63500" marR="63500" marT="63500" marB="63500" anchor="ctr" anchorCtr="0" horzOverflow="overflow">
                    <a:lnR w="12700">
                      <a:miter lim="400000"/>
                    </a:lnR>
                    <a:lnB w="12700">
                      <a:miter lim="400000"/>
                    </a:lnB>
                  </a:tcPr>
                </a:tc>
              </a:tr>
              <a:tr h="317500">
                <a:tc gridSpan="2" vMerge="1">
                  <a:tcPr/>
                </a:tc>
                <a:tc hMerge="1" vMerge="1">
                  <a:tcPr/>
                </a:tc>
                <a:tc>
                  <a:txBody>
                    <a:bodyPr/>
                    <a:lstStyle/>
                    <a:p>
                      <a:pPr>
                        <a:spcBef>
                          <a:spcPts val="800"/>
                        </a:spcBef>
                        <a:defRPr sz="2000">
                          <a:sym typeface="Times New Roman"/>
                        </a:defRPr>
                      </a:pPr>
                    </a:p>
                  </a:txBody>
                  <a:tcPr marL="63500" marR="63500" marT="63500" marB="63500" anchor="ctr" anchorCtr="0" horzOverflow="overflow">
                    <a:lnB w="12700">
                      <a:miter lim="400000"/>
                    </a:lnB>
                  </a:tcPr>
                </a:tc>
                <a:tc>
                  <a:txBody>
                    <a:bodyPr/>
                    <a:lstStyle/>
                    <a:p>
                      <a:pPr>
                        <a:spcBef>
                          <a:spcPts val="800"/>
                        </a:spcBef>
                        <a:defRPr sz="2000">
                          <a:sym typeface="Times New Roman"/>
                        </a:defRPr>
                      </a:pPr>
                    </a:p>
                  </a:txBody>
                  <a:tcPr marL="63500" marR="63500" marT="63500" marB="63500" anchor="ctr" anchorCtr="0" horzOverflow="overflow">
                    <a:lnB w="12700">
                      <a:miter lim="400000"/>
                    </a:lnB>
                  </a:tcPr>
                </a:tc>
                <a:tc vMerge="1">
                  <a:tcPr/>
                </a:tc>
              </a:tr>
            </a:tbl>
          </a:graphicData>
        </a:graphic>
      </p:graphicFrame>
      <p:cxnSp>
        <p:nvCxnSpPr>
          <p:cNvPr id="3352" name="Connection Line"/>
          <p:cNvCxnSpPr>
            <a:stCxn id="3356" idx="0"/>
            <a:endCxn id="3363" idx="0"/>
          </p:cNvCxnSpPr>
          <p:nvPr/>
        </p:nvCxnSpPr>
        <p:spPr>
          <a:xfrm flipH="1">
            <a:off x="6235699" y="2400299"/>
            <a:ext cx="2349501" cy="901701"/>
          </a:xfrm>
          <a:prstGeom prst="straightConnector1">
            <a:avLst/>
          </a:prstGeom>
          <a:ln w="19050">
            <a:solidFill>
              <a:srgbClr val="000000"/>
            </a:solidFill>
          </a:ln>
        </p:spPr>
      </p:cxnSp>
      <p:cxnSp>
        <p:nvCxnSpPr>
          <p:cNvPr id="3353" name="Connection Line"/>
          <p:cNvCxnSpPr>
            <a:stCxn id="3356" idx="0"/>
            <a:endCxn id="3368" idx="0"/>
          </p:cNvCxnSpPr>
          <p:nvPr/>
        </p:nvCxnSpPr>
        <p:spPr>
          <a:xfrm flipH="1">
            <a:off x="8216899" y="2400299"/>
            <a:ext cx="368301" cy="901701"/>
          </a:xfrm>
          <a:prstGeom prst="straightConnector1">
            <a:avLst/>
          </a:prstGeom>
          <a:ln w="19050">
            <a:solidFill>
              <a:srgbClr val="000000"/>
            </a:solidFill>
          </a:ln>
        </p:spPr>
      </p:cxnSp>
      <p:cxnSp>
        <p:nvCxnSpPr>
          <p:cNvPr id="3354" name="Connection Line"/>
          <p:cNvCxnSpPr>
            <a:stCxn id="3356" idx="0"/>
            <a:endCxn id="3369" idx="0"/>
          </p:cNvCxnSpPr>
          <p:nvPr/>
        </p:nvCxnSpPr>
        <p:spPr>
          <a:xfrm>
            <a:off x="8585199" y="2400299"/>
            <a:ext cx="3594101" cy="914401"/>
          </a:xfrm>
          <a:prstGeom prst="straightConnector1">
            <a:avLst/>
          </a:prstGeom>
          <a:ln w="19050">
            <a:solidFill>
              <a:srgbClr val="000000"/>
            </a:solidFill>
          </a:ln>
        </p:spPr>
      </p:cxnSp>
      <p:cxnSp>
        <p:nvCxnSpPr>
          <p:cNvPr id="3355" name="Connection Line"/>
          <p:cNvCxnSpPr>
            <a:stCxn id="3356" idx="0"/>
            <a:endCxn id="3374" idx="0"/>
          </p:cNvCxnSpPr>
          <p:nvPr/>
        </p:nvCxnSpPr>
        <p:spPr>
          <a:xfrm>
            <a:off x="8585199" y="2400299"/>
            <a:ext cx="1612901" cy="914401"/>
          </a:xfrm>
          <a:prstGeom prst="straightConnector1">
            <a:avLst/>
          </a:prstGeom>
          <a:ln w="19050">
            <a:solidFill>
              <a:srgbClr val="000000"/>
            </a:solidFill>
          </a:ln>
        </p:spPr>
      </p:cxnSp>
      <p:sp>
        <p:nvSpPr>
          <p:cNvPr id="3356" name="Circle"/>
          <p:cNvSpPr/>
          <p:nvPr/>
        </p:nvSpPr>
        <p:spPr>
          <a:xfrm>
            <a:off x="8382000" y="2197100"/>
            <a:ext cx="406400" cy="406400"/>
          </a:xfrm>
          <a:prstGeom prst="ellipse">
            <a:avLst/>
          </a:prstGeom>
          <a:solidFill>
            <a:srgbClr val="F8F8F8"/>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57" name="Image partitionnée"/>
          <p:cNvSpPr/>
          <p:nvPr/>
        </p:nvSpPr>
        <p:spPr>
          <a:xfrm>
            <a:off x="1403524" y="2887429"/>
            <a:ext cx="2076302"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partitionnée</a:t>
            </a:r>
          </a:p>
        </p:txBody>
      </p:sp>
      <p:sp>
        <p:nvSpPr>
          <p:cNvPr id="3358" name="Arbre quaternaire correspondant"/>
          <p:cNvSpPr/>
          <p:nvPr/>
        </p:nvSpPr>
        <p:spPr>
          <a:xfrm>
            <a:off x="6283653" y="4748845"/>
            <a:ext cx="346548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Arbre quaternaire correspondant</a:t>
            </a:r>
          </a:p>
        </p:txBody>
      </p:sp>
      <p:cxnSp>
        <p:nvCxnSpPr>
          <p:cNvPr id="3359" name="Connection Line"/>
          <p:cNvCxnSpPr>
            <a:stCxn id="3363" idx="0"/>
            <a:endCxn id="3375" idx="0"/>
          </p:cNvCxnSpPr>
          <p:nvPr/>
        </p:nvCxnSpPr>
        <p:spPr>
          <a:xfrm flipH="1">
            <a:off x="5549899" y="3301999"/>
            <a:ext cx="685801" cy="952501"/>
          </a:xfrm>
          <a:prstGeom prst="straightConnector1">
            <a:avLst/>
          </a:prstGeom>
          <a:ln w="19050">
            <a:solidFill>
              <a:srgbClr val="000000"/>
            </a:solidFill>
          </a:ln>
        </p:spPr>
      </p:cxnSp>
      <p:cxnSp>
        <p:nvCxnSpPr>
          <p:cNvPr id="3360" name="Connection Line"/>
          <p:cNvCxnSpPr>
            <a:stCxn id="3363" idx="0"/>
            <a:endCxn id="3376" idx="0"/>
          </p:cNvCxnSpPr>
          <p:nvPr/>
        </p:nvCxnSpPr>
        <p:spPr>
          <a:xfrm flipH="1">
            <a:off x="6007099" y="3301999"/>
            <a:ext cx="228601" cy="952501"/>
          </a:xfrm>
          <a:prstGeom prst="straightConnector1">
            <a:avLst/>
          </a:prstGeom>
          <a:ln w="19050">
            <a:solidFill>
              <a:srgbClr val="000000"/>
            </a:solidFill>
          </a:ln>
        </p:spPr>
      </p:cxnSp>
      <p:cxnSp>
        <p:nvCxnSpPr>
          <p:cNvPr id="3361" name="Connection Line"/>
          <p:cNvCxnSpPr>
            <a:stCxn id="3363" idx="0"/>
            <a:endCxn id="3377" idx="0"/>
          </p:cNvCxnSpPr>
          <p:nvPr/>
        </p:nvCxnSpPr>
        <p:spPr>
          <a:xfrm>
            <a:off x="6235699" y="3301999"/>
            <a:ext cx="685801" cy="952501"/>
          </a:xfrm>
          <a:prstGeom prst="straightConnector1">
            <a:avLst/>
          </a:prstGeom>
          <a:ln w="19050">
            <a:solidFill>
              <a:srgbClr val="000000"/>
            </a:solidFill>
          </a:ln>
        </p:spPr>
      </p:cxnSp>
      <p:cxnSp>
        <p:nvCxnSpPr>
          <p:cNvPr id="3362" name="Connection Line"/>
          <p:cNvCxnSpPr>
            <a:stCxn id="3363" idx="0"/>
            <a:endCxn id="3378" idx="0"/>
          </p:cNvCxnSpPr>
          <p:nvPr/>
        </p:nvCxnSpPr>
        <p:spPr>
          <a:xfrm>
            <a:off x="6235699" y="3301999"/>
            <a:ext cx="228601" cy="952501"/>
          </a:xfrm>
          <a:prstGeom prst="straightConnector1">
            <a:avLst/>
          </a:prstGeom>
          <a:ln w="19050">
            <a:solidFill>
              <a:srgbClr val="000000"/>
            </a:solidFill>
          </a:ln>
        </p:spPr>
      </p:cxnSp>
      <p:sp>
        <p:nvSpPr>
          <p:cNvPr id="3363" name="Circle"/>
          <p:cNvSpPr/>
          <p:nvPr/>
        </p:nvSpPr>
        <p:spPr>
          <a:xfrm>
            <a:off x="6032500" y="3098800"/>
            <a:ext cx="406400" cy="406400"/>
          </a:xfrm>
          <a:prstGeom prst="ellipse">
            <a:avLst/>
          </a:prstGeom>
          <a:solidFill>
            <a:srgbClr val="F8F8F8"/>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cxnSp>
        <p:nvCxnSpPr>
          <p:cNvPr id="3364" name="Connection Line"/>
          <p:cNvCxnSpPr>
            <a:stCxn id="3368" idx="0"/>
            <a:endCxn id="3379" idx="0"/>
          </p:cNvCxnSpPr>
          <p:nvPr/>
        </p:nvCxnSpPr>
        <p:spPr>
          <a:xfrm flipH="1">
            <a:off x="7556499" y="3301999"/>
            <a:ext cx="660401" cy="952501"/>
          </a:xfrm>
          <a:prstGeom prst="straightConnector1">
            <a:avLst/>
          </a:prstGeom>
          <a:ln w="19050">
            <a:solidFill>
              <a:srgbClr val="000000"/>
            </a:solidFill>
          </a:ln>
        </p:spPr>
      </p:cxnSp>
      <p:cxnSp>
        <p:nvCxnSpPr>
          <p:cNvPr id="3365" name="Connection Line"/>
          <p:cNvCxnSpPr>
            <a:stCxn id="3368" idx="0"/>
            <a:endCxn id="3380" idx="0"/>
          </p:cNvCxnSpPr>
          <p:nvPr/>
        </p:nvCxnSpPr>
        <p:spPr>
          <a:xfrm flipH="1">
            <a:off x="8026399" y="3301999"/>
            <a:ext cx="190501" cy="952501"/>
          </a:xfrm>
          <a:prstGeom prst="straightConnector1">
            <a:avLst/>
          </a:prstGeom>
          <a:ln w="19050">
            <a:solidFill>
              <a:srgbClr val="000000"/>
            </a:solidFill>
          </a:ln>
        </p:spPr>
      </p:cxnSp>
      <p:cxnSp>
        <p:nvCxnSpPr>
          <p:cNvPr id="3366" name="Connection Line"/>
          <p:cNvCxnSpPr>
            <a:stCxn id="3368" idx="0"/>
            <a:endCxn id="3381" idx="0"/>
          </p:cNvCxnSpPr>
          <p:nvPr/>
        </p:nvCxnSpPr>
        <p:spPr>
          <a:xfrm>
            <a:off x="8216899" y="3301999"/>
            <a:ext cx="749301" cy="952501"/>
          </a:xfrm>
          <a:prstGeom prst="straightConnector1">
            <a:avLst/>
          </a:prstGeom>
          <a:ln w="19050">
            <a:solidFill>
              <a:srgbClr val="000000"/>
            </a:solidFill>
          </a:ln>
        </p:spPr>
      </p:cxnSp>
      <p:cxnSp>
        <p:nvCxnSpPr>
          <p:cNvPr id="3367" name="Connection Line"/>
          <p:cNvCxnSpPr>
            <a:stCxn id="3368" idx="0"/>
            <a:endCxn id="3382" idx="0"/>
          </p:cNvCxnSpPr>
          <p:nvPr/>
        </p:nvCxnSpPr>
        <p:spPr>
          <a:xfrm>
            <a:off x="8216899" y="3301999"/>
            <a:ext cx="279401" cy="952501"/>
          </a:xfrm>
          <a:prstGeom prst="straightConnector1">
            <a:avLst/>
          </a:prstGeom>
          <a:ln w="19050">
            <a:solidFill>
              <a:srgbClr val="000000"/>
            </a:solidFill>
          </a:ln>
        </p:spPr>
      </p:cxnSp>
      <p:sp>
        <p:nvSpPr>
          <p:cNvPr id="3368" name="Circle"/>
          <p:cNvSpPr/>
          <p:nvPr/>
        </p:nvSpPr>
        <p:spPr>
          <a:xfrm>
            <a:off x="8013700" y="3098800"/>
            <a:ext cx="406400" cy="406400"/>
          </a:xfrm>
          <a:prstGeom prst="ellipse">
            <a:avLst/>
          </a:prstGeom>
          <a:solidFill>
            <a:srgbClr val="F8F8F8"/>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69" name="Circle"/>
          <p:cNvSpPr/>
          <p:nvPr/>
        </p:nvSpPr>
        <p:spPr>
          <a:xfrm>
            <a:off x="11976100" y="31115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cxnSp>
        <p:nvCxnSpPr>
          <p:cNvPr id="3370" name="Connection Line"/>
          <p:cNvCxnSpPr>
            <a:stCxn id="3374" idx="0"/>
            <a:endCxn id="3383" idx="0"/>
          </p:cNvCxnSpPr>
          <p:nvPr/>
        </p:nvCxnSpPr>
        <p:spPr>
          <a:xfrm flipH="1">
            <a:off x="9537699" y="3314699"/>
            <a:ext cx="660401" cy="939801"/>
          </a:xfrm>
          <a:prstGeom prst="straightConnector1">
            <a:avLst/>
          </a:prstGeom>
          <a:ln w="19050">
            <a:solidFill>
              <a:srgbClr val="000000"/>
            </a:solidFill>
          </a:ln>
        </p:spPr>
      </p:cxnSp>
      <p:cxnSp>
        <p:nvCxnSpPr>
          <p:cNvPr id="3371" name="Connection Line"/>
          <p:cNvCxnSpPr>
            <a:stCxn id="3374" idx="0"/>
            <a:endCxn id="3384" idx="0"/>
          </p:cNvCxnSpPr>
          <p:nvPr/>
        </p:nvCxnSpPr>
        <p:spPr>
          <a:xfrm flipH="1">
            <a:off x="9982199" y="3314699"/>
            <a:ext cx="215901" cy="939801"/>
          </a:xfrm>
          <a:prstGeom prst="straightConnector1">
            <a:avLst/>
          </a:prstGeom>
          <a:ln w="19050">
            <a:solidFill>
              <a:srgbClr val="000000"/>
            </a:solidFill>
          </a:ln>
        </p:spPr>
      </p:cxnSp>
      <p:cxnSp>
        <p:nvCxnSpPr>
          <p:cNvPr id="3372" name="Connection Line"/>
          <p:cNvCxnSpPr>
            <a:stCxn id="3374" idx="0"/>
            <a:endCxn id="3389" idx="0"/>
          </p:cNvCxnSpPr>
          <p:nvPr/>
        </p:nvCxnSpPr>
        <p:spPr>
          <a:xfrm>
            <a:off x="10198099" y="3314699"/>
            <a:ext cx="673101" cy="939801"/>
          </a:xfrm>
          <a:prstGeom prst="straightConnector1">
            <a:avLst/>
          </a:prstGeom>
          <a:ln w="19050">
            <a:solidFill>
              <a:srgbClr val="000000"/>
            </a:solidFill>
          </a:ln>
        </p:spPr>
      </p:cxnSp>
      <p:cxnSp>
        <p:nvCxnSpPr>
          <p:cNvPr id="3373" name="Connection Line"/>
          <p:cNvCxnSpPr>
            <a:stCxn id="3374" idx="0"/>
            <a:endCxn id="3390" idx="0"/>
          </p:cNvCxnSpPr>
          <p:nvPr/>
        </p:nvCxnSpPr>
        <p:spPr>
          <a:xfrm>
            <a:off x="10198099" y="3314699"/>
            <a:ext cx="228601" cy="939801"/>
          </a:xfrm>
          <a:prstGeom prst="straightConnector1">
            <a:avLst/>
          </a:prstGeom>
          <a:ln w="19050">
            <a:solidFill>
              <a:srgbClr val="000000"/>
            </a:solidFill>
          </a:ln>
        </p:spPr>
      </p:cxnSp>
      <p:sp>
        <p:nvSpPr>
          <p:cNvPr id="3374" name="Circle"/>
          <p:cNvSpPr/>
          <p:nvPr/>
        </p:nvSpPr>
        <p:spPr>
          <a:xfrm>
            <a:off x="9994900" y="3111500"/>
            <a:ext cx="406400" cy="406400"/>
          </a:xfrm>
          <a:prstGeom prst="ellipse">
            <a:avLst/>
          </a:prstGeom>
          <a:solidFill>
            <a:srgbClr val="F8F8F8"/>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75" name="Circle"/>
          <p:cNvSpPr/>
          <p:nvPr/>
        </p:nvSpPr>
        <p:spPr>
          <a:xfrm>
            <a:off x="53467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76" name="Circle"/>
          <p:cNvSpPr/>
          <p:nvPr/>
        </p:nvSpPr>
        <p:spPr>
          <a:xfrm>
            <a:off x="58039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77" name="Circle"/>
          <p:cNvSpPr/>
          <p:nvPr/>
        </p:nvSpPr>
        <p:spPr>
          <a:xfrm>
            <a:off x="67183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78" name="Circle"/>
          <p:cNvSpPr/>
          <p:nvPr/>
        </p:nvSpPr>
        <p:spPr>
          <a:xfrm>
            <a:off x="6261100" y="4051300"/>
            <a:ext cx="406400" cy="406400"/>
          </a:xfrm>
          <a:prstGeom prst="ellipse">
            <a:avLst/>
          </a:prstGeom>
          <a:solidFill>
            <a:srgbClr val="696969"/>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79" name="Circle"/>
          <p:cNvSpPr/>
          <p:nvPr/>
        </p:nvSpPr>
        <p:spPr>
          <a:xfrm>
            <a:off x="73533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80" name="Circle"/>
          <p:cNvSpPr/>
          <p:nvPr/>
        </p:nvSpPr>
        <p:spPr>
          <a:xfrm>
            <a:off x="78232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81" name="Circle"/>
          <p:cNvSpPr/>
          <p:nvPr/>
        </p:nvSpPr>
        <p:spPr>
          <a:xfrm>
            <a:off x="8763000" y="4051300"/>
            <a:ext cx="406400" cy="406400"/>
          </a:xfrm>
          <a:prstGeom prst="ellipse">
            <a:avLst/>
          </a:prstGeom>
          <a:solidFill>
            <a:srgbClr val="696969"/>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82" name="Circle"/>
          <p:cNvSpPr/>
          <p:nvPr/>
        </p:nvSpPr>
        <p:spPr>
          <a:xfrm>
            <a:off x="82931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83" name="Circle"/>
          <p:cNvSpPr/>
          <p:nvPr/>
        </p:nvSpPr>
        <p:spPr>
          <a:xfrm>
            <a:off x="9334500" y="4051300"/>
            <a:ext cx="406400" cy="406400"/>
          </a:xfrm>
          <a:prstGeom prst="ellipse">
            <a:avLst/>
          </a:prstGeom>
          <a:solidFill>
            <a:srgbClr val="696969"/>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84" name="Circle"/>
          <p:cNvSpPr/>
          <p:nvPr/>
        </p:nvSpPr>
        <p:spPr>
          <a:xfrm>
            <a:off x="97790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cxnSp>
        <p:nvCxnSpPr>
          <p:cNvPr id="3385" name="Connection Line"/>
          <p:cNvCxnSpPr>
            <a:stCxn id="3389" idx="0"/>
            <a:endCxn id="3391" idx="0"/>
          </p:cNvCxnSpPr>
          <p:nvPr/>
        </p:nvCxnSpPr>
        <p:spPr>
          <a:xfrm flipH="1">
            <a:off x="10198099" y="4254499"/>
            <a:ext cx="673101" cy="1041401"/>
          </a:xfrm>
          <a:prstGeom prst="straightConnector1">
            <a:avLst/>
          </a:prstGeom>
          <a:ln w="19050">
            <a:solidFill>
              <a:srgbClr val="000000"/>
            </a:solidFill>
          </a:ln>
        </p:spPr>
      </p:cxnSp>
      <p:cxnSp>
        <p:nvCxnSpPr>
          <p:cNvPr id="3386" name="Connection Line"/>
          <p:cNvCxnSpPr>
            <a:stCxn id="3389" idx="0"/>
            <a:endCxn id="3392" idx="0"/>
          </p:cNvCxnSpPr>
          <p:nvPr/>
        </p:nvCxnSpPr>
        <p:spPr>
          <a:xfrm flipH="1">
            <a:off x="10642599" y="4254499"/>
            <a:ext cx="228601" cy="1041401"/>
          </a:xfrm>
          <a:prstGeom prst="straightConnector1">
            <a:avLst/>
          </a:prstGeom>
          <a:ln w="19050">
            <a:solidFill>
              <a:srgbClr val="000000"/>
            </a:solidFill>
          </a:ln>
        </p:spPr>
      </p:cxnSp>
      <p:cxnSp>
        <p:nvCxnSpPr>
          <p:cNvPr id="3387" name="Connection Line"/>
          <p:cNvCxnSpPr>
            <a:stCxn id="3389" idx="0"/>
            <a:endCxn id="3393" idx="0"/>
          </p:cNvCxnSpPr>
          <p:nvPr/>
        </p:nvCxnSpPr>
        <p:spPr>
          <a:xfrm>
            <a:off x="10871199" y="4254499"/>
            <a:ext cx="215901" cy="1041401"/>
          </a:xfrm>
          <a:prstGeom prst="straightConnector1">
            <a:avLst/>
          </a:prstGeom>
          <a:ln w="19050">
            <a:solidFill>
              <a:srgbClr val="000000"/>
            </a:solidFill>
          </a:ln>
        </p:spPr>
      </p:cxnSp>
      <p:cxnSp>
        <p:nvCxnSpPr>
          <p:cNvPr id="3388" name="Connection Line"/>
          <p:cNvCxnSpPr>
            <a:stCxn id="3389" idx="0"/>
            <a:endCxn id="3394" idx="0"/>
          </p:cNvCxnSpPr>
          <p:nvPr/>
        </p:nvCxnSpPr>
        <p:spPr>
          <a:xfrm>
            <a:off x="10871199" y="4254499"/>
            <a:ext cx="660401" cy="1041401"/>
          </a:xfrm>
          <a:prstGeom prst="straightConnector1">
            <a:avLst/>
          </a:prstGeom>
          <a:ln w="19050">
            <a:solidFill>
              <a:srgbClr val="000000"/>
            </a:solidFill>
          </a:ln>
        </p:spPr>
      </p:cxnSp>
      <p:sp>
        <p:nvSpPr>
          <p:cNvPr id="3389" name="Circle"/>
          <p:cNvSpPr/>
          <p:nvPr/>
        </p:nvSpPr>
        <p:spPr>
          <a:xfrm>
            <a:off x="10668000" y="4051300"/>
            <a:ext cx="406400" cy="406400"/>
          </a:xfrm>
          <a:prstGeom prst="ellipse">
            <a:avLst/>
          </a:prstGeom>
          <a:solidFill>
            <a:srgbClr val="F8F8F8"/>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90" name="Circle"/>
          <p:cNvSpPr/>
          <p:nvPr/>
        </p:nvSpPr>
        <p:spPr>
          <a:xfrm>
            <a:off x="10223500" y="40513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91" name="Circle"/>
          <p:cNvSpPr/>
          <p:nvPr/>
        </p:nvSpPr>
        <p:spPr>
          <a:xfrm>
            <a:off x="9994900" y="5092700"/>
            <a:ext cx="406400" cy="406400"/>
          </a:xfrm>
          <a:prstGeom prst="ellipse">
            <a:avLst/>
          </a:prstGeom>
          <a:solidFill>
            <a:srgbClr val="696969"/>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92" name="Circle"/>
          <p:cNvSpPr/>
          <p:nvPr/>
        </p:nvSpPr>
        <p:spPr>
          <a:xfrm>
            <a:off x="10439400" y="5092700"/>
            <a:ext cx="406400" cy="406400"/>
          </a:xfrm>
          <a:prstGeom prst="ellipse">
            <a:avLst/>
          </a:prstGeom>
          <a:solidFill>
            <a:srgbClr val="696969"/>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93" name="Circle"/>
          <p:cNvSpPr/>
          <p:nvPr/>
        </p:nvSpPr>
        <p:spPr>
          <a:xfrm>
            <a:off x="10883900" y="50927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sp>
        <p:nvSpPr>
          <p:cNvPr id="3394" name="Circle"/>
          <p:cNvSpPr/>
          <p:nvPr/>
        </p:nvSpPr>
        <p:spPr>
          <a:xfrm>
            <a:off x="11328400" y="5092700"/>
            <a:ext cx="406400" cy="406400"/>
          </a:xfrm>
          <a:prstGeom prst="ellipse">
            <a:avLst/>
          </a:prstGeom>
          <a:solidFill>
            <a:srgbClr val="BDBDBD"/>
          </a:solidFill>
          <a:ln w="19050">
            <a:solidFill>
              <a:srgbClr val="000000"/>
            </a:solidFill>
          </a:ln>
        </p:spPr>
        <p:txBody>
          <a:bodyPr lIns="76200" tIns="76200" rIns="76200" bIns="76200" anchor="ctr"/>
          <a:lstStyle/>
          <a:p>
            <a:pPr algn="ctr" defTabSz="914400">
              <a:spcBef>
                <a:spcPts val="0"/>
              </a:spcBef>
              <a:tabLst>
                <a:tab pos="914400" algn="l"/>
              </a:tabLst>
              <a:defRPr>
                <a:solidFill>
                  <a:srgbClr val="232A32"/>
                </a:solidFill>
              </a:defRPr>
            </a:pPr>
          </a:p>
        </p:txBody>
      </p:sp>
      <p:graphicFrame>
        <p:nvGraphicFramePr>
          <p:cNvPr id="3395" name="Tableau 1"/>
          <p:cNvGraphicFramePr/>
          <p:nvPr/>
        </p:nvGraphicFramePr>
        <p:xfrm>
          <a:off x="8407400" y="5986462"/>
          <a:ext cx="2540001" cy="2540001"/>
        </p:xfrm>
        <a:graphic xmlns:a="http://schemas.openxmlformats.org/drawingml/2006/main">
          <a:graphicData uri="http://schemas.openxmlformats.org/drawingml/2006/table">
            <a:tbl>
              <a:tblPr firstCol="0" firstRow="0" lastCol="0" lastRow="0" bandCol="0" bandRow="0" rtl="0">
                <a:tableStyleId>{9F534FAB-6F91-4992-A70E-E6B1FD7642A0}</a:tableStyleId>
              </a:tblPr>
              <a:tblGrid>
                <a:gridCol w="635000"/>
                <a:gridCol w="635000"/>
                <a:gridCol w="635000"/>
                <a:gridCol w="635000"/>
              </a:tblGrid>
              <a:tr h="536714">
                <a:tc gridSpan="4">
                  <a:txBody>
                    <a:bodyPr/>
                    <a:lstStyle/>
                    <a:p>
                      <a:pPr>
                        <a:spcBef>
                          <a:spcPts val="800"/>
                        </a:spcBef>
                        <a:defRPr sz="2000">
                          <a:sym typeface="Times New Roman"/>
                        </a:defRPr>
                      </a:pPr>
                    </a:p>
                  </a:txBody>
                  <a:tcPr marL="63500" marR="63500" marT="63500" marB="63500" anchor="ctr" anchorCtr="0" horzOverflow="overflow">
                    <a:lnL w="12700">
                      <a:miter lim="400000"/>
                    </a:lnL>
                    <a:lnR w="12700">
                      <a:miter lim="400000"/>
                    </a:lnR>
                    <a:lnT w="12700">
                      <a:miter lim="400000"/>
                    </a:lnT>
                  </a:tcPr>
                </a:tc>
                <a:tc hMerge="1">
                  <a:tcPr/>
                </a:tc>
                <a:tc hMerge="1">
                  <a:tcPr/>
                </a:tc>
                <a:tc hMerge="1">
                  <a:tcPr/>
                </a:tc>
              </a:tr>
              <a:tr h="539950">
                <a:tc>
                  <a:txBody>
                    <a:bodyPr/>
                    <a:lstStyle/>
                    <a:p>
                      <a:pPr>
                        <a:spcBef>
                          <a:spcPts val="800"/>
                        </a:spcBef>
                        <a:defRPr sz="2000">
                          <a:sym typeface="Times New Roman"/>
                        </a:defRPr>
                      </a:pPr>
                    </a:p>
                  </a:txBody>
                  <a:tcPr marL="63500" marR="63500" marT="63500" marB="63500" anchor="ctr" anchorCtr="0" horzOverflow="overflow">
                    <a:lnL w="12700">
                      <a:miter lim="400000"/>
                    </a:lnL>
                  </a:tcPr>
                </a:tc>
                <a:tc gridSpan="2">
                  <a:txBody>
                    <a:bodyPr/>
                    <a:lstStyle/>
                    <a:p>
                      <a:pPr>
                        <a:spcBef>
                          <a:spcPts val="800"/>
                        </a:spcBef>
                        <a:defRPr sz="2000">
                          <a:sym typeface="Times New Roman"/>
                        </a:defRPr>
                      </a:pPr>
                    </a:p>
                  </a:txBody>
                  <a:tcPr marL="63500" marR="63500" marT="63500" marB="63500" anchor="ctr" anchorCtr="0" horzOverflow="overflow"/>
                </a:tc>
                <a:tc hMerge="1">
                  <a:tcPr/>
                </a:tc>
                <a:tc rowSpan="3">
                  <a:txBody>
                    <a:bodyPr/>
                    <a:lstStyle/>
                    <a:p>
                      <a:pPr>
                        <a:spcBef>
                          <a:spcPts val="800"/>
                        </a:spcBef>
                        <a:defRPr sz="2000">
                          <a:sym typeface="Times New Roman"/>
                        </a:defRPr>
                      </a:pPr>
                    </a:p>
                  </a:txBody>
                  <a:tcPr marL="63500" marR="63500" marT="63500" marB="63500" anchor="ctr" anchorCtr="0" horzOverflow="overflow">
                    <a:lnR w="12700">
                      <a:miter lim="400000"/>
                    </a:lnR>
                    <a:lnB w="12700">
                      <a:miter lim="400000"/>
                    </a:lnB>
                  </a:tcPr>
                </a:tc>
              </a:tr>
              <a:tr h="926620">
                <a:tc gridSpan="2" rowSpan="2">
                  <a:txBody>
                    <a:bodyPr/>
                    <a:lstStyle/>
                    <a:p>
                      <a:pPr>
                        <a:spcBef>
                          <a:spcPts val="800"/>
                        </a:spcBef>
                        <a:defRPr sz="2000">
                          <a:sym typeface="Times New Roman"/>
                        </a:defRPr>
                      </a:pPr>
                    </a:p>
                  </a:txBody>
                  <a:tcPr marL="63500" marR="63500" marT="63500" marB="63500" anchor="ctr" anchorCtr="0" horzOverflow="overflow">
                    <a:lnL w="12700">
                      <a:miter lim="400000"/>
                    </a:lnL>
                    <a:lnB w="12700">
                      <a:miter lim="400000"/>
                    </a:lnB>
                  </a:tcPr>
                </a:tc>
                <a:tc rowSpan="2" hMerge="1">
                  <a:tcPr/>
                </a:tc>
                <a:tc>
                  <a:txBody>
                    <a:bodyPr/>
                    <a:lstStyle/>
                    <a:p>
                      <a:pPr>
                        <a:spcBef>
                          <a:spcPts val="800"/>
                        </a:spcBef>
                        <a:defRPr sz="2000">
                          <a:sym typeface="Times New Roman"/>
                        </a:defRPr>
                      </a:pPr>
                    </a:p>
                  </a:txBody>
                  <a:tcPr marL="63500" marR="63500" marT="63500" marB="63500" anchor="ctr" anchorCtr="0" horzOverflow="overflow"/>
                </a:tc>
                <a:tc vMerge="1">
                  <a:tcPr/>
                </a:tc>
              </a:tr>
              <a:tr h="536714">
                <a:tc gridSpan="2" vMerge="1">
                  <a:tcPr/>
                </a:tc>
                <a:tc hMerge="1" vMerge="1">
                  <a:tcPr/>
                </a:tc>
                <a:tc>
                  <a:txBody>
                    <a:bodyPr/>
                    <a:lstStyle/>
                    <a:p>
                      <a:pPr>
                        <a:spcBef>
                          <a:spcPts val="800"/>
                        </a:spcBef>
                        <a:defRPr sz="2000">
                          <a:sym typeface="Times New Roman"/>
                        </a:defRPr>
                      </a:pPr>
                    </a:p>
                  </a:txBody>
                  <a:tcPr marL="63500" marR="63500" marT="63500" marB="63500" anchor="ctr" anchorCtr="0" horzOverflow="overflow">
                    <a:lnB w="12700">
                      <a:miter lim="400000"/>
                    </a:lnB>
                  </a:tcPr>
                </a:tc>
                <a:tc vMerge="1">
                  <a:tcPr/>
                </a:tc>
              </a:tr>
            </a:tbl>
          </a:graphicData>
        </a:graphic>
      </p:graphicFrame>
      <p:sp>
        <p:nvSpPr>
          <p:cNvPr id="3396" name="Image segmentée"/>
          <p:cNvSpPr/>
          <p:nvPr/>
        </p:nvSpPr>
        <p:spPr>
          <a:xfrm>
            <a:off x="5953918" y="6642099"/>
            <a:ext cx="1935164"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segmentée</a:t>
            </a:r>
          </a:p>
        </p:txBody>
      </p:sp>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00" name="Source : Wikimedia commons Source : Wikimedia commons" descr="Source : Wikimedia commons Source : Wikimedia commons"/>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401"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stStyle>
          <a:p>
            <a:pPr>
              <a:defRPr i="0"/>
            </a:pPr>
            <a:r>
              <a:rPr i="1"/>
              <a:t>Segmentation à base de régions</a:t>
            </a:r>
            <a:endParaRPr i="1"/>
          </a:p>
          <a:p>
            <a:pPr lvl="1"/>
            <a:r>
              <a:t>Décomposition-Fusion de régions</a:t>
            </a:r>
          </a:p>
        </p:txBody>
      </p:sp>
      <p:sp>
        <p:nvSpPr>
          <p:cNvPr id="3402" name="Régions"/>
          <p:cNvSpPr txBox="1"/>
          <p:nvPr>
            <p:ph type="title"/>
          </p:nvPr>
        </p:nvSpPr>
        <p:spPr>
          <a:prstGeom prst="rect">
            <a:avLst/>
          </a:prstGeom>
        </p:spPr>
        <p:txBody>
          <a:bodyPr/>
          <a:lstStyle>
            <a:lvl1pPr>
              <a:buAutoNum type="arabicPeriod" startAt="4"/>
            </a:lvl1pPr>
          </a:lstStyle>
          <a:p>
            <a:pPr/>
            <a:r>
              <a:t>Régions</a:t>
            </a:r>
          </a:p>
        </p:txBody>
      </p:sp>
      <p:sp>
        <p:nvSpPr>
          <p:cNvPr id="340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4" name="Quadtree_compression_of_an_image-1.mov" descr="Quadtree_compression_of_an_image-1.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1016000" y="3111500"/>
            <a:ext cx="10464800" cy="52324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199" fill="hold"/>
                                        <p:tgtEl>
                                          <p:spTgt spid="34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04"/>
                </p:tgtEl>
              </p:cMediaNode>
            </p:video>
            <p:seq concurrent="1" prevAc="none" nextAc="seek">
              <p:cTn id="8" evtFilter="cancelBubble" nodeType="interactiveSeq" restart="whenNotActive" fill="hold">
                <p:stCondLst>
                  <p:cond delay="0" evt="onClick">
                    <p:tgtEl>
                      <p:spTgt spid="340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404"/>
                                        </p:tgtEl>
                                      </p:cBhvr>
                                    </p:cmd>
                                  </p:childTnLst>
                                </p:cTn>
                              </p:par>
                            </p:childTnLst>
                          </p:cTn>
                        </p:par>
                      </p:childTnLst>
                    </p:cTn>
                  </p:par>
                </p:childTnLst>
              </p:cTn>
              <p:nextCondLst>
                <p:cond delay="0" evt="onClick">
                  <p:tgtEl>
                    <p:spTgt spid="3404"/>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0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407" name="Segmentation à base de régions…"/>
          <p:cNvSpPr txBox="1"/>
          <p:nvPr>
            <p:ph type="body" idx="1"/>
          </p:nvPr>
        </p:nvSpPr>
        <p:spPr>
          <a:prstGeom prst="rect">
            <a:avLst/>
          </a:prstGeom>
        </p:spPr>
        <p:txBody>
          <a:bodyPr/>
          <a:lstStyle>
            <a:lvl1pPr>
              <a:buAutoNum type="arabicPeriod" startAt="2"/>
              <a:defRPr i="1"/>
            </a:lvl1pPr>
            <a:lvl2pPr>
              <a:buAutoNum type="alphaLcParenR" startAt="3"/>
            </a:lvl2pPr>
          </a:lstStyle>
          <a:p>
            <a:pPr>
              <a:defRPr i="0"/>
            </a:pPr>
            <a:r>
              <a:rPr i="1"/>
              <a:t>Segmentation à base de régions</a:t>
            </a:r>
            <a:endParaRPr i="1"/>
          </a:p>
          <a:p>
            <a:pPr lvl="1"/>
            <a:r>
              <a:t>Décomposition-Fusion de régions</a:t>
            </a:r>
          </a:p>
        </p:txBody>
      </p:sp>
      <p:sp>
        <p:nvSpPr>
          <p:cNvPr id="340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09" name="Régions"/>
          <p:cNvSpPr txBox="1"/>
          <p:nvPr>
            <p:ph type="title"/>
          </p:nvPr>
        </p:nvSpPr>
        <p:spPr>
          <a:prstGeom prst="rect">
            <a:avLst/>
          </a:prstGeom>
        </p:spPr>
        <p:txBody>
          <a:bodyPr/>
          <a:lstStyle>
            <a:lvl1pPr>
              <a:buAutoNum type="arabicPeriod" startAt="4"/>
            </a:lvl1pPr>
          </a:lstStyle>
          <a:p>
            <a:pPr/>
            <a:r>
              <a:t>Régions</a:t>
            </a:r>
          </a:p>
        </p:txBody>
      </p:sp>
      <p:sp>
        <p:nvSpPr>
          <p:cNvPr id="3410" name="Image segmentée"/>
          <p:cNvSpPr/>
          <p:nvPr/>
        </p:nvSpPr>
        <p:spPr>
          <a:xfrm>
            <a:off x="827279" y="7136445"/>
            <a:ext cx="1935164"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segmentée</a:t>
            </a:r>
          </a:p>
        </p:txBody>
      </p:sp>
      <p:pic>
        <p:nvPicPr>
          <p:cNvPr id="3411" name="pic2.tiff" descr="pic2.tiff"/>
          <p:cNvPicPr>
            <a:picLocks noChangeAspect="0"/>
          </p:cNvPicPr>
          <p:nvPr/>
        </p:nvPicPr>
        <p:blipFill>
          <a:blip r:embed="rId3">
            <a:extLst/>
          </a:blip>
          <a:stretch>
            <a:fillRect/>
          </a:stretch>
        </p:blipFill>
        <p:spPr>
          <a:xfrm>
            <a:off x="298450" y="2832100"/>
            <a:ext cx="8395531" cy="3098800"/>
          </a:xfrm>
          <a:prstGeom prst="rect">
            <a:avLst/>
          </a:prstGeom>
        </p:spPr>
      </p:pic>
      <p:pic>
        <p:nvPicPr>
          <p:cNvPr id="3412" name="pic3.tiff" descr="pic3.tiff"/>
          <p:cNvPicPr>
            <a:picLocks noChangeAspect="0"/>
          </p:cNvPicPr>
          <p:nvPr/>
        </p:nvPicPr>
        <p:blipFill>
          <a:blip r:embed="rId4">
            <a:extLst/>
          </a:blip>
          <a:stretch>
            <a:fillRect/>
          </a:stretch>
        </p:blipFill>
        <p:spPr>
          <a:xfrm>
            <a:off x="2908300" y="5969000"/>
            <a:ext cx="4169961" cy="3098800"/>
          </a:xfrm>
          <a:prstGeom prst="rect">
            <a:avLst/>
          </a:prstGeom>
        </p:spPr>
      </p:pic>
      <p:pic>
        <p:nvPicPr>
          <p:cNvPr id="3413" name="grapes2.tiff" descr="grapes2.tiff"/>
          <p:cNvPicPr>
            <a:picLocks noChangeAspect="0"/>
          </p:cNvPicPr>
          <p:nvPr/>
        </p:nvPicPr>
        <p:blipFill>
          <a:blip r:embed="rId5">
            <a:extLst/>
          </a:blip>
          <a:stretch>
            <a:fillRect/>
          </a:stretch>
        </p:blipFill>
        <p:spPr>
          <a:xfrm>
            <a:off x="8699500" y="1333500"/>
            <a:ext cx="3429000" cy="3467101"/>
          </a:xfrm>
          <a:prstGeom prst="rect">
            <a:avLst/>
          </a:prstGeom>
        </p:spPr>
      </p:pic>
      <p:pic>
        <p:nvPicPr>
          <p:cNvPr id="3414" name="grapes2-split.tiff" descr="grapes2-split.tiff"/>
          <p:cNvPicPr>
            <a:picLocks noChangeAspect="0"/>
          </p:cNvPicPr>
          <p:nvPr/>
        </p:nvPicPr>
        <p:blipFill>
          <a:blip r:embed="rId6">
            <a:extLst/>
          </a:blip>
          <a:stretch>
            <a:fillRect/>
          </a:stretch>
        </p:blipFill>
        <p:spPr>
          <a:xfrm>
            <a:off x="9131300" y="5067300"/>
            <a:ext cx="3454400" cy="34925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1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41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0" grpId="1"/>
      <p:bldP build="whole" bldLvl="1" animBg="1" rev="0" advAuto="0" spid="3414" grpId="3"/>
      <p:bldP build="whole" bldLvl="1" animBg="1" rev="0" advAuto="0" spid="3412" grpId="2"/>
    </p:bldLst>
  </p:timing>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16" name="Source : http://davidstutz.de/running-vlfeats-slic-superpixels-using-cmake-c/ Source : http://davidstutz.de/running-vlfeats-slic-superpixels-using-cmake-c/" descr="Source : http://davidstutz.de/running-vlfeats-slic-superpixels-using-cmake-c/ Source : http://davidstutz.de/running-vlfeats-slic-superpixels-using-cmake-c/"/>
          <p:cNvPicPr>
            <a:picLocks noChangeAspect="0"/>
          </p:cNvPicPr>
          <p:nvPr>
            <p:ph type="body" idx="21"/>
          </p:nvPr>
        </p:nvPicPr>
        <p:blipFill>
          <a:blip r:embed="rId4">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3417" name="Segmentation à base de régions…"/>
          <p:cNvSpPr txBox="1"/>
          <p:nvPr>
            <p:ph type="body" idx="1"/>
          </p:nvPr>
        </p:nvSpPr>
        <p:spPr>
          <a:prstGeom prst="rect">
            <a:avLst/>
          </a:prstGeom>
        </p:spPr>
        <p:txBody>
          <a:bodyPr/>
          <a:lstStyle>
            <a:lvl1pPr>
              <a:buAutoNum type="arabicPeriod" startAt="2"/>
              <a:defRPr i="1"/>
            </a:lvl1pPr>
          </a:lstStyle>
          <a:p>
            <a:pPr>
              <a:defRPr i="0"/>
            </a:pPr>
            <a:r>
              <a:rPr i="1"/>
              <a:t>Segmentation à base de régions</a:t>
            </a:r>
            <a:endParaRPr i="1"/>
          </a:p>
          <a:p>
            <a:pPr lvl="1"/>
            <a:r>
              <a:t>Décomposition-Fusion de régions</a:t>
            </a:r>
          </a:p>
        </p:txBody>
      </p:sp>
      <p:sp>
        <p:nvSpPr>
          <p:cNvPr id="341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19" name="Régions"/>
          <p:cNvSpPr txBox="1"/>
          <p:nvPr>
            <p:ph type="title"/>
          </p:nvPr>
        </p:nvSpPr>
        <p:spPr>
          <a:prstGeom prst="rect">
            <a:avLst/>
          </a:prstGeom>
        </p:spPr>
        <p:txBody>
          <a:bodyPr/>
          <a:lstStyle>
            <a:lvl1pPr>
              <a:buAutoNum type="arabicPeriod" startAt="4"/>
            </a:lvl1pPr>
          </a:lstStyle>
          <a:p>
            <a:pPr/>
            <a:r>
              <a:t>Régions</a:t>
            </a:r>
          </a:p>
        </p:txBody>
      </p:sp>
      <p:pic>
        <p:nvPicPr>
          <p:cNvPr id="3420" name="droppedImage.tiff" descr="droppedImage.tiff"/>
          <p:cNvPicPr>
            <a:picLocks noChangeAspect="0"/>
          </p:cNvPicPr>
          <p:nvPr/>
        </p:nvPicPr>
        <p:blipFill>
          <a:blip r:embed="rId5">
            <a:extLst/>
          </a:blip>
          <a:stretch>
            <a:fillRect/>
          </a:stretch>
        </p:blipFill>
        <p:spPr>
          <a:xfrm>
            <a:off x="1333500" y="2463800"/>
            <a:ext cx="5054600" cy="5092700"/>
          </a:xfrm>
          <a:prstGeom prst="rect">
            <a:avLst/>
          </a:prstGeom>
        </p:spPr>
      </p:pic>
      <p:pic>
        <p:nvPicPr>
          <p:cNvPr id="3421" name="droppedImage.tiff" descr="droppedImage.tiff"/>
          <p:cNvPicPr>
            <a:picLocks noChangeAspect="0"/>
          </p:cNvPicPr>
          <p:nvPr/>
        </p:nvPicPr>
        <p:blipFill>
          <a:blip r:embed="rId6">
            <a:extLst/>
          </a:blip>
          <a:stretch>
            <a:fillRect/>
          </a:stretch>
        </p:blipFill>
        <p:spPr>
          <a:xfrm>
            <a:off x="5676900" y="2178694"/>
            <a:ext cx="6718300" cy="615250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4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41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341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Source : DIP2 Source : DIP2" descr="Source : DIP2 Source : DIP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82" name="Dérivées partielles…"/>
          <p:cNvSpPr txBox="1"/>
          <p:nvPr>
            <p:ph type="body" idx="1"/>
          </p:nvPr>
        </p:nvSpPr>
        <p:spPr>
          <a:prstGeom prst="rect">
            <a:avLst/>
          </a:prstGeom>
        </p:spPr>
        <p:txBody>
          <a:bodyPr/>
          <a:lstStyle/>
          <a:p>
            <a:pPr/>
            <a:r>
              <a:t>Dérivées partielles</a:t>
            </a:r>
          </a:p>
          <a:p>
            <a:pPr lvl="1"/>
            <a:r>
              <a:t>Différences finies</a:t>
            </a:r>
          </a:p>
          <a:p>
            <a:pPr lvl="2">
              <a:buBlip>
                <a:blip r:embed="rId3"/>
              </a:buBlip>
            </a:pPr>
            <a:r>
              <a:rPr i="1"/>
              <a:t>Problème</a:t>
            </a:r>
            <a:r>
              <a:t> : les différences finies sont sensibles au bruit</a:t>
            </a:r>
          </a:p>
          <a:p>
            <a:pPr lvl="3"/>
            <a:r>
              <a:t>plus on dérive, plus l’amplitude du bruit augmente</a:t>
            </a:r>
          </a:p>
          <a:p>
            <a:pPr lvl="3"/>
            <a:r>
              <a:t>l’extraction des caractéristiques devient difficile</a:t>
            </a:r>
          </a:p>
          <a:p>
            <a:pPr lvl="4">
              <a:spcBef>
                <a:spcPts val="4500"/>
              </a:spcBef>
            </a:pPr>
            <a:r>
              <a:rPr i="1"/>
              <a:t>Exemple</a:t>
            </a:r>
            <a:r>
              <a:t> : </a:t>
            </a:r>
          </a:p>
          <a:p>
            <a:pPr lvl="3" marL="0" indent="1371600" defTabSz="1295400">
              <a:spcBef>
                <a:spcPts val="500"/>
              </a:spcBef>
              <a:buClrTx/>
              <a:buSzTx/>
              <a:buNone/>
              <a:defRPr spc="100">
                <a:uFill>
                  <a:solidFill>
                    <a:srgbClr val="232323"/>
                  </a:solidFill>
                </a:uFill>
                <a:latin typeface="+mj-lt"/>
                <a:ea typeface="+mj-ea"/>
                <a:cs typeface="+mj-cs"/>
                <a:sym typeface="Times Roman"/>
              </a:defRPr>
            </a:pPr>
            <a14:m>
              <m:oMath>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u</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b</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a:t>
            </a:r>
            <a:r>
              <a:rPr spc="0"/>
              <a:t>avec </a:t>
            </a:r>
            <a:r>
              <a:t>P(</a:t>
            </a:r>
            <a14:m>
              <m:oMath>
                <m:r>
                  <a:rPr xmlns:a="http://schemas.openxmlformats.org/drawingml/2006/main" sz="2100" i="1">
                    <a:solidFill>
                      <a:srgbClr val="222222"/>
                    </a:solidFill>
                    <a:latin typeface="Cambria Math" panose="02040503050406030204" pitchFamily="18" charset="0"/>
                  </a:rPr>
                  <m:t>b</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 </a:t>
            </a:r>
            <a14:m>
              <m:oMath>
                <m:sSub>
                  <m:e>
                    <m:r>
                      <a:rPr xmlns:a="http://schemas.openxmlformats.org/drawingml/2006/main" sz="2100" i="1">
                        <a:solidFill>
                          <a:srgbClr val="222222"/>
                        </a:solidFill>
                        <a:latin typeface="Cambria Math" panose="02040503050406030204" pitchFamily="18" charset="0"/>
                      </a:rPr>
                      <m:t>g</m:t>
                    </m:r>
                  </m:e>
                  <m:sub>
                    <m:r>
                      <a:rPr xmlns:a="http://schemas.openxmlformats.org/drawingml/2006/main" sz="2100" i="1">
                        <a:solidFill>
                          <a:srgbClr val="222222"/>
                        </a:solidFill>
                        <a:latin typeface="Cambria Math" panose="02040503050406030204" pitchFamily="18" charset="0"/>
                      </a:rPr>
                      <m:t>σ</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b</m:t>
                </m:r>
                <m:r>
                  <a:rPr xmlns:a="http://schemas.openxmlformats.org/drawingml/2006/main" sz="2100" i="1">
                    <a:solidFill>
                      <a:srgbClr val="222222"/>
                    </a:solidFill>
                    <a:latin typeface="Cambria Math" panose="02040503050406030204" pitchFamily="18" charset="0"/>
                  </a:rPr>
                  <m:t>)</m:t>
                </m:r>
              </m:oMath>
            </a14:m>
          </a:p>
        </p:txBody>
      </p:sp>
      <p:sp>
        <p:nvSpPr>
          <p:cNvPr id="3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4" name="Calcul des dérivées d’image"/>
          <p:cNvSpPr txBox="1"/>
          <p:nvPr>
            <p:ph type="title"/>
          </p:nvPr>
        </p:nvSpPr>
        <p:spPr>
          <a:prstGeom prst="rect">
            <a:avLst/>
          </a:prstGeom>
        </p:spPr>
        <p:txBody>
          <a:bodyPr/>
          <a:lstStyle/>
          <a:p>
            <a:pPr/>
            <a:r>
              <a:t>Calcul des dérivées d’image</a:t>
            </a:r>
          </a:p>
        </p:txBody>
      </p:sp>
      <p:sp>
        <p:nvSpPr>
          <p:cNvPr id="385" name="Solutions :…"/>
          <p:cNvSpPr/>
          <p:nvPr/>
        </p:nvSpPr>
        <p:spPr>
          <a:xfrm>
            <a:off x="2324100" y="5345753"/>
            <a:ext cx="3365500" cy="2617088"/>
          </a:xfrm>
          <a:prstGeom prst="rightArrow">
            <a:avLst>
              <a:gd name="adj1" fmla="val 65661"/>
              <a:gd name="adj2" fmla="val 33264"/>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rPr i="1"/>
              <a:t>Solutions</a:t>
            </a:r>
            <a:r>
              <a:t> : </a:t>
            </a:r>
          </a:p>
          <a:p>
            <a:pPr lvl="1" marL="419100" indent="-317500">
              <a:buClrTx/>
              <a:buSzPct val="63000"/>
              <a:buFont typeface="TimesNewRomanPSMT"/>
              <a:buBlip>
                <a:blip r:embed="rId4"/>
              </a:buBlip>
            </a:pPr>
            <a:r>
              <a:t>Lisser les dérivées;</a:t>
            </a:r>
          </a:p>
          <a:p>
            <a:pPr lvl="1" marL="419100" indent="-317500">
              <a:buClrTx/>
              <a:buSzPct val="63000"/>
              <a:buFont typeface="TimesNewRomanPSMT"/>
              <a:buBlip>
                <a:blip r:embed="rId4"/>
              </a:buBlip>
            </a:pPr>
            <a:r>
              <a:t>Lisser les images avant;</a:t>
            </a:r>
          </a:p>
          <a:p>
            <a:pPr lvl="1" marL="419100" indent="-317500">
              <a:buClrTx/>
              <a:buSzPct val="63000"/>
              <a:buFont typeface="TimesNewRomanPSMT"/>
              <a:buBlip>
                <a:blip r:embed="rId4"/>
              </a:buBlip>
            </a:pPr>
            <a:r>
              <a:t>ou….</a:t>
            </a:r>
          </a:p>
        </p:txBody>
      </p:sp>
      <p:pic>
        <p:nvPicPr>
          <p:cNvPr id="386" name="image.png" descr="image.png"/>
          <p:cNvPicPr>
            <a:picLocks noChangeAspect="0"/>
          </p:cNvPicPr>
          <p:nvPr/>
        </p:nvPicPr>
        <p:blipFill>
          <a:blip r:embed="rId5">
            <a:extLst/>
          </a:blip>
          <a:stretch>
            <a:fillRect/>
          </a:stretch>
        </p:blipFill>
        <p:spPr>
          <a:xfrm>
            <a:off x="7568258" y="1590322"/>
            <a:ext cx="4978401" cy="7408911"/>
          </a:xfrm>
          <a:prstGeom prst="rect">
            <a:avLst/>
          </a:prstGeom>
        </p:spPr>
      </p:pic>
      <p:sp>
        <p:nvSpPr>
          <p:cNvPr id="387" name="f[n]"/>
          <p:cNvSpPr/>
          <p:nvPr/>
        </p:nvSpPr>
        <p:spPr>
          <a:xfrm>
            <a:off x="8208894" y="1181099"/>
            <a:ext cx="620738"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spc="400"/>
              <a:t>f</a:t>
            </a:r>
            <a:r>
              <a:t>[</a:t>
            </a:r>
            <a:r>
              <a:rPr i="1"/>
              <a:t>n</a:t>
            </a:r>
            <a:r>
              <a:t>]</a:t>
            </a:r>
          </a:p>
        </p:txBody>
      </p:sp>
      <p:sp>
        <p:nvSpPr>
          <p:cNvPr id="388" name="f′[n]"/>
          <p:cNvSpPr/>
          <p:nvPr/>
        </p:nvSpPr>
        <p:spPr>
          <a:xfrm>
            <a:off x="9592028" y="1181099"/>
            <a:ext cx="714401"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spc="400"/>
              <a:t>f</a:t>
            </a:r>
            <a:r>
              <a:rPr i="1"/>
              <a:t>′</a:t>
            </a:r>
            <a:r>
              <a:t>[</a:t>
            </a:r>
            <a:r>
              <a:rPr i="1"/>
              <a:t>n</a:t>
            </a:r>
            <a:r>
              <a:t>]</a:t>
            </a:r>
          </a:p>
        </p:txBody>
      </p:sp>
      <p:sp>
        <p:nvSpPr>
          <p:cNvPr id="389" name="f″[n]"/>
          <p:cNvSpPr/>
          <p:nvPr/>
        </p:nvSpPr>
        <p:spPr>
          <a:xfrm>
            <a:off x="11112896" y="1181099"/>
            <a:ext cx="769964"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spc="400"/>
              <a:t>f</a:t>
            </a:r>
            <a:r>
              <a:rPr i="1"/>
              <a:t>″</a:t>
            </a:r>
            <a:r>
              <a:t>[</a:t>
            </a:r>
            <a:r>
              <a:rPr i="1"/>
              <a:t>n</a:t>
            </a:r>
            <a:r>
              <a:t>]</a:t>
            </a:r>
          </a:p>
        </p:txBody>
      </p:sp>
      <p:sp>
        <p:nvSpPr>
          <p:cNvPr id="390" name="Text"/>
          <p:cNvSpPr/>
          <p:nvPr/>
        </p:nvSpPr>
        <p:spPr>
          <a:xfrm>
            <a:off x="6827942" y="2550799"/>
            <a:ext cx="788457" cy="46100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0</m:t>
                  </m:r>
                </m:oMath>
              </m:oMathPara>
            </a14:m>
          </a:p>
        </p:txBody>
      </p:sp>
      <p:sp>
        <p:nvSpPr>
          <p:cNvPr id="391" name="Text"/>
          <p:cNvSpPr/>
          <p:nvPr/>
        </p:nvSpPr>
        <p:spPr>
          <a:xfrm>
            <a:off x="6668510" y="4341499"/>
            <a:ext cx="990357" cy="46100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0.1</m:t>
                  </m:r>
                </m:oMath>
              </m:oMathPara>
            </a14:m>
          </a:p>
        </p:txBody>
      </p:sp>
      <p:sp>
        <p:nvSpPr>
          <p:cNvPr id="392" name="Text"/>
          <p:cNvSpPr/>
          <p:nvPr/>
        </p:nvSpPr>
        <p:spPr>
          <a:xfrm>
            <a:off x="6776460" y="6132199"/>
            <a:ext cx="788456" cy="46100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m:t>
                  </m:r>
                </m:oMath>
              </m:oMathPara>
            </a14:m>
          </a:p>
        </p:txBody>
      </p:sp>
      <p:sp>
        <p:nvSpPr>
          <p:cNvPr id="393" name="σ = 10"/>
          <p:cNvSpPr/>
          <p:nvPr/>
        </p:nvSpPr>
        <p:spPr>
          <a:xfrm>
            <a:off x="6706610" y="7924799"/>
            <a:ext cx="906811"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defTabSz="1295400">
              <a:spcBef>
                <a:spcPts val="500"/>
              </a:spcBef>
              <a:defRPr spc="100">
                <a:uFill>
                  <a:solidFill>
                    <a:srgbClr val="232323"/>
                  </a:solidFill>
                </a:uFill>
                <a:latin typeface="+mj-lt"/>
                <a:ea typeface="+mj-ea"/>
                <a:cs typeface="+mj-cs"/>
                <a:sym typeface="Times Roman"/>
              </a:defRPr>
            </a:lvl1pPr>
          </a:lstStyle>
          <a:p>
            <a:pPr/>
            <a:r>
              <a:t>σ = 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2">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82">
                                            <p:txEl>
                                              <p:pRg st="6" end="6"/>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2" fill="hold">
                                  <p:stCondLst>
                                    <p:cond delay="0"/>
                                  </p:stCondLst>
                                  <p:iterate type="el" backwards="0">
                                    <p:tmAbs val="0"/>
                                  </p:iterate>
                                  <p:childTnLst>
                                    <p:set>
                                      <p:cBhvr>
                                        <p:cTn id="13" fill="hold"/>
                                        <p:tgtEl>
                                          <p:spTgt spid="385">
                                            <p:bg/>
                                          </p:spTgt>
                                        </p:tgtEl>
                                        <p:attrNameLst>
                                          <p:attrName>style.visibility</p:attrName>
                                        </p:attrNameLst>
                                      </p:cBhvr>
                                      <p:to>
                                        <p:strVal val="visible"/>
                                      </p:to>
                                    </p:set>
                                  </p:childTnLst>
                                </p:cTn>
                              </p:par>
                              <p:par>
                                <p:cTn id="14" presetClass="entr" nodeType="withEffect" presetSubtype="0" presetID="1" grpId="2" fill="hold">
                                  <p:stCondLst>
                                    <p:cond delay="0"/>
                                  </p:stCondLst>
                                  <p:iterate type="el" backwards="0">
                                    <p:tmAbs val="0"/>
                                  </p:iterate>
                                  <p:childTnLst>
                                    <p:set>
                                      <p:cBhvr>
                                        <p:cTn id="15" fill="hold"/>
                                        <p:tgtEl>
                                          <p:spTgt spid="385">
                                            <p:txEl>
                                              <p:pRg st="0" end="0"/>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2" fill="hold">
                                  <p:stCondLst>
                                    <p:cond delay="0"/>
                                  </p:stCondLst>
                                  <p:iterate type="el" backwards="0">
                                    <p:tmAbs val="0"/>
                                  </p:iterate>
                                  <p:childTnLst>
                                    <p:set>
                                      <p:cBhvr>
                                        <p:cTn id="18" fill="hold"/>
                                        <p:tgtEl>
                                          <p:spTgt spid="38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38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2" fill="hold">
                                  <p:stCondLst>
                                    <p:cond delay="0"/>
                                  </p:stCondLst>
                                  <p:iterate type="el" backwards="0">
                                    <p:tmAbs val="0"/>
                                  </p:iterate>
                                  <p:childTnLst>
                                    <p:set>
                                      <p:cBhvr>
                                        <p:cTn id="26" fill="hold"/>
                                        <p:tgtEl>
                                          <p:spTgt spid="3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2" grpId="1"/>
      <p:bldP build="p" bldLvl="5" animBg="1" rev="0" advAuto="0" spid="385" grpId="2"/>
    </p:bldLst>
  </p:timing>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25" name="Gonzalez and Wood (DIP 2)…"/>
          <p:cNvSpPr txBox="1"/>
          <p:nvPr>
            <p:ph type="body" idx="1"/>
          </p:nvPr>
        </p:nvSpPr>
        <p:spPr>
          <a:prstGeom prst="rect">
            <a:avLst/>
          </a:prstGeom>
        </p:spPr>
        <p:txBody>
          <a:bodyPr/>
          <a:lstStyle/>
          <a:p>
            <a:pPr>
              <a:buBlip>
                <a:blip r:embed="rId2"/>
              </a:buBlip>
            </a:pPr>
            <a:r>
              <a:t>Gonzalez and Wood (DIP 2)</a:t>
            </a:r>
          </a:p>
          <a:p>
            <a:pPr lvl="1"/>
            <a:r>
              <a:t>Digital Image Processing, 2nd ed. Prentice Hall, 2001</a:t>
            </a:r>
          </a:p>
          <a:p>
            <a:pPr>
              <a:buBlip>
                <a:blip r:embed="rId2"/>
              </a:buBlip>
            </a:pPr>
            <a:r>
              <a:t>E. Trucco et A. Verri</a:t>
            </a:r>
          </a:p>
          <a:p>
            <a:pPr lvl="1"/>
            <a:r>
              <a:t>Introductory Techniques for 3-D Computer Vision, Prentice Hall, 1998</a:t>
            </a:r>
          </a:p>
          <a:p>
            <a:pPr>
              <a:buBlip>
                <a:blip r:embed="rId2"/>
              </a:buBlip>
            </a:pPr>
            <a:r>
              <a:rPr>
                <a:hlinkClick r:id="rId3" invalidUrl="" action="" tgtFrame="" tooltip="" history="1" highlightClick="0" endSnd="0"/>
              </a:rPr>
              <a:t>Sylvain Paris</a:t>
            </a:r>
            <a:r>
              <a:t>, </a:t>
            </a:r>
            <a:r>
              <a:rPr>
                <a:hlinkClick r:id="rId4" invalidUrl="" action="" tgtFrame="" tooltip="" history="1" highlightClick="0" endSnd="0"/>
              </a:rPr>
              <a:t>Pierre Kornprobst</a:t>
            </a:r>
            <a:r>
              <a:t>, </a:t>
            </a:r>
            <a:r>
              <a:rPr>
                <a:hlinkClick r:id="rId5" invalidUrl="" action="" tgtFrame="" tooltip="" history="1" highlightClick="0" endSnd="0"/>
              </a:rPr>
              <a:t>Jack Tumblin</a:t>
            </a:r>
            <a:r>
              <a:t>, and </a:t>
            </a:r>
            <a:r>
              <a:rPr>
                <a:hlinkClick r:id="rId6" invalidUrl="" action="" tgtFrame="" tooltip="" history="1" highlightClick="0" endSnd="0"/>
              </a:rPr>
              <a:t>Frédo Durand</a:t>
            </a:r>
          </a:p>
          <a:p>
            <a:pPr lvl="1"/>
            <a:r>
              <a:t>A Gentle Introduction to Bilateral Filtering and its Applications. people.csail.mit.edu/sparis/siggraph07_course/</a:t>
            </a:r>
          </a:p>
        </p:txBody>
      </p:sp>
      <p:sp>
        <p:nvSpPr>
          <p:cNvPr id="342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429" name="droppedImage.tiff"/>
          <p:cNvGrpSpPr/>
          <p:nvPr/>
        </p:nvGrpSpPr>
        <p:grpSpPr>
          <a:xfrm>
            <a:off x="9309100" y="5035075"/>
            <a:ext cx="2532969" cy="3187701"/>
            <a:chOff x="0" y="0"/>
            <a:chExt cx="2532968" cy="3187700"/>
          </a:xfrm>
        </p:grpSpPr>
        <p:pic>
          <p:nvPicPr>
            <p:cNvPr id="3428" name="droppedImage.tiff" descr="droppedImage.tiff"/>
            <p:cNvPicPr>
              <a:picLocks noChangeAspect="1"/>
            </p:cNvPicPr>
            <p:nvPr/>
          </p:nvPicPr>
          <p:blipFill>
            <a:blip r:embed="rId7">
              <a:extLst/>
            </a:blip>
            <a:stretch>
              <a:fillRect/>
            </a:stretch>
          </p:blipFill>
          <p:spPr>
            <a:xfrm>
              <a:off x="304800" y="177800"/>
              <a:ext cx="2037669" cy="2781300"/>
            </a:xfrm>
            <a:prstGeom prst="rect">
              <a:avLst/>
            </a:prstGeom>
            <a:ln>
              <a:noFill/>
            </a:ln>
            <a:effectLst/>
          </p:spPr>
        </p:pic>
        <p:pic>
          <p:nvPicPr>
            <p:cNvPr id="3427" name="droppedImage.tiff" descr="droppedImage.tiff"/>
            <p:cNvPicPr>
              <a:picLocks noChangeAspect="0"/>
            </p:cNvPicPr>
            <p:nvPr/>
          </p:nvPicPr>
          <p:blipFill>
            <a:blip r:embed="rId8">
              <a:extLst/>
            </a:blip>
            <a:stretch>
              <a:fillRect/>
            </a:stretch>
          </p:blipFill>
          <p:spPr>
            <a:xfrm>
              <a:off x="0" y="0"/>
              <a:ext cx="2532969" cy="3187700"/>
            </a:xfrm>
            <a:prstGeom prst="rect">
              <a:avLst/>
            </a:prstGeom>
            <a:effectLst/>
          </p:spPr>
        </p:pic>
      </p:grpSp>
      <p:grpSp>
        <p:nvGrpSpPr>
          <p:cNvPr id="3432" name="droppedImage.png"/>
          <p:cNvGrpSpPr/>
          <p:nvPr/>
        </p:nvGrpSpPr>
        <p:grpSpPr>
          <a:xfrm>
            <a:off x="6118763" y="5575300"/>
            <a:ext cx="2641601" cy="3192142"/>
            <a:chOff x="0" y="0"/>
            <a:chExt cx="2641600" cy="3192141"/>
          </a:xfrm>
        </p:grpSpPr>
        <p:pic>
          <p:nvPicPr>
            <p:cNvPr id="3431" name="droppedImage.png" descr="droppedImage.png"/>
            <p:cNvPicPr>
              <a:picLocks noChangeAspect="1"/>
            </p:cNvPicPr>
            <p:nvPr/>
          </p:nvPicPr>
          <p:blipFill>
            <a:blip r:embed="rId9">
              <a:extLst/>
            </a:blip>
            <a:stretch>
              <a:fillRect/>
            </a:stretch>
          </p:blipFill>
          <p:spPr>
            <a:xfrm>
              <a:off x="304800" y="177800"/>
              <a:ext cx="2146300" cy="2785742"/>
            </a:xfrm>
            <a:prstGeom prst="rect">
              <a:avLst/>
            </a:prstGeom>
            <a:ln>
              <a:noFill/>
            </a:ln>
            <a:effectLst/>
          </p:spPr>
        </p:pic>
        <p:pic>
          <p:nvPicPr>
            <p:cNvPr id="3430" name="droppedImage.png" descr="droppedImage.png"/>
            <p:cNvPicPr>
              <a:picLocks noChangeAspect="0"/>
            </p:cNvPicPr>
            <p:nvPr/>
          </p:nvPicPr>
          <p:blipFill>
            <a:blip r:embed="rId10">
              <a:extLst/>
            </a:blip>
            <a:stretch>
              <a:fillRect/>
            </a:stretch>
          </p:blipFill>
          <p:spPr>
            <a:xfrm>
              <a:off x="0" y="0"/>
              <a:ext cx="2641600" cy="3192142"/>
            </a:xfrm>
            <a:prstGeom prst="rect">
              <a:avLst/>
            </a:prstGeom>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Source : S. Narasimhan Source : S. Narasimhan" descr="Source : S. Narasimhan Source : S. Narasimha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396" name="Dérivées partielles…"/>
          <p:cNvSpPr txBox="1"/>
          <p:nvPr>
            <p:ph type="body" idx="1"/>
          </p:nvPr>
        </p:nvSpPr>
        <p:spPr>
          <a:prstGeom prst="rect">
            <a:avLst/>
          </a:prstGeom>
        </p:spPr>
        <p:txBody>
          <a:bodyPr/>
          <a:lstStyle>
            <a:lvl2pPr>
              <a:buAutoNum type="alphaLcParenR" startAt="2"/>
            </a:lvl2pPr>
          </a:lstStyle>
          <a:p>
            <a:pPr/>
            <a:r>
              <a:t>Dérivées partielles</a:t>
            </a:r>
          </a:p>
          <a:p>
            <a:pPr lvl="1"/>
            <a:r>
              <a:t>À base de lissage</a:t>
            </a:r>
          </a:p>
        </p:txBody>
      </p:sp>
      <p:sp>
        <p:nvSpPr>
          <p:cNvPr id="397" name="Calcul des dérivées d’image"/>
          <p:cNvSpPr txBox="1"/>
          <p:nvPr>
            <p:ph type="title"/>
          </p:nvPr>
        </p:nvSpPr>
        <p:spPr>
          <a:prstGeom prst="rect">
            <a:avLst/>
          </a:prstGeom>
        </p:spPr>
        <p:txBody>
          <a:bodyPr/>
          <a:lstStyle/>
          <a:p>
            <a:pPr/>
            <a:r>
              <a:t>Calcul des dérivées d’image</a:t>
            </a:r>
          </a:p>
        </p:txBody>
      </p:sp>
      <p:sp>
        <p:nvSpPr>
          <p:cNvPr id="3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9" name="Trouver le max dans"/>
          <p:cNvSpPr/>
          <p:nvPr/>
        </p:nvSpPr>
        <p:spPr>
          <a:xfrm>
            <a:off x="9322518" y="1285795"/>
            <a:ext cx="2459617" cy="1076338"/>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spAutoFit/>
          </a:bodyPr>
          <a:lstStyle/>
          <a:p>
            <a:pPr algn="ctr" defTabSz="457200">
              <a:spcBef>
                <a:spcPts val="0"/>
              </a:spcBef>
              <a:defRPr>
                <a:solidFill>
                  <a:srgbClr val="232A32"/>
                </a:solidFill>
              </a:defRPr>
            </a:pPr>
            <a:r>
              <a:t>Trouver le max dans </a:t>
            </a:r>
          </a:p>
          <a:p>
            <a:pPr algn="ctr" defTabSz="457200">
              <a:spcBef>
                <a:spcPts val="0"/>
              </a:spcBef>
              <a:defRPr>
                <a:solidFill>
                  <a:srgbClr val="232A32"/>
                </a:solidFill>
              </a:defRPr>
            </a:pPr>
            <a14:m>
              <m:oMathPara>
                <m:oMathParaPr>
                  <m:jc m:val="center"/>
                </m:oMathParaPr>
                <m:oMath>
                  <m:f>
                    <m:fPr>
                      <m:ctrlPr>
                        <a:rPr xmlns:a="http://schemas.openxmlformats.org/drawingml/2006/main" sz="2000" i="1">
                          <a:solidFill>
                            <a:srgbClr val="232A32"/>
                          </a:solidFill>
                          <a:latin typeface="Cambria Math" panose="02040503050406030204" pitchFamily="18" charset="0"/>
                        </a:rPr>
                      </m:ctrlPr>
                      <m:type m:val="bar"/>
                    </m:fPr>
                    <m:num>
                      <m:r>
                        <m:rPr>
                          <m:sty m:val="p"/>
                        </m:rPr>
                        <a:rPr xmlns:a="http://schemas.openxmlformats.org/drawingml/2006/main" sz="2000" i="1">
                          <a:solidFill>
                            <a:srgbClr val="232A32"/>
                          </a:solidFill>
                          <a:latin typeface="Cambria Math" panose="02040503050406030204" pitchFamily="18" charset="0"/>
                        </a:rPr>
                        <m:t>∂</m:t>
                      </m:r>
                    </m:num>
                    <m:den>
                      <m:r>
                        <m:rPr>
                          <m:sty m:val="p"/>
                        </m:rP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den>
                  </m:f>
                  <m:d>
                    <m:dPr>
                      <m:ctrlPr>
                        <a:rPr xmlns:a="http://schemas.openxmlformats.org/drawingml/2006/main" sz="2000" i="1">
                          <a:solidFill>
                            <a:srgbClr val="232A32"/>
                          </a:solidFill>
                          <a:latin typeface="Cambria Math" panose="02040503050406030204" pitchFamily="18" charset="0"/>
                        </a:rPr>
                      </m:ctrlPr>
                    </m:dPr>
                    <m:e>
                      <m:r>
                        <a:rPr xmlns:a="http://schemas.openxmlformats.org/drawingml/2006/main" sz="2000" i="1">
                          <a:solidFill>
                            <a:srgbClr val="232A32"/>
                          </a:solidFill>
                          <a:latin typeface="Cambria Math" panose="02040503050406030204" pitchFamily="18" charset="0"/>
                        </a:rPr>
                        <m:t>f</m:t>
                      </m:r>
                      <m:r>
                        <a:rPr xmlns:a="http://schemas.openxmlformats.org/drawingml/2006/main" sz="2000" i="1">
                          <a:solidFill>
                            <a:srgbClr val="232A32"/>
                          </a:solidFill>
                          <a:latin typeface="Cambria Math" panose="02040503050406030204" pitchFamily="18" charset="0"/>
                        </a:rPr>
                        <m:t>*</m:t>
                      </m:r>
                      <m:sSub>
                        <m:e>
                          <m:r>
                            <a:rPr xmlns:a="http://schemas.openxmlformats.org/drawingml/2006/main" sz="2000" i="1">
                              <a:solidFill>
                                <a:srgbClr val="232A32"/>
                              </a:solidFill>
                              <a:latin typeface="Cambria Math" panose="02040503050406030204" pitchFamily="18" charset="0"/>
                            </a:rPr>
                            <m:t>h</m:t>
                          </m:r>
                        </m:e>
                        <m:sub>
                          <m:r>
                            <a:rPr xmlns:a="http://schemas.openxmlformats.org/drawingml/2006/main" sz="2000" i="1">
                              <a:solidFill>
                                <a:srgbClr val="232A32"/>
                              </a:solidFill>
                              <a:latin typeface="Cambria Math" panose="02040503050406030204" pitchFamily="18" charset="0"/>
                            </a:rPr>
                            <m:t>b</m:t>
                          </m:r>
                        </m:sub>
                      </m:sSub>
                    </m:e>
                  </m:d>
                  <m:d>
                    <m:dPr>
                      <m:ctrlPr>
                        <a:rPr xmlns:a="http://schemas.openxmlformats.org/drawingml/2006/main" sz="2000" i="1">
                          <a:solidFill>
                            <a:srgbClr val="232A32"/>
                          </a:solidFill>
                          <a:latin typeface="Cambria Math" panose="02040503050406030204" pitchFamily="18" charset="0"/>
                        </a:rPr>
                      </m:ctrlPr>
                      <m:begChr m:val="["/>
                      <m:endChr m:val="]"/>
                    </m:dPr>
                    <m:e>
                      <m:r>
                        <a:rPr xmlns:a="http://schemas.openxmlformats.org/drawingml/2006/main" sz="2000" i="1">
                          <a:solidFill>
                            <a:srgbClr val="232A32"/>
                          </a:solidFill>
                          <a:latin typeface="Cambria Math" panose="02040503050406030204" pitchFamily="18" charset="0"/>
                        </a:rPr>
                        <m:t>n</m:t>
                      </m:r>
                    </m:e>
                  </m:d>
                </m:oMath>
              </m:oMathPara>
            </a14:m>
          </a:p>
        </p:txBody>
      </p:sp>
      <p:grpSp>
        <p:nvGrpSpPr>
          <p:cNvPr id="402" name="Group"/>
          <p:cNvGrpSpPr/>
          <p:nvPr/>
        </p:nvGrpSpPr>
        <p:grpSpPr>
          <a:xfrm>
            <a:off x="2443094" y="2660072"/>
            <a:ext cx="7812157" cy="1511301"/>
            <a:chOff x="0" y="-101600"/>
            <a:chExt cx="7812156" cy="1511300"/>
          </a:xfrm>
        </p:grpSpPr>
        <p:pic>
          <p:nvPicPr>
            <p:cNvPr id="400" name="image.png" descr="image.png"/>
            <p:cNvPicPr>
              <a:picLocks noChangeAspect="0"/>
            </p:cNvPicPr>
            <p:nvPr/>
          </p:nvPicPr>
          <p:blipFill>
            <a:blip r:embed="rId3">
              <a:extLst/>
            </a:blip>
            <a:stretch>
              <a:fillRect/>
            </a:stretch>
          </p:blipFill>
          <p:spPr>
            <a:xfrm>
              <a:off x="687456" y="-101600"/>
              <a:ext cx="7124701" cy="1511300"/>
            </a:xfrm>
            <a:prstGeom prst="rect">
              <a:avLst/>
            </a:prstGeom>
            <a:effectLst/>
          </p:spPr>
        </p:pic>
        <p:sp>
          <p:nvSpPr>
            <p:cNvPr id="401" name="f[n]"/>
            <p:cNvSpPr/>
            <p:nvPr/>
          </p:nvSpPr>
          <p:spPr>
            <a:xfrm>
              <a:off x="0" y="426027"/>
              <a:ext cx="620738"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spc="400"/>
                <a:t>f</a:t>
              </a:r>
              <a:r>
                <a:t>[</a:t>
              </a:r>
              <a:r>
                <a:rPr i="1"/>
                <a:t>n</a:t>
              </a:r>
              <a:r>
                <a:t>]</a:t>
              </a:r>
            </a:p>
          </p:txBody>
        </p:sp>
      </p:grpSp>
      <p:grpSp>
        <p:nvGrpSpPr>
          <p:cNvPr id="405" name="Group"/>
          <p:cNvGrpSpPr/>
          <p:nvPr/>
        </p:nvGrpSpPr>
        <p:grpSpPr>
          <a:xfrm>
            <a:off x="2107862" y="4216400"/>
            <a:ext cx="8153739" cy="1511300"/>
            <a:chOff x="-213061" y="-101600"/>
            <a:chExt cx="8153736" cy="1511300"/>
          </a:xfrm>
        </p:grpSpPr>
        <p:pic>
          <p:nvPicPr>
            <p:cNvPr id="403" name="image.png" descr="image.png"/>
            <p:cNvPicPr>
              <a:picLocks noChangeAspect="0"/>
            </p:cNvPicPr>
            <p:nvPr/>
          </p:nvPicPr>
          <p:blipFill>
            <a:blip r:embed="rId4">
              <a:extLst/>
            </a:blip>
            <a:stretch>
              <a:fillRect/>
            </a:stretch>
          </p:blipFill>
          <p:spPr>
            <a:xfrm>
              <a:off x="815975" y="-101600"/>
              <a:ext cx="7124700" cy="1511300"/>
            </a:xfrm>
            <a:prstGeom prst="rect">
              <a:avLst/>
            </a:prstGeom>
            <a:effectLst/>
          </p:spPr>
        </p:pic>
        <p:sp>
          <p:nvSpPr>
            <p:cNvPr id="404" name="Equation"/>
            <p:cNvSpPr txBox="1"/>
            <p:nvPr/>
          </p:nvSpPr>
          <p:spPr>
            <a:xfrm>
              <a:off x="-213062" y="486647"/>
              <a:ext cx="727866" cy="334806"/>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800" i="1">
                            <a:solidFill>
                              <a:srgbClr val="222222"/>
                            </a:solidFill>
                            <a:latin typeface="Cambria Math" panose="02040503050406030204" pitchFamily="18" charset="0"/>
                          </a:rPr>
                          <m:t>h</m:t>
                        </m:r>
                      </m:e>
                      <m:sub>
                        <m:r>
                          <a:rPr xmlns:a="http://schemas.openxmlformats.org/drawingml/2006/main" sz="2800" i="1">
                            <a:solidFill>
                              <a:srgbClr val="222222"/>
                            </a:solidFill>
                            <a:latin typeface="Cambria Math" panose="02040503050406030204" pitchFamily="18" charset="0"/>
                          </a:rPr>
                          <m:t>b</m:t>
                        </m:r>
                      </m:sub>
                    </m:sSub>
                    <m:d>
                      <m:dPr>
                        <m:ctrlPr>
                          <a:rPr xmlns:a="http://schemas.openxmlformats.org/drawingml/2006/main" sz="2800" i="1">
                            <a:solidFill>
                              <a:srgbClr val="222222"/>
                            </a:solidFill>
                            <a:latin typeface="Cambria Math" panose="02040503050406030204" pitchFamily="18" charset="0"/>
                          </a:rPr>
                        </m:ctrlPr>
                        <m:begChr m:val="["/>
                        <m:endChr m:val="]"/>
                      </m:dPr>
                      <m:e>
                        <m:r>
                          <a:rPr xmlns:a="http://schemas.openxmlformats.org/drawingml/2006/main" sz="2800" i="1">
                            <a:solidFill>
                              <a:srgbClr val="222222"/>
                            </a:solidFill>
                            <a:latin typeface="Cambria Math" panose="02040503050406030204" pitchFamily="18" charset="0"/>
                          </a:rPr>
                          <m:t>n</m:t>
                        </m:r>
                      </m:e>
                    </m:d>
                  </m:oMath>
                </m:oMathPara>
              </a14:m>
              <a:endParaRPr sz="2800">
                <a:solidFill>
                  <a:srgbClr val="232323"/>
                </a:solidFill>
              </a:endParaRPr>
            </a:p>
          </p:txBody>
        </p:sp>
      </p:grpSp>
      <p:grpSp>
        <p:nvGrpSpPr>
          <p:cNvPr id="408" name="Group"/>
          <p:cNvGrpSpPr/>
          <p:nvPr/>
        </p:nvGrpSpPr>
        <p:grpSpPr>
          <a:xfrm>
            <a:off x="1727199" y="5765800"/>
            <a:ext cx="8534401" cy="1524000"/>
            <a:chOff x="0" y="-101600"/>
            <a:chExt cx="8534400" cy="1524000"/>
          </a:xfrm>
        </p:grpSpPr>
        <p:pic>
          <p:nvPicPr>
            <p:cNvPr id="406" name="MathTypeImage.pdf" descr="MathTypeImage.pdf"/>
            <p:cNvPicPr>
              <a:picLocks noChangeAspect="1"/>
            </p:cNvPicPr>
            <p:nvPr/>
          </p:nvPicPr>
          <p:blipFill>
            <a:blip r:embed="rId5">
              <a:extLst/>
            </a:blip>
            <a:srcRect l="0" t="0" r="0" b="0"/>
            <a:stretch>
              <a:fillRect/>
            </a:stretch>
          </p:blipFill>
          <p:spPr>
            <a:xfrm>
              <a:off x="0" y="431799"/>
              <a:ext cx="1226004" cy="432709"/>
            </a:xfrm>
            <a:prstGeom prst="rect">
              <a:avLst/>
            </a:prstGeom>
            <a:ln w="12700" cap="flat">
              <a:noFill/>
              <a:miter lim="400000"/>
            </a:ln>
            <a:effectLst/>
          </p:spPr>
        </p:pic>
        <p:pic>
          <p:nvPicPr>
            <p:cNvPr id="407" name="image.png" descr="image.png"/>
            <p:cNvPicPr>
              <a:picLocks noChangeAspect="0"/>
            </p:cNvPicPr>
            <p:nvPr/>
          </p:nvPicPr>
          <p:blipFill>
            <a:blip r:embed="rId6">
              <a:extLst/>
            </a:blip>
            <a:stretch>
              <a:fillRect/>
            </a:stretch>
          </p:blipFill>
          <p:spPr>
            <a:xfrm>
              <a:off x="1409700" y="-101600"/>
              <a:ext cx="7124700" cy="1524000"/>
            </a:xfrm>
            <a:prstGeom prst="rect">
              <a:avLst/>
            </a:prstGeom>
            <a:effectLst/>
          </p:spPr>
        </p:pic>
      </p:grpSp>
      <p:grpSp>
        <p:nvGrpSpPr>
          <p:cNvPr id="411" name="Group"/>
          <p:cNvGrpSpPr/>
          <p:nvPr/>
        </p:nvGrpSpPr>
        <p:grpSpPr>
          <a:xfrm>
            <a:off x="1549400" y="7327900"/>
            <a:ext cx="8648700" cy="1524000"/>
            <a:chOff x="0" y="-101600"/>
            <a:chExt cx="8648700" cy="1524000"/>
          </a:xfrm>
        </p:grpSpPr>
        <p:pic>
          <p:nvPicPr>
            <p:cNvPr id="409" name="MathTypeImage.pdf" descr="MathTypeImage.pdf"/>
            <p:cNvPicPr>
              <a:picLocks noChangeAspect="1"/>
            </p:cNvPicPr>
            <p:nvPr/>
          </p:nvPicPr>
          <p:blipFill>
            <a:blip r:embed="rId7">
              <a:extLst/>
            </a:blip>
            <a:srcRect l="0" t="0" r="0" b="0"/>
            <a:stretch>
              <a:fillRect/>
            </a:stretch>
          </p:blipFill>
          <p:spPr>
            <a:xfrm>
              <a:off x="0" y="266700"/>
              <a:ext cx="1466397" cy="769258"/>
            </a:xfrm>
            <a:prstGeom prst="rect">
              <a:avLst/>
            </a:prstGeom>
            <a:ln w="12700" cap="flat">
              <a:noFill/>
              <a:miter lim="400000"/>
            </a:ln>
            <a:effectLst/>
          </p:spPr>
        </p:pic>
        <p:pic>
          <p:nvPicPr>
            <p:cNvPr id="410" name="image.png" descr="image.png"/>
            <p:cNvPicPr>
              <a:picLocks noChangeAspect="0"/>
            </p:cNvPicPr>
            <p:nvPr/>
          </p:nvPicPr>
          <p:blipFill>
            <a:blip r:embed="rId8">
              <a:extLst/>
            </a:blip>
            <a:stretch>
              <a:fillRect/>
            </a:stretch>
          </p:blipFill>
          <p:spPr>
            <a:xfrm>
              <a:off x="1524000" y="-101600"/>
              <a:ext cx="7124700" cy="1524000"/>
            </a:xfrm>
            <a:prstGeom prst="rect">
              <a:avLst/>
            </a:prstGeom>
            <a:effectLst/>
          </p:spPr>
        </p:pic>
      </p:grpSp>
      <p:sp>
        <p:nvSpPr>
          <p:cNvPr id="412" name="conv. 1"/>
          <p:cNvSpPr/>
          <p:nvPr/>
        </p:nvSpPr>
        <p:spPr>
          <a:xfrm>
            <a:off x="4025900" y="6006145"/>
            <a:ext cx="972543"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conv. 1</a:t>
            </a:r>
          </a:p>
        </p:txBody>
      </p:sp>
      <p:sp>
        <p:nvSpPr>
          <p:cNvPr id="413" name="conv. 2"/>
          <p:cNvSpPr/>
          <p:nvPr/>
        </p:nvSpPr>
        <p:spPr>
          <a:xfrm>
            <a:off x="4025900" y="7606345"/>
            <a:ext cx="972543"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conv. 2</a:t>
            </a:r>
          </a:p>
        </p:txBody>
      </p:sp>
      <p:sp>
        <p:nvSpPr>
          <p:cNvPr id="414" name="Où est le contour?"/>
          <p:cNvSpPr/>
          <p:nvPr/>
        </p:nvSpPr>
        <p:spPr>
          <a:xfrm>
            <a:off x="9639300" y="7556500"/>
            <a:ext cx="2527300" cy="1054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10" y="17781"/>
                </a:moveTo>
                <a:lnTo>
                  <a:pt x="4610" y="21600"/>
                </a:lnTo>
                <a:lnTo>
                  <a:pt x="0" y="10800"/>
                </a:lnTo>
                <a:lnTo>
                  <a:pt x="4610" y="0"/>
                </a:lnTo>
                <a:lnTo>
                  <a:pt x="4610" y="3819"/>
                </a:lnTo>
                <a:lnTo>
                  <a:pt x="21600" y="3819"/>
                </a:lnTo>
                <a:lnTo>
                  <a:pt x="21600" y="17781"/>
                </a:lnTo>
                <a:close/>
              </a:path>
            </a:pathLst>
          </a:cu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Où est le contour?</a:t>
            </a:r>
          </a:p>
        </p:txBody>
      </p:sp>
      <p:sp>
        <p:nvSpPr>
          <p:cNvPr id="415" name="le masque est trouvé de façon analytique puis numérisée"/>
          <p:cNvSpPr/>
          <p:nvPr/>
        </p:nvSpPr>
        <p:spPr>
          <a:xfrm>
            <a:off x="5600700" y="4399595"/>
            <a:ext cx="3568700" cy="8020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le masque est trouvé de façon analytique puis numérisée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0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4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4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4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5"/>
      <p:bldP build="whole" bldLvl="1" animBg="1" rev="0" advAuto="0" spid="414" grpId="7"/>
      <p:bldP build="whole" bldLvl="1" animBg="1" rev="0" advAuto="0" spid="412" grpId="4"/>
      <p:bldP build="whole" bldLvl="1" animBg="1" rev="0" advAuto="0" spid="405" grpId="1"/>
      <p:bldP build="whole" bldLvl="1" animBg="1" rev="0" advAuto="0" spid="415" grpId="2"/>
      <p:bldP build="whole" bldLvl="1" animBg="1" rev="0" advAuto="0" spid="408" grpId="3"/>
      <p:bldP build="whole" bldLvl="1" animBg="1" rev="0" advAuto="0" spid="413" grpId="6"/>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Source : S. Narasimhan Source : S. Narasimhan" descr="Source : S. Narasimhan Source : S. Narasimhan"/>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18" name="Dérivées partielles…"/>
          <p:cNvSpPr txBox="1"/>
          <p:nvPr>
            <p:ph type="body" idx="1"/>
          </p:nvPr>
        </p:nvSpPr>
        <p:spPr>
          <a:prstGeom prst="rect">
            <a:avLst/>
          </a:prstGeom>
        </p:spPr>
        <p:txBody>
          <a:bodyPr/>
          <a:lstStyle>
            <a:lvl2pPr>
              <a:buAutoNum type="alphaLcParenR" startAt="2"/>
            </a:lvl2pPr>
            <a:lvl3pPr>
              <a:buBlip>
                <a:blip r:embed="rId4"/>
              </a:buBlip>
            </a:lvl3pPr>
          </a:lstStyle>
          <a:p>
            <a:pPr/>
            <a:r>
              <a:t>Dérivées partielles</a:t>
            </a:r>
          </a:p>
          <a:p>
            <a:pPr lvl="1"/>
            <a:r>
              <a:t>À base de lissage</a:t>
            </a:r>
          </a:p>
          <a:p>
            <a:pPr lvl="2"/>
            <a:r>
              <a:t>Sauve une convolution</a:t>
            </a:r>
          </a:p>
        </p:txBody>
      </p:sp>
      <p:sp>
        <p:nvSpPr>
          <p:cNvPr id="419" name="Calcul des dérivées d’image"/>
          <p:cNvSpPr txBox="1"/>
          <p:nvPr>
            <p:ph type="title"/>
          </p:nvPr>
        </p:nvSpPr>
        <p:spPr>
          <a:prstGeom prst="rect">
            <a:avLst/>
          </a:prstGeom>
        </p:spPr>
        <p:txBody>
          <a:bodyPr/>
          <a:lstStyle/>
          <a:p>
            <a:pPr/>
            <a:r>
              <a:t>Calcul des dérivées d’image</a:t>
            </a:r>
          </a:p>
        </p:txBody>
      </p:sp>
      <p:sp>
        <p:nvSpPr>
          <p:cNvPr id="4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1" name="Rappel des propriétés de la convolution"/>
          <p:cNvSpPr/>
          <p:nvPr/>
        </p:nvSpPr>
        <p:spPr>
          <a:xfrm>
            <a:off x="7483175" y="1456155"/>
            <a:ext cx="4268962" cy="1274215"/>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i="1"/>
              <a:t>Rappel</a:t>
            </a:r>
            <a:r>
              <a:t> des propriétés de la convolution</a:t>
            </a:r>
          </a:p>
          <a:p>
            <a:pPr lvl="1" marL="419100" indent="-317500">
              <a:buSzPct val="63000"/>
              <a:buFont typeface="TimesNewRomanPSMT"/>
              <a:buBlip>
                <a:blip r:embed="rId5"/>
              </a:buBlip>
            </a:pPr>
            <a14:m>
              <m:oMath>
                <m:f>
                  <m:fPr>
                    <m:ctrlPr>
                      <a:rPr xmlns:a="http://schemas.openxmlformats.org/drawingml/2006/main" sz="2050" i="1">
                        <a:solidFill>
                          <a:srgbClr val="222222"/>
                        </a:solidFill>
                        <a:latin typeface="Cambria Math" panose="02040503050406030204" pitchFamily="18" charset="0"/>
                      </a:rPr>
                    </m:ctrlPr>
                    <m:type m:val="bar"/>
                  </m:fPr>
                  <m:num>
                    <m:r>
                      <m:rPr>
                        <m:sty m:val="p"/>
                      </m:rPr>
                      <a:rPr xmlns:a="http://schemas.openxmlformats.org/drawingml/2006/main" sz="2050" i="1">
                        <a:solidFill>
                          <a:srgbClr val="222222"/>
                        </a:solidFill>
                        <a:latin typeface="Cambria Math" panose="02040503050406030204" pitchFamily="18" charset="0"/>
                      </a:rPr>
                      <m:t>∂</m:t>
                    </m:r>
                  </m:num>
                  <m:den>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den>
                </m:f>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h</m:t>
                        </m:r>
                      </m:e>
                      <m:sub>
                        <m:r>
                          <a:rPr xmlns:a="http://schemas.openxmlformats.org/drawingml/2006/main" sz="2050" i="1">
                            <a:solidFill>
                              <a:srgbClr val="222222"/>
                            </a:solidFill>
                            <a:latin typeface="Cambria Math" panose="02040503050406030204" pitchFamily="18" charset="0"/>
                          </a:rPr>
                          <m:t>b</m:t>
                        </m:r>
                      </m:sub>
                    </m:sSub>
                  </m:e>
                </m:d>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f>
                      <m:fPr>
                        <m:ctrlPr>
                          <a:rPr xmlns:a="http://schemas.openxmlformats.org/drawingml/2006/main" sz="2050" i="1">
                            <a:solidFill>
                              <a:srgbClr val="222222"/>
                            </a:solidFill>
                            <a:latin typeface="Cambria Math" panose="02040503050406030204" pitchFamily="18" charset="0"/>
                          </a:rPr>
                        </m:ctrlPr>
                        <m:type m:val="bar"/>
                      </m:fPr>
                      <m:num>
                        <m:r>
                          <m:rPr>
                            <m:sty m:val="p"/>
                          </m:rP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h</m:t>
                            </m:r>
                          </m:e>
                          <m:sub>
                            <m:r>
                              <a:rPr xmlns:a="http://schemas.openxmlformats.org/drawingml/2006/main" sz="2050" i="1">
                                <a:solidFill>
                                  <a:srgbClr val="222222"/>
                                </a:solidFill>
                                <a:latin typeface="Cambria Math" panose="02040503050406030204" pitchFamily="18" charset="0"/>
                              </a:rPr>
                              <m:t>b</m:t>
                            </m:r>
                          </m:sub>
                        </m:sSub>
                      </m:num>
                      <m:den>
                        <m:r>
                          <m:rPr>
                            <m:sty m:val="p"/>
                          </m:rP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den>
                    </m:f>
                  </m:e>
                </m:d>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oMath>
            </a14:m>
            <a:r>
              <a:t> </a:t>
            </a:r>
          </a:p>
        </p:txBody>
      </p:sp>
      <p:grpSp>
        <p:nvGrpSpPr>
          <p:cNvPr id="424" name="Group"/>
          <p:cNvGrpSpPr/>
          <p:nvPr/>
        </p:nvGrpSpPr>
        <p:grpSpPr>
          <a:xfrm>
            <a:off x="2239894" y="3136900"/>
            <a:ext cx="7310767" cy="1841500"/>
            <a:chOff x="0" y="-101600"/>
            <a:chExt cx="7310766" cy="1841500"/>
          </a:xfrm>
        </p:grpSpPr>
        <p:pic>
          <p:nvPicPr>
            <p:cNvPr id="422" name="image.png" descr="image.png"/>
            <p:cNvPicPr>
              <a:picLocks noChangeAspect="0"/>
            </p:cNvPicPr>
            <p:nvPr/>
          </p:nvPicPr>
          <p:blipFill>
            <a:blip r:embed="rId6">
              <a:extLst/>
            </a:blip>
            <a:stretch>
              <a:fillRect/>
            </a:stretch>
          </p:blipFill>
          <p:spPr>
            <a:xfrm>
              <a:off x="668666" y="-101600"/>
              <a:ext cx="6642101" cy="1841500"/>
            </a:xfrm>
            <a:prstGeom prst="rect">
              <a:avLst/>
            </a:prstGeom>
            <a:effectLst/>
          </p:spPr>
        </p:pic>
        <p:sp>
          <p:nvSpPr>
            <p:cNvPr id="423" name="f [n]"/>
            <p:cNvSpPr/>
            <p:nvPr/>
          </p:nvSpPr>
          <p:spPr>
            <a:xfrm>
              <a:off x="0" y="608645"/>
              <a:ext cx="595338"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f </a:t>
              </a:r>
              <a:r>
                <a:t>[</a:t>
              </a:r>
              <a:r>
                <a:rPr i="1"/>
                <a:t>n</a:t>
              </a:r>
              <a:r>
                <a:t>]</a:t>
              </a:r>
            </a:p>
          </p:txBody>
        </p:sp>
      </p:grpSp>
      <p:grpSp>
        <p:nvGrpSpPr>
          <p:cNvPr id="427" name="Group"/>
          <p:cNvGrpSpPr/>
          <p:nvPr/>
        </p:nvGrpSpPr>
        <p:grpSpPr>
          <a:xfrm>
            <a:off x="1943100" y="5118100"/>
            <a:ext cx="7594600" cy="1841500"/>
            <a:chOff x="0" y="-101600"/>
            <a:chExt cx="7594600" cy="1841500"/>
          </a:xfrm>
        </p:grpSpPr>
        <p:pic>
          <p:nvPicPr>
            <p:cNvPr id="425" name="MathTypeImage.pdf" descr="MathTypeImage.pdf"/>
            <p:cNvPicPr>
              <a:picLocks noChangeAspect="1"/>
            </p:cNvPicPr>
            <p:nvPr/>
          </p:nvPicPr>
          <p:blipFill>
            <a:blip r:embed="rId7">
              <a:extLst/>
            </a:blip>
            <a:srcRect l="0" t="0" r="0" b="0"/>
            <a:stretch>
              <a:fillRect/>
            </a:stretch>
          </p:blipFill>
          <p:spPr>
            <a:xfrm>
              <a:off x="0" y="444500"/>
              <a:ext cx="889454" cy="745219"/>
            </a:xfrm>
            <a:prstGeom prst="rect">
              <a:avLst/>
            </a:prstGeom>
            <a:ln w="12700" cap="flat">
              <a:noFill/>
              <a:miter lim="400000"/>
            </a:ln>
            <a:effectLst/>
          </p:spPr>
        </p:pic>
        <p:pic>
          <p:nvPicPr>
            <p:cNvPr id="426" name="image.png" descr="image.png"/>
            <p:cNvPicPr>
              <a:picLocks noChangeAspect="0"/>
            </p:cNvPicPr>
            <p:nvPr/>
          </p:nvPicPr>
          <p:blipFill>
            <a:blip r:embed="rId8">
              <a:extLst/>
            </a:blip>
            <a:stretch>
              <a:fillRect/>
            </a:stretch>
          </p:blipFill>
          <p:spPr>
            <a:xfrm>
              <a:off x="952500" y="-101600"/>
              <a:ext cx="6642100" cy="1841500"/>
            </a:xfrm>
            <a:prstGeom prst="rect">
              <a:avLst/>
            </a:prstGeom>
            <a:effectLst/>
          </p:spPr>
        </p:pic>
      </p:grpSp>
      <p:grpSp>
        <p:nvGrpSpPr>
          <p:cNvPr id="430" name="Group"/>
          <p:cNvGrpSpPr/>
          <p:nvPr/>
        </p:nvGrpSpPr>
        <p:grpSpPr>
          <a:xfrm>
            <a:off x="1308099" y="7099300"/>
            <a:ext cx="8229601" cy="1841500"/>
            <a:chOff x="0" y="-101600"/>
            <a:chExt cx="8229600" cy="1841500"/>
          </a:xfrm>
        </p:grpSpPr>
        <p:pic>
          <p:nvPicPr>
            <p:cNvPr id="428" name="MathTypeImage.pdf" descr="MathTypeImage.pdf"/>
            <p:cNvPicPr>
              <a:picLocks noChangeAspect="1"/>
            </p:cNvPicPr>
            <p:nvPr/>
          </p:nvPicPr>
          <p:blipFill>
            <a:blip r:embed="rId9">
              <a:extLst/>
            </a:blip>
            <a:srcRect l="0" t="0" r="0" b="0"/>
            <a:stretch>
              <a:fillRect/>
            </a:stretch>
          </p:blipFill>
          <p:spPr>
            <a:xfrm>
              <a:off x="0" y="406400"/>
              <a:ext cx="1466397" cy="817336"/>
            </a:xfrm>
            <a:prstGeom prst="rect">
              <a:avLst/>
            </a:prstGeom>
            <a:ln w="12700" cap="flat">
              <a:noFill/>
              <a:miter lim="400000"/>
            </a:ln>
            <a:effectLst/>
          </p:spPr>
        </p:pic>
        <p:pic>
          <p:nvPicPr>
            <p:cNvPr id="429" name="image.png" descr="image.png"/>
            <p:cNvPicPr>
              <a:picLocks noChangeAspect="0"/>
            </p:cNvPicPr>
            <p:nvPr/>
          </p:nvPicPr>
          <p:blipFill>
            <a:blip r:embed="rId10">
              <a:extLst/>
            </a:blip>
            <a:stretch>
              <a:fillRect/>
            </a:stretch>
          </p:blipFill>
          <p:spPr>
            <a:xfrm>
              <a:off x="1587500" y="-101600"/>
              <a:ext cx="6642100" cy="1841500"/>
            </a:xfrm>
            <a:prstGeom prst="rect">
              <a:avLst/>
            </a:prstGeom>
            <a:effectLst/>
          </p:spPr>
        </p:pic>
      </p:grpSp>
      <p:sp>
        <p:nvSpPr>
          <p:cNvPr id="431" name="conv."/>
          <p:cNvSpPr/>
          <p:nvPr/>
        </p:nvSpPr>
        <p:spPr>
          <a:xfrm>
            <a:off x="3619500" y="7352345"/>
            <a:ext cx="782043"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conv.</a:t>
            </a:r>
          </a:p>
        </p:txBody>
      </p:sp>
      <p:sp>
        <p:nvSpPr>
          <p:cNvPr id="432" name="la dérivée est trouvée de façon analytique puis numérisée"/>
          <p:cNvSpPr/>
          <p:nvPr/>
        </p:nvSpPr>
        <p:spPr>
          <a:xfrm>
            <a:off x="5283200" y="5529895"/>
            <a:ext cx="3568700" cy="8020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la dérivée est trouvée de façon analytique puis numérisée</a:t>
            </a:r>
          </a:p>
        </p:txBody>
      </p:sp>
      <p:sp>
        <p:nvSpPr>
          <p:cNvPr id="433" name="Où est le contour?"/>
          <p:cNvSpPr/>
          <p:nvPr/>
        </p:nvSpPr>
        <p:spPr>
          <a:xfrm>
            <a:off x="9169400" y="7480300"/>
            <a:ext cx="2362200" cy="1092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32" y="17781"/>
                </a:moveTo>
                <a:lnTo>
                  <a:pt x="4932" y="21600"/>
                </a:lnTo>
                <a:lnTo>
                  <a:pt x="0" y="10800"/>
                </a:lnTo>
                <a:lnTo>
                  <a:pt x="4932" y="0"/>
                </a:lnTo>
                <a:lnTo>
                  <a:pt x="4932" y="3819"/>
                </a:lnTo>
                <a:lnTo>
                  <a:pt x="21600" y="3819"/>
                </a:lnTo>
                <a:lnTo>
                  <a:pt x="21600" y="17781"/>
                </a:lnTo>
                <a:close/>
              </a:path>
            </a:pathLst>
          </a:cu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Où est le contour?</a:t>
            </a:r>
          </a:p>
        </p:txBody>
      </p:sp>
      <p:sp>
        <p:nvSpPr>
          <p:cNvPr id="434" name="Trouver le max dans"/>
          <p:cNvSpPr/>
          <p:nvPr/>
        </p:nvSpPr>
        <p:spPr>
          <a:xfrm>
            <a:off x="9771936" y="3859338"/>
            <a:ext cx="2459618" cy="1159563"/>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spAutoFit/>
          </a:bodyPr>
          <a:lstStyle/>
          <a:p>
            <a:pPr algn="ctr" defTabSz="457200">
              <a:spcBef>
                <a:spcPts val="0"/>
              </a:spcBef>
              <a:defRPr>
                <a:solidFill>
                  <a:srgbClr val="232A32"/>
                </a:solidFill>
              </a:defRPr>
            </a:pPr>
            <a:r>
              <a:t>Trouver le max dans </a:t>
            </a:r>
          </a:p>
          <a:p>
            <a:pPr algn="ctr" defTabSz="457200">
              <a:spcBef>
                <a:spcPts val="0"/>
              </a:spcBef>
              <a:defRPr>
                <a:solidFill>
                  <a:srgbClr val="232A32"/>
                </a:solidFill>
              </a:defRPr>
            </a:pPr>
            <a14:m>
              <m:oMathPara>
                <m:oMathParaPr>
                  <m:jc m:val="center"/>
                </m:oMathParaPr>
                <m:oMath>
                  <m:d>
                    <m:dPr>
                      <m:ctrlPr>
                        <a:rPr xmlns:a="http://schemas.openxmlformats.org/drawingml/2006/main" sz="2000" i="1">
                          <a:solidFill>
                            <a:srgbClr val="232A32"/>
                          </a:solidFill>
                          <a:latin typeface="Cambria Math" panose="02040503050406030204" pitchFamily="18" charset="0"/>
                        </a:rPr>
                      </m:ctrlPr>
                    </m:dPr>
                    <m:e>
                      <m:r>
                        <a:rPr xmlns:a="http://schemas.openxmlformats.org/drawingml/2006/main" sz="2000" i="1">
                          <a:solidFill>
                            <a:srgbClr val="232A32"/>
                          </a:solidFill>
                          <a:latin typeface="Cambria Math" panose="02040503050406030204" pitchFamily="18" charset="0"/>
                        </a:rPr>
                        <m:t>f</m:t>
                      </m:r>
                      <m:r>
                        <a:rPr xmlns:a="http://schemas.openxmlformats.org/drawingml/2006/main" sz="2000" i="1">
                          <a:solidFill>
                            <a:srgbClr val="232A32"/>
                          </a:solidFill>
                          <a:latin typeface="Cambria Math" panose="02040503050406030204" pitchFamily="18" charset="0"/>
                        </a:rPr>
                        <m:t>*</m:t>
                      </m:r>
                      <m:f>
                        <m:fPr>
                          <m:ctrlPr>
                            <a:rPr xmlns:a="http://schemas.openxmlformats.org/drawingml/2006/main" sz="2000" i="1">
                              <a:solidFill>
                                <a:srgbClr val="232A32"/>
                              </a:solidFill>
                              <a:latin typeface="Cambria Math" panose="02040503050406030204" pitchFamily="18" charset="0"/>
                            </a:rPr>
                          </m:ctrlPr>
                          <m:type m:val="bar"/>
                        </m:fPr>
                        <m:num>
                          <m:r>
                            <m:rPr>
                              <m:sty m:val="p"/>
                            </m:rPr>
                            <a:rPr xmlns:a="http://schemas.openxmlformats.org/drawingml/2006/main" sz="2000" i="1">
                              <a:solidFill>
                                <a:srgbClr val="232A32"/>
                              </a:solidFill>
                              <a:latin typeface="Cambria Math" panose="02040503050406030204" pitchFamily="18" charset="0"/>
                            </a:rPr>
                            <m:t>∂</m:t>
                          </m:r>
                          <m:sSub>
                            <m:e>
                              <m:r>
                                <a:rPr xmlns:a="http://schemas.openxmlformats.org/drawingml/2006/main" sz="2000" i="1">
                                  <a:solidFill>
                                    <a:srgbClr val="232A32"/>
                                  </a:solidFill>
                                  <a:latin typeface="Cambria Math" panose="02040503050406030204" pitchFamily="18" charset="0"/>
                                </a:rPr>
                                <m:t>h</m:t>
                              </m:r>
                            </m:e>
                            <m:sub>
                              <m:r>
                                <a:rPr xmlns:a="http://schemas.openxmlformats.org/drawingml/2006/main" sz="2000" i="1">
                                  <a:solidFill>
                                    <a:srgbClr val="232A32"/>
                                  </a:solidFill>
                                  <a:latin typeface="Cambria Math" panose="02040503050406030204" pitchFamily="18" charset="0"/>
                                </a:rPr>
                                <m:t>b</m:t>
                              </m:r>
                            </m:sub>
                          </m:sSub>
                        </m:num>
                        <m:den>
                          <m:r>
                            <m:rPr>
                              <m:sty m:val="p"/>
                            </m:rP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den>
                      </m:f>
                    </m:e>
                  </m:d>
                  <m:d>
                    <m:dPr>
                      <m:ctrlPr>
                        <a:rPr xmlns:a="http://schemas.openxmlformats.org/drawingml/2006/main" sz="2000" i="1">
                          <a:solidFill>
                            <a:srgbClr val="232A32"/>
                          </a:solidFill>
                          <a:latin typeface="Cambria Math" panose="02040503050406030204" pitchFamily="18" charset="0"/>
                        </a:rPr>
                      </m:ctrlPr>
                      <m:begChr m:val="["/>
                      <m:endChr m:val="]"/>
                    </m:dPr>
                    <m:e>
                      <m:r>
                        <a:rPr xmlns:a="http://schemas.openxmlformats.org/drawingml/2006/main" sz="2000" i="1">
                          <a:solidFill>
                            <a:srgbClr val="232A32"/>
                          </a:solidFill>
                          <a:latin typeface="Cambria Math" panose="02040503050406030204" pitchFamily="18" charset="0"/>
                        </a:rPr>
                        <m:t>n</m:t>
                      </m:r>
                    </m:e>
                  </m:d>
                </m:oMath>
              </m:oMathPara>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30"/>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431"/>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0" grpId="3"/>
      <p:bldP build="whole" bldLvl="1" animBg="1" rev="0" advAuto="0" spid="432" grpId="2"/>
      <p:bldP build="whole" bldLvl="1" animBg="1" rev="0" advAuto="0" spid="427" grpId="1"/>
      <p:bldP build="whole" bldLvl="1" animBg="1" rev="0" advAuto="0" spid="431" grpId="4"/>
      <p:bldP build="whole" bldLvl="1" animBg="1" rev="0" advAuto="0" spid="433" grpId="5"/>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Dérivées partielles…"/>
          <p:cNvSpPr txBox="1"/>
          <p:nvPr>
            <p:ph type="body" idx="1"/>
          </p:nvPr>
        </p:nvSpPr>
        <p:spPr>
          <a:prstGeom prst="rect">
            <a:avLst/>
          </a:prstGeom>
        </p:spPr>
        <p:txBody>
          <a:bodyPr/>
          <a:lstStyle>
            <a:lvl2pPr>
              <a:buAutoNum type="alphaLcParenR" startAt="2"/>
            </a:lvl2pPr>
            <a:lvl3pPr>
              <a:buBlip>
                <a:blip r:embed="rId3"/>
              </a:buBlip>
            </a:lvl3pPr>
          </a:lstStyle>
          <a:p>
            <a:pPr/>
            <a:r>
              <a:t>Dérivées partielles</a:t>
            </a:r>
          </a:p>
          <a:p>
            <a:pPr lvl="1"/>
            <a:r>
              <a:t>À base de lissage</a:t>
            </a:r>
          </a:p>
          <a:p>
            <a:pPr lvl="2"/>
            <a:r>
              <a:t>Ordre 2</a:t>
            </a:r>
          </a:p>
        </p:txBody>
      </p:sp>
      <p:grpSp>
        <p:nvGrpSpPr>
          <p:cNvPr id="441" name="Group"/>
          <p:cNvGrpSpPr/>
          <p:nvPr/>
        </p:nvGrpSpPr>
        <p:grpSpPr>
          <a:xfrm>
            <a:off x="1396999" y="6908800"/>
            <a:ext cx="8026401" cy="1828800"/>
            <a:chOff x="0" y="-101600"/>
            <a:chExt cx="8026400" cy="1828800"/>
          </a:xfrm>
        </p:grpSpPr>
        <p:pic>
          <p:nvPicPr>
            <p:cNvPr id="439" name="MathTypeImage.pdf" descr="MathTypeImage.pdf"/>
            <p:cNvPicPr>
              <a:picLocks noChangeAspect="1"/>
            </p:cNvPicPr>
            <p:nvPr/>
          </p:nvPicPr>
          <p:blipFill>
            <a:blip r:embed="rId4">
              <a:extLst/>
            </a:blip>
            <a:srcRect l="0" t="0" r="0" b="0"/>
            <a:stretch>
              <a:fillRect/>
            </a:stretch>
          </p:blipFill>
          <p:spPr>
            <a:xfrm>
              <a:off x="0" y="368300"/>
              <a:ext cx="1586594" cy="865415"/>
            </a:xfrm>
            <a:prstGeom prst="rect">
              <a:avLst/>
            </a:prstGeom>
            <a:ln w="12700" cap="flat">
              <a:noFill/>
              <a:miter lim="400000"/>
            </a:ln>
            <a:effectLst/>
          </p:spPr>
        </p:pic>
        <p:pic>
          <p:nvPicPr>
            <p:cNvPr id="440" name="image.png" descr="image.png"/>
            <p:cNvPicPr>
              <a:picLocks noChangeAspect="0"/>
            </p:cNvPicPr>
            <p:nvPr/>
          </p:nvPicPr>
          <p:blipFill>
            <a:blip r:embed="rId5">
              <a:extLst/>
            </a:blip>
            <a:stretch>
              <a:fillRect/>
            </a:stretch>
          </p:blipFill>
          <p:spPr>
            <a:xfrm>
              <a:off x="1651000" y="-101600"/>
              <a:ext cx="6375400" cy="1828800"/>
            </a:xfrm>
            <a:prstGeom prst="rect">
              <a:avLst/>
            </a:prstGeom>
            <a:effectLst/>
          </p:spPr>
        </p:pic>
      </p:grpSp>
      <p:pic>
        <p:nvPicPr>
          <p:cNvPr id="442" name="Source : S. Narasimhan Source : S. Narasimhan" descr="Source : S. Narasimhan Source : S. Narasimhan"/>
          <p:cNvPicPr>
            <a:picLocks noChangeAspect="0"/>
          </p:cNvPicPr>
          <p:nvPr>
            <p:ph type="body" idx="21"/>
          </p:nvPr>
        </p:nvPicPr>
        <p:blipFill>
          <a:blip r:embed="rId6">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43" name="Calcul des dérivées d’image"/>
          <p:cNvSpPr txBox="1"/>
          <p:nvPr>
            <p:ph type="title"/>
          </p:nvPr>
        </p:nvSpPr>
        <p:spPr>
          <a:prstGeom prst="rect">
            <a:avLst/>
          </a:prstGeom>
        </p:spPr>
        <p:txBody>
          <a:bodyPr/>
          <a:lstStyle/>
          <a:p>
            <a:pPr/>
            <a:r>
              <a:t>Calcul des dérivées d’image</a:t>
            </a:r>
          </a:p>
        </p:txBody>
      </p:sp>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5" name="Rappel des propriétés de la convolution"/>
          <p:cNvSpPr/>
          <p:nvPr/>
        </p:nvSpPr>
        <p:spPr>
          <a:xfrm>
            <a:off x="7467600" y="1159751"/>
            <a:ext cx="4494444" cy="1566698"/>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Rappel</a:t>
            </a:r>
            <a:r>
              <a:t> des propriétés de la convolution</a:t>
            </a:r>
          </a:p>
          <a:p>
            <a:pPr lvl="1" marL="419100" indent="-317500">
              <a:buSzPct val="63000"/>
              <a:buFont typeface="TimesNewRomanPSMT"/>
              <a:buBlip>
                <a:blip r:embed="rId7"/>
              </a:buBlip>
            </a:pPr>
            <a:r>
              <a:t> </a:t>
            </a:r>
          </a:p>
        </p:txBody>
      </p:sp>
      <p:pic>
        <p:nvPicPr>
          <p:cNvPr id="446" name="temp.pdf" descr="temp.pdf"/>
          <p:cNvPicPr>
            <a:picLocks noChangeAspect="1"/>
          </p:cNvPicPr>
          <p:nvPr/>
        </p:nvPicPr>
        <p:blipFill>
          <a:blip r:embed="rId8">
            <a:extLst/>
          </a:blip>
          <a:stretch>
            <a:fillRect/>
          </a:stretch>
        </p:blipFill>
        <p:spPr>
          <a:xfrm>
            <a:off x="7467600" y="1159751"/>
            <a:ext cx="3702051" cy="889455"/>
          </a:xfrm>
          <a:prstGeom prst="rect">
            <a:avLst/>
          </a:prstGeom>
          <a:ln w="12700">
            <a:miter lim="400000"/>
          </a:ln>
        </p:spPr>
      </p:pic>
      <p:grpSp>
        <p:nvGrpSpPr>
          <p:cNvPr id="449" name="Group"/>
          <p:cNvGrpSpPr/>
          <p:nvPr/>
        </p:nvGrpSpPr>
        <p:grpSpPr>
          <a:xfrm>
            <a:off x="2019300" y="4851400"/>
            <a:ext cx="7429500" cy="1828800"/>
            <a:chOff x="0" y="-101600"/>
            <a:chExt cx="7429500" cy="1828800"/>
          </a:xfrm>
        </p:grpSpPr>
        <p:pic>
          <p:nvPicPr>
            <p:cNvPr id="447" name="MathTypeImage.pdf" descr="MathTypeImage.pdf"/>
            <p:cNvPicPr>
              <a:picLocks noChangeAspect="1"/>
            </p:cNvPicPr>
            <p:nvPr/>
          </p:nvPicPr>
          <p:blipFill>
            <a:blip r:embed="rId9">
              <a:extLst/>
            </a:blip>
            <a:srcRect l="0" t="0" r="0" b="0"/>
            <a:stretch>
              <a:fillRect/>
            </a:stretch>
          </p:blipFill>
          <p:spPr>
            <a:xfrm>
              <a:off x="0" y="431800"/>
              <a:ext cx="1009651" cy="793297"/>
            </a:xfrm>
            <a:prstGeom prst="rect">
              <a:avLst/>
            </a:prstGeom>
            <a:ln w="12700" cap="flat">
              <a:noFill/>
              <a:miter lim="400000"/>
            </a:ln>
            <a:effectLst/>
          </p:spPr>
        </p:pic>
        <p:pic>
          <p:nvPicPr>
            <p:cNvPr id="448" name="image.png" descr="image.png"/>
            <p:cNvPicPr>
              <a:picLocks noChangeAspect="0"/>
            </p:cNvPicPr>
            <p:nvPr/>
          </p:nvPicPr>
          <p:blipFill>
            <a:blip r:embed="rId10">
              <a:extLst/>
            </a:blip>
            <a:stretch>
              <a:fillRect/>
            </a:stretch>
          </p:blipFill>
          <p:spPr>
            <a:xfrm>
              <a:off x="1054100" y="-101600"/>
              <a:ext cx="6375400" cy="1828800"/>
            </a:xfrm>
            <a:prstGeom prst="rect">
              <a:avLst/>
            </a:prstGeom>
            <a:effectLst/>
          </p:spPr>
        </p:pic>
      </p:grpSp>
      <p:grpSp>
        <p:nvGrpSpPr>
          <p:cNvPr id="452" name="Group"/>
          <p:cNvGrpSpPr/>
          <p:nvPr/>
        </p:nvGrpSpPr>
        <p:grpSpPr>
          <a:xfrm>
            <a:off x="2443094" y="2882900"/>
            <a:ext cx="7005706" cy="1828800"/>
            <a:chOff x="0" y="-101600"/>
            <a:chExt cx="7005705" cy="1828800"/>
          </a:xfrm>
        </p:grpSpPr>
        <p:pic>
          <p:nvPicPr>
            <p:cNvPr id="450" name="image.png" descr="image.png"/>
            <p:cNvPicPr>
              <a:picLocks noChangeAspect="0"/>
            </p:cNvPicPr>
            <p:nvPr/>
          </p:nvPicPr>
          <p:blipFill>
            <a:blip r:embed="rId11">
              <a:extLst/>
            </a:blip>
            <a:stretch>
              <a:fillRect/>
            </a:stretch>
          </p:blipFill>
          <p:spPr>
            <a:xfrm>
              <a:off x="630305" y="-101600"/>
              <a:ext cx="6375401" cy="1828800"/>
            </a:xfrm>
            <a:prstGeom prst="rect">
              <a:avLst/>
            </a:prstGeom>
            <a:effectLst/>
          </p:spPr>
        </p:pic>
        <p:sp>
          <p:nvSpPr>
            <p:cNvPr id="451" name="f [n]"/>
            <p:cNvSpPr/>
            <p:nvPr/>
          </p:nvSpPr>
          <p:spPr>
            <a:xfrm>
              <a:off x="0" y="595945"/>
              <a:ext cx="595338"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f </a:t>
              </a:r>
              <a:r>
                <a:t>[</a:t>
              </a:r>
              <a:r>
                <a:rPr i="1"/>
                <a:t>n</a:t>
              </a:r>
              <a:r>
                <a:t>]</a:t>
              </a:r>
            </a:p>
          </p:txBody>
        </p:sp>
      </p:grpSp>
      <p:sp>
        <p:nvSpPr>
          <p:cNvPr id="453" name="Où est le contour?"/>
          <p:cNvSpPr/>
          <p:nvPr/>
        </p:nvSpPr>
        <p:spPr>
          <a:xfrm>
            <a:off x="9156700" y="7391400"/>
            <a:ext cx="24638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29" y="17781"/>
                </a:moveTo>
                <a:lnTo>
                  <a:pt x="4729" y="21600"/>
                </a:lnTo>
                <a:lnTo>
                  <a:pt x="0" y="10800"/>
                </a:lnTo>
                <a:lnTo>
                  <a:pt x="4729" y="0"/>
                </a:lnTo>
                <a:lnTo>
                  <a:pt x="4729" y="3819"/>
                </a:lnTo>
                <a:lnTo>
                  <a:pt x="21600" y="3819"/>
                </a:lnTo>
                <a:lnTo>
                  <a:pt x="21600" y="17781"/>
                </a:lnTo>
                <a:close/>
              </a:path>
            </a:pathLst>
          </a:cu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Où est le contour?</a:t>
            </a:r>
          </a:p>
        </p:txBody>
      </p:sp>
      <p:sp>
        <p:nvSpPr>
          <p:cNvPr id="454" name="la dérivée est trouvée de façon analytique puis numérisée"/>
          <p:cNvSpPr/>
          <p:nvPr/>
        </p:nvSpPr>
        <p:spPr>
          <a:xfrm>
            <a:off x="5422900" y="5275895"/>
            <a:ext cx="3568700" cy="8020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la dérivée est trouvée de façon analytique puis numérisée</a:t>
            </a:r>
          </a:p>
        </p:txBody>
      </p:sp>
      <p:sp>
        <p:nvSpPr>
          <p:cNvPr id="455" name="conv."/>
          <p:cNvSpPr/>
          <p:nvPr/>
        </p:nvSpPr>
        <p:spPr>
          <a:xfrm>
            <a:off x="3619500" y="7187245"/>
            <a:ext cx="782043" cy="50991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t>conv.</a:t>
            </a:r>
          </a:p>
        </p:txBody>
      </p:sp>
      <p:sp>
        <p:nvSpPr>
          <p:cNvPr id="456" name="Trouver le passage par 0 dans"/>
          <p:cNvSpPr/>
          <p:nvPr/>
        </p:nvSpPr>
        <p:spPr>
          <a:xfrm>
            <a:off x="9640044" y="4840833"/>
            <a:ext cx="2989223" cy="1316566"/>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spAutoFit/>
          </a:bodyPr>
          <a:lstStyle/>
          <a:p>
            <a:pPr algn="ctr" defTabSz="457200">
              <a:spcBef>
                <a:spcPts val="0"/>
              </a:spcBef>
              <a:defRPr>
                <a:solidFill>
                  <a:srgbClr val="232A32"/>
                </a:solidFill>
              </a:defRPr>
            </a:pPr>
            <a:r>
              <a:t>Trouver le passage par 0 dans </a:t>
            </a:r>
            <a14:m>
              <m:oMath>
                <m:d>
                  <m:dPr>
                    <m:ctrlPr>
                      <a:rPr xmlns:a="http://schemas.openxmlformats.org/drawingml/2006/main" sz="2000" i="1">
                        <a:solidFill>
                          <a:srgbClr val="232A32"/>
                        </a:solidFill>
                        <a:latin typeface="Cambria Math" panose="02040503050406030204" pitchFamily="18" charset="0"/>
                      </a:rPr>
                    </m:ctrlPr>
                  </m:dPr>
                  <m:e>
                    <m:r>
                      <a:rPr xmlns:a="http://schemas.openxmlformats.org/drawingml/2006/main" sz="2000" i="1">
                        <a:solidFill>
                          <a:srgbClr val="232A32"/>
                        </a:solidFill>
                        <a:latin typeface="Cambria Math" panose="02040503050406030204" pitchFamily="18" charset="0"/>
                      </a:rPr>
                      <m:t>f</m:t>
                    </m:r>
                    <m:r>
                      <a:rPr xmlns:a="http://schemas.openxmlformats.org/drawingml/2006/main" sz="2000" i="1">
                        <a:solidFill>
                          <a:srgbClr val="232A32"/>
                        </a:solidFill>
                        <a:latin typeface="Cambria Math" panose="02040503050406030204" pitchFamily="18" charset="0"/>
                      </a:rPr>
                      <m:t>*</m:t>
                    </m:r>
                    <m:f>
                      <m:fPr>
                        <m:ctrlPr>
                          <a:rPr xmlns:a="http://schemas.openxmlformats.org/drawingml/2006/main" sz="2000" i="1">
                            <a:solidFill>
                              <a:srgbClr val="232A32"/>
                            </a:solidFill>
                            <a:latin typeface="Cambria Math" panose="02040503050406030204" pitchFamily="18" charset="0"/>
                          </a:rPr>
                        </m:ctrlPr>
                        <m:type m:val="bar"/>
                      </m:fPr>
                      <m:num>
                        <m:sSup>
                          <m:e>
                            <m:r>
                              <m:rPr>
                                <m:sty m:val="p"/>
                              </m:rPr>
                              <a:rPr xmlns:a="http://schemas.openxmlformats.org/drawingml/2006/main" sz="2000" i="1">
                                <a:solidFill>
                                  <a:srgbClr val="232A32"/>
                                </a:solidFill>
                                <a:latin typeface="Cambria Math" panose="02040503050406030204" pitchFamily="18" charset="0"/>
                              </a:rPr>
                              <m:t>∂</m:t>
                            </m:r>
                          </m:e>
                          <m:sup>
                            <m:r>
                              <a:rPr xmlns:a="http://schemas.openxmlformats.org/drawingml/2006/main" sz="2000" i="1">
                                <a:solidFill>
                                  <a:srgbClr val="232A32"/>
                                </a:solidFill>
                                <a:latin typeface="Cambria Math" panose="02040503050406030204" pitchFamily="18" charset="0"/>
                              </a:rPr>
                              <m:t>2</m:t>
                            </m:r>
                          </m:sup>
                        </m:sSup>
                        <m:sSub>
                          <m:e>
                            <m:r>
                              <a:rPr xmlns:a="http://schemas.openxmlformats.org/drawingml/2006/main" sz="2000" i="1">
                                <a:solidFill>
                                  <a:srgbClr val="232A32"/>
                                </a:solidFill>
                                <a:latin typeface="Cambria Math" panose="02040503050406030204" pitchFamily="18" charset="0"/>
                              </a:rPr>
                              <m:t>h</m:t>
                            </m:r>
                          </m:e>
                          <m:sub>
                            <m:r>
                              <a:rPr xmlns:a="http://schemas.openxmlformats.org/drawingml/2006/main" sz="2000" i="1">
                                <a:solidFill>
                                  <a:srgbClr val="232A32"/>
                                </a:solidFill>
                                <a:latin typeface="Cambria Math" panose="02040503050406030204" pitchFamily="18" charset="0"/>
                              </a:rPr>
                              <m:t>b</m:t>
                            </m:r>
                          </m:sub>
                        </m:sSub>
                      </m:num>
                      <m:den>
                        <m:r>
                          <m:rPr>
                            <m:sty m:val="p"/>
                          </m:rPr>
                          <a:rPr xmlns:a="http://schemas.openxmlformats.org/drawingml/2006/main" sz="2000" i="1">
                            <a:solidFill>
                              <a:srgbClr val="232A32"/>
                            </a:solidFill>
                            <a:latin typeface="Cambria Math" panose="02040503050406030204" pitchFamily="18" charset="0"/>
                          </a:rPr>
                          <m:t>∂</m:t>
                        </m:r>
                        <m:sSup>
                          <m:e>
                            <m:r>
                              <a:rPr xmlns:a="http://schemas.openxmlformats.org/drawingml/2006/main" sz="2000" i="1">
                                <a:solidFill>
                                  <a:srgbClr val="232A32"/>
                                </a:solidFill>
                                <a:latin typeface="Cambria Math" panose="02040503050406030204" pitchFamily="18" charset="0"/>
                              </a:rPr>
                              <m:t>n</m:t>
                            </m:r>
                          </m:e>
                          <m:sup>
                            <m:r>
                              <a:rPr xmlns:a="http://schemas.openxmlformats.org/drawingml/2006/main" sz="2000" i="1">
                                <a:solidFill>
                                  <a:srgbClr val="232A32"/>
                                </a:solidFill>
                                <a:latin typeface="Cambria Math" panose="02040503050406030204" pitchFamily="18" charset="0"/>
                              </a:rPr>
                              <m:t>2</m:t>
                            </m:r>
                          </m:sup>
                        </m:sSup>
                      </m:den>
                    </m:f>
                  </m:e>
                </m:d>
                <m:d>
                  <m:dPr>
                    <m:ctrlPr>
                      <a:rPr xmlns:a="http://schemas.openxmlformats.org/drawingml/2006/main" sz="2000" i="1">
                        <a:solidFill>
                          <a:srgbClr val="232A32"/>
                        </a:solidFill>
                        <a:latin typeface="Cambria Math" panose="02040503050406030204" pitchFamily="18" charset="0"/>
                      </a:rPr>
                    </m:ctrlPr>
                    <m:begChr m:val="["/>
                    <m:endChr m:val="]"/>
                  </m:dPr>
                  <m:e>
                    <m:r>
                      <a:rPr xmlns:a="http://schemas.openxmlformats.org/drawingml/2006/main" sz="2000" i="1">
                        <a:solidFill>
                          <a:srgbClr val="232A32"/>
                        </a:solidFill>
                        <a:latin typeface="Cambria Math" panose="02040503050406030204" pitchFamily="18" charset="0"/>
                      </a:rPr>
                      <m:t>n</m:t>
                    </m:r>
                  </m:e>
                </m:d>
              </m:oMath>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5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44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4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4" grpId="2"/>
      <p:bldP build="whole" bldLvl="1" animBg="1" rev="0" advAuto="0" spid="455" grpId="4"/>
      <p:bldP build="whole" bldLvl="1" animBg="1" rev="0" advAuto="0" spid="453" grpId="5"/>
      <p:bldP build="whole" bldLvl="1" animBg="1" rev="0" advAuto="0" spid="441" grpId="3"/>
      <p:bldP build="whole" bldLvl="1" animBg="1" rev="0" advAuto="0" spid="449"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61" name="Dérivées partielles…"/>
          <p:cNvSpPr txBox="1"/>
          <p:nvPr>
            <p:ph type="body" idx="1"/>
          </p:nvPr>
        </p:nvSpPr>
        <p:spPr>
          <a:prstGeom prst="rect">
            <a:avLst/>
          </a:prstGeom>
        </p:spPr>
        <p:txBody>
          <a:bodyPr/>
          <a:lstStyle/>
          <a:p>
            <a:pPr/>
            <a:r>
              <a:t>Dérivées partielles</a:t>
            </a:r>
          </a:p>
          <a:p>
            <a:pPr lvl="1">
              <a:buAutoNum type="alphaLcParenR" startAt="2"/>
            </a:pPr>
            <a:r>
              <a:t>À base de lissage </a:t>
            </a:r>
          </a:p>
          <a:p>
            <a:pPr lvl="2">
              <a:buBlip>
                <a:blip r:embed="rId3"/>
              </a:buBlip>
            </a:pPr>
            <a:r>
              <a:t>2D</a:t>
            </a:r>
          </a:p>
          <a:p>
            <a:pPr lvl="3"/>
            <a:r>
              <a:t>ordre 1</a:t>
            </a:r>
          </a:p>
          <a:p>
            <a:pPr lvl="4" marL="0" indent="762000">
              <a:buSzTx/>
              <a:buNone/>
            </a:pPr>
            <a:r>
              <a:t>  et   </a:t>
            </a:r>
          </a:p>
          <a:p>
            <a:pPr lvl="3"/>
            <a:r>
              <a:t>ordre 2</a:t>
            </a:r>
          </a:p>
          <a:p>
            <a:pPr lvl="4" marL="0" indent="762000">
              <a:buSzTx/>
              <a:buNone/>
            </a:pPr>
            <a:r>
              <a:t>     </a:t>
            </a:r>
            <a:r>
              <a:t>    </a:t>
            </a:r>
          </a:p>
        </p:txBody>
      </p:sp>
      <p:pic>
        <p:nvPicPr>
          <p:cNvPr id="462" name="MathTypeImage.pdf" descr="MathTypeImage.pdf"/>
          <p:cNvPicPr>
            <a:picLocks noChangeAspect="1"/>
          </p:cNvPicPr>
          <p:nvPr/>
        </p:nvPicPr>
        <p:blipFill>
          <a:blip r:embed="rId4">
            <a:extLst/>
          </a:blip>
          <a:stretch>
            <a:fillRect/>
          </a:stretch>
        </p:blipFill>
        <p:spPr>
          <a:xfrm>
            <a:off x="342900" y="1854200"/>
            <a:ext cx="3007659" cy="774700"/>
          </a:xfrm>
          <a:prstGeom prst="rect">
            <a:avLst/>
          </a:prstGeom>
          <a:ln w="12700">
            <a:miter lim="400000"/>
          </a:ln>
        </p:spPr>
      </p:pic>
      <p:pic>
        <p:nvPicPr>
          <p:cNvPr id="463" name="MathTypeImage.pdf" descr="MathTypeImage.pdf"/>
          <p:cNvPicPr>
            <a:picLocks noChangeAspect="1"/>
          </p:cNvPicPr>
          <p:nvPr/>
        </p:nvPicPr>
        <p:blipFill>
          <a:blip r:embed="rId5">
            <a:extLst/>
          </a:blip>
          <a:srcRect l="0" t="0" r="0" b="0"/>
          <a:stretch>
            <a:fillRect/>
          </a:stretch>
        </p:blipFill>
        <p:spPr>
          <a:xfrm>
            <a:off x="342899" y="1854199"/>
            <a:ext cx="2797529" cy="731663"/>
          </a:xfrm>
          <a:prstGeom prst="rect">
            <a:avLst/>
          </a:prstGeom>
          <a:ln w="12700">
            <a:miter lim="400000"/>
          </a:ln>
        </p:spPr>
      </p:pic>
      <p:pic>
        <p:nvPicPr>
          <p:cNvPr id="464" name="MathTypeImage.pdf" descr="MathTypeImage.pdf"/>
          <p:cNvPicPr>
            <a:picLocks noChangeAspect="1"/>
          </p:cNvPicPr>
          <p:nvPr/>
        </p:nvPicPr>
        <p:blipFill>
          <a:blip r:embed="rId6">
            <a:extLst/>
          </a:blip>
          <a:srcRect l="0" t="0" r="0" b="0"/>
          <a:stretch>
            <a:fillRect/>
          </a:stretch>
        </p:blipFill>
        <p:spPr>
          <a:xfrm>
            <a:off x="342900" y="1854200"/>
            <a:ext cx="2973173" cy="753763"/>
          </a:xfrm>
          <a:prstGeom prst="rect">
            <a:avLst/>
          </a:prstGeom>
          <a:ln w="12700">
            <a:miter lim="400000"/>
          </a:ln>
        </p:spPr>
      </p:pic>
      <p:pic>
        <p:nvPicPr>
          <p:cNvPr id="465" name="MathTypeImage.pdf" descr="MathTypeImage.pdf"/>
          <p:cNvPicPr>
            <a:picLocks noChangeAspect="1"/>
          </p:cNvPicPr>
          <p:nvPr/>
        </p:nvPicPr>
        <p:blipFill>
          <a:blip r:embed="rId7">
            <a:extLst/>
          </a:blip>
          <a:srcRect l="0" t="0" r="0" b="0"/>
          <a:stretch>
            <a:fillRect/>
          </a:stretch>
        </p:blipFill>
        <p:spPr>
          <a:xfrm>
            <a:off x="342899" y="1854200"/>
            <a:ext cx="2952237" cy="753763"/>
          </a:xfrm>
          <a:prstGeom prst="rect">
            <a:avLst/>
          </a:prstGeom>
          <a:ln w="12700">
            <a:miter lim="400000"/>
          </a:ln>
        </p:spPr>
      </p:pic>
      <p:pic>
        <p:nvPicPr>
          <p:cNvPr id="466" name="MathTypeImage.pdf" descr="MathTypeImage.pdf"/>
          <p:cNvPicPr>
            <a:picLocks noChangeAspect="1"/>
          </p:cNvPicPr>
          <p:nvPr/>
        </p:nvPicPr>
        <p:blipFill>
          <a:blip r:embed="rId8">
            <a:extLst/>
          </a:blip>
          <a:srcRect l="0" t="0" r="0" b="0"/>
          <a:stretch>
            <a:fillRect/>
          </a:stretch>
        </p:blipFill>
        <p:spPr>
          <a:xfrm>
            <a:off x="342899" y="1854199"/>
            <a:ext cx="3370993" cy="753764"/>
          </a:xfrm>
          <a:prstGeom prst="rect">
            <a:avLst/>
          </a:prstGeom>
          <a:ln w="12700">
            <a:miter lim="400000"/>
          </a:ln>
        </p:spPr>
      </p:pic>
      <p:sp>
        <p:nvSpPr>
          <p:cNvPr id="4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8" name="Calcul des dérivées d’image"/>
          <p:cNvSpPr txBox="1"/>
          <p:nvPr>
            <p:ph type="title"/>
          </p:nvPr>
        </p:nvSpPr>
        <p:spPr>
          <a:prstGeom prst="rect">
            <a:avLst/>
          </a:prstGeom>
        </p:spPr>
        <p:txBody>
          <a:bodyPr/>
          <a:lstStyle/>
          <a:p>
            <a:pPr/>
            <a:r>
              <a:t>Calcul des dérivées d’image</a:t>
            </a:r>
          </a:p>
        </p:txBody>
      </p:sp>
      <p:sp>
        <p:nvSpPr>
          <p:cNvPr id="469" name="On peut utiliser le masque passe-bas qu'on veut"/>
          <p:cNvSpPr/>
          <p:nvPr/>
        </p:nvSpPr>
        <p:spPr>
          <a:xfrm>
            <a:off x="9042400" y="2197100"/>
            <a:ext cx="3340100" cy="1562100"/>
          </a:xfrm>
          <a:prstGeom prst="rightArrow">
            <a:avLst>
              <a:gd name="adj1" fmla="val 57606"/>
              <a:gd name="adj2" fmla="val 3448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On peut utiliser le masque passe-bas qu'on veut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46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46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9" grpId="2"/>
      <p:bldP build="p" bldLvl="5" animBg="1" rev="0" advAuto="0" spid="46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72" name="Dérivées partielles…"/>
          <p:cNvSpPr txBox="1"/>
          <p:nvPr>
            <p:ph type="body" idx="1"/>
          </p:nvPr>
        </p:nvSpPr>
        <p:spPr>
          <a:prstGeom prst="rect">
            <a:avLst/>
          </a:prstGeom>
        </p:spPr>
        <p:txBody>
          <a:bodyPr/>
          <a:lstStyle>
            <a:lvl2pPr>
              <a:buAutoNum type="alphaLcParenR" startAt="3"/>
            </a:lvl2pPr>
            <a:lvl3pPr marL="584200" indent="-342900">
              <a:buClrTx/>
              <a:buSzPct val="100000"/>
              <a:buAutoNum type="romanLcParenR" startAt="1"/>
            </a:lvl3pPr>
          </a:lstStyle>
          <a:p>
            <a:pPr/>
            <a:r>
              <a:t>Dérivées partielles</a:t>
            </a:r>
          </a:p>
          <a:p>
            <a:pPr lvl="1"/>
            <a:r>
              <a:t>Filtres</a:t>
            </a:r>
          </a:p>
          <a:p>
            <a:pPr lvl="2"/>
            <a:r>
              <a:t>Prewitt d’ordre 2</a:t>
            </a:r>
          </a:p>
        </p:txBody>
      </p:sp>
      <p:sp>
        <p:nvSpPr>
          <p:cNvPr id="4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4" name="Calcul des dérivées d’image"/>
          <p:cNvSpPr txBox="1"/>
          <p:nvPr>
            <p:ph type="title"/>
          </p:nvPr>
        </p:nvSpPr>
        <p:spPr>
          <a:prstGeom prst="rect">
            <a:avLst/>
          </a:prstGeom>
        </p:spPr>
        <p:txBody>
          <a:bodyPr/>
          <a:lstStyle/>
          <a:p>
            <a:pPr/>
            <a:r>
              <a:t>Calcul des dérivées d’image</a:t>
            </a:r>
          </a:p>
        </p:txBody>
      </p:sp>
      <p:pic>
        <p:nvPicPr>
          <p:cNvPr id="475" name="temp.pdf" descr="temp.pdf"/>
          <p:cNvPicPr>
            <a:picLocks noChangeAspect="1"/>
          </p:cNvPicPr>
          <p:nvPr/>
        </p:nvPicPr>
        <p:blipFill>
          <a:blip r:embed="rId3">
            <a:extLst/>
          </a:blip>
          <a:stretch>
            <a:fillRect/>
          </a:stretch>
        </p:blipFill>
        <p:spPr>
          <a:xfrm>
            <a:off x="1943100" y="3962400"/>
            <a:ext cx="2135660" cy="1130644"/>
          </a:xfrm>
          <a:prstGeom prst="rect">
            <a:avLst/>
          </a:prstGeom>
          <a:ln w="12700">
            <a:miter lim="400000"/>
          </a:ln>
        </p:spPr>
      </p:pic>
      <p:pic>
        <p:nvPicPr>
          <p:cNvPr id="476" name="temp.pdf" descr="temp.pdf"/>
          <p:cNvPicPr>
            <a:picLocks noChangeAspect="1"/>
          </p:cNvPicPr>
          <p:nvPr/>
        </p:nvPicPr>
        <p:blipFill>
          <a:blip r:embed="rId4">
            <a:extLst/>
          </a:blip>
          <a:stretch>
            <a:fillRect/>
          </a:stretch>
        </p:blipFill>
        <p:spPr>
          <a:xfrm>
            <a:off x="1943100" y="5461000"/>
            <a:ext cx="2491603" cy="1130644"/>
          </a:xfrm>
          <a:prstGeom prst="rect">
            <a:avLst/>
          </a:prstGeom>
          <a:ln w="12700">
            <a:miter lim="400000"/>
          </a:ln>
        </p:spPr>
      </p:pic>
      <p:pic>
        <p:nvPicPr>
          <p:cNvPr id="477" name="temp.pdf" descr="temp.pdf"/>
          <p:cNvPicPr>
            <a:picLocks noChangeAspect="1"/>
          </p:cNvPicPr>
          <p:nvPr/>
        </p:nvPicPr>
        <p:blipFill>
          <a:blip r:embed="rId5">
            <a:extLst/>
          </a:blip>
          <a:stretch>
            <a:fillRect/>
          </a:stretch>
        </p:blipFill>
        <p:spPr>
          <a:xfrm>
            <a:off x="2019300" y="7099300"/>
            <a:ext cx="2324101" cy="1130644"/>
          </a:xfrm>
          <a:prstGeom prst="rect">
            <a:avLst/>
          </a:prstGeom>
          <a:ln w="12700">
            <a:miter lim="400000"/>
          </a:ln>
        </p:spPr>
      </p:pic>
      <p:pic>
        <p:nvPicPr>
          <p:cNvPr id="478" name="temp.pdf" descr="temp.pdf"/>
          <p:cNvPicPr>
            <a:picLocks noChangeAspect="1"/>
          </p:cNvPicPr>
          <p:nvPr/>
        </p:nvPicPr>
        <p:blipFill>
          <a:blip r:embed="rId6">
            <a:extLst/>
          </a:blip>
          <a:stretch>
            <a:fillRect/>
          </a:stretch>
        </p:blipFill>
        <p:spPr>
          <a:xfrm>
            <a:off x="6959600" y="3962400"/>
            <a:ext cx="649074" cy="1130644"/>
          </a:xfrm>
          <a:prstGeom prst="rect">
            <a:avLst/>
          </a:prstGeom>
          <a:ln w="12700">
            <a:miter lim="400000"/>
          </a:ln>
        </p:spPr>
      </p:pic>
      <p:pic>
        <p:nvPicPr>
          <p:cNvPr id="479" name="temp.pdf" descr="temp.pdf"/>
          <p:cNvPicPr>
            <a:picLocks noChangeAspect="1"/>
          </p:cNvPicPr>
          <p:nvPr/>
        </p:nvPicPr>
        <p:blipFill>
          <a:blip r:embed="rId7">
            <a:extLst/>
          </a:blip>
          <a:stretch>
            <a:fillRect/>
          </a:stretch>
        </p:blipFill>
        <p:spPr>
          <a:xfrm>
            <a:off x="5105400" y="4038600"/>
            <a:ext cx="1486587" cy="481571"/>
          </a:xfrm>
          <a:prstGeom prst="rect">
            <a:avLst/>
          </a:prstGeom>
          <a:ln w="12700">
            <a:miter lim="400000"/>
          </a:ln>
        </p:spPr>
      </p:pic>
      <p:sp>
        <p:nvSpPr>
          <p:cNvPr id="480" name="en"/>
          <p:cNvSpPr/>
          <p:nvPr/>
        </p:nvSpPr>
        <p:spPr>
          <a:xfrm>
            <a:off x="5487919" y="3437154"/>
            <a:ext cx="584003" cy="44089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en </a:t>
            </a:r>
            <a14:m>
              <m:oMath>
                <m:r>
                  <a:rPr xmlns:a="http://schemas.openxmlformats.org/drawingml/2006/main" sz="2050" i="1">
                    <a:solidFill>
                      <a:srgbClr val="222222"/>
                    </a:solidFill>
                    <a:latin typeface="Cambria Math" panose="02040503050406030204" pitchFamily="18" charset="0"/>
                  </a:rPr>
                  <m:t>x</m:t>
                </m:r>
              </m:oMath>
            </a14:m>
          </a:p>
        </p:txBody>
      </p:sp>
      <p:sp>
        <p:nvSpPr>
          <p:cNvPr id="481" name="en"/>
          <p:cNvSpPr/>
          <p:nvPr/>
        </p:nvSpPr>
        <p:spPr>
          <a:xfrm>
            <a:off x="7048500" y="3435730"/>
            <a:ext cx="584003" cy="44374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en </a:t>
            </a:r>
            <a14:m>
              <m:oMath>
                <m:r>
                  <a:rPr xmlns:a="http://schemas.openxmlformats.org/drawingml/2006/main" sz="2050" i="1">
                    <a:solidFill>
                      <a:srgbClr val="222222"/>
                    </a:solidFill>
                    <a:latin typeface="Cambria Math" panose="02040503050406030204" pitchFamily="18" charset="0"/>
                  </a:rPr>
                  <m:t>y</m:t>
                </m:r>
              </m:oMath>
            </a14:m>
          </a:p>
        </p:txBody>
      </p:sp>
      <p:pic>
        <p:nvPicPr>
          <p:cNvPr id="482" name="temp.pdf" descr="temp.pdf"/>
          <p:cNvPicPr>
            <a:picLocks noChangeAspect="1"/>
          </p:cNvPicPr>
          <p:nvPr/>
        </p:nvPicPr>
        <p:blipFill>
          <a:blip r:embed="rId8">
            <a:extLst/>
          </a:blip>
          <a:stretch>
            <a:fillRect/>
          </a:stretch>
        </p:blipFill>
        <p:spPr>
          <a:xfrm>
            <a:off x="6959600" y="5461000"/>
            <a:ext cx="837514" cy="1130644"/>
          </a:xfrm>
          <a:prstGeom prst="rect">
            <a:avLst/>
          </a:prstGeom>
          <a:ln w="12700">
            <a:miter lim="400000"/>
          </a:ln>
        </p:spPr>
      </p:pic>
      <p:pic>
        <p:nvPicPr>
          <p:cNvPr id="483" name="temp.pdf" descr="temp.pdf"/>
          <p:cNvPicPr>
            <a:picLocks noChangeAspect="1"/>
          </p:cNvPicPr>
          <p:nvPr/>
        </p:nvPicPr>
        <p:blipFill>
          <a:blip r:embed="rId9">
            <a:extLst/>
          </a:blip>
          <a:stretch>
            <a:fillRect/>
          </a:stretch>
        </p:blipFill>
        <p:spPr>
          <a:xfrm>
            <a:off x="5207000" y="5549900"/>
            <a:ext cx="1298147" cy="481571"/>
          </a:xfrm>
          <a:prstGeom prst="rect">
            <a:avLst/>
          </a:prstGeom>
          <a:ln w="12700">
            <a:miter lim="400000"/>
          </a:ln>
        </p:spPr>
      </p:pic>
      <p:pic>
        <p:nvPicPr>
          <p:cNvPr id="484" name="temp.pdf" descr="temp.pdf"/>
          <p:cNvPicPr>
            <a:picLocks noChangeAspect="1"/>
          </p:cNvPicPr>
          <p:nvPr/>
        </p:nvPicPr>
        <p:blipFill>
          <a:blip r:embed="rId10">
            <a:extLst/>
          </a:blip>
          <a:stretch>
            <a:fillRect/>
          </a:stretch>
        </p:blipFill>
        <p:spPr>
          <a:xfrm>
            <a:off x="5092700" y="7518400"/>
            <a:ext cx="1507525" cy="481571"/>
          </a:xfrm>
          <a:prstGeom prst="rect">
            <a:avLst/>
          </a:prstGeom>
          <a:ln w="12700">
            <a:miter lim="400000"/>
          </a:ln>
        </p:spPr>
      </p:pic>
      <p:pic>
        <p:nvPicPr>
          <p:cNvPr id="485" name="temp.pdf" descr="temp.pdf"/>
          <p:cNvPicPr>
            <a:picLocks noChangeAspect="1"/>
          </p:cNvPicPr>
          <p:nvPr/>
        </p:nvPicPr>
        <p:blipFill>
          <a:blip r:embed="rId11">
            <a:extLst/>
          </a:blip>
          <a:stretch>
            <a:fillRect/>
          </a:stretch>
        </p:blipFill>
        <p:spPr>
          <a:xfrm>
            <a:off x="7048500" y="7213600"/>
            <a:ext cx="816577" cy="11306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8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47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484"/>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3"/>
      <p:bldP build="whole" bldLvl="1" animBg="1" rev="0" advAuto="0" spid="485" grpId="6"/>
      <p:bldP build="whole" bldLvl="1" animBg="1" rev="0" advAuto="0" spid="477" grpId="4"/>
      <p:bldP build="whole" bldLvl="1" animBg="1" rev="0" advAuto="0" spid="484" grpId="5"/>
      <p:bldP build="whole" bldLvl="1" animBg="1" rev="0" advAuto="0" spid="476" grpId="1"/>
      <p:bldP build="whole" bldLvl="1" animBg="1" rev="0" advAuto="0" spid="482"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488" name="Dérivées partielles…"/>
          <p:cNvSpPr txBox="1"/>
          <p:nvPr>
            <p:ph type="body" idx="1"/>
          </p:nvPr>
        </p:nvSpPr>
        <p:spPr>
          <a:prstGeom prst="rect">
            <a:avLst/>
          </a:prstGeom>
        </p:spPr>
        <p:txBody>
          <a:bodyPr/>
          <a:lstStyle>
            <a:lvl2pPr>
              <a:buAutoNum type="alphaLcParenR" startAt="3"/>
            </a:lvl2pPr>
            <a:lvl3pPr marL="584200" indent="-342900">
              <a:buClrTx/>
              <a:buSzPct val="100000"/>
              <a:buAutoNum type="romanLcParenR" startAt="2"/>
            </a:lvl3pPr>
          </a:lstStyle>
          <a:p>
            <a:pPr/>
            <a:r>
              <a:t>Dérivées partielles</a:t>
            </a:r>
          </a:p>
          <a:p>
            <a:pPr lvl="1"/>
            <a:r>
              <a:t>Filtres</a:t>
            </a:r>
          </a:p>
          <a:p>
            <a:pPr lvl="2"/>
            <a:r>
              <a:t>Sobel d’ordre 2</a:t>
            </a: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0" name="Calcul des dérivées d’image"/>
          <p:cNvSpPr txBox="1"/>
          <p:nvPr>
            <p:ph type="title"/>
          </p:nvPr>
        </p:nvSpPr>
        <p:spPr>
          <a:prstGeom prst="rect">
            <a:avLst/>
          </a:prstGeom>
        </p:spPr>
        <p:txBody>
          <a:bodyPr/>
          <a:lstStyle/>
          <a:p>
            <a:pPr/>
            <a:r>
              <a:t>Calcul des dérivées d’image</a:t>
            </a:r>
          </a:p>
        </p:txBody>
      </p:sp>
      <p:pic>
        <p:nvPicPr>
          <p:cNvPr id="491" name="temp.pdf" descr="temp.pdf"/>
          <p:cNvPicPr>
            <a:picLocks noChangeAspect="1"/>
          </p:cNvPicPr>
          <p:nvPr/>
        </p:nvPicPr>
        <p:blipFill>
          <a:blip r:embed="rId3">
            <a:extLst/>
          </a:blip>
          <a:stretch>
            <a:fillRect/>
          </a:stretch>
        </p:blipFill>
        <p:spPr>
          <a:xfrm>
            <a:off x="1943100" y="3962400"/>
            <a:ext cx="2219411" cy="1130644"/>
          </a:xfrm>
          <a:prstGeom prst="rect">
            <a:avLst/>
          </a:prstGeom>
          <a:ln w="12700">
            <a:miter lim="400000"/>
          </a:ln>
        </p:spPr>
      </p:pic>
      <p:pic>
        <p:nvPicPr>
          <p:cNvPr id="492" name="temp.pdf" descr="temp.pdf"/>
          <p:cNvPicPr>
            <a:picLocks noChangeAspect="1"/>
          </p:cNvPicPr>
          <p:nvPr/>
        </p:nvPicPr>
        <p:blipFill>
          <a:blip r:embed="rId4">
            <a:extLst/>
          </a:blip>
          <a:stretch>
            <a:fillRect/>
          </a:stretch>
        </p:blipFill>
        <p:spPr>
          <a:xfrm>
            <a:off x="1943100" y="5461000"/>
            <a:ext cx="2491603" cy="1130644"/>
          </a:xfrm>
          <a:prstGeom prst="rect">
            <a:avLst/>
          </a:prstGeom>
          <a:ln w="12700">
            <a:miter lim="400000"/>
          </a:ln>
        </p:spPr>
      </p:pic>
      <p:pic>
        <p:nvPicPr>
          <p:cNvPr id="493" name="temp.pdf" descr="temp.pdf"/>
          <p:cNvPicPr>
            <a:picLocks noChangeAspect="1"/>
          </p:cNvPicPr>
          <p:nvPr/>
        </p:nvPicPr>
        <p:blipFill>
          <a:blip r:embed="rId5">
            <a:extLst/>
          </a:blip>
          <a:stretch>
            <a:fillRect/>
          </a:stretch>
        </p:blipFill>
        <p:spPr>
          <a:xfrm>
            <a:off x="1892300" y="6959600"/>
            <a:ext cx="2324101" cy="1130644"/>
          </a:xfrm>
          <a:prstGeom prst="rect">
            <a:avLst/>
          </a:prstGeom>
          <a:ln w="12700">
            <a:miter lim="400000"/>
          </a:ln>
        </p:spPr>
      </p:pic>
      <p:pic>
        <p:nvPicPr>
          <p:cNvPr id="494" name="temp.pdf" descr="temp.pdf"/>
          <p:cNvPicPr>
            <a:picLocks noChangeAspect="1"/>
          </p:cNvPicPr>
          <p:nvPr/>
        </p:nvPicPr>
        <p:blipFill>
          <a:blip r:embed="rId6">
            <a:extLst/>
          </a:blip>
          <a:stretch>
            <a:fillRect/>
          </a:stretch>
        </p:blipFill>
        <p:spPr>
          <a:xfrm>
            <a:off x="6959600" y="3962400"/>
            <a:ext cx="690949" cy="1130644"/>
          </a:xfrm>
          <a:prstGeom prst="rect">
            <a:avLst/>
          </a:prstGeom>
          <a:ln w="12700">
            <a:miter lim="400000"/>
          </a:ln>
        </p:spPr>
      </p:pic>
      <p:pic>
        <p:nvPicPr>
          <p:cNvPr id="495" name="temp.pdf" descr="temp.pdf"/>
          <p:cNvPicPr>
            <a:picLocks noChangeAspect="1"/>
          </p:cNvPicPr>
          <p:nvPr/>
        </p:nvPicPr>
        <p:blipFill>
          <a:blip r:embed="rId7">
            <a:extLst/>
          </a:blip>
          <a:stretch>
            <a:fillRect/>
          </a:stretch>
        </p:blipFill>
        <p:spPr>
          <a:xfrm>
            <a:off x="5105400" y="4038600"/>
            <a:ext cx="1486587" cy="481571"/>
          </a:xfrm>
          <a:prstGeom prst="rect">
            <a:avLst/>
          </a:prstGeom>
          <a:ln w="12700">
            <a:miter lim="400000"/>
          </a:ln>
        </p:spPr>
      </p:pic>
      <p:sp>
        <p:nvSpPr>
          <p:cNvPr id="496" name="en"/>
          <p:cNvSpPr/>
          <p:nvPr/>
        </p:nvSpPr>
        <p:spPr>
          <a:xfrm>
            <a:off x="5487919" y="3437154"/>
            <a:ext cx="584003" cy="44089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en </a:t>
            </a:r>
            <a14:m>
              <m:oMath>
                <m:r>
                  <a:rPr xmlns:a="http://schemas.openxmlformats.org/drawingml/2006/main" sz="2050" i="1">
                    <a:solidFill>
                      <a:srgbClr val="222222"/>
                    </a:solidFill>
                    <a:latin typeface="Cambria Math" panose="02040503050406030204" pitchFamily="18" charset="0"/>
                  </a:rPr>
                  <m:t>x</m:t>
                </m:r>
              </m:oMath>
            </a14:m>
          </a:p>
        </p:txBody>
      </p:sp>
      <p:sp>
        <p:nvSpPr>
          <p:cNvPr id="497" name="en"/>
          <p:cNvSpPr/>
          <p:nvPr/>
        </p:nvSpPr>
        <p:spPr>
          <a:xfrm>
            <a:off x="7048500" y="3435730"/>
            <a:ext cx="584003" cy="44374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en </a:t>
            </a:r>
            <a14:m>
              <m:oMath>
                <m:r>
                  <a:rPr xmlns:a="http://schemas.openxmlformats.org/drawingml/2006/main" sz="2050" i="1">
                    <a:solidFill>
                      <a:srgbClr val="222222"/>
                    </a:solidFill>
                    <a:latin typeface="Cambria Math" panose="02040503050406030204" pitchFamily="18" charset="0"/>
                  </a:rPr>
                  <m:t>y</m:t>
                </m:r>
              </m:oMath>
            </a14:m>
          </a:p>
        </p:txBody>
      </p:sp>
      <p:pic>
        <p:nvPicPr>
          <p:cNvPr id="498" name="temp.pdf" descr="temp.pdf"/>
          <p:cNvPicPr>
            <a:picLocks noChangeAspect="1"/>
          </p:cNvPicPr>
          <p:nvPr/>
        </p:nvPicPr>
        <p:blipFill>
          <a:blip r:embed="rId8">
            <a:extLst/>
          </a:blip>
          <a:stretch>
            <a:fillRect/>
          </a:stretch>
        </p:blipFill>
        <p:spPr>
          <a:xfrm>
            <a:off x="6959600" y="5461000"/>
            <a:ext cx="837514" cy="1130644"/>
          </a:xfrm>
          <a:prstGeom prst="rect">
            <a:avLst/>
          </a:prstGeom>
          <a:ln w="12700">
            <a:miter lim="400000"/>
          </a:ln>
        </p:spPr>
      </p:pic>
      <p:pic>
        <p:nvPicPr>
          <p:cNvPr id="499" name="temp.pdf" descr="temp.pdf"/>
          <p:cNvPicPr>
            <a:picLocks noChangeAspect="1"/>
          </p:cNvPicPr>
          <p:nvPr/>
        </p:nvPicPr>
        <p:blipFill>
          <a:blip r:embed="rId9">
            <a:extLst/>
          </a:blip>
          <a:stretch>
            <a:fillRect/>
          </a:stretch>
        </p:blipFill>
        <p:spPr>
          <a:xfrm>
            <a:off x="5207000" y="5549900"/>
            <a:ext cx="1340022" cy="481571"/>
          </a:xfrm>
          <a:prstGeom prst="rect">
            <a:avLst/>
          </a:prstGeom>
          <a:ln w="12700">
            <a:miter lim="400000"/>
          </a:ln>
        </p:spPr>
      </p:pic>
      <p:pic>
        <p:nvPicPr>
          <p:cNvPr id="500" name="temp.pdf" descr="temp.pdf"/>
          <p:cNvPicPr>
            <a:picLocks noChangeAspect="1"/>
          </p:cNvPicPr>
          <p:nvPr/>
        </p:nvPicPr>
        <p:blipFill>
          <a:blip r:embed="rId10">
            <a:extLst/>
          </a:blip>
          <a:stretch>
            <a:fillRect/>
          </a:stretch>
        </p:blipFill>
        <p:spPr>
          <a:xfrm>
            <a:off x="5092700" y="7518400"/>
            <a:ext cx="1507525" cy="481571"/>
          </a:xfrm>
          <a:prstGeom prst="rect">
            <a:avLst/>
          </a:prstGeom>
          <a:ln w="12700">
            <a:miter lim="400000"/>
          </a:ln>
        </p:spPr>
      </p:pic>
      <p:pic>
        <p:nvPicPr>
          <p:cNvPr id="501" name="temp.pdf" descr="temp.pdf"/>
          <p:cNvPicPr>
            <a:picLocks noChangeAspect="1"/>
          </p:cNvPicPr>
          <p:nvPr/>
        </p:nvPicPr>
        <p:blipFill>
          <a:blip r:embed="rId11">
            <a:extLst/>
          </a:blip>
          <a:stretch>
            <a:fillRect/>
          </a:stretch>
        </p:blipFill>
        <p:spPr>
          <a:xfrm>
            <a:off x="7048500" y="7213600"/>
            <a:ext cx="816577" cy="11306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98"/>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4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493"/>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500"/>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5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8" grpId="2"/>
      <p:bldP build="whole" bldLvl="1" animBg="1" rev="0" advAuto="0" spid="492" grpId="1"/>
      <p:bldP build="whole" bldLvl="1" animBg="1" rev="0" advAuto="0" spid="501" grpId="6"/>
      <p:bldP build="whole" bldLvl="1" animBg="1" rev="0" advAuto="0" spid="500" grpId="5"/>
      <p:bldP build="whole" bldLvl="1" animBg="1" rev="0" advAuto="0" spid="499" grpId="3"/>
      <p:bldP build="whole" bldLvl="1" animBg="1" rev="0" advAuto="0" spid="493" grpId="4"/>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04" name="Dérivées partielles…"/>
          <p:cNvSpPr txBox="1"/>
          <p:nvPr>
            <p:ph type="body" idx="1"/>
          </p:nvPr>
        </p:nvSpPr>
        <p:spPr>
          <a:prstGeom prst="rect">
            <a:avLst/>
          </a:prstGeom>
        </p:spPr>
        <p:txBody>
          <a:bodyPr/>
          <a:lstStyle>
            <a:lvl2pPr>
              <a:buAutoNum type="alphaLcParenR" startAt="3"/>
            </a:lvl2pPr>
            <a:lvl3pPr marL="584200" indent="-342900">
              <a:buClrTx/>
              <a:buSzPct val="100000"/>
              <a:buAutoNum type="romanLcParenR" startAt="3"/>
            </a:lvl3pPr>
          </a:lstStyle>
          <a:p>
            <a:pPr/>
            <a:r>
              <a:t>Dérivées partielles</a:t>
            </a:r>
          </a:p>
          <a:p>
            <a:pPr lvl="1"/>
            <a:r>
              <a:t>Filtres</a:t>
            </a:r>
          </a:p>
          <a:p>
            <a:pPr lvl="2"/>
            <a:r>
              <a:t>Canny</a:t>
            </a:r>
          </a:p>
        </p:txBody>
      </p:sp>
      <p:sp>
        <p:nvSpPr>
          <p:cNvPr id="5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6" name="Calcul des dérivées d’image"/>
          <p:cNvSpPr txBox="1"/>
          <p:nvPr>
            <p:ph type="title"/>
          </p:nvPr>
        </p:nvSpPr>
        <p:spPr>
          <a:prstGeom prst="rect">
            <a:avLst/>
          </a:prstGeom>
        </p:spPr>
        <p:txBody>
          <a:bodyPr/>
          <a:lstStyle/>
          <a:p>
            <a:pPr/>
            <a:r>
              <a:t>Calcul des dérivées d’image</a:t>
            </a:r>
          </a:p>
        </p:txBody>
      </p:sp>
      <p:sp>
        <p:nvSpPr>
          <p:cNvPr id="507" name="Fonction de Gauss 1D ( )"/>
          <p:cNvSpPr/>
          <p:nvPr/>
        </p:nvSpPr>
        <p:spPr>
          <a:xfrm>
            <a:off x="624216" y="3525291"/>
            <a:ext cx="5651501" cy="2703018"/>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Fonction de Gauss 1D (</a:t>
            </a:r>
            <a14:m>
              <m:oMath>
                <m:r>
                  <a:rPr xmlns:a="http://schemas.openxmlformats.org/drawingml/2006/main" sz="2000" i="1">
                    <a:solidFill>
                      <a:srgbClr val="232A32"/>
                    </a:solidFill>
                    <a:latin typeface="Cambria Math" panose="02040503050406030204" pitchFamily="18" charset="0"/>
                  </a:rPr>
                  <m:t>σ</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m:t>
                </m:r>
              </m:oMath>
            </a14:m>
            <a:r>
              <a:t>)</a:t>
            </a:r>
          </a:p>
          <a:p>
            <a:pPr algn="ctr" defTabSz="457200">
              <a:spcBef>
                <a:spcPts val="0"/>
              </a:spcBef>
              <a:defRPr>
                <a:solidFill>
                  <a:srgbClr val="232A32"/>
                </a:solidFill>
              </a:defRPr>
            </a:pPr>
          </a:p>
        </p:txBody>
      </p:sp>
      <p:grpSp>
        <p:nvGrpSpPr>
          <p:cNvPr id="510" name="Group"/>
          <p:cNvGrpSpPr/>
          <p:nvPr/>
        </p:nvGrpSpPr>
        <p:grpSpPr>
          <a:xfrm>
            <a:off x="548016" y="3423691"/>
            <a:ext cx="5486401" cy="2202171"/>
            <a:chOff x="-76200" y="-101600"/>
            <a:chExt cx="5486400" cy="2202170"/>
          </a:xfrm>
        </p:grpSpPr>
        <p:pic>
          <p:nvPicPr>
            <p:cNvPr id="508" name="g(x).jpg" descr="g(x).jpg"/>
            <p:cNvPicPr>
              <a:picLocks noChangeAspect="0"/>
            </p:cNvPicPr>
            <p:nvPr/>
          </p:nvPicPr>
          <p:blipFill>
            <a:blip r:embed="rId3">
              <a:extLst/>
            </a:blip>
            <a:stretch>
              <a:fillRect/>
            </a:stretch>
          </p:blipFill>
          <p:spPr>
            <a:xfrm>
              <a:off x="-76200" y="-101600"/>
              <a:ext cx="5486400" cy="2202171"/>
            </a:xfrm>
            <a:prstGeom prst="rect">
              <a:avLst/>
            </a:prstGeom>
            <a:effectLst/>
          </p:spPr>
        </p:pic>
        <p:sp>
          <p:nvSpPr>
            <p:cNvPr id="509" name="Equation"/>
            <p:cNvSpPr txBox="1"/>
            <p:nvPr/>
          </p:nvSpPr>
          <p:spPr>
            <a:xfrm>
              <a:off x="793507" y="97255"/>
              <a:ext cx="698986" cy="237275"/>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g</m:t>
                        </m:r>
                      </m:e>
                      <m:sub>
                        <m:r>
                          <a:rPr xmlns:a="http://schemas.openxmlformats.org/drawingml/2006/main" sz="2000" i="1">
                            <a:solidFill>
                              <a:srgbClr val="222222"/>
                            </a:solidFill>
                            <a:latin typeface="Cambria Math" panose="02040503050406030204" pitchFamily="18" charset="0"/>
                          </a:rPr>
                          <m:t>σ</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1</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oMath>
                </m:oMathPara>
              </a14:m>
              <a:endParaRPr sz="2000">
                <a:solidFill>
                  <a:srgbClr val="232323"/>
                </a:solidFill>
              </a:endParaRPr>
            </a:p>
          </p:txBody>
        </p:sp>
      </p:grpSp>
      <p:sp>
        <p:nvSpPr>
          <p:cNvPr id="511" name="Dérivée d'ordre 1"/>
          <p:cNvSpPr/>
          <p:nvPr/>
        </p:nvSpPr>
        <p:spPr>
          <a:xfrm>
            <a:off x="7162920" y="2473024"/>
            <a:ext cx="5651501" cy="2702067"/>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Dérivée d'ordre 1</a:t>
            </a:r>
          </a:p>
          <a:p>
            <a:pPr algn="ctr" defTabSz="457200">
              <a:spcBef>
                <a:spcPts val="0"/>
              </a:spcBef>
              <a:defRPr>
                <a:solidFill>
                  <a:srgbClr val="232A32"/>
                </a:solidFill>
              </a:defRPr>
            </a:pPr>
          </a:p>
        </p:txBody>
      </p:sp>
      <p:grpSp>
        <p:nvGrpSpPr>
          <p:cNvPr id="514" name="Group"/>
          <p:cNvGrpSpPr/>
          <p:nvPr/>
        </p:nvGrpSpPr>
        <p:grpSpPr>
          <a:xfrm>
            <a:off x="7086720" y="2371424"/>
            <a:ext cx="5486401" cy="2202625"/>
            <a:chOff x="-76200" y="-101600"/>
            <a:chExt cx="5486400" cy="2202623"/>
          </a:xfrm>
        </p:grpSpPr>
        <p:pic>
          <p:nvPicPr>
            <p:cNvPr id="512" name="gx(x).jpg" descr="gx(x).jpg"/>
            <p:cNvPicPr>
              <a:picLocks noChangeAspect="0"/>
            </p:cNvPicPr>
            <p:nvPr/>
          </p:nvPicPr>
          <p:blipFill>
            <a:blip r:embed="rId4">
              <a:extLst/>
            </a:blip>
            <a:stretch>
              <a:fillRect/>
            </a:stretch>
          </p:blipFill>
          <p:spPr>
            <a:xfrm>
              <a:off x="-76200" y="-101600"/>
              <a:ext cx="5486400" cy="2202624"/>
            </a:xfrm>
            <a:prstGeom prst="rect">
              <a:avLst/>
            </a:prstGeom>
            <a:effectLst/>
          </p:spPr>
        </p:pic>
        <p:pic>
          <p:nvPicPr>
            <p:cNvPr id="513" name="temp.pdf" descr="temp.pdf"/>
            <p:cNvPicPr>
              <a:picLocks noChangeAspect="1"/>
            </p:cNvPicPr>
            <p:nvPr/>
          </p:nvPicPr>
          <p:blipFill>
            <a:blip r:embed="rId5">
              <a:extLst/>
            </a:blip>
            <a:stretch>
              <a:fillRect/>
            </a:stretch>
          </p:blipFill>
          <p:spPr>
            <a:xfrm>
              <a:off x="3060700" y="101600"/>
              <a:ext cx="1612214" cy="649073"/>
            </a:xfrm>
            <a:prstGeom prst="rect">
              <a:avLst/>
            </a:prstGeom>
            <a:ln w="12700" cap="flat">
              <a:noFill/>
              <a:miter lim="400000"/>
            </a:ln>
            <a:effectLst/>
          </p:spPr>
        </p:pic>
      </p:grpSp>
      <p:sp>
        <p:nvSpPr>
          <p:cNvPr id="515" name="Dérivée d'ordre 2"/>
          <p:cNvSpPr/>
          <p:nvPr/>
        </p:nvSpPr>
        <p:spPr>
          <a:xfrm>
            <a:off x="6450881" y="5565129"/>
            <a:ext cx="5511801" cy="2737136"/>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Dérivée d'ordre 2</a:t>
            </a:r>
          </a:p>
          <a:p>
            <a:pPr algn="ctr" defTabSz="457200">
              <a:spcBef>
                <a:spcPts val="0"/>
              </a:spcBef>
              <a:defRPr>
                <a:solidFill>
                  <a:srgbClr val="232A32"/>
                </a:solidFill>
              </a:defRPr>
            </a:pPr>
          </a:p>
        </p:txBody>
      </p:sp>
      <p:grpSp>
        <p:nvGrpSpPr>
          <p:cNvPr id="518" name="Group"/>
          <p:cNvGrpSpPr/>
          <p:nvPr/>
        </p:nvGrpSpPr>
        <p:grpSpPr>
          <a:xfrm>
            <a:off x="6374681" y="5463529"/>
            <a:ext cx="5346701" cy="2237694"/>
            <a:chOff x="-76200" y="-101600"/>
            <a:chExt cx="5346700" cy="2237693"/>
          </a:xfrm>
        </p:grpSpPr>
        <p:pic>
          <p:nvPicPr>
            <p:cNvPr id="516" name="gxx(x).jpg" descr="gxx(x).jpg"/>
            <p:cNvPicPr>
              <a:picLocks noChangeAspect="0"/>
            </p:cNvPicPr>
            <p:nvPr/>
          </p:nvPicPr>
          <p:blipFill>
            <a:blip r:embed="rId6">
              <a:extLst/>
            </a:blip>
            <a:stretch>
              <a:fillRect/>
            </a:stretch>
          </p:blipFill>
          <p:spPr>
            <a:xfrm>
              <a:off x="-76200" y="-101600"/>
              <a:ext cx="5346700" cy="2237694"/>
            </a:xfrm>
            <a:prstGeom prst="rect">
              <a:avLst/>
            </a:prstGeom>
            <a:effectLst/>
          </p:spPr>
        </p:pic>
        <p:pic>
          <p:nvPicPr>
            <p:cNvPr id="517" name="temp.pdf" descr="temp.pdf"/>
            <p:cNvPicPr>
              <a:picLocks noChangeAspect="1"/>
            </p:cNvPicPr>
            <p:nvPr/>
          </p:nvPicPr>
          <p:blipFill>
            <a:blip r:embed="rId7">
              <a:extLst/>
            </a:blip>
            <a:stretch>
              <a:fillRect/>
            </a:stretch>
          </p:blipFill>
          <p:spPr>
            <a:xfrm>
              <a:off x="3327400" y="967692"/>
              <a:ext cx="1716903" cy="67001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7" name="Objectifs :…"/>
          <p:cNvSpPr txBox="1"/>
          <p:nvPr>
            <p:ph type="body" idx="1"/>
          </p:nvPr>
        </p:nvSpPr>
        <p:spPr>
          <a:prstGeom prst="rect">
            <a:avLst/>
          </a:prstGeom>
        </p:spPr>
        <p:txBody>
          <a:bodyPr/>
          <a:lstStyle/>
          <a:p>
            <a:pPr lvl="2">
              <a:buBlip>
                <a:blip r:embed="rId3"/>
              </a:buBlip>
            </a:pPr>
            <a:r>
              <a:t>Objectifs :</a:t>
            </a:r>
          </a:p>
          <a:p>
            <a:pPr lvl="3"/>
            <a:r>
              <a:t>Extraire des informations pertinentes</a:t>
            </a:r>
          </a:p>
          <a:p>
            <a:pPr lvl="4"/>
            <a:r>
              <a:t>qui ont un sens</a:t>
            </a:r>
          </a:p>
          <a:p>
            <a:pPr lvl="4"/>
            <a:r>
              <a:t>locales</a:t>
            </a:r>
          </a:p>
          <a:p>
            <a:pPr lvl="4"/>
            <a:r>
              <a:t>détectables</a:t>
            </a:r>
          </a:p>
          <a:p>
            <a:pPr lvl="3"/>
            <a:r>
              <a:t>Réduire la quantité d'informations</a:t>
            </a:r>
          </a:p>
          <a:p>
            <a:pPr lvl="3"/>
            <a:r>
              <a:t>Caractéristiques moyen ou bas niveau</a:t>
            </a:r>
          </a:p>
          <a:p>
            <a:pPr lvl="3" marL="0" indent="0" algn="ctr">
              <a:spcBef>
                <a:spcPts val="2400"/>
              </a:spcBef>
              <a:buClrTx/>
              <a:buSzTx/>
              <a:buNone/>
            </a:pPr>
          </a:p>
        </p:txBody>
      </p:sp>
      <p:sp>
        <p:nvSpPr>
          <p:cNvPr id="78" name="Rappel : Caractéristiques de bas niveau :…"/>
          <p:cNvSpPr/>
          <p:nvPr/>
        </p:nvSpPr>
        <p:spPr>
          <a:xfrm>
            <a:off x="342900" y="1854200"/>
            <a:ext cx="6972300" cy="190500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rPr i="1"/>
              <a:t>Rappel</a:t>
            </a:r>
            <a:r>
              <a:t> : Caractéristiques de bas niveau : </a:t>
            </a:r>
          </a:p>
          <a:p>
            <a:pPr lvl="1" marL="419100" indent="-317500">
              <a:buClrTx/>
              <a:buSzPct val="55000"/>
              <a:buFont typeface="TimesNewRomanPSMT"/>
              <a:buBlip>
                <a:blip r:embed="rId4"/>
              </a:buBlip>
            </a:pPr>
            <a:r>
              <a:t>très proches du signal, ne véhiculent pas de sémantique particulière sur l'image</a:t>
            </a:r>
          </a:p>
          <a:p>
            <a:pPr lvl="2" marL="508000" indent="-254000">
              <a:buClr>
                <a:srgbClr val="7F96C4"/>
              </a:buClr>
              <a:buSzPct val="100000"/>
              <a:buChar char="✓"/>
            </a:pPr>
            <a:r>
              <a:t>Plus on s’approche du haut niveau, plus on ajoute un aspect sémantique à la caractéristique</a:t>
            </a:r>
          </a:p>
        </p:txBody>
      </p:sp>
      <p:sp>
        <p:nvSpPr>
          <p:cNvPr id="7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 name="Préambule"/>
          <p:cNvSpPr txBox="1"/>
          <p:nvPr>
            <p:ph type="title"/>
          </p:nvPr>
        </p:nvSpPr>
        <p:spPr>
          <a:prstGeom prst="rect">
            <a:avLst/>
          </a:prstGeom>
        </p:spPr>
        <p:txBody>
          <a:bodyPr/>
          <a:lstStyle>
            <a:lvl1pPr marL="0" indent="0">
              <a:buSzTx/>
              <a:buNone/>
            </a:lvl1pPr>
          </a:lstStyle>
          <a:p>
            <a:pPr/>
            <a:r>
              <a:t>Préambule</a:t>
            </a:r>
          </a:p>
        </p:txBody>
      </p:sp>
      <p:sp>
        <p:nvSpPr>
          <p:cNvPr id="81" name="Square"/>
          <p:cNvSpPr/>
          <p:nvPr/>
        </p:nvSpPr>
        <p:spPr>
          <a:xfrm>
            <a:off x="7556500" y="23622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82" name="Square"/>
          <p:cNvSpPr/>
          <p:nvPr/>
        </p:nvSpPr>
        <p:spPr>
          <a:xfrm>
            <a:off x="10375900" y="2362200"/>
            <a:ext cx="1803400" cy="1803400"/>
          </a:xfrm>
          <a:prstGeom prst="rect">
            <a:avLst/>
          </a:prstGeom>
          <a:solidFill>
            <a:srgbClr val="FFFFFF"/>
          </a:solidFill>
          <a:ln w="15875">
            <a:solidFill>
              <a:srgbClr val="232323"/>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cxnSp>
        <p:nvCxnSpPr>
          <p:cNvPr id="83" name="Connection Line"/>
          <p:cNvCxnSpPr>
            <a:stCxn id="84" idx="0"/>
            <a:endCxn id="86" idx="0"/>
          </p:cNvCxnSpPr>
          <p:nvPr/>
        </p:nvCxnSpPr>
        <p:spPr>
          <a:xfrm flipV="1">
            <a:off x="8267700" y="3086100"/>
            <a:ext cx="2730500" cy="76200"/>
          </a:xfrm>
          <a:prstGeom prst="straightConnector1">
            <a:avLst/>
          </a:prstGeom>
          <a:ln w="25400">
            <a:solidFill>
              <a:srgbClr val="000000"/>
            </a:solidFill>
            <a:headEnd type="triangle" len="sm"/>
            <a:tailEnd type="stealth"/>
          </a:ln>
        </p:spPr>
      </p:cxnSp>
      <p:sp>
        <p:nvSpPr>
          <p:cNvPr id="84" name="Circle"/>
          <p:cNvSpPr/>
          <p:nvPr/>
        </p:nvSpPr>
        <p:spPr>
          <a:xfrm>
            <a:off x="8039100" y="2933700"/>
            <a:ext cx="457200" cy="457200"/>
          </a:xfrm>
          <a:prstGeom prst="ellipse">
            <a:avLst/>
          </a:prstGeom>
          <a:solidFill>
            <a:srgbClr val="0056D6">
              <a:alpha val="32000"/>
            </a:srgbClr>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85" name="Circle"/>
          <p:cNvSpPr/>
          <p:nvPr/>
        </p:nvSpPr>
        <p:spPr>
          <a:xfrm>
            <a:off x="8216900" y="31115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86" name="Circle"/>
          <p:cNvSpPr/>
          <p:nvPr/>
        </p:nvSpPr>
        <p:spPr>
          <a:xfrm>
            <a:off x="10947400" y="3035300"/>
            <a:ext cx="101600" cy="101600"/>
          </a:xfrm>
          <a:prstGeom prst="ellipse">
            <a:avLst/>
          </a:prstGeom>
          <a:solidFill>
            <a:srgbClr val="0056D6"/>
          </a:solidFill>
          <a:ln w="15875">
            <a:solidFill>
              <a:srgbClr val="000000"/>
            </a:solidFill>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77">
                                            <p:txEl>
                                              <p:pRg st="3" end="3"/>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2" fill="hold">
                                  <p:stCondLst>
                                    <p:cond delay="0"/>
                                  </p:stCondLst>
                                  <p:iterate type="el" backwards="0">
                                    <p:tmAbs val="0"/>
                                  </p:iterate>
                                  <p:childTnLst>
                                    <p:set>
                                      <p:cBhvr>
                                        <p:cTn id="13" fill="hold"/>
                                        <p:tgtEl>
                                          <p:spTgt spid="8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3" fill="hold">
                                  <p:stCondLst>
                                    <p:cond delay="0"/>
                                  </p:stCondLst>
                                  <p:iterate type="el" backwards="0">
                                    <p:tmAbs val="0"/>
                                  </p:iterate>
                                  <p:childTnLst>
                                    <p:set>
                                      <p:cBhvr>
                                        <p:cTn id="16" fill="hold"/>
                                        <p:tgtEl>
                                          <p:spTgt spid="85"/>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4" fill="hold">
                                  <p:stCondLst>
                                    <p:cond delay="0"/>
                                  </p:stCondLst>
                                  <p:iterate type="el" backwards="0">
                                    <p:tmAbs val="0"/>
                                  </p:iterate>
                                  <p:childTnLst>
                                    <p:set>
                                      <p:cBhvr>
                                        <p:cTn id="19" fill="hold"/>
                                        <p:tgtEl>
                                          <p:spTgt spid="8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5" fill="hold">
                                  <p:stCondLst>
                                    <p:cond delay="0"/>
                                  </p:stCondLst>
                                  <p:iterate type="el" backwards="0">
                                    <p:tmAbs val="0"/>
                                  </p:iterate>
                                  <p:childTnLst>
                                    <p:set>
                                      <p:cBhvr>
                                        <p:cTn id="23" fill="hold"/>
                                        <p:tgtEl>
                                          <p:spTgt spid="84"/>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8" presetID="22" grpId="6" fill="hold">
                                  <p:stCondLst>
                                    <p:cond delay="0"/>
                                  </p:stCondLst>
                                  <p:iterate type="el" backwards="0">
                                    <p:tmAbs val="0"/>
                                  </p:iterate>
                                  <p:childTnLst>
                                    <p:set>
                                      <p:cBhvr>
                                        <p:cTn id="26" fill="hold"/>
                                        <p:tgtEl>
                                          <p:spTgt spid="83"/>
                                        </p:tgtEl>
                                        <p:attrNameLst>
                                          <p:attrName>style.visibility</p:attrName>
                                        </p:attrNameLst>
                                      </p:cBhvr>
                                      <p:to>
                                        <p:strVal val="visible"/>
                                      </p:to>
                                    </p:set>
                                    <p:animEffect filter="wipe(left)" transition="in">
                                      <p:cBhvr>
                                        <p:cTn id="27" dur="250"/>
                                        <p:tgtEl>
                                          <p:spTgt spid="83"/>
                                        </p:tgtEl>
                                      </p:cBhvr>
                                    </p:animEffect>
                                  </p:childTnLst>
                                </p:cTn>
                              </p:par>
                            </p:childTnLst>
                          </p:cTn>
                        </p:par>
                        <p:par>
                          <p:cTn id="28" fill="hold">
                            <p:stCondLst>
                              <p:cond delay="250"/>
                            </p:stCondLst>
                            <p:childTnLst>
                              <p:par>
                                <p:cTn id="29" presetClass="entr" nodeType="afterEffect" presetSubtype="0" presetID="1" grpId="7" fill="hold">
                                  <p:stCondLst>
                                    <p:cond delay="0"/>
                                  </p:stCondLst>
                                  <p:iterate type="el" backwards="0">
                                    <p:tmAbs val="0"/>
                                  </p:iterate>
                                  <p:childTnLst>
                                    <p:set>
                                      <p:cBhvr>
                                        <p:cTn id="30" fill="hold"/>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7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77">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77">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 fill="hold">
                                  <p:stCondLst>
                                    <p:cond delay="0"/>
                                  </p:stCondLst>
                                  <p:iterate type="el" backwards="0">
                                    <p:tmAbs val="0"/>
                                  </p:iterate>
                                  <p:childTnLst>
                                    <p:set>
                                      <p:cBhvr>
                                        <p:cTn id="46" fill="hold"/>
                                        <p:tgtEl>
                                          <p:spTgt spid="77">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 grpId="5"/>
      <p:bldP build="whole" bldLvl="1" animBg="1" rev="0" advAuto="0" spid="86" grpId="7"/>
      <p:bldP build="p" bldLvl="5" animBg="1" rev="0" advAuto="0" spid="77" grpId="1"/>
      <p:bldP build="whole" bldLvl="1" animBg="1" rev="0" advAuto="0" spid="85" grpId="3"/>
      <p:bldP build="whole" bldLvl="1" animBg="1" rev="0" advAuto="0" spid="81" grpId="2"/>
      <p:bldP build="whole" bldLvl="1" animBg="1" rev="0" advAuto="0" spid="83" grpId="6"/>
      <p:bldP build="whole" bldLvl="1" animBg="1" rev="0" advAuto="0" spid="82" grpId="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21" name="Dérivées partielles…"/>
          <p:cNvSpPr txBox="1"/>
          <p:nvPr>
            <p:ph type="body" idx="1"/>
          </p:nvPr>
        </p:nvSpPr>
        <p:spPr>
          <a:prstGeom prst="rect">
            <a:avLst/>
          </a:prstGeom>
        </p:spPr>
        <p:txBody>
          <a:bodyPr/>
          <a:lstStyle>
            <a:lvl2pPr>
              <a:buAutoNum type="alphaLcParenR" startAt="3"/>
            </a:lvl2pPr>
            <a:lvl3pPr marL="584200" indent="-342900">
              <a:buClrTx/>
              <a:buSzPct val="100000"/>
              <a:buAutoNum type="romanLcParenR" startAt="3"/>
            </a:lvl3pPr>
          </a:lstStyle>
          <a:p>
            <a:pPr/>
            <a:r>
              <a:t>Dérivées partielles</a:t>
            </a:r>
          </a:p>
          <a:p>
            <a:pPr lvl="1"/>
            <a:r>
              <a:t>Filtres</a:t>
            </a:r>
          </a:p>
          <a:p>
            <a:pPr lvl="2"/>
            <a:r>
              <a:t>Canny</a:t>
            </a:r>
          </a:p>
        </p:txBody>
      </p:sp>
      <p:sp>
        <p:nvSpPr>
          <p:cNvPr id="5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3" name="Calcul des dérivées d’image"/>
          <p:cNvSpPr txBox="1"/>
          <p:nvPr>
            <p:ph type="title"/>
          </p:nvPr>
        </p:nvSpPr>
        <p:spPr>
          <a:prstGeom prst="rect">
            <a:avLst/>
          </a:prstGeom>
        </p:spPr>
        <p:txBody>
          <a:bodyPr/>
          <a:lstStyle/>
          <a:p>
            <a:pPr/>
            <a:r>
              <a:t>Calcul des dérivées d’image</a:t>
            </a:r>
          </a:p>
        </p:txBody>
      </p:sp>
      <p:grpSp>
        <p:nvGrpSpPr>
          <p:cNvPr id="526" name="Group"/>
          <p:cNvGrpSpPr/>
          <p:nvPr/>
        </p:nvGrpSpPr>
        <p:grpSpPr>
          <a:xfrm>
            <a:off x="532553" y="5359400"/>
            <a:ext cx="4584701" cy="3548592"/>
            <a:chOff x="-76200" y="-101600"/>
            <a:chExt cx="4584700" cy="3548591"/>
          </a:xfrm>
        </p:grpSpPr>
        <p:pic>
          <p:nvPicPr>
            <p:cNvPr id="524" name="Gx(xy).jpg" descr="Gx(xy).jpg"/>
            <p:cNvPicPr>
              <a:picLocks noChangeAspect="0"/>
            </p:cNvPicPr>
            <p:nvPr/>
          </p:nvPicPr>
          <p:blipFill>
            <a:blip r:embed="rId3">
              <a:extLst/>
            </a:blip>
            <a:stretch>
              <a:fillRect/>
            </a:stretch>
          </p:blipFill>
          <p:spPr>
            <a:xfrm>
              <a:off x="-76200" y="-101600"/>
              <a:ext cx="4584700" cy="3548592"/>
            </a:xfrm>
            <a:prstGeom prst="rect">
              <a:avLst/>
            </a:prstGeom>
            <a:effectLst/>
          </p:spPr>
        </p:pic>
        <p:sp>
          <p:nvSpPr>
            <p:cNvPr id="525" name="Equation"/>
            <p:cNvSpPr txBox="1"/>
            <p:nvPr/>
          </p:nvSpPr>
          <p:spPr>
            <a:xfrm>
              <a:off x="2324816" y="222226"/>
              <a:ext cx="1780338" cy="554615"/>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f>
                      <m:fPr>
                        <m:ctrlPr>
                          <a:rPr xmlns:a="http://schemas.openxmlformats.org/drawingml/2006/main" sz="2000" i="1">
                            <a:solidFill>
                              <a:srgbClr val="222222"/>
                            </a:solidFill>
                            <a:latin typeface="Cambria Math" panose="02040503050406030204" pitchFamily="18" charset="0"/>
                          </a:rPr>
                        </m:ctrlPr>
                        <m:type m:val="bar"/>
                      </m:fPr>
                      <m:num>
                        <m:r>
                          <m:rPr>
                            <m:sty m:val="p"/>
                          </m:rPr>
                          <a:rPr xmlns:a="http://schemas.openxmlformats.org/drawingml/2006/main" sz="2000" i="1">
                            <a:solidFill>
                              <a:srgbClr val="222222"/>
                            </a:solidFill>
                            <a:latin typeface="Cambria Math" panose="02040503050406030204" pitchFamily="18" charset="0"/>
                          </a:rPr>
                          <m:t>∂</m:t>
                        </m:r>
                        <m:sSub>
                          <m:e>
                            <m:r>
                              <a:rPr xmlns:a="http://schemas.openxmlformats.org/drawingml/2006/main" sz="2000" i="1">
                                <a:solidFill>
                                  <a:srgbClr val="222222"/>
                                </a:solidFill>
                                <a:latin typeface="Cambria Math" panose="02040503050406030204" pitchFamily="18" charset="0"/>
                              </a:rPr>
                              <m:t>g</m:t>
                            </m:r>
                          </m:e>
                          <m:sub>
                            <m:r>
                              <a:rPr xmlns:a="http://schemas.openxmlformats.org/drawingml/2006/main" sz="2000" i="1">
                                <a:solidFill>
                                  <a:srgbClr val="222222"/>
                                </a:solidFill>
                                <a:latin typeface="Cambria Math" panose="02040503050406030204" pitchFamily="18" charset="0"/>
                              </a:rPr>
                              <m:t>σ</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y</m:t>
                        </m:r>
                        <m:r>
                          <a:rPr xmlns:a="http://schemas.openxmlformats.org/drawingml/2006/main" sz="2000" i="1">
                            <a:solidFill>
                              <a:srgbClr val="222222"/>
                            </a:solidFill>
                            <a:latin typeface="Cambria Math" panose="02040503050406030204" pitchFamily="18" charset="0"/>
                          </a:rPr>
                          <m:t>)</m:t>
                        </m:r>
                      </m:num>
                      <m:den>
                        <m:r>
                          <m:rPr>
                            <m:sty m:val="p"/>
                          </m:rP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den>
                    </m:f>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σ</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1</m:t>
                    </m:r>
                  </m:oMath>
                </m:oMathPara>
              </a14:m>
              <a:endParaRPr sz="2000">
                <a:solidFill>
                  <a:srgbClr val="232323"/>
                </a:solidFill>
              </a:endParaRPr>
            </a:p>
          </p:txBody>
        </p:sp>
      </p:grpSp>
      <p:grpSp>
        <p:nvGrpSpPr>
          <p:cNvPr id="529" name="Group"/>
          <p:cNvGrpSpPr/>
          <p:nvPr/>
        </p:nvGrpSpPr>
        <p:grpSpPr>
          <a:xfrm>
            <a:off x="7289373" y="5203280"/>
            <a:ext cx="5207001" cy="3483221"/>
            <a:chOff x="-76200" y="-101600"/>
            <a:chExt cx="5207000" cy="3483220"/>
          </a:xfrm>
        </p:grpSpPr>
        <p:pic>
          <p:nvPicPr>
            <p:cNvPr id="527" name="Gy(xy).jpg" descr="Gy(xy).jpg"/>
            <p:cNvPicPr>
              <a:picLocks noChangeAspect="0"/>
            </p:cNvPicPr>
            <p:nvPr/>
          </p:nvPicPr>
          <p:blipFill>
            <a:blip r:embed="rId4">
              <a:extLst/>
            </a:blip>
            <a:stretch>
              <a:fillRect/>
            </a:stretch>
          </p:blipFill>
          <p:spPr>
            <a:xfrm>
              <a:off x="-76200" y="-101600"/>
              <a:ext cx="5207000" cy="3483221"/>
            </a:xfrm>
            <a:prstGeom prst="rect">
              <a:avLst/>
            </a:prstGeom>
            <a:effectLst/>
          </p:spPr>
        </p:pic>
        <p:sp>
          <p:nvSpPr>
            <p:cNvPr id="528" name="Equation"/>
            <p:cNvSpPr txBox="1"/>
            <p:nvPr/>
          </p:nvSpPr>
          <p:spPr>
            <a:xfrm>
              <a:off x="2970099" y="242445"/>
              <a:ext cx="1780338" cy="604145"/>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f>
                      <m:fPr>
                        <m:ctrlPr>
                          <a:rPr xmlns:a="http://schemas.openxmlformats.org/drawingml/2006/main" sz="2000" i="1">
                            <a:solidFill>
                              <a:srgbClr val="222222"/>
                            </a:solidFill>
                            <a:latin typeface="Cambria Math" panose="02040503050406030204" pitchFamily="18" charset="0"/>
                          </a:rPr>
                        </m:ctrlPr>
                        <m:type m:val="bar"/>
                      </m:fPr>
                      <m:num>
                        <m:r>
                          <m:rPr>
                            <m:sty m:val="p"/>
                          </m:rPr>
                          <a:rPr xmlns:a="http://schemas.openxmlformats.org/drawingml/2006/main" sz="2000" i="1">
                            <a:solidFill>
                              <a:srgbClr val="222222"/>
                            </a:solidFill>
                            <a:latin typeface="Cambria Math" panose="02040503050406030204" pitchFamily="18" charset="0"/>
                          </a:rPr>
                          <m:t>∂</m:t>
                        </m:r>
                        <m:sSub>
                          <m:e>
                            <m:r>
                              <a:rPr xmlns:a="http://schemas.openxmlformats.org/drawingml/2006/main" sz="2000" i="1">
                                <a:solidFill>
                                  <a:srgbClr val="222222"/>
                                </a:solidFill>
                                <a:latin typeface="Cambria Math" panose="02040503050406030204" pitchFamily="18" charset="0"/>
                              </a:rPr>
                              <m:t>g</m:t>
                            </m:r>
                          </m:e>
                          <m:sub>
                            <m:r>
                              <a:rPr xmlns:a="http://schemas.openxmlformats.org/drawingml/2006/main" sz="2000" i="1">
                                <a:solidFill>
                                  <a:srgbClr val="222222"/>
                                </a:solidFill>
                                <a:latin typeface="Cambria Math" panose="02040503050406030204" pitchFamily="18" charset="0"/>
                              </a:rPr>
                              <m:t>σ</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y</m:t>
                        </m:r>
                        <m:r>
                          <a:rPr xmlns:a="http://schemas.openxmlformats.org/drawingml/2006/main" sz="2000" i="1">
                            <a:solidFill>
                              <a:srgbClr val="222222"/>
                            </a:solidFill>
                            <a:latin typeface="Cambria Math" panose="02040503050406030204" pitchFamily="18" charset="0"/>
                          </a:rPr>
                          <m:t>)</m:t>
                        </m:r>
                      </m:num>
                      <m:den>
                        <m:r>
                          <m:rPr>
                            <m:sty m:val="p"/>
                          </m:rP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y</m:t>
                        </m:r>
                      </m:den>
                    </m:f>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σ</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1</m:t>
                    </m:r>
                  </m:oMath>
                </m:oMathPara>
              </a14:m>
              <a:endParaRPr sz="2000">
                <a:solidFill>
                  <a:srgbClr val="232323"/>
                </a:solidFill>
              </a:endParaRPr>
            </a:p>
          </p:txBody>
        </p:sp>
      </p:grpSp>
      <p:grpSp>
        <p:nvGrpSpPr>
          <p:cNvPr id="533" name="Group"/>
          <p:cNvGrpSpPr/>
          <p:nvPr/>
        </p:nvGrpSpPr>
        <p:grpSpPr>
          <a:xfrm>
            <a:off x="4396767" y="1738207"/>
            <a:ext cx="7191782" cy="3111501"/>
            <a:chOff x="-111732" y="-101600"/>
            <a:chExt cx="7191780" cy="3111500"/>
          </a:xfrm>
        </p:grpSpPr>
        <p:pic>
          <p:nvPicPr>
            <p:cNvPr id="530" name="G(xy).jpg" descr="G(xy).jpg"/>
            <p:cNvPicPr>
              <a:picLocks noChangeAspect="0"/>
            </p:cNvPicPr>
            <p:nvPr/>
          </p:nvPicPr>
          <p:blipFill>
            <a:blip r:embed="rId5">
              <a:extLst/>
            </a:blip>
            <a:stretch>
              <a:fillRect/>
            </a:stretch>
          </p:blipFill>
          <p:spPr>
            <a:xfrm>
              <a:off x="2209800" y="-101600"/>
              <a:ext cx="4870249" cy="3111500"/>
            </a:xfrm>
            <a:prstGeom prst="rect">
              <a:avLst/>
            </a:prstGeom>
            <a:effectLst/>
          </p:spPr>
        </p:pic>
        <p:sp>
          <p:nvSpPr>
            <p:cNvPr id="531" name="fonction gaussienne…"/>
            <p:cNvSpPr/>
            <p:nvPr/>
          </p:nvSpPr>
          <p:spPr>
            <a:xfrm>
              <a:off x="-111733" y="1091245"/>
              <a:ext cx="2189535" cy="725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fonction gaussienne</a:t>
              </a:r>
            </a:p>
            <a:p>
              <a:pPr algn="ctr" defTabSz="457200">
                <a:spcBef>
                  <a:spcPts val="0"/>
                </a:spcBef>
                <a:defRPr>
                  <a:solidFill>
                    <a:srgbClr val="232A32"/>
                  </a:solidFill>
                </a:defRPr>
              </a:pPr>
              <a:r>
                <a:t>(lissage 2D)</a:t>
              </a:r>
            </a:p>
          </p:txBody>
        </p:sp>
        <p:sp>
          <p:nvSpPr>
            <p:cNvPr id="532" name="Equation"/>
            <p:cNvSpPr txBox="1"/>
            <p:nvPr/>
          </p:nvSpPr>
          <p:spPr>
            <a:xfrm>
              <a:off x="4937523" y="188527"/>
              <a:ext cx="1811662" cy="237369"/>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g</m:t>
                        </m:r>
                      </m:e>
                      <m:sub>
                        <m:r>
                          <a:rPr xmlns:a="http://schemas.openxmlformats.org/drawingml/2006/main" sz="2000" i="1">
                            <a:solidFill>
                              <a:srgbClr val="222222"/>
                            </a:solidFill>
                            <a:latin typeface="Cambria Math" panose="02040503050406030204" pitchFamily="18" charset="0"/>
                          </a:rPr>
                          <m:t>σ</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1</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y</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σ</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1</m:t>
                    </m:r>
                  </m:oMath>
                </m:oMathPara>
              </a14:m>
              <a:endParaRPr sz="2000">
                <a:solidFill>
                  <a:srgbClr val="232323"/>
                </a:solidFill>
              </a:endParaRPr>
            </a:p>
          </p:txBody>
        </p:sp>
      </p:grpSp>
      <p:sp>
        <p:nvSpPr>
          <p:cNvPr id="534" name="Dérivées d'ordre 1"/>
          <p:cNvSpPr/>
          <p:nvPr/>
        </p:nvSpPr>
        <p:spPr>
          <a:xfrm>
            <a:off x="5181600" y="6806245"/>
            <a:ext cx="2030413"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Dérivées d'ordre 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2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6" grpId="1"/>
      <p:bldP build="whole" bldLvl="1" animBg="1" rev="0" advAuto="0" spid="529" grpId="2"/>
      <p:bldP build="whole" bldLvl="1" animBg="1" rev="0" advAuto="0" spid="534" grpId="3"/>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37" name="Dérivées partielles…"/>
          <p:cNvSpPr txBox="1"/>
          <p:nvPr>
            <p:ph type="body" idx="1"/>
          </p:nvPr>
        </p:nvSpPr>
        <p:spPr>
          <a:prstGeom prst="rect">
            <a:avLst/>
          </a:prstGeom>
        </p:spPr>
        <p:txBody>
          <a:bodyPr/>
          <a:lstStyle>
            <a:lvl2pPr>
              <a:buAutoNum type="alphaLcParenR" startAt="3"/>
            </a:lvl2pPr>
            <a:lvl3pPr marL="584200" indent="-342900">
              <a:buClrTx/>
              <a:buSzPct val="100000"/>
              <a:buAutoNum type="romanLcParenR" startAt="3"/>
            </a:lvl3pPr>
          </a:lstStyle>
          <a:p>
            <a:pPr/>
            <a:r>
              <a:t>Dérivées partielles</a:t>
            </a:r>
          </a:p>
          <a:p>
            <a:pPr lvl="1"/>
            <a:r>
              <a:t>Filtres</a:t>
            </a:r>
          </a:p>
          <a:p>
            <a:pPr lvl="2"/>
            <a:r>
              <a:t>Canny</a:t>
            </a:r>
          </a:p>
        </p:txBody>
      </p:sp>
      <p:sp>
        <p:nvSpPr>
          <p:cNvPr id="5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9" name="Calcul des dérivées d’image"/>
          <p:cNvSpPr txBox="1"/>
          <p:nvPr>
            <p:ph type="title"/>
          </p:nvPr>
        </p:nvSpPr>
        <p:spPr>
          <a:prstGeom prst="rect">
            <a:avLst/>
          </a:prstGeom>
        </p:spPr>
        <p:txBody>
          <a:bodyPr/>
          <a:lstStyle/>
          <a:p>
            <a:pPr/>
            <a:r>
              <a:t>Calcul des dérivées d’image</a:t>
            </a:r>
          </a:p>
        </p:txBody>
      </p:sp>
      <p:grpSp>
        <p:nvGrpSpPr>
          <p:cNvPr id="542" name="Group"/>
          <p:cNvGrpSpPr/>
          <p:nvPr/>
        </p:nvGrpSpPr>
        <p:grpSpPr>
          <a:xfrm>
            <a:off x="6477000" y="5273043"/>
            <a:ext cx="4876800" cy="3608006"/>
            <a:chOff x="-76200" y="-101600"/>
            <a:chExt cx="4876800" cy="3608004"/>
          </a:xfrm>
        </p:grpSpPr>
        <p:pic>
          <p:nvPicPr>
            <p:cNvPr id="540" name="Gyy(xy).jpg" descr="Gyy(xy).jpg"/>
            <p:cNvPicPr>
              <a:picLocks noChangeAspect="0"/>
            </p:cNvPicPr>
            <p:nvPr/>
          </p:nvPicPr>
          <p:blipFill>
            <a:blip r:embed="rId3">
              <a:extLst/>
            </a:blip>
            <a:stretch>
              <a:fillRect/>
            </a:stretch>
          </p:blipFill>
          <p:spPr>
            <a:xfrm>
              <a:off x="-76200" y="-101600"/>
              <a:ext cx="4876800" cy="3608005"/>
            </a:xfrm>
            <a:prstGeom prst="rect">
              <a:avLst/>
            </a:prstGeom>
            <a:effectLst/>
          </p:spPr>
        </p:pic>
        <p:pic>
          <p:nvPicPr>
            <p:cNvPr id="541" name="temp.pdf" descr="temp.pdf"/>
            <p:cNvPicPr>
              <a:picLocks noChangeAspect="1"/>
            </p:cNvPicPr>
            <p:nvPr/>
          </p:nvPicPr>
          <p:blipFill>
            <a:blip r:embed="rId4">
              <a:extLst/>
            </a:blip>
            <a:stretch>
              <a:fillRect/>
            </a:stretch>
          </p:blipFill>
          <p:spPr>
            <a:xfrm>
              <a:off x="2717800" y="2219956"/>
              <a:ext cx="1926281" cy="711888"/>
            </a:xfrm>
            <a:prstGeom prst="rect">
              <a:avLst/>
            </a:prstGeom>
            <a:ln w="12700" cap="flat">
              <a:noFill/>
              <a:miter lim="400000"/>
            </a:ln>
            <a:effectLst/>
          </p:spPr>
        </p:pic>
      </p:grpSp>
      <p:grpSp>
        <p:nvGrpSpPr>
          <p:cNvPr id="545" name="Group"/>
          <p:cNvGrpSpPr/>
          <p:nvPr/>
        </p:nvGrpSpPr>
        <p:grpSpPr>
          <a:xfrm>
            <a:off x="709674" y="5477384"/>
            <a:ext cx="5084107" cy="3657601"/>
            <a:chOff x="-76200" y="-101600"/>
            <a:chExt cx="5084106" cy="3657600"/>
          </a:xfrm>
        </p:grpSpPr>
        <p:pic>
          <p:nvPicPr>
            <p:cNvPr id="543" name="Gxx(xy).jpg" descr="Gxx(xy).jpg"/>
            <p:cNvPicPr>
              <a:picLocks noChangeAspect="0"/>
            </p:cNvPicPr>
            <p:nvPr/>
          </p:nvPicPr>
          <p:blipFill>
            <a:blip r:embed="rId5">
              <a:extLst/>
            </a:blip>
            <a:stretch>
              <a:fillRect/>
            </a:stretch>
          </p:blipFill>
          <p:spPr>
            <a:xfrm>
              <a:off x="-76200" y="-101600"/>
              <a:ext cx="5084107" cy="3657600"/>
            </a:xfrm>
            <a:prstGeom prst="rect">
              <a:avLst/>
            </a:prstGeom>
            <a:effectLst/>
          </p:spPr>
        </p:pic>
        <p:pic>
          <p:nvPicPr>
            <p:cNvPr id="544" name="temp.pdf" descr="temp.pdf"/>
            <p:cNvPicPr>
              <a:picLocks noChangeAspect="1"/>
            </p:cNvPicPr>
            <p:nvPr/>
          </p:nvPicPr>
          <p:blipFill>
            <a:blip r:embed="rId6">
              <a:extLst/>
            </a:blip>
            <a:stretch>
              <a:fillRect/>
            </a:stretch>
          </p:blipFill>
          <p:spPr>
            <a:xfrm>
              <a:off x="2338325" y="9015"/>
              <a:ext cx="1926282" cy="670012"/>
            </a:xfrm>
            <a:prstGeom prst="rect">
              <a:avLst/>
            </a:prstGeom>
            <a:ln w="12700" cap="flat">
              <a:noFill/>
              <a:miter lim="400000"/>
            </a:ln>
            <a:effectLst/>
          </p:spPr>
        </p:pic>
      </p:grpSp>
      <p:sp>
        <p:nvSpPr>
          <p:cNvPr id="546" name="Dérivées d'ordre 2"/>
          <p:cNvSpPr/>
          <p:nvPr/>
        </p:nvSpPr>
        <p:spPr>
          <a:xfrm>
            <a:off x="1702593" y="3907347"/>
            <a:ext cx="2030414"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Dérivées d'ordre 2</a:t>
            </a:r>
          </a:p>
        </p:txBody>
      </p:sp>
      <p:grpSp>
        <p:nvGrpSpPr>
          <p:cNvPr id="550" name="Group"/>
          <p:cNvGrpSpPr/>
          <p:nvPr/>
        </p:nvGrpSpPr>
        <p:grpSpPr>
          <a:xfrm>
            <a:off x="6420395" y="1451124"/>
            <a:ext cx="5520561" cy="3743177"/>
            <a:chOff x="-76200" y="-84620"/>
            <a:chExt cx="5520559" cy="3743175"/>
          </a:xfrm>
        </p:grpSpPr>
        <p:pic>
          <p:nvPicPr>
            <p:cNvPr id="547" name="Gxy(xy).jpg" descr="Gxy(xy).jpg"/>
            <p:cNvPicPr>
              <a:picLocks noChangeAspect="0"/>
            </p:cNvPicPr>
            <p:nvPr/>
          </p:nvPicPr>
          <p:blipFill>
            <a:blip r:embed="rId7">
              <a:extLst/>
            </a:blip>
            <a:stretch>
              <a:fillRect/>
            </a:stretch>
          </p:blipFill>
          <p:spPr>
            <a:xfrm>
              <a:off x="-76200" y="-84621"/>
              <a:ext cx="4978401" cy="3743177"/>
            </a:xfrm>
            <a:prstGeom prst="rect">
              <a:avLst/>
            </a:prstGeom>
            <a:effectLst/>
          </p:spPr>
        </p:pic>
        <p:sp>
          <p:nvSpPr>
            <p:cNvPr id="548" name="Dérivée mixte"/>
            <p:cNvSpPr/>
            <p:nvPr/>
          </p:nvSpPr>
          <p:spPr>
            <a:xfrm>
              <a:off x="539204" y="21685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Dérivée mixte</a:t>
              </a:r>
            </a:p>
          </p:txBody>
        </p:sp>
        <p:sp>
          <p:nvSpPr>
            <p:cNvPr id="549" name="Equation"/>
            <p:cNvSpPr txBox="1"/>
            <p:nvPr/>
          </p:nvSpPr>
          <p:spPr>
            <a:xfrm>
              <a:off x="3564280" y="154198"/>
              <a:ext cx="1880080" cy="647412"/>
            </a:xfrm>
            <a:prstGeom prst="rect">
              <a:avLst/>
            </a:prstGeom>
            <a:noFill/>
            <a:ln w="12700" cap="flat">
              <a:noFill/>
              <a:miter lim="400000"/>
            </a:ln>
            <a:effectLst/>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f>
                      <m:fPr>
                        <m:ctrlPr>
                          <a:rPr xmlns:a="http://schemas.openxmlformats.org/drawingml/2006/main" sz="2000" i="1">
                            <a:solidFill>
                              <a:srgbClr val="222222"/>
                            </a:solidFill>
                            <a:latin typeface="Cambria Math" panose="02040503050406030204" pitchFamily="18" charset="0"/>
                          </a:rPr>
                        </m:ctrlPr>
                        <m:type m:val="bar"/>
                      </m:fPr>
                      <m:num>
                        <m:sSup>
                          <m:e>
                            <m:r>
                              <m:rPr>
                                <m:sty m:val="p"/>
                              </m:rPr>
                              <a:rPr xmlns:a="http://schemas.openxmlformats.org/drawingml/2006/main" sz="2000" i="1">
                                <a:solidFill>
                                  <a:srgbClr val="222222"/>
                                </a:solidFill>
                                <a:latin typeface="Cambria Math" panose="02040503050406030204" pitchFamily="18" charset="0"/>
                              </a:rPr>
                              <m:t>∂</m:t>
                            </m:r>
                          </m:e>
                          <m:sup>
                            <m:r>
                              <a:rPr xmlns:a="http://schemas.openxmlformats.org/drawingml/2006/main" sz="2000" i="1">
                                <a:solidFill>
                                  <a:srgbClr val="222222"/>
                                </a:solidFill>
                                <a:latin typeface="Cambria Math" panose="02040503050406030204" pitchFamily="18" charset="0"/>
                              </a:rPr>
                              <m:t>2</m:t>
                            </m:r>
                          </m:sup>
                        </m:sSup>
                        <m:sSub>
                          <m:e>
                            <m:r>
                              <a:rPr xmlns:a="http://schemas.openxmlformats.org/drawingml/2006/main" sz="2000" i="1">
                                <a:solidFill>
                                  <a:srgbClr val="222222"/>
                                </a:solidFill>
                                <a:latin typeface="Cambria Math" panose="02040503050406030204" pitchFamily="18" charset="0"/>
                              </a:rPr>
                              <m:t>g</m:t>
                            </m:r>
                          </m:e>
                          <m:sub>
                            <m:r>
                              <a:rPr xmlns:a="http://schemas.openxmlformats.org/drawingml/2006/main" sz="2000" i="1">
                                <a:solidFill>
                                  <a:srgbClr val="222222"/>
                                </a:solidFill>
                                <a:latin typeface="Cambria Math" panose="02040503050406030204" pitchFamily="18" charset="0"/>
                              </a:rPr>
                              <m:t>σ</m:t>
                            </m:r>
                          </m:sub>
                        </m:sSub>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y</m:t>
                        </m:r>
                        <m:r>
                          <a:rPr xmlns:a="http://schemas.openxmlformats.org/drawingml/2006/main" sz="2000" i="1">
                            <a:solidFill>
                              <a:srgbClr val="222222"/>
                            </a:solidFill>
                            <a:latin typeface="Cambria Math" panose="02040503050406030204" pitchFamily="18" charset="0"/>
                          </a:rPr>
                          <m:t>)</m:t>
                        </m:r>
                      </m:num>
                      <m:den>
                        <m:r>
                          <m:rPr>
                            <m:sty m:val="p"/>
                          </m:rP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x</m:t>
                        </m:r>
                        <m:r>
                          <m:rPr>
                            <m:sty m:val="p"/>
                          </m:rP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y</m:t>
                        </m:r>
                      </m:den>
                    </m:f>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σ</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1</m:t>
                    </m:r>
                  </m:oMath>
                </m:oMathPara>
              </a14:m>
              <a:endParaRPr sz="2000">
                <a:solidFill>
                  <a:srgbClr val="232323"/>
                </a:solidFill>
              </a:endParaR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0"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53" name="Dérivées partielles…"/>
          <p:cNvSpPr txBox="1"/>
          <p:nvPr>
            <p:ph type="body" idx="1"/>
          </p:nvPr>
        </p:nvSpPr>
        <p:spPr>
          <a:prstGeom prst="rect">
            <a:avLst/>
          </a:prstGeom>
        </p:spPr>
        <p:txBody>
          <a:bodyPr/>
          <a:lstStyle/>
          <a:p>
            <a:pPr/>
            <a:r>
              <a:t>Dérivées partielles</a:t>
            </a:r>
          </a:p>
          <a:p>
            <a:pPr lvl="1">
              <a:buAutoNum type="alphaLcParenR" startAt="3"/>
            </a:pPr>
            <a:r>
              <a:t>Filtres</a:t>
            </a:r>
          </a:p>
          <a:p>
            <a:pPr lvl="2" marL="584200" indent="-342900">
              <a:buClrTx/>
              <a:buSzPct val="100000"/>
              <a:buAutoNum type="romanLcParenR" startAt="3"/>
            </a:pPr>
            <a:r>
              <a:t>Canny</a:t>
            </a:r>
          </a:p>
          <a:p>
            <a:pPr lvl="3"/>
            <a:r>
              <a:rPr i="1"/>
              <a:t>Remarques</a:t>
            </a:r>
            <a:r>
              <a:t> : </a:t>
            </a:r>
          </a:p>
          <a:p>
            <a:pPr lvl="4"/>
            <a:r>
              <a:t>On a un meilleur lissage, mais la convolution est plus longue parce que le masque est plus gros</a:t>
            </a:r>
          </a:p>
          <a:p>
            <a:pPr lvl="4"/>
            <a:r>
              <a:t>Pour tous les masques de dérivées, </a:t>
            </a:r>
            <a:r>
              <a:rPr b="1" i="1">
                <a:solidFill>
                  <a:srgbClr val="B51A00"/>
                </a:solidFill>
              </a:rPr>
              <a:t>il faut</a:t>
            </a:r>
            <a:r>
              <a:t> que la somme des éléments soient = 0</a:t>
            </a:r>
          </a:p>
          <a:p>
            <a:pPr lvl="4"/>
            <a:r>
              <a:t>On a les mêmes considérations concernant la numérisation que pour le masque de lissage (moyenne pondérée)</a:t>
            </a:r>
          </a:p>
          <a:p>
            <a:pPr lvl="5" marL="1264955" indent="-248955">
              <a:buClr>
                <a:srgbClr val="A9A9A9"/>
              </a:buClr>
              <a:buChar char="★"/>
              <a:defRPr sz="2000">
                <a:solidFill>
                  <a:srgbClr val="232323"/>
                </a:solidFill>
                <a:latin typeface="Times New Roman"/>
                <a:ea typeface="Times New Roman"/>
                <a:cs typeface="Times New Roman"/>
                <a:sym typeface="Times New Roman"/>
              </a:defRPr>
            </a:pPr>
            <a:r>
              <a:t>Dimension </a:t>
            </a:r>
            <a14:m>
              <m:oMath>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oMath>
            </a14:m>
            <a:r>
              <a:t> avec </a:t>
            </a:r>
            <a14:m>
              <m:oMath>
                <m:r>
                  <a:rPr xmlns:a="http://schemas.openxmlformats.org/drawingml/2006/main" sz="2050" i="1">
                    <a:solidFill>
                      <a:srgbClr val="222222"/>
                    </a:solidFill>
                    <a:latin typeface="Cambria Math" panose="02040503050406030204" pitchFamily="18" charset="0"/>
                  </a:rPr>
                  <m:t>N</m:t>
                </m:r>
              </m:oMath>
            </a14:m>
            <a:r>
              <a:t> impair</a:t>
            </a:r>
          </a:p>
          <a:p>
            <a:pPr lvl="5" marL="1264955" indent="-248955">
              <a:buClr>
                <a:srgbClr val="A9A9A9"/>
              </a:buClr>
              <a:buChar char="★"/>
              <a:defRPr sz="2000">
                <a:solidFill>
                  <a:srgbClr val="232323"/>
                </a:solidFill>
                <a:latin typeface="Times New Roman"/>
                <a:ea typeface="Times New Roman"/>
                <a:cs typeface="Times New Roman"/>
                <a:sym typeface="Times New Roman"/>
              </a:defRPr>
            </a:pPr>
            <a:r>
              <a:t>Choix de </a:t>
            </a:r>
            <a:r>
              <a:rPr i="1"/>
              <a:t>N</a:t>
            </a:r>
            <a:r>
              <a:t> pour la dimension des masques : la dérivée agrandit le domaine significativement </a:t>
            </a:r>
            <a:r>
              <a:rPr spc="100">
                <a:latin typeface="+mj-lt"/>
                <a:ea typeface="+mj-ea"/>
                <a:cs typeface="+mj-cs"/>
                <a:sym typeface="Times Roman"/>
              </a:rPr>
              <a:t>&gt; 0</a:t>
            </a:r>
            <a:r>
              <a:t>, cela mène à la règle du pouce : </a:t>
            </a:r>
          </a:p>
          <a:p>
            <a:pPr lvl="6" marL="1518955" indent="-248955">
              <a:buClr>
                <a:srgbClr val="A9A9A9"/>
              </a:buClr>
              <a:buChar char="★"/>
              <a:defRPr sz="2000">
                <a:solidFill>
                  <a:srgbClr val="232323"/>
                </a:solidFill>
                <a:latin typeface="Times New Roman"/>
                <a:ea typeface="Times New Roman"/>
                <a:cs typeface="Times New Roman"/>
                <a:sym typeface="Times New Roman"/>
              </a:defRPr>
            </a:pPr>
            <a:r>
              <a:t>ordre 1 : </a:t>
            </a:r>
            <a14:m>
              <m:oMath>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&gt;</m:t>
                </m:r>
                <m:r>
                  <a:rPr xmlns:a="http://schemas.openxmlformats.org/drawingml/2006/main" sz="2100" i="1">
                    <a:solidFill>
                      <a:srgbClr val="222222"/>
                    </a:solidFill>
                    <a:latin typeface="Cambria Math" panose="02040503050406030204" pitchFamily="18" charset="0"/>
                  </a:rPr>
                  <m:t>7</m:t>
                </m:r>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m:t>
                </m:r>
              </m:oMath>
            </a14:m>
          </a:p>
          <a:p>
            <a:pPr lvl="6" marL="1518955" indent="-248955">
              <a:buClr>
                <a:srgbClr val="A9A9A9"/>
              </a:buClr>
              <a:buChar char="★"/>
              <a:defRPr sz="2000">
                <a:solidFill>
                  <a:srgbClr val="232323"/>
                </a:solidFill>
                <a:latin typeface="Times New Roman"/>
                <a:ea typeface="Times New Roman"/>
                <a:cs typeface="Times New Roman"/>
                <a:sym typeface="Times New Roman"/>
              </a:defRPr>
            </a:pPr>
            <a:r>
              <a:t>ordre 2 : </a:t>
            </a:r>
            <a14:m>
              <m:oMath>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&gt;</m:t>
                </m:r>
                <m:r>
                  <a:rPr xmlns:a="http://schemas.openxmlformats.org/drawingml/2006/main" sz="2100" i="1">
                    <a:solidFill>
                      <a:srgbClr val="222222"/>
                    </a:solidFill>
                    <a:latin typeface="Cambria Math" panose="02040503050406030204" pitchFamily="18" charset="0"/>
                  </a:rPr>
                  <m:t>8</m:t>
                </m:r>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1</m:t>
                </m:r>
              </m:oMath>
            </a14:m>
          </a:p>
        </p:txBody>
      </p:sp>
      <p:sp>
        <p:nvSpPr>
          <p:cNvPr id="5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5" name="Calcul des dérivées d’image"/>
          <p:cNvSpPr txBox="1"/>
          <p:nvPr>
            <p:ph type="title"/>
          </p:nvPr>
        </p:nvSpPr>
        <p:spPr>
          <a:prstGeom prst="rect">
            <a:avLst/>
          </a:prstGeom>
        </p:spPr>
        <p:txBody>
          <a:bodyPr/>
          <a:lstStyle/>
          <a:p>
            <a:pPr/>
            <a:r>
              <a:t>Calcul des dérivées d’image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553">
                                            <p:txEl>
                                              <p:pRg st="6" end="6"/>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1" fill="hold">
                                  <p:stCondLst>
                                    <p:cond delay="0"/>
                                  </p:stCondLst>
                                  <p:iterate type="el" backwards="0">
                                    <p:tmAbs val="0"/>
                                  </p:iterate>
                                  <p:childTnLst>
                                    <p:set>
                                      <p:cBhvr>
                                        <p:cTn id="13" fill="hold"/>
                                        <p:tgtEl>
                                          <p:spTgt spid="553">
                                            <p:txEl>
                                              <p:pRg st="7" end="7"/>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1" fill="hold">
                                  <p:stCondLst>
                                    <p:cond delay="0"/>
                                  </p:stCondLst>
                                  <p:iterate type="el" backwards="0">
                                    <p:tmAbs val="0"/>
                                  </p:iterate>
                                  <p:childTnLst>
                                    <p:set>
                                      <p:cBhvr>
                                        <p:cTn id="17" fill="hold"/>
                                        <p:tgtEl>
                                          <p:spTgt spid="553">
                                            <p:txEl>
                                              <p:pRg st="8" end="8"/>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553">
                                            <p:txEl>
                                              <p:pRg st="9" end="9"/>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553">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3"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7" name="Source : https://commons.wikimedia.org/wiki/File:Gradient2.svg Source : https://commons.wikimedia.org/wiki/File:Gradient2.svg" descr="Source : https://commons.wikimedia.org/wiki/File:Gradient2.svg Source : https://commons.wikimedia.org/wiki/File:Gradient2.svg"/>
          <p:cNvPicPr>
            <a:picLocks noChangeAspect="0"/>
          </p:cNvPicPr>
          <p:nvPr>
            <p:ph type="body" idx="21"/>
          </p:nvPr>
        </p:nvPicPr>
        <p:blipFill>
          <a:blip r:embed="rId3">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558" name="Gradient"/>
          <p:cNvSpPr txBox="1"/>
          <p:nvPr>
            <p:ph type="body" idx="1"/>
          </p:nvPr>
        </p:nvSpPr>
        <p:spPr>
          <a:prstGeom prst="rect">
            <a:avLst/>
          </a:prstGeom>
        </p:spPr>
        <p:txBody>
          <a:bodyPr/>
          <a:lstStyle>
            <a:lvl1pPr>
              <a:buAutoNum type="arabicPeriod" startAt="2"/>
            </a:lvl1pPr>
          </a:lstStyle>
          <a:p>
            <a:pPr/>
            <a:r>
              <a:t>Gradient</a:t>
            </a:r>
          </a:p>
        </p:txBody>
      </p:sp>
      <p:sp>
        <p:nvSpPr>
          <p:cNvPr id="5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0" name="Calcul des dérivées d’image"/>
          <p:cNvSpPr txBox="1"/>
          <p:nvPr>
            <p:ph type="title"/>
          </p:nvPr>
        </p:nvSpPr>
        <p:spPr>
          <a:prstGeom prst="rect">
            <a:avLst/>
          </a:prstGeom>
        </p:spPr>
        <p:txBody>
          <a:bodyPr/>
          <a:lstStyle/>
          <a:p>
            <a:pPr/>
            <a:r>
              <a:t>Calcul des dérivées d’image</a:t>
            </a:r>
          </a:p>
        </p:txBody>
      </p:sp>
      <p:pic>
        <p:nvPicPr>
          <p:cNvPr id="561" name="1000px-Gradient2.svg.png" descr="1000px-Gradient2.svg.png"/>
          <p:cNvPicPr>
            <a:picLocks noChangeAspect="1"/>
          </p:cNvPicPr>
          <p:nvPr/>
        </p:nvPicPr>
        <p:blipFill>
          <a:blip r:embed="rId4">
            <a:extLst/>
          </a:blip>
          <a:stretch>
            <a:fillRect/>
          </a:stretch>
        </p:blipFill>
        <p:spPr>
          <a:xfrm>
            <a:off x="2803038" y="3710385"/>
            <a:ext cx="7730945" cy="3850011"/>
          </a:xfrm>
          <a:prstGeom prst="rect">
            <a:avLst/>
          </a:prstGeom>
          <a:ln w="12700">
            <a:miter lim="400000"/>
          </a:ln>
        </p:spPr>
      </p:pic>
      <p:sp>
        <p:nvSpPr>
          <p:cNvPr id="562" name="Important…"/>
          <p:cNvSpPr/>
          <p:nvPr/>
        </p:nvSpPr>
        <p:spPr>
          <a:xfrm>
            <a:off x="4222082" y="2090130"/>
            <a:ext cx="6273801" cy="1229619"/>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Important</a:t>
            </a:r>
          </a:p>
          <a:p>
            <a:pPr lvl="1" marL="419100" indent="-317500">
              <a:buSzPct val="63000"/>
              <a:buFont typeface="TimesNewRomanPSMT"/>
              <a:buBlip>
                <a:blip r:embed="rId5"/>
              </a:buBlip>
            </a:pP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 </a:t>
            </a:r>
            <a:r>
              <a:t>représente la direction et l'amplitude du changement maximal de la fonction </a:t>
            </a:r>
            <a:r>
              <a:rPr i="1"/>
              <a:t>f</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67" name="Gradient"/>
          <p:cNvSpPr txBox="1"/>
          <p:nvPr>
            <p:ph type="body" idx="1"/>
          </p:nvPr>
        </p:nvSpPr>
        <p:spPr>
          <a:prstGeom prst="rect">
            <a:avLst/>
          </a:prstGeom>
        </p:spPr>
        <p:txBody>
          <a:bodyPr/>
          <a:lstStyle>
            <a:lvl1pPr>
              <a:buAutoNum type="arabicPeriod" startAt="2"/>
            </a:lvl1pPr>
          </a:lstStyle>
          <a:p>
            <a:pPr/>
            <a:r>
              <a:t>Gradient</a:t>
            </a:r>
          </a:p>
        </p:txBody>
      </p:sp>
      <p:grpSp>
        <p:nvGrpSpPr>
          <p:cNvPr id="570" name="Group"/>
          <p:cNvGrpSpPr/>
          <p:nvPr/>
        </p:nvGrpSpPr>
        <p:grpSpPr>
          <a:xfrm>
            <a:off x="2368481" y="2359377"/>
            <a:ext cx="4258025" cy="2726174"/>
            <a:chOff x="0" y="-88900"/>
            <a:chExt cx="4258023" cy="2726172"/>
          </a:xfrm>
        </p:grpSpPr>
        <p:sp>
          <p:nvSpPr>
            <p:cNvPr id="568" name="Image originale"/>
            <p:cNvSpPr/>
            <p:nvPr/>
          </p:nvSpPr>
          <p:spPr>
            <a:xfrm>
              <a:off x="-1" y="630120"/>
              <a:ext cx="1955801" cy="1090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lgn="ctr" defTabSz="457200">
                <a:spcBef>
                  <a:spcPts val="0"/>
                </a:spcBef>
                <a:defRPr>
                  <a:solidFill>
                    <a:srgbClr val="232A32"/>
                  </a:solidFill>
                </a:defRPr>
              </a:pPr>
              <a14:m>
                <m:oMathPara>
                  <m:oMathParaPr>
                    <m:jc m:val="center"/>
                  </m:oMathParaPr>
                  <m:oMath>
                    <m:r>
                      <a:rPr xmlns:a="http://schemas.openxmlformats.org/drawingml/2006/main" sz="2000" i="1">
                        <a:solidFill>
                          <a:srgbClr val="232A32"/>
                        </a:solidFill>
                        <a:latin typeface="Cambria Math" panose="02040503050406030204" pitchFamily="18" charset="0"/>
                      </a:rPr>
                      <m:t>f</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m:oMathPara>
              </a14:m>
            </a:p>
            <a:p>
              <a:pPr algn="ctr" defTabSz="457200">
                <a:spcBef>
                  <a:spcPts val="0"/>
                </a:spcBef>
                <a:defRPr>
                  <a:solidFill>
                    <a:srgbClr val="232A32"/>
                  </a:solidFill>
                </a:defRPr>
              </a:pPr>
              <a:r>
                <a:t>Image originale</a:t>
              </a:r>
            </a:p>
          </p:txBody>
        </p:sp>
        <p:pic>
          <p:nvPicPr>
            <p:cNvPr id="569" name="ecrou.jpg" descr="ecrou.jpg"/>
            <p:cNvPicPr>
              <a:picLocks noChangeAspect="0"/>
            </p:cNvPicPr>
            <p:nvPr/>
          </p:nvPicPr>
          <p:blipFill>
            <a:blip r:embed="rId3">
              <a:extLst/>
            </a:blip>
            <a:stretch>
              <a:fillRect/>
            </a:stretch>
          </p:blipFill>
          <p:spPr>
            <a:xfrm>
              <a:off x="2010123" y="-88900"/>
              <a:ext cx="2247901" cy="2726173"/>
            </a:xfrm>
            <a:prstGeom prst="rect">
              <a:avLst/>
            </a:prstGeom>
            <a:effectLst/>
          </p:spPr>
        </p:pic>
      </p:grpSp>
      <p:grpSp>
        <p:nvGrpSpPr>
          <p:cNvPr id="573" name="Group"/>
          <p:cNvGrpSpPr/>
          <p:nvPr/>
        </p:nvGrpSpPr>
        <p:grpSpPr>
          <a:xfrm>
            <a:off x="824805" y="5541521"/>
            <a:ext cx="5804555" cy="2754489"/>
            <a:chOff x="0" y="-88900"/>
            <a:chExt cx="5804554" cy="2754488"/>
          </a:xfrm>
        </p:grpSpPr>
        <p:sp>
          <p:nvSpPr>
            <p:cNvPr id="571" name="Dérivée en   à base de lissage…"/>
            <p:cNvSpPr/>
            <p:nvPr/>
          </p:nvSpPr>
          <p:spPr>
            <a:xfrm>
              <a:off x="0" y="659375"/>
              <a:ext cx="3505200" cy="14476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lgn="ctr" defTabSz="457200">
                <a:spcBef>
                  <a:spcPts val="0"/>
                </a:spcBef>
                <a:defRPr>
                  <a:solidFill>
                    <a:srgbClr val="232A32"/>
                  </a:solidFill>
                </a:defRPr>
              </a:pPr>
              <a14:m>
                <m:oMath>
                  <m:sSub>
                    <m:e>
                      <m:r>
                        <a:rPr xmlns:a="http://schemas.openxmlformats.org/drawingml/2006/main" sz="2050" i="1">
                          <a:solidFill>
                            <a:srgbClr val="232A32"/>
                          </a:solidFill>
                          <a:latin typeface="Cambria Math" panose="02040503050406030204" pitchFamily="18" charset="0"/>
                        </a:rPr>
                        <m:t>f</m:t>
                      </m:r>
                    </m:e>
                    <m:sub>
                      <m:r>
                        <a:rPr xmlns:a="http://schemas.openxmlformats.org/drawingml/2006/main" sz="2050" i="1">
                          <a:solidFill>
                            <a:srgbClr val="232A32"/>
                          </a:solidFill>
                          <a:latin typeface="Cambria Math" panose="02040503050406030204" pitchFamily="18" charset="0"/>
                        </a:rPr>
                        <m:t>m</m:t>
                      </m:r>
                    </m:sub>
                  </m:sSub>
                  <m:r>
                    <a:rPr xmlns:a="http://schemas.openxmlformats.org/drawingml/2006/main" sz="2050" i="1">
                      <a:solidFill>
                        <a:srgbClr val="232A32"/>
                      </a:solidFill>
                      <a:latin typeface="Cambria Math" panose="02040503050406030204" pitchFamily="18" charset="0"/>
                    </a:rPr>
                    <m:t>[</m:t>
                  </m:r>
                  <m:r>
                    <a:rPr xmlns:a="http://schemas.openxmlformats.org/drawingml/2006/main" sz="2050" i="1">
                      <a:solidFill>
                        <a:srgbClr val="232A32"/>
                      </a:solidFill>
                      <a:latin typeface="Cambria Math" panose="02040503050406030204" pitchFamily="18" charset="0"/>
                    </a:rPr>
                    <m:t>m</m:t>
                  </m:r>
                  <m:r>
                    <a:rPr xmlns:a="http://schemas.openxmlformats.org/drawingml/2006/main" sz="2050" i="1">
                      <a:solidFill>
                        <a:srgbClr val="232A32"/>
                      </a:solidFill>
                      <a:latin typeface="Cambria Math" panose="02040503050406030204" pitchFamily="18" charset="0"/>
                    </a:rPr>
                    <m:t>,</m:t>
                  </m:r>
                  <m:r>
                    <a:rPr xmlns:a="http://schemas.openxmlformats.org/drawingml/2006/main" sz="2050" i="1">
                      <a:solidFill>
                        <a:srgbClr val="232A32"/>
                      </a:solidFill>
                      <a:latin typeface="Cambria Math" panose="02040503050406030204" pitchFamily="18" charset="0"/>
                    </a:rPr>
                    <m:t>n</m:t>
                  </m:r>
                  <m:r>
                    <a:rPr xmlns:a="http://schemas.openxmlformats.org/drawingml/2006/main" sz="2050" i="1">
                      <a:solidFill>
                        <a:srgbClr val="232A32"/>
                      </a:solidFill>
                      <a:latin typeface="Cambria Math" panose="02040503050406030204" pitchFamily="18" charset="0"/>
                    </a:rPr>
                    <m:t>]</m:t>
                  </m:r>
                </m:oMath>
              </a14:m>
              <a:r>
                <a:t> </a:t>
              </a:r>
            </a:p>
            <a:p>
              <a:pPr algn="ctr" defTabSz="457200">
                <a:spcBef>
                  <a:spcPts val="0"/>
                </a:spcBef>
                <a:defRPr>
                  <a:solidFill>
                    <a:srgbClr val="232A32"/>
                  </a:solidFill>
                </a:defRPr>
              </a:pPr>
              <a:r>
                <a:t>Dérivée en </a:t>
              </a:r>
              <a14:m>
                <m:oMath>
                  <m:r>
                    <a:rPr xmlns:a="http://schemas.openxmlformats.org/drawingml/2006/main" sz="2000" i="1">
                      <a:solidFill>
                        <a:srgbClr val="232A32"/>
                      </a:solidFill>
                      <a:latin typeface="Cambria Math" panose="02040503050406030204" pitchFamily="18" charset="0"/>
                    </a:rPr>
                    <m:t>x</m:t>
                  </m:r>
                </m:oMath>
              </a14:m>
              <a:r>
                <a:rPr i="1"/>
                <a:t> </a:t>
              </a:r>
              <a:r>
                <a:t>à base de lissage </a:t>
              </a:r>
            </a:p>
            <a:p>
              <a:pPr algn="ctr" defTabSz="457200">
                <a:spcBef>
                  <a:spcPts val="0"/>
                </a:spcBef>
                <a:defRPr>
                  <a:solidFill>
                    <a:srgbClr val="232A32"/>
                  </a:solidFill>
                </a:defRPr>
              </a:pPr>
              <a:r>
                <a:t>(masques gaussiens)</a:t>
              </a:r>
            </a:p>
          </p:txBody>
        </p:sp>
        <p:pic>
          <p:nvPicPr>
            <p:cNvPr id="572" name="ecrouDx.jpg" descr="ecrouDx.jpg"/>
            <p:cNvPicPr>
              <a:picLocks noChangeAspect="0"/>
            </p:cNvPicPr>
            <p:nvPr/>
          </p:nvPicPr>
          <p:blipFill>
            <a:blip r:embed="rId4">
              <a:extLst/>
            </a:blip>
            <a:stretch>
              <a:fillRect/>
            </a:stretch>
          </p:blipFill>
          <p:spPr>
            <a:xfrm>
              <a:off x="3556654" y="-88900"/>
              <a:ext cx="2247901" cy="2754489"/>
            </a:xfrm>
            <a:prstGeom prst="rect">
              <a:avLst/>
            </a:prstGeom>
            <a:effectLst/>
          </p:spPr>
        </p:pic>
      </p:grpSp>
      <p:sp>
        <p:nvSpPr>
          <p:cNvPr id="5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5" name="Calcul des dérivées d’image"/>
          <p:cNvSpPr txBox="1"/>
          <p:nvPr>
            <p:ph type="title"/>
          </p:nvPr>
        </p:nvSpPr>
        <p:spPr>
          <a:prstGeom prst="rect">
            <a:avLst/>
          </a:prstGeom>
        </p:spPr>
        <p:txBody>
          <a:bodyPr/>
          <a:lstStyle/>
          <a:p>
            <a:pPr/>
            <a:r>
              <a:t>Calcul des dérivées d’image</a:t>
            </a:r>
          </a:p>
        </p:txBody>
      </p:sp>
      <p:pic>
        <p:nvPicPr>
          <p:cNvPr id="576" name="l68.png" descr="l68.png"/>
          <p:cNvPicPr>
            <a:picLocks noChangeAspect="0"/>
          </p:cNvPicPr>
          <p:nvPr/>
        </p:nvPicPr>
        <p:blipFill>
          <a:blip r:embed="rId5">
            <a:extLst/>
          </a:blip>
          <a:stretch>
            <a:fillRect/>
          </a:stretch>
        </p:blipFill>
        <p:spPr>
          <a:xfrm>
            <a:off x="7467600" y="2438400"/>
            <a:ext cx="4533900" cy="2577879"/>
          </a:xfrm>
          <a:prstGeom prst="rect">
            <a:avLst/>
          </a:prstGeom>
        </p:spPr>
      </p:pic>
      <p:pic>
        <p:nvPicPr>
          <p:cNvPr id="577" name="l68dx.png" descr="l68dx.png"/>
          <p:cNvPicPr>
            <a:picLocks noChangeAspect="0"/>
          </p:cNvPicPr>
          <p:nvPr/>
        </p:nvPicPr>
        <p:blipFill>
          <a:blip r:embed="rId6">
            <a:extLst/>
          </a:blip>
          <a:stretch>
            <a:fillRect/>
          </a:stretch>
        </p:blipFill>
        <p:spPr>
          <a:xfrm>
            <a:off x="7467600" y="5669135"/>
            <a:ext cx="4533900" cy="2577879"/>
          </a:xfrm>
          <a:prstGeom prst="rect">
            <a:avLst/>
          </a:prstGeom>
        </p:spPr>
      </p:pic>
      <p:sp>
        <p:nvSpPr>
          <p:cNvPr id="578" name="Line"/>
          <p:cNvSpPr/>
          <p:nvPr/>
        </p:nvSpPr>
        <p:spPr>
          <a:xfrm>
            <a:off x="4457700" y="4013200"/>
            <a:ext cx="2082800" cy="0"/>
          </a:xfrm>
          <a:prstGeom prst="line">
            <a:avLst/>
          </a:prstGeom>
          <a:ln w="25400">
            <a:solidFill>
              <a:srgbClr val="008CCE"/>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579" name="Line"/>
          <p:cNvSpPr/>
          <p:nvPr/>
        </p:nvSpPr>
        <p:spPr>
          <a:xfrm>
            <a:off x="4457700" y="7200900"/>
            <a:ext cx="2082800" cy="0"/>
          </a:xfrm>
          <a:prstGeom prst="line">
            <a:avLst/>
          </a:prstGeom>
          <a:ln w="25400">
            <a:solidFill>
              <a:srgbClr val="008CCE"/>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8"/>
                                        </p:tgtEl>
                                        <p:attrNameLst>
                                          <p:attrName>style.visibility</p:attrName>
                                        </p:attrNameLst>
                                      </p:cBhvr>
                                      <p:to>
                                        <p:strVal val="visible"/>
                                      </p:to>
                                    </p:set>
                                    <p:animEffect filter="wipe(left)" transition="in">
                                      <p:cBhvr>
                                        <p:cTn id="7" dur="1000"/>
                                        <p:tgtEl>
                                          <p:spTgt spid="578"/>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576"/>
                                        </p:tgtEl>
                                        <p:attrNameLst>
                                          <p:attrName>style.visibility</p:attrName>
                                        </p:attrNameLst>
                                      </p:cBhvr>
                                      <p:to>
                                        <p:strVal val="visible"/>
                                      </p:to>
                                    </p:set>
                                    <p:animEffect filter="wipe(left)" transition="in">
                                      <p:cBhvr>
                                        <p:cTn id="11" dur="1000"/>
                                        <p:tgtEl>
                                          <p:spTgt spid="57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57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579"/>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5" fill="hold">
                                  <p:stCondLst>
                                    <p:cond delay="0"/>
                                  </p:stCondLst>
                                  <p:iterate type="el" backwards="0">
                                    <p:tmAbs val="0"/>
                                  </p:iterate>
                                  <p:childTnLst>
                                    <p:set>
                                      <p:cBhvr>
                                        <p:cTn id="22" fill="hold"/>
                                        <p:tgtEl>
                                          <p:spTgt spid="5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3" grpId="3"/>
      <p:bldP build="whole" bldLvl="1" animBg="1" rev="0" advAuto="0" spid="577" grpId="5"/>
      <p:bldP build="whole" bldLvl="1" animBg="1" rev="0" advAuto="0" spid="576" grpId="2"/>
      <p:bldP build="whole" bldLvl="1" animBg="1" rev="0" advAuto="0" spid="579" grpId="4"/>
      <p:bldP build="whole" bldLvl="1" animBg="1" rev="0" advAuto="0" spid="57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82" name="Gradient"/>
          <p:cNvSpPr txBox="1"/>
          <p:nvPr>
            <p:ph type="body" idx="1"/>
          </p:nvPr>
        </p:nvSpPr>
        <p:spPr>
          <a:prstGeom prst="rect">
            <a:avLst/>
          </a:prstGeom>
        </p:spPr>
        <p:txBody>
          <a:bodyPr/>
          <a:lstStyle>
            <a:lvl1pPr>
              <a:buAutoNum type="arabicPeriod" startAt="2"/>
            </a:lvl1pPr>
          </a:lstStyle>
          <a:p>
            <a:pPr/>
            <a:r>
              <a:t>Gradient</a:t>
            </a:r>
          </a:p>
        </p:txBody>
      </p:sp>
      <p:grpSp>
        <p:nvGrpSpPr>
          <p:cNvPr id="585" name="Group"/>
          <p:cNvGrpSpPr/>
          <p:nvPr/>
        </p:nvGrpSpPr>
        <p:grpSpPr>
          <a:xfrm>
            <a:off x="2368481" y="2359377"/>
            <a:ext cx="4261605" cy="2730501"/>
            <a:chOff x="0" y="-88900"/>
            <a:chExt cx="4261603" cy="2730500"/>
          </a:xfrm>
        </p:grpSpPr>
        <p:sp>
          <p:nvSpPr>
            <p:cNvPr id="583" name="Image originale"/>
            <p:cNvSpPr/>
            <p:nvPr/>
          </p:nvSpPr>
          <p:spPr>
            <a:xfrm>
              <a:off x="0" y="630120"/>
              <a:ext cx="1955800" cy="918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lgn="ctr" defTabSz="457200">
                <a:spcBef>
                  <a:spcPts val="0"/>
                </a:spcBef>
                <a:defRPr>
                  <a:solidFill>
                    <a:srgbClr val="232A32"/>
                  </a:solidFill>
                </a:defRPr>
              </a:pPr>
              <a14:m>
                <m:oMathPara>
                  <m:oMathParaPr>
                    <m:jc m:val="center"/>
                  </m:oMathParaPr>
                  <m:oMath>
                    <m:r>
                      <a:rPr xmlns:a="http://schemas.openxmlformats.org/drawingml/2006/main" sz="2000" i="1">
                        <a:solidFill>
                          <a:srgbClr val="232A32"/>
                        </a:solidFill>
                        <a:latin typeface="Cambria Math" panose="02040503050406030204" pitchFamily="18" charset="0"/>
                      </a:rPr>
                      <m:t>f</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m:oMathPara>
              </a14:m>
            </a:p>
            <a:p>
              <a:pPr algn="ctr" defTabSz="457200">
                <a:spcBef>
                  <a:spcPts val="0"/>
                </a:spcBef>
                <a:defRPr>
                  <a:solidFill>
                    <a:srgbClr val="232A32"/>
                  </a:solidFill>
                </a:defRPr>
              </a:pPr>
              <a:r>
                <a:t>Image originale</a:t>
              </a:r>
            </a:p>
          </p:txBody>
        </p:sp>
        <p:pic>
          <p:nvPicPr>
            <p:cNvPr id="584" name="ecrou.jpg" descr="ecrou.jpg"/>
            <p:cNvPicPr>
              <a:picLocks noChangeAspect="0"/>
            </p:cNvPicPr>
            <p:nvPr/>
          </p:nvPicPr>
          <p:blipFill>
            <a:blip r:embed="rId3">
              <a:extLst/>
            </a:blip>
            <a:stretch>
              <a:fillRect/>
            </a:stretch>
          </p:blipFill>
          <p:spPr>
            <a:xfrm>
              <a:off x="2010123" y="-88900"/>
              <a:ext cx="2251481" cy="2730500"/>
            </a:xfrm>
            <a:prstGeom prst="rect">
              <a:avLst/>
            </a:prstGeom>
            <a:effectLst/>
          </p:spPr>
        </p:pic>
      </p:grpSp>
      <p:grpSp>
        <p:nvGrpSpPr>
          <p:cNvPr id="588" name="Group"/>
          <p:cNvGrpSpPr/>
          <p:nvPr/>
        </p:nvGrpSpPr>
        <p:grpSpPr>
          <a:xfrm>
            <a:off x="837505" y="5541521"/>
            <a:ext cx="5791201" cy="2754490"/>
            <a:chOff x="0" y="-88900"/>
            <a:chExt cx="5791200" cy="2754489"/>
          </a:xfrm>
        </p:grpSpPr>
        <p:sp>
          <p:nvSpPr>
            <p:cNvPr id="586" name="Dérivée en   à base de lissage…"/>
            <p:cNvSpPr/>
            <p:nvPr/>
          </p:nvSpPr>
          <p:spPr>
            <a:xfrm>
              <a:off x="0" y="454378"/>
              <a:ext cx="3505200" cy="14241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lgn="ctr" defTabSz="457200">
                <a:spcBef>
                  <a:spcPts val="0"/>
                </a:spcBef>
                <a:defRPr>
                  <a:solidFill>
                    <a:srgbClr val="232A32"/>
                  </a:solidFill>
                </a:defRPr>
              </a:pPr>
              <a14:m>
                <m:oMath>
                  <m:sSub>
                    <m:e>
                      <m:r>
                        <a:rPr xmlns:a="http://schemas.openxmlformats.org/drawingml/2006/main" sz="2000" i="1">
                          <a:solidFill>
                            <a:srgbClr val="232A32"/>
                          </a:solidFill>
                          <a:latin typeface="Cambria Math" panose="02040503050406030204" pitchFamily="18" charset="0"/>
                        </a:rPr>
                        <m:t>f</m:t>
                      </m:r>
                    </m:e>
                    <m:sub>
                      <m:r>
                        <a:rPr xmlns:a="http://schemas.openxmlformats.org/drawingml/2006/main" sz="2000" i="1">
                          <a:solidFill>
                            <a:srgbClr val="232A32"/>
                          </a:solidFill>
                          <a:latin typeface="Cambria Math" panose="02040503050406030204" pitchFamily="18" charset="0"/>
                        </a:rPr>
                        <m:t>n</m:t>
                      </m:r>
                    </m:sub>
                  </m:sSub>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a14:m>
              <a:r>
                <a:t> </a:t>
              </a:r>
            </a:p>
            <a:p>
              <a:pPr algn="ctr" defTabSz="457200">
                <a:spcBef>
                  <a:spcPts val="0"/>
                </a:spcBef>
                <a:defRPr>
                  <a:solidFill>
                    <a:srgbClr val="232A32"/>
                  </a:solidFill>
                </a:defRPr>
              </a:pPr>
              <a:r>
                <a:t>Dérivée en </a:t>
              </a:r>
              <a14:m>
                <m:oMath>
                  <m:r>
                    <a:rPr xmlns:a="http://schemas.openxmlformats.org/drawingml/2006/main" sz="2000" i="1">
                      <a:solidFill>
                        <a:srgbClr val="232A32"/>
                      </a:solidFill>
                      <a:latin typeface="Cambria Math" panose="02040503050406030204" pitchFamily="18" charset="0"/>
                    </a:rPr>
                    <m:t>y</m:t>
                  </m:r>
                </m:oMath>
              </a14:m>
              <a:r>
                <a:rPr i="1"/>
                <a:t> </a:t>
              </a:r>
              <a:r>
                <a:t>à base de lissage </a:t>
              </a:r>
            </a:p>
            <a:p>
              <a:pPr algn="ctr" defTabSz="457200">
                <a:spcBef>
                  <a:spcPts val="0"/>
                </a:spcBef>
                <a:defRPr>
                  <a:solidFill>
                    <a:srgbClr val="232A32"/>
                  </a:solidFill>
                </a:defRPr>
              </a:pPr>
              <a:r>
                <a:t>(masques gaussiens)</a:t>
              </a:r>
            </a:p>
          </p:txBody>
        </p:sp>
        <p:pic>
          <p:nvPicPr>
            <p:cNvPr id="587" name="ecrouDy.jpg" descr="ecrouDy.jpg"/>
            <p:cNvPicPr>
              <a:picLocks noChangeAspect="0"/>
            </p:cNvPicPr>
            <p:nvPr/>
          </p:nvPicPr>
          <p:blipFill>
            <a:blip r:embed="rId4">
              <a:extLst/>
            </a:blip>
            <a:stretch>
              <a:fillRect/>
            </a:stretch>
          </p:blipFill>
          <p:spPr>
            <a:xfrm>
              <a:off x="3543300" y="-88900"/>
              <a:ext cx="2247900" cy="2754490"/>
            </a:xfrm>
            <a:prstGeom prst="rect">
              <a:avLst/>
            </a:prstGeom>
            <a:effectLst/>
          </p:spPr>
        </p:pic>
      </p:grpSp>
      <p:sp>
        <p:nvSpPr>
          <p:cNvPr id="5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0" name="Calcul des dérivées d’image"/>
          <p:cNvSpPr txBox="1"/>
          <p:nvPr>
            <p:ph type="title"/>
          </p:nvPr>
        </p:nvSpPr>
        <p:spPr>
          <a:prstGeom prst="rect">
            <a:avLst/>
          </a:prstGeom>
        </p:spPr>
        <p:txBody>
          <a:bodyPr/>
          <a:lstStyle/>
          <a:p>
            <a:pPr/>
            <a:r>
              <a:t>Calcul des dérivées d’image</a:t>
            </a:r>
          </a:p>
        </p:txBody>
      </p:sp>
      <p:pic>
        <p:nvPicPr>
          <p:cNvPr id="591" name="c25.png" descr="c25.png"/>
          <p:cNvPicPr>
            <a:picLocks noChangeAspect="0"/>
          </p:cNvPicPr>
          <p:nvPr/>
        </p:nvPicPr>
        <p:blipFill>
          <a:blip r:embed="rId5">
            <a:extLst/>
          </a:blip>
          <a:stretch>
            <a:fillRect/>
          </a:stretch>
        </p:blipFill>
        <p:spPr>
          <a:xfrm>
            <a:off x="7467600" y="2438400"/>
            <a:ext cx="4533900" cy="2577879"/>
          </a:xfrm>
          <a:prstGeom prst="rect">
            <a:avLst/>
          </a:prstGeom>
        </p:spPr>
      </p:pic>
      <p:pic>
        <p:nvPicPr>
          <p:cNvPr id="592" name="c25dy.png" descr="c25dy.png"/>
          <p:cNvPicPr>
            <a:picLocks noChangeAspect="0"/>
          </p:cNvPicPr>
          <p:nvPr/>
        </p:nvPicPr>
        <p:blipFill>
          <a:blip r:embed="rId6">
            <a:extLst/>
          </a:blip>
          <a:stretch>
            <a:fillRect/>
          </a:stretch>
        </p:blipFill>
        <p:spPr>
          <a:xfrm>
            <a:off x="7467600" y="5664200"/>
            <a:ext cx="4533900" cy="2577879"/>
          </a:xfrm>
          <a:prstGeom prst="rect">
            <a:avLst/>
          </a:prstGeom>
        </p:spPr>
      </p:pic>
      <p:sp>
        <p:nvSpPr>
          <p:cNvPr id="593" name="Line"/>
          <p:cNvSpPr/>
          <p:nvPr/>
        </p:nvSpPr>
        <p:spPr>
          <a:xfrm flipH="1">
            <a:off x="5029199" y="2465824"/>
            <a:ext cx="3414" cy="2531071"/>
          </a:xfrm>
          <a:prstGeom prst="line">
            <a:avLst/>
          </a:prstGeom>
          <a:ln w="25400">
            <a:solidFill>
              <a:srgbClr val="008CCE"/>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594" name="Line"/>
          <p:cNvSpPr/>
          <p:nvPr/>
        </p:nvSpPr>
        <p:spPr>
          <a:xfrm flipH="1">
            <a:off x="5024605" y="5638799"/>
            <a:ext cx="3414" cy="2531072"/>
          </a:xfrm>
          <a:prstGeom prst="line">
            <a:avLst/>
          </a:prstGeom>
          <a:ln w="25400">
            <a:solidFill>
              <a:srgbClr val="008CCE"/>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597" name="Gradient"/>
          <p:cNvSpPr txBox="1"/>
          <p:nvPr>
            <p:ph type="body" idx="1"/>
          </p:nvPr>
        </p:nvSpPr>
        <p:spPr>
          <a:prstGeom prst="rect">
            <a:avLst/>
          </a:prstGeom>
        </p:spPr>
        <p:txBody>
          <a:bodyPr/>
          <a:lstStyle>
            <a:lvl1pPr>
              <a:buAutoNum type="arabicPeriod" startAt="2"/>
            </a:lvl1pPr>
          </a:lstStyle>
          <a:p>
            <a:pPr/>
            <a:r>
              <a:t>Gradient</a:t>
            </a:r>
          </a:p>
        </p:txBody>
      </p:sp>
      <p:sp>
        <p:nvSpPr>
          <p:cNvPr id="5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99" name="Calcul des dérivées d’image"/>
          <p:cNvSpPr txBox="1"/>
          <p:nvPr>
            <p:ph type="title"/>
          </p:nvPr>
        </p:nvSpPr>
        <p:spPr>
          <a:prstGeom prst="rect">
            <a:avLst/>
          </a:prstGeom>
        </p:spPr>
        <p:txBody>
          <a:bodyPr/>
          <a:lstStyle/>
          <a:p>
            <a:pPr/>
            <a:r>
              <a:t>Calcul des dérivées d’image</a:t>
            </a:r>
          </a:p>
        </p:txBody>
      </p:sp>
      <p:grpSp>
        <p:nvGrpSpPr>
          <p:cNvPr id="603" name="Group"/>
          <p:cNvGrpSpPr/>
          <p:nvPr/>
        </p:nvGrpSpPr>
        <p:grpSpPr>
          <a:xfrm>
            <a:off x="6204825" y="1906975"/>
            <a:ext cx="5222683" cy="6807201"/>
            <a:chOff x="-76200" y="-88900"/>
            <a:chExt cx="5222681" cy="6807199"/>
          </a:xfrm>
        </p:grpSpPr>
        <p:pic>
          <p:nvPicPr>
            <p:cNvPr id="600" name="droppedImage.png" descr="droppedImage.png"/>
            <p:cNvPicPr>
              <a:picLocks noChangeAspect="0"/>
            </p:cNvPicPr>
            <p:nvPr/>
          </p:nvPicPr>
          <p:blipFill>
            <a:blip r:embed="rId3">
              <a:extLst/>
            </a:blip>
            <a:stretch>
              <a:fillRect/>
            </a:stretch>
          </p:blipFill>
          <p:spPr>
            <a:xfrm>
              <a:off x="-76200" y="3441700"/>
              <a:ext cx="5222682" cy="3276600"/>
            </a:xfrm>
            <a:prstGeom prst="rect">
              <a:avLst/>
            </a:prstGeom>
            <a:effectLst/>
          </p:spPr>
        </p:pic>
        <p:sp>
          <p:nvSpPr>
            <p:cNvPr id="601" name="Amplitude du gradient :"/>
            <p:cNvSpPr/>
            <p:nvPr/>
          </p:nvSpPr>
          <p:spPr>
            <a:xfrm>
              <a:off x="2288306" y="317203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Amplitude du gradient : </a:t>
              </a:r>
              <a14:m>
                <m:oMath>
                  <m:d>
                    <m:dPr>
                      <m:ctrlPr>
                        <a:rPr xmlns:a="http://schemas.openxmlformats.org/drawingml/2006/main" sz="2100" i="1">
                          <a:solidFill>
                            <a:srgbClr val="232A32"/>
                          </a:solidFill>
                          <a:latin typeface="Cambria Math" panose="02040503050406030204" pitchFamily="18" charset="0"/>
                        </a:rPr>
                      </m:ctrlPr>
                      <m:begChr m:val="|"/>
                      <m:endChr m:val="|"/>
                    </m:dPr>
                    <m:e>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f</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m</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e>
                  </m:d>
                </m:oMath>
              </a14:m>
            </a:p>
          </p:txBody>
        </p:sp>
        <p:pic>
          <p:nvPicPr>
            <p:cNvPr id="602" name="gradMag.jpg" descr="gradMag.jpg"/>
            <p:cNvPicPr>
              <a:picLocks noChangeAspect="0"/>
            </p:cNvPicPr>
            <p:nvPr/>
          </p:nvPicPr>
          <p:blipFill>
            <a:blip r:embed="rId4">
              <a:extLst/>
            </a:blip>
            <a:stretch>
              <a:fillRect/>
            </a:stretch>
          </p:blipFill>
          <p:spPr>
            <a:xfrm>
              <a:off x="592214" y="-88900"/>
              <a:ext cx="2133601" cy="2614790"/>
            </a:xfrm>
            <a:prstGeom prst="rect">
              <a:avLst/>
            </a:prstGeom>
            <a:effectLst/>
          </p:spPr>
        </p:pic>
      </p:grpSp>
      <p:grpSp>
        <p:nvGrpSpPr>
          <p:cNvPr id="607" name="Group"/>
          <p:cNvGrpSpPr/>
          <p:nvPr/>
        </p:nvGrpSpPr>
        <p:grpSpPr>
          <a:xfrm>
            <a:off x="221269" y="2400300"/>
            <a:ext cx="5270501" cy="6734073"/>
            <a:chOff x="-76200" y="-88900"/>
            <a:chExt cx="5270500" cy="6734072"/>
          </a:xfrm>
        </p:grpSpPr>
        <p:pic>
          <p:nvPicPr>
            <p:cNvPr id="604" name="droppedImage.png" descr="droppedImage.png"/>
            <p:cNvPicPr>
              <a:picLocks noChangeAspect="0"/>
            </p:cNvPicPr>
            <p:nvPr/>
          </p:nvPicPr>
          <p:blipFill>
            <a:blip r:embed="rId5">
              <a:extLst/>
            </a:blip>
            <a:stretch>
              <a:fillRect/>
            </a:stretch>
          </p:blipFill>
          <p:spPr>
            <a:xfrm>
              <a:off x="-76200" y="2720872"/>
              <a:ext cx="5270500" cy="3924301"/>
            </a:xfrm>
            <a:prstGeom prst="rect">
              <a:avLst/>
            </a:prstGeom>
            <a:effectLst/>
          </p:spPr>
        </p:pic>
        <p:sp>
          <p:nvSpPr>
            <p:cNvPr id="605" name="Image originale"/>
            <p:cNvSpPr/>
            <p:nvPr/>
          </p:nvSpPr>
          <p:spPr>
            <a:xfrm>
              <a:off x="452110" y="2284903"/>
              <a:ext cx="1765995"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Image originale</a:t>
              </a:r>
            </a:p>
          </p:txBody>
        </p:sp>
        <p:pic>
          <p:nvPicPr>
            <p:cNvPr id="606" name="ecrou.jpg" descr="ecrou.jpg"/>
            <p:cNvPicPr>
              <a:picLocks noChangeAspect="0"/>
            </p:cNvPicPr>
            <p:nvPr/>
          </p:nvPicPr>
          <p:blipFill>
            <a:blip r:embed="rId6">
              <a:extLst/>
            </a:blip>
            <a:stretch>
              <a:fillRect/>
            </a:stretch>
          </p:blipFill>
          <p:spPr>
            <a:xfrm>
              <a:off x="2512899" y="-88900"/>
              <a:ext cx="2133601" cy="2588009"/>
            </a:xfrm>
            <a:prstGeom prst="rect">
              <a:avLst/>
            </a:prstGeom>
            <a:effectLst/>
          </p:spPr>
        </p:pic>
      </p:grpSp>
      <p:pic>
        <p:nvPicPr>
          <p:cNvPr id="608" name="ecroumodMap.jpg" descr="ecroumodMap.jpg"/>
          <p:cNvPicPr>
            <a:picLocks noChangeAspect="0"/>
          </p:cNvPicPr>
          <p:nvPr/>
        </p:nvPicPr>
        <p:blipFill>
          <a:blip r:embed="rId7">
            <a:extLst/>
          </a:blip>
          <a:stretch>
            <a:fillRect/>
          </a:stretch>
        </p:blipFill>
        <p:spPr>
          <a:xfrm>
            <a:off x="13944600" y="1536700"/>
            <a:ext cx="4832989" cy="3924301"/>
          </a:xfrm>
          <a:prstGeom prst="rect">
            <a:avLst/>
          </a:prstGeom>
        </p:spPr>
      </p:pic>
      <p:pic>
        <p:nvPicPr>
          <p:cNvPr id="609" name="gradMag.mov" descr="gradMag.mov"/>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6273800" y="5511800"/>
            <a:ext cx="5194300" cy="308066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09"/>
                                        </p:tgtEl>
                                        <p:attrNameLst>
                                          <p:attrName>style.visibility</p:attrName>
                                        </p:attrNameLst>
                                      </p:cBhvr>
                                      <p:to>
                                        <p:strVal val="visible"/>
                                      </p:to>
                                    </p:set>
                                  </p:childTnLst>
                                </p:cTn>
                              </p:par>
                            </p:childTnLst>
                          </p:cTn>
                        </p:par>
                        <p:par>
                          <p:cTn id="10" fill="hold">
                            <p:stCondLst>
                              <p:cond delay="0"/>
                            </p:stCondLst>
                            <p:childTnLst>
                              <p:par>
                                <p:cTn id="11" presetClass="mediacall" nodeType="afterEffect" presetSubtype="0" presetID="1" grpId="3" fill="hold">
                                  <p:stCondLst>
                                    <p:cond delay="0"/>
                                  </p:stCondLst>
                                  <p:childTnLst>
                                    <p:cmd type="call" cmd="playFrom(0.0)">
                                      <p:cBhvr>
                                        <p:cTn id="12" dur="12234" fill="hold"/>
                                        <p:tgtEl>
                                          <p:spTgt spid="60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609"/>
                </p:tgtEl>
              </p:cMediaNode>
            </p:video>
            <p:seq concurrent="1" prevAc="none" nextAc="seek">
              <p:cTn id="14" evtFilter="cancelBubble" nodeType="interactiveSeq" restart="whenNotActive" fill="hold">
                <p:stCondLst>
                  <p:cond delay="0" evt="onClick">
                    <p:tgtEl>
                      <p:spTgt spid="609"/>
                    </p:tgtEl>
                  </p:cond>
                </p:stCondLst>
                <p:endSync delay="0" evt="end">
                  <p:rtn val="all"/>
                </p:endSync>
                <p:childTnLst>
                  <p:par>
                    <p:cTn id="15" fill="hold">
                      <p:stCondLst>
                        <p:cond delay="0"/>
                      </p:stCondLst>
                      <p:childTnLst>
                        <p:par>
                          <p:cTn id="16" fill="hold">
                            <p:stCondLst>
                              <p:cond delay="0"/>
                            </p:stCondLst>
                            <p:childTnLst>
                              <p:par>
                                <p:cTn id="17" presetClass="mediacall" nodeType="clickEffect" presetSubtype="0" presetID="2" fill="hold">
                                  <p:stCondLst>
                                    <p:cond delay="0"/>
                                  </p:stCondLst>
                                  <p:childTnLst>
                                    <p:cmd type="call" cmd="togglePause">
                                      <p:cBhvr>
                                        <p:cTn id="18" dur="1" fill="hold"/>
                                        <p:tgtEl>
                                          <p:spTgt spid="609"/>
                                        </p:tgtEl>
                                      </p:cBhvr>
                                    </p:cmd>
                                  </p:childTnLst>
                                </p:cTn>
                              </p:par>
                            </p:childTnLst>
                          </p:cTn>
                        </p:par>
                      </p:childTnLst>
                    </p:cTn>
                  </p:par>
                </p:childTnLst>
              </p:cTn>
              <p:nextCondLst>
                <p:cond delay="0" evt="onClick">
                  <p:tgtEl>
                    <p:spTgt spid="609"/>
                  </p:tgtEl>
                </p:cond>
              </p:nextCondLst>
            </p:seq>
          </p:childTnLst>
        </p:cTn>
      </p:par>
    </p:tnLst>
    <p:bldLst>
      <p:bldP build="whole" bldLvl="1" animBg="1" rev="0" advAuto="0" spid="609" grpId="2"/>
      <p:bldP build="whole" bldLvl="1" animBg="1" rev="0" advAuto="0" spid="603"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Calcul des dérivées d’image"/>
          <p:cNvSpPr txBox="1"/>
          <p:nvPr>
            <p:ph type="title"/>
          </p:nvPr>
        </p:nvSpPr>
        <p:spPr>
          <a:prstGeom prst="rect">
            <a:avLst/>
          </a:prstGeom>
        </p:spPr>
        <p:txBody>
          <a:bodyPr/>
          <a:lstStyle/>
          <a:p>
            <a:pPr/>
            <a:r>
              <a:t>Calcul des dérivées d’image</a:t>
            </a:r>
          </a:p>
        </p:txBody>
      </p:sp>
      <p:pic>
        <p:nvPicPr>
          <p:cNvPr id="612"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13" name="Gradient"/>
          <p:cNvSpPr txBox="1"/>
          <p:nvPr>
            <p:ph type="body" idx="1"/>
          </p:nvPr>
        </p:nvSpPr>
        <p:spPr>
          <a:prstGeom prst="rect">
            <a:avLst/>
          </a:prstGeom>
        </p:spPr>
        <p:txBody>
          <a:bodyPr/>
          <a:lstStyle>
            <a:lvl1pPr>
              <a:buAutoNum type="arabicPeriod" startAt="2"/>
            </a:lvl1pPr>
          </a:lstStyle>
          <a:p>
            <a:pPr/>
            <a:r>
              <a:t>Gradient</a:t>
            </a:r>
          </a:p>
        </p:txBody>
      </p:sp>
      <p:pic>
        <p:nvPicPr>
          <p:cNvPr id="614" name="ecrouOrient.jpg" descr="ecrouOrient.jpg"/>
          <p:cNvPicPr>
            <a:picLocks noChangeAspect="0"/>
          </p:cNvPicPr>
          <p:nvPr/>
        </p:nvPicPr>
        <p:blipFill>
          <a:blip r:embed="rId3">
            <a:extLst/>
          </a:blip>
          <a:stretch>
            <a:fillRect/>
          </a:stretch>
        </p:blipFill>
        <p:spPr>
          <a:xfrm>
            <a:off x="901700" y="2514600"/>
            <a:ext cx="5134526" cy="6159501"/>
          </a:xfrm>
          <a:prstGeom prst="rect">
            <a:avLst/>
          </a:prstGeom>
        </p:spPr>
      </p:pic>
      <p:sp>
        <p:nvSpPr>
          <p:cNvPr id="615" name="Line"/>
          <p:cNvSpPr/>
          <p:nvPr/>
        </p:nvSpPr>
        <p:spPr>
          <a:xfrm flipH="1" flipV="1">
            <a:off x="1914855" y="4127500"/>
            <a:ext cx="4524045" cy="5181600"/>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sp>
        <p:nvSpPr>
          <p:cNvPr id="616" name="Line"/>
          <p:cNvSpPr/>
          <p:nvPr/>
        </p:nvSpPr>
        <p:spPr>
          <a:xfrm>
            <a:off x="3149600" y="2832959"/>
            <a:ext cx="8927935" cy="727011"/>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sp>
        <p:nvSpPr>
          <p:cNvPr id="617" name="Line"/>
          <p:cNvSpPr/>
          <p:nvPr/>
        </p:nvSpPr>
        <p:spPr>
          <a:xfrm>
            <a:off x="3187700" y="4140199"/>
            <a:ext cx="8851735" cy="5156202"/>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pic>
        <p:nvPicPr>
          <p:cNvPr id="618" name="ecrouSubOrient.jpg" descr="ecrouSubOrient.jpg"/>
          <p:cNvPicPr>
            <a:picLocks noChangeAspect="1"/>
          </p:cNvPicPr>
          <p:nvPr/>
        </p:nvPicPr>
        <p:blipFill>
          <a:blip r:embed="rId4">
            <a:extLst/>
          </a:blip>
          <a:srcRect l="158" t="73" r="43564" b="38288"/>
          <a:stretch>
            <a:fillRect/>
          </a:stretch>
        </p:blipFill>
        <p:spPr>
          <a:xfrm>
            <a:off x="6438900" y="3556000"/>
            <a:ext cx="5626100" cy="5755934"/>
          </a:xfrm>
          <a:prstGeom prst="rect">
            <a:avLst/>
          </a:prstGeom>
          <a:ln w="25400">
            <a:solidFill>
              <a:srgbClr val="FF2C79"/>
            </a:solidFill>
            <a:miter lim="400000"/>
          </a:ln>
        </p:spPr>
      </p:pic>
      <p:sp>
        <p:nvSpPr>
          <p:cNvPr id="6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0" name="Rectangle"/>
          <p:cNvSpPr/>
          <p:nvPr/>
        </p:nvSpPr>
        <p:spPr>
          <a:xfrm>
            <a:off x="1917700" y="2819400"/>
            <a:ext cx="1270000" cy="1320800"/>
          </a:xfrm>
          <a:prstGeom prst="rect">
            <a:avLst/>
          </a:prstGeom>
          <a:ln w="25400">
            <a:solidFill>
              <a:srgbClr val="FF2C79"/>
            </a:solidFill>
          </a:ln>
        </p:spPr>
        <p:txBody>
          <a:bodyPr lIns="76200" tIns="76200" rIns="76200" bIns="76200" anchor="ctr"/>
          <a:lstStyle/>
          <a:p>
            <a:pPr algn="ctr" defTabSz="457200">
              <a:spcBef>
                <a:spcPts val="0"/>
              </a:spcBef>
              <a:defRPr>
                <a:solidFill>
                  <a:srgbClr val="232A32"/>
                </a:solidFill>
              </a:defRPr>
            </a:pPr>
          </a:p>
        </p:txBody>
      </p:sp>
      <p:sp>
        <p:nvSpPr>
          <p:cNvPr id="621" name="Line"/>
          <p:cNvSpPr/>
          <p:nvPr/>
        </p:nvSpPr>
        <p:spPr>
          <a:xfrm flipH="1" flipV="1">
            <a:off x="1917136" y="2823069"/>
            <a:ext cx="4532401" cy="742099"/>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sp>
        <p:nvSpPr>
          <p:cNvPr id="622" name="Gradients représentés sous forme de vecteurs"/>
          <p:cNvSpPr/>
          <p:nvPr/>
        </p:nvSpPr>
        <p:spPr>
          <a:xfrm>
            <a:off x="6699250" y="3577700"/>
            <a:ext cx="25527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buClr>
                <a:srgbClr val="000000"/>
              </a:buClr>
              <a:buFont typeface="Arial"/>
            </a:lvl1pPr>
          </a:lstStyle>
          <a:p>
            <a:pPr/>
            <a:r>
              <a:t>Gradients représentés sous forme de vecteurs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6" grpId="1" fill="hold">
                                  <p:stCondLst>
                                    <p:cond delay="0"/>
                                  </p:stCondLst>
                                  <p:childTnLst>
                                    <p:animScale>
                                      <p:cBhvr>
                                        <p:cTn id="6" dur="0" fill="hold"/>
                                        <p:tgtEl>
                                          <p:spTgt spid="618"/>
                                        </p:tgtEl>
                                      </p:cBhvr>
                                      <p:by x="23192" y="23192"/>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515137 -0.302877" origin="layout" pathEditMode="relative">
                                      <p:cBhvr>
                                        <p:cTn id="9" dur="0" fill="hold"/>
                                        <p:tgtEl>
                                          <p:spTgt spid="61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620"/>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618"/>
                                        </p:tgtEl>
                                        <p:attrNameLst>
                                          <p:attrName>style.visibility</p:attrName>
                                        </p:attrNameLst>
                                      </p:cBhvr>
                                      <p:to>
                                        <p:strVal val="visible"/>
                                      </p:to>
                                    </p:set>
                                  </p:childTnLst>
                                </p:cTn>
                              </p:par>
                            </p:childTnLst>
                          </p:cTn>
                        </p:par>
                        <p:par>
                          <p:cTn id="17" fill="hold">
                            <p:stCondLst>
                              <p:cond delay="0"/>
                            </p:stCondLst>
                            <p:childTnLst>
                              <p:par>
                                <p:cTn id="18" presetClass="emph" nodeType="afterEffect" presetSubtype="0" presetID="6" grpId="5" accel="50000" decel="50000" fill="hold">
                                  <p:stCondLst>
                                    <p:cond delay="200"/>
                                  </p:stCondLst>
                                  <p:childTnLst>
                                    <p:animScale>
                                      <p:cBhvr>
                                        <p:cTn id="19" dur="1000" fill="hold"/>
                                        <p:tgtEl>
                                          <p:spTgt spid="618"/>
                                        </p:tgtEl>
                                      </p:cBhvr>
                                      <p:by x="431169" y="431169"/>
                                    </p:animScale>
                                  </p:childTnLst>
                                </p:cTn>
                              </p:par>
                            </p:childTnLst>
                          </p:cTn>
                        </p:par>
                        <p:par>
                          <p:cTn id="20" fill="hold">
                            <p:stCondLst>
                              <p:cond delay="0"/>
                            </p:stCondLst>
                            <p:childTnLst>
                              <p:par>
                                <p:cTn id="21" presetClass="path" nodeType="withEffect" presetSubtype="0" presetID="-1" grpId="6" accel="50000" decel="50000" fill="hold">
                                  <p:stCondLst>
                                    <p:cond delay="0"/>
                                  </p:stCondLst>
                                  <p:childTnLst>
                                    <p:animMotion path="M -0.515137 -0.302877 L 0.000000 0.000000" origin="layout" pathEditMode="relative">
                                      <p:cBhvr>
                                        <p:cTn id="22" dur="1000" fill="hold"/>
                                        <p:tgtEl>
                                          <p:spTgt spid="618"/>
                                        </p:tgtEl>
                                        <p:attrNameLst>
                                          <p:attrName>ppt_x</p:attrName>
                                          <p:attrName>ppt_y</p:attrName>
                                        </p:attrNameLst>
                                      </p:cBhvr>
                                    </p:animMotion>
                                  </p:childTnLst>
                                </p:cTn>
                              </p:par>
                            </p:childTnLst>
                          </p:cTn>
                        </p:par>
                        <p:par>
                          <p:cTn id="23" fill="hold">
                            <p:stCondLst>
                              <p:cond delay="1000"/>
                            </p:stCondLst>
                            <p:childTnLst>
                              <p:par>
                                <p:cTn id="24" presetClass="entr" nodeType="afterEffect" presetSubtype="8" presetID="22" grpId="7" fill="hold">
                                  <p:stCondLst>
                                    <p:cond delay="0"/>
                                  </p:stCondLst>
                                  <p:iterate type="el" backwards="0">
                                    <p:tmAbs val="0"/>
                                  </p:iterate>
                                  <p:childTnLst>
                                    <p:set>
                                      <p:cBhvr>
                                        <p:cTn id="25" fill="hold"/>
                                        <p:tgtEl>
                                          <p:spTgt spid="615"/>
                                        </p:tgtEl>
                                        <p:attrNameLst>
                                          <p:attrName>style.visibility</p:attrName>
                                        </p:attrNameLst>
                                      </p:cBhvr>
                                      <p:to>
                                        <p:strVal val="visible"/>
                                      </p:to>
                                    </p:set>
                                    <p:animEffect filter="wipe(left)" transition="in">
                                      <p:cBhvr>
                                        <p:cTn id="26" dur="1000"/>
                                        <p:tgtEl>
                                          <p:spTgt spid="615"/>
                                        </p:tgtEl>
                                      </p:cBhvr>
                                    </p:animEffect>
                                  </p:childTnLst>
                                </p:cTn>
                              </p:par>
                            </p:childTnLst>
                          </p:cTn>
                        </p:par>
                        <p:par>
                          <p:cTn id="27" fill="hold">
                            <p:stCondLst>
                              <p:cond delay="2000"/>
                            </p:stCondLst>
                            <p:childTnLst>
                              <p:par>
                                <p:cTn id="28" presetClass="entr" nodeType="afterEffect" presetSubtype="8" presetID="22" grpId="8" fill="hold">
                                  <p:stCondLst>
                                    <p:cond delay="0"/>
                                  </p:stCondLst>
                                  <p:iterate type="el" backwards="0">
                                    <p:tmAbs val="0"/>
                                  </p:iterate>
                                  <p:childTnLst>
                                    <p:set>
                                      <p:cBhvr>
                                        <p:cTn id="29" fill="hold"/>
                                        <p:tgtEl>
                                          <p:spTgt spid="621"/>
                                        </p:tgtEl>
                                        <p:attrNameLst>
                                          <p:attrName>style.visibility</p:attrName>
                                        </p:attrNameLst>
                                      </p:cBhvr>
                                      <p:to>
                                        <p:strVal val="visible"/>
                                      </p:to>
                                    </p:set>
                                    <p:animEffect filter="wipe(left)" transition="in">
                                      <p:cBhvr>
                                        <p:cTn id="30" dur="1000"/>
                                        <p:tgtEl>
                                          <p:spTgt spid="621"/>
                                        </p:tgtEl>
                                      </p:cBhvr>
                                    </p:animEffect>
                                  </p:childTnLst>
                                </p:cTn>
                              </p:par>
                            </p:childTnLst>
                          </p:cTn>
                        </p:par>
                        <p:par>
                          <p:cTn id="31" fill="hold">
                            <p:stCondLst>
                              <p:cond delay="3000"/>
                            </p:stCondLst>
                            <p:childTnLst>
                              <p:par>
                                <p:cTn id="32" presetClass="entr" nodeType="afterEffect" presetSubtype="8" presetID="22" grpId="9" fill="hold">
                                  <p:stCondLst>
                                    <p:cond delay="0"/>
                                  </p:stCondLst>
                                  <p:iterate type="el" backwards="0">
                                    <p:tmAbs val="0"/>
                                  </p:iterate>
                                  <p:childTnLst>
                                    <p:set>
                                      <p:cBhvr>
                                        <p:cTn id="33" fill="hold"/>
                                        <p:tgtEl>
                                          <p:spTgt spid="616"/>
                                        </p:tgtEl>
                                        <p:attrNameLst>
                                          <p:attrName>style.visibility</p:attrName>
                                        </p:attrNameLst>
                                      </p:cBhvr>
                                      <p:to>
                                        <p:strVal val="visible"/>
                                      </p:to>
                                    </p:set>
                                    <p:animEffect filter="wipe(left)" transition="in">
                                      <p:cBhvr>
                                        <p:cTn id="34" dur="1000"/>
                                        <p:tgtEl>
                                          <p:spTgt spid="616"/>
                                        </p:tgtEl>
                                      </p:cBhvr>
                                    </p:animEffect>
                                  </p:childTnLst>
                                </p:cTn>
                              </p:par>
                            </p:childTnLst>
                          </p:cTn>
                        </p:par>
                        <p:par>
                          <p:cTn id="35" fill="hold">
                            <p:stCondLst>
                              <p:cond delay="4000"/>
                            </p:stCondLst>
                            <p:childTnLst>
                              <p:par>
                                <p:cTn id="36" presetClass="entr" nodeType="afterEffect" presetSubtype="8" presetID="22" grpId="10" fill="hold">
                                  <p:stCondLst>
                                    <p:cond delay="0"/>
                                  </p:stCondLst>
                                  <p:iterate type="el" backwards="0">
                                    <p:tmAbs val="0"/>
                                  </p:iterate>
                                  <p:childTnLst>
                                    <p:set>
                                      <p:cBhvr>
                                        <p:cTn id="37" fill="hold"/>
                                        <p:tgtEl>
                                          <p:spTgt spid="617"/>
                                        </p:tgtEl>
                                        <p:attrNameLst>
                                          <p:attrName>style.visibility</p:attrName>
                                        </p:attrNameLst>
                                      </p:cBhvr>
                                      <p:to>
                                        <p:strVal val="visible"/>
                                      </p:to>
                                    </p:set>
                                    <p:animEffect filter="wipe(left)" transition="in">
                                      <p:cBhvr>
                                        <p:cTn id="38" dur="10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8" grpId="1"/>
      <p:bldP build="whole" bldLvl="1" animBg="1" rev="0" advAuto="0" spid="615" grpId="7"/>
      <p:bldP build="whole" bldLvl="1" animBg="1" rev="0" advAuto="0" spid="616" grpId="9"/>
      <p:bldP build="whole" bldLvl="1" animBg="1" rev="0" advAuto="0" spid="621" grpId="8"/>
      <p:bldP build="whole" bldLvl="1" animBg="1" rev="0" advAuto="0" spid="618" grpId="5"/>
      <p:bldP build="whole" bldLvl="1" animBg="1" rev="0" advAuto="0" spid="618" grpId="4"/>
      <p:bldP build="whole" bldLvl="1" animBg="1" rev="0" advAuto="0" spid="617" grpId="10"/>
      <p:bldP build="whole" bldLvl="1" animBg="1" rev="0" advAuto="0" spid="620" grpId="3"/>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Calcul des dérivées d’image"/>
          <p:cNvSpPr txBox="1"/>
          <p:nvPr>
            <p:ph type="title"/>
          </p:nvPr>
        </p:nvSpPr>
        <p:spPr>
          <a:prstGeom prst="rect">
            <a:avLst/>
          </a:prstGeom>
        </p:spPr>
        <p:txBody>
          <a:bodyPr/>
          <a:lstStyle/>
          <a:p>
            <a:pPr/>
            <a:r>
              <a:t>Calcul des dérivées d’image</a:t>
            </a:r>
          </a:p>
        </p:txBody>
      </p:sp>
      <p:pic>
        <p:nvPicPr>
          <p:cNvPr id="62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26" name="Gradient"/>
          <p:cNvSpPr txBox="1"/>
          <p:nvPr>
            <p:ph type="body" idx="1"/>
          </p:nvPr>
        </p:nvSpPr>
        <p:spPr>
          <a:prstGeom prst="rect">
            <a:avLst/>
          </a:prstGeom>
        </p:spPr>
        <p:txBody>
          <a:bodyPr/>
          <a:lstStyle>
            <a:lvl1pPr>
              <a:buAutoNum type="arabicPeriod" startAt="2"/>
            </a:lvl1pPr>
          </a:lstStyle>
          <a:p>
            <a:pPr/>
            <a:r>
              <a:t>Gradient</a:t>
            </a:r>
          </a:p>
        </p:txBody>
      </p:sp>
      <p:pic>
        <p:nvPicPr>
          <p:cNvPr id="627" name="ecrouOrient.jpg" descr="ecrouOrient.jpg"/>
          <p:cNvPicPr>
            <a:picLocks noChangeAspect="0"/>
          </p:cNvPicPr>
          <p:nvPr/>
        </p:nvPicPr>
        <p:blipFill>
          <a:blip r:embed="rId3">
            <a:extLst/>
          </a:blip>
          <a:stretch>
            <a:fillRect/>
          </a:stretch>
        </p:blipFill>
        <p:spPr>
          <a:xfrm>
            <a:off x="901700" y="2514600"/>
            <a:ext cx="5134526" cy="6159501"/>
          </a:xfrm>
          <a:prstGeom prst="rect">
            <a:avLst/>
          </a:prstGeom>
        </p:spPr>
      </p:pic>
      <p:sp>
        <p:nvSpPr>
          <p:cNvPr id="628" name="Line"/>
          <p:cNvSpPr/>
          <p:nvPr/>
        </p:nvSpPr>
        <p:spPr>
          <a:xfrm flipH="1" flipV="1">
            <a:off x="1914855" y="4127500"/>
            <a:ext cx="4524045" cy="5181600"/>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sp>
        <p:nvSpPr>
          <p:cNvPr id="629" name="Line"/>
          <p:cNvSpPr/>
          <p:nvPr/>
        </p:nvSpPr>
        <p:spPr>
          <a:xfrm>
            <a:off x="3149600" y="2832959"/>
            <a:ext cx="8927935" cy="727011"/>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sp>
        <p:nvSpPr>
          <p:cNvPr id="630" name="Line"/>
          <p:cNvSpPr/>
          <p:nvPr/>
        </p:nvSpPr>
        <p:spPr>
          <a:xfrm>
            <a:off x="3187700" y="4140200"/>
            <a:ext cx="8896783" cy="5156200"/>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grpSp>
        <p:nvGrpSpPr>
          <p:cNvPr id="633" name="Group"/>
          <p:cNvGrpSpPr/>
          <p:nvPr/>
        </p:nvGrpSpPr>
        <p:grpSpPr>
          <a:xfrm>
            <a:off x="1920431" y="2801728"/>
            <a:ext cx="1282701" cy="1346201"/>
            <a:chOff x="0" y="0"/>
            <a:chExt cx="1282700" cy="1346200"/>
          </a:xfrm>
        </p:grpSpPr>
        <p:sp>
          <p:nvSpPr>
            <p:cNvPr id="631" name="Rectangle"/>
            <p:cNvSpPr/>
            <p:nvPr/>
          </p:nvSpPr>
          <p:spPr>
            <a:xfrm>
              <a:off x="0" y="0"/>
              <a:ext cx="1282700" cy="1346200"/>
            </a:xfrm>
            <a:prstGeom prst="rect">
              <a:avLst/>
            </a:prstGeom>
            <a:solidFill>
              <a:srgbClr val="FFFFFF"/>
            </a:solidFill>
            <a:ln w="12700" cap="flat">
              <a:noFill/>
              <a:miter lim="400000"/>
            </a:ln>
            <a:effectLst/>
          </p:spPr>
          <p:txBody>
            <a:bodyPr wrap="square" lIns="0" tIns="0" rIns="0" bIns="0" numCol="1" anchor="ctr">
              <a:noAutofit/>
            </a:bodyPr>
            <a:lstStyle/>
            <a:p>
              <a:pPr defTabSz="647700">
                <a:spcBef>
                  <a:spcPts val="0"/>
                </a:spcBef>
                <a:buClrTx/>
                <a:tabLst>
                  <a:tab pos="914400" algn="l"/>
                </a:tabLst>
                <a:defRPr sz="1600">
                  <a:solidFill>
                    <a:srgbClr val="232A32"/>
                  </a:solidFill>
                </a:defRPr>
              </a:pPr>
            </a:p>
          </p:txBody>
        </p:sp>
        <p:pic>
          <p:nvPicPr>
            <p:cNvPr id="632" name="ecrouSubOrient.png" descr="ecrouSubOrient.png"/>
            <p:cNvPicPr>
              <a:picLocks noChangeAspect="0"/>
            </p:cNvPicPr>
            <p:nvPr/>
          </p:nvPicPr>
          <p:blipFill>
            <a:blip r:embed="rId4">
              <a:extLst/>
            </a:blip>
            <a:srcRect l="574" t="0" r="41954" b="35944"/>
            <a:stretch>
              <a:fillRect/>
            </a:stretch>
          </p:blipFill>
          <p:spPr>
            <a:xfrm>
              <a:off x="3477" y="25294"/>
              <a:ext cx="1270001" cy="1320801"/>
            </a:xfrm>
            <a:prstGeom prst="rect">
              <a:avLst/>
            </a:prstGeom>
            <a:ln w="25400" cap="flat">
              <a:solidFill>
                <a:srgbClr val="FF2C79"/>
              </a:solidFill>
              <a:prstDash val="solid"/>
              <a:miter lim="400000"/>
            </a:ln>
            <a:effectLst/>
          </p:spPr>
        </p:pic>
      </p:grpSp>
      <p:sp>
        <p:nvSpPr>
          <p:cNvPr id="6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5" name="Rectangle"/>
          <p:cNvSpPr/>
          <p:nvPr/>
        </p:nvSpPr>
        <p:spPr>
          <a:xfrm>
            <a:off x="1917700" y="2819400"/>
            <a:ext cx="1270000" cy="1320800"/>
          </a:xfrm>
          <a:prstGeom prst="rect">
            <a:avLst/>
          </a:prstGeom>
          <a:ln w="25400">
            <a:solidFill>
              <a:srgbClr val="FF2C79"/>
            </a:solidFill>
          </a:ln>
        </p:spPr>
        <p:txBody>
          <a:bodyPr lIns="76200" tIns="76200" rIns="76200" bIns="76200" anchor="ctr"/>
          <a:lstStyle/>
          <a:p>
            <a:pPr algn="ctr" defTabSz="457200">
              <a:spcBef>
                <a:spcPts val="0"/>
              </a:spcBef>
              <a:defRPr>
                <a:solidFill>
                  <a:srgbClr val="232A32"/>
                </a:solidFill>
              </a:defRPr>
            </a:pPr>
          </a:p>
        </p:txBody>
      </p:sp>
      <p:sp>
        <p:nvSpPr>
          <p:cNvPr id="636" name="Important :…"/>
          <p:cNvSpPr/>
          <p:nvPr/>
        </p:nvSpPr>
        <p:spPr>
          <a:xfrm>
            <a:off x="6337300" y="1483054"/>
            <a:ext cx="6273800" cy="1250292"/>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Important</a:t>
            </a:r>
            <a:r>
              <a:t> :</a:t>
            </a:r>
          </a:p>
          <a:p>
            <a:pPr lvl="1" marL="419100" indent="-317500">
              <a:buSzPct val="63000"/>
              <a:buFont typeface="TimesNewRomanPSMT"/>
              <a:buBlip>
                <a:blip r:embed="rId5"/>
              </a:buBlip>
            </a:pP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rPr spc="100">
                <a:latin typeface="+mj-lt"/>
                <a:ea typeface="+mj-ea"/>
                <a:cs typeface="+mj-cs"/>
                <a:sym typeface="Times Roman"/>
              </a:rPr>
              <a:t> </a:t>
            </a:r>
            <a:r>
              <a:t>représente la direction et l'amplitude du changement maximal de la fonction </a:t>
            </a:r>
            <a14:m>
              <m:oMath>
                <m:r>
                  <a:rPr xmlns:a="http://schemas.openxmlformats.org/drawingml/2006/main" sz="2050" i="1">
                    <a:solidFill>
                      <a:srgbClr val="222222"/>
                    </a:solidFill>
                    <a:latin typeface="Cambria Math" panose="02040503050406030204" pitchFamily="18" charset="0"/>
                  </a:rPr>
                  <m:t>f</m:t>
                </m:r>
              </m:oMath>
            </a14:m>
            <a:r>
              <a:t> au point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p>
        </p:txBody>
      </p:sp>
      <p:sp>
        <p:nvSpPr>
          <p:cNvPr id="637" name="Line"/>
          <p:cNvSpPr/>
          <p:nvPr/>
        </p:nvSpPr>
        <p:spPr>
          <a:xfrm flipH="1" flipV="1">
            <a:off x="1917136" y="2823069"/>
            <a:ext cx="4532401" cy="742099"/>
          </a:xfrm>
          <a:prstGeom prst="line">
            <a:avLst/>
          </a:prstGeom>
          <a:ln w="25400">
            <a:solidFill>
              <a:srgbClr val="FF2C79"/>
            </a:solidFill>
          </a:ln>
        </p:spPr>
        <p:txBody>
          <a:bodyPr lIns="0" tIns="0" rIns="0" bIns="0"/>
          <a:lstStyle/>
          <a:p>
            <a:pPr defTabSz="914400">
              <a:spcBef>
                <a:spcPts val="0"/>
              </a:spcBef>
              <a:buClrTx/>
              <a:tabLst>
                <a:tab pos="914400" algn="l"/>
              </a:tabLst>
              <a:defRPr>
                <a:solidFill>
                  <a:srgbClr val="232A32"/>
                </a:solidFill>
              </a:defRPr>
            </a:pPr>
          </a:p>
        </p:txBody>
      </p:sp>
      <p:pic>
        <p:nvPicPr>
          <p:cNvPr id="638" name="subsec.png" descr="subsec.png"/>
          <p:cNvPicPr>
            <a:picLocks noChangeAspect="1"/>
          </p:cNvPicPr>
          <p:nvPr/>
        </p:nvPicPr>
        <p:blipFill>
          <a:blip r:embed="rId6">
            <a:extLst/>
          </a:blip>
          <a:stretch>
            <a:fillRect/>
          </a:stretch>
        </p:blipFill>
        <p:spPr>
          <a:xfrm>
            <a:off x="6444936" y="3551474"/>
            <a:ext cx="5626727" cy="5765801"/>
          </a:xfrm>
          <a:prstGeom prst="rect">
            <a:avLst/>
          </a:prstGeom>
          <a:ln w="25400">
            <a:solidFill>
              <a:srgbClr val="FF2C79"/>
            </a:solidFill>
            <a:miter lim="400000"/>
          </a:ln>
        </p:spPr>
      </p:pic>
      <p:sp>
        <p:nvSpPr>
          <p:cNvPr id="639" name="Line"/>
          <p:cNvSpPr/>
          <p:nvPr/>
        </p:nvSpPr>
        <p:spPr>
          <a:xfrm flipH="1" flipV="1">
            <a:off x="7820719" y="5708749"/>
            <a:ext cx="564523" cy="555667"/>
          </a:xfrm>
          <a:prstGeom prst="line">
            <a:avLst/>
          </a:prstGeom>
          <a:ln w="38100">
            <a:solidFill>
              <a:srgbClr val="E63B7A"/>
            </a:solidFill>
            <a:headEnd type="oval"/>
            <a:tailEnd type="stealth"/>
          </a:ln>
        </p:spPr>
        <p:txBody>
          <a:bodyPr lIns="0" tIns="0" rIns="0" bIns="0"/>
          <a:lstStyle/>
          <a:p>
            <a:pPr defTabSz="914400">
              <a:spcBef>
                <a:spcPts val="0"/>
              </a:spcBef>
              <a:buClrTx/>
              <a:tabLst>
                <a:tab pos="914400" algn="l"/>
              </a:tabLst>
              <a:defRPr>
                <a:solidFill>
                  <a:srgbClr val="232A32"/>
                </a:solidFill>
              </a:defRPr>
            </a:pPr>
          </a:p>
        </p:txBody>
      </p:sp>
      <p:sp>
        <p:nvSpPr>
          <p:cNvPr id="640" name="Line"/>
          <p:cNvSpPr/>
          <p:nvPr/>
        </p:nvSpPr>
        <p:spPr>
          <a:xfrm flipV="1">
            <a:off x="9519743" y="6021965"/>
            <a:ext cx="776385" cy="493828"/>
          </a:xfrm>
          <a:prstGeom prst="line">
            <a:avLst/>
          </a:prstGeom>
          <a:ln w="38100">
            <a:solidFill>
              <a:srgbClr val="E63B7A"/>
            </a:solidFill>
            <a:headEnd type="oval"/>
            <a:tailEnd type="stealth"/>
          </a:ln>
        </p:spPr>
        <p:txBody>
          <a:bodyPr lIns="0" tIns="0" rIns="0" bIns="0"/>
          <a:lstStyle/>
          <a:p>
            <a:pPr defTabSz="914400">
              <a:spcBef>
                <a:spcPts val="0"/>
              </a:spcBef>
              <a:buClrTx/>
              <a:tabLst>
                <a:tab pos="914400" algn="l"/>
              </a:tabLst>
              <a:defRPr>
                <a:solidFill>
                  <a:srgbClr val="232A32"/>
                </a:solidFill>
              </a:defRPr>
            </a:pPr>
          </a:p>
        </p:txBody>
      </p:sp>
      <p:sp>
        <p:nvSpPr>
          <p:cNvPr id="641" name="Line"/>
          <p:cNvSpPr/>
          <p:nvPr/>
        </p:nvSpPr>
        <p:spPr>
          <a:xfrm>
            <a:off x="9537802" y="8509000"/>
            <a:ext cx="1" cy="63501"/>
          </a:xfrm>
          <a:prstGeom prst="line">
            <a:avLst/>
          </a:prstGeom>
          <a:ln w="38100">
            <a:solidFill>
              <a:srgbClr val="E63B7A"/>
            </a:solidFill>
            <a:headEnd type="oval"/>
          </a:ln>
        </p:spPr>
        <p:txBody>
          <a:bodyPr lIns="0" tIns="0" rIns="0" bIns="0"/>
          <a:lstStyle/>
          <a:p>
            <a:pPr defTabSz="914400">
              <a:spcBef>
                <a:spcPts val="0"/>
              </a:spcBef>
              <a:buClrTx/>
              <a:tabLst>
                <a:tab pos="914400" algn="l"/>
              </a:tabLst>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9" grpId="1"/>
      <p:bldP build="whole" bldLvl="1" animBg="1" rev="0" advAuto="0" spid="641" grpId="3"/>
      <p:bldP build="whole" bldLvl="1" animBg="1" rev="0" advAuto="0" spid="640"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Gradient…"/>
          <p:cNvSpPr txBox="1"/>
          <p:nvPr>
            <p:ph type="body" idx="1"/>
          </p:nvPr>
        </p:nvSpPr>
        <p:spPr>
          <a:prstGeom prst="rect">
            <a:avLst/>
          </a:prstGeom>
        </p:spPr>
        <p:txBody>
          <a:bodyPr/>
          <a:lstStyle/>
          <a:p>
            <a:pPr>
              <a:buAutoNum type="arabicPeriod" startAt="2"/>
            </a:pPr>
            <a:r>
              <a:t>Gradient</a:t>
            </a:r>
          </a:p>
          <a:p>
            <a:pPr lvl="2">
              <a:buBlip>
                <a:blip r:embed="rId2"/>
              </a:buBlip>
            </a:pPr>
            <a:r>
              <a:t>Importance du gradient</a:t>
            </a:r>
          </a:p>
          <a:p>
            <a:pPr lvl="3"/>
            <a:r>
              <a:t>permet la détection des points de contour d'une image</a:t>
            </a:r>
          </a:p>
          <a:p>
            <a:pPr lvl="4"/>
            <a:r>
              <a:t>le contour est un maximum local de </a:t>
            </a:r>
            <a14:m>
              <m:oMath>
                <m:d>
                  <m:dPr>
                    <m:ctrlPr>
                      <a:rPr xmlns:a="http://schemas.openxmlformats.org/drawingml/2006/main" sz="2100" i="1">
                        <a:solidFill>
                          <a:srgbClr val="222222"/>
                        </a:solidFill>
                        <a:latin typeface="Cambria Math" panose="02040503050406030204" pitchFamily="18" charset="0"/>
                      </a:rPr>
                    </m:ctrlPr>
                    <m:begChr m:val="|"/>
                    <m:endChr m:val="|"/>
                  </m:dPr>
                  <m:e>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e>
                </m:d>
              </m:oMath>
            </a14:m>
            <a:r>
              <a:t>dans la direction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oMath>
            </a14:m>
            <a:r>
              <a:t> au pixel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p>
          <a:p>
            <a:pPr lvl="4"/>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oMath>
            </a14:m>
            <a:r>
              <a:t> est perpendiculaire au contour au pixel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p>
        </p:txBody>
      </p:sp>
      <p:pic>
        <p:nvPicPr>
          <p:cNvPr id="644" name="Source : Noah Snavely, CS6670: Computer Vision Source : Noah Snavely, CS6670: Computer Vision " descr="Source : Noah Snavely, CS6670: Computer Vision Source : Noah Snavely, CS6670: Computer Vision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6" name="Calcul des dérivées d’image"/>
          <p:cNvSpPr txBox="1"/>
          <p:nvPr>
            <p:ph type="title"/>
          </p:nvPr>
        </p:nvSpPr>
        <p:spPr>
          <a:prstGeom prst="rect">
            <a:avLst/>
          </a:prstGeom>
        </p:spPr>
        <p:txBody>
          <a:bodyPr/>
          <a:lstStyle/>
          <a:p>
            <a:pPr/>
            <a:r>
              <a:t>Calcul des dérivées d’image</a:t>
            </a:r>
          </a:p>
        </p:txBody>
      </p:sp>
      <p:pic>
        <p:nvPicPr>
          <p:cNvPr id="647" name="droppedImage.pdf" descr="droppedImage.pdf"/>
          <p:cNvPicPr>
            <a:picLocks noChangeAspect="0"/>
          </p:cNvPicPr>
          <p:nvPr/>
        </p:nvPicPr>
        <p:blipFill>
          <a:blip r:embed="rId4">
            <a:extLst/>
          </a:blip>
          <a:stretch>
            <a:fillRect/>
          </a:stretch>
        </p:blipFill>
        <p:spPr>
          <a:xfrm>
            <a:off x="1397000" y="4292600"/>
            <a:ext cx="4013200" cy="4051300"/>
          </a:xfrm>
          <a:prstGeom prst="rect">
            <a:avLst/>
          </a:prstGeom>
        </p:spPr>
      </p:pic>
      <p:pic>
        <p:nvPicPr>
          <p:cNvPr id="648" name="droppedImage.pdf" descr="droppedImage.pdf"/>
          <p:cNvPicPr>
            <a:picLocks noChangeAspect="0"/>
          </p:cNvPicPr>
          <p:nvPr/>
        </p:nvPicPr>
        <p:blipFill>
          <a:blip r:embed="rId5">
            <a:extLst/>
          </a:blip>
          <a:stretch>
            <a:fillRect/>
          </a:stretch>
        </p:blipFill>
        <p:spPr>
          <a:xfrm>
            <a:off x="5612884" y="4330700"/>
            <a:ext cx="6740955" cy="1778000"/>
          </a:xfrm>
          <a:prstGeom prst="rect">
            <a:avLst/>
          </a:prstGeom>
        </p:spPr>
      </p:pic>
      <p:sp>
        <p:nvSpPr>
          <p:cNvPr id="649" name="section 2, détection de contours"/>
          <p:cNvSpPr/>
          <p:nvPr/>
        </p:nvSpPr>
        <p:spPr>
          <a:xfrm>
            <a:off x="7823200" y="6362700"/>
            <a:ext cx="2578100" cy="1270000"/>
          </a:xfrm>
          <a:prstGeom prst="rightArrow">
            <a:avLst>
              <a:gd name="adj1" fmla="val 70944"/>
              <a:gd name="adj2" fmla="val 44600"/>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section 2, détection de contours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643">
                                            <p:txEl>
                                              <p:pRg st="4" end="4"/>
                                            </p:txEl>
                                          </p:spTgt>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2" fill="hold">
                                  <p:stCondLst>
                                    <p:cond delay="0"/>
                                  </p:stCondLst>
                                  <p:iterate type="el" backwards="0">
                                    <p:tmAbs val="0"/>
                                  </p:iterate>
                                  <p:childTnLst>
                                    <p:set>
                                      <p:cBhvr>
                                        <p:cTn id="13" fill="hold"/>
                                        <p:tgtEl>
                                          <p:spTgt spid="647"/>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3" fill="hold">
                                  <p:stCondLst>
                                    <p:cond delay="0"/>
                                  </p:stCondLst>
                                  <p:iterate type="el" backwards="0">
                                    <p:tmAbs val="0"/>
                                  </p:iterate>
                                  <p:childTnLst>
                                    <p:set>
                                      <p:cBhvr>
                                        <p:cTn id="16" fill="hold"/>
                                        <p:tgtEl>
                                          <p:spTgt spid="648"/>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4" fill="hold">
                                  <p:stCondLst>
                                    <p:cond delay="0"/>
                                  </p:stCondLst>
                                  <p:iterate type="el" backwards="0">
                                    <p:tmAbs val="0"/>
                                  </p:iterate>
                                  <p:childTnLst>
                                    <p:set>
                                      <p:cBhvr>
                                        <p:cTn id="19" fill="hold"/>
                                        <p:tgtEl>
                                          <p:spTgt spid="6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7" grpId="2"/>
      <p:bldP build="p" bldLvl="5" animBg="1" rev="0" advAuto="0" spid="643" grpId="1"/>
      <p:bldP build="whole" bldLvl="1" animBg="1" rev="0" advAuto="0" spid="649" grpId="4"/>
      <p:bldP build="whole" bldLvl="1" animBg="1" rev="0" advAuto="0" spid="648"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 name="Préambule"/>
          <p:cNvSpPr txBox="1"/>
          <p:nvPr>
            <p:ph type="title"/>
          </p:nvPr>
        </p:nvSpPr>
        <p:spPr>
          <a:prstGeom prst="rect">
            <a:avLst/>
          </a:prstGeom>
        </p:spPr>
        <p:txBody>
          <a:bodyPr/>
          <a:lstStyle>
            <a:lvl1pPr marL="0" indent="0">
              <a:buSzTx/>
              <a:buNone/>
            </a:lvl1pPr>
          </a:lstStyle>
          <a:p>
            <a:pPr/>
            <a:r>
              <a:t>Préambule</a:t>
            </a:r>
          </a:p>
        </p:txBody>
      </p:sp>
      <p:pic>
        <p:nvPicPr>
          <p:cNvPr id="90" name="Source : Hartley et Zisserman, 2003 Source : Hartley et Zisserman, 2003" descr="Source : Hartley et Zisserman, 2003 Source : Hartley et Zisserman, 2003"/>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1" name="Caractéristiques moyen niveau…"/>
          <p:cNvSpPr txBox="1"/>
          <p:nvPr>
            <p:ph type="body" idx="1"/>
          </p:nvPr>
        </p:nvSpPr>
        <p:spPr>
          <a:prstGeom prst="rect">
            <a:avLst/>
          </a:prstGeom>
        </p:spPr>
        <p:txBody>
          <a:bodyPr/>
          <a:lstStyle/>
          <a:p>
            <a:pPr lvl="2">
              <a:buBlip>
                <a:blip r:embed="rId3"/>
              </a:buBlip>
            </a:pPr>
            <a:r>
              <a:t>Caractéristiques moyen niveau</a:t>
            </a:r>
          </a:p>
          <a:p>
            <a:pPr lvl="3"/>
            <a:r>
              <a:t>Paire d’images stéréoscopiques pour la stéréovision. On extrait la disparité qui est en relation directe avec la profondeur de chaque point</a:t>
            </a:r>
          </a:p>
        </p:txBody>
      </p:sp>
      <p:sp>
        <p:nvSpPr>
          <p:cNvPr id="92" name="Reconstruction 3D tirée de la paire stéréoscopique"/>
          <p:cNvSpPr/>
          <p:nvPr/>
        </p:nvSpPr>
        <p:spPr>
          <a:xfrm>
            <a:off x="904198" y="4588210"/>
            <a:ext cx="9037886" cy="3966544"/>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r>
              <a:t>Reconstruction 3D tirée de la paire stéréoscopique</a:t>
            </a:r>
          </a:p>
        </p:txBody>
      </p:sp>
      <p:pic>
        <p:nvPicPr>
          <p:cNvPr id="93" name="stereo.png" descr="stereo.png"/>
          <p:cNvPicPr>
            <a:picLocks noChangeAspect="0"/>
          </p:cNvPicPr>
          <p:nvPr/>
        </p:nvPicPr>
        <p:blipFill>
          <a:blip r:embed="rId4">
            <a:extLst/>
          </a:blip>
          <a:stretch>
            <a:fillRect/>
          </a:stretch>
        </p:blipFill>
        <p:spPr>
          <a:xfrm>
            <a:off x="904198" y="4588210"/>
            <a:ext cx="3684412" cy="3759201"/>
          </a:xfrm>
          <a:prstGeom prst="rect">
            <a:avLst/>
          </a:prstGeom>
        </p:spPr>
      </p:pic>
      <p:sp>
        <p:nvSpPr>
          <p:cNvPr id="94" name="Image de gauche"/>
          <p:cNvSpPr/>
          <p:nvPr/>
        </p:nvSpPr>
        <p:spPr>
          <a:xfrm>
            <a:off x="4839405" y="3064351"/>
            <a:ext cx="3657601" cy="320621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Image de gauche</a:t>
            </a:r>
          </a:p>
        </p:txBody>
      </p:sp>
      <p:pic>
        <p:nvPicPr>
          <p:cNvPr id="95" name="stereoGauche.jpg" descr="stereoGauche.jpg"/>
          <p:cNvPicPr>
            <a:picLocks noChangeAspect="0"/>
          </p:cNvPicPr>
          <p:nvPr/>
        </p:nvPicPr>
        <p:blipFill>
          <a:blip r:embed="rId5">
            <a:extLst/>
          </a:blip>
          <a:stretch>
            <a:fillRect/>
          </a:stretch>
        </p:blipFill>
        <p:spPr>
          <a:xfrm>
            <a:off x="4839405" y="3064351"/>
            <a:ext cx="3492501" cy="2706771"/>
          </a:xfrm>
          <a:prstGeom prst="rect">
            <a:avLst/>
          </a:prstGeom>
        </p:spPr>
      </p:pic>
      <p:sp>
        <p:nvSpPr>
          <p:cNvPr id="96" name="Image de droite"/>
          <p:cNvSpPr/>
          <p:nvPr/>
        </p:nvSpPr>
        <p:spPr>
          <a:xfrm>
            <a:off x="8750300" y="3082207"/>
            <a:ext cx="3613437" cy="3170503"/>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Image de droite</a:t>
            </a:r>
          </a:p>
        </p:txBody>
      </p:sp>
      <p:pic>
        <p:nvPicPr>
          <p:cNvPr id="97" name="stereoDroite.jpg" descr="stereoDroite.jpg"/>
          <p:cNvPicPr>
            <a:picLocks noChangeAspect="0"/>
          </p:cNvPicPr>
          <p:nvPr/>
        </p:nvPicPr>
        <p:blipFill>
          <a:blip r:embed="rId6">
            <a:extLst/>
          </a:blip>
          <a:stretch>
            <a:fillRect/>
          </a:stretch>
        </p:blipFill>
        <p:spPr>
          <a:xfrm>
            <a:off x="8750300" y="3082207"/>
            <a:ext cx="3460910" cy="267106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2"/>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Gradient…"/>
          <p:cNvSpPr txBox="1"/>
          <p:nvPr>
            <p:ph type="body" idx="1"/>
          </p:nvPr>
        </p:nvSpPr>
        <p:spPr>
          <a:prstGeom prst="rect">
            <a:avLst/>
          </a:prstGeom>
        </p:spPr>
        <p:txBody>
          <a:bodyPr/>
          <a:lstStyle/>
          <a:p>
            <a:pPr>
              <a:buAutoNum type="arabicPeriod" startAt="2"/>
            </a:pPr>
            <a:r>
              <a:t>Gradient</a:t>
            </a:r>
          </a:p>
          <a:p>
            <a:pPr lvl="2">
              <a:buBlip>
                <a:blip r:embed="rId2"/>
              </a:buBlip>
            </a:pPr>
            <a:r>
              <a:rPr i="1"/>
              <a:t>Remarque</a:t>
            </a:r>
            <a:r>
              <a:t> : </a:t>
            </a:r>
          </a:p>
          <a:p>
            <a:pPr lvl="3"/>
            <a:r>
              <a:t>Dans le contexte de la détection de contours, on veut avoir l'orientation (</a:t>
            </a:r>
            <a14:m>
              <m:oMath>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π</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2,</m:t>
                </m:r>
                <m:r>
                  <a:rPr xmlns:a="http://schemas.openxmlformats.org/drawingml/2006/main" sz="2000" i="1">
                    <a:solidFill>
                      <a:srgbClr val="222222"/>
                    </a:solidFill>
                    <a:latin typeface="Cambria Math" panose="02040503050406030204" pitchFamily="18" charset="0"/>
                  </a:rPr>
                  <m:t>π</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2</m:t>
                </m:r>
                <m:r>
                  <a:rPr xmlns:a="http://schemas.openxmlformats.org/drawingml/2006/main" sz="2000" i="1">
                    <a:solidFill>
                      <a:srgbClr val="222222"/>
                    </a:solidFill>
                    <a:latin typeface="Cambria Math" panose="02040503050406030204" pitchFamily="18" charset="0"/>
                  </a:rPr>
                  <m:t>]</m:t>
                </m:r>
              </m:oMath>
            </a14:m>
            <a:r>
              <a:t>) du contour et pas tant l'orientation du changement max (</a:t>
            </a:r>
            <a14:m>
              <m:oMath>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π</m:t>
                </m:r>
                <m:r>
                  <a:rPr xmlns:a="http://schemas.openxmlformats.org/drawingml/2006/main" sz="2000" i="1">
                    <a:solidFill>
                      <a:srgbClr val="222222"/>
                    </a:solidFill>
                    <a:latin typeface="Cambria Math" panose="02040503050406030204" pitchFamily="18" charset="0"/>
                  </a:rPr>
                  <m:t>,</m:t>
                </m:r>
                <m:r>
                  <a:rPr xmlns:a="http://schemas.openxmlformats.org/drawingml/2006/main" sz="2000" i="1">
                    <a:solidFill>
                      <a:srgbClr val="222222"/>
                    </a:solidFill>
                    <a:latin typeface="Cambria Math" panose="02040503050406030204" pitchFamily="18" charset="0"/>
                  </a:rPr>
                  <m:t>π</m:t>
                </m:r>
                <m:r>
                  <a:rPr xmlns:a="http://schemas.openxmlformats.org/drawingml/2006/main" sz="2000" i="1">
                    <a:solidFill>
                      <a:srgbClr val="222222"/>
                    </a:solidFill>
                    <a:latin typeface="Cambria Math" panose="02040503050406030204" pitchFamily="18" charset="0"/>
                  </a:rPr>
                  <m:t>]</m:t>
                </m:r>
              </m:oMath>
            </a14:m>
            <a:r>
              <a:t>)</a:t>
            </a:r>
            <a:endParaRPr sz="2200"/>
          </a:p>
        </p:txBody>
      </p:sp>
      <p:pic>
        <p:nvPicPr>
          <p:cNvPr id="652" name="Source : Noah Snavely, CS6670: Computer Vision Source : Noah Snavely, CS6670: Computer Vision " descr="Source : Noah Snavely, CS6670: Computer Vision Source : Noah Snavely, CS6670: Computer Vision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4" name="Calcul des dérivées d’image"/>
          <p:cNvSpPr txBox="1"/>
          <p:nvPr>
            <p:ph type="title"/>
          </p:nvPr>
        </p:nvSpPr>
        <p:spPr>
          <a:prstGeom prst="rect">
            <a:avLst/>
          </a:prstGeom>
        </p:spPr>
        <p:txBody>
          <a:bodyPr/>
          <a:lstStyle/>
          <a:p>
            <a:pPr/>
            <a:r>
              <a:t>Calcul des dérivées d’image</a:t>
            </a:r>
          </a:p>
        </p:txBody>
      </p:sp>
      <p:pic>
        <p:nvPicPr>
          <p:cNvPr id="655" name="gradMag.jpg" descr="gradMag.jpg"/>
          <p:cNvPicPr>
            <a:picLocks noChangeAspect="0"/>
          </p:cNvPicPr>
          <p:nvPr/>
        </p:nvPicPr>
        <p:blipFill>
          <a:blip r:embed="rId4">
            <a:extLst/>
          </a:blip>
          <a:stretch>
            <a:fillRect/>
          </a:stretch>
        </p:blipFill>
        <p:spPr>
          <a:xfrm>
            <a:off x="3858078" y="3784600"/>
            <a:ext cx="3929744" cy="3378200"/>
          </a:xfrm>
          <a:prstGeom prst="rect">
            <a:avLst/>
          </a:prstGeom>
        </p:spPr>
      </p:pic>
      <p:sp>
        <p:nvSpPr>
          <p:cNvPr id="656" name="Line"/>
          <p:cNvSpPr/>
          <p:nvPr/>
        </p:nvSpPr>
        <p:spPr>
          <a:xfrm flipH="1" flipV="1">
            <a:off x="4971105" y="5362072"/>
            <a:ext cx="463276" cy="383990"/>
          </a:xfrm>
          <a:prstGeom prst="line">
            <a:avLst/>
          </a:prstGeom>
          <a:ln w="38100">
            <a:solidFill>
              <a:srgbClr val="E63B7A"/>
            </a:solidFill>
            <a:headEnd type="oval"/>
            <a:tailEnd type="stealth"/>
          </a:ln>
        </p:spPr>
        <p:txBody>
          <a:bodyPr lIns="0" tIns="0" rIns="0" bIns="0"/>
          <a:lstStyle/>
          <a:p>
            <a:pPr defTabSz="914400">
              <a:spcBef>
                <a:spcPts val="0"/>
              </a:spcBef>
              <a:buClrTx/>
              <a:tabLst>
                <a:tab pos="914400" algn="l"/>
              </a:tabLst>
              <a:defRPr>
                <a:solidFill>
                  <a:srgbClr val="232A32"/>
                </a:solidFill>
              </a:defRPr>
            </a:pPr>
          </a:p>
        </p:txBody>
      </p:sp>
      <p:sp>
        <p:nvSpPr>
          <p:cNvPr id="657" name="Line"/>
          <p:cNvSpPr/>
          <p:nvPr/>
        </p:nvSpPr>
        <p:spPr>
          <a:xfrm>
            <a:off x="5419340" y="5726306"/>
            <a:ext cx="443892" cy="367445"/>
          </a:xfrm>
          <a:prstGeom prst="line">
            <a:avLst/>
          </a:prstGeom>
          <a:ln w="38100">
            <a:solidFill>
              <a:srgbClr val="3A88FE"/>
            </a:solidFill>
            <a:headEnd type="oval"/>
            <a:tailEnd type="stealth"/>
          </a:ln>
        </p:spPr>
        <p:txBody>
          <a:bodyPr lIns="0" tIns="0" rIns="0" bIns="0"/>
          <a:lstStyle/>
          <a:p>
            <a:pPr defTabSz="914400">
              <a:spcBef>
                <a:spcPts val="0"/>
              </a:spcBef>
              <a:buClrTx/>
              <a:tabLst>
                <a:tab pos="914400" algn="l"/>
              </a:tabLst>
              <a:defRPr>
                <a:solidFill>
                  <a:srgbClr val="232A32"/>
                </a:solidFill>
              </a:defRPr>
            </a:pPr>
          </a:p>
        </p:txBody>
      </p:sp>
      <p:sp>
        <p:nvSpPr>
          <p:cNvPr id="658" name="ou   : aucune importance…"/>
          <p:cNvSpPr/>
          <p:nvPr/>
        </p:nvSpPr>
        <p:spPr>
          <a:xfrm>
            <a:off x="8229600" y="3733800"/>
            <a:ext cx="3921994" cy="1860365"/>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0" tIns="0" rIns="0" bIns="0">
            <a:spAutoFit/>
          </a:bodyPr>
          <a:lstStyle/>
          <a:p>
            <a:pPr/>
            <a:r>
              <a:t>  ou </a:t>
            </a:r>
            <a:r>
              <a:t> : aucune importance</a:t>
            </a:r>
          </a:p>
          <a:p>
            <a:pPr lvl="1" marL="419100" indent="-317500">
              <a:buSzPct val="63000"/>
              <a:buFont typeface="TimesNewRomanPSMT"/>
              <a:buBlip>
                <a:blip r:embed="rId5"/>
              </a:buBlip>
            </a:pPr>
            <a:r>
              <a:t>revient à dire que la plupart du temps, on ne s'intéresse pas à savoir si c'est une marche montante ou descendante</a:t>
            </a:r>
          </a:p>
        </p:txBody>
      </p:sp>
      <p:sp>
        <p:nvSpPr>
          <p:cNvPr id="659" name="Line"/>
          <p:cNvSpPr/>
          <p:nvPr/>
        </p:nvSpPr>
        <p:spPr>
          <a:xfrm flipH="1" flipV="1">
            <a:off x="8229600" y="3733800"/>
            <a:ext cx="463275" cy="383990"/>
          </a:xfrm>
          <a:prstGeom prst="line">
            <a:avLst/>
          </a:prstGeom>
          <a:ln w="38100">
            <a:solidFill>
              <a:srgbClr val="E63B7A"/>
            </a:solidFill>
            <a:headEnd type="oval"/>
            <a:tailEnd type="stealth"/>
          </a:ln>
        </p:spPr>
        <p:txBody>
          <a:bodyPr lIns="0" tIns="0" rIns="0" bIns="0"/>
          <a:lstStyle/>
          <a:p>
            <a:pPr defTabSz="914400">
              <a:spcBef>
                <a:spcPts val="0"/>
              </a:spcBef>
              <a:buClrTx/>
              <a:tabLst>
                <a:tab pos="914400" algn="l"/>
              </a:tabLst>
              <a:defRPr>
                <a:solidFill>
                  <a:srgbClr val="232A32"/>
                </a:solidFill>
              </a:defRPr>
            </a:pPr>
          </a:p>
        </p:txBody>
      </p:sp>
      <p:sp>
        <p:nvSpPr>
          <p:cNvPr id="660" name="Line"/>
          <p:cNvSpPr/>
          <p:nvPr/>
        </p:nvSpPr>
        <p:spPr>
          <a:xfrm>
            <a:off x="8229600" y="3733800"/>
            <a:ext cx="443892" cy="367445"/>
          </a:xfrm>
          <a:prstGeom prst="line">
            <a:avLst/>
          </a:prstGeom>
          <a:ln w="38100">
            <a:solidFill>
              <a:srgbClr val="3A88FE"/>
            </a:solidFill>
            <a:headEnd type="oval"/>
            <a:tailEnd type="stealth"/>
          </a:ln>
        </p:spPr>
        <p:txBody>
          <a:bodyPr lIns="0" tIns="0" rIns="0" bIns="0"/>
          <a:lstStyle/>
          <a:p>
            <a:pPr defTabSz="914400">
              <a:spcBef>
                <a:spcPts val="0"/>
              </a:spcBef>
              <a:buClrTx/>
              <a:tabLst>
                <a:tab pos="914400" algn="l"/>
              </a:tabLst>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58">
                                            <p:bg/>
                                          </p:spTgt>
                                        </p:tgtEl>
                                        <p:attrNameLst>
                                          <p:attrName>style.visibility</p:attrName>
                                        </p:attrNameLst>
                                      </p:cBhvr>
                                      <p:to>
                                        <p:strVal val="visible"/>
                                      </p:to>
                                    </p:set>
                                  </p:childTnLst>
                                </p:cTn>
                              </p:par>
                              <p:par>
                                <p:cTn id="19" presetClass="entr" nodeType="withEffect" presetSubtype="0" presetID="1" grpId="4" fill="hold">
                                  <p:stCondLst>
                                    <p:cond delay="0"/>
                                  </p:stCondLst>
                                  <p:iterate type="el" backwards="0">
                                    <p:tmAbs val="0"/>
                                  </p:iterate>
                                  <p:childTnLst>
                                    <p:set>
                                      <p:cBhvr>
                                        <p:cTn id="20" fill="hold"/>
                                        <p:tgtEl>
                                          <p:spTgt spid="658">
                                            <p:txEl>
                                              <p:pRg st="0" end="0"/>
                                            </p:txEl>
                                          </p:spTgt>
                                        </p:tgtEl>
                                        <p:attrNameLst>
                                          <p:attrName>style.visibility</p:attrName>
                                        </p:attrNameLst>
                                      </p:cBhvr>
                                      <p:to>
                                        <p:strVal val="visible"/>
                                      </p:to>
                                    </p:set>
                                  </p:childTnLst>
                                </p:cTn>
                              </p:par>
                              <p:par>
                                <p:cTn id="21" presetClass="entr" nodeType="withEffect" presetSubtype="0" presetID="1" grpId="4" fill="hold">
                                  <p:stCondLst>
                                    <p:cond delay="0"/>
                                  </p:stCondLst>
                                  <p:iterate type="el" backwards="0">
                                    <p:tmAbs val="0"/>
                                  </p:iterate>
                                  <p:childTnLst>
                                    <p:set>
                                      <p:cBhvr>
                                        <p:cTn id="22" fill="hold"/>
                                        <p:tgtEl>
                                          <p:spTgt spid="659"/>
                                        </p:tgtEl>
                                        <p:attrNameLst>
                                          <p:attrName>style.visibility</p:attrName>
                                        </p:attrNameLst>
                                      </p:cBhvr>
                                      <p:to>
                                        <p:strVal val="visible"/>
                                      </p:to>
                                    </p:set>
                                  </p:childTnLst>
                                </p:cTn>
                              </p:par>
                              <p:par>
                                <p:cTn id="23" presetClass="entr" nodeType="withEffect" presetSubtype="0" presetID="1" grpId="4" fill="hold">
                                  <p:stCondLst>
                                    <p:cond delay="0"/>
                                  </p:stCondLst>
                                  <p:iterate type="el" backwards="0">
                                    <p:tmAbs val="0"/>
                                  </p:iterate>
                                  <p:childTnLst>
                                    <p:set>
                                      <p:cBhvr>
                                        <p:cTn id="24" fill="hold"/>
                                        <p:tgtEl>
                                          <p:spTgt spid="660"/>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4" fill="hold">
                                  <p:stCondLst>
                                    <p:cond delay="0"/>
                                  </p:stCondLst>
                                  <p:iterate type="el" backwards="0">
                                    <p:tmAbs val="0"/>
                                  </p:iterate>
                                  <p:childTnLst>
                                    <p:set>
                                      <p:cBhvr>
                                        <p:cTn id="27" fill="hold"/>
                                        <p:tgtEl>
                                          <p:spTgt spid="65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8" grpId="4"/>
      <p:bldP build="whole" bldLvl="1" animBg="1" rev="0" advAuto="0" spid="656" grpId="2"/>
      <p:bldP build="whole" bldLvl="1" animBg="1" rev="0" advAuto="0" spid="657" grpId="3"/>
      <p:bldP build="whole" bldLvl="1" animBg="1" rev="0" advAuto="0" spid="655"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662" name="Source : wikimedia commons Source : wikimedia commons" descr="Source : wikimedia commons Source : wikimedia commons"/>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63" name="Gradient…"/>
          <p:cNvSpPr txBox="1"/>
          <p:nvPr>
            <p:ph type="body" idx="1"/>
          </p:nvPr>
        </p:nvSpPr>
        <p:spPr>
          <a:prstGeom prst="rect">
            <a:avLst/>
          </a:prstGeom>
        </p:spPr>
        <p:txBody>
          <a:bodyPr/>
          <a:lstStyle/>
          <a:p>
            <a:pPr>
              <a:buAutoNum type="arabicPeriod" startAt="2"/>
            </a:pPr>
            <a:r>
              <a:t>Gradient</a:t>
            </a:r>
          </a:p>
          <a:p>
            <a:pPr lvl="1"/>
            <a:r>
              <a:t>Tenseur de structure</a:t>
            </a:r>
          </a:p>
          <a:p>
            <a:pPr lvl="2">
              <a:buBlip>
                <a:blip r:embed="rId3"/>
              </a:buBlip>
            </a:pPr>
            <a:r>
              <a:rPr i="1"/>
              <a:t>Rappel</a:t>
            </a:r>
            <a:r>
              <a:t> : Valeurs et vecteurs propres</a:t>
            </a:r>
          </a:p>
        </p:txBody>
      </p:sp>
      <p:sp>
        <p:nvSpPr>
          <p:cNvPr id="664"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5" name="Calcul des dérivées d’image"/>
          <p:cNvSpPr txBox="1"/>
          <p:nvPr>
            <p:ph type="title"/>
          </p:nvPr>
        </p:nvSpPr>
        <p:spPr>
          <a:prstGeom prst="rect">
            <a:avLst/>
          </a:prstGeom>
        </p:spPr>
        <p:txBody>
          <a:bodyPr/>
          <a:lstStyle/>
          <a:p>
            <a:pPr/>
            <a:r>
              <a:t>Calcul des dérivées d’image</a:t>
            </a:r>
          </a:p>
        </p:txBody>
      </p:sp>
      <p:grpSp>
        <p:nvGrpSpPr>
          <p:cNvPr id="676" name="Group"/>
          <p:cNvGrpSpPr/>
          <p:nvPr/>
        </p:nvGrpSpPr>
        <p:grpSpPr>
          <a:xfrm>
            <a:off x="749273" y="3371143"/>
            <a:ext cx="6105175" cy="5287172"/>
            <a:chOff x="-76199" y="-101600"/>
            <a:chExt cx="6105173" cy="5287171"/>
          </a:xfrm>
        </p:grpSpPr>
        <p:pic>
          <p:nvPicPr>
            <p:cNvPr id="666" name="droppedImage.tiff" descr="droppedImage.tiff"/>
            <p:cNvPicPr>
              <a:picLocks noChangeAspect="0"/>
            </p:cNvPicPr>
            <p:nvPr/>
          </p:nvPicPr>
          <p:blipFill>
            <a:blip r:embed="rId4">
              <a:extLst/>
            </a:blip>
            <a:stretch>
              <a:fillRect/>
            </a:stretch>
          </p:blipFill>
          <p:spPr>
            <a:xfrm>
              <a:off x="-76200" y="-101600"/>
              <a:ext cx="6105174" cy="5287172"/>
            </a:xfrm>
            <a:prstGeom prst="rect">
              <a:avLst/>
            </a:prstGeom>
            <a:effectLst/>
          </p:spPr>
        </p:pic>
        <p:sp>
          <p:nvSpPr>
            <p:cNvPr id="667" name="Rectangle"/>
            <p:cNvSpPr/>
            <p:nvPr/>
          </p:nvSpPr>
          <p:spPr>
            <a:xfrm>
              <a:off x="2527300" y="1124659"/>
              <a:ext cx="1404364"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spc="100">
                  <a:uFill>
                    <a:solidFill>
                      <a:srgbClr val="232323"/>
                    </a:solidFill>
                  </a:uFill>
                  <a:latin typeface="+mj-lt"/>
                  <a:ea typeface="+mj-ea"/>
                  <a:cs typeface="+mj-cs"/>
                  <a:sym typeface="Times Roman"/>
                </a:defRPr>
              </a:lvl1pPr>
            </a:lstStyle>
            <a:p>
              <a:pPr/>
              <a14:m>
                <m:oMathPara>
                  <m:oMathParaPr>
                    <m:jc m:val="left"/>
                  </m:oMathParaPr>
                  <m:oMath>
                    <m:r>
                      <m:rPr>
                        <m:sty m:val="b"/>
                      </m:rPr>
                      <a:rPr xmlns:a="http://schemas.openxmlformats.org/drawingml/2006/main" sz="2100" i="1">
                        <a:solidFill>
                          <a:srgbClr val="222222"/>
                        </a:solidFill>
                        <a:latin typeface="Cambria Math" panose="02040503050406030204" pitchFamily="18" charset="0"/>
                      </a:rPr>
                      <m:t>S</m:t>
                    </m:r>
                    <m:r>
                      <m:rPr>
                        <m:sty m:val="b"/>
                      </m:rPr>
                      <a:rPr xmlns:a="http://schemas.openxmlformats.org/drawingml/2006/main" sz="2100" i="1">
                        <a:solidFill>
                          <a:srgbClr val="222222"/>
                        </a:solidFill>
                        <a:latin typeface="Cambria Math" panose="02040503050406030204" pitchFamily="18" charset="0"/>
                      </a:rPr>
                      <m:t>v</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λ</m:t>
                    </m:r>
                    <m:r>
                      <m:rPr>
                        <m:sty m:val="b"/>
                      </m:rPr>
                      <a:rPr xmlns:a="http://schemas.openxmlformats.org/drawingml/2006/main" sz="2100" i="1">
                        <a:solidFill>
                          <a:srgbClr val="222222"/>
                        </a:solidFill>
                        <a:latin typeface="Cambria Math" panose="02040503050406030204" pitchFamily="18" charset="0"/>
                      </a:rPr>
                      <m:t>v</m:t>
                    </m:r>
                  </m:oMath>
                </m:oMathPara>
              </a14:m>
            </a:p>
          </p:txBody>
        </p:sp>
        <p:sp>
          <p:nvSpPr>
            <p:cNvPr id="668" name="Rectangle"/>
            <p:cNvSpPr/>
            <p:nvPr/>
          </p:nvSpPr>
          <p:spPr>
            <a:xfrm>
              <a:off x="1714500" y="2521658"/>
              <a:ext cx="673101"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a:solidFill>
                    <a:srgbClr val="232A32"/>
                  </a:solidFill>
                </a:defRPr>
              </a:lvl1pPr>
            </a:lstStyle>
            <a:p>
              <a:pPr/>
              <a14:m>
                <m:oMathPara>
                  <m:oMathParaPr>
                    <m:jc m:val="center"/>
                  </m:oMathParaPr>
                  <m:oMath>
                    <m:r>
                      <m:rPr>
                        <m:sty m:val="b"/>
                      </m:rPr>
                      <a:rPr xmlns:a="http://schemas.openxmlformats.org/drawingml/2006/main" sz="1950" i="1">
                        <a:solidFill>
                          <a:srgbClr val="232A32"/>
                        </a:solidFill>
                        <a:latin typeface="Cambria Math" panose="02040503050406030204" pitchFamily="18" charset="0"/>
                      </a:rPr>
                      <m:t>v</m:t>
                    </m:r>
                  </m:oMath>
                </m:oMathPara>
              </a14:m>
            </a:p>
          </p:txBody>
        </p:sp>
        <p:sp>
          <p:nvSpPr>
            <p:cNvPr id="669" name="λy"/>
            <p:cNvSpPr/>
            <p:nvPr/>
          </p:nvSpPr>
          <p:spPr>
            <a:xfrm>
              <a:off x="76200" y="642058"/>
              <a:ext cx="584201" cy="498499"/>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defTabSz="1295400">
                <a:spcBef>
                  <a:spcPts val="500"/>
                </a:spcBef>
                <a:defRPr i="1" spc="100">
                  <a:uFill>
                    <a:solidFill>
                      <a:srgbClr val="232323"/>
                    </a:solidFill>
                  </a:uFill>
                  <a:latin typeface="+mj-lt"/>
                  <a:ea typeface="+mj-ea"/>
                  <a:cs typeface="+mj-cs"/>
                  <a:sym typeface="Times Roman"/>
                </a:defRPr>
              </a:pPr>
              <a:r>
                <a:t>λ</a:t>
              </a:r>
              <a:r>
                <a:t>y</a:t>
              </a:r>
            </a:p>
          </p:txBody>
        </p:sp>
        <p:sp>
          <p:nvSpPr>
            <p:cNvPr id="670" name="λx"/>
            <p:cNvSpPr/>
            <p:nvPr/>
          </p:nvSpPr>
          <p:spPr>
            <a:xfrm>
              <a:off x="4561092" y="4667958"/>
              <a:ext cx="584201"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defTabSz="1295400">
                <a:spcBef>
                  <a:spcPts val="500"/>
                </a:spcBef>
                <a:defRPr i="1" spc="100">
                  <a:uFill>
                    <a:solidFill>
                      <a:srgbClr val="232323"/>
                    </a:solidFill>
                  </a:uFill>
                  <a:latin typeface="+mj-lt"/>
                  <a:ea typeface="+mj-ea"/>
                  <a:cs typeface="+mj-cs"/>
                  <a:sym typeface="Times Roman"/>
                </a:defRPr>
              </a:pPr>
              <a:r>
                <a:t>λ</a:t>
              </a:r>
              <a:r>
                <a:t>x</a:t>
              </a:r>
            </a:p>
          </p:txBody>
        </p:sp>
        <p:sp>
          <p:nvSpPr>
            <p:cNvPr id="671" name="x"/>
            <p:cNvSpPr/>
            <p:nvPr/>
          </p:nvSpPr>
          <p:spPr>
            <a:xfrm>
              <a:off x="2984500" y="4667958"/>
              <a:ext cx="584202"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defRPr i="0"/>
              </a:pPr>
              <a:r>
                <a:rPr i="1"/>
                <a:t>x</a:t>
              </a:r>
            </a:p>
          </p:txBody>
        </p:sp>
        <p:sp>
          <p:nvSpPr>
            <p:cNvPr id="672" name="y"/>
            <p:cNvSpPr/>
            <p:nvPr/>
          </p:nvSpPr>
          <p:spPr>
            <a:xfrm>
              <a:off x="203200" y="2127962"/>
              <a:ext cx="447188" cy="539870"/>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defTabSz="1295400">
                <a:spcBef>
                  <a:spcPts val="500"/>
                </a:spcBef>
                <a:defRPr i="1" spc="100">
                  <a:uFill>
                    <a:solidFill>
                      <a:srgbClr val="232323"/>
                    </a:solidFill>
                  </a:uFill>
                  <a:latin typeface="+mj-lt"/>
                  <a:ea typeface="+mj-ea"/>
                  <a:cs typeface="+mj-cs"/>
                  <a:sym typeface="Times Roman"/>
                </a:defRPr>
              </a:lvl1pPr>
            </a:lstStyle>
            <a:p>
              <a:pPr>
                <a:defRPr i="0"/>
              </a:pPr>
              <a:r>
                <a:rPr i="1"/>
                <a:t>y</a:t>
              </a:r>
            </a:p>
          </p:txBody>
        </p:sp>
        <p:sp>
          <p:nvSpPr>
            <p:cNvPr id="673" name="Rectangle"/>
            <p:cNvSpPr/>
            <p:nvPr/>
          </p:nvSpPr>
          <p:spPr>
            <a:xfrm>
              <a:off x="101600" y="32459"/>
              <a:ext cx="520700"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a:solidFill>
                    <a:srgbClr val="232A32"/>
                  </a:solidFill>
                </a:defRPr>
              </a:lvl1pPr>
            </a:lstStyle>
            <a:p>
              <a:pPr/>
              <a:r>
                <a:t> </a:t>
              </a:r>
            </a:p>
          </p:txBody>
        </p:sp>
        <p:sp>
          <p:nvSpPr>
            <p:cNvPr id="674" name="Rectangle"/>
            <p:cNvSpPr/>
            <p:nvPr/>
          </p:nvSpPr>
          <p:spPr>
            <a:xfrm>
              <a:off x="5682356" y="4667958"/>
              <a:ext cx="276791"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a:solidFill>
                    <a:srgbClr val="232A32"/>
                  </a:solidFill>
                </a:defRPr>
              </a:lvl1pPr>
            </a:lstStyle>
            <a:p>
              <a:pPr/>
              <a:r>
                <a:t> </a:t>
              </a:r>
            </a:p>
          </p:txBody>
        </p:sp>
        <p:sp>
          <p:nvSpPr>
            <p:cNvPr id="675" name="(0,0)"/>
            <p:cNvSpPr/>
            <p:nvPr/>
          </p:nvSpPr>
          <p:spPr>
            <a:xfrm>
              <a:off x="203200" y="4667958"/>
              <a:ext cx="850901" cy="431801"/>
            </a:xfrm>
            <a:prstGeom prst="rect">
              <a:avLst/>
            </a:prstGeom>
            <a:solidFill>
              <a:srgbClr val="F5F5F5"/>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a:solidFill>
                    <a:srgbClr val="232A32"/>
                  </a:solidFill>
                </a:defRPr>
              </a:lvl1pPr>
            </a:lstStyle>
            <a:p>
              <a:pPr/>
              <a:r>
                <a:t>(0,0) </a:t>
              </a:r>
            </a:p>
          </p:txBody>
        </p:sp>
      </p:grpSp>
      <p:sp>
        <p:nvSpPr>
          <p:cNvPr id="677" name="Les valeurs propres ( ) de   donnent de l'information sur la fonction…"/>
          <p:cNvSpPr txBox="1"/>
          <p:nvPr/>
        </p:nvSpPr>
        <p:spPr>
          <a:xfrm>
            <a:off x="6904098" y="4362772"/>
            <a:ext cx="5757803" cy="3013513"/>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lvl="2" marL="508000" indent="-254000">
              <a:buClr>
                <a:srgbClr val="849ABC"/>
              </a:buClr>
              <a:buSzPct val="55000"/>
              <a:buBlip>
                <a:blip r:embed="rId3"/>
              </a:buBlip>
            </a:pPr>
            <a:r>
              <a:t>Les valeurs propres (</a:t>
            </a:r>
            <a14:m>
              <m:oMath>
                <m:r>
                  <a:rPr xmlns:a="http://schemas.openxmlformats.org/drawingml/2006/main" sz="2100" i="1">
                    <a:solidFill>
                      <a:srgbClr val="222222"/>
                    </a:solidFill>
                    <a:latin typeface="Cambria Math" panose="02040503050406030204" pitchFamily="18" charset="0"/>
                  </a:rPr>
                  <m:t>λ</m:t>
                </m:r>
              </m:oMath>
            </a14:m>
            <a:r>
              <a:t>) de </a:t>
            </a:r>
            <a14:m>
              <m:oMath>
                <m:r>
                  <m:rPr>
                    <m:sty m:val="b"/>
                  </m:rPr>
                  <a:rPr xmlns:a="http://schemas.openxmlformats.org/drawingml/2006/main" sz="2100" i="1">
                    <a:solidFill>
                      <a:srgbClr val="222222"/>
                    </a:solidFill>
                    <a:latin typeface="Cambria Math" panose="02040503050406030204" pitchFamily="18" charset="0"/>
                  </a:rPr>
                  <m:t>S</m:t>
                </m:r>
              </m:oMath>
            </a14:m>
            <a:r>
              <a:t> donnent de l'information sur la fonction</a:t>
            </a:r>
          </a:p>
          <a:p>
            <a:pPr lvl="3" marL="736600" indent="-228600">
              <a:buClr>
                <a:srgbClr val="849ABC"/>
              </a:buClr>
              <a:buSzPct val="100000"/>
              <a:buChar char="✓"/>
            </a:pPr>
            <a:r>
              <a:t>La plus grande (</a:t>
            </a:r>
            <a14:m>
              <m:oMath>
                <m:sSub>
                  <m:e>
                    <m:r>
                      <a:rPr xmlns:a="http://schemas.openxmlformats.org/drawingml/2006/main" sz="2050" i="1">
                        <a:solidFill>
                          <a:srgbClr val="222222"/>
                        </a:solidFill>
                        <a:latin typeface="Cambria Math" panose="02040503050406030204" pitchFamily="18" charset="0"/>
                      </a:rPr>
                      <m:t>λ</m:t>
                    </m:r>
                  </m:e>
                  <m:sub>
                    <m:r>
                      <m:rPr>
                        <m:sty m:val="p"/>
                      </m:rPr>
                      <a:rPr xmlns:a="http://schemas.openxmlformats.org/drawingml/2006/main" sz="2050" i="1">
                        <a:solidFill>
                          <a:srgbClr val="222222"/>
                        </a:solidFill>
                        <a:latin typeface="Cambria Math" panose="02040503050406030204" pitchFamily="18" charset="0"/>
                      </a:rPr>
                      <m:t>max</m:t>
                    </m:r>
                  </m:sub>
                </m:sSub>
              </m:oMath>
            </a14:m>
            <a:r>
              <a:t>) </a:t>
            </a:r>
          </a:p>
          <a:p>
            <a:pPr lvl="4" marL="1028700" indent="-266700">
              <a:buClr>
                <a:srgbClr val="849ABC"/>
              </a:buClr>
              <a:buSzPct val="100000"/>
              <a:buChar char="➡"/>
            </a:pPr>
            <a:r>
              <a:t>représente le contraste dans la direction du gradient (</a:t>
            </a:r>
            <a14:m>
              <m:oMath>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oMath>
            </a14:m>
            <a:r>
              <a:rPr spc="100">
                <a:latin typeface="+mj-lt"/>
                <a:ea typeface="+mj-ea"/>
                <a:cs typeface="+mj-cs"/>
                <a:sym typeface="Times Roman"/>
              </a:rPr>
              <a:t>)</a:t>
            </a:r>
            <a:endParaRPr i="1" spc="100">
              <a:latin typeface="+mj-lt"/>
              <a:ea typeface="+mj-ea"/>
              <a:cs typeface="+mj-cs"/>
              <a:sym typeface="Times Roman"/>
            </a:endParaRPr>
          </a:p>
          <a:p>
            <a:pPr lvl="3" marL="736600" indent="-228600">
              <a:buClr>
                <a:srgbClr val="849ABC"/>
              </a:buClr>
              <a:buSzPct val="100000"/>
              <a:buChar char="✓"/>
            </a:pPr>
            <a:r>
              <a:t>La plus petite (</a:t>
            </a:r>
            <a14:m>
              <m:oMath>
                <m:sSub>
                  <m:e>
                    <m:r>
                      <a:rPr xmlns:a="http://schemas.openxmlformats.org/drawingml/2006/main" sz="2100" i="1">
                        <a:solidFill>
                          <a:srgbClr val="222222"/>
                        </a:solidFill>
                        <a:latin typeface="Cambria Math" panose="02040503050406030204" pitchFamily="18" charset="0"/>
                      </a:rPr>
                      <m:t>λ</m:t>
                    </m:r>
                  </m:e>
                  <m:sub>
                    <m:r>
                      <m:rPr>
                        <m:sty m:val="p"/>
                      </m:rPr>
                      <a:rPr xmlns:a="http://schemas.openxmlformats.org/drawingml/2006/main" sz="2100" i="1">
                        <a:solidFill>
                          <a:srgbClr val="222222"/>
                        </a:solidFill>
                        <a:latin typeface="Cambria Math" panose="02040503050406030204" pitchFamily="18" charset="0"/>
                      </a:rPr>
                      <m:t>min</m:t>
                    </m:r>
                  </m:sub>
                </m:sSub>
              </m:oMath>
            </a14:m>
            <a:r>
              <a:t>) </a:t>
            </a:r>
          </a:p>
          <a:p>
            <a:pPr lvl="4" marL="1028700" indent="-266700">
              <a:buClr>
                <a:srgbClr val="849ABC"/>
              </a:buClr>
              <a:buSzPct val="100000"/>
              <a:buChar char="➡"/>
            </a:pPr>
            <a:r>
              <a:t>représente le contraste dans la direction du contour (</a:t>
            </a:r>
            <a14:m>
              <m:oMath>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oMath>
            </a14:m>
            <a:r>
              <a:rPr spc="100">
                <a:latin typeface="+mj-lt"/>
                <a:ea typeface="+mj-ea"/>
                <a:cs typeface="+mj-cs"/>
                <a:sym typeface="Times Roman"/>
              </a:rPr>
              <a:t>)</a:t>
            </a:r>
          </a:p>
        </p:txBody>
      </p:sp>
      <p:sp>
        <p:nvSpPr>
          <p:cNvPr id="678" name="est une matrice…"/>
          <p:cNvSpPr txBox="1"/>
          <p:nvPr/>
        </p:nvSpPr>
        <p:spPr>
          <a:xfrm>
            <a:off x="7121000" y="1707303"/>
            <a:ext cx="4559344" cy="128572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14:m>
              <m:oMath>
                <m:r>
                  <m:rPr>
                    <m:sty m:val="b"/>
                  </m:rPr>
                  <a:rPr xmlns:a="http://schemas.openxmlformats.org/drawingml/2006/main" sz="2100" i="1">
                    <a:solidFill>
                      <a:srgbClr val="222222"/>
                    </a:solidFill>
                    <a:latin typeface="Cambria Math" panose="02040503050406030204" pitchFamily="18" charset="0"/>
                  </a:rPr>
                  <m:t>S</m:t>
                </m:r>
              </m:oMath>
            </a14:m>
            <a:r>
              <a:t> est une matrice</a:t>
            </a:r>
          </a:p>
          <a:p>
            <a:pPr lvl="1" marL="330200" indent="-254000">
              <a:buClr>
                <a:srgbClr val="7F96C4"/>
              </a:buClr>
              <a:buSzPct val="100000"/>
              <a:buChar char="✓"/>
            </a:pPr>
            <a14:m>
              <m:oMath>
                <m:r>
                  <a:rPr xmlns:a="http://schemas.openxmlformats.org/drawingml/2006/main" sz="2050" i="1">
                    <a:solidFill>
                      <a:srgbClr val="222222"/>
                    </a:solidFill>
                    <a:latin typeface="Cambria Math" panose="02040503050406030204" pitchFamily="18" charset="0"/>
                  </a:rPr>
                  <m:t>λ</m:t>
                </m:r>
              </m:oMath>
            </a14:m>
            <a:r>
              <a:t> est une valeur propre de </a:t>
            </a:r>
            <a14:m>
              <m:oMath>
                <m:r>
                  <m:rPr>
                    <m:sty m:val="b"/>
                  </m:rPr>
                  <a:rPr xmlns:a="http://schemas.openxmlformats.org/drawingml/2006/main" sz="2100" i="1">
                    <a:solidFill>
                      <a:srgbClr val="222222"/>
                    </a:solidFill>
                    <a:latin typeface="Cambria Math" panose="02040503050406030204" pitchFamily="18" charset="0"/>
                  </a:rPr>
                  <m:t>S</m:t>
                </m:r>
              </m:oMath>
            </a14:m>
          </a:p>
          <a:p>
            <a:pPr lvl="1" marL="330200" indent="-254000">
              <a:buClr>
                <a:srgbClr val="7F96C4"/>
              </a:buClr>
              <a:buSzPct val="100000"/>
              <a:buChar char="✓"/>
            </a:pPr>
            <a14:m>
              <m:oMath>
                <m:r>
                  <m:rPr>
                    <m:sty m:val="b"/>
                  </m:rPr>
                  <a:rPr xmlns:a="http://schemas.openxmlformats.org/drawingml/2006/main" sz="2050" i="1">
                    <a:solidFill>
                      <a:srgbClr val="222222"/>
                    </a:solidFill>
                    <a:latin typeface="Cambria Math" panose="02040503050406030204" pitchFamily="18" charset="0"/>
                  </a:rPr>
                  <m:t>v</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x</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y</m:t>
                </m:r>
                <m:r>
                  <a:rPr xmlns:a="http://schemas.openxmlformats.org/drawingml/2006/main" sz="2050" i="1">
                    <a:solidFill>
                      <a:srgbClr val="222222"/>
                    </a:solidFill>
                    <a:latin typeface="Cambria Math" panose="02040503050406030204" pitchFamily="18" charset="0"/>
                  </a:rPr>
                  <m:t>)</m:t>
                </m:r>
              </m:oMath>
            </a14:m>
            <a:r>
              <a:t> est son vecteur propre associé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77">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67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677">
                                            <p:txEl>
                                              <p:pRg st="3" end="3"/>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67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7"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680" name="Source : Mémoire M.Sc. MFAF Source : Mémoire M.Sc. MFAF" descr="Source : Mémoire M.Sc. MFAF Source : Mémoire M.Sc. MFAF"/>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81" name="Gradient…"/>
          <p:cNvSpPr txBox="1"/>
          <p:nvPr>
            <p:ph type="body" idx="1"/>
          </p:nvPr>
        </p:nvSpPr>
        <p:spPr>
          <a:prstGeom prst="rect">
            <a:avLst/>
          </a:prstGeom>
        </p:spPr>
        <p:txBody>
          <a:bodyPr/>
          <a:lstStyle>
            <a:lvl1pPr>
              <a:buAutoNum type="arabicPeriod" startAt="2"/>
            </a:lvl1pPr>
            <a:lvl2pPr>
              <a:buAutoNum type="alphaLcParenR" startAt="2"/>
            </a:lvl2pPr>
            <a:lvl3pPr>
              <a:buBlip>
                <a:blip r:embed="rId3"/>
              </a:buBlip>
            </a:lvl3pPr>
          </a:lstStyle>
          <a:p>
            <a:pPr/>
            <a:r>
              <a:t>Gradient</a:t>
            </a:r>
          </a:p>
          <a:p>
            <a:pPr lvl="1"/>
            <a:r>
              <a:t>Multi-spectral</a:t>
            </a:r>
          </a:p>
          <a:p>
            <a:pPr lvl="2"/>
            <a:r>
              <a:t>Problème des images multi-canal (images couleurs) pour la détection de contours</a:t>
            </a:r>
          </a:p>
          <a:p>
            <a:pPr lvl="3"/>
            <a:r>
              <a:t>HSI : faire la détection sur I seulement</a:t>
            </a:r>
          </a:p>
          <a:p>
            <a:pPr lvl="4"/>
            <a:r>
              <a:t>Deux couleurs différentes peuvent avoir des intensités égales.</a:t>
            </a:r>
          </a:p>
        </p:txBody>
      </p:sp>
      <p:sp>
        <p:nvSpPr>
          <p:cNvPr id="68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83" name="Calcul des dérivées d’image"/>
          <p:cNvSpPr txBox="1"/>
          <p:nvPr>
            <p:ph type="title"/>
          </p:nvPr>
        </p:nvSpPr>
        <p:spPr>
          <a:prstGeom prst="rect">
            <a:avLst/>
          </a:prstGeom>
        </p:spPr>
        <p:txBody>
          <a:bodyPr/>
          <a:lstStyle/>
          <a:p>
            <a:pPr/>
            <a:r>
              <a:t>Calcul des dérivées d’image</a:t>
            </a:r>
          </a:p>
        </p:txBody>
      </p:sp>
      <p:pic>
        <p:nvPicPr>
          <p:cNvPr id="684" name="color.jpg" descr="color.jpg"/>
          <p:cNvPicPr>
            <a:picLocks noChangeAspect="0"/>
          </p:cNvPicPr>
          <p:nvPr/>
        </p:nvPicPr>
        <p:blipFill>
          <a:blip r:embed="rId4">
            <a:extLst/>
          </a:blip>
          <a:stretch>
            <a:fillRect/>
          </a:stretch>
        </p:blipFill>
        <p:spPr>
          <a:xfrm>
            <a:off x="2501900" y="4535485"/>
            <a:ext cx="2700021" cy="2738121"/>
          </a:xfrm>
          <a:prstGeom prst="rect">
            <a:avLst/>
          </a:prstGeom>
        </p:spPr>
      </p:pic>
      <p:pic>
        <p:nvPicPr>
          <p:cNvPr id="685" name="colorGL.jpg" descr="colorGL.jpg"/>
          <p:cNvPicPr>
            <a:picLocks noChangeAspect="0"/>
          </p:cNvPicPr>
          <p:nvPr/>
        </p:nvPicPr>
        <p:blipFill>
          <a:blip r:embed="rId5">
            <a:extLst/>
          </a:blip>
          <a:stretch>
            <a:fillRect/>
          </a:stretch>
        </p:blipFill>
        <p:spPr>
          <a:xfrm>
            <a:off x="7166469" y="5332024"/>
            <a:ext cx="2700021" cy="2738122"/>
          </a:xfrm>
          <a:prstGeom prst="rect">
            <a:avLst/>
          </a:prstGeom>
        </p:spPr>
      </p:pic>
      <p:sp>
        <p:nvSpPr>
          <p:cNvPr id="686" name="Intensité"/>
          <p:cNvSpPr/>
          <p:nvPr/>
        </p:nvSpPr>
        <p:spPr>
          <a:xfrm>
            <a:off x="7669801" y="4837745"/>
            <a:ext cx="1676401" cy="4337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Intensité</a:t>
            </a:r>
          </a:p>
        </p:txBody>
      </p:sp>
      <p:sp>
        <p:nvSpPr>
          <p:cNvPr id="687" name="oups !"/>
          <p:cNvSpPr/>
          <p:nvPr/>
        </p:nvSpPr>
        <p:spPr>
          <a:xfrm>
            <a:off x="10261600" y="5867400"/>
            <a:ext cx="1892300" cy="127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63" y="16100"/>
                </a:moveTo>
                <a:lnTo>
                  <a:pt x="6363" y="21600"/>
                </a:lnTo>
                <a:lnTo>
                  <a:pt x="0" y="10800"/>
                </a:lnTo>
                <a:lnTo>
                  <a:pt x="6363" y="0"/>
                </a:lnTo>
                <a:lnTo>
                  <a:pt x="6363" y="5500"/>
                </a:lnTo>
                <a:lnTo>
                  <a:pt x="21600" y="5500"/>
                </a:lnTo>
                <a:lnTo>
                  <a:pt x="21600" y="16100"/>
                </a:lnTo>
                <a:close/>
              </a:path>
            </a:pathLst>
          </a:cu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oups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81">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681">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2" fill="hold">
                                  <p:stCondLst>
                                    <p:cond delay="0"/>
                                  </p:stCondLst>
                                  <p:iterate type="el" backwards="0">
                                    <p:tmAbs val="0"/>
                                  </p:iterate>
                                  <p:childTnLst>
                                    <p:set>
                                      <p:cBhvr>
                                        <p:cTn id="13" fill="hold"/>
                                        <p:tgtEl>
                                          <p:spTgt spid="685"/>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3" fill="hold">
                                  <p:stCondLst>
                                    <p:cond delay="0"/>
                                  </p:stCondLst>
                                  <p:iterate type="el" backwards="0">
                                    <p:tmAbs val="0"/>
                                  </p:iterate>
                                  <p:childTnLst>
                                    <p:set>
                                      <p:cBhvr>
                                        <p:cTn id="16" fill="hold"/>
                                        <p:tgtEl>
                                          <p:spTgt spid="686"/>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4" fill="hold">
                                  <p:stCondLst>
                                    <p:cond delay="600"/>
                                  </p:stCondLst>
                                  <p:iterate type="el" backwards="0">
                                    <p:tmAbs val="0"/>
                                  </p:iterate>
                                  <p:childTnLst>
                                    <p:set>
                                      <p:cBhvr>
                                        <p:cTn id="19" fill="hold"/>
                                        <p:tgtEl>
                                          <p:spTgt spid="6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7" grpId="4"/>
      <p:bldP build="whole" bldLvl="1" animBg="1" rev="0" advAuto="0" spid="685" grpId="2"/>
      <p:bldP build="whole" bldLvl="1" animBg="1" rev="0" advAuto="0" spid="686" grpId="3"/>
      <p:bldP build="p" bldLvl="5" animBg="1" rev="0" advAuto="0" spid="681"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689" name="Source : Mémoire M.Sc. MFAF Source : Mémoire M.Sc. MFAF" descr="Source : Mémoire M.Sc. MFAF Source : Mémoire M.Sc. MFAF"/>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690" name="Gradient…"/>
          <p:cNvSpPr txBox="1"/>
          <p:nvPr>
            <p:ph type="body" idx="1"/>
          </p:nvPr>
        </p:nvSpPr>
        <p:spPr>
          <a:prstGeom prst="rect">
            <a:avLst/>
          </a:prstGeom>
        </p:spPr>
        <p:txBody>
          <a:bodyPr/>
          <a:lstStyle>
            <a:lvl1pPr>
              <a:buAutoNum type="arabicPeriod" startAt="2"/>
            </a:lvl1pPr>
            <a:lvl2pPr>
              <a:buAutoNum type="alphaLcParenR" startAt="2"/>
            </a:lvl2pPr>
            <a:lvl3pPr>
              <a:buBlip>
                <a:blip r:embed="rId3"/>
              </a:buBlip>
            </a:lvl3pPr>
          </a:lstStyle>
          <a:p>
            <a:pPr/>
            <a:r>
              <a:t>Gradient</a:t>
            </a:r>
          </a:p>
          <a:p>
            <a:pPr lvl="1"/>
            <a:r>
              <a:t>Multi-spectral</a:t>
            </a:r>
          </a:p>
          <a:p>
            <a:pPr lvl="2"/>
            <a:r>
              <a:t>Problème des images multi-canal (images couleurs) pour la détection de contours</a:t>
            </a:r>
          </a:p>
          <a:p>
            <a:pPr lvl="3"/>
            <a:r>
              <a:t>RGB : faire la détection séparément sur chaque canal puis fusionner.</a:t>
            </a:r>
          </a:p>
          <a:p>
            <a:pPr lvl="4"/>
            <a:r>
              <a:t>Fusionner comment? Compliqué et heuristique</a:t>
            </a:r>
          </a:p>
        </p:txBody>
      </p:sp>
      <p:sp>
        <p:nvSpPr>
          <p:cNvPr id="69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2" name="Calcul des dérivées d’image"/>
          <p:cNvSpPr txBox="1"/>
          <p:nvPr>
            <p:ph type="title"/>
          </p:nvPr>
        </p:nvSpPr>
        <p:spPr>
          <a:prstGeom prst="rect">
            <a:avLst/>
          </a:prstGeom>
        </p:spPr>
        <p:txBody>
          <a:bodyPr/>
          <a:lstStyle/>
          <a:p>
            <a:pPr/>
            <a:r>
              <a:t>Calcul des dérivées d’image</a:t>
            </a:r>
          </a:p>
        </p:txBody>
      </p:sp>
      <p:grpSp>
        <p:nvGrpSpPr>
          <p:cNvPr id="695" name="couleur"/>
          <p:cNvGrpSpPr/>
          <p:nvPr/>
        </p:nvGrpSpPr>
        <p:grpSpPr>
          <a:xfrm>
            <a:off x="546100" y="4945380"/>
            <a:ext cx="2895600" cy="3221675"/>
            <a:chOff x="-63500" y="-88899"/>
            <a:chExt cx="2895600" cy="3221674"/>
          </a:xfrm>
        </p:grpSpPr>
        <p:pic>
          <p:nvPicPr>
            <p:cNvPr id="693" name="color.jpg" descr="color.jpg"/>
            <p:cNvPicPr>
              <a:picLocks noChangeAspect="0"/>
            </p:cNvPicPr>
            <p:nvPr/>
          </p:nvPicPr>
          <p:blipFill>
            <a:blip r:embed="rId4">
              <a:extLst/>
            </a:blip>
            <a:stretch>
              <a:fillRect/>
            </a:stretch>
          </p:blipFill>
          <p:spPr>
            <a:xfrm>
              <a:off x="-63500" y="-88900"/>
              <a:ext cx="2700021" cy="2738121"/>
            </a:xfrm>
            <a:prstGeom prst="rect">
              <a:avLst/>
            </a:prstGeom>
            <a:effectLst/>
          </p:spPr>
        </p:pic>
        <p:sp>
          <p:nvSpPr>
            <p:cNvPr id="694" name="Une image couleur"/>
            <p:cNvSpPr/>
            <p:nvPr/>
          </p:nvSpPr>
          <p:spPr>
            <a:xfrm>
              <a:off x="0" y="2699064"/>
              <a:ext cx="283210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Une image couleur</a:t>
              </a:r>
            </a:p>
          </p:txBody>
        </p:sp>
      </p:grpSp>
      <p:grpSp>
        <p:nvGrpSpPr>
          <p:cNvPr id="698" name="rouge"/>
          <p:cNvGrpSpPr/>
          <p:nvPr/>
        </p:nvGrpSpPr>
        <p:grpSpPr>
          <a:xfrm>
            <a:off x="3763151" y="5046980"/>
            <a:ext cx="2534921" cy="3120075"/>
            <a:chOff x="12700" y="12700"/>
            <a:chExt cx="2534920" cy="3120074"/>
          </a:xfrm>
        </p:grpSpPr>
        <p:pic>
          <p:nvPicPr>
            <p:cNvPr id="696" name="colorB0.jpg" descr="colorB0.jpg"/>
            <p:cNvPicPr>
              <a:picLocks noChangeAspect="0"/>
            </p:cNvPicPr>
            <p:nvPr/>
          </p:nvPicPr>
          <p:blipFill>
            <a:blip r:embed="rId5">
              <a:extLst/>
            </a:blip>
            <a:stretch>
              <a:fillRect/>
            </a:stretch>
          </p:blipFill>
          <p:spPr>
            <a:xfrm>
              <a:off x="12700" y="12700"/>
              <a:ext cx="2534921" cy="2534921"/>
            </a:xfrm>
            <a:prstGeom prst="rect">
              <a:avLst/>
            </a:prstGeom>
            <a:effectLst>
              <a:outerShdw sx="100000" sy="100000" kx="0" ky="0" algn="b" rotWithShape="0" blurRad="38100" dist="114300" dir="13440000">
                <a:srgbClr val="FF2600">
                  <a:alpha val="49999"/>
                </a:srgbClr>
              </a:outerShdw>
            </a:effectLst>
          </p:spPr>
        </p:pic>
        <p:sp>
          <p:nvSpPr>
            <p:cNvPr id="697" name="Canal rouge"/>
            <p:cNvSpPr/>
            <p:nvPr/>
          </p:nvSpPr>
          <p:spPr>
            <a:xfrm>
              <a:off x="569046" y="2699064"/>
              <a:ext cx="1399382"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Canal rouge</a:t>
              </a:r>
            </a:p>
          </p:txBody>
        </p:sp>
      </p:grpSp>
      <p:grpSp>
        <p:nvGrpSpPr>
          <p:cNvPr id="701" name="vert"/>
          <p:cNvGrpSpPr/>
          <p:nvPr/>
        </p:nvGrpSpPr>
        <p:grpSpPr>
          <a:xfrm>
            <a:off x="6795629" y="5046980"/>
            <a:ext cx="2534921" cy="3120075"/>
            <a:chOff x="12700" y="12700"/>
            <a:chExt cx="2534920" cy="3120074"/>
          </a:xfrm>
        </p:grpSpPr>
        <p:pic>
          <p:nvPicPr>
            <p:cNvPr id="699" name="colorB1.jpg" descr="colorB1.jpg"/>
            <p:cNvPicPr>
              <a:picLocks noChangeAspect="0"/>
            </p:cNvPicPr>
            <p:nvPr/>
          </p:nvPicPr>
          <p:blipFill>
            <a:blip r:embed="rId6">
              <a:extLst/>
            </a:blip>
            <a:stretch>
              <a:fillRect/>
            </a:stretch>
          </p:blipFill>
          <p:spPr>
            <a:xfrm>
              <a:off x="12700" y="12700"/>
              <a:ext cx="2534921" cy="2534921"/>
            </a:xfrm>
            <a:prstGeom prst="rect">
              <a:avLst/>
            </a:prstGeom>
            <a:effectLst>
              <a:outerShdw sx="100000" sy="100000" kx="0" ky="0" algn="b" rotWithShape="0" blurRad="38100" dist="114300" dir="13440000">
                <a:srgbClr val="00F900">
                  <a:alpha val="49999"/>
                </a:srgbClr>
              </a:outerShdw>
            </a:effectLst>
          </p:spPr>
        </p:pic>
        <p:sp>
          <p:nvSpPr>
            <p:cNvPr id="700" name="Canal vert"/>
            <p:cNvSpPr/>
            <p:nvPr/>
          </p:nvSpPr>
          <p:spPr>
            <a:xfrm>
              <a:off x="688778" y="2699064"/>
              <a:ext cx="1215952"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Canal vert</a:t>
              </a:r>
            </a:p>
          </p:txBody>
        </p:sp>
      </p:grpSp>
      <p:grpSp>
        <p:nvGrpSpPr>
          <p:cNvPr id="704" name="bleu"/>
          <p:cNvGrpSpPr/>
          <p:nvPr/>
        </p:nvGrpSpPr>
        <p:grpSpPr>
          <a:xfrm>
            <a:off x="9830364" y="5046980"/>
            <a:ext cx="2534921" cy="3120075"/>
            <a:chOff x="12700" y="12700"/>
            <a:chExt cx="2534920" cy="3120074"/>
          </a:xfrm>
        </p:grpSpPr>
        <p:pic>
          <p:nvPicPr>
            <p:cNvPr id="702" name="colorB2.jpg" descr="colorB2.jpg"/>
            <p:cNvPicPr>
              <a:picLocks noChangeAspect="0"/>
            </p:cNvPicPr>
            <p:nvPr/>
          </p:nvPicPr>
          <p:blipFill>
            <a:blip r:embed="rId7">
              <a:extLst/>
            </a:blip>
            <a:stretch>
              <a:fillRect/>
            </a:stretch>
          </p:blipFill>
          <p:spPr>
            <a:xfrm>
              <a:off x="12700" y="12700"/>
              <a:ext cx="2534921" cy="2534921"/>
            </a:xfrm>
            <a:prstGeom prst="rect">
              <a:avLst/>
            </a:prstGeom>
            <a:effectLst>
              <a:outerShdw sx="100000" sy="100000" kx="0" ky="0" algn="b" rotWithShape="0" blurRad="38100" dist="114300" dir="13440000">
                <a:srgbClr val="0433FF">
                  <a:alpha val="49999"/>
                </a:srgbClr>
              </a:outerShdw>
            </a:effectLst>
          </p:spPr>
        </p:pic>
        <p:sp>
          <p:nvSpPr>
            <p:cNvPr id="703" name="Canal bleu"/>
            <p:cNvSpPr/>
            <p:nvPr/>
          </p:nvSpPr>
          <p:spPr>
            <a:xfrm>
              <a:off x="631397" y="2699064"/>
              <a:ext cx="125836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Canal bleu</a:t>
              </a:r>
            </a:p>
          </p:txBody>
        </p:sp>
      </p:grpSp>
      <p:sp>
        <p:nvSpPr>
          <p:cNvPr id="705" name="Mesure multi-spectrale des contours : gradient MS"/>
          <p:cNvSpPr/>
          <p:nvPr/>
        </p:nvSpPr>
        <p:spPr>
          <a:xfrm>
            <a:off x="8724900" y="1257300"/>
            <a:ext cx="3530600" cy="1358900"/>
          </a:xfrm>
          <a:prstGeom prst="rightArrow">
            <a:avLst>
              <a:gd name="adj1" fmla="val 60857"/>
              <a:gd name="adj2" fmla="val 40320"/>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Mesure multi-spectrale des contours : gradient MS</a:t>
            </a:r>
          </a:p>
        </p:txBody>
      </p:sp>
      <p:sp>
        <p:nvSpPr>
          <p:cNvPr id="706" name="Démo 4.8"/>
          <p:cNvSpPr/>
          <p:nvPr/>
        </p:nvSpPr>
        <p:spPr>
          <a:xfrm>
            <a:off x="10624515" y="3152140"/>
            <a:ext cx="1498185" cy="5969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76200" tIns="76200" rIns="76200" bIns="76200" anchor="ctr"/>
          <a:lstStyle>
            <a:lvl1pPr algn="ctr">
              <a:spcBef>
                <a:spcPts val="100"/>
              </a:spcBef>
              <a:buClrTx/>
              <a:defRPr>
                <a:solidFill>
                  <a:srgbClr val="000000"/>
                </a:solidFill>
              </a:defRPr>
            </a:lvl1pPr>
          </a:lstStyle>
          <a:p>
            <a:pPr/>
            <a:r>
              <a:t>Démo 4.8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69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el" backwards="0">
                                    <p:tmAbs val="0"/>
                                  </p:iterate>
                                  <p:childTnLst>
                                    <p:set>
                                      <p:cBhvr>
                                        <p:cTn id="14" fill="hold"/>
                                        <p:tgtEl>
                                          <p:spTgt spid="7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5" grpId="2"/>
      <p:bldP build="p" bldLvl="5" animBg="1" rev="0" advAuto="0" spid="690"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09" name="Laplacien (somme des 2e dérivées)…"/>
          <p:cNvSpPr txBox="1"/>
          <p:nvPr>
            <p:ph type="body" idx="1"/>
          </p:nvPr>
        </p:nvSpPr>
        <p:spPr>
          <a:prstGeom prst="rect">
            <a:avLst/>
          </a:prstGeom>
        </p:spPr>
        <p:txBody>
          <a:bodyPr/>
          <a:lstStyle>
            <a:lvl1pPr>
              <a:buAutoNum type="arabicPeriod" startAt="3"/>
            </a:lvl1pPr>
            <a:lvl3pPr marL="549910" indent="-308610">
              <a:buClrTx/>
              <a:buSzPct val="100000"/>
              <a:buAutoNum type="romanLcParenR" startAt="4"/>
              <a:defRPr sz="1800">
                <a:solidFill>
                  <a:srgbClr val="000000"/>
                </a:solidFill>
              </a:defRPr>
            </a:lvl3pPr>
          </a:lstStyle>
          <a:p>
            <a:pPr/>
            <a:r>
              <a:t>Laplacien (somme des 2e dérivées)</a:t>
            </a:r>
          </a:p>
          <a:p>
            <a:pPr lvl="1"/>
            <a:r>
              <a:t>Masques</a:t>
            </a:r>
          </a:p>
          <a:p>
            <a:pPr lvl="2">
              <a:defRPr sz="2000">
                <a:solidFill>
                  <a:srgbClr val="232323"/>
                </a:solidFill>
              </a:defRPr>
            </a:pPr>
            <a:r>
              <a:rPr sz="1800">
                <a:solidFill>
                  <a:srgbClr val="000000"/>
                </a:solidFill>
              </a:rPr>
              <a:t>Marr &amp; Hildreth </a:t>
            </a:r>
          </a:p>
        </p:txBody>
      </p:sp>
      <p:sp>
        <p:nvSpPr>
          <p:cNvPr id="7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1" name="Calcul des dérivées d’image"/>
          <p:cNvSpPr txBox="1"/>
          <p:nvPr>
            <p:ph type="title"/>
          </p:nvPr>
        </p:nvSpPr>
        <p:spPr>
          <a:prstGeom prst="rect">
            <a:avLst/>
          </a:prstGeom>
        </p:spPr>
        <p:txBody>
          <a:bodyPr/>
          <a:lstStyle/>
          <a:p>
            <a:pPr/>
            <a:r>
              <a:t>Calcul des dérivées d’image</a:t>
            </a:r>
          </a:p>
        </p:txBody>
      </p:sp>
      <p:grpSp>
        <p:nvGrpSpPr>
          <p:cNvPr id="716" name="Group"/>
          <p:cNvGrpSpPr/>
          <p:nvPr/>
        </p:nvGrpSpPr>
        <p:grpSpPr>
          <a:xfrm>
            <a:off x="3875334" y="2646095"/>
            <a:ext cx="8566992" cy="5829301"/>
            <a:chOff x="-76200" y="-101599"/>
            <a:chExt cx="8566991" cy="5829300"/>
          </a:xfrm>
        </p:grpSpPr>
        <p:pic>
          <p:nvPicPr>
            <p:cNvPr id="712" name="droppedImage.png" descr="droppedImage.png"/>
            <p:cNvPicPr>
              <a:picLocks noChangeAspect="0"/>
            </p:cNvPicPr>
            <p:nvPr/>
          </p:nvPicPr>
          <p:blipFill>
            <a:blip r:embed="rId3">
              <a:extLst/>
            </a:blip>
            <a:stretch>
              <a:fillRect/>
            </a:stretch>
          </p:blipFill>
          <p:spPr>
            <a:xfrm>
              <a:off x="-76200" y="-101600"/>
              <a:ext cx="8566992" cy="5829301"/>
            </a:xfrm>
            <a:prstGeom prst="rect">
              <a:avLst/>
            </a:prstGeom>
            <a:effectLst/>
          </p:spPr>
        </p:pic>
        <p:sp>
          <p:nvSpPr>
            <p:cNvPr id="713" name=", avec"/>
            <p:cNvSpPr/>
            <p:nvPr/>
          </p:nvSpPr>
          <p:spPr>
            <a:xfrm>
              <a:off x="375767" y="157500"/>
              <a:ext cx="2049093" cy="466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buClrTx/>
              </a:pPr>
              <a14:m>
                <m:oMath>
                  <m:sSup>
                    <m:e>
                      <m:r>
                        <a:rPr xmlns:a="http://schemas.openxmlformats.org/drawingml/2006/main" sz="2050" i="1">
                          <a:solidFill>
                            <a:srgbClr val="222222"/>
                          </a:solidFill>
                          <a:latin typeface="Cambria Math" panose="02040503050406030204" pitchFamily="18" charset="0"/>
                        </a:rPr>
                        <m:t>∇</m:t>
                      </m:r>
                    </m:e>
                    <m:sup>
                      <m:r>
                        <a:rPr xmlns:a="http://schemas.openxmlformats.org/drawingml/2006/main" sz="2050" i="1">
                          <a:solidFill>
                            <a:srgbClr val="222222"/>
                          </a:solidFill>
                          <a:latin typeface="Cambria Math" panose="02040503050406030204" pitchFamily="18" charset="0"/>
                        </a:rPr>
                        <m:t>2</m:t>
                      </m:r>
                    </m:sup>
                  </m:sSup>
                  <m:sSub>
                    <m:e>
                      <m:r>
                        <a:rPr xmlns:a="http://schemas.openxmlformats.org/drawingml/2006/main" sz="2050" i="1">
                          <a:solidFill>
                            <a:srgbClr val="222222"/>
                          </a:solidFill>
                          <a:latin typeface="Cambria Math" panose="02040503050406030204" pitchFamily="18" charset="0"/>
                        </a:rPr>
                        <m:t>g</m:t>
                      </m:r>
                    </m:e>
                    <m:sub>
                      <m:r>
                        <a:rPr xmlns:a="http://schemas.openxmlformats.org/drawingml/2006/main" sz="2050" i="1">
                          <a:solidFill>
                            <a:srgbClr val="222222"/>
                          </a:solidFill>
                          <a:latin typeface="Cambria Math" panose="02040503050406030204" pitchFamily="18" charset="0"/>
                        </a:rPr>
                        <m:t>σ</m:t>
                      </m:r>
                    </m:sub>
                  </m:sSub>
                </m:oMath>
              </a14:m>
              <a:r>
                <a:t> , avec </a:t>
              </a:r>
              <a14:m>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3</m:t>
                  </m:r>
                </m:oMath>
              </a14:m>
            </a:p>
          </p:txBody>
        </p:sp>
        <p:sp>
          <p:nvSpPr>
            <p:cNvPr id="714" name="y"/>
            <p:cNvSpPr/>
            <p:nvPr/>
          </p:nvSpPr>
          <p:spPr>
            <a:xfrm>
              <a:off x="1560265" y="4630049"/>
              <a:ext cx="27783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buClrTx/>
                <a:defRPr i="1"/>
              </a:lvl1pPr>
            </a:lstStyle>
            <a:p>
              <a:pPr>
                <a:defRPr i="0"/>
              </a:pPr>
              <a:r>
                <a:rPr i="1"/>
                <a:t>y</a:t>
              </a:r>
            </a:p>
          </p:txBody>
        </p:sp>
        <p:sp>
          <p:nvSpPr>
            <p:cNvPr id="715" name="x"/>
            <p:cNvSpPr/>
            <p:nvPr/>
          </p:nvSpPr>
          <p:spPr>
            <a:xfrm>
              <a:off x="6119565" y="4858649"/>
              <a:ext cx="27783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buClrTx/>
                <a:defRPr i="1"/>
              </a:lvl1pPr>
            </a:lstStyle>
            <a:p>
              <a:pPr>
                <a:defRPr i="0"/>
              </a:pPr>
              <a:r>
                <a:rPr i="1"/>
                <a:t>x</a:t>
              </a:r>
            </a:p>
          </p:txBody>
        </p:sp>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19" name="Laplacien…"/>
          <p:cNvSpPr txBox="1"/>
          <p:nvPr>
            <p:ph type="body" idx="1"/>
          </p:nvPr>
        </p:nvSpPr>
        <p:spPr>
          <a:prstGeom prst="rect">
            <a:avLst/>
          </a:prstGeom>
        </p:spPr>
        <p:txBody>
          <a:bodyPr/>
          <a:lstStyle/>
          <a:p>
            <a:pPr>
              <a:buAutoNum type="arabicPeriod" startAt="3"/>
            </a:pPr>
            <a:r>
              <a:t>Laplacien</a:t>
            </a:r>
          </a:p>
          <a:p>
            <a:pPr lvl="1"/>
            <a:r>
              <a:t>Masques</a:t>
            </a:r>
          </a:p>
          <a:p>
            <a:pPr lvl="2" marL="549910" indent="-308610">
              <a:buClrTx/>
              <a:buSzPct val="100000"/>
              <a:buAutoNum type="romanLcParenR" startAt="4"/>
            </a:pPr>
            <a:r>
              <a:rPr sz="1800">
                <a:solidFill>
                  <a:srgbClr val="000000"/>
                </a:solidFill>
              </a:rPr>
              <a:t>Marr &amp; Hildreth </a:t>
            </a:r>
            <a:endParaRPr sz="1800">
              <a:solidFill>
                <a:srgbClr val="000000"/>
              </a:solidFill>
            </a:endParaRPr>
          </a:p>
          <a:p>
            <a:pPr lvl="3"/>
            <a:r>
              <a:t>Séparabilité de la fonction gaussienne</a:t>
            </a:r>
          </a:p>
          <a:p>
            <a:pPr lvl="4" marL="0" indent="762000">
              <a:buSzTx/>
              <a:buNone/>
            </a:pPr>
            <a14:m>
              <m:oMath>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sSup>
                      <m:e>
                        <m:r>
                          <a:rPr xmlns:a="http://schemas.openxmlformats.org/drawingml/2006/main" sz="2050" i="1">
                            <a:solidFill>
                              <a:srgbClr val="222222"/>
                            </a:solidFill>
                            <a:latin typeface="Cambria Math" panose="02040503050406030204" pitchFamily="18" charset="0"/>
                          </a:rPr>
                          <m:t>∇</m:t>
                        </m:r>
                      </m:e>
                      <m:sup>
                        <m:r>
                          <a:rPr xmlns:a="http://schemas.openxmlformats.org/drawingml/2006/main" sz="2050" i="1">
                            <a:solidFill>
                              <a:srgbClr val="222222"/>
                            </a:solidFill>
                            <a:latin typeface="Cambria Math" panose="02040503050406030204" pitchFamily="18" charset="0"/>
                          </a:rPr>
                          <m:t>2</m:t>
                        </m:r>
                      </m:sup>
                    </m:sSup>
                    <m:sSub>
                      <m:e>
                        <m:r>
                          <a:rPr xmlns:a="http://schemas.openxmlformats.org/drawingml/2006/main" sz="2050" i="1">
                            <a:solidFill>
                              <a:srgbClr val="222222"/>
                            </a:solidFill>
                            <a:latin typeface="Cambria Math" panose="02040503050406030204" pitchFamily="18" charset="0"/>
                          </a:rPr>
                          <m:t>g</m:t>
                        </m:r>
                      </m:e>
                      <m:sub>
                        <m:r>
                          <a:rPr xmlns:a="http://schemas.openxmlformats.org/drawingml/2006/main" sz="2050" i="1">
                            <a:solidFill>
                              <a:srgbClr val="222222"/>
                            </a:solidFill>
                            <a:latin typeface="Cambria Math" panose="02040503050406030204" pitchFamily="18" charset="0"/>
                          </a:rPr>
                          <m:t>σ</m:t>
                        </m:r>
                      </m:sub>
                    </m:sSub>
                  </m:e>
                </m:d>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oMath>
            </a14:m>
            <a:r>
              <a:t> : requiert </a:t>
            </a:r>
            <a14:m>
              <m:oMath>
                <m:sSup>
                  <m:e>
                    <m:r>
                      <a:rPr xmlns:a="http://schemas.openxmlformats.org/drawingml/2006/main" sz="2100" i="1">
                        <a:solidFill>
                          <a:srgbClr val="222222"/>
                        </a:solidFill>
                        <a:latin typeface="Cambria Math" panose="02040503050406030204" pitchFamily="18" charset="0"/>
                      </a:rPr>
                      <m:t>N</m:t>
                    </m:r>
                  </m:e>
                  <m:sup>
                    <m:r>
                      <a:rPr xmlns:a="http://schemas.openxmlformats.org/drawingml/2006/main" sz="2100" i="1">
                        <a:solidFill>
                          <a:srgbClr val="222222"/>
                        </a:solidFill>
                        <a:latin typeface="Cambria Math" panose="02040503050406030204" pitchFamily="18" charset="0"/>
                      </a:rPr>
                      <m:t>2</m:t>
                    </m:r>
                  </m:sup>
                </m:sSup>
              </m:oMath>
            </a14:m>
            <a:r>
              <a:t> multiplications pour chaque pixel</a:t>
            </a:r>
          </a:p>
          <a:p>
            <a:pPr lvl="4" marL="0" indent="762000">
              <a:buSzTx/>
              <a:buNone/>
            </a:pPr>
            <a14:m>
              <m:oMathPara>
                <m:oMathParaPr>
                  <m:jc m:val="left"/>
                </m:oMathParaPr>
                <m:oMath>
                  <m:r>
                    <a:rPr xmlns:a="http://schemas.openxmlformats.org/drawingml/2006/main" sz="2050" i="1">
                      <a:solidFill>
                        <a:srgbClr val="222222"/>
                      </a:solidFill>
                      <a:latin typeface="Cambria Math" panose="02040503050406030204" pitchFamily="18" charset="0"/>
                    </a:rPr>
                    <m:t>=</m:t>
                  </m:r>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f>
                        <m:fPr>
                          <m:ctrlPr>
                            <a:rPr xmlns:a="http://schemas.openxmlformats.org/drawingml/2006/main" sz="2050" i="1">
                              <a:solidFill>
                                <a:srgbClr val="222222"/>
                              </a:solidFill>
                              <a:latin typeface="Cambria Math" panose="02040503050406030204" pitchFamily="18" charset="0"/>
                            </a:rPr>
                          </m:ctrlPr>
                          <m:type m:val="bar"/>
                        </m:fPr>
                        <m:num>
                          <m:sSup>
                            <m:e>
                              <m:r>
                                <m:rPr>
                                  <m:sty m:val="p"/>
                                </m:rPr>
                                <a:rPr xmlns:a="http://schemas.openxmlformats.org/drawingml/2006/main" sz="2050" i="1">
                                  <a:solidFill>
                                    <a:srgbClr val="222222"/>
                                  </a:solidFill>
                                  <a:latin typeface="Cambria Math" panose="02040503050406030204" pitchFamily="18" charset="0"/>
                                </a:rPr>
                                <m:t>∂</m:t>
                              </m:r>
                            </m:e>
                            <m:sup>
                              <m:r>
                                <a:rPr xmlns:a="http://schemas.openxmlformats.org/drawingml/2006/main" sz="2050" i="1">
                                  <a:solidFill>
                                    <a:srgbClr val="222222"/>
                                  </a:solidFill>
                                  <a:latin typeface="Cambria Math" panose="02040503050406030204" pitchFamily="18" charset="0"/>
                                </a:rPr>
                                <m:t>2</m:t>
                              </m:r>
                            </m:sup>
                          </m:sSup>
                          <m:sSub>
                            <m:e>
                              <m:r>
                                <a:rPr xmlns:a="http://schemas.openxmlformats.org/drawingml/2006/main" sz="2050" i="1">
                                  <a:solidFill>
                                    <a:srgbClr val="222222"/>
                                  </a:solidFill>
                                  <a:latin typeface="Cambria Math" panose="02040503050406030204" pitchFamily="18" charset="0"/>
                                </a:rPr>
                                <m:t>g</m:t>
                              </m:r>
                            </m:e>
                            <m:sub>
                              <m:r>
                                <a:rPr xmlns:a="http://schemas.openxmlformats.org/drawingml/2006/main" sz="2050" i="1">
                                  <a:solidFill>
                                    <a:srgbClr val="222222"/>
                                  </a:solidFill>
                                  <a:latin typeface="Cambria Math" panose="02040503050406030204" pitchFamily="18" charset="0"/>
                                </a:rPr>
                                <m:t>σ</m:t>
                              </m:r>
                            </m:sub>
                          </m:sSub>
                        </m:num>
                        <m:den>
                          <m:r>
                            <m:rPr>
                              <m:sty m:val="p"/>
                            </m:rPr>
                            <a:rPr xmlns:a="http://schemas.openxmlformats.org/drawingml/2006/main" sz="2050" i="1">
                              <a:solidFill>
                                <a:srgbClr val="222222"/>
                              </a:solidFill>
                              <a:latin typeface="Cambria Math" panose="02040503050406030204" pitchFamily="18" charset="0"/>
                            </a:rPr>
                            <m:t>∂</m:t>
                          </m:r>
                          <m:sSup>
                            <m:e>
                              <m:r>
                                <a:rPr xmlns:a="http://schemas.openxmlformats.org/drawingml/2006/main" sz="2050" i="1">
                                  <a:solidFill>
                                    <a:srgbClr val="222222"/>
                                  </a:solidFill>
                                  <a:latin typeface="Cambria Math" panose="02040503050406030204" pitchFamily="18" charset="0"/>
                                </a:rPr>
                                <m:t>m</m:t>
                              </m:r>
                            </m:e>
                            <m:sup>
                              <m:r>
                                <a:rPr xmlns:a="http://schemas.openxmlformats.org/drawingml/2006/main" sz="2050" i="1">
                                  <a:solidFill>
                                    <a:srgbClr val="222222"/>
                                  </a:solidFill>
                                  <a:latin typeface="Cambria Math" panose="02040503050406030204" pitchFamily="18" charset="0"/>
                                </a:rPr>
                                <m:t>2</m:t>
                              </m:r>
                            </m:sup>
                          </m:sSup>
                        </m:den>
                      </m:f>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e>
                  </m:d>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g</m:t>
                      </m:r>
                    </m:e>
                    <m:sub>
                      <m:r>
                        <a:rPr xmlns:a="http://schemas.openxmlformats.org/drawingml/2006/main" sz="2050" i="1">
                          <a:solidFill>
                            <a:srgbClr val="222222"/>
                          </a:solidFill>
                          <a:latin typeface="Cambria Math" panose="02040503050406030204" pitchFamily="18" charset="0"/>
                        </a:rPr>
                        <m:t>σ</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d>
                    <m:dPr>
                      <m:ctrlPr>
                        <a:rPr xmlns:a="http://schemas.openxmlformats.org/drawingml/2006/main" sz="2050" i="1">
                          <a:solidFill>
                            <a:srgbClr val="222222"/>
                          </a:solidFill>
                          <a:latin typeface="Cambria Math" panose="02040503050406030204" pitchFamily="18" charset="0"/>
                        </a:rPr>
                      </m:ctrlPr>
                    </m:dPr>
                    <m:e>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t>
                      </m:r>
                      <m:f>
                        <m:fPr>
                          <m:ctrlPr>
                            <a:rPr xmlns:a="http://schemas.openxmlformats.org/drawingml/2006/main" sz="2050" i="1">
                              <a:solidFill>
                                <a:srgbClr val="222222"/>
                              </a:solidFill>
                              <a:latin typeface="Cambria Math" panose="02040503050406030204" pitchFamily="18" charset="0"/>
                            </a:rPr>
                          </m:ctrlPr>
                          <m:type m:val="bar"/>
                        </m:fPr>
                        <m:num>
                          <m:sSup>
                            <m:e>
                              <m:r>
                                <m:rPr>
                                  <m:sty m:val="p"/>
                                </m:rPr>
                                <a:rPr xmlns:a="http://schemas.openxmlformats.org/drawingml/2006/main" sz="2050" i="1">
                                  <a:solidFill>
                                    <a:srgbClr val="222222"/>
                                  </a:solidFill>
                                  <a:latin typeface="Cambria Math" panose="02040503050406030204" pitchFamily="18" charset="0"/>
                                </a:rPr>
                                <m:t>∂</m:t>
                              </m:r>
                            </m:e>
                            <m:sup>
                              <m:r>
                                <a:rPr xmlns:a="http://schemas.openxmlformats.org/drawingml/2006/main" sz="2050" i="1">
                                  <a:solidFill>
                                    <a:srgbClr val="222222"/>
                                  </a:solidFill>
                                  <a:latin typeface="Cambria Math" panose="02040503050406030204" pitchFamily="18" charset="0"/>
                                </a:rPr>
                                <m:t>2</m:t>
                              </m:r>
                            </m:sup>
                          </m:sSup>
                          <m:sSub>
                            <m:e>
                              <m:r>
                                <a:rPr xmlns:a="http://schemas.openxmlformats.org/drawingml/2006/main" sz="2050" i="1">
                                  <a:solidFill>
                                    <a:srgbClr val="222222"/>
                                  </a:solidFill>
                                  <a:latin typeface="Cambria Math" panose="02040503050406030204" pitchFamily="18" charset="0"/>
                                </a:rPr>
                                <m:t>g</m:t>
                              </m:r>
                            </m:e>
                            <m:sub>
                              <m:r>
                                <a:rPr xmlns:a="http://schemas.openxmlformats.org/drawingml/2006/main" sz="2050" i="1">
                                  <a:solidFill>
                                    <a:srgbClr val="222222"/>
                                  </a:solidFill>
                                  <a:latin typeface="Cambria Math" panose="02040503050406030204" pitchFamily="18" charset="0"/>
                                </a:rPr>
                                <m:t>σ</m:t>
                              </m:r>
                            </m:sub>
                          </m:sSub>
                        </m:num>
                        <m:den>
                          <m:r>
                            <m:rPr>
                              <m:sty m:val="p"/>
                            </m:rPr>
                            <a:rPr xmlns:a="http://schemas.openxmlformats.org/drawingml/2006/main" sz="2050" i="1">
                              <a:solidFill>
                                <a:srgbClr val="222222"/>
                              </a:solidFill>
                              <a:latin typeface="Cambria Math" panose="02040503050406030204" pitchFamily="18" charset="0"/>
                            </a:rPr>
                            <m:t>∂</m:t>
                          </m:r>
                          <m:sSup>
                            <m:e>
                              <m:r>
                                <a:rPr xmlns:a="http://schemas.openxmlformats.org/drawingml/2006/main" sz="2050" i="1">
                                  <a:solidFill>
                                    <a:srgbClr val="222222"/>
                                  </a:solidFill>
                                  <a:latin typeface="Cambria Math" panose="02040503050406030204" pitchFamily="18" charset="0"/>
                                </a:rPr>
                                <m:t>n</m:t>
                              </m:r>
                            </m:e>
                            <m:sup>
                              <m:r>
                                <a:rPr xmlns:a="http://schemas.openxmlformats.org/drawingml/2006/main" sz="2050" i="1">
                                  <a:solidFill>
                                    <a:srgbClr val="222222"/>
                                  </a:solidFill>
                                  <a:latin typeface="Cambria Math" panose="02040503050406030204" pitchFamily="18" charset="0"/>
                                </a:rPr>
                                <m:t>2</m:t>
                              </m:r>
                            </m:sup>
                          </m:sSup>
                        </m:den>
                      </m:f>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e>
                  </m:d>
                  <m:r>
                    <a:rPr xmlns:a="http://schemas.openxmlformats.org/drawingml/2006/main" sz="2050" i="1">
                      <a:solidFill>
                        <a:srgbClr val="222222"/>
                      </a:solidFill>
                      <a:latin typeface="Cambria Math" panose="02040503050406030204" pitchFamily="18" charset="0"/>
                    </a:rPr>
                    <m:t>*</m:t>
                  </m:r>
                  <m:sSub>
                    <m:e>
                      <m:r>
                        <a:rPr xmlns:a="http://schemas.openxmlformats.org/drawingml/2006/main" sz="2050" i="1">
                          <a:solidFill>
                            <a:srgbClr val="222222"/>
                          </a:solidFill>
                          <a:latin typeface="Cambria Math" panose="02040503050406030204" pitchFamily="18" charset="0"/>
                        </a:rPr>
                        <m:t>g</m:t>
                      </m:r>
                    </m:e>
                    <m:sub>
                      <m:r>
                        <a:rPr xmlns:a="http://schemas.openxmlformats.org/drawingml/2006/main" sz="2050" i="1">
                          <a:solidFill>
                            <a:srgbClr val="222222"/>
                          </a:solidFill>
                          <a:latin typeface="Cambria Math" panose="02040503050406030204" pitchFamily="18" charset="0"/>
                        </a:rPr>
                        <m:t>σ</m:t>
                      </m:r>
                    </m:sub>
                  </m:sSub>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oMath>
              </m:oMathPara>
            </a14:m>
          </a:p>
        </p:txBody>
      </p:sp>
      <p:sp>
        <p:nvSpPr>
          <p:cNvPr id="7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1" name="Calcul des dérivées d’image"/>
          <p:cNvSpPr txBox="1"/>
          <p:nvPr>
            <p:ph type="title"/>
          </p:nvPr>
        </p:nvSpPr>
        <p:spPr>
          <a:prstGeom prst="rect">
            <a:avLst/>
          </a:prstGeom>
        </p:spPr>
        <p:txBody>
          <a:bodyPr/>
          <a:lstStyle/>
          <a:p>
            <a:pPr/>
            <a:r>
              <a:t>Calcul des dérivées d’image</a:t>
            </a:r>
          </a:p>
        </p:txBody>
      </p:sp>
      <p:pic>
        <p:nvPicPr>
          <p:cNvPr id="722" name="droppedImage.png" descr="droppedImage.png"/>
          <p:cNvPicPr>
            <a:picLocks noChangeAspect="0"/>
          </p:cNvPicPr>
          <p:nvPr/>
        </p:nvPicPr>
        <p:blipFill>
          <a:blip r:embed="rId3">
            <a:extLst/>
          </a:blip>
          <a:stretch>
            <a:fillRect/>
          </a:stretch>
        </p:blipFill>
        <p:spPr>
          <a:xfrm>
            <a:off x="13602706" y="1371078"/>
            <a:ext cx="8026401" cy="6083823"/>
          </a:xfrm>
          <a:prstGeom prst="rect">
            <a:avLst/>
          </a:prstGeom>
        </p:spPr>
      </p:pic>
      <p:sp>
        <p:nvSpPr>
          <p:cNvPr id="723" name="requiert   multiplications pour chaque pixel…"/>
          <p:cNvSpPr/>
          <p:nvPr/>
        </p:nvSpPr>
        <p:spPr>
          <a:xfrm>
            <a:off x="8588957" y="6295307"/>
            <a:ext cx="3745310" cy="1153983"/>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lvl="3" marL="762000" indent="-254000">
              <a:buClr>
                <a:srgbClr val="7F96C4"/>
              </a:buClr>
              <a:buSzPct val="100000"/>
              <a:buChar char="✓"/>
            </a:pPr>
            <a:r>
              <a:t>requiert </a:t>
            </a:r>
            <a14:m>
              <m:oMath>
                <m:r>
                  <a:rPr xmlns:a="http://schemas.openxmlformats.org/drawingml/2006/main" sz="2050" i="1">
                    <a:solidFill>
                      <a:srgbClr val="222222"/>
                    </a:solidFill>
                    <a:latin typeface="Cambria Math" panose="02040503050406030204" pitchFamily="18" charset="0"/>
                  </a:rPr>
                  <m:t>4</m:t>
                </m:r>
                <m:r>
                  <a:rPr xmlns:a="http://schemas.openxmlformats.org/drawingml/2006/main" sz="2050" i="1">
                    <a:solidFill>
                      <a:srgbClr val="222222"/>
                    </a:solidFill>
                    <a:latin typeface="Cambria Math" panose="02040503050406030204" pitchFamily="18" charset="0"/>
                  </a:rPr>
                  <m:t>N</m:t>
                </m:r>
              </m:oMath>
            </a14:m>
            <a:r>
              <a:t> multiplications pour chaque pixel</a:t>
            </a:r>
          </a:p>
          <a:p>
            <a:pPr lvl="3" marL="762000" indent="-254000">
              <a:buClr>
                <a:srgbClr val="7F96C4"/>
              </a:buClr>
              <a:buSzPct val="100000"/>
              <a:buChar char="✓"/>
            </a:pPr>
            <a:r>
              <a:t>plus avantageux si </a:t>
            </a:r>
            <a14:m>
              <m:oMath>
                <m:r>
                  <a:rPr xmlns:a="http://schemas.openxmlformats.org/drawingml/2006/main" sz="2100" i="1">
                    <a:solidFill>
                      <a:srgbClr val="222222"/>
                    </a:solidFill>
                    <a:latin typeface="Cambria Math" panose="02040503050406030204" pitchFamily="18" charset="0"/>
                  </a:rPr>
                  <m:t>σ</m:t>
                </m:r>
                <m:r>
                  <a:rPr xmlns:a="http://schemas.openxmlformats.org/drawingml/2006/main" sz="2100" i="1">
                    <a:solidFill>
                      <a:srgbClr val="222222"/>
                    </a:solidFill>
                    <a:latin typeface="Cambria Math" panose="02040503050406030204" pitchFamily="18" charset="0"/>
                  </a:rPr>
                  <m:t>&gt;</m:t>
                </m:r>
                <m:r>
                  <a:rPr xmlns:a="http://schemas.openxmlformats.org/drawingml/2006/main" sz="2100" i="1">
                    <a:solidFill>
                      <a:srgbClr val="222222"/>
                    </a:solidFill>
                    <a:latin typeface="Cambria Math" panose="02040503050406030204" pitchFamily="18" charset="0"/>
                  </a:rPr>
                  <m:t>1</m:t>
                </m:r>
              </m:oMath>
            </a14:m>
          </a:p>
        </p:txBody>
      </p:sp>
      <p:sp>
        <p:nvSpPr>
          <p:cNvPr id="724" name="Convolution 1D…"/>
          <p:cNvSpPr txBox="1"/>
          <p:nvPr/>
        </p:nvSpPr>
        <p:spPr>
          <a:xfrm>
            <a:off x="1650879" y="4822434"/>
            <a:ext cx="2292086" cy="11471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a:spcBef>
                <a:spcPts val="100"/>
              </a:spcBef>
              <a:defRPr>
                <a:solidFill>
                  <a:srgbClr val="000000"/>
                </a:solidFill>
              </a:defRPr>
            </a:pPr>
          </a:p>
          <a:p>
            <a:pPr algn="ctr">
              <a:spcBef>
                <a:spcPts val="100"/>
              </a:spcBef>
              <a:defRPr>
                <a:solidFill>
                  <a:srgbClr val="000000"/>
                </a:solidFill>
              </a:defRPr>
            </a:pPr>
            <a:r>
              <a:t>Convolution 1D</a:t>
            </a:r>
          </a:p>
          <a:p>
            <a:pPr algn="ctr">
              <a:spcBef>
                <a:spcPts val="100"/>
              </a:spcBef>
              <a:defRPr>
                <a:solidFill>
                  <a:srgbClr val="000000"/>
                </a:solidFill>
              </a:defRPr>
            </a:pPr>
            <a:r>
              <a:t>ligne par ligne</a:t>
            </a:r>
          </a:p>
        </p:txBody>
      </p:sp>
      <p:sp>
        <p:nvSpPr>
          <p:cNvPr id="725" name="Shape"/>
          <p:cNvSpPr/>
          <p:nvPr/>
        </p:nvSpPr>
        <p:spPr>
          <a:xfrm rot="5400000">
            <a:off x="2549271" y="3924041"/>
            <a:ext cx="330201" cy="2126986"/>
          </a:xfrm>
          <a:custGeom>
            <a:avLst/>
            <a:gdLst/>
            <a:ahLst/>
            <a:cxnLst>
              <a:cxn ang="0">
                <a:pos x="wd2" y="hd2"/>
              </a:cxn>
              <a:cxn ang="5400000">
                <a:pos x="wd2" y="hd2"/>
              </a:cxn>
              <a:cxn ang="10800000">
                <a:pos x="wd2" y="hd2"/>
              </a:cxn>
              <a:cxn ang="16200000">
                <a:pos x="wd2" y="hd2"/>
              </a:cxn>
            </a:cxnLst>
            <a:rect l="0" t="0" r="r" b="b"/>
            <a:pathLst>
              <a:path w="21592" h="21527" fill="norm" stroke="1" extrusionOk="0">
                <a:moveTo>
                  <a:pt x="8" y="0"/>
                </a:moveTo>
                <a:cubicBezTo>
                  <a:pt x="6" y="199"/>
                  <a:pt x="2" y="114"/>
                  <a:pt x="0" y="312"/>
                </a:cubicBezTo>
                <a:cubicBezTo>
                  <a:pt x="3266" y="271"/>
                  <a:pt x="6110" y="1171"/>
                  <a:pt x="7881" y="2319"/>
                </a:cubicBezTo>
                <a:cubicBezTo>
                  <a:pt x="8303" y="2593"/>
                  <a:pt x="8628" y="3724"/>
                  <a:pt x="8535" y="4450"/>
                </a:cubicBezTo>
                <a:cubicBezTo>
                  <a:pt x="8359" y="5827"/>
                  <a:pt x="7950" y="7247"/>
                  <a:pt x="9286" y="8516"/>
                </a:cubicBezTo>
                <a:cubicBezTo>
                  <a:pt x="9732" y="8940"/>
                  <a:pt x="10313" y="9309"/>
                  <a:pt x="11135" y="9584"/>
                </a:cubicBezTo>
                <a:cubicBezTo>
                  <a:pt x="12024" y="9882"/>
                  <a:pt x="13137" y="10045"/>
                  <a:pt x="14264" y="10199"/>
                </a:cubicBezTo>
                <a:cubicBezTo>
                  <a:pt x="16209" y="10463"/>
                  <a:pt x="17426" y="10690"/>
                  <a:pt x="19455" y="10773"/>
                </a:cubicBezTo>
                <a:cubicBezTo>
                  <a:pt x="17452" y="10873"/>
                  <a:pt x="16248" y="11066"/>
                  <a:pt x="14329" y="11329"/>
                </a:cubicBezTo>
                <a:cubicBezTo>
                  <a:pt x="13207" y="11482"/>
                  <a:pt x="12111" y="11657"/>
                  <a:pt x="11201" y="11943"/>
                </a:cubicBezTo>
                <a:cubicBezTo>
                  <a:pt x="10224" y="12249"/>
                  <a:pt x="9496" y="12667"/>
                  <a:pt x="9048" y="13162"/>
                </a:cubicBezTo>
                <a:cubicBezTo>
                  <a:pt x="8170" y="14134"/>
                  <a:pt x="8572" y="15196"/>
                  <a:pt x="8512" y="16229"/>
                </a:cubicBezTo>
                <a:cubicBezTo>
                  <a:pt x="8453" y="17257"/>
                  <a:pt x="8534" y="18640"/>
                  <a:pt x="7812" y="19249"/>
                </a:cubicBezTo>
                <a:cubicBezTo>
                  <a:pt x="6453" y="20394"/>
                  <a:pt x="3170" y="21065"/>
                  <a:pt x="65" y="21215"/>
                </a:cubicBezTo>
                <a:cubicBezTo>
                  <a:pt x="67" y="21414"/>
                  <a:pt x="71" y="21328"/>
                  <a:pt x="73" y="21527"/>
                </a:cubicBezTo>
                <a:cubicBezTo>
                  <a:pt x="4688" y="21511"/>
                  <a:pt x="9693" y="21294"/>
                  <a:pt x="12054" y="19699"/>
                </a:cubicBezTo>
                <a:cubicBezTo>
                  <a:pt x="13714" y="18578"/>
                  <a:pt x="13216" y="17199"/>
                  <a:pt x="13245" y="15892"/>
                </a:cubicBezTo>
                <a:cubicBezTo>
                  <a:pt x="13273" y="14666"/>
                  <a:pt x="12742" y="13337"/>
                  <a:pt x="14651" y="12391"/>
                </a:cubicBezTo>
                <a:cubicBezTo>
                  <a:pt x="16312" y="11567"/>
                  <a:pt x="19079" y="11248"/>
                  <a:pt x="21582" y="10984"/>
                </a:cubicBezTo>
                <a:cubicBezTo>
                  <a:pt x="21600" y="10900"/>
                  <a:pt x="21592" y="10677"/>
                  <a:pt x="21563" y="10546"/>
                </a:cubicBezTo>
                <a:cubicBezTo>
                  <a:pt x="19253" y="10425"/>
                  <a:pt x="16826" y="10028"/>
                  <a:pt x="15191" y="9342"/>
                </a:cubicBezTo>
                <a:cubicBezTo>
                  <a:pt x="12785" y="8333"/>
                  <a:pt x="12958" y="6796"/>
                  <a:pt x="13173" y="5374"/>
                </a:cubicBezTo>
                <a:cubicBezTo>
                  <a:pt x="13293" y="4576"/>
                  <a:pt x="11946" y="1521"/>
                  <a:pt x="10542" y="982"/>
                </a:cubicBezTo>
                <a:cubicBezTo>
                  <a:pt x="7796" y="-73"/>
                  <a:pt x="3756" y="13"/>
                  <a:pt x="8" y="0"/>
                </a:cubicBezTo>
                <a:close/>
              </a:path>
            </a:pathLst>
          </a:custGeom>
          <a:solidFill>
            <a:srgbClr val="232A32"/>
          </a:solidFill>
          <a:ln w="12700">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726" name="Convolution 1D…"/>
          <p:cNvSpPr txBox="1"/>
          <p:nvPr/>
        </p:nvSpPr>
        <p:spPr>
          <a:xfrm>
            <a:off x="1658060" y="6153385"/>
            <a:ext cx="3228413" cy="11471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a:spcBef>
                <a:spcPts val="100"/>
              </a:spcBef>
              <a:defRPr>
                <a:solidFill>
                  <a:srgbClr val="000000"/>
                </a:solidFill>
              </a:defRPr>
            </a:pPr>
          </a:p>
          <a:p>
            <a:pPr algn="ctr">
              <a:spcBef>
                <a:spcPts val="100"/>
              </a:spcBef>
              <a:defRPr>
                <a:solidFill>
                  <a:srgbClr val="000000"/>
                </a:solidFill>
              </a:defRPr>
            </a:pPr>
            <a:r>
              <a:t>Convolution 1D</a:t>
            </a:r>
          </a:p>
          <a:p>
            <a:pPr algn="ctr">
              <a:spcBef>
                <a:spcPts val="100"/>
              </a:spcBef>
              <a:defRPr>
                <a:solidFill>
                  <a:srgbClr val="000000"/>
                </a:solidFill>
              </a:defRPr>
            </a:pPr>
            <a:r>
              <a:t>colonne par colonne</a:t>
            </a:r>
          </a:p>
        </p:txBody>
      </p:sp>
      <p:sp>
        <p:nvSpPr>
          <p:cNvPr id="727" name="Shape"/>
          <p:cNvSpPr/>
          <p:nvPr/>
        </p:nvSpPr>
        <p:spPr>
          <a:xfrm rot="5400000">
            <a:off x="3024616" y="4786829"/>
            <a:ext cx="330201" cy="3063313"/>
          </a:xfrm>
          <a:custGeom>
            <a:avLst/>
            <a:gdLst/>
            <a:ahLst/>
            <a:cxnLst>
              <a:cxn ang="0">
                <a:pos x="wd2" y="hd2"/>
              </a:cxn>
              <a:cxn ang="5400000">
                <a:pos x="wd2" y="hd2"/>
              </a:cxn>
              <a:cxn ang="10800000">
                <a:pos x="wd2" y="hd2"/>
              </a:cxn>
              <a:cxn ang="16200000">
                <a:pos x="wd2" y="hd2"/>
              </a:cxn>
            </a:cxnLst>
            <a:rect l="0" t="0" r="r" b="b"/>
            <a:pathLst>
              <a:path w="21592" h="21527" fill="norm" stroke="1" extrusionOk="0">
                <a:moveTo>
                  <a:pt x="8" y="0"/>
                </a:moveTo>
                <a:cubicBezTo>
                  <a:pt x="6" y="199"/>
                  <a:pt x="2" y="114"/>
                  <a:pt x="0" y="312"/>
                </a:cubicBezTo>
                <a:cubicBezTo>
                  <a:pt x="3266" y="271"/>
                  <a:pt x="6110" y="1171"/>
                  <a:pt x="7881" y="2319"/>
                </a:cubicBezTo>
                <a:cubicBezTo>
                  <a:pt x="8303" y="2593"/>
                  <a:pt x="8628" y="3724"/>
                  <a:pt x="8535" y="4450"/>
                </a:cubicBezTo>
                <a:cubicBezTo>
                  <a:pt x="8359" y="5827"/>
                  <a:pt x="7950" y="7247"/>
                  <a:pt x="9286" y="8516"/>
                </a:cubicBezTo>
                <a:cubicBezTo>
                  <a:pt x="9732" y="8940"/>
                  <a:pt x="10313" y="9309"/>
                  <a:pt x="11135" y="9584"/>
                </a:cubicBezTo>
                <a:cubicBezTo>
                  <a:pt x="12024" y="9882"/>
                  <a:pt x="13137" y="10045"/>
                  <a:pt x="14264" y="10199"/>
                </a:cubicBezTo>
                <a:cubicBezTo>
                  <a:pt x="16209" y="10463"/>
                  <a:pt x="17426" y="10690"/>
                  <a:pt x="19455" y="10773"/>
                </a:cubicBezTo>
                <a:cubicBezTo>
                  <a:pt x="17452" y="10873"/>
                  <a:pt x="16248" y="11066"/>
                  <a:pt x="14329" y="11329"/>
                </a:cubicBezTo>
                <a:cubicBezTo>
                  <a:pt x="13207" y="11482"/>
                  <a:pt x="12111" y="11657"/>
                  <a:pt x="11201" y="11943"/>
                </a:cubicBezTo>
                <a:cubicBezTo>
                  <a:pt x="10224" y="12249"/>
                  <a:pt x="9496" y="12667"/>
                  <a:pt x="9048" y="13162"/>
                </a:cubicBezTo>
                <a:cubicBezTo>
                  <a:pt x="8170" y="14134"/>
                  <a:pt x="8572" y="15196"/>
                  <a:pt x="8512" y="16229"/>
                </a:cubicBezTo>
                <a:cubicBezTo>
                  <a:pt x="8453" y="17257"/>
                  <a:pt x="8534" y="18640"/>
                  <a:pt x="7812" y="19249"/>
                </a:cubicBezTo>
                <a:cubicBezTo>
                  <a:pt x="6453" y="20394"/>
                  <a:pt x="3170" y="21065"/>
                  <a:pt x="65" y="21215"/>
                </a:cubicBezTo>
                <a:cubicBezTo>
                  <a:pt x="67" y="21414"/>
                  <a:pt x="71" y="21328"/>
                  <a:pt x="73" y="21527"/>
                </a:cubicBezTo>
                <a:cubicBezTo>
                  <a:pt x="4688" y="21511"/>
                  <a:pt x="9693" y="21294"/>
                  <a:pt x="12054" y="19699"/>
                </a:cubicBezTo>
                <a:cubicBezTo>
                  <a:pt x="13714" y="18578"/>
                  <a:pt x="13216" y="17199"/>
                  <a:pt x="13245" y="15892"/>
                </a:cubicBezTo>
                <a:cubicBezTo>
                  <a:pt x="13273" y="14666"/>
                  <a:pt x="12742" y="13337"/>
                  <a:pt x="14651" y="12391"/>
                </a:cubicBezTo>
                <a:cubicBezTo>
                  <a:pt x="16312" y="11567"/>
                  <a:pt x="19079" y="11248"/>
                  <a:pt x="21582" y="10984"/>
                </a:cubicBezTo>
                <a:cubicBezTo>
                  <a:pt x="21600" y="10900"/>
                  <a:pt x="21592" y="10677"/>
                  <a:pt x="21563" y="10546"/>
                </a:cubicBezTo>
                <a:cubicBezTo>
                  <a:pt x="19253" y="10425"/>
                  <a:pt x="16826" y="10028"/>
                  <a:pt x="15191" y="9342"/>
                </a:cubicBezTo>
                <a:cubicBezTo>
                  <a:pt x="12785" y="8333"/>
                  <a:pt x="12958" y="6796"/>
                  <a:pt x="13173" y="5374"/>
                </a:cubicBezTo>
                <a:cubicBezTo>
                  <a:pt x="13293" y="4576"/>
                  <a:pt x="11946" y="1521"/>
                  <a:pt x="10542" y="982"/>
                </a:cubicBezTo>
                <a:cubicBezTo>
                  <a:pt x="7796" y="-73"/>
                  <a:pt x="3756" y="13"/>
                  <a:pt x="8" y="0"/>
                </a:cubicBezTo>
                <a:close/>
              </a:path>
            </a:pathLst>
          </a:custGeom>
          <a:solidFill>
            <a:srgbClr val="232A32"/>
          </a:solidFill>
          <a:ln w="12700">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728" name="Convolution 1D…"/>
          <p:cNvSpPr txBox="1"/>
          <p:nvPr/>
        </p:nvSpPr>
        <p:spPr>
          <a:xfrm>
            <a:off x="4968091" y="6153385"/>
            <a:ext cx="3228413" cy="11471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a:spcBef>
                <a:spcPts val="100"/>
              </a:spcBef>
              <a:defRPr>
                <a:solidFill>
                  <a:srgbClr val="000000"/>
                </a:solidFill>
              </a:defRPr>
            </a:pPr>
          </a:p>
          <a:p>
            <a:pPr algn="ctr">
              <a:spcBef>
                <a:spcPts val="100"/>
              </a:spcBef>
              <a:defRPr>
                <a:solidFill>
                  <a:srgbClr val="000000"/>
                </a:solidFill>
              </a:defRPr>
            </a:pPr>
            <a:r>
              <a:t>Convolution 1D</a:t>
            </a:r>
          </a:p>
          <a:p>
            <a:pPr algn="ctr">
              <a:spcBef>
                <a:spcPts val="100"/>
              </a:spcBef>
              <a:defRPr>
                <a:solidFill>
                  <a:srgbClr val="000000"/>
                </a:solidFill>
              </a:defRPr>
            </a:pPr>
            <a:r>
              <a:t>ligne par ligne</a:t>
            </a:r>
          </a:p>
        </p:txBody>
      </p:sp>
      <p:sp>
        <p:nvSpPr>
          <p:cNvPr id="729" name="Shape"/>
          <p:cNvSpPr/>
          <p:nvPr/>
        </p:nvSpPr>
        <p:spPr>
          <a:xfrm rot="5400000">
            <a:off x="6334647" y="4786829"/>
            <a:ext cx="330201" cy="3063313"/>
          </a:xfrm>
          <a:custGeom>
            <a:avLst/>
            <a:gdLst/>
            <a:ahLst/>
            <a:cxnLst>
              <a:cxn ang="0">
                <a:pos x="wd2" y="hd2"/>
              </a:cxn>
              <a:cxn ang="5400000">
                <a:pos x="wd2" y="hd2"/>
              </a:cxn>
              <a:cxn ang="10800000">
                <a:pos x="wd2" y="hd2"/>
              </a:cxn>
              <a:cxn ang="16200000">
                <a:pos x="wd2" y="hd2"/>
              </a:cxn>
            </a:cxnLst>
            <a:rect l="0" t="0" r="r" b="b"/>
            <a:pathLst>
              <a:path w="21592" h="21527" fill="norm" stroke="1" extrusionOk="0">
                <a:moveTo>
                  <a:pt x="8" y="0"/>
                </a:moveTo>
                <a:cubicBezTo>
                  <a:pt x="6" y="199"/>
                  <a:pt x="2" y="114"/>
                  <a:pt x="0" y="312"/>
                </a:cubicBezTo>
                <a:cubicBezTo>
                  <a:pt x="3266" y="271"/>
                  <a:pt x="6110" y="1171"/>
                  <a:pt x="7881" y="2319"/>
                </a:cubicBezTo>
                <a:cubicBezTo>
                  <a:pt x="8303" y="2593"/>
                  <a:pt x="8628" y="3724"/>
                  <a:pt x="8535" y="4450"/>
                </a:cubicBezTo>
                <a:cubicBezTo>
                  <a:pt x="8359" y="5827"/>
                  <a:pt x="7950" y="7247"/>
                  <a:pt x="9286" y="8516"/>
                </a:cubicBezTo>
                <a:cubicBezTo>
                  <a:pt x="9732" y="8940"/>
                  <a:pt x="10313" y="9309"/>
                  <a:pt x="11135" y="9584"/>
                </a:cubicBezTo>
                <a:cubicBezTo>
                  <a:pt x="12024" y="9882"/>
                  <a:pt x="13137" y="10045"/>
                  <a:pt x="14264" y="10199"/>
                </a:cubicBezTo>
                <a:cubicBezTo>
                  <a:pt x="16209" y="10463"/>
                  <a:pt x="17426" y="10690"/>
                  <a:pt x="19455" y="10773"/>
                </a:cubicBezTo>
                <a:cubicBezTo>
                  <a:pt x="17452" y="10873"/>
                  <a:pt x="16248" y="11066"/>
                  <a:pt x="14329" y="11329"/>
                </a:cubicBezTo>
                <a:cubicBezTo>
                  <a:pt x="13207" y="11482"/>
                  <a:pt x="12111" y="11657"/>
                  <a:pt x="11201" y="11943"/>
                </a:cubicBezTo>
                <a:cubicBezTo>
                  <a:pt x="10224" y="12249"/>
                  <a:pt x="9496" y="12667"/>
                  <a:pt x="9048" y="13162"/>
                </a:cubicBezTo>
                <a:cubicBezTo>
                  <a:pt x="8170" y="14134"/>
                  <a:pt x="8572" y="15196"/>
                  <a:pt x="8512" y="16229"/>
                </a:cubicBezTo>
                <a:cubicBezTo>
                  <a:pt x="8453" y="17257"/>
                  <a:pt x="8534" y="18640"/>
                  <a:pt x="7812" y="19249"/>
                </a:cubicBezTo>
                <a:cubicBezTo>
                  <a:pt x="6453" y="20394"/>
                  <a:pt x="3170" y="21065"/>
                  <a:pt x="65" y="21215"/>
                </a:cubicBezTo>
                <a:cubicBezTo>
                  <a:pt x="67" y="21414"/>
                  <a:pt x="71" y="21328"/>
                  <a:pt x="73" y="21527"/>
                </a:cubicBezTo>
                <a:cubicBezTo>
                  <a:pt x="4688" y="21511"/>
                  <a:pt x="9693" y="21294"/>
                  <a:pt x="12054" y="19699"/>
                </a:cubicBezTo>
                <a:cubicBezTo>
                  <a:pt x="13714" y="18578"/>
                  <a:pt x="13216" y="17199"/>
                  <a:pt x="13245" y="15892"/>
                </a:cubicBezTo>
                <a:cubicBezTo>
                  <a:pt x="13273" y="14666"/>
                  <a:pt x="12742" y="13337"/>
                  <a:pt x="14651" y="12391"/>
                </a:cubicBezTo>
                <a:cubicBezTo>
                  <a:pt x="16312" y="11567"/>
                  <a:pt x="19079" y="11248"/>
                  <a:pt x="21582" y="10984"/>
                </a:cubicBezTo>
                <a:cubicBezTo>
                  <a:pt x="21600" y="10900"/>
                  <a:pt x="21592" y="10677"/>
                  <a:pt x="21563" y="10546"/>
                </a:cubicBezTo>
                <a:cubicBezTo>
                  <a:pt x="19253" y="10425"/>
                  <a:pt x="16826" y="10028"/>
                  <a:pt x="15191" y="9342"/>
                </a:cubicBezTo>
                <a:cubicBezTo>
                  <a:pt x="12785" y="8333"/>
                  <a:pt x="12958" y="6796"/>
                  <a:pt x="13173" y="5374"/>
                </a:cubicBezTo>
                <a:cubicBezTo>
                  <a:pt x="13293" y="4576"/>
                  <a:pt x="11946" y="1521"/>
                  <a:pt x="10542" y="982"/>
                </a:cubicBezTo>
                <a:cubicBezTo>
                  <a:pt x="7796" y="-73"/>
                  <a:pt x="3756" y="13"/>
                  <a:pt x="8" y="0"/>
                </a:cubicBezTo>
                <a:close/>
              </a:path>
            </a:pathLst>
          </a:custGeom>
          <a:solidFill>
            <a:srgbClr val="232A32"/>
          </a:solidFill>
          <a:ln w="12700">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
        <p:nvSpPr>
          <p:cNvPr id="730" name="Convolution 1D…"/>
          <p:cNvSpPr txBox="1"/>
          <p:nvPr/>
        </p:nvSpPr>
        <p:spPr>
          <a:xfrm>
            <a:off x="4925594" y="4786952"/>
            <a:ext cx="2292086" cy="11471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a:spcBef>
                <a:spcPts val="100"/>
              </a:spcBef>
              <a:defRPr>
                <a:solidFill>
                  <a:srgbClr val="000000"/>
                </a:solidFill>
              </a:defRPr>
            </a:pPr>
          </a:p>
          <a:p>
            <a:pPr algn="ctr">
              <a:spcBef>
                <a:spcPts val="100"/>
              </a:spcBef>
              <a:defRPr>
                <a:solidFill>
                  <a:srgbClr val="000000"/>
                </a:solidFill>
              </a:defRPr>
            </a:pPr>
            <a:r>
              <a:t>Convolution 1D</a:t>
            </a:r>
          </a:p>
          <a:p>
            <a:pPr algn="ctr">
              <a:spcBef>
                <a:spcPts val="100"/>
              </a:spcBef>
              <a:defRPr>
                <a:solidFill>
                  <a:srgbClr val="000000"/>
                </a:solidFill>
              </a:defRPr>
            </a:pPr>
            <a:r>
              <a:t>colonne par colonne</a:t>
            </a:r>
          </a:p>
        </p:txBody>
      </p:sp>
      <p:sp>
        <p:nvSpPr>
          <p:cNvPr id="731" name="Shape"/>
          <p:cNvSpPr/>
          <p:nvPr/>
        </p:nvSpPr>
        <p:spPr>
          <a:xfrm rot="5400000">
            <a:off x="5823986" y="3888560"/>
            <a:ext cx="330201" cy="2126986"/>
          </a:xfrm>
          <a:custGeom>
            <a:avLst/>
            <a:gdLst/>
            <a:ahLst/>
            <a:cxnLst>
              <a:cxn ang="0">
                <a:pos x="wd2" y="hd2"/>
              </a:cxn>
              <a:cxn ang="5400000">
                <a:pos x="wd2" y="hd2"/>
              </a:cxn>
              <a:cxn ang="10800000">
                <a:pos x="wd2" y="hd2"/>
              </a:cxn>
              <a:cxn ang="16200000">
                <a:pos x="wd2" y="hd2"/>
              </a:cxn>
            </a:cxnLst>
            <a:rect l="0" t="0" r="r" b="b"/>
            <a:pathLst>
              <a:path w="21592" h="21527" fill="norm" stroke="1" extrusionOk="0">
                <a:moveTo>
                  <a:pt x="8" y="0"/>
                </a:moveTo>
                <a:cubicBezTo>
                  <a:pt x="6" y="199"/>
                  <a:pt x="2" y="114"/>
                  <a:pt x="0" y="312"/>
                </a:cubicBezTo>
                <a:cubicBezTo>
                  <a:pt x="3266" y="271"/>
                  <a:pt x="6110" y="1171"/>
                  <a:pt x="7881" y="2319"/>
                </a:cubicBezTo>
                <a:cubicBezTo>
                  <a:pt x="8303" y="2593"/>
                  <a:pt x="8628" y="3724"/>
                  <a:pt x="8535" y="4450"/>
                </a:cubicBezTo>
                <a:cubicBezTo>
                  <a:pt x="8359" y="5827"/>
                  <a:pt x="7950" y="7247"/>
                  <a:pt x="9286" y="8516"/>
                </a:cubicBezTo>
                <a:cubicBezTo>
                  <a:pt x="9732" y="8940"/>
                  <a:pt x="10313" y="9309"/>
                  <a:pt x="11135" y="9584"/>
                </a:cubicBezTo>
                <a:cubicBezTo>
                  <a:pt x="12024" y="9882"/>
                  <a:pt x="13137" y="10045"/>
                  <a:pt x="14264" y="10199"/>
                </a:cubicBezTo>
                <a:cubicBezTo>
                  <a:pt x="16209" y="10463"/>
                  <a:pt x="17426" y="10690"/>
                  <a:pt x="19455" y="10773"/>
                </a:cubicBezTo>
                <a:cubicBezTo>
                  <a:pt x="17452" y="10873"/>
                  <a:pt x="16248" y="11066"/>
                  <a:pt x="14329" y="11329"/>
                </a:cubicBezTo>
                <a:cubicBezTo>
                  <a:pt x="13207" y="11482"/>
                  <a:pt x="12111" y="11657"/>
                  <a:pt x="11201" y="11943"/>
                </a:cubicBezTo>
                <a:cubicBezTo>
                  <a:pt x="10224" y="12249"/>
                  <a:pt x="9496" y="12667"/>
                  <a:pt x="9048" y="13162"/>
                </a:cubicBezTo>
                <a:cubicBezTo>
                  <a:pt x="8170" y="14134"/>
                  <a:pt x="8572" y="15196"/>
                  <a:pt x="8512" y="16229"/>
                </a:cubicBezTo>
                <a:cubicBezTo>
                  <a:pt x="8453" y="17257"/>
                  <a:pt x="8534" y="18640"/>
                  <a:pt x="7812" y="19249"/>
                </a:cubicBezTo>
                <a:cubicBezTo>
                  <a:pt x="6453" y="20394"/>
                  <a:pt x="3170" y="21065"/>
                  <a:pt x="65" y="21215"/>
                </a:cubicBezTo>
                <a:cubicBezTo>
                  <a:pt x="67" y="21414"/>
                  <a:pt x="71" y="21328"/>
                  <a:pt x="73" y="21527"/>
                </a:cubicBezTo>
                <a:cubicBezTo>
                  <a:pt x="4688" y="21511"/>
                  <a:pt x="9693" y="21294"/>
                  <a:pt x="12054" y="19699"/>
                </a:cubicBezTo>
                <a:cubicBezTo>
                  <a:pt x="13714" y="18578"/>
                  <a:pt x="13216" y="17199"/>
                  <a:pt x="13245" y="15892"/>
                </a:cubicBezTo>
                <a:cubicBezTo>
                  <a:pt x="13273" y="14666"/>
                  <a:pt x="12742" y="13337"/>
                  <a:pt x="14651" y="12391"/>
                </a:cubicBezTo>
                <a:cubicBezTo>
                  <a:pt x="16312" y="11567"/>
                  <a:pt x="19079" y="11248"/>
                  <a:pt x="21582" y="10984"/>
                </a:cubicBezTo>
                <a:cubicBezTo>
                  <a:pt x="21600" y="10900"/>
                  <a:pt x="21592" y="10677"/>
                  <a:pt x="21563" y="10546"/>
                </a:cubicBezTo>
                <a:cubicBezTo>
                  <a:pt x="19253" y="10425"/>
                  <a:pt x="16826" y="10028"/>
                  <a:pt x="15191" y="9342"/>
                </a:cubicBezTo>
                <a:cubicBezTo>
                  <a:pt x="12785" y="8333"/>
                  <a:pt x="12958" y="6796"/>
                  <a:pt x="13173" y="5374"/>
                </a:cubicBezTo>
                <a:cubicBezTo>
                  <a:pt x="13293" y="4576"/>
                  <a:pt x="11946" y="1521"/>
                  <a:pt x="10542" y="982"/>
                </a:cubicBezTo>
                <a:cubicBezTo>
                  <a:pt x="7796" y="-73"/>
                  <a:pt x="3756" y="13"/>
                  <a:pt x="8" y="0"/>
                </a:cubicBezTo>
                <a:close/>
              </a:path>
            </a:pathLst>
          </a:custGeom>
          <a:solidFill>
            <a:srgbClr val="232A32"/>
          </a:solidFill>
          <a:ln w="12700">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24"/>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25"/>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730"/>
                                        </p:tgtEl>
                                        <p:attrNameLst>
                                          <p:attrName>style.visibility</p:attrName>
                                        </p:attrNameLst>
                                      </p:cBhvr>
                                      <p:to>
                                        <p:strVal val="visible"/>
                                      </p:to>
                                    </p:set>
                                  </p:childTnLst>
                                </p:cTn>
                              </p:par>
                              <p:par>
                                <p:cTn id="12" presetClass="entr" nodeType="withEffect" presetSubtype="0" presetID="1" grpId="2" fill="hold">
                                  <p:stCondLst>
                                    <p:cond delay="0"/>
                                  </p:stCondLst>
                                  <p:iterate type="el" backwards="0">
                                    <p:tmAbs val="0"/>
                                  </p:iterate>
                                  <p:childTnLst>
                                    <p:set>
                                      <p:cBhvr>
                                        <p:cTn id="13" fill="hold"/>
                                        <p:tgtEl>
                                          <p:spTgt spid="73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3" fill="hold">
                                  <p:stCondLst>
                                    <p:cond delay="0"/>
                                  </p:stCondLst>
                                  <p:iterate type="el" backwards="0">
                                    <p:tmAbs val="0"/>
                                  </p:iterate>
                                  <p:childTnLst>
                                    <p:set>
                                      <p:cBhvr>
                                        <p:cTn id="16" fill="hold"/>
                                        <p:tgtEl>
                                          <p:spTgt spid="726"/>
                                        </p:tgtEl>
                                        <p:attrNameLst>
                                          <p:attrName>style.visibility</p:attrName>
                                        </p:attrNameLst>
                                      </p:cBhvr>
                                      <p:to>
                                        <p:strVal val="visible"/>
                                      </p:to>
                                    </p:set>
                                  </p:childTnLst>
                                </p:cTn>
                              </p:par>
                              <p:par>
                                <p:cTn id="17" presetClass="entr" nodeType="withEffect" presetSubtype="0" presetID="1" grpId="3" fill="hold">
                                  <p:stCondLst>
                                    <p:cond delay="0"/>
                                  </p:stCondLst>
                                  <p:iterate type="el" backwards="0">
                                    <p:tmAbs val="0"/>
                                  </p:iterate>
                                  <p:childTnLst>
                                    <p:set>
                                      <p:cBhvr>
                                        <p:cTn id="18" fill="hold"/>
                                        <p:tgtEl>
                                          <p:spTgt spid="727"/>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4" fill="hold">
                                  <p:stCondLst>
                                    <p:cond delay="0"/>
                                  </p:stCondLst>
                                  <p:iterate type="el" backwards="0">
                                    <p:tmAbs val="0"/>
                                  </p:iterate>
                                  <p:childTnLst>
                                    <p:set>
                                      <p:cBhvr>
                                        <p:cTn id="21" fill="hold"/>
                                        <p:tgtEl>
                                          <p:spTgt spid="728"/>
                                        </p:tgtEl>
                                        <p:attrNameLst>
                                          <p:attrName>style.visibility</p:attrName>
                                        </p:attrNameLst>
                                      </p:cBhvr>
                                      <p:to>
                                        <p:strVal val="visible"/>
                                      </p:to>
                                    </p:set>
                                  </p:childTnLst>
                                </p:cTn>
                              </p:par>
                              <p:par>
                                <p:cTn id="22" presetClass="entr" nodeType="withEffect" presetSubtype="0" presetID="1" grpId="4" fill="hold">
                                  <p:stCondLst>
                                    <p:cond delay="0"/>
                                  </p:stCondLst>
                                  <p:iterate type="el" backwards="0">
                                    <p:tmAbs val="0"/>
                                  </p:iterate>
                                  <p:childTnLst>
                                    <p:set>
                                      <p:cBhvr>
                                        <p:cTn id="23" fill="hold"/>
                                        <p:tgtEl>
                                          <p:spTgt spid="7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5" fill="hold">
                                  <p:stCondLst>
                                    <p:cond delay="0"/>
                                  </p:stCondLst>
                                  <p:iterate type="el" backwards="0">
                                    <p:tmAbs val="0"/>
                                  </p:iterate>
                                  <p:childTnLst>
                                    <p:set>
                                      <p:cBhvr>
                                        <p:cTn id="27" fill="hold"/>
                                        <p:tgtEl>
                                          <p:spTgt spid="723">
                                            <p:bg/>
                                          </p:spTgt>
                                        </p:tgtEl>
                                        <p:attrNameLst>
                                          <p:attrName>style.visibility</p:attrName>
                                        </p:attrNameLst>
                                      </p:cBhvr>
                                      <p:to>
                                        <p:strVal val="visible"/>
                                      </p:to>
                                    </p:set>
                                  </p:childTnLst>
                                </p:cTn>
                              </p:par>
                              <p:par>
                                <p:cTn id="28" presetClass="entr" nodeType="withEffect" presetSubtype="0" presetID="1" grpId="5" fill="hold">
                                  <p:stCondLst>
                                    <p:cond delay="0"/>
                                  </p:stCondLst>
                                  <p:iterate type="el" backwards="0">
                                    <p:tmAbs val="0"/>
                                  </p:iterate>
                                  <p:childTnLst>
                                    <p:set>
                                      <p:cBhvr>
                                        <p:cTn id="29" fill="hold"/>
                                        <p:tgtEl>
                                          <p:spTgt spid="723">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5" fill="hold">
                                  <p:stCondLst>
                                    <p:cond delay="0"/>
                                  </p:stCondLst>
                                  <p:iterate type="el" backwards="0">
                                    <p:tmAbs val="0"/>
                                  </p:iterate>
                                  <p:childTnLst>
                                    <p:set>
                                      <p:cBhvr>
                                        <p:cTn id="33" fill="hold"/>
                                        <p:tgtEl>
                                          <p:spTgt spid="723">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6" grpId="3"/>
      <p:bldP build="whole" bldLvl="1" animBg="1" rev="0" advAuto="0" spid="730" grpId="2"/>
      <p:bldP build="whole" bldLvl="1" animBg="1" rev="0" advAuto="0" spid="724" grpId="1"/>
      <p:bldP build="p" bldLvl="5" animBg="1" rev="0" advAuto="0" spid="723" grpId="5"/>
      <p:bldP build="whole" bldLvl="1" animBg="1" rev="0" advAuto="0" spid="728" grpId="4"/>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34" name="Laplacien…"/>
          <p:cNvSpPr txBox="1"/>
          <p:nvPr>
            <p:ph type="body" idx="1"/>
          </p:nvPr>
        </p:nvSpPr>
        <p:spPr>
          <a:prstGeom prst="rect">
            <a:avLst/>
          </a:prstGeom>
        </p:spPr>
        <p:txBody>
          <a:bodyPr/>
          <a:lstStyle>
            <a:lvl1pPr>
              <a:buAutoNum type="arabicPeriod" startAt="3"/>
            </a:lvl1pPr>
            <a:lvl3pPr>
              <a:buBlip>
                <a:blip r:embed="rId3"/>
              </a:buBlip>
            </a:lvl3pPr>
          </a:lstStyle>
          <a:p>
            <a:pPr/>
            <a:r>
              <a:t>Laplacien</a:t>
            </a:r>
          </a:p>
          <a:p>
            <a:pPr lvl="1"/>
            <a:r>
              <a:t>Masques</a:t>
            </a:r>
          </a:p>
          <a:p>
            <a:pPr lvl="2"/>
            <a:r>
              <a:t>comparaison</a:t>
            </a:r>
          </a:p>
        </p:txBody>
      </p:sp>
      <p:sp>
        <p:nvSpPr>
          <p:cNvPr id="7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6" name="Calcul des dérivées d’image"/>
          <p:cNvSpPr txBox="1"/>
          <p:nvPr>
            <p:ph type="title"/>
          </p:nvPr>
        </p:nvSpPr>
        <p:spPr>
          <a:prstGeom prst="rect">
            <a:avLst/>
          </a:prstGeom>
        </p:spPr>
        <p:txBody>
          <a:bodyPr/>
          <a:lstStyle/>
          <a:p>
            <a:pPr/>
            <a:r>
              <a:t>Calcul des dérivées d’image</a:t>
            </a:r>
          </a:p>
        </p:txBody>
      </p:sp>
      <p:sp>
        <p:nvSpPr>
          <p:cNvPr id="737" name="différences finies…"/>
          <p:cNvSpPr/>
          <p:nvPr/>
        </p:nvSpPr>
        <p:spPr>
          <a:xfrm>
            <a:off x="419100" y="3349847"/>
            <a:ext cx="2832100" cy="3536506"/>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différences finies </a:t>
            </a:r>
          </a:p>
          <a:p>
            <a:pPr algn="ctr" defTabSz="457200">
              <a:spcBef>
                <a:spcPts val="0"/>
              </a:spcBef>
              <a:defRPr>
                <a:solidFill>
                  <a:srgbClr val="232A32"/>
                </a:solidFill>
              </a:defRPr>
            </a:pPr>
            <a:r>
              <a:t>(</a:t>
            </a:r>
            <a14:m>
              <m:oMath>
                <m:r>
                  <a:rPr xmlns:a="http://schemas.openxmlformats.org/drawingml/2006/main" sz="2100" i="1">
                    <a:solidFill>
                      <a:srgbClr val="232A32"/>
                    </a:solidFill>
                    <a:latin typeface="Cambria Math" panose="02040503050406030204" pitchFamily="18" charset="0"/>
                  </a:rPr>
                  <m:t>h</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1</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2</m:t>
                </m:r>
              </m:oMath>
            </a14:m>
            <a:r>
              <a:t>)</a:t>
            </a:r>
          </a:p>
        </p:txBody>
      </p:sp>
      <p:pic>
        <p:nvPicPr>
          <p:cNvPr id="738" name="droppedImage.tiff" descr="droppedImage.tiff"/>
          <p:cNvPicPr>
            <a:picLocks noChangeAspect="0"/>
          </p:cNvPicPr>
          <p:nvPr/>
        </p:nvPicPr>
        <p:blipFill>
          <a:blip r:embed="rId4">
            <a:extLst/>
          </a:blip>
          <a:stretch>
            <a:fillRect/>
          </a:stretch>
        </p:blipFill>
        <p:spPr>
          <a:xfrm>
            <a:off x="419099" y="3349847"/>
            <a:ext cx="2679575" cy="2717674"/>
          </a:xfrm>
          <a:prstGeom prst="rect">
            <a:avLst/>
          </a:prstGeom>
        </p:spPr>
      </p:pic>
      <p:sp>
        <p:nvSpPr>
          <p:cNvPr id="739" name="Variante 1"/>
          <p:cNvSpPr/>
          <p:nvPr/>
        </p:nvSpPr>
        <p:spPr>
          <a:xfrm>
            <a:off x="3092450" y="5749912"/>
            <a:ext cx="2882901" cy="32553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Variante 1</a:t>
            </a:r>
          </a:p>
        </p:txBody>
      </p:sp>
      <p:pic>
        <p:nvPicPr>
          <p:cNvPr id="740" name="droppedImage.tiff" descr="droppedImage.tiff"/>
          <p:cNvPicPr>
            <a:picLocks noChangeAspect="0"/>
          </p:cNvPicPr>
          <p:nvPr/>
        </p:nvPicPr>
        <p:blipFill>
          <a:blip r:embed="rId5">
            <a:extLst/>
          </a:blip>
          <a:stretch>
            <a:fillRect/>
          </a:stretch>
        </p:blipFill>
        <p:spPr>
          <a:xfrm>
            <a:off x="3092450" y="5749912"/>
            <a:ext cx="2717801" cy="2755901"/>
          </a:xfrm>
          <a:prstGeom prst="rect">
            <a:avLst/>
          </a:prstGeom>
        </p:spPr>
      </p:pic>
      <p:sp>
        <p:nvSpPr>
          <p:cNvPr id="741" name="Laplacien numérique (w=3)"/>
          <p:cNvSpPr/>
          <p:nvPr/>
        </p:nvSpPr>
        <p:spPr>
          <a:xfrm>
            <a:off x="7205212" y="1516733"/>
            <a:ext cx="3239420" cy="3278834"/>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Laplacien numérique (</a:t>
            </a:r>
            <a:r>
              <a:rPr i="1" spc="100">
                <a:latin typeface="+mj-lt"/>
                <a:ea typeface="+mj-ea"/>
                <a:cs typeface="+mj-cs"/>
                <a:sym typeface="Times Roman"/>
              </a:rPr>
              <a:t>w</a:t>
            </a:r>
            <a:r>
              <a:rPr spc="100">
                <a:latin typeface="+mj-lt"/>
                <a:ea typeface="+mj-ea"/>
                <a:cs typeface="+mj-cs"/>
                <a:sym typeface="Times Roman"/>
              </a:rPr>
              <a:t>=3</a:t>
            </a:r>
            <a:r>
              <a:t>)</a:t>
            </a:r>
          </a:p>
        </p:txBody>
      </p:sp>
      <p:pic>
        <p:nvPicPr>
          <p:cNvPr id="742" name="droppedImage.tiff" descr="droppedImage.tiff"/>
          <p:cNvPicPr>
            <a:picLocks noChangeAspect="0"/>
          </p:cNvPicPr>
          <p:nvPr/>
        </p:nvPicPr>
        <p:blipFill>
          <a:blip r:embed="rId6">
            <a:extLst/>
          </a:blip>
          <a:stretch>
            <a:fillRect/>
          </a:stretch>
        </p:blipFill>
        <p:spPr>
          <a:xfrm>
            <a:off x="7205212" y="1516733"/>
            <a:ext cx="2717801" cy="2755901"/>
          </a:xfrm>
          <a:prstGeom prst="rect">
            <a:avLst/>
          </a:prstGeom>
        </p:spPr>
      </p:pic>
      <p:sp>
        <p:nvSpPr>
          <p:cNvPr id="743" name="Variante 2"/>
          <p:cNvSpPr/>
          <p:nvPr/>
        </p:nvSpPr>
        <p:spPr>
          <a:xfrm>
            <a:off x="3943350" y="2144067"/>
            <a:ext cx="2882901" cy="32553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Variante 2</a:t>
            </a:r>
          </a:p>
        </p:txBody>
      </p:sp>
      <p:pic>
        <p:nvPicPr>
          <p:cNvPr id="744" name="droppedImage.tiff" descr="droppedImage.tiff"/>
          <p:cNvPicPr>
            <a:picLocks noChangeAspect="0"/>
          </p:cNvPicPr>
          <p:nvPr/>
        </p:nvPicPr>
        <p:blipFill>
          <a:blip r:embed="rId7">
            <a:extLst/>
          </a:blip>
          <a:stretch>
            <a:fillRect/>
          </a:stretch>
        </p:blipFill>
        <p:spPr>
          <a:xfrm>
            <a:off x="3943350" y="2144067"/>
            <a:ext cx="2717801" cy="2755901"/>
          </a:xfrm>
          <a:prstGeom prst="rect">
            <a:avLst/>
          </a:prstGeom>
        </p:spPr>
      </p:pic>
      <p:sp>
        <p:nvSpPr>
          <p:cNvPr id="745" name="Marr &amp; Hildreth…"/>
          <p:cNvSpPr/>
          <p:nvPr/>
        </p:nvSpPr>
        <p:spPr>
          <a:xfrm>
            <a:off x="6419850" y="5143817"/>
            <a:ext cx="2882901" cy="357473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Marr &amp; Hildreth </a:t>
            </a:r>
          </a:p>
          <a:p>
            <a:pPr algn="ctr" defTabSz="457200">
              <a:spcBef>
                <a:spcPts val="0"/>
              </a:spcBef>
              <a:defRPr>
                <a:solidFill>
                  <a:srgbClr val="232A32"/>
                </a:solidFill>
              </a:defRPr>
            </a:pPr>
            <a:r>
              <a:t>(</a:t>
            </a:r>
            <a14:m>
              <m:oMath>
                <m:r>
                  <a:rPr xmlns:a="http://schemas.openxmlformats.org/drawingml/2006/main" sz="2100" i="1">
                    <a:solidFill>
                      <a:srgbClr val="232A32"/>
                    </a:solidFill>
                    <a:latin typeface="Cambria Math" panose="02040503050406030204" pitchFamily="18" charset="0"/>
                  </a:rPr>
                  <m:t>σ</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1</m:t>
                </m:r>
              </m:oMath>
            </a14:m>
            <a:r>
              <a:rPr spc="100">
                <a:latin typeface="+mj-lt"/>
                <a:ea typeface="+mj-ea"/>
                <a:cs typeface="+mj-cs"/>
                <a:sym typeface="Times Roman"/>
              </a:rPr>
              <a:t>, </a:t>
            </a:r>
            <a14:m>
              <m:oMath>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9</m:t>
                </m:r>
              </m:oMath>
            </a14:m>
            <a:r>
              <a:t>)</a:t>
            </a:r>
          </a:p>
        </p:txBody>
      </p:sp>
      <p:pic>
        <p:nvPicPr>
          <p:cNvPr id="746" name="camLoG1.pgm" descr="camLoG1.pgm"/>
          <p:cNvPicPr>
            <a:picLocks noChangeAspect="0"/>
          </p:cNvPicPr>
          <p:nvPr/>
        </p:nvPicPr>
        <p:blipFill>
          <a:blip r:embed="rId8">
            <a:extLst/>
          </a:blip>
          <a:stretch>
            <a:fillRect/>
          </a:stretch>
        </p:blipFill>
        <p:spPr>
          <a:xfrm>
            <a:off x="6419850" y="5143817"/>
            <a:ext cx="2717801" cy="2755901"/>
          </a:xfrm>
          <a:prstGeom prst="rect">
            <a:avLst/>
          </a:prstGeom>
        </p:spPr>
      </p:pic>
      <p:sp>
        <p:nvSpPr>
          <p:cNvPr id="747" name="Marr &amp; Hildreth…"/>
          <p:cNvSpPr/>
          <p:nvPr/>
        </p:nvSpPr>
        <p:spPr>
          <a:xfrm>
            <a:off x="9683750" y="4813617"/>
            <a:ext cx="2882901" cy="357473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Marr &amp; Hildreth </a:t>
            </a:r>
          </a:p>
          <a:p>
            <a:pPr algn="ctr" defTabSz="457200">
              <a:spcBef>
                <a:spcPts val="0"/>
              </a:spcBef>
              <a:defRPr>
                <a:solidFill>
                  <a:srgbClr val="232A32"/>
                </a:solidFill>
              </a:defRPr>
            </a:pPr>
            <a:r>
              <a:t>(</a:t>
            </a:r>
            <a14:m>
              <m:oMath>
                <m:r>
                  <a:rPr xmlns:a="http://schemas.openxmlformats.org/drawingml/2006/main" sz="2100" i="1">
                    <a:solidFill>
                      <a:srgbClr val="232A32"/>
                    </a:solidFill>
                    <a:latin typeface="Cambria Math" panose="02040503050406030204" pitchFamily="18" charset="0"/>
                  </a:rPr>
                  <m:t>σ</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3</m:t>
                </m:r>
              </m:oMath>
            </a14:m>
            <a:r>
              <a:rPr spc="100">
                <a:latin typeface="+mj-lt"/>
                <a:ea typeface="+mj-ea"/>
                <a:cs typeface="+mj-cs"/>
                <a:sym typeface="Times Roman"/>
              </a:rPr>
              <a:t>, </a:t>
            </a:r>
            <a14:m>
              <m:oMath>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25</m:t>
                </m:r>
              </m:oMath>
            </a14:m>
            <a:r>
              <a:t>)</a:t>
            </a:r>
          </a:p>
        </p:txBody>
      </p:sp>
      <p:pic>
        <p:nvPicPr>
          <p:cNvPr id="748" name="camLoG3.png" descr="camLoG3.png"/>
          <p:cNvPicPr>
            <a:picLocks noChangeAspect="0"/>
          </p:cNvPicPr>
          <p:nvPr/>
        </p:nvPicPr>
        <p:blipFill>
          <a:blip r:embed="rId9">
            <a:extLst/>
          </a:blip>
          <a:stretch>
            <a:fillRect/>
          </a:stretch>
        </p:blipFill>
        <p:spPr>
          <a:xfrm>
            <a:off x="9683750" y="4813617"/>
            <a:ext cx="2717801" cy="2755901"/>
          </a:xfrm>
          <a:prstGeom prst="rect">
            <a:avLst/>
          </a:prstGeom>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Calcul des dérivées d’une image…"/>
          <p:cNvSpPr txBox="1"/>
          <p:nvPr>
            <p:ph type="body" idx="1"/>
          </p:nvPr>
        </p:nvSpPr>
        <p:spPr>
          <a:prstGeom prst="rect">
            <a:avLst/>
          </a:prstGeom>
        </p:spPr>
        <p:txBody>
          <a:bodyPr>
            <a:normAutofit fontScale="100000" lnSpcReduction="0"/>
          </a:bodyPr>
          <a:lstStyle/>
          <a:p>
            <a:pPr>
              <a:defRPr>
                <a:solidFill>
                  <a:srgbClr val="4C4C4F">
                    <a:alpha val="60000"/>
                  </a:srgbClr>
                </a:solidFill>
              </a:defRPr>
            </a:pPr>
            <a:r>
              <a:t>Calcul des dérivées d’une image</a:t>
            </a:r>
          </a:p>
          <a:p>
            <a:pPr/>
            <a:r>
              <a:t>Contours</a:t>
            </a:r>
          </a:p>
          <a:p>
            <a:pPr lvl="1"/>
            <a:r>
              <a:t>Détecteur gradient</a:t>
            </a:r>
          </a:p>
          <a:p>
            <a:pPr lvl="2"/>
            <a:r>
              <a:t>Seuillage du gradient</a:t>
            </a:r>
          </a:p>
          <a:p>
            <a:pPr lvl="2"/>
            <a:r>
              <a:t>Suppression des non-maxima (du gradient)</a:t>
            </a:r>
          </a:p>
          <a:p>
            <a:pPr lvl="2"/>
            <a:r>
              <a:t>Retrait des faux contours (pas à l’examen) </a:t>
            </a:r>
          </a:p>
          <a:p>
            <a:pPr lvl="2"/>
            <a:r>
              <a:t>Détecteur de Canny (pas à l’examen)</a:t>
            </a:r>
          </a:p>
          <a:p>
            <a:pPr lvl="1"/>
            <a:r>
              <a:t>Détecteur Laplacien</a:t>
            </a:r>
          </a:p>
          <a:p>
            <a:pPr>
              <a:defRPr>
                <a:solidFill>
                  <a:srgbClr val="4C4C4F">
                    <a:alpha val="60000"/>
                  </a:srgbClr>
                </a:solidFill>
              </a:defRPr>
            </a:pPr>
            <a:r>
              <a:t>Coins</a:t>
            </a:r>
          </a:p>
          <a:p>
            <a:pPr>
              <a:defRPr>
                <a:solidFill>
                  <a:srgbClr val="4C4C4F">
                    <a:alpha val="60000"/>
                  </a:srgbClr>
                </a:solidFill>
              </a:defRPr>
            </a:pPr>
            <a:r>
              <a:t>Segmentation</a:t>
            </a:r>
          </a:p>
        </p:txBody>
      </p:sp>
      <p:sp>
        <p:nvSpPr>
          <p:cNvPr id="7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3"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54" name="Objectif"/>
          <p:cNvSpPr txBox="1"/>
          <p:nvPr>
            <p:ph type="body" idx="1"/>
          </p:nvPr>
        </p:nvSpPr>
        <p:spPr>
          <a:prstGeom prst="rect">
            <a:avLst/>
          </a:prstGeom>
        </p:spPr>
        <p:txBody>
          <a:bodyPr/>
          <a:lstStyle/>
          <a:p>
            <a:pPr lvl="2">
              <a:buBlip>
                <a:blip r:embed="rId3"/>
              </a:buBlip>
            </a:pPr>
            <a:r>
              <a:t>Objectif</a:t>
            </a:r>
          </a:p>
        </p:txBody>
      </p:sp>
      <p:sp>
        <p:nvSpPr>
          <p:cNvPr id="7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6" name="Contours"/>
          <p:cNvSpPr txBox="1"/>
          <p:nvPr>
            <p:ph type="title"/>
          </p:nvPr>
        </p:nvSpPr>
        <p:spPr>
          <a:prstGeom prst="rect">
            <a:avLst/>
          </a:prstGeom>
        </p:spPr>
        <p:txBody>
          <a:bodyPr/>
          <a:lstStyle>
            <a:lvl1pPr>
              <a:buAutoNum type="arabicPeriod" startAt="2"/>
            </a:lvl1pPr>
          </a:lstStyle>
          <a:p>
            <a:pPr/>
            <a:r>
              <a:t>Contours</a:t>
            </a:r>
          </a:p>
        </p:txBody>
      </p:sp>
      <p:sp>
        <p:nvSpPr>
          <p:cNvPr id="757" name="Image originale : f[m, n]"/>
          <p:cNvSpPr/>
          <p:nvPr/>
        </p:nvSpPr>
        <p:spPr>
          <a:xfrm>
            <a:off x="1050232" y="2963217"/>
            <a:ext cx="3341142" cy="437103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Image originale : </a:t>
            </a:r>
            <a:r>
              <a:rPr i="1" spc="300">
                <a:latin typeface="+mj-lt"/>
                <a:ea typeface="+mj-ea"/>
                <a:cs typeface="+mj-cs"/>
                <a:sym typeface="Times Roman"/>
              </a:rPr>
              <a:t>f</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p>
        </p:txBody>
      </p:sp>
      <p:pic>
        <p:nvPicPr>
          <p:cNvPr id="758" name="ecrou.jpg" descr="ecrou.jpg"/>
          <p:cNvPicPr>
            <a:picLocks noChangeAspect="0"/>
          </p:cNvPicPr>
          <p:nvPr/>
        </p:nvPicPr>
        <p:blipFill>
          <a:blip r:embed="rId4">
            <a:extLst/>
          </a:blip>
          <a:stretch>
            <a:fillRect/>
          </a:stretch>
        </p:blipFill>
        <p:spPr>
          <a:xfrm>
            <a:off x="1050232" y="2963217"/>
            <a:ext cx="3176042" cy="3848101"/>
          </a:xfrm>
          <a:prstGeom prst="rect">
            <a:avLst/>
          </a:prstGeom>
        </p:spPr>
      </p:pic>
      <p:sp>
        <p:nvSpPr>
          <p:cNvPr id="759" name="Image des contours :…"/>
          <p:cNvSpPr/>
          <p:nvPr/>
        </p:nvSpPr>
        <p:spPr>
          <a:xfrm>
            <a:off x="9732677" y="1384508"/>
            <a:ext cx="3307774" cy="487013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p>
          <a:p>
            <a:pPr/>
            <a:r>
              <a:t>Image des contours : </a:t>
            </a:r>
            <a14:m>
              <m:oMath>
                <m:r>
                  <a:rPr xmlns:a="http://schemas.openxmlformats.org/drawingml/2006/main" sz="2100" i="1">
                    <a:solidFill>
                      <a:srgbClr val="222222"/>
                    </a:solidFill>
                    <a:latin typeface="Cambria Math" panose="02040503050406030204" pitchFamily="18" charset="0"/>
                  </a:rPr>
                  <m:t>c</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p>
          <a:p>
            <a:pPr lvl="2" marL="508000" indent="-254000">
              <a:buClr>
                <a:srgbClr val="7F96C4"/>
              </a:buClr>
              <a:buSzPct val="100000"/>
              <a:buChar char="✓"/>
            </a:pPr>
            <a:r>
              <a:t>image binaire</a:t>
            </a:r>
          </a:p>
        </p:txBody>
      </p:sp>
      <p:pic>
        <p:nvPicPr>
          <p:cNvPr id="760" name="gauss2Seuil.jpg" descr="gauss2Seuil.jpg"/>
          <p:cNvPicPr>
            <a:picLocks noChangeAspect="0"/>
          </p:cNvPicPr>
          <p:nvPr/>
        </p:nvPicPr>
        <p:blipFill>
          <a:blip r:embed="rId5">
            <a:extLst/>
          </a:blip>
          <a:stretch>
            <a:fillRect/>
          </a:stretch>
        </p:blipFill>
        <p:spPr>
          <a:xfrm>
            <a:off x="9732677" y="1384508"/>
            <a:ext cx="3142674" cy="3848101"/>
          </a:xfrm>
          <a:prstGeom prst="rect">
            <a:avLst/>
          </a:prstGeom>
        </p:spPr>
      </p:pic>
      <p:sp>
        <p:nvSpPr>
          <p:cNvPr id="761" name="Détecteur"/>
          <p:cNvSpPr/>
          <p:nvPr/>
        </p:nvSpPr>
        <p:spPr>
          <a:xfrm>
            <a:off x="4679644" y="4315306"/>
            <a:ext cx="1943101" cy="1117601"/>
          </a:xfrm>
          <a:prstGeom prst="rightArrow">
            <a:avLst>
              <a:gd name="adj1" fmla="val 51315"/>
              <a:gd name="adj2" fmla="val 50891"/>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Détecteur</a:t>
            </a:r>
          </a:p>
        </p:txBody>
      </p:sp>
      <p:grpSp>
        <p:nvGrpSpPr>
          <p:cNvPr id="766" name="Group"/>
          <p:cNvGrpSpPr/>
          <p:nvPr/>
        </p:nvGrpSpPr>
        <p:grpSpPr>
          <a:xfrm>
            <a:off x="4059094" y="2126424"/>
            <a:ext cx="3977712" cy="1557531"/>
            <a:chOff x="208056" y="-38925"/>
            <a:chExt cx="3977711" cy="1557530"/>
          </a:xfrm>
        </p:grpSpPr>
        <p:sp>
          <p:nvSpPr>
            <p:cNvPr id="762" name="{contour, non-contour}"/>
            <p:cNvSpPr/>
            <p:nvPr/>
          </p:nvSpPr>
          <p:spPr>
            <a:xfrm>
              <a:off x="208056" y="-38926"/>
              <a:ext cx="3977712" cy="46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14:m>
                <m:oMath>
                  <m:r>
                    <a:rPr xmlns:a="http://schemas.openxmlformats.org/drawingml/2006/main" sz="2100" i="1">
                      <a:solidFill>
                        <a:srgbClr val="222222"/>
                      </a:solidFill>
                      <a:latin typeface="Cambria Math" panose="02040503050406030204" pitchFamily="18" charset="0"/>
                    </a:rPr>
                    <m:t>c</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t>
                  </m:r>
                </m:oMath>
              </a14:m>
              <a:r>
                <a:t> {contour, non-contour}</a:t>
              </a:r>
            </a:p>
          </p:txBody>
        </p:sp>
        <p:sp>
          <p:nvSpPr>
            <p:cNvPr id="763" name="étiquettes"/>
            <p:cNvSpPr/>
            <p:nvPr/>
          </p:nvSpPr>
          <p:spPr>
            <a:xfrm>
              <a:off x="1627368" y="1008695"/>
              <a:ext cx="1214637" cy="509910"/>
            </a:xfrm>
            <a:prstGeom prst="rect">
              <a:avLst/>
            </a:prstGeom>
            <a:solidFill>
              <a:srgbClr val="D2DFF6"/>
            </a:solidFill>
            <a:ln w="76200" cap="flat">
              <a:solidFill>
                <a:srgbClr val="D2DEF6"/>
              </a:solidFill>
              <a:prstDash val="solid"/>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étiquettes</a:t>
              </a:r>
            </a:p>
          </p:txBody>
        </p:sp>
        <p:sp>
          <p:nvSpPr>
            <p:cNvPr id="764" name="Line"/>
            <p:cNvSpPr/>
            <p:nvPr/>
          </p:nvSpPr>
          <p:spPr>
            <a:xfrm>
              <a:off x="1638972" y="450850"/>
              <a:ext cx="301660" cy="617498"/>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765" name="Line"/>
            <p:cNvSpPr/>
            <p:nvPr/>
          </p:nvSpPr>
          <p:spPr>
            <a:xfrm flipH="1">
              <a:off x="2326705" y="450850"/>
              <a:ext cx="286427" cy="616713"/>
            </a:xfrm>
            <a:prstGeom prst="line">
              <a:avLst/>
            </a:prstGeom>
            <a:noFill/>
            <a:ln w="25400" cap="flat">
              <a:solidFill>
                <a:srgbClr val="000000"/>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grpSp>
      <p:sp>
        <p:nvSpPr>
          <p:cNvPr id="767" name="Remarque :…"/>
          <p:cNvSpPr/>
          <p:nvPr/>
        </p:nvSpPr>
        <p:spPr>
          <a:xfrm>
            <a:off x="5803900" y="6451290"/>
            <a:ext cx="6210300" cy="2083420"/>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6"/>
              </a:buBlip>
            </a:pPr>
            <a:r>
              <a:t>la valeur en cas de contour doit être différente de 0, ça pourrait être </a:t>
            </a:r>
            <a14:m>
              <m:oMath>
                <m:d>
                  <m:dPr>
                    <m:ctrlPr>
                      <a:rPr xmlns:a="http://schemas.openxmlformats.org/drawingml/2006/main" sz="2100" i="1">
                        <a:solidFill>
                          <a:srgbClr val="222222"/>
                        </a:solidFill>
                        <a:latin typeface="Cambria Math" panose="02040503050406030204" pitchFamily="18" charset="0"/>
                      </a:rPr>
                    </m:ctrlPr>
                    <m:begChr m:val="|"/>
                    <m:endChr m:val="|"/>
                  </m:dPr>
                  <m:e>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e>
                </m:d>
              </m:oMath>
            </a14:m>
            <a:r>
              <a:t>ou 1 ou 255</a:t>
            </a:r>
          </a:p>
          <a:p>
            <a:pPr lvl="2" marL="508000" indent="-254000">
              <a:buClr>
                <a:srgbClr val="7F96C4"/>
              </a:buClr>
              <a:buSzPct val="100000"/>
              <a:buChar char="✓"/>
            </a:pPr>
            <a:r>
              <a:t>souvent on préférera conserver </a:t>
            </a:r>
            <a14:m>
              <m:oMath>
                <m:d>
                  <m:dPr>
                    <m:ctrlPr>
                      <a:rPr xmlns:a="http://schemas.openxmlformats.org/drawingml/2006/main" sz="2100" i="1">
                        <a:solidFill>
                          <a:srgbClr val="222222"/>
                        </a:solidFill>
                        <a:latin typeface="Cambria Math" panose="02040503050406030204" pitchFamily="18" charset="0"/>
                      </a:rPr>
                    </m:ctrlPr>
                    <m:begChr m:val="|"/>
                    <m:endChr m:val="|"/>
                  </m:dPr>
                  <m:e>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e>
                </m:d>
              </m:oMath>
            </a14:m>
            <a:r>
              <a:t> le plus longtemps possible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59"/>
                                        </p:tgtEl>
                                        <p:attrNameLst>
                                          <p:attrName>style.visibility</p:attrName>
                                        </p:attrNameLst>
                                      </p:cBhvr>
                                      <p:to>
                                        <p:strVal val="visible"/>
                                      </p:to>
                                    </p:set>
                                  </p:childTnLst>
                                </p:cTn>
                              </p:par>
                              <p:par>
                                <p:cTn id="10" presetClass="entr" nodeType="withEffect" presetSubtype="0" presetID="1" grpId="2" fill="hold">
                                  <p:stCondLst>
                                    <p:cond delay="0"/>
                                  </p:stCondLst>
                                  <p:iterate type="el" backwards="0">
                                    <p:tmAbs val="0"/>
                                  </p:iterate>
                                  <p:childTnLst>
                                    <p:set>
                                      <p:cBhvr>
                                        <p:cTn id="11" fill="hold"/>
                                        <p:tgtEl>
                                          <p:spTgt spid="76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766"/>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7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7" grpId="5"/>
      <p:bldP build="whole" bldLvl="1" animBg="1" rev="0" advAuto="0" spid="753" grpId="4"/>
      <p:bldP build="whole" bldLvl="1" animBg="1" rev="0" advAuto="0" spid="761" grpId="1"/>
      <p:bldP build="whole" bldLvl="1" animBg="1" rev="0" advAuto="0" spid="766" grpId="3"/>
      <p:bldP build="whole" bldLvl="1" animBg="1" rev="0" advAuto="0" spid="759"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9"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70" name="Détecteur gradient…"/>
          <p:cNvSpPr txBox="1"/>
          <p:nvPr>
            <p:ph type="body" idx="1"/>
          </p:nvPr>
        </p:nvSpPr>
        <p:spPr>
          <a:prstGeom prst="rect">
            <a:avLst/>
          </a:prstGeom>
        </p:spPr>
        <p:txBody>
          <a:bodyPr/>
          <a:lstStyle/>
          <a:p>
            <a:pPr/>
            <a:r>
              <a:t>Détecteur gradient </a:t>
            </a:r>
          </a:p>
          <a:p>
            <a:pPr lvl="1"/>
            <a:r>
              <a:t>Seuillage de la norme du gradient</a:t>
            </a:r>
          </a:p>
        </p:txBody>
      </p:sp>
      <p:sp>
        <p:nvSpPr>
          <p:cNvPr id="771" name="Changement de dynamique de"/>
          <p:cNvSpPr/>
          <p:nvPr/>
        </p:nvSpPr>
        <p:spPr>
          <a:xfrm>
            <a:off x="4629917" y="3060487"/>
            <a:ext cx="3939596" cy="511172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Changement de dynamique de </a:t>
            </a:r>
            <a14:m>
              <m:oMath>
                <m:d>
                  <m:dPr>
                    <m:ctrlPr>
                      <a:rPr xmlns:a="http://schemas.openxmlformats.org/drawingml/2006/main" sz="2100" i="1">
                        <a:solidFill>
                          <a:srgbClr val="232A32"/>
                        </a:solidFill>
                        <a:latin typeface="Cambria Math" panose="02040503050406030204" pitchFamily="18" charset="0"/>
                      </a:rPr>
                    </m:ctrlPr>
                    <m:begChr m:val="|"/>
                    <m:endChr m:val="|"/>
                  </m:dPr>
                  <m:e>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f</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m</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e>
                </m:d>
              </m:oMath>
            </a14:m>
          </a:p>
        </p:txBody>
      </p:sp>
      <p:pic>
        <p:nvPicPr>
          <p:cNvPr id="772" name="gradMagRemap.jpg" descr="gradMagRemap.jpg"/>
          <p:cNvPicPr>
            <a:picLocks noChangeAspect="0"/>
          </p:cNvPicPr>
          <p:nvPr/>
        </p:nvPicPr>
        <p:blipFill>
          <a:blip r:embed="rId3">
            <a:extLst/>
          </a:blip>
          <a:stretch>
            <a:fillRect/>
          </a:stretch>
        </p:blipFill>
        <p:spPr>
          <a:xfrm>
            <a:off x="4629917" y="3060487"/>
            <a:ext cx="3442830" cy="4219224"/>
          </a:xfrm>
          <a:prstGeom prst="rect">
            <a:avLst/>
          </a:prstGeom>
        </p:spPr>
      </p:pic>
      <p:sp>
        <p:nvSpPr>
          <p:cNvPr id="773" name="seuillée à 25"/>
          <p:cNvSpPr/>
          <p:nvPr/>
        </p:nvSpPr>
        <p:spPr>
          <a:xfrm>
            <a:off x="9031420" y="3060488"/>
            <a:ext cx="3774776" cy="481962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14:m>
              <m:oMath>
                <m:d>
                  <m:dPr>
                    <m:ctrlPr>
                      <a:rPr xmlns:a="http://schemas.openxmlformats.org/drawingml/2006/main" sz="2100" i="1">
                        <a:solidFill>
                          <a:srgbClr val="232A32"/>
                        </a:solidFill>
                        <a:latin typeface="Cambria Math" panose="02040503050406030204" pitchFamily="18" charset="0"/>
                      </a:rPr>
                    </m:ctrlPr>
                    <m:begChr m:val="|"/>
                    <m:endChr m:val="|"/>
                  </m:dPr>
                  <m:e>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f</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m</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e>
                </m:d>
              </m:oMath>
            </a14:m>
            <a:r>
              <a:t> seuillée à 25</a:t>
            </a:r>
          </a:p>
        </p:txBody>
      </p:sp>
      <p:pic>
        <p:nvPicPr>
          <p:cNvPr id="774" name="contoursSeuil.jpg" descr="contoursSeuil.jpg"/>
          <p:cNvPicPr>
            <a:picLocks noChangeAspect="0"/>
          </p:cNvPicPr>
          <p:nvPr/>
        </p:nvPicPr>
        <p:blipFill>
          <a:blip r:embed="rId4">
            <a:extLst/>
          </a:blip>
          <a:stretch>
            <a:fillRect/>
          </a:stretch>
        </p:blipFill>
        <p:spPr>
          <a:xfrm>
            <a:off x="9031420" y="3060488"/>
            <a:ext cx="3442830" cy="4219223"/>
          </a:xfrm>
          <a:prstGeom prst="rect">
            <a:avLst/>
          </a:prstGeom>
        </p:spPr>
      </p:pic>
      <p:sp>
        <p:nvSpPr>
          <p:cNvPr id="7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6" name="Contours"/>
          <p:cNvSpPr txBox="1"/>
          <p:nvPr>
            <p:ph type="title"/>
          </p:nvPr>
        </p:nvSpPr>
        <p:spPr>
          <a:prstGeom prst="rect">
            <a:avLst/>
          </a:prstGeom>
        </p:spPr>
        <p:txBody>
          <a:bodyPr/>
          <a:lstStyle>
            <a:lvl1pPr>
              <a:buAutoNum type="arabicPeriod" startAt="2"/>
            </a:lvl1pPr>
          </a:lstStyle>
          <a:p>
            <a:pPr/>
            <a:r>
              <a:t>Contours</a:t>
            </a:r>
          </a:p>
        </p:txBody>
      </p:sp>
      <p:sp>
        <p:nvSpPr>
          <p:cNvPr id="777" name="Module du gradient :"/>
          <p:cNvSpPr txBox="1"/>
          <p:nvPr/>
        </p:nvSpPr>
        <p:spPr>
          <a:xfrm>
            <a:off x="444907" y="2958749"/>
            <a:ext cx="3607930" cy="4919942"/>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buClrTx/>
            </a:pPr>
          </a:p>
          <a:p>
            <a:pPr>
              <a:buClrTx/>
            </a:pPr>
            <a:r>
              <a:t>Module du gradient : </a:t>
            </a:r>
            <a14:m>
              <m:oMath>
                <m:d>
                  <m:dPr>
                    <m:ctrlPr>
                      <a:rPr xmlns:a="http://schemas.openxmlformats.org/drawingml/2006/main" sz="2050" i="1">
                        <a:solidFill>
                          <a:srgbClr val="222222"/>
                        </a:solidFill>
                        <a:latin typeface="Cambria Math" panose="02040503050406030204" pitchFamily="18" charset="0"/>
                      </a:rPr>
                    </m:ctrlPr>
                    <m:begChr m:val="|"/>
                    <m:endChr m:val="|"/>
                  </m:dPr>
                  <m:e>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e>
                </m:d>
              </m:oMath>
            </a14:m>
          </a:p>
        </p:txBody>
      </p:sp>
      <p:pic>
        <p:nvPicPr>
          <p:cNvPr id="778" name="gradMag.jpg" descr="gradMag.jpg"/>
          <p:cNvPicPr>
            <a:picLocks noChangeAspect="0"/>
          </p:cNvPicPr>
          <p:nvPr/>
        </p:nvPicPr>
        <p:blipFill>
          <a:blip r:embed="rId5">
            <a:extLst/>
          </a:blip>
          <a:stretch>
            <a:fillRect/>
          </a:stretch>
        </p:blipFill>
        <p:spPr>
          <a:xfrm>
            <a:off x="444907" y="2958749"/>
            <a:ext cx="3442830" cy="4219223"/>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99" name="Source : Thèse de F. Deschênes, 2002 Source : Thèse de F. Deschênes, 2002" descr="Source : Thèse de F. Deschênes, 2002 Source : Thèse de F. Deschênes, 2002"/>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00" name="Caractéristiques moyen niveau…"/>
          <p:cNvSpPr txBox="1"/>
          <p:nvPr>
            <p:ph type="body" idx="1"/>
          </p:nvPr>
        </p:nvSpPr>
        <p:spPr>
          <a:prstGeom prst="rect">
            <a:avLst/>
          </a:prstGeom>
        </p:spPr>
        <p:txBody>
          <a:bodyPr/>
          <a:lstStyle/>
          <a:p>
            <a:pPr lvl="2">
              <a:buBlip>
                <a:blip r:embed="rId3"/>
              </a:buBlip>
            </a:pPr>
            <a:r>
              <a:t>Caractéristiques moyen niveau</a:t>
            </a:r>
          </a:p>
          <a:p>
            <a:pPr lvl="3"/>
            <a:r>
              <a:t>Paire d’images de flou pour la reconstruction 3D. On extrait la différence de flou qui est en relation directe avec la profondeur de chaque point</a:t>
            </a:r>
          </a:p>
        </p:txBody>
      </p:sp>
      <p:sp>
        <p:nvSpPr>
          <p:cNvPr id="10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 name="panneauxReconst2.jpg" descr="panneauxReconst2.jpg"/>
          <p:cNvPicPr>
            <a:picLocks noChangeAspect="0"/>
          </p:cNvPicPr>
          <p:nvPr/>
        </p:nvPicPr>
        <p:blipFill>
          <a:blip r:embed="rId4">
            <a:extLst/>
          </a:blip>
          <a:stretch>
            <a:fillRect/>
          </a:stretch>
        </p:blipFill>
        <p:spPr>
          <a:xfrm>
            <a:off x="5638800" y="5715000"/>
            <a:ext cx="4252807" cy="3022600"/>
          </a:xfrm>
          <a:prstGeom prst="rect">
            <a:avLst/>
          </a:prstGeom>
        </p:spPr>
      </p:pic>
      <p:pic>
        <p:nvPicPr>
          <p:cNvPr id="103" name="panneaux1.jpg" descr="panneaux1.jpg"/>
          <p:cNvPicPr>
            <a:picLocks noChangeAspect="0"/>
          </p:cNvPicPr>
          <p:nvPr/>
        </p:nvPicPr>
        <p:blipFill>
          <a:blip r:embed="rId5">
            <a:extLst/>
          </a:blip>
          <a:stretch>
            <a:fillRect/>
          </a:stretch>
        </p:blipFill>
        <p:spPr>
          <a:xfrm>
            <a:off x="8470900" y="2882900"/>
            <a:ext cx="3606800" cy="2781300"/>
          </a:xfrm>
          <a:prstGeom prst="rect">
            <a:avLst/>
          </a:prstGeom>
        </p:spPr>
      </p:pic>
      <p:pic>
        <p:nvPicPr>
          <p:cNvPr id="104" name="panneaux2.jpg" descr="panneaux2.jpg"/>
          <p:cNvPicPr>
            <a:picLocks noChangeAspect="0"/>
          </p:cNvPicPr>
          <p:nvPr/>
        </p:nvPicPr>
        <p:blipFill>
          <a:blip r:embed="rId6">
            <a:extLst/>
          </a:blip>
          <a:stretch>
            <a:fillRect/>
          </a:stretch>
        </p:blipFill>
        <p:spPr>
          <a:xfrm>
            <a:off x="4559300" y="2882900"/>
            <a:ext cx="3606801" cy="2781300"/>
          </a:xfrm>
          <a:prstGeom prst="rect">
            <a:avLst/>
          </a:prstGeom>
        </p:spPr>
      </p:pic>
      <p:pic>
        <p:nvPicPr>
          <p:cNvPr id="105" name="panneauxReconst1.jpg" descr="panneauxReconst1.jpg"/>
          <p:cNvPicPr>
            <a:picLocks noChangeAspect="0"/>
          </p:cNvPicPr>
          <p:nvPr/>
        </p:nvPicPr>
        <p:blipFill>
          <a:blip r:embed="rId7">
            <a:extLst/>
          </a:blip>
          <a:stretch>
            <a:fillRect/>
          </a:stretch>
        </p:blipFill>
        <p:spPr>
          <a:xfrm>
            <a:off x="1041400" y="5715000"/>
            <a:ext cx="4252807" cy="3022600"/>
          </a:xfrm>
          <a:prstGeom prst="rect">
            <a:avLst/>
          </a:prstGeom>
        </p:spPr>
      </p:pic>
      <p:sp>
        <p:nvSpPr>
          <p:cNvPr id="106" name="Deux images avec des mises au point différentes"/>
          <p:cNvSpPr/>
          <p:nvPr/>
        </p:nvSpPr>
        <p:spPr>
          <a:xfrm>
            <a:off x="1219200" y="3774613"/>
            <a:ext cx="3124200"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Deux images avec des mises au point différentes</a:t>
            </a:r>
          </a:p>
        </p:txBody>
      </p:sp>
      <p:sp>
        <p:nvSpPr>
          <p:cNvPr id="107" name="Reconstruction 3D tirée de la paire"/>
          <p:cNvSpPr/>
          <p:nvPr/>
        </p:nvSpPr>
        <p:spPr>
          <a:xfrm>
            <a:off x="10055103" y="7098345"/>
            <a:ext cx="2387601" cy="7258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Reconstruction 3D tirée de la paire</a:t>
            </a:r>
          </a:p>
        </p:txBody>
      </p:sp>
      <p:sp>
        <p:nvSpPr>
          <p:cNvPr id="108" name="Préambule"/>
          <p:cNvSpPr txBox="1"/>
          <p:nvPr>
            <p:ph type="title"/>
          </p:nvPr>
        </p:nvSpPr>
        <p:spPr>
          <a:prstGeom prst="rect">
            <a:avLst/>
          </a:prstGeom>
        </p:spPr>
        <p:txBody>
          <a:bodyPr/>
          <a:lstStyle>
            <a:lvl1pPr marL="0" indent="0">
              <a:buSzTx/>
              <a:buNone/>
            </a:lvl1pPr>
          </a:lstStyle>
          <a:p>
            <a:pPr/>
            <a:r>
              <a:t>Préambule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 grpId="1"/>
      <p:bldP build="whole" bldLvl="1" animBg="1" rev="0" advAuto="0" spid="102" grpId="2"/>
      <p:bldP build="whole" bldLvl="1" animBg="1" rev="0" advAuto="0" spid="107" grpId="3"/>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0" name="Source : PM Jodoin Source : PM Jodoin" descr="Source : PM Jodoin Source : PM Jodoin"/>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7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2" name="pasted-movie.png" descr="pasted-movie.png"/>
          <p:cNvPicPr>
            <a:picLocks noChangeAspect="1"/>
          </p:cNvPicPr>
          <p:nvPr/>
        </p:nvPicPr>
        <p:blipFill>
          <a:blip r:embed="rId3">
            <a:extLst/>
          </a:blip>
          <a:stretch>
            <a:fillRect/>
          </a:stretch>
        </p:blipFill>
        <p:spPr>
          <a:xfrm>
            <a:off x="1406866" y="858239"/>
            <a:ext cx="10191068" cy="803712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Détecteur gradient…"/>
          <p:cNvSpPr txBox="1"/>
          <p:nvPr>
            <p:ph type="body" idx="1"/>
          </p:nvPr>
        </p:nvSpPr>
        <p:spPr>
          <a:prstGeom prst="rect">
            <a:avLst/>
          </a:prstGeom>
        </p:spPr>
        <p:txBody>
          <a:bodyPr/>
          <a:lstStyle/>
          <a:p>
            <a:pPr/>
            <a:r>
              <a:t>Détecteur gradient</a:t>
            </a:r>
          </a:p>
          <a:p>
            <a:pPr lvl="1"/>
            <a:r>
              <a:t>Seuillage de la norme du gradient</a:t>
            </a:r>
          </a:p>
        </p:txBody>
      </p:sp>
      <p:sp>
        <p:nvSpPr>
          <p:cNvPr id="7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6" name="Contours"/>
          <p:cNvSpPr txBox="1"/>
          <p:nvPr>
            <p:ph type="title"/>
          </p:nvPr>
        </p:nvSpPr>
        <p:spPr>
          <a:prstGeom prst="rect">
            <a:avLst/>
          </a:prstGeom>
        </p:spPr>
        <p:txBody>
          <a:bodyPr/>
          <a:lstStyle>
            <a:lvl1pPr>
              <a:buAutoNum type="arabicPeriod" startAt="2"/>
            </a:lvl1pPr>
          </a:lstStyle>
          <a:p>
            <a:pPr/>
            <a:r>
              <a:t>Contours</a:t>
            </a:r>
          </a:p>
        </p:txBody>
      </p:sp>
      <p:grpSp>
        <p:nvGrpSpPr>
          <p:cNvPr id="789" name="Group"/>
          <p:cNvGrpSpPr/>
          <p:nvPr/>
        </p:nvGrpSpPr>
        <p:grpSpPr>
          <a:xfrm>
            <a:off x="431800" y="2971799"/>
            <a:ext cx="3187700" cy="4476751"/>
            <a:chOff x="-63500" y="-88900"/>
            <a:chExt cx="3187700" cy="4476749"/>
          </a:xfrm>
        </p:grpSpPr>
        <p:sp>
          <p:nvSpPr>
            <p:cNvPr id="787" name="Image originale : f[m, n]"/>
            <p:cNvSpPr/>
            <p:nvPr/>
          </p:nvSpPr>
          <p:spPr>
            <a:xfrm>
              <a:off x="149487" y="3930649"/>
              <a:ext cx="2755033"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Image originale : </a:t>
              </a:r>
              <a:r>
                <a:rPr i="1" spc="300">
                  <a:latin typeface="+mj-lt"/>
                  <a:ea typeface="+mj-ea"/>
                  <a:cs typeface="+mj-cs"/>
                  <a:sym typeface="Times Roman"/>
                </a:rPr>
                <a:t>f</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p>
          </p:txBody>
        </p:sp>
        <p:pic>
          <p:nvPicPr>
            <p:cNvPr id="788" name="Bikesgray.jpg" descr="Bikesgray.jpg"/>
            <p:cNvPicPr>
              <a:picLocks noChangeAspect="0"/>
            </p:cNvPicPr>
            <p:nvPr/>
          </p:nvPicPr>
          <p:blipFill>
            <a:blip r:embed="rId2">
              <a:extLst/>
            </a:blip>
            <a:stretch>
              <a:fillRect/>
            </a:stretch>
          </p:blipFill>
          <p:spPr>
            <a:xfrm>
              <a:off x="-63500" y="-88900"/>
              <a:ext cx="3187700" cy="3987800"/>
            </a:xfrm>
            <a:prstGeom prst="rect">
              <a:avLst/>
            </a:prstGeom>
            <a:effectLst/>
          </p:spPr>
        </p:pic>
      </p:grpSp>
      <p:grpSp>
        <p:nvGrpSpPr>
          <p:cNvPr id="792" name="Group"/>
          <p:cNvGrpSpPr/>
          <p:nvPr/>
        </p:nvGrpSpPr>
        <p:grpSpPr>
          <a:xfrm>
            <a:off x="6388100" y="1116645"/>
            <a:ext cx="3187700" cy="4458655"/>
            <a:chOff x="-63500" y="0"/>
            <a:chExt cx="3187700" cy="4458654"/>
          </a:xfrm>
        </p:grpSpPr>
        <p:pic>
          <p:nvPicPr>
            <p:cNvPr id="790" name="droppedImage.png" descr="droppedImage.png"/>
            <p:cNvPicPr>
              <a:picLocks noChangeAspect="0"/>
            </p:cNvPicPr>
            <p:nvPr/>
          </p:nvPicPr>
          <p:blipFill>
            <a:blip r:embed="rId3">
              <a:extLst/>
            </a:blip>
            <a:stretch>
              <a:fillRect/>
            </a:stretch>
          </p:blipFill>
          <p:spPr>
            <a:xfrm>
              <a:off x="-63500" y="470854"/>
              <a:ext cx="3187700" cy="3987801"/>
            </a:xfrm>
            <a:prstGeom prst="rect">
              <a:avLst/>
            </a:prstGeom>
            <a:effectLst/>
          </p:spPr>
        </p:pic>
        <p:sp>
          <p:nvSpPr>
            <p:cNvPr id="791" name="seuil = 10"/>
            <p:cNvSpPr/>
            <p:nvPr/>
          </p:nvSpPr>
          <p:spPr>
            <a:xfrm>
              <a:off x="941517" y="-1"/>
              <a:ext cx="116907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10</a:t>
              </a:r>
            </a:p>
          </p:txBody>
        </p:sp>
      </p:grpSp>
      <p:grpSp>
        <p:nvGrpSpPr>
          <p:cNvPr id="795" name="Group"/>
          <p:cNvGrpSpPr/>
          <p:nvPr/>
        </p:nvGrpSpPr>
        <p:grpSpPr>
          <a:xfrm>
            <a:off x="9626600" y="1129345"/>
            <a:ext cx="3187700" cy="4445955"/>
            <a:chOff x="-63500" y="0"/>
            <a:chExt cx="3187700" cy="4445954"/>
          </a:xfrm>
        </p:grpSpPr>
        <p:pic>
          <p:nvPicPr>
            <p:cNvPr id="793" name="droppedImage.png" descr="droppedImage.png"/>
            <p:cNvPicPr>
              <a:picLocks noChangeAspect="0"/>
            </p:cNvPicPr>
            <p:nvPr/>
          </p:nvPicPr>
          <p:blipFill>
            <a:blip r:embed="rId4">
              <a:extLst/>
            </a:blip>
            <a:stretch>
              <a:fillRect/>
            </a:stretch>
          </p:blipFill>
          <p:spPr>
            <a:xfrm>
              <a:off x="-63500" y="458154"/>
              <a:ext cx="3187700" cy="3987801"/>
            </a:xfrm>
            <a:prstGeom prst="rect">
              <a:avLst/>
            </a:prstGeom>
            <a:effectLst/>
          </p:spPr>
        </p:pic>
        <p:sp>
          <p:nvSpPr>
            <p:cNvPr id="794" name="seuil = 20"/>
            <p:cNvSpPr/>
            <p:nvPr/>
          </p:nvSpPr>
          <p:spPr>
            <a:xfrm>
              <a:off x="933456" y="-1"/>
              <a:ext cx="116907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20</a:t>
              </a:r>
            </a:p>
          </p:txBody>
        </p:sp>
      </p:grpSp>
      <p:grpSp>
        <p:nvGrpSpPr>
          <p:cNvPr id="798" name="Group"/>
          <p:cNvGrpSpPr/>
          <p:nvPr/>
        </p:nvGrpSpPr>
        <p:grpSpPr>
          <a:xfrm>
            <a:off x="1175469" y="4991100"/>
            <a:ext cx="5911131" cy="3987800"/>
            <a:chOff x="0" y="-88900"/>
            <a:chExt cx="5911130" cy="3987800"/>
          </a:xfrm>
        </p:grpSpPr>
        <p:pic>
          <p:nvPicPr>
            <p:cNvPr id="796" name="droppedImage.png" descr="droppedImage.png"/>
            <p:cNvPicPr>
              <a:picLocks noChangeAspect="0"/>
            </p:cNvPicPr>
            <p:nvPr/>
          </p:nvPicPr>
          <p:blipFill>
            <a:blip r:embed="rId5">
              <a:extLst/>
            </a:blip>
            <a:stretch>
              <a:fillRect/>
            </a:stretch>
          </p:blipFill>
          <p:spPr>
            <a:xfrm>
              <a:off x="2723430" y="-88900"/>
              <a:ext cx="3187701" cy="3987800"/>
            </a:xfrm>
            <a:prstGeom prst="rect">
              <a:avLst/>
            </a:prstGeom>
            <a:effectLst/>
          </p:spPr>
        </p:pic>
        <p:sp>
          <p:nvSpPr>
            <p:cNvPr id="797" name="Différences finies, schéma avant"/>
            <p:cNvSpPr/>
            <p:nvPr/>
          </p:nvSpPr>
          <p:spPr>
            <a:xfrm>
              <a:off x="0" y="2481262"/>
              <a:ext cx="2667000" cy="1108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14:m>
                <m:oMathPara>
                  <m:oMathParaPr>
                    <m:jc m:val="center"/>
                  </m:oMathParaPr>
                  <m:oMath>
                    <m:d>
                      <m:dPr>
                        <m:ctrlPr>
                          <a:rPr xmlns:a="http://schemas.openxmlformats.org/drawingml/2006/main" sz="2100" i="1">
                            <a:solidFill>
                              <a:srgbClr val="232A32"/>
                            </a:solidFill>
                            <a:latin typeface="Cambria Math" panose="02040503050406030204" pitchFamily="18" charset="0"/>
                          </a:rPr>
                        </m:ctrlPr>
                        <m:begChr m:val="|"/>
                        <m:endChr m:val="|"/>
                      </m:dPr>
                      <m:e>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f</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m</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e>
                    </m:d>
                  </m:oMath>
                </m:oMathPara>
              </a14:m>
              <a:endParaRPr spc="100">
                <a:latin typeface="+mj-lt"/>
                <a:ea typeface="+mj-ea"/>
                <a:cs typeface="+mj-cs"/>
                <a:sym typeface="Times Roman"/>
              </a:endParaRPr>
            </a:p>
            <a:p>
              <a:pPr algn="ctr" defTabSz="457200">
                <a:spcBef>
                  <a:spcPts val="0"/>
                </a:spcBef>
                <a:defRPr>
                  <a:solidFill>
                    <a:srgbClr val="232A32"/>
                  </a:solidFill>
                </a:defRPr>
              </a:pPr>
              <a:r>
                <a:t>Différences finies, schéma avant</a:t>
              </a:r>
            </a:p>
          </p:txBody>
        </p:sp>
      </p:grpSp>
      <p:grpSp>
        <p:nvGrpSpPr>
          <p:cNvPr id="801" name="Group"/>
          <p:cNvGrpSpPr/>
          <p:nvPr/>
        </p:nvGrpSpPr>
        <p:grpSpPr>
          <a:xfrm>
            <a:off x="8102600" y="5321300"/>
            <a:ext cx="4394870" cy="3962400"/>
            <a:chOff x="-63500" y="-88900"/>
            <a:chExt cx="4394869" cy="3962400"/>
          </a:xfrm>
        </p:grpSpPr>
        <p:pic>
          <p:nvPicPr>
            <p:cNvPr id="799" name="droppedImage.png" descr="droppedImage.png"/>
            <p:cNvPicPr>
              <a:picLocks noChangeAspect="0"/>
            </p:cNvPicPr>
            <p:nvPr/>
          </p:nvPicPr>
          <p:blipFill>
            <a:blip r:embed="rId6">
              <a:extLst/>
            </a:blip>
            <a:stretch>
              <a:fillRect/>
            </a:stretch>
          </p:blipFill>
          <p:spPr>
            <a:xfrm>
              <a:off x="-63500" y="-88900"/>
              <a:ext cx="3187700" cy="3962400"/>
            </a:xfrm>
            <a:prstGeom prst="rect">
              <a:avLst/>
            </a:prstGeom>
            <a:effectLst/>
          </p:spPr>
        </p:pic>
        <p:sp>
          <p:nvSpPr>
            <p:cNvPr id="800" name="seuil = 50"/>
            <p:cNvSpPr/>
            <p:nvPr/>
          </p:nvSpPr>
          <p:spPr>
            <a:xfrm>
              <a:off x="3162300" y="1942145"/>
              <a:ext cx="116907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seuil = 50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2" grpId="1"/>
      <p:bldP build="whole" bldLvl="1" animBg="1" rev="0" advAuto="0" spid="795" grpId="2"/>
      <p:bldP build="whole" bldLvl="1" animBg="1" rev="0" advAuto="0" spid="801" grpId="3"/>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Détecteur gradient…"/>
          <p:cNvSpPr txBox="1"/>
          <p:nvPr>
            <p:ph type="body" idx="1"/>
          </p:nvPr>
        </p:nvSpPr>
        <p:spPr>
          <a:prstGeom prst="rect">
            <a:avLst/>
          </a:prstGeom>
        </p:spPr>
        <p:txBody>
          <a:bodyPr/>
          <a:lstStyle/>
          <a:p>
            <a:pPr/>
            <a:r>
              <a:t>Détecteur gradient</a:t>
            </a:r>
          </a:p>
          <a:p>
            <a:pPr lvl="1"/>
            <a:r>
              <a:t>Seuillage de la norme du gradient</a:t>
            </a:r>
          </a:p>
          <a:p>
            <a:pPr lvl="2">
              <a:buBlip>
                <a:blip r:embed="rId2"/>
              </a:buBlip>
              <a:defRPr i="1"/>
            </a:pPr>
            <a:r>
              <a:t>Problèmes</a:t>
            </a:r>
            <a:r>
              <a:rPr i="0"/>
              <a:t> (</a:t>
            </a:r>
            <a:r>
              <a:t>différences finies</a:t>
            </a:r>
            <a:r>
              <a:rPr i="0"/>
              <a:t>)</a:t>
            </a:r>
          </a:p>
          <a:p>
            <a:pPr lvl="3"/>
            <a:r>
              <a:t>Méthode sensible au bruit : difficile d’éliminer le bruit sans éliminer les contours</a:t>
            </a:r>
          </a:p>
        </p:txBody>
      </p:sp>
      <p:sp>
        <p:nvSpPr>
          <p:cNvPr id="8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5" name="Contours"/>
          <p:cNvSpPr txBox="1"/>
          <p:nvPr>
            <p:ph type="title"/>
          </p:nvPr>
        </p:nvSpPr>
        <p:spPr>
          <a:prstGeom prst="rect">
            <a:avLst/>
          </a:prstGeom>
        </p:spPr>
        <p:txBody>
          <a:bodyPr/>
          <a:lstStyle>
            <a:lvl1pPr>
              <a:buAutoNum type="arabicPeriod" startAt="2"/>
            </a:lvl1pPr>
          </a:lstStyle>
          <a:p>
            <a:pPr/>
            <a:r>
              <a:t>Contours</a:t>
            </a:r>
          </a:p>
        </p:txBody>
      </p:sp>
      <p:sp>
        <p:nvSpPr>
          <p:cNvPr id="806" name="seuil = 10"/>
          <p:cNvSpPr/>
          <p:nvPr/>
        </p:nvSpPr>
        <p:spPr>
          <a:xfrm>
            <a:off x="1289049" y="4060812"/>
            <a:ext cx="3352801" cy="44872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seuil = 10</a:t>
            </a:r>
          </a:p>
        </p:txBody>
      </p:sp>
      <p:pic>
        <p:nvPicPr>
          <p:cNvPr id="807" name="droppedImage.png" descr="droppedImage.png"/>
          <p:cNvPicPr>
            <a:picLocks noChangeAspect="0"/>
          </p:cNvPicPr>
          <p:nvPr/>
        </p:nvPicPr>
        <p:blipFill>
          <a:blip r:embed="rId3">
            <a:extLst/>
          </a:blip>
          <a:stretch>
            <a:fillRect/>
          </a:stretch>
        </p:blipFill>
        <p:spPr>
          <a:xfrm>
            <a:off x="1289049" y="4060812"/>
            <a:ext cx="3187701" cy="3987801"/>
          </a:xfrm>
          <a:prstGeom prst="rect">
            <a:avLst/>
          </a:prstGeom>
        </p:spPr>
      </p:pic>
      <p:sp>
        <p:nvSpPr>
          <p:cNvPr id="808" name="seuil = 20"/>
          <p:cNvSpPr/>
          <p:nvPr/>
        </p:nvSpPr>
        <p:spPr>
          <a:xfrm>
            <a:off x="4819991" y="4060812"/>
            <a:ext cx="3352801" cy="44872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seuil = 20</a:t>
            </a:r>
          </a:p>
        </p:txBody>
      </p:sp>
      <p:pic>
        <p:nvPicPr>
          <p:cNvPr id="809" name="droppedImage.png" descr="droppedImage.png"/>
          <p:cNvPicPr>
            <a:picLocks noChangeAspect="0"/>
          </p:cNvPicPr>
          <p:nvPr/>
        </p:nvPicPr>
        <p:blipFill>
          <a:blip r:embed="rId4">
            <a:extLst/>
          </a:blip>
          <a:stretch>
            <a:fillRect/>
          </a:stretch>
        </p:blipFill>
        <p:spPr>
          <a:xfrm>
            <a:off x="4819991" y="4060812"/>
            <a:ext cx="3187701" cy="3987801"/>
          </a:xfrm>
          <a:prstGeom prst="rect">
            <a:avLst/>
          </a:prstGeom>
        </p:spPr>
      </p:pic>
      <p:sp>
        <p:nvSpPr>
          <p:cNvPr id="810" name="seuil = 50"/>
          <p:cNvSpPr/>
          <p:nvPr/>
        </p:nvSpPr>
        <p:spPr>
          <a:xfrm>
            <a:off x="8369634" y="4060812"/>
            <a:ext cx="3352801" cy="44872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seuil = 50</a:t>
            </a:r>
          </a:p>
        </p:txBody>
      </p:sp>
      <p:pic>
        <p:nvPicPr>
          <p:cNvPr id="811" name="droppedImage.png" descr="droppedImage.png"/>
          <p:cNvPicPr>
            <a:picLocks noChangeAspect="0"/>
          </p:cNvPicPr>
          <p:nvPr/>
        </p:nvPicPr>
        <p:blipFill>
          <a:blip r:embed="rId5">
            <a:extLst/>
          </a:blip>
          <a:stretch>
            <a:fillRect/>
          </a:stretch>
        </p:blipFill>
        <p:spPr>
          <a:xfrm>
            <a:off x="8369634" y="4060812"/>
            <a:ext cx="3187701" cy="3987801"/>
          </a:xfrm>
          <a:prstGeom prst="rect">
            <a:avLst/>
          </a:prstGeom>
        </p:spPr>
      </p:pic>
      <p:sp>
        <p:nvSpPr>
          <p:cNvPr id="812" name="Utilisation de Sobel…"/>
          <p:cNvSpPr/>
          <p:nvPr/>
        </p:nvSpPr>
        <p:spPr>
          <a:xfrm>
            <a:off x="8756344" y="1305406"/>
            <a:ext cx="3200401" cy="1765301"/>
          </a:xfrm>
          <a:prstGeom prst="rightArrow">
            <a:avLst>
              <a:gd name="adj1" fmla="val 51315"/>
              <a:gd name="adj2" fmla="val 32219"/>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lgn="ctr" defTabSz="457200">
              <a:spcBef>
                <a:spcPts val="0"/>
              </a:spcBef>
              <a:defRPr>
                <a:solidFill>
                  <a:srgbClr val="232A32"/>
                </a:solidFill>
              </a:defRPr>
            </a:pPr>
            <a:r>
              <a:t>Utilisation de Sobel</a:t>
            </a:r>
          </a:p>
          <a:p>
            <a:pPr algn="ctr" defTabSz="457200">
              <a:spcBef>
                <a:spcPts val="0"/>
              </a:spcBef>
              <a:defRPr>
                <a:solidFill>
                  <a:srgbClr val="232A32"/>
                </a:solidFill>
              </a:defRPr>
            </a:pPr>
            <a:r>
              <a:t>Plutôt que diff. finies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2"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Détecteur gradient…"/>
          <p:cNvSpPr txBox="1"/>
          <p:nvPr>
            <p:ph type="body" idx="1"/>
          </p:nvPr>
        </p:nvSpPr>
        <p:spPr>
          <a:prstGeom prst="rect">
            <a:avLst/>
          </a:prstGeom>
        </p:spPr>
        <p:txBody>
          <a:bodyPr/>
          <a:lstStyle/>
          <a:p>
            <a:pPr/>
            <a:r>
              <a:t>Détecteur gradient</a:t>
            </a:r>
          </a:p>
          <a:p>
            <a:pPr lvl="1"/>
            <a:r>
              <a:t>Seuillage de la norme du gradient</a:t>
            </a:r>
          </a:p>
        </p:txBody>
      </p:sp>
      <p:sp>
        <p:nvSpPr>
          <p:cNvPr id="8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16" name="Contours"/>
          <p:cNvSpPr txBox="1"/>
          <p:nvPr>
            <p:ph type="title"/>
          </p:nvPr>
        </p:nvSpPr>
        <p:spPr>
          <a:prstGeom prst="rect">
            <a:avLst/>
          </a:prstGeom>
        </p:spPr>
        <p:txBody>
          <a:bodyPr/>
          <a:lstStyle>
            <a:lvl1pPr>
              <a:buAutoNum type="arabicPeriod" startAt="2"/>
            </a:lvl1pPr>
          </a:lstStyle>
          <a:p>
            <a:pPr/>
            <a:r>
              <a:t>Contours</a:t>
            </a:r>
          </a:p>
        </p:txBody>
      </p:sp>
      <p:grpSp>
        <p:nvGrpSpPr>
          <p:cNvPr id="819" name="Group"/>
          <p:cNvGrpSpPr/>
          <p:nvPr/>
        </p:nvGrpSpPr>
        <p:grpSpPr>
          <a:xfrm>
            <a:off x="422103" y="3255317"/>
            <a:ext cx="3352801" cy="4510734"/>
            <a:chOff x="-149396" y="-33982"/>
            <a:chExt cx="3352800" cy="4510732"/>
          </a:xfrm>
        </p:grpSpPr>
        <p:sp>
          <p:nvSpPr>
            <p:cNvPr id="817" name="Image originale : f[m, n]"/>
            <p:cNvSpPr/>
            <p:nvPr/>
          </p:nvSpPr>
          <p:spPr>
            <a:xfrm>
              <a:off x="-149397" y="-33983"/>
              <a:ext cx="3352801" cy="45107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Image originale : </a:t>
              </a:r>
              <a:r>
                <a:rPr i="1" spc="300">
                  <a:latin typeface="+mj-lt"/>
                  <a:ea typeface="+mj-ea"/>
                  <a:cs typeface="+mj-cs"/>
                  <a:sym typeface="Times Roman"/>
                </a:rPr>
                <a:t>f</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p>
          </p:txBody>
        </p:sp>
        <p:pic>
          <p:nvPicPr>
            <p:cNvPr id="818" name="Bikesgray.jpg" descr="Bikesgray.jpg"/>
            <p:cNvPicPr>
              <a:picLocks noChangeAspect="0"/>
            </p:cNvPicPr>
            <p:nvPr/>
          </p:nvPicPr>
          <p:blipFill>
            <a:blip r:embed="rId2">
              <a:extLst/>
            </a:blip>
            <a:stretch>
              <a:fillRect/>
            </a:stretch>
          </p:blipFill>
          <p:spPr>
            <a:xfrm>
              <a:off x="-149397" y="-33983"/>
              <a:ext cx="3187701" cy="3987801"/>
            </a:xfrm>
            <a:prstGeom prst="rect">
              <a:avLst/>
            </a:prstGeom>
            <a:effectLst/>
          </p:spPr>
        </p:pic>
      </p:grpSp>
      <p:grpSp>
        <p:nvGrpSpPr>
          <p:cNvPr id="822" name="Group"/>
          <p:cNvGrpSpPr/>
          <p:nvPr/>
        </p:nvGrpSpPr>
        <p:grpSpPr>
          <a:xfrm>
            <a:off x="6301252" y="1243645"/>
            <a:ext cx="3352801" cy="4487243"/>
            <a:chOff x="-150347" y="0"/>
            <a:chExt cx="3352800" cy="4487242"/>
          </a:xfrm>
        </p:grpSpPr>
        <p:sp>
          <p:nvSpPr>
            <p:cNvPr id="820" name="seuil = 40"/>
            <p:cNvSpPr/>
            <p:nvPr/>
          </p:nvSpPr>
          <p:spPr>
            <a:xfrm>
              <a:off x="-150348" y="-1"/>
              <a:ext cx="3352801" cy="4487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p>
              <a:pPr algn="ctr" defTabSz="457200">
                <a:spcBef>
                  <a:spcPts val="0"/>
                </a:spcBef>
                <a:defRPr>
                  <a:solidFill>
                    <a:srgbClr val="232A32"/>
                  </a:solidFill>
                </a:defRPr>
              </a:pPr>
              <a:r>
                <a:t>seuil = 40</a:t>
              </a:r>
            </a:p>
            <a:p>
              <a:pPr algn="ctr" defTabSz="457200">
                <a:spcBef>
                  <a:spcPts val="0"/>
                </a:spcBef>
                <a:defRPr>
                  <a:solidFill>
                    <a:srgbClr val="232A32"/>
                  </a:solidFill>
                </a:defRPr>
              </a:pPr>
            </a:p>
          </p:txBody>
        </p:sp>
        <p:pic>
          <p:nvPicPr>
            <p:cNvPr id="821" name="droppedImage.png" descr="droppedImage.png"/>
            <p:cNvPicPr>
              <a:picLocks noChangeAspect="0"/>
            </p:cNvPicPr>
            <p:nvPr/>
          </p:nvPicPr>
          <p:blipFill>
            <a:blip r:embed="rId3">
              <a:extLst/>
            </a:blip>
            <a:stretch>
              <a:fillRect/>
            </a:stretch>
          </p:blipFill>
          <p:spPr>
            <a:xfrm>
              <a:off x="-150348" y="-1"/>
              <a:ext cx="3187701" cy="3987801"/>
            </a:xfrm>
            <a:prstGeom prst="rect">
              <a:avLst/>
            </a:prstGeom>
            <a:effectLst/>
          </p:spPr>
        </p:pic>
      </p:grpSp>
      <p:grpSp>
        <p:nvGrpSpPr>
          <p:cNvPr id="825" name="Group"/>
          <p:cNvGrpSpPr/>
          <p:nvPr/>
        </p:nvGrpSpPr>
        <p:grpSpPr>
          <a:xfrm>
            <a:off x="9531691" y="1243645"/>
            <a:ext cx="3352801" cy="4487243"/>
            <a:chOff x="-158408" y="0"/>
            <a:chExt cx="3352800" cy="4487242"/>
          </a:xfrm>
        </p:grpSpPr>
        <p:sp>
          <p:nvSpPr>
            <p:cNvPr id="823" name="seuil = 90"/>
            <p:cNvSpPr/>
            <p:nvPr/>
          </p:nvSpPr>
          <p:spPr>
            <a:xfrm>
              <a:off x="-158409" y="-1"/>
              <a:ext cx="3352801" cy="4487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p>
              <a:pPr algn="ctr" defTabSz="457200">
                <a:spcBef>
                  <a:spcPts val="0"/>
                </a:spcBef>
                <a:defRPr>
                  <a:solidFill>
                    <a:srgbClr val="232A32"/>
                  </a:solidFill>
                </a:defRPr>
              </a:pPr>
              <a:r>
                <a:t>seuil = 90</a:t>
              </a:r>
            </a:p>
            <a:p>
              <a:pPr algn="ctr" defTabSz="457200">
                <a:spcBef>
                  <a:spcPts val="0"/>
                </a:spcBef>
                <a:defRPr>
                  <a:solidFill>
                    <a:srgbClr val="232A32"/>
                  </a:solidFill>
                </a:defRPr>
              </a:pPr>
            </a:p>
          </p:txBody>
        </p:sp>
        <p:pic>
          <p:nvPicPr>
            <p:cNvPr id="824" name="droppedImage.png" descr="droppedImage.png"/>
            <p:cNvPicPr>
              <a:picLocks noChangeAspect="0"/>
            </p:cNvPicPr>
            <p:nvPr/>
          </p:nvPicPr>
          <p:blipFill>
            <a:blip r:embed="rId4">
              <a:extLst/>
            </a:blip>
            <a:stretch>
              <a:fillRect/>
            </a:stretch>
          </p:blipFill>
          <p:spPr>
            <a:xfrm>
              <a:off x="-158409" y="-1"/>
              <a:ext cx="3187701" cy="3987801"/>
            </a:xfrm>
            <a:prstGeom prst="rect">
              <a:avLst/>
            </a:prstGeom>
            <a:effectLst/>
          </p:spPr>
        </p:pic>
      </p:grpSp>
      <p:grpSp>
        <p:nvGrpSpPr>
          <p:cNvPr id="828" name="Group"/>
          <p:cNvGrpSpPr/>
          <p:nvPr/>
        </p:nvGrpSpPr>
        <p:grpSpPr>
          <a:xfrm>
            <a:off x="7340600" y="5003800"/>
            <a:ext cx="5179324" cy="3962400"/>
            <a:chOff x="-63500" y="-88900"/>
            <a:chExt cx="5179323" cy="3962400"/>
          </a:xfrm>
        </p:grpSpPr>
        <p:pic>
          <p:nvPicPr>
            <p:cNvPr id="826" name="droppedImage.png" descr="droppedImage.png"/>
            <p:cNvPicPr>
              <a:picLocks noChangeAspect="0"/>
            </p:cNvPicPr>
            <p:nvPr/>
          </p:nvPicPr>
          <p:blipFill>
            <a:blip r:embed="rId5">
              <a:extLst/>
            </a:blip>
            <a:stretch>
              <a:fillRect/>
            </a:stretch>
          </p:blipFill>
          <p:spPr>
            <a:xfrm>
              <a:off x="-63500" y="-88900"/>
              <a:ext cx="3187700" cy="3962400"/>
            </a:xfrm>
            <a:prstGeom prst="rect">
              <a:avLst/>
            </a:prstGeom>
            <a:effectLst/>
          </p:spPr>
        </p:pic>
        <p:sp>
          <p:nvSpPr>
            <p:cNvPr id="827" name="seuil = 140"/>
            <p:cNvSpPr/>
            <p:nvPr/>
          </p:nvSpPr>
          <p:spPr>
            <a:xfrm>
              <a:off x="3845823" y="252844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140</a:t>
              </a:r>
            </a:p>
          </p:txBody>
        </p:sp>
      </p:grpSp>
      <p:grpSp>
        <p:nvGrpSpPr>
          <p:cNvPr id="831" name="Group"/>
          <p:cNvGrpSpPr/>
          <p:nvPr/>
        </p:nvGrpSpPr>
        <p:grpSpPr>
          <a:xfrm>
            <a:off x="1772369" y="4991100"/>
            <a:ext cx="5314231" cy="3987800"/>
            <a:chOff x="0" y="-88900"/>
            <a:chExt cx="5314230" cy="3987800"/>
          </a:xfrm>
        </p:grpSpPr>
        <p:sp>
          <p:nvSpPr>
            <p:cNvPr id="829" name=": Sobel"/>
            <p:cNvSpPr/>
            <p:nvPr/>
          </p:nvSpPr>
          <p:spPr>
            <a:xfrm>
              <a:off x="0" y="3250353"/>
              <a:ext cx="2159000" cy="5346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14:m>
                <m:oMath>
                  <m:d>
                    <m:dPr>
                      <m:ctrlPr>
                        <a:rPr xmlns:a="http://schemas.openxmlformats.org/drawingml/2006/main" sz="2100" i="1">
                          <a:solidFill>
                            <a:srgbClr val="232A32"/>
                          </a:solidFill>
                          <a:latin typeface="Cambria Math" panose="02040503050406030204" pitchFamily="18" charset="0"/>
                        </a:rPr>
                      </m:ctrlPr>
                      <m:begChr m:val="|"/>
                      <m:endChr m:val="|"/>
                    </m:dPr>
                    <m:e>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f</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m</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e>
                  </m:d>
                </m:oMath>
              </a14:m>
              <a:r>
                <a:t>: Sobel</a:t>
              </a:r>
            </a:p>
          </p:txBody>
        </p:sp>
        <p:pic>
          <p:nvPicPr>
            <p:cNvPr id="830" name="droppedImage.png" descr="droppedImage.png"/>
            <p:cNvPicPr>
              <a:picLocks noChangeAspect="0"/>
            </p:cNvPicPr>
            <p:nvPr/>
          </p:nvPicPr>
          <p:blipFill>
            <a:blip r:embed="rId6">
              <a:extLst/>
            </a:blip>
            <a:stretch>
              <a:fillRect/>
            </a:stretch>
          </p:blipFill>
          <p:spPr>
            <a:xfrm>
              <a:off x="2126530" y="-88900"/>
              <a:ext cx="3187701" cy="39878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2" grpId="1"/>
      <p:bldP build="whole" bldLvl="1" animBg="1" rev="0" advAuto="0" spid="825" grpId="2"/>
      <p:bldP build="whole" bldLvl="1" animBg="1" rev="0" advAuto="0" spid="828" grpId="3"/>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Détecteur gradient…"/>
          <p:cNvSpPr txBox="1"/>
          <p:nvPr>
            <p:ph type="body" idx="1"/>
          </p:nvPr>
        </p:nvSpPr>
        <p:spPr>
          <a:prstGeom prst="rect">
            <a:avLst/>
          </a:prstGeom>
        </p:spPr>
        <p:txBody>
          <a:bodyPr/>
          <a:lstStyle/>
          <a:p>
            <a:pPr/>
            <a:r>
              <a:t>Détecteur gradient</a:t>
            </a:r>
          </a:p>
          <a:p>
            <a:pPr lvl="1"/>
            <a:r>
              <a:t>Seuillage de la norme du gradient</a:t>
            </a:r>
          </a:p>
          <a:p>
            <a:pPr lvl="2">
              <a:buBlip>
                <a:blip r:embed="rId2"/>
              </a:buBlip>
              <a:defRPr i="1"/>
            </a:pPr>
            <a:r>
              <a:t>Problèmes </a:t>
            </a:r>
            <a:r>
              <a:rPr i="0"/>
              <a:t>(</a:t>
            </a:r>
            <a:r>
              <a:t>Sobel</a:t>
            </a:r>
            <a:r>
              <a:rPr i="0"/>
              <a:t>)</a:t>
            </a:r>
          </a:p>
          <a:p>
            <a:pPr lvl="3"/>
            <a:r>
              <a:t>Méthode sensible au bruit : moins pire mais toujours problématique</a:t>
            </a:r>
          </a:p>
        </p:txBody>
      </p:sp>
      <p:sp>
        <p:nvSpPr>
          <p:cNvPr id="8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35" name="Contours"/>
          <p:cNvSpPr txBox="1"/>
          <p:nvPr>
            <p:ph type="title"/>
          </p:nvPr>
        </p:nvSpPr>
        <p:spPr>
          <a:prstGeom prst="rect">
            <a:avLst/>
          </a:prstGeom>
        </p:spPr>
        <p:txBody>
          <a:bodyPr/>
          <a:lstStyle>
            <a:lvl1pPr>
              <a:buAutoNum type="arabicPeriod" startAt="2"/>
            </a:lvl1pPr>
          </a:lstStyle>
          <a:p>
            <a:pPr/>
            <a:r>
              <a:t>Contours</a:t>
            </a:r>
          </a:p>
        </p:txBody>
      </p:sp>
      <p:grpSp>
        <p:nvGrpSpPr>
          <p:cNvPr id="838" name="Group"/>
          <p:cNvGrpSpPr/>
          <p:nvPr/>
        </p:nvGrpSpPr>
        <p:grpSpPr>
          <a:xfrm>
            <a:off x="1284752" y="3730612"/>
            <a:ext cx="3352801" cy="4487244"/>
            <a:chOff x="-150347" y="-358787"/>
            <a:chExt cx="3352800" cy="4487242"/>
          </a:xfrm>
        </p:grpSpPr>
        <p:sp>
          <p:nvSpPr>
            <p:cNvPr id="836" name="seuil = 40"/>
            <p:cNvSpPr/>
            <p:nvPr/>
          </p:nvSpPr>
          <p:spPr>
            <a:xfrm>
              <a:off x="-150348" y="-358788"/>
              <a:ext cx="3352801" cy="4487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seuil = 40</a:t>
              </a:r>
            </a:p>
          </p:txBody>
        </p:sp>
        <p:pic>
          <p:nvPicPr>
            <p:cNvPr id="837" name="droppedImage.png" descr="droppedImage.png"/>
            <p:cNvPicPr>
              <a:picLocks noChangeAspect="0"/>
            </p:cNvPicPr>
            <p:nvPr/>
          </p:nvPicPr>
          <p:blipFill>
            <a:blip r:embed="rId3">
              <a:extLst/>
            </a:blip>
            <a:stretch>
              <a:fillRect/>
            </a:stretch>
          </p:blipFill>
          <p:spPr>
            <a:xfrm>
              <a:off x="-150348" y="-358788"/>
              <a:ext cx="3187701" cy="3987801"/>
            </a:xfrm>
            <a:prstGeom prst="rect">
              <a:avLst/>
            </a:prstGeom>
            <a:effectLst/>
          </p:spPr>
        </p:pic>
      </p:grpSp>
      <p:grpSp>
        <p:nvGrpSpPr>
          <p:cNvPr id="841" name="Group"/>
          <p:cNvGrpSpPr/>
          <p:nvPr/>
        </p:nvGrpSpPr>
        <p:grpSpPr>
          <a:xfrm>
            <a:off x="4819991" y="3730612"/>
            <a:ext cx="3352801" cy="4487244"/>
            <a:chOff x="-158408" y="-358787"/>
            <a:chExt cx="3352800" cy="4487242"/>
          </a:xfrm>
        </p:grpSpPr>
        <p:sp>
          <p:nvSpPr>
            <p:cNvPr id="839" name="seuil = 90"/>
            <p:cNvSpPr/>
            <p:nvPr/>
          </p:nvSpPr>
          <p:spPr>
            <a:xfrm>
              <a:off x="-158409" y="-358788"/>
              <a:ext cx="3352801" cy="4487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seuil = 90</a:t>
              </a:r>
            </a:p>
          </p:txBody>
        </p:sp>
        <p:pic>
          <p:nvPicPr>
            <p:cNvPr id="840" name="droppedImage.png" descr="droppedImage.png"/>
            <p:cNvPicPr>
              <a:picLocks noChangeAspect="0"/>
            </p:cNvPicPr>
            <p:nvPr/>
          </p:nvPicPr>
          <p:blipFill>
            <a:blip r:embed="rId4">
              <a:extLst/>
            </a:blip>
            <a:stretch>
              <a:fillRect/>
            </a:stretch>
          </p:blipFill>
          <p:spPr>
            <a:xfrm>
              <a:off x="-158409" y="-358788"/>
              <a:ext cx="3187701" cy="3987801"/>
            </a:xfrm>
            <a:prstGeom prst="rect">
              <a:avLst/>
            </a:prstGeom>
            <a:effectLst/>
          </p:spPr>
        </p:pic>
      </p:grpSp>
      <p:grpSp>
        <p:nvGrpSpPr>
          <p:cNvPr id="844" name="Group"/>
          <p:cNvGrpSpPr/>
          <p:nvPr/>
        </p:nvGrpSpPr>
        <p:grpSpPr>
          <a:xfrm>
            <a:off x="8363284" y="3756012"/>
            <a:ext cx="3352801" cy="4461844"/>
            <a:chOff x="-158415" y="-333387"/>
            <a:chExt cx="3352800" cy="4461842"/>
          </a:xfrm>
        </p:grpSpPr>
        <p:sp>
          <p:nvSpPr>
            <p:cNvPr id="842" name="seuil = 140"/>
            <p:cNvSpPr/>
            <p:nvPr/>
          </p:nvSpPr>
          <p:spPr>
            <a:xfrm>
              <a:off x="-158416" y="-333388"/>
              <a:ext cx="3352801" cy="44618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b">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seuil = 140</a:t>
              </a:r>
            </a:p>
          </p:txBody>
        </p:sp>
        <p:pic>
          <p:nvPicPr>
            <p:cNvPr id="843" name="droppedImage.png" descr="droppedImage.png"/>
            <p:cNvPicPr>
              <a:picLocks noChangeAspect="0"/>
            </p:cNvPicPr>
            <p:nvPr/>
          </p:nvPicPr>
          <p:blipFill>
            <a:blip r:embed="rId5">
              <a:extLst/>
            </a:blip>
            <a:stretch>
              <a:fillRect/>
            </a:stretch>
          </p:blipFill>
          <p:spPr>
            <a:xfrm>
              <a:off x="-158416" y="-333388"/>
              <a:ext cx="3187701" cy="3962401"/>
            </a:xfrm>
            <a:prstGeom prst="rect">
              <a:avLst/>
            </a:prstGeom>
            <a:effectLst/>
          </p:spPr>
        </p:pic>
      </p:grpSp>
      <p:sp>
        <p:nvSpPr>
          <p:cNvPr id="845" name="Utilisation du gradient de la Gaussienne"/>
          <p:cNvSpPr/>
          <p:nvPr/>
        </p:nvSpPr>
        <p:spPr>
          <a:xfrm>
            <a:off x="8476944" y="1584806"/>
            <a:ext cx="3454401" cy="1689101"/>
          </a:xfrm>
          <a:prstGeom prst="rightArrow">
            <a:avLst>
              <a:gd name="adj1" fmla="val 51315"/>
              <a:gd name="adj2" fmla="val 33672"/>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Utilisation du gradient de la Gaussienne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33" grpId="1"/>
      <p:bldP build="whole" bldLvl="1" animBg="1" rev="0" advAuto="0" spid="844" grpId="3"/>
      <p:bldP build="whole" bldLvl="1" animBg="1" rev="0" advAuto="0" spid="845" grpId="4"/>
      <p:bldP build="whole" bldLvl="1" animBg="1" rev="0" advAuto="0" spid="841"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Détecteur gradient…"/>
          <p:cNvSpPr txBox="1"/>
          <p:nvPr>
            <p:ph type="body" idx="1"/>
          </p:nvPr>
        </p:nvSpPr>
        <p:spPr>
          <a:prstGeom prst="rect">
            <a:avLst/>
          </a:prstGeom>
        </p:spPr>
        <p:txBody>
          <a:bodyPr/>
          <a:lstStyle/>
          <a:p>
            <a:pPr/>
            <a:r>
              <a:t>Détecteur gradient</a:t>
            </a:r>
          </a:p>
          <a:p>
            <a:pPr lvl="1"/>
            <a:r>
              <a:t>Seuillage de la norme du gradient</a:t>
            </a:r>
          </a:p>
        </p:txBody>
      </p:sp>
      <p:sp>
        <p:nvSpPr>
          <p:cNvPr id="8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49" name="Contours"/>
          <p:cNvSpPr txBox="1"/>
          <p:nvPr>
            <p:ph type="title"/>
          </p:nvPr>
        </p:nvSpPr>
        <p:spPr>
          <a:prstGeom prst="rect">
            <a:avLst/>
          </a:prstGeom>
        </p:spPr>
        <p:txBody>
          <a:bodyPr/>
          <a:lstStyle>
            <a:lvl1pPr>
              <a:buAutoNum type="arabicPeriod" startAt="2"/>
            </a:lvl1pPr>
          </a:lstStyle>
          <a:p>
            <a:pPr/>
            <a:r>
              <a:t>Contours</a:t>
            </a:r>
          </a:p>
        </p:txBody>
      </p:sp>
      <p:grpSp>
        <p:nvGrpSpPr>
          <p:cNvPr id="852" name="Group"/>
          <p:cNvGrpSpPr/>
          <p:nvPr/>
        </p:nvGrpSpPr>
        <p:grpSpPr>
          <a:xfrm>
            <a:off x="457200" y="3009900"/>
            <a:ext cx="3187700" cy="5314950"/>
            <a:chOff x="-63500" y="-88900"/>
            <a:chExt cx="3187700" cy="5314950"/>
          </a:xfrm>
        </p:grpSpPr>
        <p:sp>
          <p:nvSpPr>
            <p:cNvPr id="850" name="Image originale : f [m, n]"/>
            <p:cNvSpPr/>
            <p:nvPr/>
          </p:nvSpPr>
          <p:spPr>
            <a:xfrm>
              <a:off x="1527003" y="39560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Image originale : </a:t>
              </a:r>
              <a:r>
                <a:rPr i="1"/>
                <a:t>f</a:t>
              </a:r>
              <a:r>
                <a:rPr>
                  <a:solidFill>
                    <a:srgbClr val="232323"/>
                  </a:solidFill>
                </a:rPr>
                <a:t> [</a:t>
              </a:r>
              <a:r>
                <a:rPr i="1">
                  <a:solidFill>
                    <a:srgbClr val="232323"/>
                  </a:solidFill>
                </a:rPr>
                <a:t>m</a:t>
              </a:r>
              <a:r>
                <a:rPr>
                  <a:solidFill>
                    <a:srgbClr val="232323"/>
                  </a:solidFill>
                </a:rPr>
                <a:t>, </a:t>
              </a:r>
              <a:r>
                <a:rPr i="1">
                  <a:solidFill>
                    <a:srgbClr val="232323"/>
                  </a:solidFill>
                </a:rPr>
                <a:t>n</a:t>
              </a:r>
              <a:r>
                <a:rPr>
                  <a:solidFill>
                    <a:srgbClr val="232323"/>
                  </a:solidFill>
                </a:rPr>
                <a:t>]</a:t>
              </a:r>
            </a:p>
          </p:txBody>
        </p:sp>
        <p:pic>
          <p:nvPicPr>
            <p:cNvPr id="851" name="Bikesgray.jpg" descr="Bikesgray.jpg"/>
            <p:cNvPicPr>
              <a:picLocks noChangeAspect="0"/>
            </p:cNvPicPr>
            <p:nvPr/>
          </p:nvPicPr>
          <p:blipFill>
            <a:blip r:embed="rId2">
              <a:extLst/>
            </a:blip>
            <a:stretch>
              <a:fillRect/>
            </a:stretch>
          </p:blipFill>
          <p:spPr>
            <a:xfrm>
              <a:off x="-63500" y="-88900"/>
              <a:ext cx="3187700" cy="3987800"/>
            </a:xfrm>
            <a:prstGeom prst="rect">
              <a:avLst/>
            </a:prstGeom>
            <a:effectLst/>
          </p:spPr>
        </p:pic>
      </p:grpSp>
      <p:grpSp>
        <p:nvGrpSpPr>
          <p:cNvPr id="855" name="Group"/>
          <p:cNvGrpSpPr/>
          <p:nvPr/>
        </p:nvGrpSpPr>
        <p:grpSpPr>
          <a:xfrm>
            <a:off x="6388100" y="1243655"/>
            <a:ext cx="3187700" cy="4331645"/>
            <a:chOff x="-63499" y="965"/>
            <a:chExt cx="3187700" cy="4331644"/>
          </a:xfrm>
        </p:grpSpPr>
        <p:pic>
          <p:nvPicPr>
            <p:cNvPr id="853" name="droppedImage.png" descr="droppedImage.png"/>
            <p:cNvPicPr>
              <a:picLocks noChangeAspect="0"/>
            </p:cNvPicPr>
            <p:nvPr/>
          </p:nvPicPr>
          <p:blipFill>
            <a:blip r:embed="rId3">
              <a:extLst/>
            </a:blip>
            <a:stretch>
              <a:fillRect/>
            </a:stretch>
          </p:blipFill>
          <p:spPr>
            <a:xfrm>
              <a:off x="-63500" y="344809"/>
              <a:ext cx="3187701" cy="3987801"/>
            </a:xfrm>
            <a:prstGeom prst="rect">
              <a:avLst/>
            </a:prstGeom>
            <a:effectLst/>
          </p:spPr>
        </p:pic>
        <p:sp>
          <p:nvSpPr>
            <p:cNvPr id="854" name="seuil = 40"/>
            <p:cNvSpPr/>
            <p:nvPr/>
          </p:nvSpPr>
          <p:spPr>
            <a:xfrm>
              <a:off x="945815" y="965"/>
              <a:ext cx="116907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40</a:t>
              </a:r>
            </a:p>
          </p:txBody>
        </p:sp>
      </p:grpSp>
      <p:grpSp>
        <p:nvGrpSpPr>
          <p:cNvPr id="858" name="Group"/>
          <p:cNvGrpSpPr/>
          <p:nvPr/>
        </p:nvGrpSpPr>
        <p:grpSpPr>
          <a:xfrm>
            <a:off x="9626600" y="1243655"/>
            <a:ext cx="3187700" cy="4331645"/>
            <a:chOff x="-63500" y="965"/>
            <a:chExt cx="3187700" cy="4331644"/>
          </a:xfrm>
        </p:grpSpPr>
        <p:pic>
          <p:nvPicPr>
            <p:cNvPr id="856" name="droppedImage.png" descr="droppedImage.png"/>
            <p:cNvPicPr>
              <a:picLocks noChangeAspect="0"/>
            </p:cNvPicPr>
            <p:nvPr/>
          </p:nvPicPr>
          <p:blipFill>
            <a:blip r:embed="rId4">
              <a:extLst/>
            </a:blip>
            <a:stretch>
              <a:fillRect/>
            </a:stretch>
          </p:blipFill>
          <p:spPr>
            <a:xfrm>
              <a:off x="-63500" y="344809"/>
              <a:ext cx="3187700" cy="3987801"/>
            </a:xfrm>
            <a:prstGeom prst="rect">
              <a:avLst/>
            </a:prstGeom>
            <a:effectLst/>
          </p:spPr>
        </p:pic>
        <p:sp>
          <p:nvSpPr>
            <p:cNvPr id="857" name="seuil = 60"/>
            <p:cNvSpPr/>
            <p:nvPr/>
          </p:nvSpPr>
          <p:spPr>
            <a:xfrm>
              <a:off x="945815" y="965"/>
              <a:ext cx="116907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60</a:t>
              </a:r>
            </a:p>
          </p:txBody>
        </p:sp>
      </p:grpSp>
      <p:grpSp>
        <p:nvGrpSpPr>
          <p:cNvPr id="861" name="Group"/>
          <p:cNvGrpSpPr/>
          <p:nvPr/>
        </p:nvGrpSpPr>
        <p:grpSpPr>
          <a:xfrm>
            <a:off x="7467600" y="5003800"/>
            <a:ext cx="4471070" cy="3962400"/>
            <a:chOff x="-63500" y="-88900"/>
            <a:chExt cx="4471069" cy="3962400"/>
          </a:xfrm>
        </p:grpSpPr>
        <p:pic>
          <p:nvPicPr>
            <p:cNvPr id="859" name="droppedImage.png" descr="droppedImage.png"/>
            <p:cNvPicPr>
              <a:picLocks noChangeAspect="0"/>
            </p:cNvPicPr>
            <p:nvPr/>
          </p:nvPicPr>
          <p:blipFill>
            <a:blip r:embed="rId5">
              <a:extLst/>
            </a:blip>
            <a:stretch>
              <a:fillRect/>
            </a:stretch>
          </p:blipFill>
          <p:spPr>
            <a:xfrm>
              <a:off x="-63500" y="-88900"/>
              <a:ext cx="3187700" cy="3962400"/>
            </a:xfrm>
            <a:prstGeom prst="rect">
              <a:avLst/>
            </a:prstGeom>
            <a:effectLst/>
          </p:spPr>
        </p:pic>
        <p:sp>
          <p:nvSpPr>
            <p:cNvPr id="860" name="seuil = 90"/>
            <p:cNvSpPr/>
            <p:nvPr/>
          </p:nvSpPr>
          <p:spPr>
            <a:xfrm>
              <a:off x="3238500" y="3021645"/>
              <a:ext cx="116907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90</a:t>
              </a:r>
            </a:p>
          </p:txBody>
        </p:sp>
      </p:grpSp>
      <p:grpSp>
        <p:nvGrpSpPr>
          <p:cNvPr id="864" name="Group"/>
          <p:cNvGrpSpPr/>
          <p:nvPr/>
        </p:nvGrpSpPr>
        <p:grpSpPr>
          <a:xfrm>
            <a:off x="1556469" y="5384800"/>
            <a:ext cx="5542831" cy="3987800"/>
            <a:chOff x="0" y="-88899"/>
            <a:chExt cx="5542830" cy="3987800"/>
          </a:xfrm>
        </p:grpSpPr>
        <p:sp>
          <p:nvSpPr>
            <p:cNvPr id="862" name="gradient de la gaussienne (σ = 1)"/>
            <p:cNvSpPr/>
            <p:nvPr/>
          </p:nvSpPr>
          <p:spPr>
            <a:xfrm>
              <a:off x="0" y="2278062"/>
              <a:ext cx="2159000" cy="1108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14:m>
                <m:oMathPara>
                  <m:oMathParaPr>
                    <m:jc m:val="center"/>
                  </m:oMathParaPr>
                  <m:oMath>
                    <m:d>
                      <m:dPr>
                        <m:ctrlPr>
                          <a:rPr xmlns:a="http://schemas.openxmlformats.org/drawingml/2006/main" sz="2100" i="1">
                            <a:solidFill>
                              <a:srgbClr val="232A32"/>
                            </a:solidFill>
                            <a:latin typeface="Cambria Math" panose="02040503050406030204" pitchFamily="18" charset="0"/>
                          </a:rPr>
                        </m:ctrlPr>
                        <m:begChr m:val="|"/>
                        <m:endChr m:val="|"/>
                      </m:dPr>
                      <m:e>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f</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m</m:t>
                        </m:r>
                        <m:r>
                          <a:rPr xmlns:a="http://schemas.openxmlformats.org/drawingml/2006/main" sz="2100" i="1">
                            <a:solidFill>
                              <a:srgbClr val="232A32"/>
                            </a:solidFill>
                            <a:latin typeface="Cambria Math" panose="02040503050406030204" pitchFamily="18" charset="0"/>
                          </a:rPr>
                          <m:t>,</m:t>
                        </m:r>
                        <m:r>
                          <a:rPr xmlns:a="http://schemas.openxmlformats.org/drawingml/2006/main" sz="2100" i="1">
                            <a:solidFill>
                              <a:srgbClr val="232A32"/>
                            </a:solidFill>
                            <a:latin typeface="Cambria Math" panose="02040503050406030204" pitchFamily="18" charset="0"/>
                          </a:rPr>
                          <m:t>n</m:t>
                        </m:r>
                        <m:r>
                          <a:rPr xmlns:a="http://schemas.openxmlformats.org/drawingml/2006/main" sz="2100" i="1">
                            <a:solidFill>
                              <a:srgbClr val="232A32"/>
                            </a:solidFill>
                            <a:latin typeface="Cambria Math" panose="02040503050406030204" pitchFamily="18" charset="0"/>
                          </a:rPr>
                          <m:t>]</m:t>
                        </m:r>
                      </m:e>
                    </m:d>
                  </m:oMath>
                </m:oMathPara>
              </a14:m>
              <a:endParaRPr spc="100">
                <a:latin typeface="+mj-lt"/>
                <a:ea typeface="+mj-ea"/>
                <a:cs typeface="+mj-cs"/>
                <a:sym typeface="Times Roman"/>
              </a:endParaRPr>
            </a:p>
            <a:p>
              <a:pPr algn="ctr" defTabSz="457200">
                <a:spcBef>
                  <a:spcPts val="0"/>
                </a:spcBef>
                <a:defRPr>
                  <a:solidFill>
                    <a:srgbClr val="232A32"/>
                  </a:solidFill>
                </a:defRPr>
              </a:pPr>
              <a:r>
                <a:t>gradient de la gaussienne (σ = 1)</a:t>
              </a:r>
            </a:p>
          </p:txBody>
        </p:sp>
        <p:pic>
          <p:nvPicPr>
            <p:cNvPr id="863" name="droppedImage.png" descr="droppedImage.png"/>
            <p:cNvPicPr>
              <a:picLocks noChangeAspect="0"/>
            </p:cNvPicPr>
            <p:nvPr/>
          </p:nvPicPr>
          <p:blipFill>
            <a:blip r:embed="rId6">
              <a:extLst/>
            </a:blip>
            <a:stretch>
              <a:fillRect/>
            </a:stretch>
          </p:blipFill>
          <p:spPr>
            <a:xfrm>
              <a:off x="2355130" y="-88900"/>
              <a:ext cx="3187701" cy="3987801"/>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5" grpId="1"/>
      <p:bldP build="whole" bldLvl="1" animBg="1" rev="0" advAuto="0" spid="858" grpId="2"/>
      <p:bldP build="whole" bldLvl="1" animBg="1" rev="0" advAuto="0" spid="861" grpId="3"/>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Détecteur gradient…"/>
          <p:cNvSpPr txBox="1"/>
          <p:nvPr>
            <p:ph type="body" idx="1"/>
          </p:nvPr>
        </p:nvSpPr>
        <p:spPr>
          <a:prstGeom prst="rect">
            <a:avLst/>
          </a:prstGeom>
        </p:spPr>
        <p:txBody>
          <a:bodyPr/>
          <a:lstStyle/>
          <a:p>
            <a:pPr/>
            <a:r>
              <a:t>Détecteur gradient</a:t>
            </a:r>
          </a:p>
          <a:p>
            <a:pPr lvl="1"/>
            <a:r>
              <a:t>Seuillage de la norme du gradient gradient</a:t>
            </a:r>
          </a:p>
          <a:p>
            <a:pPr lvl="2">
              <a:buBlip>
                <a:blip r:embed="rId2"/>
              </a:buBlip>
              <a:defRPr i="1"/>
            </a:pPr>
            <a:r>
              <a:t>Problèmes du seuillage</a:t>
            </a:r>
            <a:r>
              <a:rPr i="0"/>
              <a:t> :</a:t>
            </a:r>
          </a:p>
          <a:p>
            <a:pPr lvl="3"/>
            <a:r>
              <a:t>Seuillage est empirique (détermination du seuil </a:t>
            </a:r>
            <a:br/>
            <a:r>
              <a:t>par essai-erreur)</a:t>
            </a:r>
          </a:p>
          <a:p>
            <a:pPr lvl="3"/>
            <a:r>
              <a:t>Apparition de pixels et segments isolés</a:t>
            </a:r>
          </a:p>
          <a:p>
            <a:pPr lvl="3"/>
            <a:r>
              <a:t>Les contours ne sont pas filiformes </a:t>
            </a:r>
            <a:br/>
            <a:r>
              <a:t>(épaisseur &gt; 1)</a:t>
            </a:r>
          </a:p>
          <a:p>
            <a:pPr lvl="3"/>
            <a:r>
              <a:t>Aucune utilisation de l’orientation du </a:t>
            </a:r>
            <a:br/>
            <a:r>
              <a:t>gradient pour chercher le maximum</a:t>
            </a:r>
          </a:p>
        </p:txBody>
      </p:sp>
      <p:sp>
        <p:nvSpPr>
          <p:cNvPr id="8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68" name="Contours"/>
          <p:cNvSpPr txBox="1"/>
          <p:nvPr>
            <p:ph type="title"/>
          </p:nvPr>
        </p:nvSpPr>
        <p:spPr>
          <a:prstGeom prst="rect">
            <a:avLst/>
          </a:prstGeom>
        </p:spPr>
        <p:txBody>
          <a:bodyPr/>
          <a:lstStyle>
            <a:lvl1pPr>
              <a:buAutoNum type="arabicPeriod" startAt="2"/>
            </a:lvl1pPr>
          </a:lstStyle>
          <a:p>
            <a:pPr/>
            <a:r>
              <a:t>Contours</a:t>
            </a:r>
          </a:p>
        </p:txBody>
      </p:sp>
      <p:grpSp>
        <p:nvGrpSpPr>
          <p:cNvPr id="871" name="Group"/>
          <p:cNvGrpSpPr/>
          <p:nvPr/>
        </p:nvGrpSpPr>
        <p:grpSpPr>
          <a:xfrm>
            <a:off x="6121400" y="2144390"/>
            <a:ext cx="3187700" cy="4421510"/>
            <a:chOff x="-63500" y="-12700"/>
            <a:chExt cx="3187700" cy="4421509"/>
          </a:xfrm>
        </p:grpSpPr>
        <p:pic>
          <p:nvPicPr>
            <p:cNvPr id="869" name="droppedImage.png" descr="droppedImage.png"/>
            <p:cNvPicPr>
              <a:picLocks noChangeAspect="0"/>
            </p:cNvPicPr>
            <p:nvPr/>
          </p:nvPicPr>
          <p:blipFill>
            <a:blip r:embed="rId3">
              <a:extLst/>
            </a:blip>
            <a:stretch>
              <a:fillRect/>
            </a:stretch>
          </p:blipFill>
          <p:spPr>
            <a:xfrm>
              <a:off x="-63500" y="421009"/>
              <a:ext cx="3187700" cy="3987801"/>
            </a:xfrm>
            <a:prstGeom prst="rect">
              <a:avLst/>
            </a:prstGeom>
            <a:effectLst/>
          </p:spPr>
        </p:pic>
        <p:sp>
          <p:nvSpPr>
            <p:cNvPr id="870" name="seuil = 40"/>
            <p:cNvSpPr/>
            <p:nvPr/>
          </p:nvSpPr>
          <p:spPr>
            <a:xfrm>
              <a:off x="945815" y="-12701"/>
              <a:ext cx="116907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40</a:t>
              </a:r>
            </a:p>
          </p:txBody>
        </p:sp>
      </p:grpSp>
      <p:grpSp>
        <p:nvGrpSpPr>
          <p:cNvPr id="874" name="Group"/>
          <p:cNvGrpSpPr/>
          <p:nvPr/>
        </p:nvGrpSpPr>
        <p:grpSpPr>
          <a:xfrm>
            <a:off x="9474200" y="2489200"/>
            <a:ext cx="3208157" cy="4102100"/>
            <a:chOff x="-63500" y="216854"/>
            <a:chExt cx="3208156" cy="4102100"/>
          </a:xfrm>
        </p:grpSpPr>
        <p:pic>
          <p:nvPicPr>
            <p:cNvPr id="872" name="droppedImage.png" descr="droppedImage.png"/>
            <p:cNvPicPr>
              <a:picLocks noChangeAspect="0"/>
            </p:cNvPicPr>
            <p:nvPr/>
          </p:nvPicPr>
          <p:blipFill>
            <a:blip r:embed="rId4">
              <a:extLst/>
            </a:blip>
            <a:stretch>
              <a:fillRect/>
            </a:stretch>
          </p:blipFill>
          <p:spPr>
            <a:xfrm>
              <a:off x="-63500" y="331154"/>
              <a:ext cx="3208157" cy="3987801"/>
            </a:xfrm>
            <a:prstGeom prst="rect">
              <a:avLst/>
            </a:prstGeom>
            <a:effectLst/>
          </p:spPr>
        </p:pic>
        <p:sp>
          <p:nvSpPr>
            <p:cNvPr id="873" name="seuil = 90"/>
            <p:cNvSpPr/>
            <p:nvPr/>
          </p:nvSpPr>
          <p:spPr>
            <a:xfrm>
              <a:off x="1540578" y="21685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seuil = 90</a:t>
              </a:r>
            </a:p>
          </p:txBody>
        </p:sp>
      </p:grpSp>
      <p:sp>
        <p:nvSpPr>
          <p:cNvPr id="875" name="Suppression des non-maxima"/>
          <p:cNvSpPr/>
          <p:nvPr/>
        </p:nvSpPr>
        <p:spPr>
          <a:xfrm>
            <a:off x="8273744" y="7007706"/>
            <a:ext cx="3632201" cy="1524001"/>
          </a:xfrm>
          <a:prstGeom prst="rightArrow">
            <a:avLst>
              <a:gd name="adj1" fmla="val 51315"/>
              <a:gd name="adj2" fmla="val 37320"/>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Suppression des non-maxima</a:t>
            </a:r>
          </a:p>
        </p:txBody>
      </p:sp>
      <p:sp>
        <p:nvSpPr>
          <p:cNvPr id="876" name="Remarque :…"/>
          <p:cNvSpPr/>
          <p:nvPr/>
        </p:nvSpPr>
        <p:spPr>
          <a:xfrm>
            <a:off x="595107" y="6241094"/>
            <a:ext cx="4813301" cy="207201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rPr i="1"/>
              <a:t>Remarque</a:t>
            </a:r>
            <a:r>
              <a:t> : </a:t>
            </a:r>
          </a:p>
          <a:p>
            <a:pPr lvl="1" marL="419100" indent="-317500">
              <a:buSzPct val="63000"/>
              <a:buFont typeface="TimesNewRomanPSMT"/>
              <a:buBlip>
                <a:blip r:embed="rId5"/>
              </a:buBlip>
            </a:pPr>
            <a:r>
              <a:t>Le seuillage du gradient ne fonctionne bien que pour des images sans bruit et avec de fortes discontinuités, peu importe les masques de dérivation utilisés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86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86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86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8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3" fill="hold">
                                  <p:stCondLst>
                                    <p:cond delay="0"/>
                                  </p:stCondLst>
                                  <p:iterate type="el" backwards="0">
                                    <p:tmAbs val="0"/>
                                  </p:iterate>
                                  <p:childTnLst>
                                    <p:set>
                                      <p:cBhvr>
                                        <p:cTn id="26" fill="hold"/>
                                        <p:tgtEl>
                                          <p:spTgt spid="8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6" grpId="2"/>
      <p:bldP build="whole" bldLvl="1" animBg="1" rev="0" advAuto="0" spid="875" grpId="3"/>
      <p:bldP build="p" bldLvl="5" animBg="1" rev="0" advAuto="0" spid="866"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Détecteur gradient…"/>
          <p:cNvSpPr txBox="1"/>
          <p:nvPr>
            <p:ph type="body" idx="1"/>
          </p:nvPr>
        </p:nvSpPr>
        <p:spPr>
          <a:prstGeom prst="rect">
            <a:avLst/>
          </a:prstGeom>
        </p:spPr>
        <p:txBody>
          <a:bodyPr/>
          <a:lstStyle/>
          <a:p>
            <a:pPr/>
            <a:r>
              <a:t>Détecteur gradient</a:t>
            </a:r>
          </a:p>
          <a:p>
            <a:pPr lvl="1">
              <a:buAutoNum type="alphaLcParenR" startAt="2"/>
            </a:pPr>
            <a:r>
              <a:t>Suppression des non-maxima</a:t>
            </a:r>
          </a:p>
          <a:p>
            <a:pPr lvl="2">
              <a:buBlip>
                <a:blip r:embed="rId2"/>
              </a:buBlip>
            </a:pPr>
            <a:r>
              <a:rPr i="1"/>
              <a:t>Objectif</a:t>
            </a:r>
            <a:r>
              <a:t>  : N'identifier comme contour que les pixels où l'amplitude du gradient (</a:t>
            </a:r>
            <a14:m>
              <m:oMath>
                <m:d>
                  <m:dPr>
                    <m:ctrlPr>
                      <a:rPr xmlns:a="http://schemas.openxmlformats.org/drawingml/2006/main" sz="2100" i="1">
                        <a:solidFill>
                          <a:srgbClr val="222222"/>
                        </a:solidFill>
                        <a:latin typeface="Cambria Math" panose="02040503050406030204" pitchFamily="18" charset="0"/>
                      </a:rPr>
                    </m:ctrlPr>
                    <m:begChr m:val="|"/>
                    <m:endChr m:val="|"/>
                  </m:dPr>
                  <m:e>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e>
                </m:d>
              </m:oMath>
            </a14:m>
            <a:r>
              <a:t>) est maximal dans la direction du gradient (∠</a:t>
            </a: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r>
              <a:t>)</a:t>
            </a:r>
          </a:p>
        </p:txBody>
      </p:sp>
      <p:pic>
        <p:nvPicPr>
          <p:cNvPr id="879" name="Source : Noah Snavely, CS6670: Computer Vision Source : Noah Snavely, CS6670: Computer Vision " descr="Source : Noah Snavely, CS6670: Computer Vision Source : Noah Snavely, CS6670: Computer Vision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8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81" name="Contours"/>
          <p:cNvSpPr txBox="1"/>
          <p:nvPr>
            <p:ph type="title"/>
          </p:nvPr>
        </p:nvSpPr>
        <p:spPr>
          <a:prstGeom prst="rect">
            <a:avLst/>
          </a:prstGeom>
        </p:spPr>
        <p:txBody>
          <a:bodyPr/>
          <a:lstStyle>
            <a:lvl1pPr>
              <a:buAutoNum type="arabicPeriod" startAt="2"/>
            </a:lvl1pPr>
          </a:lstStyle>
          <a:p>
            <a:pPr/>
            <a:r>
              <a:t>Contours</a:t>
            </a:r>
          </a:p>
        </p:txBody>
      </p:sp>
      <p:pic>
        <p:nvPicPr>
          <p:cNvPr id="882" name="droppedImage.pdf" descr="droppedImage.pdf"/>
          <p:cNvPicPr>
            <a:picLocks noChangeAspect="0"/>
          </p:cNvPicPr>
          <p:nvPr/>
        </p:nvPicPr>
        <p:blipFill>
          <a:blip r:embed="rId4">
            <a:extLst/>
          </a:blip>
          <a:stretch>
            <a:fillRect/>
          </a:stretch>
        </p:blipFill>
        <p:spPr>
          <a:xfrm>
            <a:off x="1396484" y="4107603"/>
            <a:ext cx="4597401" cy="4635501"/>
          </a:xfrm>
          <a:prstGeom prst="rect">
            <a:avLst/>
          </a:prstGeom>
        </p:spPr>
      </p:pic>
      <p:pic>
        <p:nvPicPr>
          <p:cNvPr id="883" name="droppedImage.pdf" descr="droppedImage.pdf"/>
          <p:cNvPicPr>
            <a:picLocks noChangeAspect="0"/>
          </p:cNvPicPr>
          <p:nvPr/>
        </p:nvPicPr>
        <p:blipFill>
          <a:blip r:embed="rId5">
            <a:extLst/>
          </a:blip>
          <a:stretch>
            <a:fillRect/>
          </a:stretch>
        </p:blipFill>
        <p:spPr>
          <a:xfrm>
            <a:off x="6184900" y="5561753"/>
            <a:ext cx="6528831" cy="1727201"/>
          </a:xfrm>
          <a:prstGeom prst="rect">
            <a:avLst/>
          </a:prstGeom>
        </p:spPr>
      </p:pic>
      <p:cxnSp>
        <p:nvCxnSpPr>
          <p:cNvPr id="884" name="Connection Line"/>
          <p:cNvCxnSpPr>
            <a:stCxn id="885" idx="0"/>
            <a:endCxn id="886" idx="0"/>
          </p:cNvCxnSpPr>
          <p:nvPr/>
        </p:nvCxnSpPr>
        <p:spPr>
          <a:xfrm flipH="1">
            <a:off x="9360415" y="4321021"/>
            <a:ext cx="673878" cy="1850333"/>
          </a:xfrm>
          <a:prstGeom prst="straightConnector1">
            <a:avLst/>
          </a:prstGeom>
          <a:ln w="25400">
            <a:solidFill>
              <a:srgbClr val="000000"/>
            </a:solidFill>
            <a:headEnd type="triangle" len="sm"/>
            <a:tailEnd type="stealth"/>
          </a:ln>
        </p:spPr>
      </p:cxnSp>
      <p:sp>
        <p:nvSpPr>
          <p:cNvPr id="885" name="unique point de contour…"/>
          <p:cNvSpPr/>
          <p:nvPr/>
        </p:nvSpPr>
        <p:spPr>
          <a:xfrm>
            <a:off x="8564639" y="3914621"/>
            <a:ext cx="2939307" cy="812801"/>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unique point de contour</a:t>
            </a:r>
          </a:p>
          <a:p>
            <a:pPr algn="ctr" defTabSz="457200">
              <a:spcBef>
                <a:spcPts val="0"/>
              </a:spcBef>
              <a:defRPr>
                <a:solidFill>
                  <a:srgbClr val="232A32"/>
                </a:solidFill>
              </a:defRPr>
            </a:pPr>
            <a:r>
              <a:t>dans l'orientation optimale</a:t>
            </a:r>
          </a:p>
        </p:txBody>
      </p:sp>
      <p:sp>
        <p:nvSpPr>
          <p:cNvPr id="886" name="Circle"/>
          <p:cNvSpPr/>
          <p:nvPr/>
        </p:nvSpPr>
        <p:spPr>
          <a:xfrm>
            <a:off x="9195315" y="6006253"/>
            <a:ext cx="330201" cy="330201"/>
          </a:xfrm>
          <a:prstGeom prst="ellipse">
            <a:avLst/>
          </a:prstGeom>
          <a:ln w="12700">
            <a:miter lim="400000"/>
          </a:ln>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85"/>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8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4" grpId="3"/>
      <p:bldP build="whole" bldLvl="1" animBg="1" rev="0" advAuto="0" spid="883" grpId="1"/>
      <p:bldP build="whole" bldLvl="1" animBg="1" rev="0" advAuto="0" spid="885"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Détecteur gradient…"/>
          <p:cNvSpPr txBox="1"/>
          <p:nvPr>
            <p:ph type="body" idx="1"/>
          </p:nvPr>
        </p:nvSpPr>
        <p:spPr>
          <a:xfrm>
            <a:off x="355600" y="1854200"/>
            <a:ext cx="12319000" cy="6731000"/>
          </a:xfrm>
          <a:prstGeom prst="rect">
            <a:avLst/>
          </a:prstGeom>
        </p:spPr>
        <p:txBody>
          <a:bodyPr/>
          <a:lstStyle/>
          <a:p>
            <a:pPr/>
            <a:r>
              <a:t>Détecteur gradient</a:t>
            </a:r>
          </a:p>
          <a:p>
            <a:pPr lvl="1">
              <a:buAutoNum type="alphaLcParenR" startAt="2"/>
            </a:pPr>
            <a:r>
              <a:t>Suppression des non-maxima</a:t>
            </a:r>
          </a:p>
          <a:p>
            <a:pPr lvl="2">
              <a:buBlip>
                <a:blip r:embed="rId2"/>
              </a:buBlip>
            </a:pPr>
            <a:r>
              <a:t>cas où </a:t>
            </a:r>
            <a:r>
              <a:rPr i="1" spc="100">
                <a:latin typeface="+mj-lt"/>
                <a:ea typeface="+mj-ea"/>
                <a:cs typeface="+mj-cs"/>
                <a:sym typeface="Times Roman"/>
              </a:rPr>
              <a:t>θ</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r>
              <a:rPr spc="154" sz="2200">
                <a:latin typeface="Apple Symbols"/>
                <a:ea typeface="Apple Symbols"/>
                <a:cs typeface="Apple Symbols"/>
                <a:sym typeface="Apple Symbols"/>
              </a:rPr>
              <a:t>∈</a:t>
            </a:r>
            <a:r>
              <a:rPr spc="100">
                <a:latin typeface="+mj-lt"/>
                <a:ea typeface="+mj-ea"/>
                <a:cs typeface="+mj-cs"/>
                <a:sym typeface="Times Roman"/>
              </a:rPr>
              <a:t>[-π/4,0]</a:t>
            </a:r>
            <a:r>
              <a:t> </a:t>
            </a:r>
          </a:p>
        </p:txBody>
      </p:sp>
      <p:pic>
        <p:nvPicPr>
          <p:cNvPr id="889"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8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1" name="Contours"/>
          <p:cNvSpPr txBox="1"/>
          <p:nvPr>
            <p:ph type="title"/>
          </p:nvPr>
        </p:nvSpPr>
        <p:spPr>
          <a:prstGeom prst="rect">
            <a:avLst/>
          </a:prstGeom>
        </p:spPr>
        <p:txBody>
          <a:bodyPr/>
          <a:lstStyle>
            <a:lvl1pPr>
              <a:buAutoNum type="arabicPeriod" startAt="2"/>
            </a:lvl1pPr>
          </a:lstStyle>
          <a:p>
            <a:pPr/>
            <a:r>
              <a:t>Contours</a:t>
            </a:r>
          </a:p>
        </p:txBody>
      </p:sp>
      <p:grpSp>
        <p:nvGrpSpPr>
          <p:cNvPr id="895" name="Group"/>
          <p:cNvGrpSpPr/>
          <p:nvPr/>
        </p:nvGrpSpPr>
        <p:grpSpPr>
          <a:xfrm>
            <a:off x="1006487" y="3301045"/>
            <a:ext cx="4810113" cy="4776155"/>
            <a:chOff x="-301612" y="-216854"/>
            <a:chExt cx="4810112" cy="4776154"/>
          </a:xfrm>
        </p:grpSpPr>
        <p:sp>
          <p:nvSpPr>
            <p:cNvPr id="892" name="Shape"/>
            <p:cNvSpPr/>
            <p:nvPr/>
          </p:nvSpPr>
          <p:spPr>
            <a:xfrm>
              <a:off x="0" y="0"/>
              <a:ext cx="3615695" cy="455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5943" y="21600"/>
                  </a:lnTo>
                  <a:lnTo>
                    <a:pt x="0" y="21600"/>
                  </a:lnTo>
                  <a:lnTo>
                    <a:pt x="0" y="0"/>
                  </a:lnTo>
                  <a:close/>
                </a:path>
              </a:pathLst>
            </a:custGeom>
            <a:solidFill>
              <a:srgbClr val="2C1376">
                <a:alpha val="58999"/>
              </a:srgbClr>
            </a:solidFill>
            <a:ln w="19050" cap="flat">
              <a:noFill/>
              <a:round/>
              <a:headEnd type="triangle" w="med" len="sm"/>
              <a:tailEnd type="stealth" w="med" len="me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893" name="Rectangle"/>
            <p:cNvSpPr/>
            <p:nvPr/>
          </p:nvSpPr>
          <p:spPr>
            <a:xfrm>
              <a:off x="12700" y="12700"/>
              <a:ext cx="4495800" cy="4533900"/>
            </a:xfrm>
            <a:prstGeom prst="rect">
              <a:avLst/>
            </a:prstGeom>
            <a:no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894" name="f"/>
            <p:cNvSpPr/>
            <p:nvPr/>
          </p:nvSpPr>
          <p:spPr>
            <a:xfrm>
              <a:off x="-301613" y="-216855"/>
              <a:ext cx="23567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defRPr i="1"/>
              </a:lvl1pPr>
            </a:lstStyle>
            <a:p>
              <a:pPr>
                <a:defRPr i="0"/>
              </a:pPr>
              <a:r>
                <a:rPr i="1"/>
                <a:t>f</a:t>
              </a:r>
            </a:p>
          </p:txBody>
        </p:sp>
      </p:grpSp>
      <p:grpSp>
        <p:nvGrpSpPr>
          <p:cNvPr id="898" name="Group"/>
          <p:cNvGrpSpPr/>
          <p:nvPr/>
        </p:nvGrpSpPr>
        <p:grpSpPr>
          <a:xfrm>
            <a:off x="3465843" y="5832671"/>
            <a:ext cx="1270001" cy="1780505"/>
            <a:chOff x="0" y="0"/>
            <a:chExt cx="1270000" cy="1780504"/>
          </a:xfrm>
        </p:grpSpPr>
        <p:sp>
          <p:nvSpPr>
            <p:cNvPr id="896" name="Line"/>
            <p:cNvSpPr/>
            <p:nvPr/>
          </p:nvSpPr>
          <p:spPr>
            <a:xfrm>
              <a:off x="261517" y="0"/>
              <a:ext cx="844640" cy="510505"/>
            </a:xfrm>
            <a:prstGeom prst="line">
              <a:avLst/>
            </a:prstGeom>
            <a:noFill/>
            <a:ln w="25400" cap="flat">
              <a:solidFill>
                <a:srgbClr val="B92D5D"/>
              </a:solidFill>
              <a:prstDash val="solid"/>
              <a:round/>
              <a:headEnd type="triangle" w="med" len="sm"/>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897" name="∇f  = (fx, fy)"/>
            <p:cNvSpPr/>
            <p:nvPr/>
          </p:nvSpPr>
          <p:spPr>
            <a:xfrm>
              <a:off x="0" y="510504"/>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solidFill>
                    <a:srgbClr val="BE466F"/>
                  </a:solidFill>
                  <a:uFill>
                    <a:solidFill>
                      <a:srgbClr val="232323"/>
                    </a:solidFill>
                  </a:uFill>
                  <a:latin typeface="+mj-lt"/>
                  <a:ea typeface="+mj-ea"/>
                  <a:cs typeface="+mj-cs"/>
                  <a:sym typeface="Times Roman"/>
                </a:defRPr>
              </a:pPr>
              <a:r>
                <a:t>∇</a:t>
              </a:r>
              <a:r>
                <a:rPr i="1" spc="300"/>
                <a:t>f</a:t>
              </a:r>
              <a:r>
                <a:t> </a:t>
              </a:r>
              <a:br/>
              <a:r>
                <a:rPr i="1"/>
                <a:t>= </a:t>
              </a:r>
              <a:r>
                <a:t>(</a:t>
              </a:r>
              <a:r>
                <a:rPr i="1"/>
                <a:t>f</a:t>
              </a:r>
              <a:r>
                <a:rPr baseline="-31000" i="1"/>
                <a:t>x</a:t>
              </a:r>
              <a:r>
                <a:t>, </a:t>
              </a:r>
              <a:r>
                <a:rPr i="1"/>
                <a:t>f</a:t>
              </a:r>
              <a:r>
                <a:rPr baseline="-31000" i="1"/>
                <a:t>y</a:t>
              </a:r>
              <a:r>
                <a:t>)</a:t>
              </a:r>
            </a:p>
          </p:txBody>
        </p:sp>
      </p:grpSp>
      <p:grpSp>
        <p:nvGrpSpPr>
          <p:cNvPr id="916" name="Group"/>
          <p:cNvGrpSpPr/>
          <p:nvPr/>
        </p:nvGrpSpPr>
        <p:grpSpPr>
          <a:xfrm>
            <a:off x="6495271" y="3305174"/>
            <a:ext cx="5353830" cy="4772026"/>
            <a:chOff x="-423097" y="-173670"/>
            <a:chExt cx="5353828" cy="4772025"/>
          </a:xfrm>
        </p:grpSpPr>
        <p:sp>
          <p:nvSpPr>
            <p:cNvPr id="899" name="Rectangle"/>
            <p:cNvSpPr/>
            <p:nvPr/>
          </p:nvSpPr>
          <p:spPr>
            <a:xfrm>
              <a:off x="434931" y="64454"/>
              <a:ext cx="4495801" cy="4533901"/>
            </a:xfrm>
            <a:prstGeom prst="rect">
              <a:avLst/>
            </a:prstGeom>
            <a:gradFill flip="none" rotWithShape="1">
              <a:gsLst>
                <a:gs pos="16914">
                  <a:srgbClr val="F2F2F2"/>
                </a:gs>
                <a:gs pos="41238">
                  <a:srgbClr val="D0C6EE"/>
                </a:gs>
                <a:gs pos="50714">
                  <a:srgbClr val="AE9AEB"/>
                </a:gs>
                <a:gs pos="58810">
                  <a:srgbClr val="D0C6EE"/>
                </a:gs>
                <a:gs pos="87957">
                  <a:srgbClr val="F2F2F2"/>
                </a:gs>
              </a:gsLst>
              <a:lin ang="1800000" scaled="0"/>
            </a:gradFill>
            <a:ln w="19050" cap="flat">
              <a:solidFill>
                <a:srgbClr val="000000">
                  <a:alpha val="40000"/>
                </a:srgbClr>
              </a:solidFill>
              <a:prstDash val="solid"/>
              <a:round/>
            </a:ln>
            <a:effectLst/>
          </p:spPr>
          <p:txBody>
            <a:bodyPr wrap="square" lIns="50800" tIns="50800" rIns="50800" bIns="50800" numCol="1" anchor="ctr">
              <a:noAutofit/>
            </a:bodyPr>
            <a:lstStyle/>
            <a:p>
              <a:pPr algn="ctr" defTabSz="457200">
                <a:spcBef>
                  <a:spcPts val="0"/>
                </a:spcBef>
                <a:defRPr sz="4000">
                  <a:solidFill>
                    <a:srgbClr val="FFFFFF"/>
                  </a:solidFill>
                  <a:latin typeface="Bradley Hand ITC TT-Bold"/>
                  <a:ea typeface="Bradley Hand ITC TT-Bold"/>
                  <a:cs typeface="Bradley Hand ITC TT-Bold"/>
                  <a:sym typeface="Bradley Hand ITC TT-Bold"/>
                </a:defRPr>
              </a:pPr>
            </a:p>
          </p:txBody>
        </p:sp>
        <p:sp>
          <p:nvSpPr>
            <p:cNvPr id="900" name="⎜∇f⎟"/>
            <p:cNvSpPr/>
            <p:nvPr/>
          </p:nvSpPr>
          <p:spPr>
            <a:xfrm>
              <a:off x="-423098" y="-173671"/>
              <a:ext cx="100910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p>
          </p:txBody>
        </p:sp>
        <p:sp>
          <p:nvSpPr>
            <p:cNvPr id="901" name="Line"/>
            <p:cNvSpPr/>
            <p:nvPr/>
          </p:nvSpPr>
          <p:spPr>
            <a:xfrm flipV="1">
              <a:off x="2733631" y="2337754"/>
              <a:ext cx="1473078" cy="4"/>
            </a:xfrm>
            <a:prstGeom prst="line">
              <a:avLst/>
            </a:prstGeom>
            <a:noFill/>
            <a:ln w="19050" cap="flat">
              <a:solidFill>
                <a:srgbClr val="000000">
                  <a:alpha val="40000"/>
                </a:srgbClr>
              </a:solidFill>
              <a:custDash>
                <a:ds d="200000" sp="200000"/>
              </a:custDash>
              <a:roun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02" name="Circle"/>
            <p:cNvSpPr/>
            <p:nvPr/>
          </p:nvSpPr>
          <p:spPr>
            <a:xfrm>
              <a:off x="1184231" y="2286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3" name="Circle"/>
            <p:cNvSpPr/>
            <p:nvPr/>
          </p:nvSpPr>
          <p:spPr>
            <a:xfrm>
              <a:off x="2657431" y="635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4" name="Circle"/>
            <p:cNvSpPr/>
            <p:nvPr/>
          </p:nvSpPr>
          <p:spPr>
            <a:xfrm>
              <a:off x="4143331" y="635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5" name="Circle"/>
            <p:cNvSpPr/>
            <p:nvPr/>
          </p:nvSpPr>
          <p:spPr>
            <a:xfrm>
              <a:off x="1171531" y="635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6" name="Circle"/>
            <p:cNvSpPr/>
            <p:nvPr/>
          </p:nvSpPr>
          <p:spPr>
            <a:xfrm>
              <a:off x="2670131" y="3937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7" name="Circle"/>
            <p:cNvSpPr/>
            <p:nvPr/>
          </p:nvSpPr>
          <p:spPr>
            <a:xfrm>
              <a:off x="4156031" y="3937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8" name="Circle"/>
            <p:cNvSpPr/>
            <p:nvPr/>
          </p:nvSpPr>
          <p:spPr>
            <a:xfrm>
              <a:off x="1184231" y="3937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09" name="[m+1, n]"/>
            <p:cNvSpPr/>
            <p:nvPr/>
          </p:nvSpPr>
          <p:spPr>
            <a:xfrm>
              <a:off x="3695383" y="1820229"/>
              <a:ext cx="114354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a:t>
              </a:r>
            </a:p>
          </p:txBody>
        </p:sp>
        <p:sp>
          <p:nvSpPr>
            <p:cNvPr id="910" name="[m−1, n−1]"/>
            <p:cNvSpPr/>
            <p:nvPr/>
          </p:nvSpPr>
          <p:spPr>
            <a:xfrm>
              <a:off x="790531" y="801054"/>
              <a:ext cx="143919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911" name="[m+1, n+1]"/>
            <p:cNvSpPr/>
            <p:nvPr/>
          </p:nvSpPr>
          <p:spPr>
            <a:xfrm>
              <a:off x="3471598" y="4061779"/>
              <a:ext cx="143919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912" name="Circle"/>
            <p:cNvSpPr/>
            <p:nvPr/>
          </p:nvSpPr>
          <p:spPr>
            <a:xfrm>
              <a:off x="4156031" y="2286954"/>
              <a:ext cx="114301" cy="114301"/>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13" name="[m−1, n]"/>
            <p:cNvSpPr/>
            <p:nvPr/>
          </p:nvSpPr>
          <p:spPr>
            <a:xfrm>
              <a:off x="656908" y="2410779"/>
              <a:ext cx="114354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a:t>
              </a:r>
            </a:p>
          </p:txBody>
        </p:sp>
        <p:sp>
          <p:nvSpPr>
            <p:cNvPr id="914" name="Circle"/>
            <p:cNvSpPr/>
            <p:nvPr/>
          </p:nvSpPr>
          <p:spPr>
            <a:xfrm>
              <a:off x="2670131" y="2286954"/>
              <a:ext cx="114301" cy="114301"/>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15" name="[m, n]"/>
            <p:cNvSpPr/>
            <p:nvPr/>
          </p:nvSpPr>
          <p:spPr>
            <a:xfrm>
              <a:off x="2530431" y="2400299"/>
              <a:ext cx="77170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a:t>
              </a:r>
              <a:r>
                <a:rPr i="1"/>
                <a:t>m</a:t>
              </a:r>
              <a:r>
                <a:t>, </a:t>
              </a:r>
              <a:r>
                <a:rPr i="1"/>
                <a:t>n</a:t>
              </a:r>
              <a:r>
                <a:t>]</a:t>
              </a:r>
            </a:p>
          </p:txBody>
        </p:sp>
      </p:grpSp>
      <p:grpSp>
        <p:nvGrpSpPr>
          <p:cNvPr id="919" name="Group"/>
          <p:cNvGrpSpPr/>
          <p:nvPr/>
        </p:nvGrpSpPr>
        <p:grpSpPr>
          <a:xfrm>
            <a:off x="10372725" y="5832003"/>
            <a:ext cx="1459431" cy="1499269"/>
            <a:chOff x="0" y="0"/>
            <a:chExt cx="1459430" cy="1499267"/>
          </a:xfrm>
        </p:grpSpPr>
        <p:sp>
          <p:nvSpPr>
            <p:cNvPr id="917" name="Line"/>
            <p:cNvSpPr/>
            <p:nvPr/>
          </p:nvSpPr>
          <p:spPr>
            <a:xfrm>
              <a:off x="0" y="0"/>
              <a:ext cx="176718" cy="369268"/>
            </a:xfrm>
            <a:custGeom>
              <a:avLst/>
              <a:gdLst/>
              <a:ahLst/>
              <a:cxnLst>
                <a:cxn ang="0">
                  <a:pos x="wd2" y="hd2"/>
                </a:cxn>
                <a:cxn ang="5400000">
                  <a:pos x="wd2" y="hd2"/>
                </a:cxn>
                <a:cxn ang="10800000">
                  <a:pos x="wd2" y="hd2"/>
                </a:cxn>
                <a:cxn ang="16200000">
                  <a:pos x="wd2" y="hd2"/>
                </a:cxn>
              </a:cxnLst>
              <a:rect l="0" t="0" r="r" b="b"/>
              <a:pathLst>
                <a:path w="20610" h="21600" fill="norm" stroke="1" extrusionOk="0">
                  <a:moveTo>
                    <a:pt x="9882" y="0"/>
                  </a:moveTo>
                  <a:cubicBezTo>
                    <a:pt x="9882" y="0"/>
                    <a:pt x="21600" y="4099"/>
                    <a:pt x="20542" y="10985"/>
                  </a:cubicBezTo>
                  <a:cubicBezTo>
                    <a:pt x="19252" y="19384"/>
                    <a:pt x="0" y="21600"/>
                    <a:pt x="0" y="21600"/>
                  </a:cubicBezTo>
                </a:path>
              </a:pathLst>
            </a:custGeom>
            <a:noFill/>
            <a:ln w="25400" cap="flat">
              <a:solidFill>
                <a:srgbClr val="0056D6"/>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918" name="∠∇f"/>
            <p:cNvSpPr/>
            <p:nvPr/>
          </p:nvSpPr>
          <p:spPr>
            <a:xfrm>
              <a:off x="189430" y="22926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solidFill>
                    <a:srgbClr val="005DD3"/>
                  </a:solidFill>
                  <a:uFill>
                    <a:solidFill>
                      <a:srgbClr val="232323"/>
                    </a:solidFill>
                  </a:uFill>
                  <a:latin typeface="+mj-lt"/>
                  <a:ea typeface="+mj-ea"/>
                  <a:cs typeface="+mj-cs"/>
                  <a:sym typeface="Times Roman"/>
                </a:defRPr>
              </a:pPr>
              <a:r>
                <a:rPr i="1"/>
                <a:t>∠∇</a:t>
              </a:r>
              <a:r>
                <a:rPr i="1" spc="300"/>
                <a:t>f</a:t>
              </a:r>
            </a:p>
          </p:txBody>
        </p:sp>
      </p:grpSp>
      <p:sp>
        <p:nvSpPr>
          <p:cNvPr id="920" name="Line"/>
          <p:cNvSpPr/>
          <p:nvPr/>
        </p:nvSpPr>
        <p:spPr>
          <a:xfrm flipH="1" flipV="1">
            <a:off x="7863706" y="4892030"/>
            <a:ext cx="3638172" cy="1881282"/>
          </a:xfrm>
          <a:prstGeom prst="line">
            <a:avLst/>
          </a:prstGeom>
          <a:ln w="25400">
            <a:solidFill>
              <a:srgbClr val="B92D5D"/>
            </a:solidFill>
            <a:headEnd type="stealth"/>
            <a:tailEnd type="stealth"/>
          </a:ln>
        </p:spPr>
        <p:txBody>
          <a:bodyPr lIns="0" tIns="0" rIns="0" bIns="0"/>
          <a:lstStyle/>
          <a:p>
            <a:pPr defTabSz="914400">
              <a:spcBef>
                <a:spcPts val="0"/>
              </a:spcBef>
              <a:buClrTx/>
              <a:tabLst>
                <a:tab pos="914400" algn="l"/>
              </a:tabLst>
              <a:defRPr>
                <a:solidFill>
                  <a:srgbClr val="232A32"/>
                </a:solidFill>
              </a:defRPr>
            </a:pPr>
          </a:p>
        </p:txBody>
      </p:sp>
      <p:grpSp>
        <p:nvGrpSpPr>
          <p:cNvPr id="935" name="Group"/>
          <p:cNvGrpSpPr/>
          <p:nvPr/>
        </p:nvGrpSpPr>
        <p:grpSpPr>
          <a:xfrm>
            <a:off x="1677398" y="4102100"/>
            <a:ext cx="4322391" cy="4924425"/>
            <a:chOff x="0" y="0"/>
            <a:chExt cx="4322390" cy="4924425"/>
          </a:xfrm>
        </p:grpSpPr>
        <p:sp>
          <p:nvSpPr>
            <p:cNvPr id="921" name="Circle"/>
            <p:cNvSpPr/>
            <p:nvPr/>
          </p:nvSpPr>
          <p:spPr>
            <a:xfrm>
              <a:off x="1878601" y="1651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2" name="Circle"/>
            <p:cNvSpPr/>
            <p:nvPr/>
          </p:nvSpPr>
          <p:spPr>
            <a:xfrm>
              <a:off x="3364501" y="1651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3" name="Circle"/>
            <p:cNvSpPr/>
            <p:nvPr/>
          </p:nvSpPr>
          <p:spPr>
            <a:xfrm>
              <a:off x="392701" y="1651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4" name="Circle"/>
            <p:cNvSpPr/>
            <p:nvPr/>
          </p:nvSpPr>
          <p:spPr>
            <a:xfrm>
              <a:off x="1865901" y="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5" name="Circle"/>
            <p:cNvSpPr/>
            <p:nvPr/>
          </p:nvSpPr>
          <p:spPr>
            <a:xfrm>
              <a:off x="3351801" y="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6" name="Circle"/>
            <p:cNvSpPr/>
            <p:nvPr/>
          </p:nvSpPr>
          <p:spPr>
            <a:xfrm>
              <a:off x="380001" y="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7" name="Circle"/>
            <p:cNvSpPr/>
            <p:nvPr/>
          </p:nvSpPr>
          <p:spPr>
            <a:xfrm>
              <a:off x="1878601" y="3302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8" name="Circle"/>
            <p:cNvSpPr/>
            <p:nvPr/>
          </p:nvSpPr>
          <p:spPr>
            <a:xfrm>
              <a:off x="3364501" y="3302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29" name="Circle"/>
            <p:cNvSpPr/>
            <p:nvPr/>
          </p:nvSpPr>
          <p:spPr>
            <a:xfrm>
              <a:off x="392701" y="3302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30" name="[m, n]"/>
            <p:cNvSpPr/>
            <p:nvPr/>
          </p:nvSpPr>
          <p:spPr>
            <a:xfrm>
              <a:off x="1324421" y="13843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 </a:t>
              </a:r>
              <a:r>
                <a:rPr i="1"/>
                <a:t>n</a:t>
              </a:r>
              <a:r>
                <a:t>]</a:t>
              </a:r>
            </a:p>
          </p:txBody>
        </p:sp>
        <p:sp>
          <p:nvSpPr>
            <p:cNvPr id="931" name="[m+1, n]"/>
            <p:cNvSpPr/>
            <p:nvPr/>
          </p:nvSpPr>
          <p:spPr>
            <a:xfrm>
              <a:off x="3052390" y="19812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a:t>
              </a:r>
            </a:p>
          </p:txBody>
        </p:sp>
        <p:sp>
          <p:nvSpPr>
            <p:cNvPr id="932" name="[m+1, n−1]"/>
            <p:cNvSpPr/>
            <p:nvPr/>
          </p:nvSpPr>
          <p:spPr>
            <a:xfrm>
              <a:off x="2756030" y="3937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933" name="[m−1, n−1]"/>
            <p:cNvSpPr/>
            <p:nvPr/>
          </p:nvSpPr>
          <p:spPr>
            <a:xfrm>
              <a:off x="0" y="3937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934" name="[m+1, n+1]"/>
            <p:cNvSpPr/>
            <p:nvPr/>
          </p:nvSpPr>
          <p:spPr>
            <a:xfrm>
              <a:off x="2689355" y="3654425"/>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grpSp>
      <p:grpSp>
        <p:nvGrpSpPr>
          <p:cNvPr id="938" name="Group"/>
          <p:cNvGrpSpPr/>
          <p:nvPr/>
        </p:nvGrpSpPr>
        <p:grpSpPr>
          <a:xfrm>
            <a:off x="11924336" y="5813954"/>
            <a:ext cx="292101" cy="780039"/>
            <a:chOff x="-19050" y="0"/>
            <a:chExt cx="292100" cy="780037"/>
          </a:xfrm>
        </p:grpSpPr>
        <p:sp>
          <p:nvSpPr>
            <p:cNvPr id="936" name="Line"/>
            <p:cNvSpPr/>
            <p:nvPr/>
          </p:nvSpPr>
          <p:spPr>
            <a:xfrm>
              <a:off x="121160" y="0"/>
              <a:ext cx="2562" cy="780038"/>
            </a:xfrm>
            <a:prstGeom prst="line">
              <a:avLst/>
            </a:prstGeom>
            <a:noFill/>
            <a:ln w="25400" cap="flat">
              <a:solidFill>
                <a:srgbClr val="000000"/>
              </a:solidFill>
              <a:prstDash val="solid"/>
              <a:round/>
              <a:headEnd type="triangle" w="med" len="sm"/>
              <a:tail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37" name="a"/>
            <p:cNvSpPr/>
            <p:nvPr/>
          </p:nvSpPr>
          <p:spPr>
            <a:xfrm>
              <a:off x="-19050" y="166790"/>
              <a:ext cx="29210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a</a:t>
              </a:r>
            </a:p>
          </p:txBody>
        </p:sp>
      </p:grpSp>
      <p:grpSp>
        <p:nvGrpSpPr>
          <p:cNvPr id="941" name="Group"/>
          <p:cNvGrpSpPr/>
          <p:nvPr/>
        </p:nvGrpSpPr>
        <p:grpSpPr>
          <a:xfrm>
            <a:off x="11924336" y="6553443"/>
            <a:ext cx="292101" cy="916993"/>
            <a:chOff x="-19116" y="12699"/>
            <a:chExt cx="292100" cy="916992"/>
          </a:xfrm>
        </p:grpSpPr>
        <p:sp>
          <p:nvSpPr>
            <p:cNvPr id="939" name="Line"/>
            <p:cNvSpPr/>
            <p:nvPr/>
          </p:nvSpPr>
          <p:spPr>
            <a:xfrm>
              <a:off x="119176" y="12699"/>
              <a:ext cx="2817" cy="916994"/>
            </a:xfrm>
            <a:prstGeom prst="line">
              <a:avLst/>
            </a:prstGeom>
            <a:noFill/>
            <a:ln w="25400" cap="flat">
              <a:solidFill>
                <a:srgbClr val="000000"/>
              </a:solidFill>
              <a:prstDash val="solid"/>
              <a:round/>
              <a:tail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40" name="b"/>
            <p:cNvSpPr/>
            <p:nvPr/>
          </p:nvSpPr>
          <p:spPr>
            <a:xfrm>
              <a:off x="-19117" y="178116"/>
              <a:ext cx="2921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b</a:t>
              </a:r>
            </a:p>
          </p:txBody>
        </p:sp>
      </p:grpSp>
      <p:grpSp>
        <p:nvGrpSpPr>
          <p:cNvPr id="944" name="Group"/>
          <p:cNvGrpSpPr/>
          <p:nvPr/>
        </p:nvGrpSpPr>
        <p:grpSpPr>
          <a:xfrm>
            <a:off x="10980049" y="6527799"/>
            <a:ext cx="391030" cy="528006"/>
            <a:chOff x="0" y="0"/>
            <a:chExt cx="391029" cy="528004"/>
          </a:xfrm>
        </p:grpSpPr>
        <p:sp>
          <p:nvSpPr>
            <p:cNvPr id="942" name="Circle"/>
            <p:cNvSpPr/>
            <p:nvPr/>
          </p:nvSpPr>
          <p:spPr>
            <a:xfrm>
              <a:off x="94350" y="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43" name="p1"/>
            <p:cNvSpPr/>
            <p:nvPr/>
          </p:nvSpPr>
          <p:spPr>
            <a:xfrm>
              <a:off x="0" y="30795"/>
              <a:ext cx="391030" cy="497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b="1"/>
                <a:t>p</a:t>
              </a:r>
              <a:r>
                <a:rPr baseline="-31000"/>
                <a:t>1</a:t>
              </a:r>
            </a:p>
          </p:txBody>
        </p:sp>
      </p:grpSp>
      <p:grpSp>
        <p:nvGrpSpPr>
          <p:cNvPr id="947" name="Group"/>
          <p:cNvGrpSpPr/>
          <p:nvPr/>
        </p:nvGrpSpPr>
        <p:grpSpPr>
          <a:xfrm>
            <a:off x="8001000" y="4978399"/>
            <a:ext cx="391030" cy="502606"/>
            <a:chOff x="0" y="0"/>
            <a:chExt cx="391029" cy="502604"/>
          </a:xfrm>
        </p:grpSpPr>
        <p:sp>
          <p:nvSpPr>
            <p:cNvPr id="945" name="Circle"/>
            <p:cNvSpPr/>
            <p:nvPr/>
          </p:nvSpPr>
          <p:spPr>
            <a:xfrm>
              <a:off x="88900" y="0"/>
              <a:ext cx="114300"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46" name="p2"/>
            <p:cNvSpPr/>
            <p:nvPr/>
          </p:nvSpPr>
          <p:spPr>
            <a:xfrm>
              <a:off x="0" y="5395"/>
              <a:ext cx="391030" cy="497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b="1"/>
                <a:t>p</a:t>
              </a:r>
              <a:r>
                <a:rPr baseline="-31000"/>
                <a:t>2</a:t>
              </a:r>
            </a:p>
          </p:txBody>
        </p:sp>
      </p:grpSp>
      <p:sp>
        <p:nvSpPr>
          <p:cNvPr id="948" name="On doit interpoler ⎜∇f(p1)⎟ et ⎜∇f(p2)⎟ car on ne les a pas directement…"/>
          <p:cNvSpPr/>
          <p:nvPr/>
        </p:nvSpPr>
        <p:spPr>
          <a:xfrm>
            <a:off x="4875007" y="1292373"/>
            <a:ext cx="7353301" cy="1453854"/>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lvl="1" marL="419100" indent="-317500">
              <a:buSzPct val="63000"/>
              <a:buFont typeface="TimesNewRomanPSMT"/>
              <a:buBlip>
                <a:blip r:embed="rId4"/>
              </a:buBlip>
            </a:pPr>
            <a:r>
              <a:t>On doit interpoler </a:t>
            </a:r>
            <a:r>
              <a:rPr spc="100">
                <a:latin typeface="+mj-lt"/>
                <a:ea typeface="+mj-ea"/>
                <a:cs typeface="+mj-cs"/>
                <a:sym typeface="Times Roman"/>
              </a:rPr>
              <a:t>⎜∇</a:t>
            </a:r>
            <a:r>
              <a:rPr i="1" spc="300">
                <a:latin typeface="+mj-lt"/>
                <a:ea typeface="+mj-ea"/>
                <a:cs typeface="+mj-cs"/>
                <a:sym typeface="Times Roman"/>
              </a:rPr>
              <a:t>f</a:t>
            </a:r>
            <a:r>
              <a:t>(</a:t>
            </a:r>
            <a:r>
              <a:rPr b="1"/>
              <a:t>p</a:t>
            </a:r>
            <a:r>
              <a:rPr baseline="-31000"/>
              <a:t>1</a:t>
            </a:r>
            <a:r>
              <a:t>)</a:t>
            </a:r>
            <a:r>
              <a:rPr spc="100">
                <a:latin typeface="+mj-lt"/>
                <a:ea typeface="+mj-ea"/>
                <a:cs typeface="+mj-cs"/>
                <a:sym typeface="Times Roman"/>
              </a:rPr>
              <a:t>⎟</a:t>
            </a:r>
            <a:r>
              <a:t> et </a:t>
            </a:r>
            <a:r>
              <a:rPr spc="100">
                <a:latin typeface="+mj-lt"/>
                <a:ea typeface="+mj-ea"/>
                <a:cs typeface="+mj-cs"/>
                <a:sym typeface="Times Roman"/>
              </a:rPr>
              <a:t>⎜∇</a:t>
            </a:r>
            <a:r>
              <a:rPr i="1" spc="300">
                <a:latin typeface="+mj-lt"/>
                <a:ea typeface="+mj-ea"/>
                <a:cs typeface="+mj-cs"/>
                <a:sym typeface="Times Roman"/>
              </a:rPr>
              <a:t>f</a:t>
            </a:r>
            <a:r>
              <a:t>(</a:t>
            </a:r>
            <a:r>
              <a:rPr b="1"/>
              <a:t>p</a:t>
            </a:r>
            <a:r>
              <a:rPr baseline="-31000"/>
              <a:t>2</a:t>
            </a:r>
            <a:r>
              <a:t>)</a:t>
            </a:r>
            <a:r>
              <a:rPr spc="100">
                <a:latin typeface="+mj-lt"/>
                <a:ea typeface="+mj-ea"/>
                <a:cs typeface="+mj-cs"/>
                <a:sym typeface="Times Roman"/>
              </a:rPr>
              <a:t>⎟</a:t>
            </a:r>
            <a:r>
              <a:t> car on ne les a pas directement</a:t>
            </a:r>
          </a:p>
          <a:p>
            <a:pPr lvl="2" marL="508000" indent="-254000">
              <a:buClr>
                <a:srgbClr val="7F96C4"/>
              </a:buClr>
              <a:buSzPct val="100000"/>
              <a:buChar char="✓"/>
            </a:pPr>
            <a:r>
              <a:rPr b="1"/>
              <a:t>p</a:t>
            </a:r>
            <a:r>
              <a:rPr baseline="-31000"/>
              <a:t>1</a:t>
            </a:r>
            <a:r>
              <a:t> et </a:t>
            </a:r>
            <a:r>
              <a:rPr b="1"/>
              <a:t>p</a:t>
            </a:r>
            <a:r>
              <a:rPr baseline="-31000"/>
              <a:t>2</a:t>
            </a:r>
            <a:r>
              <a:t> risquent fort de tomber entre 2 pixels</a:t>
            </a:r>
          </a:p>
        </p:txBody>
      </p:sp>
      <p:sp>
        <p:nvSpPr>
          <p:cNvPr id="949" name="Line"/>
          <p:cNvSpPr/>
          <p:nvPr/>
        </p:nvSpPr>
        <p:spPr>
          <a:xfrm>
            <a:off x="11143635" y="6581292"/>
            <a:ext cx="956221" cy="1"/>
          </a:xfrm>
          <a:prstGeom prst="line">
            <a:avLst/>
          </a:prstGeom>
          <a:ln w="12700">
            <a:solidFill>
              <a:srgbClr val="000000"/>
            </a:solidFill>
            <a:custDash>
              <a:ds d="100000" sp="200000"/>
            </a:custDash>
            <a:miter lim="400000"/>
          </a:ln>
        </p:spPr>
        <p:txBody>
          <a:bodyPr lIns="0" tIns="0" rIns="0" bIns="0" anchor="ctr"/>
          <a:lstStyle/>
          <a:p>
            <a:pPr algn="ctr">
              <a:spcBef>
                <a:spcPts val="100"/>
              </a:spcBef>
              <a:buClrTx/>
              <a:defRPr>
                <a:solidFill>
                  <a:srgbClr val="000000"/>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920"/>
                                        </p:tgtEl>
                                        <p:attrNameLst>
                                          <p:attrName>style.visibility</p:attrName>
                                        </p:attrNameLst>
                                      </p:cBhvr>
                                      <p:to>
                                        <p:strVal val="visible"/>
                                      </p:to>
                                    </p:set>
                                    <p:animEffect filter="dissolve" transition="in">
                                      <p:cBhvr>
                                        <p:cTn id="11" dur="700"/>
                                        <p:tgtEl>
                                          <p:spTgt spid="920"/>
                                        </p:tgtEl>
                                      </p:cBhvr>
                                    </p:animEffect>
                                  </p:childTnLst>
                                </p:cTn>
                              </p:par>
                            </p:childTnLst>
                          </p:cTn>
                        </p:par>
                        <p:par>
                          <p:cTn id="12" fill="hold">
                            <p:stCondLst>
                              <p:cond delay="700"/>
                            </p:stCondLst>
                            <p:childTnLst>
                              <p:par>
                                <p:cTn id="13" presetClass="entr" nodeType="afterEffect" presetSubtype="0" presetID="1" grpId="3" fill="hold">
                                  <p:stCondLst>
                                    <p:cond delay="0"/>
                                  </p:stCondLst>
                                  <p:iterate type="el" backwards="0">
                                    <p:tmAbs val="0"/>
                                  </p:iterate>
                                  <p:childTnLst>
                                    <p:set>
                                      <p:cBhvr>
                                        <p:cTn id="14" fill="hold"/>
                                        <p:tgtEl>
                                          <p:spTgt spid="947"/>
                                        </p:tgtEl>
                                        <p:attrNameLst>
                                          <p:attrName>style.visibility</p:attrName>
                                        </p:attrNameLst>
                                      </p:cBhvr>
                                      <p:to>
                                        <p:strVal val="visible"/>
                                      </p:to>
                                    </p:set>
                                  </p:childTnLst>
                                </p:cTn>
                              </p:par>
                            </p:childTnLst>
                          </p:cTn>
                        </p:par>
                        <p:par>
                          <p:cTn id="15" fill="hold">
                            <p:stCondLst>
                              <p:cond delay="700"/>
                            </p:stCondLst>
                            <p:childTnLst>
                              <p:par>
                                <p:cTn id="16" presetClass="entr" nodeType="afterEffect" presetSubtype="0" presetID="1" grpId="4" fill="hold">
                                  <p:stCondLst>
                                    <p:cond delay="0"/>
                                  </p:stCondLst>
                                  <p:iterate type="el" backwards="0">
                                    <p:tmAbs val="0"/>
                                  </p:iterate>
                                  <p:childTnLst>
                                    <p:set>
                                      <p:cBhvr>
                                        <p:cTn id="17" fill="hold"/>
                                        <p:tgtEl>
                                          <p:spTgt spid="9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938"/>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9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8" grpId="1"/>
      <p:bldP build="whole" bldLvl="1" animBg="1" rev="0" advAuto="0" spid="941" grpId="6"/>
      <p:bldP build="whole" bldLvl="1" animBg="1" rev="0" advAuto="0" spid="938" grpId="5"/>
      <p:bldP build="whole" bldLvl="1" animBg="1" rev="0" advAuto="0" spid="920" grpId="2"/>
      <p:bldP build="whole" bldLvl="1" animBg="1" rev="0" advAuto="0" spid="944" grpId="4"/>
      <p:bldP build="whole" bldLvl="1" animBg="1" rev="0" advAuto="0" spid="947" grpId="3"/>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952" name="Détecteur gradient…"/>
          <p:cNvSpPr txBox="1"/>
          <p:nvPr>
            <p:ph type="body" idx="1"/>
          </p:nvPr>
        </p:nvSpPr>
        <p:spPr>
          <a:xfrm>
            <a:off x="342900" y="1939501"/>
            <a:ext cx="12319000" cy="6731001"/>
          </a:xfrm>
          <a:prstGeom prst="rect">
            <a:avLst/>
          </a:prstGeom>
        </p:spPr>
        <p:txBody>
          <a:bodyPr/>
          <a:lstStyle>
            <a:lvl2pPr>
              <a:buAutoNum type="alphaLcParenR" startAt="2"/>
            </a:lvl2pPr>
          </a:lstStyle>
          <a:p>
            <a:pPr/>
            <a:r>
              <a:t>Détecteur gradient</a:t>
            </a:r>
          </a:p>
          <a:p>
            <a:pPr lvl="1"/>
            <a:r>
              <a:t>Suppression des non-maxima</a:t>
            </a:r>
          </a:p>
        </p:txBody>
      </p:sp>
      <p:sp>
        <p:nvSpPr>
          <p:cNvPr id="9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4" name="Contours"/>
          <p:cNvSpPr txBox="1"/>
          <p:nvPr>
            <p:ph type="title"/>
          </p:nvPr>
        </p:nvSpPr>
        <p:spPr>
          <a:prstGeom prst="rect">
            <a:avLst/>
          </a:prstGeom>
        </p:spPr>
        <p:txBody>
          <a:bodyPr/>
          <a:lstStyle>
            <a:lvl1pPr>
              <a:buAutoNum type="arabicPeriod" startAt="2"/>
            </a:lvl1pPr>
          </a:lstStyle>
          <a:p>
            <a:pPr/>
            <a:r>
              <a:t>Contours</a:t>
            </a:r>
          </a:p>
        </p:txBody>
      </p:sp>
      <p:grpSp>
        <p:nvGrpSpPr>
          <p:cNvPr id="984" name="Group"/>
          <p:cNvGrpSpPr/>
          <p:nvPr/>
        </p:nvGrpSpPr>
        <p:grpSpPr>
          <a:xfrm>
            <a:off x="950003" y="2952750"/>
            <a:ext cx="5718508" cy="5029200"/>
            <a:chOff x="-510167" y="0"/>
            <a:chExt cx="5718507" cy="5029200"/>
          </a:xfrm>
        </p:grpSpPr>
        <p:sp>
          <p:nvSpPr>
            <p:cNvPr id="955" name="Rectangle"/>
            <p:cNvSpPr/>
            <p:nvPr/>
          </p:nvSpPr>
          <p:spPr>
            <a:xfrm>
              <a:off x="358731" y="495300"/>
              <a:ext cx="4495801" cy="4533900"/>
            </a:xfrm>
            <a:prstGeom prst="rect">
              <a:avLst/>
            </a:prstGeom>
            <a:gradFill flip="none" rotWithShape="1">
              <a:gsLst>
                <a:gs pos="16914">
                  <a:srgbClr val="F2F2F2"/>
                </a:gs>
                <a:gs pos="41238">
                  <a:srgbClr val="D0C6EE"/>
                </a:gs>
                <a:gs pos="50714">
                  <a:srgbClr val="AE9AEB"/>
                </a:gs>
                <a:gs pos="58810">
                  <a:srgbClr val="D0C6EE"/>
                </a:gs>
                <a:gs pos="87957">
                  <a:srgbClr val="F2F2F2"/>
                </a:gs>
              </a:gsLst>
              <a:lin ang="20700000" scaled="0"/>
            </a:gradFill>
            <a:ln w="19050" cap="flat">
              <a:solidFill>
                <a:srgbClr val="000000">
                  <a:alpha val="40000"/>
                </a:srgbClr>
              </a:solidFill>
              <a:prstDash val="solid"/>
              <a:round/>
            </a:ln>
            <a:effectLst/>
          </p:spPr>
          <p:txBody>
            <a:bodyPr wrap="square" lIns="50800" tIns="50800" rIns="50800" bIns="50800" numCol="1" anchor="ctr">
              <a:noAutofit/>
            </a:bodyPr>
            <a:lstStyle/>
            <a:p>
              <a:pPr algn="ctr" defTabSz="457200">
                <a:spcBef>
                  <a:spcPts val="0"/>
                </a:spcBef>
                <a:defRPr sz="4000">
                  <a:solidFill>
                    <a:srgbClr val="FFFFFF"/>
                  </a:solidFill>
                  <a:latin typeface="Bradley Hand ITC TT-Bold"/>
                  <a:ea typeface="Bradley Hand ITC TT-Bold"/>
                  <a:cs typeface="Bradley Hand ITC TT-Bold"/>
                  <a:sym typeface="Bradley Hand ITC TT-Bold"/>
                </a:defRPr>
              </a:pPr>
            </a:p>
          </p:txBody>
        </p:sp>
        <p:sp>
          <p:nvSpPr>
            <p:cNvPr id="956" name="Line"/>
            <p:cNvSpPr/>
            <p:nvPr/>
          </p:nvSpPr>
          <p:spPr>
            <a:xfrm>
              <a:off x="3421693" y="2511779"/>
              <a:ext cx="124739" cy="256704"/>
            </a:xfrm>
            <a:custGeom>
              <a:avLst/>
              <a:gdLst/>
              <a:ahLst/>
              <a:cxnLst>
                <a:cxn ang="0">
                  <a:pos x="wd2" y="hd2"/>
                </a:cxn>
                <a:cxn ang="5400000">
                  <a:pos x="wd2" y="hd2"/>
                </a:cxn>
                <a:cxn ang="10800000">
                  <a:pos x="wd2" y="hd2"/>
                </a:cxn>
                <a:cxn ang="16200000">
                  <a:pos x="wd2" y="hd2"/>
                </a:cxn>
              </a:cxnLst>
              <a:rect l="0" t="0" r="r" b="b"/>
              <a:pathLst>
                <a:path w="19930" h="21600" fill="norm" stroke="1" extrusionOk="0">
                  <a:moveTo>
                    <a:pt x="11724" y="21600"/>
                  </a:moveTo>
                  <a:cubicBezTo>
                    <a:pt x="18768" y="18422"/>
                    <a:pt x="21600" y="13358"/>
                    <a:pt x="18951" y="8677"/>
                  </a:cubicBezTo>
                  <a:cubicBezTo>
                    <a:pt x="16358" y="4096"/>
                    <a:pt x="8975" y="715"/>
                    <a:pt x="0" y="0"/>
                  </a:cubicBezTo>
                </a:path>
              </a:pathLst>
            </a:custGeom>
            <a:noFill/>
            <a:ln w="25400" cap="flat">
              <a:solidFill>
                <a:srgbClr val="0056D6"/>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957" name="Line"/>
            <p:cNvSpPr/>
            <p:nvPr/>
          </p:nvSpPr>
          <p:spPr>
            <a:xfrm flipH="1">
              <a:off x="723190" y="2125550"/>
              <a:ext cx="3937589" cy="1246714"/>
            </a:xfrm>
            <a:prstGeom prst="line">
              <a:avLst/>
            </a:prstGeom>
            <a:noFill/>
            <a:ln w="25400" cap="flat">
              <a:solidFill>
                <a:srgbClr val="B92D5D"/>
              </a:solidFill>
              <a:prstDash val="solid"/>
              <a:round/>
              <a:headEnd type="stealth" w="med" len="med"/>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58" name="Line"/>
            <p:cNvSpPr/>
            <p:nvPr/>
          </p:nvSpPr>
          <p:spPr>
            <a:xfrm flipV="1">
              <a:off x="2657431" y="2768602"/>
              <a:ext cx="1473078" cy="1"/>
            </a:xfrm>
            <a:prstGeom prst="line">
              <a:avLst/>
            </a:prstGeom>
            <a:noFill/>
            <a:ln w="19050" cap="flat">
              <a:solidFill>
                <a:srgbClr val="000000">
                  <a:alpha val="40000"/>
                </a:srgbClr>
              </a:solidFill>
              <a:custDash>
                <a:ds d="200000" sp="200000"/>
              </a:custDash>
              <a:roun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59" name="Circle"/>
            <p:cNvSpPr/>
            <p:nvPr/>
          </p:nvSpPr>
          <p:spPr>
            <a:xfrm>
              <a:off x="2593931" y="27178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0" name="Circle"/>
            <p:cNvSpPr/>
            <p:nvPr/>
          </p:nvSpPr>
          <p:spPr>
            <a:xfrm>
              <a:off x="1108031" y="2717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1" name="Circle"/>
            <p:cNvSpPr/>
            <p:nvPr/>
          </p:nvSpPr>
          <p:spPr>
            <a:xfrm>
              <a:off x="2581231" y="1066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2" name="Circle"/>
            <p:cNvSpPr/>
            <p:nvPr/>
          </p:nvSpPr>
          <p:spPr>
            <a:xfrm>
              <a:off x="4067131" y="1066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3" name="Circle"/>
            <p:cNvSpPr/>
            <p:nvPr/>
          </p:nvSpPr>
          <p:spPr>
            <a:xfrm>
              <a:off x="1095331" y="1066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4" name="Circle"/>
            <p:cNvSpPr/>
            <p:nvPr/>
          </p:nvSpPr>
          <p:spPr>
            <a:xfrm>
              <a:off x="2593931" y="4368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5" name="Circle"/>
            <p:cNvSpPr/>
            <p:nvPr/>
          </p:nvSpPr>
          <p:spPr>
            <a:xfrm>
              <a:off x="4079831" y="4368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6" name="Circle"/>
            <p:cNvSpPr/>
            <p:nvPr/>
          </p:nvSpPr>
          <p:spPr>
            <a:xfrm>
              <a:off x="1108031" y="4368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67" name="[m, n]"/>
            <p:cNvSpPr/>
            <p:nvPr/>
          </p:nvSpPr>
          <p:spPr>
            <a:xfrm>
              <a:off x="2454231" y="2819399"/>
              <a:ext cx="847900"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 </a:t>
              </a:r>
              <a:r>
                <a:rPr i="1"/>
                <a:t>n</a:t>
              </a:r>
              <a:r>
                <a:t>]</a:t>
              </a:r>
            </a:p>
          </p:txBody>
        </p:sp>
        <p:sp>
          <p:nvSpPr>
            <p:cNvPr id="968" name="[m+1, n]"/>
            <p:cNvSpPr/>
            <p:nvPr/>
          </p:nvSpPr>
          <p:spPr>
            <a:xfrm>
              <a:off x="3559131" y="2806699"/>
              <a:ext cx="114354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a:t>
              </a:r>
            </a:p>
          </p:txBody>
        </p:sp>
        <p:sp>
          <p:nvSpPr>
            <p:cNvPr id="969" name="[m−1, n+1]"/>
            <p:cNvSpPr/>
            <p:nvPr/>
          </p:nvSpPr>
          <p:spPr>
            <a:xfrm>
              <a:off x="535533" y="4457699"/>
              <a:ext cx="1439193"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970" name="[m+1, n−1]"/>
            <p:cNvSpPr/>
            <p:nvPr/>
          </p:nvSpPr>
          <p:spPr>
            <a:xfrm>
              <a:off x="3483929" y="571499"/>
              <a:ext cx="143919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971" name="⎜∇f⎟"/>
            <p:cNvSpPr/>
            <p:nvPr/>
          </p:nvSpPr>
          <p:spPr>
            <a:xfrm>
              <a:off x="-510168" y="278445"/>
              <a:ext cx="1009100"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p>
          </p:txBody>
        </p:sp>
        <p:sp>
          <p:nvSpPr>
            <p:cNvPr id="972" name="Circle"/>
            <p:cNvSpPr/>
            <p:nvPr/>
          </p:nvSpPr>
          <p:spPr>
            <a:xfrm>
              <a:off x="4041731" y="22479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73" name="Circle"/>
            <p:cNvSpPr/>
            <p:nvPr/>
          </p:nvSpPr>
          <p:spPr>
            <a:xfrm>
              <a:off x="1095331" y="317500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74" name="Circle"/>
            <p:cNvSpPr/>
            <p:nvPr/>
          </p:nvSpPr>
          <p:spPr>
            <a:xfrm>
              <a:off x="4079831" y="271780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75" name="Line"/>
            <p:cNvSpPr/>
            <p:nvPr/>
          </p:nvSpPr>
          <p:spPr>
            <a:xfrm flipH="1">
              <a:off x="5070476" y="2296153"/>
              <a:ext cx="402" cy="473785"/>
            </a:xfrm>
            <a:prstGeom prst="line">
              <a:avLst/>
            </a:prstGeom>
            <a:noFill/>
            <a:ln w="25400" cap="flat">
              <a:solidFill>
                <a:srgbClr val="000000"/>
              </a:solidFill>
              <a:prstDash val="solid"/>
              <a:round/>
              <a:headEnd type="triangle" w="med" len="sm"/>
              <a:tail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76" name="a"/>
            <p:cNvSpPr/>
            <p:nvPr/>
          </p:nvSpPr>
          <p:spPr>
            <a:xfrm>
              <a:off x="4916239" y="2285045"/>
              <a:ext cx="29210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a</a:t>
              </a:r>
            </a:p>
          </p:txBody>
        </p:sp>
        <p:sp>
          <p:nvSpPr>
            <p:cNvPr id="977" name="Line"/>
            <p:cNvSpPr/>
            <p:nvPr/>
          </p:nvSpPr>
          <p:spPr>
            <a:xfrm>
              <a:off x="5070431" y="1127443"/>
              <a:ext cx="1" cy="1158540"/>
            </a:xfrm>
            <a:prstGeom prst="line">
              <a:avLst/>
            </a:prstGeom>
            <a:noFill/>
            <a:ln w="25400" cap="flat">
              <a:solidFill>
                <a:srgbClr val="000000"/>
              </a:solidFill>
              <a:prstDash val="solid"/>
              <a:round/>
              <a:head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78" name="b"/>
            <p:cNvSpPr/>
            <p:nvPr/>
          </p:nvSpPr>
          <p:spPr>
            <a:xfrm>
              <a:off x="4905263" y="1523045"/>
              <a:ext cx="29210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b</a:t>
              </a:r>
            </a:p>
          </p:txBody>
        </p:sp>
        <p:sp>
          <p:nvSpPr>
            <p:cNvPr id="979" name="p1"/>
            <p:cNvSpPr/>
            <p:nvPr/>
          </p:nvSpPr>
          <p:spPr>
            <a:xfrm>
              <a:off x="3874791" y="1669095"/>
              <a:ext cx="391031" cy="497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b="1"/>
                <a:t>p</a:t>
              </a:r>
              <a:r>
                <a:rPr baseline="-31000"/>
                <a:t>1</a:t>
              </a:r>
            </a:p>
          </p:txBody>
        </p:sp>
        <p:sp>
          <p:nvSpPr>
            <p:cNvPr id="980" name="p2"/>
            <p:cNvSpPr/>
            <p:nvPr/>
          </p:nvSpPr>
          <p:spPr>
            <a:xfrm>
              <a:off x="1061741" y="3298824"/>
              <a:ext cx="314831" cy="4210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r>
                <a:rPr b="1"/>
                <a:t>p</a:t>
              </a:r>
              <a:r>
                <a:rPr baseline="-31000"/>
                <a:t>2</a:t>
              </a:r>
            </a:p>
          </p:txBody>
        </p:sp>
        <p:sp>
          <p:nvSpPr>
            <p:cNvPr id="981" name="[m−1, n]"/>
            <p:cNvSpPr/>
            <p:nvPr/>
          </p:nvSpPr>
          <p:spPr>
            <a:xfrm>
              <a:off x="689929" y="2235199"/>
              <a:ext cx="1143547"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a:t>
              </a:r>
            </a:p>
          </p:txBody>
        </p:sp>
        <p:sp>
          <p:nvSpPr>
            <p:cNvPr id="982" name="∠∇f"/>
            <p:cNvSpPr/>
            <p:nvPr/>
          </p:nvSpPr>
          <p:spPr>
            <a:xfrm>
              <a:off x="2814129" y="2009774"/>
              <a:ext cx="608113"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a:t>∠∇</a:t>
              </a:r>
              <a:r>
                <a:rPr i="1" spc="300"/>
                <a:t>f</a:t>
              </a:r>
            </a:p>
          </p:txBody>
        </p:sp>
        <p:sp>
          <p:nvSpPr>
            <p:cNvPr id="983" name="cas où ∠∇f[m, n] ∈[0, π/4]"/>
            <p:cNvSpPr/>
            <p:nvPr/>
          </p:nvSpPr>
          <p:spPr>
            <a:xfrm>
              <a:off x="209500" y="0"/>
              <a:ext cx="358852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lvl="1" marL="419100" indent="-317500" defTabSz="1295400">
                <a:spcBef>
                  <a:spcPts val="500"/>
                </a:spcBef>
                <a:buSzPct val="63000"/>
                <a:buFont typeface="TimesNewRomanPSMT"/>
                <a:buBlip>
                  <a:blip r:embed="rId3"/>
                </a:buBlip>
                <a:defRPr spc="100">
                  <a:uFill>
                    <a:solidFill>
                      <a:srgbClr val="232323"/>
                    </a:solidFill>
                  </a:uFill>
                  <a:latin typeface="+mj-lt"/>
                  <a:ea typeface="+mj-ea"/>
                  <a:cs typeface="+mj-cs"/>
                  <a:sym typeface="Times Roman"/>
                </a:defRPr>
              </a:pPr>
              <a:r>
                <a:rPr spc="0"/>
                <a:t>cas où </a:t>
              </a:r>
              <a:r>
                <a:rPr i="1"/>
                <a:t>∠∇</a:t>
              </a:r>
              <a:r>
                <a:rPr i="1" spc="300"/>
                <a:t>f</a:t>
              </a:r>
              <a:r>
                <a:t>[</a:t>
              </a:r>
              <a:r>
                <a:rPr i="1"/>
                <a:t>m</a:t>
              </a:r>
              <a:r>
                <a:t>, </a:t>
              </a:r>
              <a:r>
                <a:rPr i="1"/>
                <a:t>n</a:t>
              </a:r>
              <a:r>
                <a:t>] ∈[0, π/4] </a:t>
              </a:r>
            </a:p>
          </p:txBody>
        </p:sp>
      </p:grpSp>
      <p:grpSp>
        <p:nvGrpSpPr>
          <p:cNvPr id="1015" name="Group"/>
          <p:cNvGrpSpPr/>
          <p:nvPr/>
        </p:nvGrpSpPr>
        <p:grpSpPr>
          <a:xfrm>
            <a:off x="7422133" y="3181350"/>
            <a:ext cx="4947667" cy="6394450"/>
            <a:chOff x="504549" y="228600"/>
            <a:chExt cx="4947666" cy="6394450"/>
          </a:xfrm>
        </p:grpSpPr>
        <p:sp>
          <p:nvSpPr>
            <p:cNvPr id="985" name="Rectangle"/>
            <p:cNvSpPr/>
            <p:nvPr/>
          </p:nvSpPr>
          <p:spPr>
            <a:xfrm>
              <a:off x="842116" y="501650"/>
              <a:ext cx="4495801" cy="4533900"/>
            </a:xfrm>
            <a:prstGeom prst="rect">
              <a:avLst/>
            </a:prstGeom>
            <a:gradFill flip="none" rotWithShape="1">
              <a:gsLst>
                <a:gs pos="16914">
                  <a:srgbClr val="F2F2F2"/>
                </a:gs>
                <a:gs pos="41238">
                  <a:srgbClr val="D0C6EE"/>
                </a:gs>
                <a:gs pos="50714">
                  <a:srgbClr val="AE9AEB"/>
                </a:gs>
                <a:gs pos="58810">
                  <a:srgbClr val="D0C6EE"/>
                </a:gs>
                <a:gs pos="87957">
                  <a:srgbClr val="F2F2F2"/>
                </a:gs>
              </a:gsLst>
              <a:lin ang="15300000" scaled="0"/>
            </a:gradFill>
            <a:ln w="19050" cap="flat">
              <a:solidFill>
                <a:srgbClr val="000000">
                  <a:alpha val="40000"/>
                </a:srgbClr>
              </a:solidFill>
              <a:prstDash val="solid"/>
              <a:round/>
            </a:ln>
            <a:effectLst/>
          </p:spPr>
          <p:txBody>
            <a:bodyPr wrap="square" lIns="50800" tIns="50800" rIns="50800" bIns="50800" numCol="1" anchor="ctr">
              <a:noAutofit/>
            </a:bodyPr>
            <a:lstStyle/>
            <a:p>
              <a:pPr algn="ctr" defTabSz="457200">
                <a:spcBef>
                  <a:spcPts val="0"/>
                </a:spcBef>
                <a:defRPr sz="4000">
                  <a:solidFill>
                    <a:srgbClr val="FFFFFF"/>
                  </a:solidFill>
                  <a:latin typeface="Bradley Hand ITC TT-Bold"/>
                  <a:ea typeface="Bradley Hand ITC TT-Bold"/>
                  <a:cs typeface="Bradley Hand ITC TT-Bold"/>
                  <a:sym typeface="Bradley Hand ITC TT-Bold"/>
                </a:defRPr>
              </a:pPr>
            </a:p>
          </p:txBody>
        </p:sp>
        <p:sp>
          <p:nvSpPr>
            <p:cNvPr id="986" name="Line"/>
            <p:cNvSpPr/>
            <p:nvPr/>
          </p:nvSpPr>
          <p:spPr>
            <a:xfrm>
              <a:off x="3292229" y="2777912"/>
              <a:ext cx="304700" cy="524117"/>
            </a:xfrm>
            <a:custGeom>
              <a:avLst/>
              <a:gdLst/>
              <a:ahLst/>
              <a:cxnLst>
                <a:cxn ang="0">
                  <a:pos x="wd2" y="hd2"/>
                </a:cxn>
                <a:cxn ang="5400000">
                  <a:pos x="wd2" y="hd2"/>
                </a:cxn>
                <a:cxn ang="10800000">
                  <a:pos x="wd2" y="hd2"/>
                </a:cxn>
                <a:cxn ang="16200000">
                  <a:pos x="wd2" y="hd2"/>
                </a:cxn>
              </a:cxnLst>
              <a:rect l="0" t="0" r="r" b="b"/>
              <a:pathLst>
                <a:path w="20048" h="21600" fill="norm" stroke="1" extrusionOk="0">
                  <a:moveTo>
                    <a:pt x="15106" y="0"/>
                  </a:moveTo>
                  <a:cubicBezTo>
                    <a:pt x="20576" y="4076"/>
                    <a:pt x="21600" y="9812"/>
                    <a:pt x="17703" y="14544"/>
                  </a:cubicBezTo>
                  <a:cubicBezTo>
                    <a:pt x="14262" y="18721"/>
                    <a:pt x="7499" y="21417"/>
                    <a:pt x="0" y="21600"/>
                  </a:cubicBezTo>
                </a:path>
              </a:pathLst>
            </a:custGeom>
            <a:noFill/>
            <a:ln w="25400" cap="flat">
              <a:solidFill>
                <a:srgbClr val="0056D6"/>
              </a:solidFill>
              <a:prstDash val="solid"/>
              <a:round/>
            </a:ln>
            <a:effectLst/>
          </p:spPr>
          <p:txBody>
            <a:bodyPr wrap="square" lIns="50800" tIns="50800" rIns="50800" bIns="50800" numCol="1" anchor="ctr">
              <a:noAutofit/>
            </a:bodyP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987" name="Line"/>
            <p:cNvSpPr/>
            <p:nvPr/>
          </p:nvSpPr>
          <p:spPr>
            <a:xfrm flipH="1" flipV="1">
              <a:off x="2580403" y="656413"/>
              <a:ext cx="1100625" cy="4122706"/>
            </a:xfrm>
            <a:prstGeom prst="line">
              <a:avLst/>
            </a:prstGeom>
            <a:noFill/>
            <a:ln w="25400" cap="flat">
              <a:solidFill>
                <a:srgbClr val="B92D5D"/>
              </a:solidFill>
              <a:prstDash val="solid"/>
              <a:round/>
              <a:headEnd type="stealth" w="med" len="med"/>
              <a:tailEnd type="stealth" w="med" len="me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88" name="Line"/>
            <p:cNvSpPr/>
            <p:nvPr/>
          </p:nvSpPr>
          <p:spPr>
            <a:xfrm flipV="1">
              <a:off x="3140816" y="2774950"/>
              <a:ext cx="1473078" cy="3"/>
            </a:xfrm>
            <a:prstGeom prst="line">
              <a:avLst/>
            </a:prstGeom>
            <a:noFill/>
            <a:ln w="19050" cap="flat">
              <a:solidFill>
                <a:srgbClr val="000000">
                  <a:alpha val="40000"/>
                </a:srgbClr>
              </a:solidFill>
              <a:custDash>
                <a:ds d="200000" sp="200000"/>
              </a:custDash>
              <a:roun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989" name="Circle"/>
            <p:cNvSpPr/>
            <p:nvPr/>
          </p:nvSpPr>
          <p:spPr>
            <a:xfrm>
              <a:off x="3077316" y="272415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0" name="Circle"/>
            <p:cNvSpPr/>
            <p:nvPr/>
          </p:nvSpPr>
          <p:spPr>
            <a:xfrm>
              <a:off x="1591416" y="2724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1" name="Circle"/>
            <p:cNvSpPr/>
            <p:nvPr/>
          </p:nvSpPr>
          <p:spPr>
            <a:xfrm>
              <a:off x="3064616" y="1073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2" name="Circle"/>
            <p:cNvSpPr/>
            <p:nvPr/>
          </p:nvSpPr>
          <p:spPr>
            <a:xfrm>
              <a:off x="4550516" y="1073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3" name="Circle"/>
            <p:cNvSpPr/>
            <p:nvPr/>
          </p:nvSpPr>
          <p:spPr>
            <a:xfrm>
              <a:off x="1578716" y="1073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4" name="Circle"/>
            <p:cNvSpPr/>
            <p:nvPr/>
          </p:nvSpPr>
          <p:spPr>
            <a:xfrm>
              <a:off x="3077316" y="4375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5" name="Circle"/>
            <p:cNvSpPr/>
            <p:nvPr/>
          </p:nvSpPr>
          <p:spPr>
            <a:xfrm>
              <a:off x="4563216" y="4375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6" name="Circle"/>
            <p:cNvSpPr/>
            <p:nvPr/>
          </p:nvSpPr>
          <p:spPr>
            <a:xfrm>
              <a:off x="1591416" y="4375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997" name="[m, n]"/>
            <p:cNvSpPr/>
            <p:nvPr/>
          </p:nvSpPr>
          <p:spPr>
            <a:xfrm>
              <a:off x="2429616" y="30416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 </a:t>
              </a:r>
              <a:r>
                <a:rPr i="1"/>
                <a:t>n</a:t>
              </a:r>
              <a:r>
                <a:t>]</a:t>
              </a:r>
            </a:p>
          </p:txBody>
        </p:sp>
        <p:sp>
          <p:nvSpPr>
            <p:cNvPr id="998" name="[m+1, n]"/>
            <p:cNvSpPr/>
            <p:nvPr/>
          </p:nvSpPr>
          <p:spPr>
            <a:xfrm>
              <a:off x="4182216" y="24066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a:t>
              </a:r>
            </a:p>
          </p:txBody>
        </p:sp>
        <p:sp>
          <p:nvSpPr>
            <p:cNvPr id="999" name="[m+1, n+1]"/>
            <p:cNvSpPr/>
            <p:nvPr/>
          </p:nvSpPr>
          <p:spPr>
            <a:xfrm>
              <a:off x="3908248" y="47180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1000" name="[m−1, n−1]"/>
            <p:cNvSpPr/>
            <p:nvPr/>
          </p:nvSpPr>
          <p:spPr>
            <a:xfrm>
              <a:off x="916270" y="1463675"/>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−1, </a:t>
              </a:r>
              <a:r>
                <a:rPr i="1"/>
                <a:t>n</a:t>
              </a:r>
              <a:r>
                <a:t>−1]</a:t>
              </a:r>
            </a:p>
          </p:txBody>
        </p:sp>
        <p:sp>
          <p:nvSpPr>
            <p:cNvPr id="1001" name="⎜∇f⎟"/>
            <p:cNvSpPr/>
            <p:nvPr/>
          </p:nvSpPr>
          <p:spPr>
            <a:xfrm>
              <a:off x="504549" y="5896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p>
          </p:txBody>
        </p:sp>
        <p:sp>
          <p:nvSpPr>
            <p:cNvPr id="1002" name="Circle"/>
            <p:cNvSpPr/>
            <p:nvPr/>
          </p:nvSpPr>
          <p:spPr>
            <a:xfrm>
              <a:off x="3534516" y="437515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1003" name="Circle"/>
            <p:cNvSpPr/>
            <p:nvPr/>
          </p:nvSpPr>
          <p:spPr>
            <a:xfrm>
              <a:off x="2658216" y="1111250"/>
              <a:ext cx="114301" cy="114300"/>
            </a:xfrm>
            <a:prstGeom prst="ellipse">
              <a:avLst/>
            </a:prstGeom>
            <a:solidFill>
              <a:srgbClr val="000000"/>
            </a:solidFill>
            <a:ln w="1905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1004" name="Circle"/>
            <p:cNvSpPr/>
            <p:nvPr/>
          </p:nvSpPr>
          <p:spPr>
            <a:xfrm>
              <a:off x="4563216" y="2724150"/>
              <a:ext cx="114301" cy="114300"/>
            </a:xfrm>
            <a:prstGeom prst="ellipse">
              <a:avLst/>
            </a:prstGeom>
            <a:solidFill>
              <a:srgbClr val="000000">
                <a:alpha val="40000"/>
              </a:srgbClr>
            </a:solidFill>
            <a:ln w="19050" cap="flat">
              <a:solidFill>
                <a:srgbClr val="000000">
                  <a:alpha val="40000"/>
                </a:srgbClr>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1005" name="Line"/>
            <p:cNvSpPr/>
            <p:nvPr/>
          </p:nvSpPr>
          <p:spPr>
            <a:xfrm>
              <a:off x="3102716" y="5365750"/>
              <a:ext cx="508920" cy="6985"/>
            </a:xfrm>
            <a:prstGeom prst="line">
              <a:avLst/>
            </a:prstGeom>
            <a:noFill/>
            <a:ln w="25400" cap="flat">
              <a:solidFill>
                <a:srgbClr val="000000"/>
              </a:solidFill>
              <a:prstDash val="solid"/>
              <a:round/>
              <a:headEnd type="triangle" w="med" len="sm"/>
              <a:tail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1006" name="a"/>
            <p:cNvSpPr/>
            <p:nvPr/>
          </p:nvSpPr>
          <p:spPr>
            <a:xfrm>
              <a:off x="3318616" y="53276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a</a:t>
              </a:r>
            </a:p>
          </p:txBody>
        </p:sp>
        <p:sp>
          <p:nvSpPr>
            <p:cNvPr id="1007" name="Line"/>
            <p:cNvSpPr/>
            <p:nvPr/>
          </p:nvSpPr>
          <p:spPr>
            <a:xfrm flipH="1">
              <a:off x="3625659" y="5364467"/>
              <a:ext cx="991010" cy="4135"/>
            </a:xfrm>
            <a:prstGeom prst="line">
              <a:avLst/>
            </a:prstGeom>
            <a:noFill/>
            <a:ln w="25400" cap="flat">
              <a:solidFill>
                <a:srgbClr val="000000"/>
              </a:solidFill>
              <a:prstDash val="solid"/>
              <a:round/>
              <a:headEnd type="triangle" w="med" len="sm"/>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1008" name="b"/>
            <p:cNvSpPr/>
            <p:nvPr/>
          </p:nvSpPr>
          <p:spPr>
            <a:xfrm>
              <a:off x="4055216" y="53530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b</a:t>
              </a:r>
            </a:p>
          </p:txBody>
        </p:sp>
        <p:sp>
          <p:nvSpPr>
            <p:cNvPr id="1009" name="p1"/>
            <p:cNvSpPr/>
            <p:nvPr/>
          </p:nvSpPr>
          <p:spPr>
            <a:xfrm>
              <a:off x="3609932" y="42279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b="1"/>
                <a:t>p</a:t>
              </a:r>
              <a:r>
                <a:rPr baseline="-31000"/>
                <a:t>1</a:t>
              </a:r>
            </a:p>
          </p:txBody>
        </p:sp>
        <p:sp>
          <p:nvSpPr>
            <p:cNvPr id="1010" name="p2"/>
            <p:cNvSpPr/>
            <p:nvPr/>
          </p:nvSpPr>
          <p:spPr>
            <a:xfrm>
              <a:off x="2257662" y="1101725"/>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b="1"/>
                <a:t>p</a:t>
              </a:r>
              <a:r>
                <a:rPr baseline="-31000"/>
                <a:t>2</a:t>
              </a:r>
            </a:p>
          </p:txBody>
        </p:sp>
        <p:sp>
          <p:nvSpPr>
            <p:cNvPr id="1011" name="[m, n+1]"/>
            <p:cNvSpPr/>
            <p:nvPr/>
          </p:nvSpPr>
          <p:spPr>
            <a:xfrm>
              <a:off x="2448120" y="47180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 </a:t>
              </a:r>
              <a:r>
                <a:rPr i="1"/>
                <a:t>n</a:t>
              </a:r>
              <a:r>
                <a:t>+1]</a:t>
              </a:r>
            </a:p>
          </p:txBody>
        </p:sp>
        <p:sp>
          <p:nvSpPr>
            <p:cNvPr id="1012" name="∠∇f"/>
            <p:cNvSpPr/>
            <p:nvPr/>
          </p:nvSpPr>
          <p:spPr>
            <a:xfrm>
              <a:off x="3672480" y="325090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a:t>∠∇</a:t>
              </a:r>
              <a:r>
                <a:rPr i="1" spc="300"/>
                <a:t>f</a:t>
              </a:r>
            </a:p>
          </p:txBody>
        </p:sp>
        <p:sp>
          <p:nvSpPr>
            <p:cNvPr id="1013" name="cas où ∠∇f[m, n] ∈[-π/2, -π/4]"/>
            <p:cNvSpPr/>
            <p:nvPr/>
          </p:nvSpPr>
          <p:spPr>
            <a:xfrm>
              <a:off x="771665" y="2286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lvl="1" marL="419100" indent="-317500" defTabSz="1295400">
                <a:spcBef>
                  <a:spcPts val="500"/>
                </a:spcBef>
                <a:buSzPct val="63000"/>
                <a:buFont typeface="TimesNewRomanPSMT"/>
                <a:buBlip>
                  <a:blip r:embed="rId3"/>
                </a:buBlip>
                <a:defRPr spc="100">
                  <a:uFill>
                    <a:solidFill>
                      <a:srgbClr val="232323"/>
                    </a:solidFill>
                  </a:uFill>
                  <a:latin typeface="+mj-lt"/>
                  <a:ea typeface="+mj-ea"/>
                  <a:cs typeface="+mj-cs"/>
                  <a:sym typeface="Times Roman"/>
                </a:defRPr>
              </a:pPr>
              <a:r>
                <a:rPr spc="0"/>
                <a:t>cas où</a:t>
              </a:r>
              <a:r>
                <a:t> </a:t>
              </a:r>
              <a:r>
                <a:rPr i="1"/>
                <a:t>∠∇</a:t>
              </a:r>
              <a:r>
                <a:rPr i="1" spc="300"/>
                <a:t>f</a:t>
              </a:r>
              <a:r>
                <a:t>[</a:t>
              </a:r>
              <a:r>
                <a:rPr i="1"/>
                <a:t>m</a:t>
              </a:r>
              <a:r>
                <a:t>, </a:t>
              </a:r>
              <a:r>
                <a:rPr i="1"/>
                <a:t>n</a:t>
              </a:r>
              <a:r>
                <a:t>] ∈[-π/2, -π/4] </a:t>
              </a:r>
            </a:p>
          </p:txBody>
        </p:sp>
        <p:sp>
          <p:nvSpPr>
            <p:cNvPr id="1014" name="[m, n -1]"/>
            <p:cNvSpPr/>
            <p:nvPr/>
          </p:nvSpPr>
          <p:spPr>
            <a:xfrm>
              <a:off x="2958911" y="1425575"/>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t>[</a:t>
              </a:r>
              <a:r>
                <a:rPr i="1"/>
                <a:t>m</a:t>
              </a:r>
              <a:r>
                <a:t>, </a:t>
              </a:r>
              <a:r>
                <a:rPr i="1"/>
                <a:t>n</a:t>
              </a:r>
              <a:r>
                <a:t> -1]</a:t>
              </a:r>
            </a:p>
          </p:txBody>
        </p:sp>
      </p:grpSp>
      <p:sp>
        <p:nvSpPr>
          <p:cNvPr id="1016" name="pour trouver ∠∇f[m, n]…"/>
          <p:cNvSpPr/>
          <p:nvPr/>
        </p:nvSpPr>
        <p:spPr>
          <a:xfrm>
            <a:off x="5892800" y="1340991"/>
            <a:ext cx="4130375" cy="1331219"/>
          </a:xfrm>
          <a:prstGeom prst="rect">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pour trouver </a:t>
            </a:r>
            <a:r>
              <a:rPr i="1"/>
              <a:t>∠∇</a:t>
            </a:r>
            <a:r>
              <a:rPr i="1" spc="300"/>
              <a:t>f</a:t>
            </a:r>
            <a:r>
              <a:rPr spc="100">
                <a:latin typeface="+mj-lt"/>
                <a:ea typeface="+mj-ea"/>
                <a:cs typeface="+mj-cs"/>
                <a:sym typeface="Times Roman"/>
              </a:rPr>
              <a:t>[</a:t>
            </a:r>
            <a:r>
              <a:rPr i="1" spc="100">
                <a:latin typeface="+mj-lt"/>
                <a:ea typeface="+mj-ea"/>
                <a:cs typeface="+mj-cs"/>
                <a:sym typeface="Times Roman"/>
              </a:rPr>
              <a:t>m</a:t>
            </a:r>
            <a:r>
              <a:rPr spc="100">
                <a:latin typeface="+mj-lt"/>
                <a:ea typeface="+mj-ea"/>
                <a:cs typeface="+mj-cs"/>
                <a:sym typeface="Times Roman"/>
              </a:rPr>
              <a:t>, </a:t>
            </a:r>
            <a:r>
              <a:rPr i="1" spc="100">
                <a:latin typeface="+mj-lt"/>
                <a:ea typeface="+mj-ea"/>
                <a:cs typeface="+mj-cs"/>
                <a:sym typeface="Times Roman"/>
              </a:rPr>
              <a:t>n</a:t>
            </a:r>
            <a:r>
              <a:rPr spc="100">
                <a:latin typeface="+mj-lt"/>
                <a:ea typeface="+mj-ea"/>
                <a:cs typeface="+mj-cs"/>
                <a:sym typeface="Times Roman"/>
              </a:rPr>
              <a:t>]</a:t>
            </a:r>
          </a:p>
          <a:p>
            <a:pPr/>
            <a:r>
              <a:t>utiliser </a:t>
            </a:r>
            <a:r>
              <a:rPr sz="1700">
                <a:latin typeface="Menlo Regular"/>
                <a:ea typeface="Menlo Regular"/>
                <a:cs typeface="Menlo Regular"/>
                <a:sym typeface="Menlo Regular"/>
              </a:rPr>
              <a:t>atan</a:t>
            </a:r>
            <a:r>
              <a:t> plutôt que </a:t>
            </a:r>
            <a:r>
              <a:rPr sz="1700">
                <a:latin typeface="Menlo Regular"/>
                <a:ea typeface="Menlo Regular"/>
                <a:cs typeface="Menlo Regular"/>
                <a:sym typeface="Menlo Regular"/>
              </a:rPr>
              <a:t>atan2</a:t>
            </a:r>
          </a:p>
          <a:p>
            <a:pPr lvl="1" marL="419100" indent="-317500">
              <a:buSzPct val="63000"/>
              <a:buFont typeface="TimesNewRomanPSMT"/>
              <a:buBlip>
                <a:blip r:embed="rId3"/>
              </a:buBlip>
            </a:pPr>
            <a:r>
              <a:rPr i="1"/>
              <a:t>attention</a:t>
            </a:r>
            <a:r>
              <a:t> au dénominateur à 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10" name="Images courtoisies de D. Ziou Images courtoisies de D. Ziou " descr="Images courtoisies de D. Ziou Images courtoisies de D. Ziou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11" name="Caractéristiques moyen niveau…"/>
          <p:cNvSpPr txBox="1"/>
          <p:nvPr>
            <p:ph type="body" idx="1"/>
          </p:nvPr>
        </p:nvSpPr>
        <p:spPr>
          <a:prstGeom prst="rect">
            <a:avLst/>
          </a:prstGeom>
        </p:spPr>
        <p:txBody>
          <a:bodyPr/>
          <a:lstStyle/>
          <a:p>
            <a:pPr lvl="2">
              <a:buBlip>
                <a:blip r:embed="rId3"/>
              </a:buBlip>
            </a:pPr>
            <a:r>
              <a:t>Caractéristiques moyen niveau</a:t>
            </a:r>
          </a:p>
          <a:p>
            <a:pPr lvl="3"/>
            <a:r>
              <a:t>Extraction de la réflectance, permet un meilleur traitement que l’égalisation d’histogramme</a:t>
            </a:r>
          </a:p>
        </p:txBody>
      </p:sp>
      <p:sp>
        <p:nvSpPr>
          <p:cNvPr id="11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3" name="Image originale"/>
          <p:cNvSpPr/>
          <p:nvPr/>
        </p:nvSpPr>
        <p:spPr>
          <a:xfrm>
            <a:off x="875168" y="3070979"/>
            <a:ext cx="3318816" cy="52619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Image originale</a:t>
            </a:r>
          </a:p>
        </p:txBody>
      </p:sp>
      <p:pic>
        <p:nvPicPr>
          <p:cNvPr id="114" name="avionOrig.jpg" descr="avionOrig.jpg"/>
          <p:cNvPicPr>
            <a:picLocks noChangeAspect="0"/>
          </p:cNvPicPr>
          <p:nvPr/>
        </p:nvPicPr>
        <p:blipFill>
          <a:blip r:embed="rId4">
            <a:extLst/>
          </a:blip>
          <a:stretch>
            <a:fillRect/>
          </a:stretch>
        </p:blipFill>
        <p:spPr>
          <a:xfrm>
            <a:off x="875168" y="3070979"/>
            <a:ext cx="3153716" cy="4762501"/>
          </a:xfrm>
          <a:prstGeom prst="rect">
            <a:avLst/>
          </a:prstGeom>
        </p:spPr>
      </p:pic>
      <p:sp>
        <p:nvSpPr>
          <p:cNvPr id="115" name="Réflectance"/>
          <p:cNvSpPr/>
          <p:nvPr/>
        </p:nvSpPr>
        <p:spPr>
          <a:xfrm>
            <a:off x="4619642" y="3070979"/>
            <a:ext cx="3318816" cy="52619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Réflectance</a:t>
            </a:r>
          </a:p>
        </p:txBody>
      </p:sp>
      <p:pic>
        <p:nvPicPr>
          <p:cNvPr id="116" name="avionRetinex.jpg" descr="avionRetinex.jpg"/>
          <p:cNvPicPr>
            <a:picLocks noChangeAspect="0"/>
          </p:cNvPicPr>
          <p:nvPr/>
        </p:nvPicPr>
        <p:blipFill>
          <a:blip r:embed="rId5">
            <a:extLst/>
          </a:blip>
          <a:stretch>
            <a:fillRect/>
          </a:stretch>
        </p:blipFill>
        <p:spPr>
          <a:xfrm>
            <a:off x="4619642" y="3070979"/>
            <a:ext cx="3153716" cy="4762501"/>
          </a:xfrm>
          <a:prstGeom prst="rect">
            <a:avLst/>
          </a:prstGeom>
        </p:spPr>
      </p:pic>
      <p:sp>
        <p:nvSpPr>
          <p:cNvPr id="117" name="Égalisation d’histogramme sur l’image originale"/>
          <p:cNvSpPr/>
          <p:nvPr/>
        </p:nvSpPr>
        <p:spPr>
          <a:xfrm>
            <a:off x="8332366" y="2778879"/>
            <a:ext cx="3382316" cy="5846143"/>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Égalisation d’histogramme sur l’image originale</a:t>
            </a:r>
          </a:p>
        </p:txBody>
      </p:sp>
      <p:pic>
        <p:nvPicPr>
          <p:cNvPr id="118" name="avionEq.jpg" descr="avionEq.jpg"/>
          <p:cNvPicPr>
            <a:picLocks noChangeAspect="0"/>
          </p:cNvPicPr>
          <p:nvPr/>
        </p:nvPicPr>
        <p:blipFill>
          <a:blip r:embed="rId6">
            <a:extLst/>
          </a:blip>
          <a:stretch>
            <a:fillRect/>
          </a:stretch>
        </p:blipFill>
        <p:spPr>
          <a:xfrm>
            <a:off x="8332366" y="2778879"/>
            <a:ext cx="3153716" cy="4762501"/>
          </a:xfrm>
          <a:prstGeom prst="rect">
            <a:avLst/>
          </a:prstGeom>
        </p:spPr>
      </p:pic>
      <p:sp>
        <p:nvSpPr>
          <p:cNvPr id="119" name="Préambule"/>
          <p:cNvSpPr txBox="1"/>
          <p:nvPr>
            <p:ph type="title"/>
          </p:nvPr>
        </p:nvSpPr>
        <p:spPr>
          <a:prstGeom prst="rect">
            <a:avLst/>
          </a:prstGeom>
        </p:spPr>
        <p:txBody>
          <a:bodyPr/>
          <a:lstStyle>
            <a:lvl1pPr marL="0" indent="0">
              <a:buSzTx/>
              <a:buNone/>
            </a:lvl1pPr>
          </a:lstStyle>
          <a:p>
            <a:pPr/>
            <a:r>
              <a:t>Préambule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15"/>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6"/>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117"/>
                                        </p:tgtEl>
                                        <p:attrNameLst>
                                          <p:attrName>style.visibility</p:attrName>
                                        </p:attrNameLst>
                                      </p:cBhvr>
                                      <p:to>
                                        <p:strVal val="visible"/>
                                      </p:to>
                                    </p:set>
                                  </p:childTnLst>
                                </p:cTn>
                              </p:par>
                              <p:par>
                                <p:cTn id="12" presetClass="entr" nodeType="withEffect" presetSubtype="0" presetID="1" grpId="2" fill="hold">
                                  <p:stCondLst>
                                    <p:cond delay="0"/>
                                  </p:stCondLst>
                                  <p:iterate type="el" backwards="0">
                                    <p:tmAbs val="0"/>
                                  </p:iterate>
                                  <p:childTnLst>
                                    <p:set>
                                      <p:cBhvr>
                                        <p:cTn id="13" fill="hold"/>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 grpId="2"/>
      <p:bldP build="whole" bldLvl="1" animBg="1" rev="0" advAuto="0" spid="115"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9" name="image.png" descr="image.png"/>
          <p:cNvPicPr>
            <a:picLocks noChangeAspect="1"/>
          </p:cNvPicPr>
          <p:nvPr/>
        </p:nvPicPr>
        <p:blipFill>
          <a:blip r:embed="rId2">
            <a:extLst/>
          </a:blip>
          <a:stretch>
            <a:fillRect/>
          </a:stretch>
        </p:blipFill>
        <p:spPr>
          <a:xfrm>
            <a:off x="5926666" y="3379893"/>
            <a:ext cx="2722881" cy="2896730"/>
          </a:xfrm>
          <a:prstGeom prst="rect">
            <a:avLst/>
          </a:prstGeom>
          <a:ln w="12700">
            <a:miter lim="400000"/>
          </a:ln>
        </p:spPr>
      </p:pic>
      <p:sp>
        <p:nvSpPr>
          <p:cNvPr id="1020"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021"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sp>
        <p:nvSpPr>
          <p:cNvPr id="1022" name="Line"/>
          <p:cNvSpPr/>
          <p:nvPr/>
        </p:nvSpPr>
        <p:spPr>
          <a:xfrm flipH="1">
            <a:off x="6281137"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3" name="Line"/>
          <p:cNvSpPr/>
          <p:nvPr/>
        </p:nvSpPr>
        <p:spPr>
          <a:xfrm>
            <a:off x="6655928"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4" name="Line"/>
          <p:cNvSpPr/>
          <p:nvPr/>
        </p:nvSpPr>
        <p:spPr>
          <a:xfrm>
            <a:off x="7057813" y="3373119"/>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5" name="Line"/>
          <p:cNvSpPr/>
          <p:nvPr/>
        </p:nvSpPr>
        <p:spPr>
          <a:xfrm>
            <a:off x="7446151" y="3373119"/>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6" name="Line"/>
          <p:cNvSpPr/>
          <p:nvPr/>
        </p:nvSpPr>
        <p:spPr>
          <a:xfrm>
            <a:off x="7805137"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7" name="Line"/>
          <p:cNvSpPr/>
          <p:nvPr/>
        </p:nvSpPr>
        <p:spPr>
          <a:xfrm>
            <a:off x="8164124" y="3400213"/>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8" name="Line"/>
          <p:cNvSpPr/>
          <p:nvPr/>
        </p:nvSpPr>
        <p:spPr>
          <a:xfrm>
            <a:off x="8633742"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29" name="Line"/>
          <p:cNvSpPr/>
          <p:nvPr/>
        </p:nvSpPr>
        <p:spPr>
          <a:xfrm flipH="1">
            <a:off x="5929827" y="3767174"/>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0" name="Line"/>
          <p:cNvSpPr/>
          <p:nvPr/>
        </p:nvSpPr>
        <p:spPr>
          <a:xfrm flipH="1">
            <a:off x="5943374" y="4144223"/>
            <a:ext cx="2725135"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1" name="Line"/>
          <p:cNvSpPr/>
          <p:nvPr/>
        </p:nvSpPr>
        <p:spPr>
          <a:xfrm flipH="1">
            <a:off x="5956921" y="4507725"/>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2" name="Line"/>
          <p:cNvSpPr/>
          <p:nvPr/>
        </p:nvSpPr>
        <p:spPr>
          <a:xfrm flipH="1">
            <a:off x="5972725" y="4857681"/>
            <a:ext cx="2725135"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3" name="Line"/>
          <p:cNvSpPr/>
          <p:nvPr/>
        </p:nvSpPr>
        <p:spPr>
          <a:xfrm flipH="1">
            <a:off x="5959179" y="5221183"/>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4" name="Line"/>
          <p:cNvSpPr/>
          <p:nvPr/>
        </p:nvSpPr>
        <p:spPr>
          <a:xfrm flipH="1">
            <a:off x="5945632" y="5602748"/>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5" name="Line"/>
          <p:cNvSpPr/>
          <p:nvPr/>
        </p:nvSpPr>
        <p:spPr>
          <a:xfrm flipH="1">
            <a:off x="5959179" y="5963992"/>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36" name="Square"/>
          <p:cNvSpPr/>
          <p:nvPr/>
        </p:nvSpPr>
        <p:spPr>
          <a:xfrm>
            <a:off x="5933440" y="3384408"/>
            <a:ext cx="2587414" cy="2587415"/>
          </a:xfrm>
          <a:prstGeom prst="rect">
            <a:avLst/>
          </a:prstGeom>
          <a:ln w="508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037" name="Line"/>
          <p:cNvSpPr/>
          <p:nvPr/>
        </p:nvSpPr>
        <p:spPr>
          <a:xfrm flipV="1">
            <a:off x="7274560" y="3535679"/>
            <a:ext cx="907628" cy="1165015"/>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pic>
        <p:nvPicPr>
          <p:cNvPr id="1038" name="clown" descr="clown"/>
          <p:cNvPicPr>
            <a:picLocks noChangeAspect="1"/>
          </p:cNvPicPr>
          <p:nvPr/>
        </p:nvPicPr>
        <p:blipFill>
          <a:blip r:embed="rId3">
            <a:extLst/>
          </a:blip>
          <a:stretch>
            <a:fillRect/>
          </a:stretch>
        </p:blipFill>
        <p:spPr>
          <a:xfrm>
            <a:off x="1020515" y="3032195"/>
            <a:ext cx="4235592" cy="4235592"/>
          </a:xfrm>
          <a:prstGeom prst="rect">
            <a:avLst/>
          </a:prstGeom>
          <a:ln w="12700">
            <a:miter lim="400000"/>
          </a:ln>
        </p:spPr>
      </p:pic>
      <p:sp>
        <p:nvSpPr>
          <p:cNvPr id="1039" name="Rectangle"/>
          <p:cNvSpPr/>
          <p:nvPr/>
        </p:nvSpPr>
        <p:spPr>
          <a:xfrm>
            <a:off x="1625599" y="4535875"/>
            <a:ext cx="243841" cy="270934"/>
          </a:xfrm>
          <a:prstGeom prst="rect">
            <a:avLst/>
          </a:prstGeom>
          <a:ln w="127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040" name="Rectangle"/>
          <p:cNvSpPr/>
          <p:nvPr/>
        </p:nvSpPr>
        <p:spPr>
          <a:xfrm>
            <a:off x="5879253" y="6014720"/>
            <a:ext cx="2885441"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041" name="Rectangle"/>
          <p:cNvSpPr/>
          <p:nvPr/>
        </p:nvSpPr>
        <p:spPr>
          <a:xfrm>
            <a:off x="8575040" y="3318933"/>
            <a:ext cx="325121" cy="266869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042" name="Line"/>
          <p:cNvSpPr/>
          <p:nvPr/>
        </p:nvSpPr>
        <p:spPr>
          <a:xfrm>
            <a:off x="7261013" y="4687146"/>
            <a:ext cx="1192107" cy="704428"/>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043" name="Normale au contour"/>
          <p:cNvSpPr txBox="1"/>
          <p:nvPr/>
        </p:nvSpPr>
        <p:spPr>
          <a:xfrm>
            <a:off x="8653610" y="5213208"/>
            <a:ext cx="2580256"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Normale au contour</a:t>
            </a:r>
          </a:p>
        </p:txBody>
      </p:sp>
      <p:pic>
        <p:nvPicPr>
          <p:cNvPr id="1044" name="image.pdf" descr="image.pdf"/>
          <p:cNvPicPr>
            <a:picLocks noChangeAspect="1"/>
          </p:cNvPicPr>
          <p:nvPr/>
        </p:nvPicPr>
        <p:blipFill>
          <a:blip r:embed="rId4">
            <a:extLst/>
          </a:blip>
          <a:stretch>
            <a:fillRect/>
          </a:stretch>
        </p:blipFill>
        <p:spPr>
          <a:xfrm>
            <a:off x="2637084" y="2451946"/>
            <a:ext cx="1210170" cy="530579"/>
          </a:xfrm>
          <a:prstGeom prst="rect">
            <a:avLst/>
          </a:prstGeom>
          <a:ln w="12700">
            <a:miter lim="400000"/>
          </a:ln>
        </p:spPr>
      </p:pic>
      <p:pic>
        <p:nvPicPr>
          <p:cNvPr id="1045" name="image.pdf" descr="image.pdf"/>
          <p:cNvPicPr>
            <a:picLocks noChangeAspect="1"/>
          </p:cNvPicPr>
          <p:nvPr/>
        </p:nvPicPr>
        <p:blipFill>
          <a:blip r:embed="rId5">
            <a:extLst/>
          </a:blip>
          <a:stretch>
            <a:fillRect/>
          </a:stretch>
        </p:blipFill>
        <p:spPr>
          <a:xfrm>
            <a:off x="8746631" y="5872479"/>
            <a:ext cx="3488268" cy="1167273"/>
          </a:xfrm>
          <a:prstGeom prst="rect">
            <a:avLst/>
          </a:prstGeom>
          <a:ln w="12700">
            <a:miter lim="400000"/>
          </a:ln>
        </p:spPr>
      </p:pic>
      <p:sp>
        <p:nvSpPr>
          <p:cNvPr id="1046" name="Rectangle"/>
          <p:cNvSpPr/>
          <p:nvPr/>
        </p:nvSpPr>
        <p:spPr>
          <a:xfrm>
            <a:off x="7044266" y="4497493"/>
            <a:ext cx="419948" cy="365761"/>
          </a:xfrm>
          <a:prstGeom prst="rect">
            <a:avLst/>
          </a:prstGeom>
          <a:ln w="762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1047" name="Direction du contour…"/>
          <p:cNvSpPr txBox="1"/>
          <p:nvPr/>
        </p:nvSpPr>
        <p:spPr>
          <a:xfrm>
            <a:off x="7281814" y="2381955"/>
            <a:ext cx="3823715"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2400">
                <a:solidFill>
                  <a:srgbClr val="000000"/>
                </a:solidFill>
              </a:defRPr>
            </a:pPr>
            <a:r>
              <a:t>Direction du contour</a:t>
            </a:r>
          </a:p>
          <a:p>
            <a:pPr algn="ctr" defTabSz="1300480">
              <a:spcBef>
                <a:spcPts val="0"/>
              </a:spcBef>
              <a:buClrTx/>
              <a:defRPr sz="2400">
                <a:solidFill>
                  <a:srgbClr val="000000"/>
                </a:solidFill>
              </a:defRPr>
            </a:pPr>
            <a:r>
              <a:t>(perpendiculaire à la normale)</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0" name="image.png" descr="image.png"/>
          <p:cNvPicPr>
            <a:picLocks noChangeAspect="1"/>
          </p:cNvPicPr>
          <p:nvPr/>
        </p:nvPicPr>
        <p:blipFill>
          <a:blip r:embed="rId2">
            <a:extLst/>
          </a:blip>
          <a:stretch>
            <a:fillRect/>
          </a:stretch>
        </p:blipFill>
        <p:spPr>
          <a:xfrm>
            <a:off x="1029546" y="3020906"/>
            <a:ext cx="4199468" cy="4199468"/>
          </a:xfrm>
          <a:prstGeom prst="rect">
            <a:avLst/>
          </a:prstGeom>
          <a:ln w="12700">
            <a:miter lim="400000"/>
          </a:ln>
        </p:spPr>
      </p:pic>
      <p:pic>
        <p:nvPicPr>
          <p:cNvPr id="1051" name="image.png" descr="image.png"/>
          <p:cNvPicPr>
            <a:picLocks noChangeAspect="1"/>
          </p:cNvPicPr>
          <p:nvPr/>
        </p:nvPicPr>
        <p:blipFill>
          <a:blip r:embed="rId3">
            <a:extLst/>
          </a:blip>
          <a:stretch>
            <a:fillRect/>
          </a:stretch>
        </p:blipFill>
        <p:spPr>
          <a:xfrm>
            <a:off x="5919893" y="3413759"/>
            <a:ext cx="2628054" cy="2573868"/>
          </a:xfrm>
          <a:prstGeom prst="rect">
            <a:avLst/>
          </a:prstGeom>
          <a:ln w="12700">
            <a:miter lim="400000"/>
          </a:ln>
        </p:spPr>
      </p:pic>
      <p:sp>
        <p:nvSpPr>
          <p:cNvPr id="1052"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053"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sp>
        <p:nvSpPr>
          <p:cNvPr id="1054" name="Line"/>
          <p:cNvSpPr/>
          <p:nvPr/>
        </p:nvSpPr>
        <p:spPr>
          <a:xfrm flipH="1">
            <a:off x="6281137"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55" name="Line"/>
          <p:cNvSpPr/>
          <p:nvPr/>
        </p:nvSpPr>
        <p:spPr>
          <a:xfrm>
            <a:off x="6655928"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56" name="Line"/>
          <p:cNvSpPr/>
          <p:nvPr/>
        </p:nvSpPr>
        <p:spPr>
          <a:xfrm>
            <a:off x="7044266" y="3373119"/>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57" name="Line"/>
          <p:cNvSpPr/>
          <p:nvPr/>
        </p:nvSpPr>
        <p:spPr>
          <a:xfrm>
            <a:off x="7432604" y="3373119"/>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58" name="Line"/>
          <p:cNvSpPr/>
          <p:nvPr/>
        </p:nvSpPr>
        <p:spPr>
          <a:xfrm>
            <a:off x="7818684"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59" name="Line"/>
          <p:cNvSpPr/>
          <p:nvPr/>
        </p:nvSpPr>
        <p:spPr>
          <a:xfrm>
            <a:off x="8164124" y="3400213"/>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0" name="Line"/>
          <p:cNvSpPr/>
          <p:nvPr/>
        </p:nvSpPr>
        <p:spPr>
          <a:xfrm>
            <a:off x="8633742"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1" name="Line"/>
          <p:cNvSpPr/>
          <p:nvPr/>
        </p:nvSpPr>
        <p:spPr>
          <a:xfrm flipH="1">
            <a:off x="5929827" y="3767174"/>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2" name="Line"/>
          <p:cNvSpPr/>
          <p:nvPr/>
        </p:nvSpPr>
        <p:spPr>
          <a:xfrm flipH="1">
            <a:off x="5943374" y="4144223"/>
            <a:ext cx="2725135"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3" name="Line"/>
          <p:cNvSpPr/>
          <p:nvPr/>
        </p:nvSpPr>
        <p:spPr>
          <a:xfrm flipH="1">
            <a:off x="5956921" y="4507725"/>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4" name="Line"/>
          <p:cNvSpPr/>
          <p:nvPr/>
        </p:nvSpPr>
        <p:spPr>
          <a:xfrm flipH="1">
            <a:off x="5972725" y="4884774"/>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5" name="Line"/>
          <p:cNvSpPr/>
          <p:nvPr/>
        </p:nvSpPr>
        <p:spPr>
          <a:xfrm flipH="1">
            <a:off x="5959179" y="5248277"/>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6" name="Line"/>
          <p:cNvSpPr/>
          <p:nvPr/>
        </p:nvSpPr>
        <p:spPr>
          <a:xfrm flipH="1">
            <a:off x="5945632" y="5602748"/>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7" name="Line"/>
          <p:cNvSpPr/>
          <p:nvPr/>
        </p:nvSpPr>
        <p:spPr>
          <a:xfrm flipH="1">
            <a:off x="5959179" y="5963992"/>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68" name="Square"/>
          <p:cNvSpPr/>
          <p:nvPr/>
        </p:nvSpPr>
        <p:spPr>
          <a:xfrm>
            <a:off x="5933440" y="3384408"/>
            <a:ext cx="2587414" cy="2587415"/>
          </a:xfrm>
          <a:prstGeom prst="rect">
            <a:avLst/>
          </a:prstGeom>
          <a:ln w="508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069" name="Line"/>
          <p:cNvSpPr/>
          <p:nvPr/>
        </p:nvSpPr>
        <p:spPr>
          <a:xfrm flipV="1">
            <a:off x="7274560" y="3535679"/>
            <a:ext cx="907628" cy="1165015"/>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070" name="Direction du contour…"/>
          <p:cNvSpPr txBox="1"/>
          <p:nvPr/>
        </p:nvSpPr>
        <p:spPr>
          <a:xfrm>
            <a:off x="7281814" y="2381955"/>
            <a:ext cx="3823715"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2400">
                <a:solidFill>
                  <a:srgbClr val="000000"/>
                </a:solidFill>
              </a:defRPr>
            </a:pPr>
            <a:r>
              <a:t>Direction du contour</a:t>
            </a:r>
          </a:p>
          <a:p>
            <a:pPr algn="ctr" defTabSz="1300480">
              <a:spcBef>
                <a:spcPts val="0"/>
              </a:spcBef>
              <a:buClrTx/>
              <a:defRPr sz="2400">
                <a:solidFill>
                  <a:srgbClr val="000000"/>
                </a:solidFill>
              </a:defRPr>
            </a:pPr>
            <a:r>
              <a:t>(perpendiculaire à la normale)</a:t>
            </a:r>
          </a:p>
        </p:txBody>
      </p:sp>
      <p:sp>
        <p:nvSpPr>
          <p:cNvPr id="1071" name="Rectangle"/>
          <p:cNvSpPr/>
          <p:nvPr/>
        </p:nvSpPr>
        <p:spPr>
          <a:xfrm>
            <a:off x="1625599" y="4535875"/>
            <a:ext cx="243841" cy="270934"/>
          </a:xfrm>
          <a:prstGeom prst="rect">
            <a:avLst/>
          </a:prstGeom>
          <a:ln w="127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072" name="Line"/>
          <p:cNvSpPr/>
          <p:nvPr/>
        </p:nvSpPr>
        <p:spPr>
          <a:xfrm>
            <a:off x="7261013" y="4687146"/>
            <a:ext cx="1192107" cy="704428"/>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pic>
        <p:nvPicPr>
          <p:cNvPr id="1073" name="image.pdf" descr="image.pdf"/>
          <p:cNvPicPr>
            <a:picLocks noChangeAspect="1"/>
          </p:cNvPicPr>
          <p:nvPr/>
        </p:nvPicPr>
        <p:blipFill>
          <a:blip r:embed="rId4">
            <a:extLst/>
          </a:blip>
          <a:stretch>
            <a:fillRect/>
          </a:stretch>
        </p:blipFill>
        <p:spPr>
          <a:xfrm>
            <a:off x="2497102" y="2418079"/>
            <a:ext cx="1494649" cy="600570"/>
          </a:xfrm>
          <a:prstGeom prst="rect">
            <a:avLst/>
          </a:prstGeom>
          <a:ln w="12700">
            <a:miter lim="400000"/>
          </a:ln>
        </p:spPr>
      </p:pic>
      <p:pic>
        <p:nvPicPr>
          <p:cNvPr id="1074" name="image.pdf" descr="image.pdf"/>
          <p:cNvPicPr>
            <a:picLocks noChangeAspect="1"/>
          </p:cNvPicPr>
          <p:nvPr/>
        </p:nvPicPr>
        <p:blipFill>
          <a:blip r:embed="rId5">
            <a:extLst/>
          </a:blip>
          <a:stretch>
            <a:fillRect/>
          </a:stretch>
        </p:blipFill>
        <p:spPr>
          <a:xfrm>
            <a:off x="8746631" y="5872479"/>
            <a:ext cx="3488268" cy="1167273"/>
          </a:xfrm>
          <a:prstGeom prst="rect">
            <a:avLst/>
          </a:prstGeom>
          <a:ln w="12700">
            <a:miter lim="400000"/>
          </a:ln>
        </p:spPr>
      </p:pic>
      <p:sp>
        <p:nvSpPr>
          <p:cNvPr id="1075" name="Rectangle"/>
          <p:cNvSpPr/>
          <p:nvPr/>
        </p:nvSpPr>
        <p:spPr>
          <a:xfrm>
            <a:off x="7044266" y="4497493"/>
            <a:ext cx="419948" cy="365761"/>
          </a:xfrm>
          <a:prstGeom prst="rect">
            <a:avLst/>
          </a:prstGeom>
          <a:ln w="762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1076" name="Rectangle"/>
          <p:cNvSpPr/>
          <p:nvPr/>
        </p:nvSpPr>
        <p:spPr>
          <a:xfrm>
            <a:off x="5879253" y="6014720"/>
            <a:ext cx="2885441"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077" name="Rectangle"/>
          <p:cNvSpPr/>
          <p:nvPr/>
        </p:nvSpPr>
        <p:spPr>
          <a:xfrm>
            <a:off x="8575040" y="3318933"/>
            <a:ext cx="325121" cy="266869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078" name="Normale au contour"/>
          <p:cNvSpPr txBox="1"/>
          <p:nvPr/>
        </p:nvSpPr>
        <p:spPr>
          <a:xfrm>
            <a:off x="8707797" y="5199662"/>
            <a:ext cx="2580256"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Normale au contour</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1" name="image.png" descr="image.png"/>
          <p:cNvPicPr>
            <a:picLocks noChangeAspect="1"/>
          </p:cNvPicPr>
          <p:nvPr/>
        </p:nvPicPr>
        <p:blipFill>
          <a:blip r:embed="rId2">
            <a:extLst/>
          </a:blip>
          <a:stretch>
            <a:fillRect/>
          </a:stretch>
        </p:blipFill>
        <p:spPr>
          <a:xfrm>
            <a:off x="5933440" y="3400213"/>
            <a:ext cx="2641601" cy="2560321"/>
          </a:xfrm>
          <a:prstGeom prst="rect">
            <a:avLst/>
          </a:prstGeom>
          <a:ln w="12700">
            <a:miter lim="400000"/>
          </a:ln>
        </p:spPr>
      </p:pic>
      <p:pic>
        <p:nvPicPr>
          <p:cNvPr id="1082" name="image.png" descr="image.png"/>
          <p:cNvPicPr>
            <a:picLocks noChangeAspect="1"/>
          </p:cNvPicPr>
          <p:nvPr/>
        </p:nvPicPr>
        <p:blipFill>
          <a:blip r:embed="rId3">
            <a:extLst/>
          </a:blip>
          <a:stretch>
            <a:fillRect/>
          </a:stretch>
        </p:blipFill>
        <p:spPr>
          <a:xfrm>
            <a:off x="1015999" y="3020906"/>
            <a:ext cx="4213015" cy="4185921"/>
          </a:xfrm>
          <a:prstGeom prst="rect">
            <a:avLst/>
          </a:prstGeom>
          <a:ln w="12700">
            <a:miter lim="400000"/>
          </a:ln>
        </p:spPr>
      </p:pic>
      <p:sp>
        <p:nvSpPr>
          <p:cNvPr id="1083"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084"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sp>
        <p:nvSpPr>
          <p:cNvPr id="1085" name="Line"/>
          <p:cNvSpPr/>
          <p:nvPr/>
        </p:nvSpPr>
        <p:spPr>
          <a:xfrm flipH="1">
            <a:off x="6281137"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86" name="Line"/>
          <p:cNvSpPr/>
          <p:nvPr/>
        </p:nvSpPr>
        <p:spPr>
          <a:xfrm>
            <a:off x="6655928"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87" name="Line"/>
          <p:cNvSpPr/>
          <p:nvPr/>
        </p:nvSpPr>
        <p:spPr>
          <a:xfrm>
            <a:off x="7057813" y="3373119"/>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88" name="Line"/>
          <p:cNvSpPr/>
          <p:nvPr/>
        </p:nvSpPr>
        <p:spPr>
          <a:xfrm>
            <a:off x="7432604" y="3373119"/>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89" name="Line"/>
          <p:cNvSpPr/>
          <p:nvPr/>
        </p:nvSpPr>
        <p:spPr>
          <a:xfrm>
            <a:off x="7832231"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0" name="Line"/>
          <p:cNvSpPr/>
          <p:nvPr/>
        </p:nvSpPr>
        <p:spPr>
          <a:xfrm>
            <a:off x="8191218" y="3400213"/>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1" name="Line"/>
          <p:cNvSpPr/>
          <p:nvPr/>
        </p:nvSpPr>
        <p:spPr>
          <a:xfrm>
            <a:off x="8633742" y="338666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2" name="Line"/>
          <p:cNvSpPr/>
          <p:nvPr/>
        </p:nvSpPr>
        <p:spPr>
          <a:xfrm flipH="1">
            <a:off x="5929827" y="3767174"/>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3" name="Line"/>
          <p:cNvSpPr/>
          <p:nvPr/>
        </p:nvSpPr>
        <p:spPr>
          <a:xfrm flipH="1">
            <a:off x="5943374" y="4117129"/>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4" name="Line"/>
          <p:cNvSpPr/>
          <p:nvPr/>
        </p:nvSpPr>
        <p:spPr>
          <a:xfrm flipH="1">
            <a:off x="5956921" y="4494178"/>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5" name="Line"/>
          <p:cNvSpPr/>
          <p:nvPr/>
        </p:nvSpPr>
        <p:spPr>
          <a:xfrm flipH="1">
            <a:off x="5972725" y="4871228"/>
            <a:ext cx="2725135"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6" name="Line"/>
          <p:cNvSpPr/>
          <p:nvPr/>
        </p:nvSpPr>
        <p:spPr>
          <a:xfrm flipH="1">
            <a:off x="5959179" y="5221183"/>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7" name="Line"/>
          <p:cNvSpPr/>
          <p:nvPr/>
        </p:nvSpPr>
        <p:spPr>
          <a:xfrm flipH="1">
            <a:off x="5945632" y="5602748"/>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8" name="Line"/>
          <p:cNvSpPr/>
          <p:nvPr/>
        </p:nvSpPr>
        <p:spPr>
          <a:xfrm flipH="1">
            <a:off x="5959179" y="5963992"/>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099" name="Square"/>
          <p:cNvSpPr/>
          <p:nvPr/>
        </p:nvSpPr>
        <p:spPr>
          <a:xfrm>
            <a:off x="5933440" y="3384408"/>
            <a:ext cx="2587414" cy="2587415"/>
          </a:xfrm>
          <a:prstGeom prst="rect">
            <a:avLst/>
          </a:prstGeom>
          <a:ln w="508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00" name="Line"/>
          <p:cNvSpPr/>
          <p:nvPr/>
        </p:nvSpPr>
        <p:spPr>
          <a:xfrm flipV="1">
            <a:off x="7274560" y="3535679"/>
            <a:ext cx="907628" cy="1165015"/>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101" name="Rectangle"/>
          <p:cNvSpPr/>
          <p:nvPr/>
        </p:nvSpPr>
        <p:spPr>
          <a:xfrm>
            <a:off x="1625599" y="4535875"/>
            <a:ext cx="243841" cy="270934"/>
          </a:xfrm>
          <a:prstGeom prst="rect">
            <a:avLst/>
          </a:prstGeom>
          <a:ln w="127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02" name="Line"/>
          <p:cNvSpPr/>
          <p:nvPr/>
        </p:nvSpPr>
        <p:spPr>
          <a:xfrm>
            <a:off x="7261013" y="4687146"/>
            <a:ext cx="1192107" cy="704428"/>
          </a:xfrm>
          <a:prstGeom prst="line">
            <a:avLst/>
          </a:prstGeom>
          <a:ln w="63500">
            <a:solidFill>
              <a:srgbClr val="B2B2B2"/>
            </a:solidFill>
            <a:tailEnd type="triangle"/>
          </a:ln>
        </p:spPr>
        <p:txBody>
          <a:bodyPr lIns="65023" tIns="65023" rIns="65023" bIns="65023"/>
          <a:lstStyle/>
          <a:p>
            <a:pPr defTabSz="1300480">
              <a:spcBef>
                <a:spcPts val="0"/>
              </a:spcBef>
              <a:buClrTx/>
              <a:defRPr sz="2400">
                <a:solidFill>
                  <a:srgbClr val="000000"/>
                </a:solidFill>
              </a:defRPr>
            </a:pPr>
          </a:p>
        </p:txBody>
      </p:sp>
      <p:pic>
        <p:nvPicPr>
          <p:cNvPr id="1103" name="image.pdf" descr="image.pdf"/>
          <p:cNvPicPr>
            <a:picLocks noChangeAspect="1"/>
          </p:cNvPicPr>
          <p:nvPr/>
        </p:nvPicPr>
        <p:blipFill>
          <a:blip r:embed="rId4">
            <a:extLst/>
          </a:blip>
          <a:stretch>
            <a:fillRect/>
          </a:stretch>
        </p:blipFill>
        <p:spPr>
          <a:xfrm>
            <a:off x="1752035" y="2366151"/>
            <a:ext cx="2989299" cy="706685"/>
          </a:xfrm>
          <a:prstGeom prst="rect">
            <a:avLst/>
          </a:prstGeom>
          <a:ln w="12700">
            <a:miter lim="400000"/>
          </a:ln>
        </p:spPr>
      </p:pic>
      <p:sp>
        <p:nvSpPr>
          <p:cNvPr id="1104" name="Rectangle"/>
          <p:cNvSpPr/>
          <p:nvPr/>
        </p:nvSpPr>
        <p:spPr>
          <a:xfrm>
            <a:off x="7044266" y="4497493"/>
            <a:ext cx="419948" cy="365761"/>
          </a:xfrm>
          <a:prstGeom prst="rect">
            <a:avLst/>
          </a:prstGeom>
          <a:ln w="762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1105" name="Rectangle"/>
          <p:cNvSpPr/>
          <p:nvPr/>
        </p:nvSpPr>
        <p:spPr>
          <a:xfrm>
            <a:off x="5879253" y="6028266"/>
            <a:ext cx="2885441"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106" name="Rectangle"/>
          <p:cNvSpPr/>
          <p:nvPr/>
        </p:nvSpPr>
        <p:spPr>
          <a:xfrm>
            <a:off x="8575040" y="3318933"/>
            <a:ext cx="325121" cy="266869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107" name="Normale au contour"/>
          <p:cNvSpPr txBox="1"/>
          <p:nvPr/>
        </p:nvSpPr>
        <p:spPr>
          <a:xfrm>
            <a:off x="8707797" y="5199662"/>
            <a:ext cx="2580256"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Normale au contour</a:t>
            </a:r>
          </a:p>
        </p:txBody>
      </p:sp>
      <p:sp>
        <p:nvSpPr>
          <p:cNvPr id="1108" name="Contour ayant une épaisseur &gt; 1 pixel"/>
          <p:cNvSpPr txBox="1"/>
          <p:nvPr/>
        </p:nvSpPr>
        <p:spPr>
          <a:xfrm>
            <a:off x="6147477" y="6473049"/>
            <a:ext cx="476698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Contour ayant une épaisseur &gt; 1 pixel</a:t>
            </a:r>
          </a:p>
        </p:txBody>
      </p:sp>
      <p:grpSp>
        <p:nvGrpSpPr>
          <p:cNvPr id="1111" name="Group"/>
          <p:cNvGrpSpPr/>
          <p:nvPr/>
        </p:nvGrpSpPr>
        <p:grpSpPr>
          <a:xfrm>
            <a:off x="1230037" y="8152835"/>
            <a:ext cx="2910728" cy="1270001"/>
            <a:chOff x="0" y="0"/>
            <a:chExt cx="2910727" cy="1270000"/>
          </a:xfrm>
        </p:grpSpPr>
        <p:sp>
          <p:nvSpPr>
            <p:cNvPr id="1109" name="Pour éviter qu’un contour ait plus d’un pixel d’épais, on peut forcer à zéro tous les…"/>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1300480">
                <a:spcBef>
                  <a:spcPts val="0"/>
                </a:spcBef>
                <a:buClrTx/>
                <a:defRPr sz="2400">
                  <a:solidFill>
                    <a:srgbClr val="000000"/>
                  </a:solidFill>
                </a:defRPr>
              </a:pPr>
              <a:r>
                <a:t>Pour éviter qu’un contour ait plus d’un pixel</a:t>
              </a:r>
              <a:r>
                <a:t> d</a:t>
              </a:r>
              <a:r>
                <a:t>’épais, on peut forcer à zéro tous les </a:t>
              </a:r>
            </a:p>
            <a:p>
              <a:pPr defTabSz="1300480">
                <a:spcBef>
                  <a:spcPts val="0"/>
                </a:spcBef>
                <a:buClrTx/>
                <a:defRPr sz="2400">
                  <a:solidFill>
                    <a:srgbClr val="000000"/>
                  </a:solidFill>
                </a:defRPr>
              </a:pPr>
              <a:r>
                <a:t>pixels dont                    n’est </a:t>
              </a:r>
              <a:r>
                <a:rPr b="1"/>
                <a:t>pas localement</a:t>
              </a:r>
              <a:r>
                <a:t> </a:t>
              </a:r>
              <a:r>
                <a:rPr b="1"/>
                <a:t>maximale</a:t>
              </a:r>
              <a:r>
                <a:t> le long de la normale. </a:t>
              </a:r>
            </a:p>
          </p:txBody>
        </p:sp>
        <p:pic>
          <p:nvPicPr>
            <p:cNvPr id="1110" name="image.pdf" descr="image.pdf"/>
            <p:cNvPicPr>
              <a:picLocks noChangeAspect="1"/>
            </p:cNvPicPr>
            <p:nvPr/>
          </p:nvPicPr>
          <p:blipFill>
            <a:blip r:embed="rId5">
              <a:extLst/>
            </a:blip>
            <a:stretch>
              <a:fillRect/>
            </a:stretch>
          </p:blipFill>
          <p:spPr>
            <a:xfrm>
              <a:off x="1565091" y="388337"/>
              <a:ext cx="1345637" cy="539610"/>
            </a:xfrm>
            <a:prstGeom prst="rect">
              <a:avLst/>
            </a:prstGeom>
            <a:ln w="12700" cap="flat">
              <a:noFill/>
              <a:miter lim="400000"/>
            </a:ln>
            <a:effectLst/>
          </p:spPr>
        </p:pic>
      </p:grpSp>
      <p:sp>
        <p:nvSpPr>
          <p:cNvPr id="1112" name="Direction du contour…"/>
          <p:cNvSpPr txBox="1"/>
          <p:nvPr/>
        </p:nvSpPr>
        <p:spPr>
          <a:xfrm>
            <a:off x="7281814" y="2381955"/>
            <a:ext cx="3823715"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ctr" defTabSz="1300480">
              <a:spcBef>
                <a:spcPts val="0"/>
              </a:spcBef>
              <a:buClrTx/>
              <a:defRPr sz="2400">
                <a:solidFill>
                  <a:srgbClr val="000000"/>
                </a:solidFill>
              </a:defRPr>
            </a:pPr>
            <a:r>
              <a:t>Direction du contour</a:t>
            </a:r>
          </a:p>
          <a:p>
            <a:pPr algn="ctr" defTabSz="1300480">
              <a:spcBef>
                <a:spcPts val="0"/>
              </a:spcBef>
              <a:buClrTx/>
              <a:defRPr sz="2400">
                <a:solidFill>
                  <a:srgbClr val="000000"/>
                </a:solidFill>
              </a:defRPr>
            </a:pPr>
            <a:r>
              <a:t>(perpendiculaire à la normale)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1"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5" name="image.png" descr="image.png"/>
          <p:cNvPicPr>
            <a:picLocks noChangeAspect="1"/>
          </p:cNvPicPr>
          <p:nvPr/>
        </p:nvPicPr>
        <p:blipFill>
          <a:blip r:embed="rId2">
            <a:extLst/>
          </a:blip>
          <a:stretch>
            <a:fillRect/>
          </a:stretch>
        </p:blipFill>
        <p:spPr>
          <a:xfrm>
            <a:off x="1029546" y="3020906"/>
            <a:ext cx="4118188" cy="4118188"/>
          </a:xfrm>
          <a:prstGeom prst="rect">
            <a:avLst/>
          </a:prstGeom>
          <a:ln w="12700">
            <a:miter lim="400000"/>
          </a:ln>
        </p:spPr>
      </p:pic>
      <p:pic>
        <p:nvPicPr>
          <p:cNvPr id="1116" name="image.png" descr="image.png"/>
          <p:cNvPicPr>
            <a:picLocks noChangeAspect="1"/>
          </p:cNvPicPr>
          <p:nvPr/>
        </p:nvPicPr>
        <p:blipFill>
          <a:blip r:embed="rId3">
            <a:extLst/>
          </a:blip>
          <a:stretch>
            <a:fillRect/>
          </a:stretch>
        </p:blipFill>
        <p:spPr>
          <a:xfrm>
            <a:off x="5919893" y="4172373"/>
            <a:ext cx="2628054" cy="2573867"/>
          </a:xfrm>
          <a:prstGeom prst="rect">
            <a:avLst/>
          </a:prstGeom>
          <a:ln w="12700">
            <a:miter lim="400000"/>
          </a:ln>
        </p:spPr>
      </p:pic>
      <p:sp>
        <p:nvSpPr>
          <p:cNvPr id="1117"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118"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sp>
        <p:nvSpPr>
          <p:cNvPr id="1119" name="Line"/>
          <p:cNvSpPr/>
          <p:nvPr/>
        </p:nvSpPr>
        <p:spPr>
          <a:xfrm flipH="1">
            <a:off x="6281137"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0" name="Line"/>
          <p:cNvSpPr/>
          <p:nvPr/>
        </p:nvSpPr>
        <p:spPr>
          <a:xfrm>
            <a:off x="6655928"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1" name="Line"/>
          <p:cNvSpPr/>
          <p:nvPr/>
        </p:nvSpPr>
        <p:spPr>
          <a:xfrm>
            <a:off x="7044266" y="4131733"/>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2" name="Line"/>
          <p:cNvSpPr/>
          <p:nvPr/>
        </p:nvSpPr>
        <p:spPr>
          <a:xfrm>
            <a:off x="7432604" y="4131733"/>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3" name="Line"/>
          <p:cNvSpPr/>
          <p:nvPr/>
        </p:nvSpPr>
        <p:spPr>
          <a:xfrm>
            <a:off x="7818684"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4" name="Line"/>
          <p:cNvSpPr/>
          <p:nvPr/>
        </p:nvSpPr>
        <p:spPr>
          <a:xfrm>
            <a:off x="8164124" y="415882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5" name="Line"/>
          <p:cNvSpPr/>
          <p:nvPr/>
        </p:nvSpPr>
        <p:spPr>
          <a:xfrm>
            <a:off x="8633742"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6" name="Line"/>
          <p:cNvSpPr/>
          <p:nvPr/>
        </p:nvSpPr>
        <p:spPr>
          <a:xfrm flipH="1">
            <a:off x="5929827" y="4525787"/>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7" name="Line"/>
          <p:cNvSpPr/>
          <p:nvPr/>
        </p:nvSpPr>
        <p:spPr>
          <a:xfrm flipH="1">
            <a:off x="5943374" y="4902836"/>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8" name="Line"/>
          <p:cNvSpPr/>
          <p:nvPr/>
        </p:nvSpPr>
        <p:spPr>
          <a:xfrm flipH="1">
            <a:off x="5956921" y="5266339"/>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29" name="Line"/>
          <p:cNvSpPr/>
          <p:nvPr/>
        </p:nvSpPr>
        <p:spPr>
          <a:xfrm flipH="1">
            <a:off x="5972725" y="5643387"/>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30" name="Line"/>
          <p:cNvSpPr/>
          <p:nvPr/>
        </p:nvSpPr>
        <p:spPr>
          <a:xfrm flipH="1">
            <a:off x="5959179" y="6006890"/>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31" name="Line"/>
          <p:cNvSpPr/>
          <p:nvPr/>
        </p:nvSpPr>
        <p:spPr>
          <a:xfrm flipH="1">
            <a:off x="5945632" y="6361361"/>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32" name="Line"/>
          <p:cNvSpPr/>
          <p:nvPr/>
        </p:nvSpPr>
        <p:spPr>
          <a:xfrm flipH="1">
            <a:off x="5959179" y="6722606"/>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33" name="Square"/>
          <p:cNvSpPr/>
          <p:nvPr/>
        </p:nvSpPr>
        <p:spPr>
          <a:xfrm>
            <a:off x="5933440" y="4143022"/>
            <a:ext cx="2587414" cy="2587414"/>
          </a:xfrm>
          <a:prstGeom prst="rect">
            <a:avLst/>
          </a:prstGeom>
          <a:ln w="508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34" name="Rectangle"/>
          <p:cNvSpPr/>
          <p:nvPr/>
        </p:nvSpPr>
        <p:spPr>
          <a:xfrm>
            <a:off x="1625599" y="4535875"/>
            <a:ext cx="243841" cy="270934"/>
          </a:xfrm>
          <a:prstGeom prst="rect">
            <a:avLst/>
          </a:prstGeom>
          <a:ln w="12700">
            <a:solidFill>
              <a:srgbClr val="FF0000"/>
            </a:solidFill>
          </a:ln>
        </p:spPr>
        <p:txBody>
          <a:bodyPr lIns="65023" tIns="65023" rIns="65023" bIns="65023" anchor="ctr"/>
          <a:lstStyle/>
          <a:p>
            <a:pPr defTabSz="1300480">
              <a:spcBef>
                <a:spcPts val="0"/>
              </a:spcBef>
              <a:buClrTx/>
              <a:defRPr sz="2400">
                <a:solidFill>
                  <a:srgbClr val="000000"/>
                </a:solidFill>
              </a:defRPr>
            </a:pPr>
          </a:p>
        </p:txBody>
      </p:sp>
      <p:pic>
        <p:nvPicPr>
          <p:cNvPr id="1135" name="image.pdf" descr="image.pdf"/>
          <p:cNvPicPr>
            <a:picLocks noChangeAspect="1"/>
          </p:cNvPicPr>
          <p:nvPr/>
        </p:nvPicPr>
        <p:blipFill>
          <a:blip r:embed="rId4">
            <a:extLst/>
          </a:blip>
          <a:stretch>
            <a:fillRect/>
          </a:stretch>
        </p:blipFill>
        <p:spPr>
          <a:xfrm>
            <a:off x="2334542" y="2418079"/>
            <a:ext cx="1494650" cy="600570"/>
          </a:xfrm>
          <a:prstGeom prst="rect">
            <a:avLst/>
          </a:prstGeom>
          <a:ln w="12700">
            <a:miter lim="400000"/>
          </a:ln>
        </p:spPr>
      </p:pic>
      <p:sp>
        <p:nvSpPr>
          <p:cNvPr id="1136" name="Rectangle"/>
          <p:cNvSpPr/>
          <p:nvPr/>
        </p:nvSpPr>
        <p:spPr>
          <a:xfrm>
            <a:off x="5879253" y="6773333"/>
            <a:ext cx="2885441"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137" name="Rectangle"/>
          <p:cNvSpPr/>
          <p:nvPr/>
        </p:nvSpPr>
        <p:spPr>
          <a:xfrm>
            <a:off x="8575040" y="4104640"/>
            <a:ext cx="325121" cy="266869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138" name="Rectangle"/>
          <p:cNvSpPr/>
          <p:nvPr/>
        </p:nvSpPr>
        <p:spPr>
          <a:xfrm>
            <a:off x="6299200" y="5256106"/>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39" name="Rectangle"/>
          <p:cNvSpPr/>
          <p:nvPr/>
        </p:nvSpPr>
        <p:spPr>
          <a:xfrm>
            <a:off x="7423573" y="4524586"/>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40" name="Rectangle"/>
          <p:cNvSpPr/>
          <p:nvPr/>
        </p:nvSpPr>
        <p:spPr>
          <a:xfrm>
            <a:off x="7789333" y="5635413"/>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41" name="Rectangle"/>
          <p:cNvSpPr/>
          <p:nvPr/>
        </p:nvSpPr>
        <p:spPr>
          <a:xfrm>
            <a:off x="6001173" y="3373120"/>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42" name="Pixels non maximums"/>
          <p:cNvSpPr txBox="1"/>
          <p:nvPr/>
        </p:nvSpPr>
        <p:spPr>
          <a:xfrm>
            <a:off x="6648704" y="3303129"/>
            <a:ext cx="2852165" cy="46000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Pixels non maximums</a:t>
            </a:r>
          </a:p>
        </p:txBody>
      </p:sp>
      <p:sp>
        <p:nvSpPr>
          <p:cNvPr id="1143" name="Exemple de trois pixels non-maximums"/>
          <p:cNvSpPr txBox="1"/>
          <p:nvPr/>
        </p:nvSpPr>
        <p:spPr>
          <a:xfrm>
            <a:off x="6052650" y="1840088"/>
            <a:ext cx="5120752"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Exemple de trois pixels </a:t>
            </a:r>
            <a:r>
              <a:rPr b="1"/>
              <a:t>non-maximums</a:t>
            </a:r>
          </a:p>
        </p:txBody>
      </p:sp>
      <p:grpSp>
        <p:nvGrpSpPr>
          <p:cNvPr id="1153" name="Group"/>
          <p:cNvGrpSpPr/>
          <p:nvPr/>
        </p:nvGrpSpPr>
        <p:grpSpPr>
          <a:xfrm>
            <a:off x="5933440" y="2734168"/>
            <a:ext cx="2600961" cy="3632766"/>
            <a:chOff x="0" y="0"/>
            <a:chExt cx="2600960" cy="3632764"/>
          </a:xfrm>
        </p:grpSpPr>
        <p:grpSp>
          <p:nvGrpSpPr>
            <p:cNvPr id="1151" name="Group"/>
            <p:cNvGrpSpPr/>
            <p:nvPr/>
          </p:nvGrpSpPr>
          <p:grpSpPr>
            <a:xfrm>
              <a:off x="-1" y="56444"/>
              <a:ext cx="2600962" cy="3576321"/>
              <a:chOff x="0" y="0"/>
              <a:chExt cx="2600960" cy="3576320"/>
            </a:xfrm>
          </p:grpSpPr>
          <p:sp>
            <p:nvSpPr>
              <p:cNvPr id="1144" name="Rectangle"/>
              <p:cNvSpPr/>
              <p:nvPr/>
            </p:nvSpPr>
            <p:spPr>
              <a:xfrm>
                <a:off x="0" y="2113280"/>
                <a:ext cx="379307"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sp>
            <p:nvSpPr>
              <p:cNvPr id="1145" name="Rectangle"/>
              <p:cNvSpPr/>
              <p:nvPr/>
            </p:nvSpPr>
            <p:spPr>
              <a:xfrm>
                <a:off x="758613" y="2831253"/>
                <a:ext cx="379308"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sp>
            <p:nvSpPr>
              <p:cNvPr id="1146" name="Rectangle"/>
              <p:cNvSpPr/>
              <p:nvPr/>
            </p:nvSpPr>
            <p:spPr>
              <a:xfrm>
                <a:off x="1490133" y="1381760"/>
                <a:ext cx="379308"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sp>
            <p:nvSpPr>
              <p:cNvPr id="1147" name="Rectangle"/>
              <p:cNvSpPr/>
              <p:nvPr/>
            </p:nvSpPr>
            <p:spPr>
              <a:xfrm>
                <a:off x="1490133" y="2099733"/>
                <a:ext cx="379308"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sp>
            <p:nvSpPr>
              <p:cNvPr id="1148" name="Rectangle"/>
              <p:cNvSpPr/>
              <p:nvPr/>
            </p:nvSpPr>
            <p:spPr>
              <a:xfrm>
                <a:off x="1490133" y="2492586"/>
                <a:ext cx="379308"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sp>
            <p:nvSpPr>
              <p:cNvPr id="1149" name="Rectangle"/>
              <p:cNvSpPr/>
              <p:nvPr/>
            </p:nvSpPr>
            <p:spPr>
              <a:xfrm>
                <a:off x="2221653" y="3210560"/>
                <a:ext cx="379308"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sp>
            <p:nvSpPr>
              <p:cNvPr id="1150" name="Rectangle"/>
              <p:cNvSpPr/>
              <p:nvPr/>
            </p:nvSpPr>
            <p:spPr>
              <a:xfrm>
                <a:off x="67733" y="0"/>
                <a:ext cx="379308" cy="365761"/>
              </a:xfrm>
              <a:prstGeom prst="rect">
                <a:avLst/>
              </a:prstGeom>
              <a:noFill/>
              <a:ln w="76200" cap="flat">
                <a:solidFill>
                  <a:srgbClr val="00CC99"/>
                </a:solidFill>
                <a:prstDash val="sysDot"/>
                <a:round/>
              </a:ln>
              <a:effectLst/>
            </p:spPr>
            <p:txBody>
              <a:bodyPr wrap="square" lIns="65023" tIns="65023" rIns="65023" bIns="65023" numCol="1" anchor="ctr">
                <a:noAutofit/>
              </a:bodyPr>
              <a:lstStyle/>
              <a:p>
                <a:pPr defTabSz="1300480">
                  <a:spcBef>
                    <a:spcPts val="0"/>
                  </a:spcBef>
                  <a:buClrTx/>
                  <a:defRPr sz="2400">
                    <a:solidFill>
                      <a:srgbClr val="000000"/>
                    </a:solidFill>
                  </a:defRPr>
                </a:pPr>
              </a:p>
            </p:txBody>
          </p:sp>
        </p:grpSp>
        <p:sp>
          <p:nvSpPr>
            <p:cNvPr id="1152" name="Pixels voisins le long de la normale"/>
            <p:cNvSpPr/>
            <p:nvPr/>
          </p:nvSpPr>
          <p:spPr>
            <a:xfrm>
              <a:off x="701717"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defTabSz="1300480">
                <a:spcBef>
                  <a:spcPts val="0"/>
                </a:spcBef>
                <a:buClrTx/>
                <a:defRPr sz="2400">
                  <a:solidFill>
                    <a:srgbClr val="000000"/>
                  </a:solidFill>
                </a:defRPr>
              </a:lvl1pPr>
            </a:lstStyle>
            <a:p>
              <a:pPr/>
              <a:r>
                <a:t>Pixels voisins le long de la normale</a:t>
              </a:r>
            </a:p>
          </p:txBody>
        </p:sp>
      </p:grpSp>
      <p:sp>
        <p:nvSpPr>
          <p:cNvPr id="1154" name="Line"/>
          <p:cNvSpPr/>
          <p:nvPr/>
        </p:nvSpPr>
        <p:spPr>
          <a:xfrm flipV="1">
            <a:off x="7613226" y="4280746"/>
            <a:ext cx="1" cy="447041"/>
          </a:xfrm>
          <a:prstGeom prst="line">
            <a:avLst/>
          </a:prstGeom>
          <a:ln w="381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155" name="Line"/>
          <p:cNvSpPr/>
          <p:nvPr/>
        </p:nvSpPr>
        <p:spPr>
          <a:xfrm flipH="1" flipV="1">
            <a:off x="6014720" y="4998719"/>
            <a:ext cx="487681" cy="474135"/>
          </a:xfrm>
          <a:prstGeom prst="line">
            <a:avLst/>
          </a:prstGeom>
          <a:ln w="381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156" name="Line"/>
          <p:cNvSpPr/>
          <p:nvPr/>
        </p:nvSpPr>
        <p:spPr>
          <a:xfrm>
            <a:off x="7965440" y="5797973"/>
            <a:ext cx="474134" cy="460587"/>
          </a:xfrm>
          <a:prstGeom prst="line">
            <a:avLst/>
          </a:prstGeom>
          <a:ln w="381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157" name="Line"/>
          <p:cNvSpPr/>
          <p:nvPr/>
        </p:nvSpPr>
        <p:spPr>
          <a:xfrm flipV="1">
            <a:off x="9261404" y="4127217"/>
            <a:ext cx="1" cy="447041"/>
          </a:xfrm>
          <a:prstGeom prst="line">
            <a:avLst/>
          </a:prstGeom>
          <a:ln w="381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158" name="Normale"/>
          <p:cNvSpPr txBox="1"/>
          <p:nvPr/>
        </p:nvSpPr>
        <p:spPr>
          <a:xfrm>
            <a:off x="9547690" y="4088835"/>
            <a:ext cx="1209102"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Normale</a:t>
            </a:r>
          </a:p>
        </p:txBody>
      </p:sp>
      <p:pic>
        <p:nvPicPr>
          <p:cNvPr id="1159" name="image.pdf" descr="image.pdf"/>
          <p:cNvPicPr>
            <a:picLocks noChangeAspect="1"/>
          </p:cNvPicPr>
          <p:nvPr/>
        </p:nvPicPr>
        <p:blipFill>
          <a:blip r:embed="rId5">
            <a:extLst/>
          </a:blip>
          <a:stretch>
            <a:fillRect/>
          </a:stretch>
        </p:blipFill>
        <p:spPr>
          <a:xfrm>
            <a:off x="3745653" y="8263466"/>
            <a:ext cx="6109547" cy="1228233"/>
          </a:xfrm>
          <a:prstGeom prst="rect">
            <a:avLst/>
          </a:prstGeom>
          <a:ln w="12700">
            <a:miter lim="400000"/>
          </a:ln>
        </p:spPr>
      </p:pic>
      <p:sp>
        <p:nvSpPr>
          <p:cNvPr id="1160" name="En général, on localise les deux voisins d’un pixel à l’aide l’angle de la normale"/>
          <p:cNvSpPr txBox="1"/>
          <p:nvPr/>
        </p:nvSpPr>
        <p:spPr>
          <a:xfrm>
            <a:off x="954588" y="7800622"/>
            <a:ext cx="1001198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En général, on localise les deux voisins d’un pixel à l’aide </a:t>
            </a:r>
            <a:r>
              <a:rPr b="1" u="sng"/>
              <a:t>l’angle</a:t>
            </a:r>
            <a:r>
              <a:t> de la normale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3"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3" name="image.png" descr="image.png"/>
          <p:cNvPicPr>
            <a:picLocks noChangeAspect="1"/>
          </p:cNvPicPr>
          <p:nvPr/>
        </p:nvPicPr>
        <p:blipFill>
          <a:blip r:embed="rId2">
            <a:extLst/>
          </a:blip>
          <a:stretch>
            <a:fillRect/>
          </a:stretch>
        </p:blipFill>
        <p:spPr>
          <a:xfrm>
            <a:off x="1029546" y="3020906"/>
            <a:ext cx="4118188" cy="4118188"/>
          </a:xfrm>
          <a:prstGeom prst="rect">
            <a:avLst/>
          </a:prstGeom>
          <a:ln w="12700">
            <a:miter lim="400000"/>
          </a:ln>
        </p:spPr>
      </p:pic>
      <p:pic>
        <p:nvPicPr>
          <p:cNvPr id="1164" name="image.png" descr="image.png"/>
          <p:cNvPicPr>
            <a:picLocks noChangeAspect="1"/>
          </p:cNvPicPr>
          <p:nvPr/>
        </p:nvPicPr>
        <p:blipFill>
          <a:blip r:embed="rId3">
            <a:extLst/>
          </a:blip>
          <a:stretch>
            <a:fillRect/>
          </a:stretch>
        </p:blipFill>
        <p:spPr>
          <a:xfrm>
            <a:off x="5919893" y="4172373"/>
            <a:ext cx="2628054" cy="2573867"/>
          </a:xfrm>
          <a:prstGeom prst="rect">
            <a:avLst/>
          </a:prstGeom>
          <a:ln w="12700">
            <a:miter lim="400000"/>
          </a:ln>
        </p:spPr>
      </p:pic>
      <p:sp>
        <p:nvSpPr>
          <p:cNvPr id="1165"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166"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sp>
        <p:nvSpPr>
          <p:cNvPr id="1167" name="Line"/>
          <p:cNvSpPr/>
          <p:nvPr/>
        </p:nvSpPr>
        <p:spPr>
          <a:xfrm flipH="1">
            <a:off x="6281137"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68" name="Line"/>
          <p:cNvSpPr/>
          <p:nvPr/>
        </p:nvSpPr>
        <p:spPr>
          <a:xfrm>
            <a:off x="6655928"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69" name="Line"/>
          <p:cNvSpPr/>
          <p:nvPr/>
        </p:nvSpPr>
        <p:spPr>
          <a:xfrm>
            <a:off x="7044266" y="4131733"/>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0" name="Line"/>
          <p:cNvSpPr/>
          <p:nvPr/>
        </p:nvSpPr>
        <p:spPr>
          <a:xfrm>
            <a:off x="7432604" y="4131733"/>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1" name="Line"/>
          <p:cNvSpPr/>
          <p:nvPr/>
        </p:nvSpPr>
        <p:spPr>
          <a:xfrm>
            <a:off x="7818684"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2" name="Line"/>
          <p:cNvSpPr/>
          <p:nvPr/>
        </p:nvSpPr>
        <p:spPr>
          <a:xfrm>
            <a:off x="8164124" y="4158826"/>
            <a:ext cx="1" cy="2777068"/>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3" name="Line"/>
          <p:cNvSpPr/>
          <p:nvPr/>
        </p:nvSpPr>
        <p:spPr>
          <a:xfrm>
            <a:off x="8633742" y="4145280"/>
            <a:ext cx="1" cy="2777067"/>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4" name="Line"/>
          <p:cNvSpPr/>
          <p:nvPr/>
        </p:nvSpPr>
        <p:spPr>
          <a:xfrm flipH="1">
            <a:off x="5929827" y="4525787"/>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5" name="Line"/>
          <p:cNvSpPr/>
          <p:nvPr/>
        </p:nvSpPr>
        <p:spPr>
          <a:xfrm flipH="1">
            <a:off x="5943374" y="4902836"/>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6" name="Line"/>
          <p:cNvSpPr/>
          <p:nvPr/>
        </p:nvSpPr>
        <p:spPr>
          <a:xfrm flipH="1">
            <a:off x="5956921" y="5266339"/>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7" name="Line"/>
          <p:cNvSpPr/>
          <p:nvPr/>
        </p:nvSpPr>
        <p:spPr>
          <a:xfrm flipH="1">
            <a:off x="5972725" y="5643387"/>
            <a:ext cx="2725135"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8" name="Line"/>
          <p:cNvSpPr/>
          <p:nvPr/>
        </p:nvSpPr>
        <p:spPr>
          <a:xfrm flipH="1">
            <a:off x="5959179" y="6006890"/>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79" name="Line"/>
          <p:cNvSpPr/>
          <p:nvPr/>
        </p:nvSpPr>
        <p:spPr>
          <a:xfrm flipH="1">
            <a:off x="5945632" y="6361361"/>
            <a:ext cx="2725134" cy="4824"/>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80" name="Line"/>
          <p:cNvSpPr/>
          <p:nvPr/>
        </p:nvSpPr>
        <p:spPr>
          <a:xfrm flipH="1">
            <a:off x="5959179" y="6722606"/>
            <a:ext cx="2725134" cy="4823"/>
          </a:xfrm>
          <a:prstGeom prst="line">
            <a:avLst/>
          </a:prstGeom>
          <a:ln w="12700">
            <a:solidFill>
              <a:srgbClr val="333333"/>
            </a:solidFill>
          </a:ln>
        </p:spPr>
        <p:txBody>
          <a:bodyPr lIns="65023" tIns="65023" rIns="65023" bIns="65023"/>
          <a:lstStyle/>
          <a:p>
            <a:pPr defTabSz="1300480">
              <a:spcBef>
                <a:spcPts val="0"/>
              </a:spcBef>
              <a:buClrTx/>
              <a:defRPr sz="2400">
                <a:solidFill>
                  <a:srgbClr val="000000"/>
                </a:solidFill>
              </a:defRPr>
            </a:pPr>
          </a:p>
        </p:txBody>
      </p:sp>
      <p:sp>
        <p:nvSpPr>
          <p:cNvPr id="1181" name="Square"/>
          <p:cNvSpPr/>
          <p:nvPr/>
        </p:nvSpPr>
        <p:spPr>
          <a:xfrm>
            <a:off x="5933440" y="4143022"/>
            <a:ext cx="2587414" cy="2587414"/>
          </a:xfrm>
          <a:prstGeom prst="rect">
            <a:avLst/>
          </a:prstGeom>
          <a:ln w="508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82" name="Rectangle"/>
          <p:cNvSpPr/>
          <p:nvPr/>
        </p:nvSpPr>
        <p:spPr>
          <a:xfrm>
            <a:off x="1625599" y="4535875"/>
            <a:ext cx="243841" cy="270934"/>
          </a:xfrm>
          <a:prstGeom prst="rect">
            <a:avLst/>
          </a:prstGeom>
          <a:ln w="127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83" name="Rectangle"/>
          <p:cNvSpPr/>
          <p:nvPr/>
        </p:nvSpPr>
        <p:spPr>
          <a:xfrm>
            <a:off x="5933440" y="5648959"/>
            <a:ext cx="379307"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84" name="Rectangle"/>
          <p:cNvSpPr/>
          <p:nvPr/>
        </p:nvSpPr>
        <p:spPr>
          <a:xfrm>
            <a:off x="5879253" y="6773333"/>
            <a:ext cx="2885441"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185" name="Rectangle"/>
          <p:cNvSpPr/>
          <p:nvPr/>
        </p:nvSpPr>
        <p:spPr>
          <a:xfrm>
            <a:off x="8575040" y="4104640"/>
            <a:ext cx="325121" cy="266869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186" name="Rectangle"/>
          <p:cNvSpPr/>
          <p:nvPr/>
        </p:nvSpPr>
        <p:spPr>
          <a:xfrm>
            <a:off x="6692053" y="6366933"/>
            <a:ext cx="379308"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87" name="Rectangle"/>
          <p:cNvSpPr/>
          <p:nvPr/>
        </p:nvSpPr>
        <p:spPr>
          <a:xfrm>
            <a:off x="6299200" y="6001173"/>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88" name="Rectangle"/>
          <p:cNvSpPr/>
          <p:nvPr/>
        </p:nvSpPr>
        <p:spPr>
          <a:xfrm>
            <a:off x="7423573" y="4172373"/>
            <a:ext cx="379307"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89" name="Rectangle"/>
          <p:cNvSpPr/>
          <p:nvPr/>
        </p:nvSpPr>
        <p:spPr>
          <a:xfrm>
            <a:off x="8182186" y="4890346"/>
            <a:ext cx="379308"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90" name="Rectangle"/>
          <p:cNvSpPr/>
          <p:nvPr/>
        </p:nvSpPr>
        <p:spPr>
          <a:xfrm>
            <a:off x="7789333" y="4524586"/>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91" name="Rectangle"/>
          <p:cNvSpPr/>
          <p:nvPr/>
        </p:nvSpPr>
        <p:spPr>
          <a:xfrm>
            <a:off x="6719146" y="4903893"/>
            <a:ext cx="379308"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92" name="Rectangle"/>
          <p:cNvSpPr/>
          <p:nvPr/>
        </p:nvSpPr>
        <p:spPr>
          <a:xfrm>
            <a:off x="7450666" y="5621866"/>
            <a:ext cx="379308"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93" name="Rectangle"/>
          <p:cNvSpPr/>
          <p:nvPr/>
        </p:nvSpPr>
        <p:spPr>
          <a:xfrm>
            <a:off x="7084906" y="5256106"/>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94" name="Rectangle"/>
          <p:cNvSpPr/>
          <p:nvPr/>
        </p:nvSpPr>
        <p:spPr>
          <a:xfrm>
            <a:off x="6001173" y="2790613"/>
            <a:ext cx="379307" cy="365761"/>
          </a:xfrm>
          <a:prstGeom prst="rect">
            <a:avLst/>
          </a:prstGeom>
          <a:ln w="76200">
            <a:solidFill>
              <a:srgbClr val="00CC99"/>
            </a:solidFill>
            <a:prstDash val="sysDot"/>
          </a:ln>
        </p:spPr>
        <p:txBody>
          <a:bodyPr lIns="65023" tIns="65023" rIns="65023" bIns="65023" anchor="ctr"/>
          <a:lstStyle/>
          <a:p>
            <a:pPr defTabSz="1300480">
              <a:spcBef>
                <a:spcPts val="0"/>
              </a:spcBef>
              <a:buClrTx/>
              <a:defRPr sz="2400">
                <a:solidFill>
                  <a:srgbClr val="000000"/>
                </a:solidFill>
              </a:defRPr>
            </a:pPr>
          </a:p>
        </p:txBody>
      </p:sp>
      <p:sp>
        <p:nvSpPr>
          <p:cNvPr id="1195" name="Rectangle"/>
          <p:cNvSpPr/>
          <p:nvPr/>
        </p:nvSpPr>
        <p:spPr>
          <a:xfrm>
            <a:off x="6001173" y="3373120"/>
            <a:ext cx="379307" cy="365761"/>
          </a:xfrm>
          <a:prstGeom prst="rect">
            <a:avLst/>
          </a:prstGeom>
          <a:ln w="762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196" name="Pixels correspondant à un maximum"/>
          <p:cNvSpPr txBox="1"/>
          <p:nvPr/>
        </p:nvSpPr>
        <p:spPr>
          <a:xfrm>
            <a:off x="6648704" y="3303129"/>
            <a:ext cx="4595389" cy="46000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Pixels correspondant à un maximum</a:t>
            </a:r>
          </a:p>
        </p:txBody>
      </p:sp>
      <p:sp>
        <p:nvSpPr>
          <p:cNvPr id="1197" name="Exemple de trois pixels maximums"/>
          <p:cNvSpPr txBox="1"/>
          <p:nvPr/>
        </p:nvSpPr>
        <p:spPr>
          <a:xfrm>
            <a:off x="6052650" y="1840088"/>
            <a:ext cx="452782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Exemple de trois pixels </a:t>
            </a:r>
            <a:r>
              <a:rPr b="1"/>
              <a:t>maximums</a:t>
            </a:r>
          </a:p>
        </p:txBody>
      </p:sp>
      <p:sp>
        <p:nvSpPr>
          <p:cNvPr id="1198" name="Pixels voisins le long de la normale"/>
          <p:cNvSpPr txBox="1"/>
          <p:nvPr/>
        </p:nvSpPr>
        <p:spPr>
          <a:xfrm>
            <a:off x="6635157" y="2734168"/>
            <a:ext cx="447707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Pixels voisins le long de la normale</a:t>
            </a:r>
          </a:p>
        </p:txBody>
      </p:sp>
      <p:sp>
        <p:nvSpPr>
          <p:cNvPr id="1199" name="Line"/>
          <p:cNvSpPr/>
          <p:nvPr/>
        </p:nvSpPr>
        <p:spPr>
          <a:xfrm>
            <a:off x="7951893" y="4687146"/>
            <a:ext cx="514775" cy="460588"/>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200" name="Line"/>
          <p:cNvSpPr/>
          <p:nvPr/>
        </p:nvSpPr>
        <p:spPr>
          <a:xfrm>
            <a:off x="7261013" y="5432213"/>
            <a:ext cx="487681" cy="460588"/>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201" name="Line"/>
          <p:cNvSpPr/>
          <p:nvPr/>
        </p:nvSpPr>
        <p:spPr>
          <a:xfrm>
            <a:off x="6475306" y="6163733"/>
            <a:ext cx="487681" cy="460588"/>
          </a:xfrm>
          <a:prstGeom prst="line">
            <a:avLst/>
          </a:prstGeom>
          <a:ln w="635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202" name="Line"/>
          <p:cNvSpPr/>
          <p:nvPr/>
        </p:nvSpPr>
        <p:spPr>
          <a:xfrm flipV="1">
            <a:off x="9261404" y="4127217"/>
            <a:ext cx="1" cy="447041"/>
          </a:xfrm>
          <a:prstGeom prst="line">
            <a:avLst/>
          </a:prstGeom>
          <a:ln w="38100">
            <a:solidFill>
              <a:srgbClr val="000000"/>
            </a:solidFill>
            <a:tailEnd type="triangle"/>
          </a:ln>
        </p:spPr>
        <p:txBody>
          <a:bodyPr lIns="65023" tIns="65023" rIns="65023" bIns="65023"/>
          <a:lstStyle/>
          <a:p>
            <a:pPr defTabSz="1300480">
              <a:spcBef>
                <a:spcPts val="0"/>
              </a:spcBef>
              <a:buClrTx/>
              <a:defRPr sz="2400">
                <a:solidFill>
                  <a:srgbClr val="000000"/>
                </a:solidFill>
              </a:defRPr>
            </a:pPr>
          </a:p>
        </p:txBody>
      </p:sp>
      <p:sp>
        <p:nvSpPr>
          <p:cNvPr id="1203" name="Normale"/>
          <p:cNvSpPr txBox="1"/>
          <p:nvPr/>
        </p:nvSpPr>
        <p:spPr>
          <a:xfrm>
            <a:off x="9547690" y="4088835"/>
            <a:ext cx="1209102"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Normale</a:t>
            </a:r>
          </a:p>
        </p:txBody>
      </p:sp>
      <p:pic>
        <p:nvPicPr>
          <p:cNvPr id="1204" name="image.pdf" descr="image.pdf"/>
          <p:cNvPicPr>
            <a:picLocks noChangeAspect="1"/>
          </p:cNvPicPr>
          <p:nvPr/>
        </p:nvPicPr>
        <p:blipFill>
          <a:blip r:embed="rId4">
            <a:extLst/>
          </a:blip>
          <a:stretch>
            <a:fillRect/>
          </a:stretch>
        </p:blipFill>
        <p:spPr>
          <a:xfrm>
            <a:off x="2348088" y="2418079"/>
            <a:ext cx="1494650" cy="60057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6"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7" name="image.png" descr="image.png"/>
          <p:cNvPicPr>
            <a:picLocks noChangeAspect="1"/>
          </p:cNvPicPr>
          <p:nvPr/>
        </p:nvPicPr>
        <p:blipFill>
          <a:blip r:embed="rId2">
            <a:extLst/>
          </a:blip>
          <a:stretch>
            <a:fillRect/>
          </a:stretch>
        </p:blipFill>
        <p:spPr>
          <a:xfrm>
            <a:off x="7202310" y="3282808"/>
            <a:ext cx="2646117" cy="2551290"/>
          </a:xfrm>
          <a:prstGeom prst="rect">
            <a:avLst/>
          </a:prstGeom>
          <a:ln w="12700">
            <a:miter lim="400000"/>
          </a:ln>
        </p:spPr>
      </p:pic>
      <p:pic>
        <p:nvPicPr>
          <p:cNvPr id="1208" name="image.png" descr="image.png"/>
          <p:cNvPicPr>
            <a:picLocks noChangeAspect="1"/>
          </p:cNvPicPr>
          <p:nvPr/>
        </p:nvPicPr>
        <p:blipFill>
          <a:blip r:embed="rId3">
            <a:extLst/>
          </a:blip>
          <a:stretch>
            <a:fillRect/>
          </a:stretch>
        </p:blipFill>
        <p:spPr>
          <a:xfrm>
            <a:off x="1020515" y="3002844"/>
            <a:ext cx="4111414" cy="4127219"/>
          </a:xfrm>
          <a:prstGeom prst="rect">
            <a:avLst/>
          </a:prstGeom>
          <a:ln w="12700">
            <a:miter lim="400000"/>
          </a:ln>
        </p:spPr>
      </p:pic>
      <p:sp>
        <p:nvSpPr>
          <p:cNvPr id="1209"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210"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grpSp>
        <p:nvGrpSpPr>
          <p:cNvPr id="1225" name="Group"/>
          <p:cNvGrpSpPr/>
          <p:nvPr/>
        </p:nvGrpSpPr>
        <p:grpSpPr>
          <a:xfrm>
            <a:off x="7230308" y="3237653"/>
            <a:ext cx="2768032" cy="2804161"/>
            <a:chOff x="0" y="0"/>
            <a:chExt cx="2768031" cy="2804160"/>
          </a:xfrm>
        </p:grpSpPr>
        <p:sp>
          <p:nvSpPr>
            <p:cNvPr id="1211" name="Line"/>
            <p:cNvSpPr/>
            <p:nvPr/>
          </p:nvSpPr>
          <p:spPr>
            <a:xfrm flipH="1">
              <a:off x="351309" y="13546"/>
              <a:ext cx="1" cy="2777068"/>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2" name="Line"/>
            <p:cNvSpPr/>
            <p:nvPr/>
          </p:nvSpPr>
          <p:spPr>
            <a:xfrm flipH="1">
              <a:off x="726100" y="13546"/>
              <a:ext cx="1" cy="2777068"/>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3" name="Line"/>
            <p:cNvSpPr/>
            <p:nvPr/>
          </p:nvSpPr>
          <p:spPr>
            <a:xfrm flipH="1">
              <a:off x="1114438" y="0"/>
              <a:ext cx="1" cy="2777067"/>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4" name="Line"/>
            <p:cNvSpPr/>
            <p:nvPr/>
          </p:nvSpPr>
          <p:spPr>
            <a:xfrm flipH="1">
              <a:off x="1502776" y="0"/>
              <a:ext cx="1" cy="2777067"/>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5" name="Line"/>
            <p:cNvSpPr/>
            <p:nvPr/>
          </p:nvSpPr>
          <p:spPr>
            <a:xfrm flipH="1">
              <a:off x="1888856" y="13546"/>
              <a:ext cx="1" cy="2777068"/>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6" name="Line"/>
            <p:cNvSpPr/>
            <p:nvPr/>
          </p:nvSpPr>
          <p:spPr>
            <a:xfrm flipH="1">
              <a:off x="2234296" y="27093"/>
              <a:ext cx="1" cy="2777068"/>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7" name="Line"/>
            <p:cNvSpPr/>
            <p:nvPr/>
          </p:nvSpPr>
          <p:spPr>
            <a:xfrm flipH="1">
              <a:off x="2703914" y="13546"/>
              <a:ext cx="1" cy="2777068"/>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8" name="Line"/>
            <p:cNvSpPr/>
            <p:nvPr/>
          </p:nvSpPr>
          <p:spPr>
            <a:xfrm flipH="1">
              <a:off x="0" y="394054"/>
              <a:ext cx="2725134" cy="4824"/>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19" name="Line"/>
            <p:cNvSpPr/>
            <p:nvPr/>
          </p:nvSpPr>
          <p:spPr>
            <a:xfrm flipH="1">
              <a:off x="13546" y="771103"/>
              <a:ext cx="2725135" cy="4824"/>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20" name="Line"/>
            <p:cNvSpPr/>
            <p:nvPr/>
          </p:nvSpPr>
          <p:spPr>
            <a:xfrm flipH="1">
              <a:off x="27093" y="1121058"/>
              <a:ext cx="2725134" cy="4824"/>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21" name="Line"/>
            <p:cNvSpPr/>
            <p:nvPr/>
          </p:nvSpPr>
          <p:spPr>
            <a:xfrm flipH="1">
              <a:off x="42897" y="1511654"/>
              <a:ext cx="2725135" cy="4824"/>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22" name="Line"/>
            <p:cNvSpPr/>
            <p:nvPr/>
          </p:nvSpPr>
          <p:spPr>
            <a:xfrm flipH="1">
              <a:off x="29351" y="1861610"/>
              <a:ext cx="2725134" cy="4823"/>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23" name="Line"/>
            <p:cNvSpPr/>
            <p:nvPr/>
          </p:nvSpPr>
          <p:spPr>
            <a:xfrm flipH="1">
              <a:off x="15804" y="2229627"/>
              <a:ext cx="2725135" cy="4824"/>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sp>
          <p:nvSpPr>
            <p:cNvPr id="1224" name="Line"/>
            <p:cNvSpPr/>
            <p:nvPr/>
          </p:nvSpPr>
          <p:spPr>
            <a:xfrm flipH="1">
              <a:off x="29351" y="2590872"/>
              <a:ext cx="2725134" cy="4823"/>
            </a:xfrm>
            <a:prstGeom prst="line">
              <a:avLst/>
            </a:prstGeom>
            <a:noFill/>
            <a:ln w="12700" cap="flat">
              <a:solidFill>
                <a:srgbClr val="808080"/>
              </a:solidFill>
              <a:prstDash val="solid"/>
              <a:round/>
            </a:ln>
            <a:effectLst/>
          </p:spPr>
          <p:txBody>
            <a:bodyPr wrap="square" lIns="65023" tIns="65023" rIns="65023" bIns="65023" numCol="1" anchor="t">
              <a:noAutofit/>
            </a:bodyPr>
            <a:lstStyle/>
            <a:p>
              <a:pPr defTabSz="1300480">
                <a:spcBef>
                  <a:spcPts val="0"/>
                </a:spcBef>
                <a:buClrTx/>
                <a:defRPr sz="2400">
                  <a:solidFill>
                    <a:srgbClr val="000000"/>
                  </a:solidFill>
                </a:defRPr>
              </a:pPr>
            </a:p>
          </p:txBody>
        </p:sp>
      </p:grpSp>
      <p:sp>
        <p:nvSpPr>
          <p:cNvPr id="1226" name="Square"/>
          <p:cNvSpPr/>
          <p:nvPr/>
        </p:nvSpPr>
        <p:spPr>
          <a:xfrm>
            <a:off x="7233919" y="3248942"/>
            <a:ext cx="2587415" cy="2587414"/>
          </a:xfrm>
          <a:prstGeom prst="rect">
            <a:avLst/>
          </a:prstGeom>
          <a:ln w="50800">
            <a:solidFill>
              <a:srgbClr val="FF0000"/>
            </a:solidFill>
          </a:ln>
        </p:spPr>
        <p:txBody>
          <a:bodyPr lIns="65023" tIns="65023" rIns="65023" bIns="65023" anchor="ctr"/>
          <a:lstStyle/>
          <a:p>
            <a:pPr defTabSz="1300480">
              <a:spcBef>
                <a:spcPts val="0"/>
              </a:spcBef>
              <a:buClrTx/>
              <a:defRPr sz="2400">
                <a:solidFill>
                  <a:srgbClr val="000000"/>
                </a:solidFill>
              </a:defRPr>
            </a:pPr>
          </a:p>
        </p:txBody>
      </p:sp>
      <p:sp>
        <p:nvSpPr>
          <p:cNvPr id="1227" name="Rectangle"/>
          <p:cNvSpPr/>
          <p:nvPr/>
        </p:nvSpPr>
        <p:spPr>
          <a:xfrm>
            <a:off x="1625599" y="4535875"/>
            <a:ext cx="243841" cy="270934"/>
          </a:xfrm>
          <a:prstGeom prst="rect">
            <a:avLst/>
          </a:prstGeom>
          <a:ln w="12700">
            <a:solidFill>
              <a:srgbClr val="FF0000"/>
            </a:solidFill>
          </a:ln>
        </p:spPr>
        <p:txBody>
          <a:bodyPr lIns="65023" tIns="65023" rIns="65023" bIns="65023" anchor="ctr"/>
          <a:lstStyle/>
          <a:p>
            <a:pPr defTabSz="1300480">
              <a:spcBef>
                <a:spcPts val="0"/>
              </a:spcBef>
              <a:buClrTx/>
              <a:defRPr sz="2400">
                <a:solidFill>
                  <a:srgbClr val="000000"/>
                </a:solidFill>
              </a:defRPr>
            </a:pPr>
          </a:p>
        </p:txBody>
      </p:sp>
      <p:pic>
        <p:nvPicPr>
          <p:cNvPr id="1228" name="image.pdf" descr="image.pdf"/>
          <p:cNvPicPr>
            <a:picLocks noChangeAspect="1"/>
          </p:cNvPicPr>
          <p:nvPr/>
        </p:nvPicPr>
        <p:blipFill>
          <a:blip r:embed="rId4">
            <a:extLst/>
          </a:blip>
          <a:stretch>
            <a:fillRect/>
          </a:stretch>
        </p:blipFill>
        <p:spPr>
          <a:xfrm>
            <a:off x="957297" y="2483555"/>
            <a:ext cx="4143023" cy="517032"/>
          </a:xfrm>
          <a:prstGeom prst="rect">
            <a:avLst/>
          </a:prstGeom>
          <a:ln w="12700">
            <a:miter lim="400000"/>
          </a:ln>
        </p:spPr>
      </p:pic>
      <p:sp>
        <p:nvSpPr>
          <p:cNvPr id="1229" name="Rectangle"/>
          <p:cNvSpPr/>
          <p:nvPr/>
        </p:nvSpPr>
        <p:spPr>
          <a:xfrm>
            <a:off x="7179733" y="5879253"/>
            <a:ext cx="2885441" cy="31157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230" name="Rectangle"/>
          <p:cNvSpPr/>
          <p:nvPr/>
        </p:nvSpPr>
        <p:spPr>
          <a:xfrm>
            <a:off x="9875520" y="3210560"/>
            <a:ext cx="325121" cy="2668694"/>
          </a:xfrm>
          <a:prstGeom prst="rect">
            <a:avLst/>
          </a:prstGeom>
          <a:solidFill>
            <a:srgbClr val="FFFFFF"/>
          </a:solidFill>
          <a:ln w="12700">
            <a:solidFill>
              <a:srgbClr val="FFFFFF"/>
            </a:solidFill>
          </a:ln>
        </p:spPr>
        <p:txBody>
          <a:bodyPr lIns="65023" tIns="65023" rIns="65023" bIns="65023" anchor="ctr"/>
          <a:lstStyle/>
          <a:p>
            <a:pPr defTabSz="1300480">
              <a:spcBef>
                <a:spcPts val="0"/>
              </a:spcBef>
              <a:buClrTx/>
              <a:defRPr sz="2400">
                <a:solidFill>
                  <a:srgbClr val="000000"/>
                </a:solidFill>
              </a:defRPr>
            </a:pPr>
          </a:p>
        </p:txBody>
      </p:sp>
      <p:sp>
        <p:nvSpPr>
          <p:cNvPr id="1231" name="Voici ce qui arrive lorsqu’on force à zéro…"/>
          <p:cNvSpPr txBox="1"/>
          <p:nvPr/>
        </p:nvSpPr>
        <p:spPr>
          <a:xfrm>
            <a:off x="6106837" y="1636888"/>
            <a:ext cx="5214960"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Voici ce qui arrive lorsqu’on force à zéro </a:t>
            </a:r>
          </a:p>
          <a:p>
            <a:pPr defTabSz="1300480">
              <a:spcBef>
                <a:spcPts val="0"/>
              </a:spcBef>
              <a:buClrTx/>
              <a:defRPr sz="2400">
                <a:solidFill>
                  <a:srgbClr val="000000"/>
                </a:solidFill>
              </a:defRPr>
            </a:pPr>
            <a:r>
              <a:t>les non-maximums</a:t>
            </a:r>
          </a:p>
        </p:txBody>
      </p:sp>
      <p:pic>
        <p:nvPicPr>
          <p:cNvPr id="1232" name="image.png" descr="image.png"/>
          <p:cNvPicPr>
            <a:picLocks noChangeAspect="1"/>
          </p:cNvPicPr>
          <p:nvPr/>
        </p:nvPicPr>
        <p:blipFill>
          <a:blip r:embed="rId5">
            <a:extLst/>
          </a:blip>
          <a:stretch>
            <a:fillRect/>
          </a:stretch>
        </p:blipFill>
        <p:spPr>
          <a:xfrm>
            <a:off x="6109546" y="6425635"/>
            <a:ext cx="4809068" cy="2880926"/>
          </a:xfrm>
          <a:prstGeom prst="rect">
            <a:avLst/>
          </a:prstGeom>
          <a:ln w="12700">
            <a:miter lim="400000"/>
          </a:ln>
        </p:spPr>
      </p:pic>
      <p:sp>
        <p:nvSpPr>
          <p:cNvPr id="1233" name="Rectangle"/>
          <p:cNvSpPr/>
          <p:nvPr/>
        </p:nvSpPr>
        <p:spPr>
          <a:xfrm>
            <a:off x="2153919" y="5551875"/>
            <a:ext cx="1178561" cy="677334"/>
          </a:xfrm>
          <a:prstGeom prst="rect">
            <a:avLst/>
          </a:prstGeom>
          <a:ln w="12700">
            <a:solidFill>
              <a:srgbClr val="FF0000"/>
            </a:solidFill>
            <a:prstDash val="dash"/>
          </a:ln>
        </p:spPr>
        <p:txBody>
          <a:bodyPr lIns="65023" tIns="65023" rIns="65023" bIns="65023" anchor="ctr"/>
          <a:lstStyle/>
          <a:p>
            <a:pPr defTabSz="1300480">
              <a:spcBef>
                <a:spcPts val="0"/>
              </a:spcBef>
              <a:buClrTx/>
              <a:defRPr sz="2400">
                <a:solidFill>
                  <a:srgbClr val="000000"/>
                </a:solidFill>
              </a:defRPr>
            </a:pPr>
          </a:p>
        </p:txBody>
      </p:sp>
      <p:sp>
        <p:nvSpPr>
          <p:cNvPr id="1234" name="Rectangle"/>
          <p:cNvSpPr/>
          <p:nvPr/>
        </p:nvSpPr>
        <p:spPr>
          <a:xfrm>
            <a:off x="6096000" y="6418862"/>
            <a:ext cx="4822614" cy="2871894"/>
          </a:xfrm>
          <a:prstGeom prst="rect">
            <a:avLst/>
          </a:prstGeom>
          <a:ln w="76200">
            <a:solidFill>
              <a:srgbClr val="FF0000"/>
            </a:solidFill>
            <a:prstDash val="dash"/>
          </a:ln>
        </p:spPr>
        <p:txBody>
          <a:bodyPr lIns="65023" tIns="65023" rIns="65023" bIns="65023" anchor="ctr"/>
          <a:lstStyle/>
          <a:p>
            <a:pPr defTabSz="1300480">
              <a:spcBef>
                <a:spcPts val="0"/>
              </a:spcBef>
              <a:buClrTx/>
              <a:defRPr sz="2400">
                <a:solidFill>
                  <a:srgbClr val="000000"/>
                </a:solidFill>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7" name="Suppression des non-max (thinning)"/>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sz="5000">
                <a:solidFill>
                  <a:srgbClr val="000000"/>
                </a:solidFill>
                <a:latin typeface="Times New Roman"/>
                <a:ea typeface="Times New Roman"/>
                <a:cs typeface="Times New Roman"/>
                <a:sym typeface="Times New Roman"/>
              </a:defRPr>
            </a:pPr>
            <a:r>
              <a:t>Suppression des non-max (</a:t>
            </a:r>
            <a:r>
              <a:rPr i="1"/>
              <a:t>thinning</a:t>
            </a:r>
            <a:r>
              <a:t>)</a:t>
            </a:r>
          </a:p>
        </p:txBody>
      </p:sp>
      <p:sp>
        <p:nvSpPr>
          <p:cNvPr id="1238" name="Rendre les contours filiformes"/>
          <p:cNvSpPr txBox="1"/>
          <p:nvPr/>
        </p:nvSpPr>
        <p:spPr>
          <a:xfrm>
            <a:off x="1257130" y="1555608"/>
            <a:ext cx="3841723"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Rendre les contours filiformes</a:t>
            </a:r>
          </a:p>
        </p:txBody>
      </p:sp>
      <p:sp>
        <p:nvSpPr>
          <p:cNvPr id="1239" name="Voici ce qui arrive lorsqu’on seuil la norme du gradient…"/>
          <p:cNvSpPr txBox="1"/>
          <p:nvPr/>
        </p:nvSpPr>
        <p:spPr>
          <a:xfrm>
            <a:off x="1857699" y="2239715"/>
            <a:ext cx="9799635" cy="10769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3400">
                <a:solidFill>
                  <a:srgbClr val="000000"/>
                </a:solidFill>
              </a:defRPr>
            </a:pPr>
            <a:r>
              <a:t>Voici ce qui arrive lorsqu’on seuil</a:t>
            </a:r>
            <a:r>
              <a:t> la norme du gradient </a:t>
            </a:r>
          </a:p>
          <a:p>
            <a:pPr defTabSz="1300480">
              <a:spcBef>
                <a:spcPts val="0"/>
              </a:spcBef>
              <a:buClrTx/>
              <a:defRPr sz="3400">
                <a:solidFill>
                  <a:srgbClr val="000000"/>
                </a:solidFill>
              </a:defRPr>
            </a:pPr>
            <a:r>
              <a:t>dont les</a:t>
            </a:r>
            <a:r>
              <a:t> non-max</a:t>
            </a:r>
            <a:r>
              <a:t>imums ont </a:t>
            </a:r>
            <a:r>
              <a:t>été forcés à zéro.</a:t>
            </a:r>
          </a:p>
        </p:txBody>
      </p:sp>
      <p:sp>
        <p:nvSpPr>
          <p:cNvPr id="1240" name="Image binaire avec des contours d’épaisseur = 1 pixel"/>
          <p:cNvSpPr txBox="1"/>
          <p:nvPr/>
        </p:nvSpPr>
        <p:spPr>
          <a:xfrm>
            <a:off x="2787903" y="3831448"/>
            <a:ext cx="669609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Image binaire avec des contours d’épaisseur = 1 pixel</a:t>
            </a:r>
          </a:p>
        </p:txBody>
      </p:sp>
      <p:pic>
        <p:nvPicPr>
          <p:cNvPr id="1241" name="image.png" descr="image.png"/>
          <p:cNvPicPr>
            <a:picLocks noChangeAspect="1"/>
          </p:cNvPicPr>
          <p:nvPr/>
        </p:nvPicPr>
        <p:blipFill>
          <a:blip r:embed="rId2">
            <a:extLst/>
          </a:blip>
          <a:stretch>
            <a:fillRect/>
          </a:stretch>
        </p:blipFill>
        <p:spPr>
          <a:xfrm>
            <a:off x="3793066" y="4443306"/>
            <a:ext cx="4903894" cy="4903894"/>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4" name="1: Convoluer l’image d’entrée à l’aide d’un filtre gaussien…"/>
          <p:cNvSpPr txBox="1"/>
          <p:nvPr/>
        </p:nvSpPr>
        <p:spPr>
          <a:xfrm>
            <a:off x="1076508" y="1244035"/>
            <a:ext cx="9638876" cy="28603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1: Convoluer l’image d’entrée à l’aide d’un filtre gaussien</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2: Calculer la magnitude du gradient en chaque point de l’image:</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3: Calculer l’orientation de la normale du gradient en chaque point de l’image</a:t>
            </a:r>
          </a:p>
        </p:txBody>
      </p:sp>
      <p:pic>
        <p:nvPicPr>
          <p:cNvPr id="1245" name="image.pdf" descr="image.pdf"/>
          <p:cNvPicPr>
            <a:picLocks noChangeAspect="1"/>
          </p:cNvPicPr>
          <p:nvPr/>
        </p:nvPicPr>
        <p:blipFill>
          <a:blip r:embed="rId2">
            <a:extLst/>
          </a:blip>
          <a:stretch>
            <a:fillRect/>
          </a:stretch>
        </p:blipFill>
        <p:spPr>
          <a:xfrm>
            <a:off x="4163341" y="1815253"/>
            <a:ext cx="1955237" cy="638952"/>
          </a:xfrm>
          <a:prstGeom prst="rect">
            <a:avLst/>
          </a:prstGeom>
          <a:ln w="12700">
            <a:miter lim="400000"/>
          </a:ln>
        </p:spPr>
      </p:pic>
      <p:sp>
        <p:nvSpPr>
          <p:cNvPr id="1246" name="Rectangle"/>
          <p:cNvSpPr/>
          <p:nvPr/>
        </p:nvSpPr>
        <p:spPr>
          <a:xfrm>
            <a:off x="799253" y="1192106"/>
            <a:ext cx="10566401" cy="7951895"/>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1247" name="Algorithme de détection de contours par thinning"/>
          <p:cNvSpPr txBox="1"/>
          <p:nvPr/>
        </p:nvSpPr>
        <p:spPr>
          <a:xfrm>
            <a:off x="819121" y="675075"/>
            <a:ext cx="6152578"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Algorithme de détection de contours par </a:t>
            </a:r>
            <a:r>
              <a:rPr i="1"/>
              <a:t>thinning</a:t>
            </a:r>
          </a:p>
        </p:txBody>
      </p:sp>
      <p:sp>
        <p:nvSpPr>
          <p:cNvPr id="1248" name="Rectangle"/>
          <p:cNvSpPr/>
          <p:nvPr/>
        </p:nvSpPr>
        <p:spPr>
          <a:xfrm>
            <a:off x="799253" y="623146"/>
            <a:ext cx="7057814" cy="568961"/>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pic>
        <p:nvPicPr>
          <p:cNvPr id="1249" name="image.pdf" descr="image.pdf"/>
          <p:cNvPicPr>
            <a:picLocks noChangeAspect="1"/>
          </p:cNvPicPr>
          <p:nvPr/>
        </p:nvPicPr>
        <p:blipFill>
          <a:blip r:embed="rId3">
            <a:extLst/>
          </a:blip>
          <a:stretch>
            <a:fillRect/>
          </a:stretch>
        </p:blipFill>
        <p:spPr>
          <a:xfrm>
            <a:off x="2976902" y="2654639"/>
            <a:ext cx="4863255" cy="1076961"/>
          </a:xfrm>
          <a:prstGeom prst="rect">
            <a:avLst/>
          </a:prstGeom>
          <a:ln w="12700">
            <a:miter lim="400000"/>
          </a:ln>
        </p:spPr>
      </p:pic>
      <p:pic>
        <p:nvPicPr>
          <p:cNvPr id="1250" name="image.pdf" descr="image.pdf"/>
          <p:cNvPicPr>
            <a:picLocks noChangeAspect="1"/>
          </p:cNvPicPr>
          <p:nvPr/>
        </p:nvPicPr>
        <p:blipFill>
          <a:blip r:embed="rId4">
            <a:extLst/>
          </a:blip>
          <a:stretch>
            <a:fillRect/>
          </a:stretch>
        </p:blipFill>
        <p:spPr>
          <a:xfrm>
            <a:off x="2534332" y="4213295"/>
            <a:ext cx="6177281" cy="1225974"/>
          </a:xfrm>
          <a:prstGeom prst="rect">
            <a:avLst/>
          </a:prstGeom>
          <a:ln w="12700">
            <a:miter lim="400000"/>
          </a:ln>
        </p:spPr>
      </p:pic>
      <p:sp>
        <p:nvSpPr>
          <p:cNvPr id="1251" name="4: À l’aide de                                 supprimer les non-maximums…"/>
          <p:cNvSpPr txBox="1"/>
          <p:nvPr/>
        </p:nvSpPr>
        <p:spPr>
          <a:xfrm>
            <a:off x="1058446" y="5809262"/>
            <a:ext cx="7964857" cy="18316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4: À l’aide de                                 supprimer les non-maximums</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5: Appliquer un seuil</a:t>
            </a:r>
          </a:p>
        </p:txBody>
      </p:sp>
      <p:pic>
        <p:nvPicPr>
          <p:cNvPr id="1252" name="image.pdf" descr="image.pdf"/>
          <p:cNvPicPr>
            <a:picLocks noChangeAspect="1"/>
          </p:cNvPicPr>
          <p:nvPr/>
        </p:nvPicPr>
        <p:blipFill>
          <a:blip r:embed="rId5">
            <a:extLst/>
          </a:blip>
          <a:stretch>
            <a:fillRect/>
          </a:stretch>
        </p:blipFill>
        <p:spPr>
          <a:xfrm>
            <a:off x="2893134" y="5815047"/>
            <a:ext cx="2447433" cy="426721"/>
          </a:xfrm>
          <a:prstGeom prst="rect">
            <a:avLst/>
          </a:prstGeom>
          <a:ln w="12700">
            <a:miter lim="400000"/>
          </a:ln>
        </p:spPr>
      </p:pic>
      <p:pic>
        <p:nvPicPr>
          <p:cNvPr id="1253" name="image.pdf" descr="image.pdf"/>
          <p:cNvPicPr>
            <a:picLocks noChangeAspect="1"/>
          </p:cNvPicPr>
          <p:nvPr/>
        </p:nvPicPr>
        <p:blipFill>
          <a:blip r:embed="rId6">
            <a:extLst/>
          </a:blip>
          <a:stretch>
            <a:fillRect/>
          </a:stretch>
        </p:blipFill>
        <p:spPr>
          <a:xfrm>
            <a:off x="2992684" y="6617546"/>
            <a:ext cx="6179539" cy="510259"/>
          </a:xfrm>
          <a:prstGeom prst="rect">
            <a:avLst/>
          </a:prstGeom>
          <a:ln w="12700">
            <a:miter lim="400000"/>
          </a:ln>
        </p:spPr>
      </p:pic>
      <p:pic>
        <p:nvPicPr>
          <p:cNvPr id="1254" name="image.pdf" descr="image.pdf"/>
          <p:cNvPicPr>
            <a:picLocks noChangeAspect="1"/>
          </p:cNvPicPr>
          <p:nvPr/>
        </p:nvPicPr>
        <p:blipFill>
          <a:blip r:embed="rId7">
            <a:extLst/>
          </a:blip>
          <a:stretch>
            <a:fillRect/>
          </a:stretch>
        </p:blipFill>
        <p:spPr>
          <a:xfrm>
            <a:off x="4097866" y="7929316"/>
            <a:ext cx="3544712" cy="869245"/>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Détecteur gradient…"/>
          <p:cNvSpPr txBox="1"/>
          <p:nvPr>
            <p:ph type="body" idx="1"/>
          </p:nvPr>
        </p:nvSpPr>
        <p:spPr>
          <a:prstGeom prst="rect">
            <a:avLst/>
          </a:prstGeom>
        </p:spPr>
        <p:txBody>
          <a:bodyPr/>
          <a:lstStyle>
            <a:lvl2pPr>
              <a:buAutoNum type="alphaLcParenR" startAt="2"/>
            </a:lvl2pPr>
            <a:lvl3pPr>
              <a:buBlip>
                <a:blip r:embed="rId2"/>
              </a:buBlip>
            </a:lvl3pPr>
          </a:lstStyle>
          <a:p>
            <a:pPr/>
            <a:r>
              <a:t>Détecteur gradient</a:t>
            </a:r>
          </a:p>
          <a:p>
            <a:pPr lvl="1"/>
            <a:r>
              <a:t>Suppression des non-maxima</a:t>
            </a:r>
          </a:p>
          <a:p>
            <a:pPr lvl="2"/>
            <a:r>
              <a:t>Contours filiformes</a:t>
            </a:r>
          </a:p>
        </p:txBody>
      </p:sp>
      <p:sp>
        <p:nvSpPr>
          <p:cNvPr id="12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8" name="Contours"/>
          <p:cNvSpPr txBox="1"/>
          <p:nvPr>
            <p:ph type="title"/>
          </p:nvPr>
        </p:nvSpPr>
        <p:spPr>
          <a:prstGeom prst="rect">
            <a:avLst/>
          </a:prstGeom>
        </p:spPr>
        <p:txBody>
          <a:bodyPr/>
          <a:lstStyle>
            <a:lvl1pPr>
              <a:buAutoNum type="arabicPeriod" startAt="2"/>
            </a:lvl1pPr>
          </a:lstStyle>
          <a:p>
            <a:pPr/>
            <a:r>
              <a:t>Contours</a:t>
            </a:r>
          </a:p>
        </p:txBody>
      </p:sp>
      <p:grpSp>
        <p:nvGrpSpPr>
          <p:cNvPr id="1261" name="Group"/>
          <p:cNvGrpSpPr/>
          <p:nvPr/>
        </p:nvGrpSpPr>
        <p:grpSpPr>
          <a:xfrm>
            <a:off x="8737600" y="3911600"/>
            <a:ext cx="3187700" cy="5142546"/>
            <a:chOff x="-63500" y="-88900"/>
            <a:chExt cx="3187700" cy="5142545"/>
          </a:xfrm>
        </p:grpSpPr>
        <p:pic>
          <p:nvPicPr>
            <p:cNvPr id="1259" name="droppedImage.png" descr="droppedImage.png"/>
            <p:cNvPicPr>
              <a:picLocks noChangeAspect="0"/>
            </p:cNvPicPr>
            <p:nvPr/>
          </p:nvPicPr>
          <p:blipFill>
            <a:blip r:embed="rId3">
              <a:extLst/>
            </a:blip>
            <a:stretch>
              <a:fillRect/>
            </a:stretch>
          </p:blipFill>
          <p:spPr>
            <a:xfrm>
              <a:off x="-63500" y="-88900"/>
              <a:ext cx="3187700" cy="3987800"/>
            </a:xfrm>
            <a:prstGeom prst="rect">
              <a:avLst/>
            </a:prstGeom>
            <a:effectLst/>
          </p:spPr>
        </p:pic>
        <p:sp>
          <p:nvSpPr>
            <p:cNvPr id="1260" name="Suppression des non-max"/>
            <p:cNvSpPr/>
            <p:nvPr/>
          </p:nvSpPr>
          <p:spPr>
            <a:xfrm>
              <a:off x="1530350" y="378364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ctr" defTabSz="457200">
                <a:spcBef>
                  <a:spcPts val="0"/>
                </a:spcBef>
                <a:defRPr>
                  <a:solidFill>
                    <a:srgbClr val="232A32"/>
                  </a:solidFill>
                </a:defRPr>
              </a:lvl1pPr>
            </a:lstStyle>
            <a:p>
              <a:pPr/>
              <a:r>
                <a:t>Suppression des non-max</a:t>
              </a:r>
            </a:p>
          </p:txBody>
        </p:sp>
      </p:grpSp>
      <p:grpSp>
        <p:nvGrpSpPr>
          <p:cNvPr id="1264" name="Group"/>
          <p:cNvGrpSpPr/>
          <p:nvPr/>
        </p:nvGrpSpPr>
        <p:grpSpPr>
          <a:xfrm>
            <a:off x="4787900" y="3911600"/>
            <a:ext cx="3187700" cy="3987800"/>
            <a:chOff x="-63500" y="-88900"/>
            <a:chExt cx="3187700" cy="3987800"/>
          </a:xfrm>
        </p:grpSpPr>
        <p:sp>
          <p:nvSpPr>
            <p:cNvPr id="1262" name="⎜∇f⎟ : Sobel"/>
            <p:cNvSpPr/>
            <p:nvPr/>
          </p:nvSpPr>
          <p:spPr>
            <a:xfrm>
              <a:off x="450850" y="3796345"/>
              <a:ext cx="21590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p>
              <a:pPr algn="ctr" defTabSz="457200">
                <a:spcBef>
                  <a:spcPts val="0"/>
                </a:spcBef>
                <a:defRPr>
                  <a:solidFill>
                    <a:srgbClr val="232A32"/>
                  </a:solidFill>
                </a:defRPr>
              </a:pP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r>
                <a:t> : Sobel</a:t>
              </a:r>
            </a:p>
          </p:txBody>
        </p:sp>
        <p:pic>
          <p:nvPicPr>
            <p:cNvPr id="1263" name="droppedImage.png" descr="droppedImage.png"/>
            <p:cNvPicPr>
              <a:picLocks noChangeAspect="0"/>
            </p:cNvPicPr>
            <p:nvPr/>
          </p:nvPicPr>
          <p:blipFill>
            <a:blip r:embed="rId4">
              <a:extLst/>
            </a:blip>
            <a:stretch>
              <a:fillRect/>
            </a:stretch>
          </p:blipFill>
          <p:spPr>
            <a:xfrm>
              <a:off x="-63500" y="-88900"/>
              <a:ext cx="3187700" cy="3987800"/>
            </a:xfrm>
            <a:prstGeom prst="rect">
              <a:avLst/>
            </a:prstGeom>
            <a:effectLst/>
          </p:spPr>
        </p:pic>
      </p:grpSp>
      <p:grpSp>
        <p:nvGrpSpPr>
          <p:cNvPr id="1267" name="Group"/>
          <p:cNvGrpSpPr/>
          <p:nvPr/>
        </p:nvGrpSpPr>
        <p:grpSpPr>
          <a:xfrm>
            <a:off x="838200" y="3911600"/>
            <a:ext cx="3187700" cy="5161596"/>
            <a:chOff x="-63500" y="-88900"/>
            <a:chExt cx="3187700" cy="5161595"/>
          </a:xfrm>
        </p:grpSpPr>
        <p:sp>
          <p:nvSpPr>
            <p:cNvPr id="1265" name="Image originale : f"/>
            <p:cNvSpPr/>
            <p:nvPr/>
          </p:nvSpPr>
          <p:spPr>
            <a:xfrm>
              <a:off x="1530350" y="380269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p>
              <a:pPr algn="ctr" defTabSz="457200">
                <a:spcBef>
                  <a:spcPts val="0"/>
                </a:spcBef>
                <a:defRPr>
                  <a:solidFill>
                    <a:srgbClr val="232A32"/>
                  </a:solidFill>
                </a:defRPr>
              </a:pPr>
              <a:r>
                <a:t>Image originale : </a:t>
              </a:r>
              <a:r>
                <a:rPr i="1"/>
                <a:t>f</a:t>
              </a:r>
            </a:p>
          </p:txBody>
        </p:sp>
        <p:pic>
          <p:nvPicPr>
            <p:cNvPr id="1266" name="Bikesgray.jpg" descr="Bikesgray.jpg"/>
            <p:cNvPicPr>
              <a:picLocks noChangeAspect="0"/>
            </p:cNvPicPr>
            <p:nvPr/>
          </p:nvPicPr>
          <p:blipFill>
            <a:blip r:embed="rId5">
              <a:extLst/>
            </a:blip>
            <a:stretch>
              <a:fillRect/>
            </a:stretch>
          </p:blipFill>
          <p:spPr>
            <a:xfrm>
              <a:off x="-63500" y="-88900"/>
              <a:ext cx="3187700" cy="39878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1" grpId="2"/>
      <p:bldP build="whole" bldLvl="1" animBg="1" rev="0" advAuto="0" spid="1264"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9" name="Détecteur gradient…"/>
          <p:cNvSpPr txBox="1"/>
          <p:nvPr>
            <p:ph type="body" idx="1"/>
          </p:nvPr>
        </p:nvSpPr>
        <p:spPr>
          <a:prstGeom prst="rect">
            <a:avLst/>
          </a:prstGeom>
        </p:spPr>
        <p:txBody>
          <a:bodyPr/>
          <a:lstStyle>
            <a:lvl2pPr>
              <a:buAutoNum type="alphaLcParenR" startAt="2"/>
            </a:lvl2pPr>
            <a:lvl3pPr>
              <a:buBlip>
                <a:blip r:embed="rId2"/>
              </a:buBlip>
            </a:lvl3pPr>
          </a:lstStyle>
          <a:p>
            <a:pPr/>
            <a:r>
              <a:t>Détecteur gradient</a:t>
            </a:r>
          </a:p>
          <a:p>
            <a:pPr lvl="1"/>
            <a:r>
              <a:t>Suppression des non-maxima</a:t>
            </a:r>
          </a:p>
          <a:p>
            <a:pPr lvl="2"/>
            <a:r>
              <a:t>Contours filiformes</a:t>
            </a:r>
          </a:p>
        </p:txBody>
      </p:sp>
      <p:sp>
        <p:nvSpPr>
          <p:cNvPr id="12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71" name="Contours"/>
          <p:cNvSpPr txBox="1"/>
          <p:nvPr>
            <p:ph type="title"/>
          </p:nvPr>
        </p:nvSpPr>
        <p:spPr>
          <a:prstGeom prst="rect">
            <a:avLst/>
          </a:prstGeom>
        </p:spPr>
        <p:txBody>
          <a:bodyPr/>
          <a:lstStyle>
            <a:lvl1pPr>
              <a:buAutoNum type="arabicPeriod" startAt="2"/>
            </a:lvl1pPr>
          </a:lstStyle>
          <a:p>
            <a:pPr/>
            <a:r>
              <a:t>Contours</a:t>
            </a:r>
          </a:p>
        </p:txBody>
      </p:sp>
      <p:grpSp>
        <p:nvGrpSpPr>
          <p:cNvPr id="1274" name="Group"/>
          <p:cNvGrpSpPr/>
          <p:nvPr/>
        </p:nvGrpSpPr>
        <p:grpSpPr>
          <a:xfrm>
            <a:off x="838200" y="3911600"/>
            <a:ext cx="3187700" cy="5369334"/>
            <a:chOff x="-63500" y="-88900"/>
            <a:chExt cx="3187700" cy="5369333"/>
          </a:xfrm>
        </p:grpSpPr>
        <p:sp>
          <p:nvSpPr>
            <p:cNvPr id="1272" name="Image originale : f"/>
            <p:cNvSpPr/>
            <p:nvPr/>
          </p:nvSpPr>
          <p:spPr>
            <a:xfrm>
              <a:off x="1530350" y="4010433"/>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Image originale : </a:t>
              </a:r>
              <a:r>
                <a:rPr i="1"/>
                <a:t>f</a:t>
              </a:r>
            </a:p>
          </p:txBody>
        </p:sp>
        <p:pic>
          <p:nvPicPr>
            <p:cNvPr id="1273" name="Bikesgray.jpg" descr="Bikesgray.jpg"/>
            <p:cNvPicPr>
              <a:picLocks noChangeAspect="0"/>
            </p:cNvPicPr>
            <p:nvPr/>
          </p:nvPicPr>
          <p:blipFill>
            <a:blip r:embed="rId3">
              <a:extLst/>
            </a:blip>
            <a:stretch>
              <a:fillRect/>
            </a:stretch>
          </p:blipFill>
          <p:spPr>
            <a:xfrm>
              <a:off x="-63500" y="-88900"/>
              <a:ext cx="3187700" cy="3987800"/>
            </a:xfrm>
            <a:prstGeom prst="rect">
              <a:avLst/>
            </a:prstGeom>
            <a:effectLst/>
          </p:spPr>
        </p:pic>
      </p:grpSp>
      <p:grpSp>
        <p:nvGrpSpPr>
          <p:cNvPr id="1277" name="Group"/>
          <p:cNvGrpSpPr/>
          <p:nvPr/>
        </p:nvGrpSpPr>
        <p:grpSpPr>
          <a:xfrm>
            <a:off x="8140700" y="3911600"/>
            <a:ext cx="4356100" cy="3987800"/>
            <a:chOff x="0" y="-88900"/>
            <a:chExt cx="4356100" cy="3987800"/>
          </a:xfrm>
        </p:grpSpPr>
        <p:pic>
          <p:nvPicPr>
            <p:cNvPr id="1275" name="droppedImage.png" descr="droppedImage.png"/>
            <p:cNvPicPr>
              <a:picLocks noChangeAspect="0"/>
            </p:cNvPicPr>
            <p:nvPr/>
          </p:nvPicPr>
          <p:blipFill>
            <a:blip r:embed="rId4">
              <a:extLst/>
            </a:blip>
            <a:stretch>
              <a:fillRect/>
            </a:stretch>
          </p:blipFill>
          <p:spPr>
            <a:xfrm>
              <a:off x="584200" y="-88900"/>
              <a:ext cx="3187700" cy="3987800"/>
            </a:xfrm>
            <a:prstGeom prst="rect">
              <a:avLst/>
            </a:prstGeom>
            <a:effectLst/>
          </p:spPr>
        </p:pic>
        <p:sp>
          <p:nvSpPr>
            <p:cNvPr id="1276" name="Suppression des non-max de l’amplitude du gradient de la Gaussienne"/>
            <p:cNvSpPr/>
            <p:nvPr/>
          </p:nvSpPr>
          <p:spPr>
            <a:xfrm>
              <a:off x="0" y="3770945"/>
              <a:ext cx="4356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ctr" defTabSz="457200">
                <a:spcBef>
                  <a:spcPts val="0"/>
                </a:spcBef>
                <a:defRPr>
                  <a:solidFill>
                    <a:srgbClr val="232A32"/>
                  </a:solidFill>
                </a:defRPr>
              </a:lvl1pPr>
            </a:lstStyle>
            <a:p>
              <a:pPr/>
              <a:r>
                <a:t>Suppression des non-max de l’amplitude du gradient de la Gaussienne</a:t>
              </a:r>
            </a:p>
          </p:txBody>
        </p:sp>
      </p:grpSp>
      <p:grpSp>
        <p:nvGrpSpPr>
          <p:cNvPr id="1280" name="Group"/>
          <p:cNvGrpSpPr/>
          <p:nvPr/>
        </p:nvGrpSpPr>
        <p:grpSpPr>
          <a:xfrm>
            <a:off x="4535341" y="3911599"/>
            <a:ext cx="3440260" cy="5080002"/>
            <a:chOff x="-196127" y="-88900"/>
            <a:chExt cx="3440258" cy="5080000"/>
          </a:xfrm>
        </p:grpSpPr>
        <p:pic>
          <p:nvPicPr>
            <p:cNvPr id="1278" name="droppedImage.png" descr="droppedImage.png"/>
            <p:cNvPicPr>
              <a:picLocks noChangeAspect="0"/>
            </p:cNvPicPr>
            <p:nvPr/>
          </p:nvPicPr>
          <p:blipFill>
            <a:blip r:embed="rId5">
              <a:extLst/>
            </a:blip>
            <a:stretch>
              <a:fillRect/>
            </a:stretch>
          </p:blipFill>
          <p:spPr>
            <a:xfrm>
              <a:off x="56430" y="-88900"/>
              <a:ext cx="3187701" cy="3987800"/>
            </a:xfrm>
            <a:prstGeom prst="rect">
              <a:avLst/>
            </a:prstGeom>
            <a:effectLst/>
          </p:spPr>
        </p:pic>
        <p:sp>
          <p:nvSpPr>
            <p:cNvPr id="1279" name="Seuillage simple de ⎜∇f⎟ calculé par le gradient de la Gaussienne (σ = 1, seuil = 50)"/>
            <p:cNvSpPr/>
            <p:nvPr/>
          </p:nvSpPr>
          <p:spPr>
            <a:xfrm>
              <a:off x="-196128" y="3810000"/>
              <a:ext cx="3440259" cy="1181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p>
              <a:pPr algn="ctr" defTabSz="457200">
                <a:spcBef>
                  <a:spcPts val="0"/>
                </a:spcBef>
                <a:defRPr>
                  <a:solidFill>
                    <a:srgbClr val="232A32"/>
                  </a:solidFill>
                </a:defRPr>
              </a:pPr>
              <a:r>
                <a:t>Seuillage simple de </a:t>
              </a: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r>
                <a:t> calculé par le gradient de la Gaussienne (</a:t>
              </a:r>
              <a:r>
                <a:rPr spc="100">
                  <a:latin typeface="+mj-lt"/>
                  <a:ea typeface="+mj-ea"/>
                  <a:cs typeface="+mj-cs"/>
                  <a:sym typeface="Times Roman"/>
                </a:rPr>
                <a:t>σ = 1</a:t>
              </a:r>
              <a:r>
                <a:t>, seuil = 50)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0" grpId="1"/>
      <p:bldP build="whole" bldLvl="1" animBg="1" rev="0" advAuto="0" spid="1277"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22" name="Extraction de différentes caractéristiques"/>
          <p:cNvSpPr txBox="1"/>
          <p:nvPr>
            <p:ph type="body" idx="1"/>
          </p:nvPr>
        </p:nvSpPr>
        <p:spPr>
          <a:prstGeom prst="rect">
            <a:avLst/>
          </a:prstGeom>
        </p:spPr>
        <p:txBody>
          <a:bodyPr/>
          <a:lstStyle/>
          <a:p>
            <a:pPr lvl="2">
              <a:buBlip>
                <a:blip r:embed="rId3"/>
              </a:buBlip>
            </a:pPr>
            <a:r>
              <a:t>Extraction de différentes caractéristiques</a:t>
            </a:r>
          </a:p>
        </p:txBody>
      </p:sp>
      <p:sp>
        <p:nvSpPr>
          <p:cNvPr id="123" name="Image originale"/>
          <p:cNvSpPr/>
          <p:nvPr/>
        </p:nvSpPr>
        <p:spPr>
          <a:xfrm>
            <a:off x="378199" y="2732422"/>
            <a:ext cx="3057469" cy="4004643"/>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p>
          <a:p>
            <a:pPr algn="ctr" defTabSz="457200">
              <a:spcBef>
                <a:spcPts val="0"/>
              </a:spcBef>
              <a:defRPr>
                <a:solidFill>
                  <a:srgbClr val="232A32"/>
                </a:solidFill>
              </a:defRPr>
            </a:pPr>
            <a:r>
              <a:t>Image originale</a:t>
            </a:r>
          </a:p>
        </p:txBody>
      </p:sp>
      <p:pic>
        <p:nvPicPr>
          <p:cNvPr id="124" name="ecrou.jpg" descr="ecrou.jpg"/>
          <p:cNvPicPr>
            <a:picLocks noChangeAspect="0"/>
          </p:cNvPicPr>
          <p:nvPr/>
        </p:nvPicPr>
        <p:blipFill>
          <a:blip r:embed="rId4">
            <a:extLst/>
          </a:blip>
          <a:stretch>
            <a:fillRect/>
          </a:stretch>
        </p:blipFill>
        <p:spPr>
          <a:xfrm>
            <a:off x="378199" y="2732422"/>
            <a:ext cx="2892369" cy="3505201"/>
          </a:xfrm>
          <a:prstGeom prst="rect">
            <a:avLst/>
          </a:prstGeom>
        </p:spPr>
      </p:pic>
      <p:sp>
        <p:nvSpPr>
          <p:cNvPr id="125" name="Contours"/>
          <p:cNvSpPr/>
          <p:nvPr/>
        </p:nvSpPr>
        <p:spPr>
          <a:xfrm>
            <a:off x="3583936" y="4640437"/>
            <a:ext cx="2768601" cy="370392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Contours</a:t>
            </a:r>
          </a:p>
          <a:p>
            <a:pPr algn="ctr" defTabSz="457200">
              <a:spcBef>
                <a:spcPts val="0"/>
              </a:spcBef>
              <a:defRPr>
                <a:solidFill>
                  <a:srgbClr val="232A32"/>
                </a:solidFill>
              </a:defRPr>
            </a:pPr>
          </a:p>
        </p:txBody>
      </p:sp>
      <p:pic>
        <p:nvPicPr>
          <p:cNvPr id="126" name="ecrouEdge.jpg" descr="ecrouEdge.jpg"/>
          <p:cNvPicPr>
            <a:picLocks noChangeAspect="0"/>
          </p:cNvPicPr>
          <p:nvPr/>
        </p:nvPicPr>
        <p:blipFill>
          <a:blip r:embed="rId5">
            <a:extLst/>
          </a:blip>
          <a:stretch>
            <a:fillRect/>
          </a:stretch>
        </p:blipFill>
        <p:spPr>
          <a:xfrm>
            <a:off x="3583936" y="4640437"/>
            <a:ext cx="2616074" cy="3204479"/>
          </a:xfrm>
          <a:prstGeom prst="rect">
            <a:avLst/>
          </a:prstGeom>
        </p:spPr>
      </p:pic>
      <p:sp>
        <p:nvSpPr>
          <p:cNvPr id="127"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 name="Caractéristiques ponctuelles"/>
          <p:cNvSpPr/>
          <p:nvPr/>
        </p:nvSpPr>
        <p:spPr>
          <a:xfrm>
            <a:off x="6735370" y="1456950"/>
            <a:ext cx="3773099" cy="4004644"/>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Caractéristiques ponctuelles</a:t>
            </a:r>
          </a:p>
          <a:p>
            <a:pPr algn="ctr" defTabSz="457200">
              <a:spcBef>
                <a:spcPts val="0"/>
              </a:spcBef>
              <a:defRPr>
                <a:solidFill>
                  <a:srgbClr val="232A32"/>
                </a:solidFill>
              </a:defRPr>
            </a:pPr>
          </a:p>
        </p:txBody>
      </p:sp>
      <p:pic>
        <p:nvPicPr>
          <p:cNvPr id="129" name="droppedImage.png" descr="droppedImage.png"/>
          <p:cNvPicPr>
            <a:picLocks noChangeAspect="0"/>
          </p:cNvPicPr>
          <p:nvPr/>
        </p:nvPicPr>
        <p:blipFill>
          <a:blip r:embed="rId6">
            <a:extLst/>
          </a:blip>
          <a:stretch>
            <a:fillRect/>
          </a:stretch>
        </p:blipFill>
        <p:spPr>
          <a:xfrm>
            <a:off x="6735370" y="1456950"/>
            <a:ext cx="2781755" cy="3505201"/>
          </a:xfrm>
          <a:prstGeom prst="rect">
            <a:avLst/>
          </a:prstGeom>
        </p:spPr>
      </p:pic>
      <p:sp>
        <p:nvSpPr>
          <p:cNvPr id="130" name="Dual"/>
          <p:cNvSpPr/>
          <p:nvPr/>
        </p:nvSpPr>
        <p:spPr>
          <a:xfrm rot="21540000">
            <a:off x="6923870" y="7505810"/>
            <a:ext cx="2324101" cy="889001"/>
          </a:xfrm>
          <a:prstGeom prst="leftRightArrow">
            <a:avLst>
              <a:gd name="adj1" fmla="val 61753"/>
              <a:gd name="adj2" fmla="val 53457"/>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Dual</a:t>
            </a:r>
          </a:p>
        </p:txBody>
      </p:sp>
      <p:sp>
        <p:nvSpPr>
          <p:cNvPr id="131" name="Intersections"/>
          <p:cNvSpPr/>
          <p:nvPr/>
        </p:nvSpPr>
        <p:spPr>
          <a:xfrm rot="19213070">
            <a:off x="6455643" y="5514171"/>
            <a:ext cx="2057401" cy="1003301"/>
          </a:xfrm>
          <a:prstGeom prst="rightArrow">
            <a:avLst>
              <a:gd name="adj1" fmla="val 53301"/>
              <a:gd name="adj2" fmla="val 62533"/>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Intersections</a:t>
            </a:r>
          </a:p>
        </p:txBody>
      </p:sp>
      <p:sp>
        <p:nvSpPr>
          <p:cNvPr id="132" name="Préambule"/>
          <p:cNvSpPr txBox="1"/>
          <p:nvPr>
            <p:ph type="title"/>
          </p:nvPr>
        </p:nvSpPr>
        <p:spPr>
          <a:prstGeom prst="rect">
            <a:avLst/>
          </a:prstGeom>
        </p:spPr>
        <p:txBody>
          <a:bodyPr/>
          <a:lstStyle>
            <a:lvl1pPr marL="0" indent="0">
              <a:buSzTx/>
              <a:buNone/>
            </a:lvl1pPr>
          </a:lstStyle>
          <a:p>
            <a:pPr/>
            <a:r>
              <a:t>Préambule</a:t>
            </a:r>
          </a:p>
        </p:txBody>
      </p:sp>
      <p:sp>
        <p:nvSpPr>
          <p:cNvPr id="133" name="Régions"/>
          <p:cNvSpPr txBox="1"/>
          <p:nvPr/>
        </p:nvSpPr>
        <p:spPr>
          <a:xfrm>
            <a:off x="9819304" y="5087213"/>
            <a:ext cx="2762989" cy="3648678"/>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Régions</a:t>
            </a:r>
          </a:p>
          <a:p>
            <a:pPr algn="ctr" defTabSz="457200">
              <a:spcBef>
                <a:spcPts val="0"/>
              </a:spcBef>
              <a:defRPr>
                <a:solidFill>
                  <a:srgbClr val="232A32"/>
                </a:solidFill>
              </a:defRPr>
            </a:pPr>
          </a:p>
        </p:txBody>
      </p:sp>
      <p:pic>
        <p:nvPicPr>
          <p:cNvPr id="134" name="ecrouRegion.jpg" descr="ecrouRegion.jpg"/>
          <p:cNvPicPr>
            <a:picLocks noChangeAspect="0"/>
          </p:cNvPicPr>
          <p:nvPr/>
        </p:nvPicPr>
        <p:blipFill>
          <a:blip r:embed="rId7">
            <a:extLst/>
          </a:blip>
          <a:stretch>
            <a:fillRect/>
          </a:stretch>
        </p:blipFill>
        <p:spPr>
          <a:xfrm>
            <a:off x="9819304" y="5087213"/>
            <a:ext cx="2597889" cy="314923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2"/>
      <p:bldP build="whole" bldLvl="1" animBg="1" rev="0" advAuto="0" spid="130"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Détecteur gradient…"/>
          <p:cNvSpPr txBox="1"/>
          <p:nvPr>
            <p:ph type="body" idx="1"/>
          </p:nvPr>
        </p:nvSpPr>
        <p:spPr>
          <a:prstGeom prst="rect">
            <a:avLst/>
          </a:prstGeom>
        </p:spPr>
        <p:txBody>
          <a:bodyPr/>
          <a:lstStyle/>
          <a:p>
            <a:pPr/>
            <a:r>
              <a:t>Détecteur gradient</a:t>
            </a:r>
          </a:p>
          <a:p>
            <a:pPr lvl="1">
              <a:buAutoNum type="alphaLcParenR" startAt="2"/>
            </a:pPr>
            <a:r>
              <a:t>Suppression des non-maxima</a:t>
            </a:r>
          </a:p>
          <a:p>
            <a:pPr lvl="2">
              <a:buBlip>
                <a:blip r:embed="rId2"/>
              </a:buBlip>
            </a:pPr>
            <a:r>
              <a:t>Contours filiformes</a:t>
            </a:r>
          </a:p>
          <a:p>
            <a:pPr lvl="3"/>
            <a:r>
              <a:t>Gaussienne, effet de l’échelle </a:t>
            </a:r>
            <a:r>
              <a:rPr spc="100">
                <a:latin typeface="+mj-lt"/>
                <a:ea typeface="+mj-ea"/>
                <a:cs typeface="+mj-cs"/>
                <a:sym typeface="Times Roman"/>
              </a:rPr>
              <a:t>σ</a:t>
            </a:r>
          </a:p>
        </p:txBody>
      </p:sp>
      <p:sp>
        <p:nvSpPr>
          <p:cNvPr id="12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84" name="Contours"/>
          <p:cNvSpPr txBox="1"/>
          <p:nvPr>
            <p:ph type="title"/>
          </p:nvPr>
        </p:nvSpPr>
        <p:spPr>
          <a:prstGeom prst="rect">
            <a:avLst/>
          </a:prstGeom>
        </p:spPr>
        <p:txBody>
          <a:bodyPr/>
          <a:lstStyle>
            <a:lvl1pPr>
              <a:buAutoNum type="arabicPeriod" startAt="2"/>
            </a:lvl1pPr>
          </a:lstStyle>
          <a:p>
            <a:pPr/>
            <a:r>
              <a:t>Contours</a:t>
            </a:r>
          </a:p>
        </p:txBody>
      </p:sp>
      <p:grpSp>
        <p:nvGrpSpPr>
          <p:cNvPr id="1287" name="Group"/>
          <p:cNvGrpSpPr/>
          <p:nvPr/>
        </p:nvGrpSpPr>
        <p:grpSpPr>
          <a:xfrm>
            <a:off x="838200" y="3911600"/>
            <a:ext cx="3187700" cy="5161596"/>
            <a:chOff x="-63500" y="-88900"/>
            <a:chExt cx="3187700" cy="5161595"/>
          </a:xfrm>
        </p:grpSpPr>
        <p:sp>
          <p:nvSpPr>
            <p:cNvPr id="1285" name="Image originale : f"/>
            <p:cNvSpPr/>
            <p:nvPr/>
          </p:nvSpPr>
          <p:spPr>
            <a:xfrm>
              <a:off x="1530350" y="380269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p>
              <a:pPr algn="ctr" defTabSz="457200">
                <a:spcBef>
                  <a:spcPts val="0"/>
                </a:spcBef>
                <a:defRPr>
                  <a:solidFill>
                    <a:srgbClr val="232A32"/>
                  </a:solidFill>
                </a:defRPr>
              </a:pPr>
              <a:r>
                <a:t>Image originale : </a:t>
              </a:r>
              <a:r>
                <a:rPr i="1"/>
                <a:t>f</a:t>
              </a:r>
            </a:p>
          </p:txBody>
        </p:sp>
        <p:pic>
          <p:nvPicPr>
            <p:cNvPr id="1286" name="Bikesgray.jpg" descr="Bikesgray.jpg"/>
            <p:cNvPicPr>
              <a:picLocks noChangeAspect="0"/>
            </p:cNvPicPr>
            <p:nvPr/>
          </p:nvPicPr>
          <p:blipFill>
            <a:blip r:embed="rId3">
              <a:extLst/>
            </a:blip>
            <a:stretch>
              <a:fillRect/>
            </a:stretch>
          </p:blipFill>
          <p:spPr>
            <a:xfrm>
              <a:off x="-63500" y="-88900"/>
              <a:ext cx="3187700" cy="3987800"/>
            </a:xfrm>
            <a:prstGeom prst="rect">
              <a:avLst/>
            </a:prstGeom>
            <a:effectLst/>
          </p:spPr>
        </p:pic>
      </p:grpSp>
      <p:grpSp>
        <p:nvGrpSpPr>
          <p:cNvPr id="1290" name="Group"/>
          <p:cNvGrpSpPr/>
          <p:nvPr/>
        </p:nvGrpSpPr>
        <p:grpSpPr>
          <a:xfrm>
            <a:off x="8785745" y="3911600"/>
            <a:ext cx="3187701" cy="3987800"/>
            <a:chOff x="-12700" y="-88900"/>
            <a:chExt cx="3187700" cy="3987800"/>
          </a:xfrm>
        </p:grpSpPr>
        <p:pic>
          <p:nvPicPr>
            <p:cNvPr id="1288" name="droppedImage.png" descr="droppedImage.png"/>
            <p:cNvPicPr>
              <a:picLocks noChangeAspect="0"/>
            </p:cNvPicPr>
            <p:nvPr/>
          </p:nvPicPr>
          <p:blipFill>
            <a:blip r:embed="rId4">
              <a:extLst/>
            </a:blip>
            <a:stretch>
              <a:fillRect/>
            </a:stretch>
          </p:blipFill>
          <p:spPr>
            <a:xfrm>
              <a:off x="-12700" y="-88900"/>
              <a:ext cx="3187700" cy="3987800"/>
            </a:xfrm>
            <a:prstGeom prst="rect">
              <a:avLst/>
            </a:prstGeom>
            <a:effectLst/>
          </p:spPr>
        </p:pic>
        <p:sp>
          <p:nvSpPr>
            <p:cNvPr id="1289" name="Suppression des non-max…"/>
            <p:cNvSpPr/>
            <p:nvPr/>
          </p:nvSpPr>
          <p:spPr>
            <a:xfrm>
              <a:off x="0" y="3770945"/>
              <a:ext cx="31750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p>
              <a:pPr algn="ctr" defTabSz="457200">
                <a:spcBef>
                  <a:spcPts val="0"/>
                </a:spcBef>
                <a:defRPr>
                  <a:solidFill>
                    <a:srgbClr val="232A32"/>
                  </a:solidFill>
                </a:defRPr>
              </a:pPr>
              <a:r>
                <a:t>Suppression des non-max</a:t>
              </a:r>
            </a:p>
            <a:p>
              <a:pPr defTabSz="1295400">
                <a:spcBef>
                  <a:spcPts val="500"/>
                </a:spcBef>
                <a:defRPr spc="100">
                  <a:uFill>
                    <a:solidFill>
                      <a:srgbClr val="232323"/>
                    </a:solidFill>
                  </a:uFill>
                  <a:latin typeface="+mj-lt"/>
                  <a:ea typeface="+mj-ea"/>
                  <a:cs typeface="+mj-cs"/>
                  <a:sym typeface="Times Roman"/>
                </a:defRPr>
              </a:pPr>
              <a:r>
                <a:rPr i="1"/>
                <a:t>σ </a:t>
              </a:r>
              <a:r>
                <a:t>= 3</a:t>
              </a:r>
            </a:p>
          </p:txBody>
        </p:sp>
      </p:grpSp>
      <p:grpSp>
        <p:nvGrpSpPr>
          <p:cNvPr id="1293" name="Group"/>
          <p:cNvGrpSpPr/>
          <p:nvPr/>
        </p:nvGrpSpPr>
        <p:grpSpPr>
          <a:xfrm>
            <a:off x="4787900" y="3911600"/>
            <a:ext cx="3187700" cy="5136196"/>
            <a:chOff x="-63500" y="-88900"/>
            <a:chExt cx="3187700" cy="5136195"/>
          </a:xfrm>
        </p:grpSpPr>
        <p:pic>
          <p:nvPicPr>
            <p:cNvPr id="1291" name="droppedImage.png" descr="droppedImage.png"/>
            <p:cNvPicPr>
              <a:picLocks noChangeAspect="0"/>
            </p:cNvPicPr>
            <p:nvPr/>
          </p:nvPicPr>
          <p:blipFill>
            <a:blip r:embed="rId5">
              <a:extLst/>
            </a:blip>
            <a:stretch>
              <a:fillRect/>
            </a:stretch>
          </p:blipFill>
          <p:spPr>
            <a:xfrm>
              <a:off x="-63500" y="-88900"/>
              <a:ext cx="3187700" cy="3987800"/>
            </a:xfrm>
            <a:prstGeom prst="rect">
              <a:avLst/>
            </a:prstGeom>
            <a:effectLst/>
          </p:spPr>
        </p:pic>
        <p:sp>
          <p:nvSpPr>
            <p:cNvPr id="1292" name="Suppression des non-max…"/>
            <p:cNvSpPr/>
            <p:nvPr/>
          </p:nvSpPr>
          <p:spPr>
            <a:xfrm>
              <a:off x="1530350" y="377729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p>
              <a:pPr algn="ctr" defTabSz="457200">
                <a:spcBef>
                  <a:spcPts val="0"/>
                </a:spcBef>
                <a:defRPr>
                  <a:solidFill>
                    <a:srgbClr val="232A32"/>
                  </a:solidFill>
                </a:defRPr>
              </a:pPr>
              <a:r>
                <a:t>Suppression des non-max</a:t>
              </a:r>
            </a:p>
            <a:p>
              <a:pPr defTabSz="1295400">
                <a:spcBef>
                  <a:spcPts val="500"/>
                </a:spcBef>
                <a:defRPr spc="100">
                  <a:uFill>
                    <a:solidFill>
                      <a:srgbClr val="232323"/>
                    </a:solidFill>
                  </a:uFill>
                  <a:latin typeface="+mj-lt"/>
                  <a:ea typeface="+mj-ea"/>
                  <a:cs typeface="+mj-cs"/>
                  <a:sym typeface="Times Roman"/>
                </a:defRPr>
              </a:pPr>
              <a:r>
                <a:rPr i="1"/>
                <a:t>σ </a:t>
              </a:r>
              <a:r>
                <a:t>= 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3" grpId="1"/>
      <p:bldP build="whole" bldLvl="1" animBg="1" rev="0" advAuto="0" spid="1290" grpId="2"/>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295" name="Source : Mémoire de M.Sc. de MFAF Source : Mémoire de M.Sc. de MFAF" descr="Source : Mémoire de M.Sc. de MFAF Source : Mémoire de M.Sc. de MFAF"/>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296" name="Détecteur gradient…"/>
          <p:cNvSpPr txBox="1"/>
          <p:nvPr>
            <p:ph type="body" idx="1"/>
          </p:nvPr>
        </p:nvSpPr>
        <p:spPr>
          <a:prstGeom prst="rect">
            <a:avLst/>
          </a:prstGeom>
        </p:spPr>
        <p:txBody>
          <a:bodyPr/>
          <a:lstStyle>
            <a:lvl2pPr>
              <a:buAutoNum type="alphaLcParenR" startAt="2"/>
            </a:lvl2pPr>
            <a:lvl3pPr>
              <a:buBlip>
                <a:blip r:embed="rId3"/>
              </a:buBlip>
            </a:lvl3pPr>
          </a:lstStyle>
          <a:p>
            <a:pPr/>
            <a:r>
              <a:t>Détecteur gradient</a:t>
            </a:r>
          </a:p>
          <a:p>
            <a:pPr lvl="1"/>
            <a:r>
              <a:t>Suppression des non-maxima</a:t>
            </a:r>
          </a:p>
          <a:p>
            <a:pPr lvl="2"/>
            <a:r>
              <a:t>Gradient multi-spectral</a:t>
            </a:r>
          </a:p>
        </p:txBody>
      </p:sp>
      <p:grpSp>
        <p:nvGrpSpPr>
          <p:cNvPr id="1299" name="Group"/>
          <p:cNvGrpSpPr/>
          <p:nvPr/>
        </p:nvGrpSpPr>
        <p:grpSpPr>
          <a:xfrm>
            <a:off x="673100" y="3103880"/>
            <a:ext cx="2552700" cy="2636520"/>
            <a:chOff x="-63500" y="-88900"/>
            <a:chExt cx="2552700" cy="2636519"/>
          </a:xfrm>
        </p:grpSpPr>
        <p:pic>
          <p:nvPicPr>
            <p:cNvPr id="1297" name="color.jpg" descr="color.jpg"/>
            <p:cNvPicPr>
              <a:picLocks noChangeAspect="0"/>
            </p:cNvPicPr>
            <p:nvPr/>
          </p:nvPicPr>
          <p:blipFill>
            <a:blip r:embed="rId4">
              <a:extLst/>
            </a:blip>
            <a:stretch>
              <a:fillRect/>
            </a:stretch>
          </p:blipFill>
          <p:spPr>
            <a:xfrm>
              <a:off x="-63500" y="-88900"/>
              <a:ext cx="2552700" cy="2590800"/>
            </a:xfrm>
            <a:prstGeom prst="rect">
              <a:avLst/>
            </a:prstGeom>
            <a:effectLst/>
          </p:spPr>
        </p:pic>
        <p:sp>
          <p:nvSpPr>
            <p:cNvPr id="1298" name="Image couleur"/>
            <p:cNvSpPr/>
            <p:nvPr/>
          </p:nvSpPr>
          <p:spPr>
            <a:xfrm>
              <a:off x="12700" y="2547619"/>
              <a:ext cx="23876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Image couleur</a:t>
              </a:r>
            </a:p>
          </p:txBody>
        </p:sp>
      </p:grpSp>
      <p:grpSp>
        <p:nvGrpSpPr>
          <p:cNvPr id="1302" name="Group"/>
          <p:cNvGrpSpPr/>
          <p:nvPr/>
        </p:nvGrpSpPr>
        <p:grpSpPr>
          <a:xfrm>
            <a:off x="3864751" y="3205480"/>
            <a:ext cx="2459716" cy="3817620"/>
            <a:chOff x="12700" y="12700"/>
            <a:chExt cx="2459715" cy="3817619"/>
          </a:xfrm>
        </p:grpSpPr>
        <p:pic>
          <p:nvPicPr>
            <p:cNvPr id="1300" name="colorB0.jpg" descr="colorB0.jpg"/>
            <p:cNvPicPr>
              <a:picLocks noChangeAspect="0"/>
            </p:cNvPicPr>
            <p:nvPr/>
          </p:nvPicPr>
          <p:blipFill>
            <a:blip r:embed="rId5">
              <a:extLst/>
            </a:blip>
            <a:stretch>
              <a:fillRect/>
            </a:stretch>
          </p:blipFill>
          <p:spPr>
            <a:xfrm>
              <a:off x="12700" y="12700"/>
              <a:ext cx="2387600" cy="2387600"/>
            </a:xfrm>
            <a:prstGeom prst="rect">
              <a:avLst/>
            </a:prstGeom>
            <a:effectLst>
              <a:outerShdw sx="100000" sy="100000" kx="0" ky="0" algn="b" rotWithShape="0" blurRad="38100" dist="114300" dir="13440000">
                <a:srgbClr val="FF2600">
                  <a:alpha val="49999"/>
                </a:srgbClr>
              </a:outerShdw>
            </a:effectLst>
          </p:spPr>
        </p:pic>
        <p:sp>
          <p:nvSpPr>
            <p:cNvPr id="1301" name="Canal rouge"/>
            <p:cNvSpPr/>
            <p:nvPr/>
          </p:nvSpPr>
          <p:spPr>
            <a:xfrm>
              <a:off x="1202415" y="256031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Canal rouge</a:t>
              </a:r>
            </a:p>
          </p:txBody>
        </p:sp>
      </p:grpSp>
      <p:grpSp>
        <p:nvGrpSpPr>
          <p:cNvPr id="1305" name="Group"/>
          <p:cNvGrpSpPr/>
          <p:nvPr/>
        </p:nvGrpSpPr>
        <p:grpSpPr>
          <a:xfrm>
            <a:off x="6935329" y="3205480"/>
            <a:ext cx="2469397" cy="3754120"/>
            <a:chOff x="12700" y="12700"/>
            <a:chExt cx="2469395" cy="3754119"/>
          </a:xfrm>
        </p:grpSpPr>
        <p:pic>
          <p:nvPicPr>
            <p:cNvPr id="1303" name="colorB1.jpg" descr="colorB1.jpg"/>
            <p:cNvPicPr>
              <a:picLocks noChangeAspect="0"/>
            </p:cNvPicPr>
            <p:nvPr/>
          </p:nvPicPr>
          <p:blipFill>
            <a:blip r:embed="rId6">
              <a:extLst/>
            </a:blip>
            <a:stretch>
              <a:fillRect/>
            </a:stretch>
          </p:blipFill>
          <p:spPr>
            <a:xfrm>
              <a:off x="12700" y="12700"/>
              <a:ext cx="2387600" cy="2387600"/>
            </a:xfrm>
            <a:prstGeom prst="rect">
              <a:avLst/>
            </a:prstGeom>
            <a:effectLst>
              <a:outerShdw sx="100000" sy="100000" kx="0" ky="0" algn="b" rotWithShape="0" blurRad="38100" dist="114300" dir="13440000">
                <a:srgbClr val="00F900">
                  <a:alpha val="49999"/>
                </a:srgbClr>
              </a:outerShdw>
            </a:effectLst>
          </p:spPr>
        </p:pic>
        <p:sp>
          <p:nvSpPr>
            <p:cNvPr id="1304" name="Canal vert"/>
            <p:cNvSpPr/>
            <p:nvPr/>
          </p:nvSpPr>
          <p:spPr>
            <a:xfrm>
              <a:off x="1212095" y="249681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Canal vert</a:t>
              </a:r>
            </a:p>
          </p:txBody>
        </p:sp>
      </p:grpSp>
      <p:grpSp>
        <p:nvGrpSpPr>
          <p:cNvPr id="1308" name="Group"/>
          <p:cNvGrpSpPr/>
          <p:nvPr/>
        </p:nvGrpSpPr>
        <p:grpSpPr>
          <a:xfrm>
            <a:off x="10008164" y="3205480"/>
            <a:ext cx="2458624" cy="3804920"/>
            <a:chOff x="12700" y="12700"/>
            <a:chExt cx="2458622" cy="3804919"/>
          </a:xfrm>
        </p:grpSpPr>
        <p:pic>
          <p:nvPicPr>
            <p:cNvPr id="1306" name="colorB2.jpg" descr="colorB2.jpg"/>
            <p:cNvPicPr>
              <a:picLocks noChangeAspect="0"/>
            </p:cNvPicPr>
            <p:nvPr/>
          </p:nvPicPr>
          <p:blipFill>
            <a:blip r:embed="rId7">
              <a:extLst/>
            </a:blip>
            <a:stretch>
              <a:fillRect/>
            </a:stretch>
          </p:blipFill>
          <p:spPr>
            <a:xfrm>
              <a:off x="12700" y="12700"/>
              <a:ext cx="2387600" cy="2387600"/>
            </a:xfrm>
            <a:prstGeom prst="rect">
              <a:avLst/>
            </a:prstGeom>
            <a:effectLst>
              <a:outerShdw sx="100000" sy="100000" kx="0" ky="0" algn="b" rotWithShape="0" blurRad="38100" dist="114300" dir="13440000">
                <a:srgbClr val="0433FF">
                  <a:alpha val="49999"/>
                </a:srgbClr>
              </a:outerShdw>
            </a:effectLst>
          </p:spPr>
        </p:pic>
        <p:sp>
          <p:nvSpPr>
            <p:cNvPr id="1307" name="Canal bleu"/>
            <p:cNvSpPr/>
            <p:nvPr/>
          </p:nvSpPr>
          <p:spPr>
            <a:xfrm>
              <a:off x="1201322" y="254761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Canal bleu</a:t>
              </a:r>
            </a:p>
          </p:txBody>
        </p:sp>
      </p:grpSp>
      <p:grpSp>
        <p:nvGrpSpPr>
          <p:cNvPr id="1311" name="Group"/>
          <p:cNvGrpSpPr/>
          <p:nvPr/>
        </p:nvGrpSpPr>
        <p:grpSpPr>
          <a:xfrm>
            <a:off x="3648851" y="6219613"/>
            <a:ext cx="2832101" cy="2504723"/>
            <a:chOff x="0" y="12700"/>
            <a:chExt cx="2832100" cy="2504722"/>
          </a:xfrm>
        </p:grpSpPr>
        <p:pic>
          <p:nvPicPr>
            <p:cNvPr id="1309" name="colorEdgesB0.jpg" descr="colorEdgesB0.jpg"/>
            <p:cNvPicPr>
              <a:picLocks noChangeAspect="0"/>
            </p:cNvPicPr>
            <p:nvPr/>
          </p:nvPicPr>
          <p:blipFill>
            <a:blip r:embed="rId8">
              <a:extLst/>
            </a:blip>
            <a:stretch>
              <a:fillRect/>
            </a:stretch>
          </p:blipFill>
          <p:spPr>
            <a:xfrm>
              <a:off x="228600" y="12700"/>
              <a:ext cx="2387600" cy="2387600"/>
            </a:xfrm>
            <a:prstGeom prst="rect">
              <a:avLst/>
            </a:prstGeom>
            <a:effectLst>
              <a:outerShdw sx="100000" sy="100000" kx="0" ky="0" algn="b" rotWithShape="0" blurRad="38100" dist="114300" dir="13440000">
                <a:srgbClr val="FF2600">
                  <a:alpha val="49999"/>
                </a:srgbClr>
              </a:outerShdw>
            </a:effectLst>
          </p:spPr>
        </p:pic>
        <p:sp>
          <p:nvSpPr>
            <p:cNvPr id="1310" name="Contours du rouge"/>
            <p:cNvSpPr/>
            <p:nvPr/>
          </p:nvSpPr>
          <p:spPr>
            <a:xfrm>
              <a:off x="0" y="2517422"/>
              <a:ext cx="2832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Contours du rouge</a:t>
              </a:r>
            </a:p>
          </p:txBody>
        </p:sp>
      </p:grpSp>
      <p:grpSp>
        <p:nvGrpSpPr>
          <p:cNvPr id="1314" name="Group"/>
          <p:cNvGrpSpPr/>
          <p:nvPr/>
        </p:nvGrpSpPr>
        <p:grpSpPr>
          <a:xfrm>
            <a:off x="6719429" y="6210582"/>
            <a:ext cx="2832101" cy="2513754"/>
            <a:chOff x="0" y="12700"/>
            <a:chExt cx="2832100" cy="2513753"/>
          </a:xfrm>
        </p:grpSpPr>
        <p:pic>
          <p:nvPicPr>
            <p:cNvPr id="1312" name="colorEdgesB1.jpg" descr="colorEdgesB1.jpg"/>
            <p:cNvPicPr>
              <a:picLocks noChangeAspect="0"/>
            </p:cNvPicPr>
            <p:nvPr/>
          </p:nvPicPr>
          <p:blipFill>
            <a:blip r:embed="rId9">
              <a:extLst/>
            </a:blip>
            <a:stretch>
              <a:fillRect/>
            </a:stretch>
          </p:blipFill>
          <p:spPr>
            <a:xfrm>
              <a:off x="228600" y="12700"/>
              <a:ext cx="2387600" cy="2387600"/>
            </a:xfrm>
            <a:prstGeom prst="rect">
              <a:avLst/>
            </a:prstGeom>
            <a:effectLst>
              <a:outerShdw sx="100000" sy="100000" kx="0" ky="0" algn="b" rotWithShape="0" blurRad="38100" dist="114300" dir="13440000">
                <a:srgbClr val="00F900">
                  <a:alpha val="49999"/>
                </a:srgbClr>
              </a:outerShdw>
            </a:effectLst>
          </p:spPr>
        </p:pic>
        <p:sp>
          <p:nvSpPr>
            <p:cNvPr id="1313" name="Contours du vert"/>
            <p:cNvSpPr/>
            <p:nvPr/>
          </p:nvSpPr>
          <p:spPr>
            <a:xfrm>
              <a:off x="0" y="2526453"/>
              <a:ext cx="2832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Contours du vert</a:t>
              </a:r>
            </a:p>
          </p:txBody>
        </p:sp>
      </p:grpSp>
      <p:grpSp>
        <p:nvGrpSpPr>
          <p:cNvPr id="1317" name="Group"/>
          <p:cNvGrpSpPr/>
          <p:nvPr/>
        </p:nvGrpSpPr>
        <p:grpSpPr>
          <a:xfrm>
            <a:off x="9792264" y="6208324"/>
            <a:ext cx="2832101" cy="2503312"/>
            <a:chOff x="0" y="12700"/>
            <a:chExt cx="2832100" cy="2503310"/>
          </a:xfrm>
        </p:grpSpPr>
        <p:pic>
          <p:nvPicPr>
            <p:cNvPr id="1315" name="ContoursMS.jpg" descr="ContoursMS.jpg"/>
            <p:cNvPicPr>
              <a:picLocks noChangeAspect="0"/>
            </p:cNvPicPr>
            <p:nvPr/>
          </p:nvPicPr>
          <p:blipFill>
            <a:blip r:embed="rId10">
              <a:extLst/>
            </a:blip>
            <a:stretch>
              <a:fillRect/>
            </a:stretch>
          </p:blipFill>
          <p:spPr>
            <a:xfrm>
              <a:off x="228600" y="12700"/>
              <a:ext cx="2387600" cy="2387600"/>
            </a:xfrm>
            <a:prstGeom prst="rect">
              <a:avLst/>
            </a:prstGeom>
            <a:effectLst>
              <a:outerShdw sx="100000" sy="100000" kx="0" ky="0" algn="b" rotWithShape="0" blurRad="38100" dist="114300" dir="13440000">
                <a:srgbClr val="0433FF">
                  <a:alpha val="49999"/>
                </a:srgbClr>
              </a:outerShdw>
            </a:effectLst>
          </p:spPr>
        </p:pic>
        <p:sp>
          <p:nvSpPr>
            <p:cNvPr id="1316" name="Contours du bleu"/>
            <p:cNvSpPr/>
            <p:nvPr/>
          </p:nvSpPr>
          <p:spPr>
            <a:xfrm>
              <a:off x="0" y="2516010"/>
              <a:ext cx="28321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Contours du bleu</a:t>
              </a:r>
            </a:p>
          </p:txBody>
        </p:sp>
      </p:grpSp>
      <p:grpSp>
        <p:nvGrpSpPr>
          <p:cNvPr id="1320" name="Group"/>
          <p:cNvGrpSpPr/>
          <p:nvPr/>
        </p:nvGrpSpPr>
        <p:grpSpPr>
          <a:xfrm>
            <a:off x="101600" y="6121400"/>
            <a:ext cx="3670300" cy="2609286"/>
            <a:chOff x="0" y="-88900"/>
            <a:chExt cx="3670300" cy="2609285"/>
          </a:xfrm>
        </p:grpSpPr>
        <p:pic>
          <p:nvPicPr>
            <p:cNvPr id="1318" name="ContoursRGB.jpg" descr="ContoursRGB.jpg"/>
            <p:cNvPicPr>
              <a:picLocks noChangeAspect="0"/>
            </p:cNvPicPr>
            <p:nvPr/>
          </p:nvPicPr>
          <p:blipFill>
            <a:blip r:embed="rId11">
              <a:extLst/>
            </a:blip>
            <a:stretch>
              <a:fillRect/>
            </a:stretch>
          </p:blipFill>
          <p:spPr>
            <a:xfrm>
              <a:off x="571500" y="-88900"/>
              <a:ext cx="2552700" cy="2590800"/>
            </a:xfrm>
            <a:prstGeom prst="rect">
              <a:avLst/>
            </a:prstGeom>
            <a:effectLst/>
          </p:spPr>
        </p:pic>
        <p:sp>
          <p:nvSpPr>
            <p:cNvPr id="1319" name="Fusion des contours des 3 canaux"/>
            <p:cNvSpPr/>
            <p:nvPr/>
          </p:nvSpPr>
          <p:spPr>
            <a:xfrm>
              <a:off x="0" y="2520385"/>
              <a:ext cx="36703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Fusion des contours des 3 canaux</a:t>
              </a:r>
            </a:p>
          </p:txBody>
        </p:sp>
      </p:grpSp>
      <p:sp>
        <p:nvSpPr>
          <p:cNvPr id="132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2" name="Contours"/>
          <p:cNvSpPr txBox="1"/>
          <p:nvPr>
            <p:ph type="title"/>
          </p:nvPr>
        </p:nvSpPr>
        <p:spPr>
          <a:prstGeom prst="rect">
            <a:avLst/>
          </a:prstGeom>
        </p:spPr>
        <p:txBody>
          <a:bodyPr/>
          <a:lstStyle>
            <a:lvl1pPr>
              <a:buAutoNum type="arabicPeriod" startAt="2"/>
            </a:lvl1pPr>
          </a:lstStyle>
          <a:p>
            <a:pPr/>
            <a:r>
              <a:t>Contours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3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305"/>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3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1308"/>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3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1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1" grpId="2"/>
      <p:bldP build="whole" bldLvl="1" animBg="1" rev="0" advAuto="0" spid="1305" grpId="3"/>
      <p:bldP build="whole" bldLvl="1" animBg="1" rev="0" advAuto="0" spid="1314" grpId="4"/>
      <p:bldP build="whole" bldLvl="1" animBg="1" rev="0" advAuto="0" spid="1308" grpId="5"/>
      <p:bldP build="whole" bldLvl="1" animBg="1" rev="0" advAuto="0" spid="1302" grpId="1"/>
      <p:bldP build="whole" bldLvl="1" animBg="1" rev="0" advAuto="0" spid="1317" grpId="6"/>
      <p:bldP build="whole" bldLvl="1" animBg="1" rev="0" advAuto="0" spid="1320" grpId="7"/>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324" name="Source : Mémoire de M.Sc. de MFAF Source : Mémoire de M.Sc. de MFAF" descr="Source : Mémoire de M.Sc. de MFAF Source : Mémoire de M.Sc. de MFAF"/>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325" name="Détecteur gradient…"/>
          <p:cNvSpPr txBox="1"/>
          <p:nvPr>
            <p:ph type="body" idx="1"/>
          </p:nvPr>
        </p:nvSpPr>
        <p:spPr>
          <a:prstGeom prst="rect">
            <a:avLst/>
          </a:prstGeom>
        </p:spPr>
        <p:txBody>
          <a:bodyPr/>
          <a:lstStyle>
            <a:lvl2pPr>
              <a:buAutoNum type="alphaLcParenR" startAt="2"/>
            </a:lvl2pPr>
            <a:lvl3pPr>
              <a:buBlip>
                <a:blip r:embed="rId3"/>
              </a:buBlip>
            </a:lvl3pPr>
          </a:lstStyle>
          <a:p>
            <a:pPr/>
            <a:r>
              <a:t>Détecteur gradient</a:t>
            </a:r>
          </a:p>
          <a:p>
            <a:pPr lvl="1"/>
            <a:r>
              <a:t>Suppression des non-maxima</a:t>
            </a:r>
          </a:p>
          <a:p>
            <a:pPr lvl="2"/>
            <a:r>
              <a:t>Gradient multi-spectral</a:t>
            </a:r>
          </a:p>
        </p:txBody>
      </p:sp>
      <p:grpSp>
        <p:nvGrpSpPr>
          <p:cNvPr id="1328" name="Group"/>
          <p:cNvGrpSpPr/>
          <p:nvPr/>
        </p:nvGrpSpPr>
        <p:grpSpPr>
          <a:xfrm>
            <a:off x="548075" y="3388924"/>
            <a:ext cx="4220660" cy="2590801"/>
            <a:chOff x="-63500" y="-88900"/>
            <a:chExt cx="4220658" cy="2590800"/>
          </a:xfrm>
        </p:grpSpPr>
        <p:pic>
          <p:nvPicPr>
            <p:cNvPr id="1326" name="color.jpg" descr="color.jpg"/>
            <p:cNvPicPr>
              <a:picLocks noChangeAspect="0"/>
            </p:cNvPicPr>
            <p:nvPr/>
          </p:nvPicPr>
          <p:blipFill>
            <a:blip r:embed="rId4">
              <a:extLst/>
            </a:blip>
            <a:stretch>
              <a:fillRect/>
            </a:stretch>
          </p:blipFill>
          <p:spPr>
            <a:xfrm>
              <a:off x="-63500" y="-88900"/>
              <a:ext cx="2552700" cy="2590800"/>
            </a:xfrm>
            <a:prstGeom prst="rect">
              <a:avLst/>
            </a:prstGeom>
            <a:effectLst/>
          </p:spPr>
        </p:pic>
        <p:sp>
          <p:nvSpPr>
            <p:cNvPr id="1327" name="Image couleur"/>
            <p:cNvSpPr/>
            <p:nvPr/>
          </p:nvSpPr>
          <p:spPr>
            <a:xfrm>
              <a:off x="2532302" y="987387"/>
              <a:ext cx="1624857"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Image couleur</a:t>
              </a:r>
            </a:p>
          </p:txBody>
        </p:sp>
      </p:grpSp>
      <p:grpSp>
        <p:nvGrpSpPr>
          <p:cNvPr id="1331" name="Group"/>
          <p:cNvGrpSpPr/>
          <p:nvPr/>
        </p:nvGrpSpPr>
        <p:grpSpPr>
          <a:xfrm>
            <a:off x="549769" y="6182924"/>
            <a:ext cx="3733801" cy="2590801"/>
            <a:chOff x="-63500" y="-88899"/>
            <a:chExt cx="3733800" cy="2590800"/>
          </a:xfrm>
        </p:grpSpPr>
        <p:pic>
          <p:nvPicPr>
            <p:cNvPr id="1329" name="colorGL.jpg" descr="colorGL.jpg"/>
            <p:cNvPicPr>
              <a:picLocks noChangeAspect="0"/>
            </p:cNvPicPr>
            <p:nvPr/>
          </p:nvPicPr>
          <p:blipFill>
            <a:blip r:embed="rId5">
              <a:extLst/>
            </a:blip>
            <a:stretch>
              <a:fillRect/>
            </a:stretch>
          </p:blipFill>
          <p:spPr>
            <a:xfrm>
              <a:off x="-63500" y="-88900"/>
              <a:ext cx="2552700" cy="2590801"/>
            </a:xfrm>
            <a:prstGeom prst="rect">
              <a:avLst/>
            </a:prstGeom>
            <a:effectLst/>
          </p:spPr>
        </p:pic>
        <p:sp>
          <p:nvSpPr>
            <p:cNvPr id="1330" name="Intensité"/>
            <p:cNvSpPr/>
            <p:nvPr/>
          </p:nvSpPr>
          <p:spPr>
            <a:xfrm>
              <a:off x="2514600" y="990915"/>
              <a:ext cx="115570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t>Intensité</a:t>
              </a:r>
            </a:p>
          </p:txBody>
        </p:sp>
      </p:grpSp>
      <p:grpSp>
        <p:nvGrpSpPr>
          <p:cNvPr id="1334" name="Group"/>
          <p:cNvGrpSpPr/>
          <p:nvPr/>
        </p:nvGrpSpPr>
        <p:grpSpPr>
          <a:xfrm>
            <a:off x="5569091" y="5522524"/>
            <a:ext cx="2553548" cy="2636521"/>
            <a:chOff x="0" y="-88900"/>
            <a:chExt cx="2553547" cy="2636520"/>
          </a:xfrm>
        </p:grpSpPr>
        <p:pic>
          <p:nvPicPr>
            <p:cNvPr id="1332" name="ContoursI.jpg" descr="ContoursI.jpg"/>
            <p:cNvPicPr>
              <a:picLocks noChangeAspect="0"/>
            </p:cNvPicPr>
            <p:nvPr/>
          </p:nvPicPr>
          <p:blipFill>
            <a:blip r:embed="rId6">
              <a:extLst/>
            </a:blip>
            <a:stretch>
              <a:fillRect/>
            </a:stretch>
          </p:blipFill>
          <p:spPr>
            <a:xfrm>
              <a:off x="847" y="-88900"/>
              <a:ext cx="2552701" cy="2590800"/>
            </a:xfrm>
            <a:prstGeom prst="rect">
              <a:avLst/>
            </a:prstGeom>
            <a:effectLst/>
          </p:spPr>
        </p:pic>
        <p:sp>
          <p:nvSpPr>
            <p:cNvPr id="1333" name="Contours de l’intensité"/>
            <p:cNvSpPr/>
            <p:nvPr/>
          </p:nvSpPr>
          <p:spPr>
            <a:xfrm>
              <a:off x="0" y="2547620"/>
              <a:ext cx="25400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Contours de l’intensité</a:t>
              </a:r>
            </a:p>
          </p:txBody>
        </p:sp>
      </p:grpSp>
      <p:sp>
        <p:nvSpPr>
          <p:cNvPr id="1335"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36" name="Contours"/>
          <p:cNvSpPr txBox="1"/>
          <p:nvPr>
            <p:ph type="title"/>
          </p:nvPr>
        </p:nvSpPr>
        <p:spPr>
          <a:prstGeom prst="rect">
            <a:avLst/>
          </a:prstGeom>
        </p:spPr>
        <p:txBody>
          <a:bodyPr/>
          <a:lstStyle>
            <a:lvl1pPr>
              <a:buAutoNum type="arabicPeriod" startAt="2"/>
            </a:lvl1pPr>
          </a:lstStyle>
          <a:p>
            <a:pPr/>
            <a:r>
              <a:t>Contours</a:t>
            </a:r>
          </a:p>
        </p:txBody>
      </p:sp>
      <p:sp>
        <p:nvSpPr>
          <p:cNvPr id="1337" name="Contours multi-spectraux…"/>
          <p:cNvSpPr/>
          <p:nvPr/>
        </p:nvSpPr>
        <p:spPr>
          <a:xfrm>
            <a:off x="9594850" y="5611424"/>
            <a:ext cx="2743200" cy="11195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t>Contours multi-spectraux</a:t>
            </a:r>
          </a:p>
          <a:p>
            <a:pPr lvl="2" marL="508000" indent="-254000">
              <a:buClr>
                <a:srgbClr val="7F96C4"/>
              </a:buClr>
              <a:buSzPct val="100000"/>
              <a:buChar char="✓"/>
            </a:pPr>
            <a:r>
              <a:t>supression des non-max sur λ</a:t>
            </a:r>
            <a:r>
              <a:rPr baseline="-5999"/>
              <a:t>max</a:t>
            </a:r>
          </a:p>
        </p:txBody>
      </p:sp>
      <p:pic>
        <p:nvPicPr>
          <p:cNvPr id="1338" name="ContoursRGB.jpg" descr="ContoursRGB.jpg"/>
          <p:cNvPicPr>
            <a:picLocks noChangeAspect="0"/>
          </p:cNvPicPr>
          <p:nvPr/>
        </p:nvPicPr>
        <p:blipFill>
          <a:blip r:embed="rId7">
            <a:extLst/>
          </a:blip>
          <a:stretch>
            <a:fillRect/>
          </a:stretch>
        </p:blipFill>
        <p:spPr>
          <a:xfrm>
            <a:off x="5908604" y="1547424"/>
            <a:ext cx="2552701" cy="2590801"/>
          </a:xfrm>
          <a:prstGeom prst="rect">
            <a:avLst/>
          </a:prstGeom>
        </p:spPr>
      </p:pic>
      <p:sp>
        <p:nvSpPr>
          <p:cNvPr id="1339" name="Fusion des contours des 3 canaux"/>
          <p:cNvSpPr/>
          <p:nvPr/>
        </p:nvSpPr>
        <p:spPr>
          <a:xfrm>
            <a:off x="6041967" y="4016619"/>
            <a:ext cx="2374901" cy="72581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lvl1pPr algn="ctr" defTabSz="457200">
              <a:spcBef>
                <a:spcPts val="0"/>
              </a:spcBef>
              <a:defRPr>
                <a:solidFill>
                  <a:srgbClr val="232A32"/>
                </a:solidFill>
              </a:defRPr>
            </a:lvl1pPr>
          </a:lstStyle>
          <a:p>
            <a:pPr/>
            <a:r>
              <a:t>Fusion des contours des 3 canaux</a:t>
            </a:r>
          </a:p>
        </p:txBody>
      </p:sp>
      <p:pic>
        <p:nvPicPr>
          <p:cNvPr id="1340" name="colorEdgesB2.jpg" descr="colorEdgesB2.jpg"/>
          <p:cNvPicPr>
            <a:picLocks noChangeAspect="0"/>
          </p:cNvPicPr>
          <p:nvPr/>
        </p:nvPicPr>
        <p:blipFill>
          <a:blip r:embed="rId8">
            <a:extLst/>
          </a:blip>
          <a:stretch>
            <a:fillRect/>
          </a:stretch>
        </p:blipFill>
        <p:spPr>
          <a:xfrm>
            <a:off x="9690100" y="3084124"/>
            <a:ext cx="2552700" cy="25908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mph" nodeType="clickEffect" presetSubtype="0" presetID="6" grpId="3" accel="50000" decel="50000" fill="hold">
                                  <p:stCondLst>
                                    <p:cond delay="0"/>
                                  </p:stCondLst>
                                  <p:childTnLst>
                                    <p:animScale>
                                      <p:cBhvr>
                                        <p:cTn id="14" dur="500" fill="hold"/>
                                        <p:tgtEl>
                                          <p:spTgt spid="1338"/>
                                        </p:tgtEl>
                                      </p:cBhvr>
                                      <p:by x="200000" y="200000"/>
                                    </p:animScale>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mph" nodeType="clickEffect" presetSubtype="0" presetID="6" grpId="6" accel="50000" decel="50000" fill="hold">
                                  <p:stCondLst>
                                    <p:cond delay="0"/>
                                  </p:stCondLst>
                                  <p:childTnLst>
                                    <p:animScale>
                                      <p:cBhvr>
                                        <p:cTn id="26" dur="500" fill="hold"/>
                                        <p:tgtEl>
                                          <p:spTgt spid="1340"/>
                                        </p:tgtEl>
                                      </p:cBhvr>
                                      <p:by x="200000" y="2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4" grpId="2"/>
      <p:bldP build="whole" bldLvl="1" animBg="1" rev="0" advAuto="0" spid="1340" grpId="4"/>
      <p:bldP build="whole" bldLvl="1" animBg="1" rev="0" advAuto="0" spid="1331" grpId="1"/>
      <p:bldP build="whole" bldLvl="1" animBg="1" rev="0" advAuto="0" spid="1340" grpId="6"/>
      <p:bldP build="whole" bldLvl="1" animBg="1" rev="0" advAuto="0" spid="1338" grpId="3"/>
      <p:bldP build="whole" bldLvl="1" animBg="1" rev="0" advAuto="0" spid="1337" grpId="5"/>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42" name="Détecteur gradient…"/>
          <p:cNvSpPr txBox="1"/>
          <p:nvPr>
            <p:ph type="body" idx="1"/>
          </p:nvPr>
        </p:nvSpPr>
        <p:spPr>
          <a:prstGeom prst="rect">
            <a:avLst/>
          </a:prstGeom>
        </p:spPr>
        <p:txBody>
          <a:bodyPr/>
          <a:lstStyle>
            <a:lvl2pPr>
              <a:buAutoNum type="alphaLcParenR" startAt="3"/>
            </a:lvl2pPr>
            <a:lvl3pPr>
              <a:buBlip>
                <a:blip r:embed="rId2"/>
              </a:buBlip>
            </a:lvl3pPr>
          </a:lstStyle>
          <a:p>
            <a:pPr/>
            <a:r>
              <a:t>Détecteur gradient</a:t>
            </a:r>
          </a:p>
          <a:p>
            <a:pPr lvl="1"/>
            <a:r>
              <a:t>Retrait des faux contours</a:t>
            </a:r>
          </a:p>
          <a:p>
            <a:pPr lvl="2"/>
            <a:r>
              <a:t>Seuillage</a:t>
            </a:r>
          </a:p>
        </p:txBody>
      </p:sp>
      <p:sp>
        <p:nvSpPr>
          <p:cNvPr id="134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44" name="Contours"/>
          <p:cNvSpPr txBox="1"/>
          <p:nvPr>
            <p:ph type="title"/>
          </p:nvPr>
        </p:nvSpPr>
        <p:spPr>
          <a:prstGeom prst="rect">
            <a:avLst/>
          </a:prstGeom>
        </p:spPr>
        <p:txBody>
          <a:bodyPr/>
          <a:lstStyle>
            <a:lvl1pPr>
              <a:buAutoNum type="arabicPeriod" startAt="2"/>
            </a:lvl1pPr>
          </a:lstStyle>
          <a:p>
            <a:pPr/>
            <a:r>
              <a:t>Contours</a:t>
            </a:r>
          </a:p>
        </p:txBody>
      </p:sp>
      <p:grpSp>
        <p:nvGrpSpPr>
          <p:cNvPr id="1347" name="Group"/>
          <p:cNvGrpSpPr/>
          <p:nvPr/>
        </p:nvGrpSpPr>
        <p:grpSpPr>
          <a:xfrm>
            <a:off x="927100" y="3441700"/>
            <a:ext cx="3187700" cy="5340350"/>
            <a:chOff x="-63500" y="-88900"/>
            <a:chExt cx="3187700" cy="5340350"/>
          </a:xfrm>
        </p:grpSpPr>
        <p:sp>
          <p:nvSpPr>
            <p:cNvPr id="1345" name="Image originale : f"/>
            <p:cNvSpPr/>
            <p:nvPr/>
          </p:nvSpPr>
          <p:spPr>
            <a:xfrm>
              <a:off x="1527003" y="39814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Image originale : </a:t>
              </a:r>
              <a:r>
                <a:rPr i="1"/>
                <a:t>f</a:t>
              </a:r>
            </a:p>
          </p:txBody>
        </p:sp>
        <p:pic>
          <p:nvPicPr>
            <p:cNvPr id="1346" name="Bikesgray.jpg" descr="Bikesgray.jpg"/>
            <p:cNvPicPr>
              <a:picLocks noChangeAspect="0"/>
            </p:cNvPicPr>
            <p:nvPr/>
          </p:nvPicPr>
          <p:blipFill>
            <a:blip r:embed="rId3">
              <a:extLst/>
            </a:blip>
            <a:stretch>
              <a:fillRect/>
            </a:stretch>
          </p:blipFill>
          <p:spPr>
            <a:xfrm>
              <a:off x="-63500" y="-88900"/>
              <a:ext cx="3187700" cy="3987800"/>
            </a:xfrm>
            <a:prstGeom prst="rect">
              <a:avLst/>
            </a:prstGeom>
            <a:effectLst/>
          </p:spPr>
        </p:pic>
      </p:grpSp>
      <p:grpSp>
        <p:nvGrpSpPr>
          <p:cNvPr id="1350" name="Group"/>
          <p:cNvGrpSpPr/>
          <p:nvPr/>
        </p:nvGrpSpPr>
        <p:grpSpPr>
          <a:xfrm>
            <a:off x="8839200" y="3454400"/>
            <a:ext cx="3251200" cy="4254500"/>
            <a:chOff x="0" y="-88900"/>
            <a:chExt cx="3251200" cy="4254500"/>
          </a:xfrm>
        </p:grpSpPr>
        <p:pic>
          <p:nvPicPr>
            <p:cNvPr id="1348" name="droppedImage.png" descr="droppedImage.png"/>
            <p:cNvPicPr>
              <a:picLocks noChangeAspect="0"/>
            </p:cNvPicPr>
            <p:nvPr/>
          </p:nvPicPr>
          <p:blipFill>
            <a:blip r:embed="rId4">
              <a:extLst/>
            </a:blip>
            <a:stretch>
              <a:fillRect/>
            </a:stretch>
          </p:blipFill>
          <p:spPr>
            <a:xfrm>
              <a:off x="63500" y="-88900"/>
              <a:ext cx="3187700" cy="3987800"/>
            </a:xfrm>
            <a:prstGeom prst="rect">
              <a:avLst/>
            </a:prstGeom>
            <a:effectLst/>
          </p:spPr>
        </p:pic>
        <p:sp>
          <p:nvSpPr>
            <p:cNvPr id="1349" name="Suppression des non-max…"/>
            <p:cNvSpPr/>
            <p:nvPr/>
          </p:nvSpPr>
          <p:spPr>
            <a:xfrm>
              <a:off x="0" y="4165600"/>
              <a:ext cx="32512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Suppression des non-max</a:t>
              </a:r>
            </a:p>
            <a:p>
              <a:pPr defTabSz="1295400">
                <a:spcBef>
                  <a:spcPts val="500"/>
                </a:spcBef>
                <a:defRPr spc="100">
                  <a:uFill>
                    <a:solidFill>
                      <a:srgbClr val="232323"/>
                    </a:solidFill>
                  </a:uFill>
                  <a:latin typeface="+mj-lt"/>
                  <a:ea typeface="+mj-ea"/>
                  <a:cs typeface="+mj-cs"/>
                  <a:sym typeface="Times Roman"/>
                </a:defRPr>
              </a:pPr>
              <a:r>
                <a:rPr i="1"/>
                <a:t>σ </a:t>
              </a:r>
              <a:r>
                <a:t>= 1</a:t>
              </a:r>
              <a:r>
                <a:rPr spc="0"/>
                <a:t>, valeur de </a:t>
              </a:r>
              <a:r>
                <a:t>⎜∇</a:t>
              </a:r>
              <a:r>
                <a:rPr i="1" spc="300"/>
                <a:t>f</a:t>
              </a:r>
              <a:r>
                <a:t>⎟</a:t>
              </a:r>
            </a:p>
          </p:txBody>
        </p:sp>
      </p:grpSp>
      <p:grpSp>
        <p:nvGrpSpPr>
          <p:cNvPr id="1353" name="Group"/>
          <p:cNvGrpSpPr/>
          <p:nvPr/>
        </p:nvGrpSpPr>
        <p:grpSpPr>
          <a:xfrm>
            <a:off x="4914900" y="3454400"/>
            <a:ext cx="3187700" cy="5524500"/>
            <a:chOff x="-63500" y="-88900"/>
            <a:chExt cx="3187700" cy="5524500"/>
          </a:xfrm>
        </p:grpSpPr>
        <p:pic>
          <p:nvPicPr>
            <p:cNvPr id="1351" name="droppedImage.png" descr="droppedImage.png"/>
            <p:cNvPicPr>
              <a:picLocks noChangeAspect="0"/>
            </p:cNvPicPr>
            <p:nvPr/>
          </p:nvPicPr>
          <p:blipFill>
            <a:blip r:embed="rId5">
              <a:extLst/>
            </a:blip>
            <a:stretch>
              <a:fillRect/>
            </a:stretch>
          </p:blipFill>
          <p:spPr>
            <a:xfrm>
              <a:off x="-63500" y="-88900"/>
              <a:ext cx="3187700" cy="3987800"/>
            </a:xfrm>
            <a:prstGeom prst="rect">
              <a:avLst/>
            </a:prstGeom>
            <a:effectLst/>
          </p:spPr>
        </p:pic>
        <p:sp>
          <p:nvSpPr>
            <p:cNvPr id="1352" name="Suppression des non-max…"/>
            <p:cNvSpPr/>
            <p:nvPr/>
          </p:nvSpPr>
          <p:spPr>
            <a:xfrm>
              <a:off x="1530350" y="416560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Suppression des non-max</a:t>
              </a:r>
            </a:p>
            <a:p>
              <a:pPr defTabSz="1295400">
                <a:spcBef>
                  <a:spcPts val="500"/>
                </a:spcBef>
                <a:defRPr spc="100">
                  <a:uFill>
                    <a:solidFill>
                      <a:srgbClr val="232323"/>
                    </a:solidFill>
                  </a:uFill>
                  <a:latin typeface="+mj-lt"/>
                  <a:ea typeface="+mj-ea"/>
                  <a:cs typeface="+mj-cs"/>
                  <a:sym typeface="Times Roman"/>
                </a:defRPr>
              </a:pPr>
              <a:r>
                <a:rPr i="1"/>
                <a:t>σ </a:t>
              </a:r>
              <a:r>
                <a:t>= 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0" grpId="2"/>
      <p:bldP build="whole" bldLvl="1" animBg="1" rev="0" advAuto="0" spid="1353"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355"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356" name="Détecteur gradient…"/>
          <p:cNvSpPr txBox="1"/>
          <p:nvPr>
            <p:ph type="body" idx="1"/>
          </p:nvPr>
        </p:nvSpPr>
        <p:spPr>
          <a:prstGeom prst="rect">
            <a:avLst/>
          </a:prstGeom>
        </p:spPr>
        <p:txBody>
          <a:bodyPr/>
          <a:lstStyle>
            <a:lvl2pPr>
              <a:buAutoNum type="alphaLcParenR" startAt="3"/>
            </a:lvl2pPr>
            <a:lvl3pPr>
              <a:buBlip>
                <a:blip r:embed="rId3"/>
              </a:buBlip>
            </a:lvl3pPr>
          </a:lstStyle>
          <a:p>
            <a:pPr/>
            <a:r>
              <a:t>Détecteur gradient</a:t>
            </a:r>
          </a:p>
          <a:p>
            <a:pPr lvl="1"/>
            <a:r>
              <a:t>Retrait des faux contours</a:t>
            </a:r>
          </a:p>
          <a:p>
            <a:pPr lvl="2"/>
            <a:r>
              <a:t>Seuillage</a:t>
            </a:r>
          </a:p>
        </p:txBody>
      </p:sp>
      <p:grpSp>
        <p:nvGrpSpPr>
          <p:cNvPr id="1359" name="Group"/>
          <p:cNvGrpSpPr/>
          <p:nvPr/>
        </p:nvGrpSpPr>
        <p:grpSpPr>
          <a:xfrm>
            <a:off x="411480" y="3426459"/>
            <a:ext cx="2755901" cy="3430413"/>
            <a:chOff x="-60677" y="-88899"/>
            <a:chExt cx="2755900" cy="3430411"/>
          </a:xfrm>
        </p:grpSpPr>
        <p:pic>
          <p:nvPicPr>
            <p:cNvPr id="1357" name="gauss05.jpg" descr="gauss05.jpg"/>
            <p:cNvPicPr>
              <a:picLocks noChangeAspect="0"/>
            </p:cNvPicPr>
            <p:nvPr/>
          </p:nvPicPr>
          <p:blipFill>
            <a:blip r:embed="rId4">
              <a:extLst/>
            </a:blip>
            <a:stretch>
              <a:fillRect/>
            </a:stretch>
          </p:blipFill>
          <p:spPr>
            <a:xfrm>
              <a:off x="-60678" y="-88900"/>
              <a:ext cx="2755901" cy="3375376"/>
            </a:xfrm>
            <a:prstGeom prst="rect">
              <a:avLst/>
            </a:prstGeom>
            <a:effectLst/>
          </p:spPr>
        </p:pic>
        <p:sp>
          <p:nvSpPr>
            <p:cNvPr id="1358" name="Prewitt"/>
            <p:cNvSpPr/>
            <p:nvPr/>
          </p:nvSpPr>
          <p:spPr>
            <a:xfrm>
              <a:off x="0" y="3341511"/>
              <a:ext cx="26162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Prewitt</a:t>
              </a:r>
            </a:p>
          </p:txBody>
        </p:sp>
      </p:grpSp>
      <p:grpSp>
        <p:nvGrpSpPr>
          <p:cNvPr id="1362" name="Group"/>
          <p:cNvGrpSpPr/>
          <p:nvPr/>
        </p:nvGrpSpPr>
        <p:grpSpPr>
          <a:xfrm>
            <a:off x="3476169" y="3429000"/>
            <a:ext cx="2908225" cy="3660408"/>
            <a:chOff x="0" y="-88899"/>
            <a:chExt cx="2908224" cy="3660407"/>
          </a:xfrm>
        </p:grpSpPr>
        <p:pic>
          <p:nvPicPr>
            <p:cNvPr id="1360" name="gauss1.jpg" descr="gauss1.jpg"/>
            <p:cNvPicPr>
              <a:picLocks noChangeAspect="0"/>
            </p:cNvPicPr>
            <p:nvPr/>
          </p:nvPicPr>
          <p:blipFill>
            <a:blip r:embed="rId5">
              <a:extLst/>
            </a:blip>
            <a:stretch>
              <a:fillRect/>
            </a:stretch>
          </p:blipFill>
          <p:spPr>
            <a:xfrm>
              <a:off x="76162" y="-88900"/>
              <a:ext cx="2755901" cy="3375376"/>
            </a:xfrm>
            <a:prstGeom prst="rect">
              <a:avLst/>
            </a:prstGeom>
            <a:effectLst/>
          </p:spPr>
        </p:pic>
        <p:sp>
          <p:nvSpPr>
            <p:cNvPr id="1361" name="Dérivées de la Gaussienne…"/>
            <p:cNvSpPr/>
            <p:nvPr/>
          </p:nvSpPr>
          <p:spPr>
            <a:xfrm>
              <a:off x="0" y="3571507"/>
              <a:ext cx="290822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Dérivées de la Gaussienne</a:t>
              </a:r>
            </a:p>
            <a:p>
              <a:pPr defTabSz="1295400">
                <a:spcBef>
                  <a:spcPts val="500"/>
                </a:spcBef>
                <a:defRPr spc="100">
                  <a:uFill>
                    <a:solidFill>
                      <a:srgbClr val="232323"/>
                    </a:solidFill>
                  </a:uFill>
                  <a:latin typeface="+mj-lt"/>
                  <a:ea typeface="+mj-ea"/>
                  <a:cs typeface="+mj-cs"/>
                  <a:sym typeface="Times Roman"/>
                </a:defRPr>
              </a:pPr>
              <a:r>
                <a:rPr i="1"/>
                <a:t>σ </a:t>
              </a:r>
              <a:r>
                <a:t>= 1</a:t>
              </a:r>
            </a:p>
          </p:txBody>
        </p:sp>
      </p:grpSp>
      <p:grpSp>
        <p:nvGrpSpPr>
          <p:cNvPr id="1365" name="Group"/>
          <p:cNvGrpSpPr/>
          <p:nvPr/>
        </p:nvGrpSpPr>
        <p:grpSpPr>
          <a:xfrm>
            <a:off x="6564003" y="3406140"/>
            <a:ext cx="3006357" cy="3646788"/>
            <a:chOff x="0" y="-88899"/>
            <a:chExt cx="3006356" cy="3646786"/>
          </a:xfrm>
        </p:grpSpPr>
        <p:pic>
          <p:nvPicPr>
            <p:cNvPr id="1363" name="gauss2.jpg" descr="gauss2.jpg"/>
            <p:cNvPicPr>
              <a:picLocks noChangeAspect="0"/>
            </p:cNvPicPr>
            <p:nvPr/>
          </p:nvPicPr>
          <p:blipFill>
            <a:blip r:embed="rId6">
              <a:extLst/>
            </a:blip>
            <a:stretch>
              <a:fillRect/>
            </a:stretch>
          </p:blipFill>
          <p:spPr>
            <a:xfrm>
              <a:off x="125228" y="-88900"/>
              <a:ext cx="2755901" cy="3375376"/>
            </a:xfrm>
            <a:prstGeom prst="rect">
              <a:avLst/>
            </a:prstGeom>
            <a:effectLst/>
          </p:spPr>
        </p:pic>
        <p:sp>
          <p:nvSpPr>
            <p:cNvPr id="1364" name="Dérivées de la Gaussienne…"/>
            <p:cNvSpPr/>
            <p:nvPr/>
          </p:nvSpPr>
          <p:spPr>
            <a:xfrm>
              <a:off x="0" y="3557887"/>
              <a:ext cx="300635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Dérivées de la Gaussienne</a:t>
              </a:r>
              <a:r>
                <a:rPr i="1"/>
                <a:t> </a:t>
              </a:r>
              <a:endParaRPr i="1"/>
            </a:p>
            <a:p>
              <a:pPr defTabSz="1295400">
                <a:spcBef>
                  <a:spcPts val="500"/>
                </a:spcBef>
                <a:defRPr spc="100">
                  <a:uFill>
                    <a:solidFill>
                      <a:srgbClr val="232323"/>
                    </a:solidFill>
                  </a:uFill>
                  <a:latin typeface="+mj-lt"/>
                  <a:ea typeface="+mj-ea"/>
                  <a:cs typeface="+mj-cs"/>
                  <a:sym typeface="Times Roman"/>
                </a:defRPr>
              </a:pPr>
              <a:r>
                <a:rPr i="1"/>
                <a:t>σ </a:t>
              </a:r>
              <a:r>
                <a:t>= 2 </a:t>
              </a:r>
            </a:p>
          </p:txBody>
        </p:sp>
      </p:grpSp>
      <p:grpSp>
        <p:nvGrpSpPr>
          <p:cNvPr id="1368" name="Group"/>
          <p:cNvGrpSpPr/>
          <p:nvPr/>
        </p:nvGrpSpPr>
        <p:grpSpPr>
          <a:xfrm>
            <a:off x="9731053" y="3415171"/>
            <a:ext cx="2954523" cy="3641605"/>
            <a:chOff x="0" y="-88899"/>
            <a:chExt cx="2954521" cy="3641603"/>
          </a:xfrm>
        </p:grpSpPr>
        <p:pic>
          <p:nvPicPr>
            <p:cNvPr id="1366" name="gauss2Seuil.jpg" descr="gauss2Seuil.jpg"/>
            <p:cNvPicPr>
              <a:picLocks noChangeAspect="0"/>
            </p:cNvPicPr>
            <p:nvPr/>
          </p:nvPicPr>
          <p:blipFill>
            <a:blip r:embed="rId7">
              <a:extLst/>
            </a:blip>
            <a:stretch>
              <a:fillRect/>
            </a:stretch>
          </p:blipFill>
          <p:spPr>
            <a:xfrm>
              <a:off x="99311" y="-88900"/>
              <a:ext cx="2755901" cy="3375376"/>
            </a:xfrm>
            <a:prstGeom prst="rect">
              <a:avLst/>
            </a:prstGeom>
            <a:effectLst/>
          </p:spPr>
        </p:pic>
        <p:sp>
          <p:nvSpPr>
            <p:cNvPr id="1367" name="Dérivées de la Gaussienne…"/>
            <p:cNvSpPr/>
            <p:nvPr/>
          </p:nvSpPr>
          <p:spPr>
            <a:xfrm>
              <a:off x="0" y="3552704"/>
              <a:ext cx="295452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Dérivées de la Gaussienne</a:t>
              </a:r>
            </a:p>
            <a:p>
              <a:pPr defTabSz="1295400">
                <a:spcBef>
                  <a:spcPts val="500"/>
                </a:spcBef>
                <a:defRPr spc="100">
                  <a:uFill>
                    <a:solidFill>
                      <a:srgbClr val="232323"/>
                    </a:solidFill>
                  </a:uFill>
                  <a:latin typeface="+mj-lt"/>
                  <a:ea typeface="+mj-ea"/>
                  <a:cs typeface="+mj-cs"/>
                  <a:sym typeface="Times Roman"/>
                </a:defRPr>
              </a:pPr>
              <a:r>
                <a:rPr i="1"/>
                <a:t>σ </a:t>
              </a:r>
              <a:r>
                <a:t>= 2, </a:t>
              </a:r>
              <a:r>
                <a:rPr spc="0"/>
                <a:t>Seuillée à </a:t>
              </a:r>
              <a:r>
                <a:t>10</a:t>
              </a:r>
            </a:p>
          </p:txBody>
        </p:sp>
      </p:grpSp>
      <p:sp>
        <p:nvSpPr>
          <p:cNvPr id="136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0" name="Contours"/>
          <p:cNvSpPr txBox="1"/>
          <p:nvPr>
            <p:ph type="title"/>
          </p:nvPr>
        </p:nvSpPr>
        <p:spPr>
          <a:prstGeom prst="rect">
            <a:avLst/>
          </a:prstGeom>
        </p:spPr>
        <p:txBody>
          <a:bodyPr/>
          <a:lstStyle>
            <a:lvl1pPr>
              <a:buAutoNum type="arabicPeriod" startAt="2"/>
            </a:lvl1pPr>
          </a:lstStyle>
          <a:p>
            <a:pPr/>
            <a:r>
              <a:t>Contours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8" grpId="3"/>
      <p:bldP build="whole" bldLvl="1" animBg="1" rev="0" advAuto="0" spid="1362" grpId="1"/>
      <p:bldP build="whole" bldLvl="1" animBg="1" rev="0" advAuto="0" spid="1365" grpId="2"/>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72" name="Détecteur gradient…"/>
          <p:cNvSpPr txBox="1"/>
          <p:nvPr>
            <p:ph type="body" idx="1"/>
          </p:nvPr>
        </p:nvSpPr>
        <p:spPr>
          <a:prstGeom prst="rect">
            <a:avLst/>
          </a:prstGeom>
        </p:spPr>
        <p:txBody>
          <a:bodyPr/>
          <a:lstStyle>
            <a:lvl2pPr>
              <a:buAutoNum type="alphaLcParenR" startAt="3"/>
            </a:lvl2pPr>
            <a:lvl3pPr>
              <a:buBlip>
                <a:blip r:embed="rId2"/>
              </a:buBlip>
            </a:lvl3pPr>
          </a:lstStyle>
          <a:p>
            <a:pPr/>
            <a:r>
              <a:t>Détecteur gradient</a:t>
            </a:r>
          </a:p>
          <a:p>
            <a:pPr lvl="1"/>
            <a:r>
              <a:t>Retrait des faux contours</a:t>
            </a:r>
          </a:p>
          <a:p>
            <a:pPr lvl="2"/>
            <a:r>
              <a:t>Seuillage adaptatif</a:t>
            </a:r>
          </a:p>
        </p:txBody>
      </p:sp>
      <p:sp>
        <p:nvSpPr>
          <p:cNvPr id="137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4" name="Contours"/>
          <p:cNvSpPr txBox="1"/>
          <p:nvPr>
            <p:ph type="title"/>
          </p:nvPr>
        </p:nvSpPr>
        <p:spPr>
          <a:prstGeom prst="rect">
            <a:avLst/>
          </a:prstGeom>
        </p:spPr>
        <p:txBody>
          <a:bodyPr/>
          <a:lstStyle>
            <a:lvl1pPr>
              <a:buAutoNum type="arabicPeriod" startAt="2"/>
            </a:lvl1pPr>
          </a:lstStyle>
          <a:p>
            <a:pPr/>
            <a:r>
              <a:t>Contours</a:t>
            </a:r>
          </a:p>
        </p:txBody>
      </p:sp>
      <p:grpSp>
        <p:nvGrpSpPr>
          <p:cNvPr id="1377" name="Group"/>
          <p:cNvGrpSpPr/>
          <p:nvPr/>
        </p:nvGrpSpPr>
        <p:grpSpPr>
          <a:xfrm>
            <a:off x="528848" y="3879219"/>
            <a:ext cx="5219701" cy="4217031"/>
            <a:chOff x="-63499" y="-88900"/>
            <a:chExt cx="5219700" cy="4217030"/>
          </a:xfrm>
        </p:grpSpPr>
        <p:pic>
          <p:nvPicPr>
            <p:cNvPr id="1375" name="droppedImage.png" descr="droppedImage.png"/>
            <p:cNvPicPr>
              <a:picLocks noChangeAspect="0"/>
            </p:cNvPicPr>
            <p:nvPr/>
          </p:nvPicPr>
          <p:blipFill>
            <a:blip r:embed="rId3">
              <a:extLst/>
            </a:blip>
            <a:stretch>
              <a:fillRect/>
            </a:stretch>
          </p:blipFill>
          <p:spPr>
            <a:xfrm>
              <a:off x="-63500" y="-88900"/>
              <a:ext cx="5219701" cy="3989782"/>
            </a:xfrm>
            <a:prstGeom prst="rect">
              <a:avLst/>
            </a:prstGeom>
            <a:effectLst/>
          </p:spPr>
        </p:pic>
        <p:sp>
          <p:nvSpPr>
            <p:cNvPr id="1376" name="Suppression des non-max…"/>
            <p:cNvSpPr/>
            <p:nvPr/>
          </p:nvSpPr>
          <p:spPr>
            <a:xfrm>
              <a:off x="958850" y="4128130"/>
              <a:ext cx="31750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Suppression des non-max</a:t>
              </a:r>
            </a:p>
            <a:p>
              <a:pPr algn="ctr" defTabSz="457200">
                <a:spcBef>
                  <a:spcPts val="0"/>
                </a:spcBef>
                <a:defRPr>
                  <a:solidFill>
                    <a:srgbClr val="232A32"/>
                  </a:solidFill>
                </a:defRPr>
              </a:pPr>
              <a:r>
                <a:rPr spc="100">
                  <a:latin typeface="+mj-lt"/>
                  <a:ea typeface="+mj-ea"/>
                  <a:cs typeface="+mj-cs"/>
                  <a:sym typeface="Times Roman"/>
                </a:rPr>
                <a:t>σ = 1</a:t>
              </a:r>
              <a:r>
                <a:t>, valeur de </a:t>
              </a: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p>
          </p:txBody>
        </p:sp>
      </p:grpSp>
      <p:grpSp>
        <p:nvGrpSpPr>
          <p:cNvPr id="1380" name="Group"/>
          <p:cNvGrpSpPr/>
          <p:nvPr/>
        </p:nvGrpSpPr>
        <p:grpSpPr>
          <a:xfrm>
            <a:off x="6032850" y="3848100"/>
            <a:ext cx="6667501" cy="3481569"/>
            <a:chOff x="-76200" y="-101600"/>
            <a:chExt cx="6667500" cy="3481568"/>
          </a:xfrm>
        </p:grpSpPr>
        <p:pic>
          <p:nvPicPr>
            <p:cNvPr id="1378" name="droppedImage.png" descr="droppedImage.png"/>
            <p:cNvPicPr>
              <a:picLocks noChangeAspect="0"/>
            </p:cNvPicPr>
            <p:nvPr/>
          </p:nvPicPr>
          <p:blipFill>
            <a:blip r:embed="rId4">
              <a:extLst/>
            </a:blip>
            <a:stretch>
              <a:fillRect/>
            </a:stretch>
          </p:blipFill>
          <p:spPr>
            <a:xfrm>
              <a:off x="-76200" y="-101600"/>
              <a:ext cx="6667500" cy="3481569"/>
            </a:xfrm>
            <a:prstGeom prst="rect">
              <a:avLst/>
            </a:prstGeom>
            <a:effectLst/>
          </p:spPr>
        </p:pic>
        <p:sp>
          <p:nvSpPr>
            <p:cNvPr id="1379" name="Histogramme des pixels de contours (≠0)"/>
            <p:cNvSpPr/>
            <p:nvPr/>
          </p:nvSpPr>
          <p:spPr>
            <a:xfrm>
              <a:off x="2863850" y="1276279"/>
              <a:ext cx="31750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Histogramme des pixels de contours (</a:t>
              </a:r>
              <a:r>
                <a:rPr spc="154" sz="2200">
                  <a:latin typeface="Apple Symbols"/>
                  <a:ea typeface="Apple Symbols"/>
                  <a:cs typeface="Apple Symbols"/>
                  <a:sym typeface="Apple Symbols"/>
                </a:rPr>
                <a:t>≠</a:t>
              </a:r>
              <a:r>
                <a:t>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0"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82" name="Détecteur gradient…"/>
          <p:cNvSpPr txBox="1"/>
          <p:nvPr>
            <p:ph type="body" idx="1"/>
          </p:nvPr>
        </p:nvSpPr>
        <p:spPr>
          <a:prstGeom prst="rect">
            <a:avLst/>
          </a:prstGeom>
        </p:spPr>
        <p:txBody>
          <a:bodyPr/>
          <a:lstStyle>
            <a:lvl2pPr>
              <a:buAutoNum type="alphaLcParenR" startAt="3"/>
            </a:lvl2pPr>
          </a:lstStyle>
          <a:p>
            <a:pPr/>
            <a:r>
              <a:t>Détecteur gradient</a:t>
            </a:r>
          </a:p>
          <a:p>
            <a:pPr lvl="1"/>
            <a:r>
              <a:t>Retrait des faux contours</a:t>
            </a:r>
          </a:p>
        </p:txBody>
      </p:sp>
      <p:sp>
        <p:nvSpPr>
          <p:cNvPr id="138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4" name="Contours"/>
          <p:cNvSpPr txBox="1"/>
          <p:nvPr>
            <p:ph type="title"/>
          </p:nvPr>
        </p:nvSpPr>
        <p:spPr>
          <a:prstGeom prst="rect">
            <a:avLst/>
          </a:prstGeom>
        </p:spPr>
        <p:txBody>
          <a:bodyPr/>
          <a:lstStyle>
            <a:lvl1pPr>
              <a:buAutoNum type="arabicPeriod" startAt="2"/>
            </a:lvl1pPr>
          </a:lstStyle>
          <a:p>
            <a:pPr/>
            <a:r>
              <a:t>Contours</a:t>
            </a:r>
          </a:p>
        </p:txBody>
      </p:sp>
      <p:graphicFrame>
        <p:nvGraphicFramePr>
          <p:cNvPr id="1385" name="Algorithme 4.1 : Calcul du seuil adaptatif"/>
          <p:cNvGraphicFramePr/>
          <p:nvPr/>
        </p:nvGraphicFramePr>
        <p:xfrm>
          <a:off x="693671" y="2684175"/>
          <a:ext cx="11801488" cy="593090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341864"/>
                <a:gridCol w="407680"/>
                <a:gridCol w="371988"/>
                <a:gridCol w="5980722"/>
                <a:gridCol w="4699232"/>
              </a:tblGrid>
              <a:tr h="584200">
                <a:tc gridSpan="5">
                  <a:txBody>
                    <a:bodyPr/>
                    <a:lstStyle/>
                    <a:p>
                      <a:pPr algn="l" defTabSz="469900">
                        <a:defRPr sz="1800">
                          <a:solidFill>
                            <a:srgbClr val="000000"/>
                          </a:solidFill>
                        </a:defRPr>
                      </a:pPr>
                      <a:r>
                        <a:rPr b="1" sz="2000">
                          <a:latin typeface="+mn-lt"/>
                          <a:ea typeface="+mn-ea"/>
                          <a:cs typeface="+mn-cs"/>
                          <a:sym typeface="Helvetica"/>
                        </a:rPr>
                        <a:t>Algorithme 4.1 : Calcul du seuil adaptatif</a:t>
                      </a:r>
                    </a:p>
                  </a:txBody>
                  <a:tcPr marL="139700" marR="139700" marT="139700" marB="139700" anchor="ctr" anchorCtr="0" horzOverflow="overflow">
                    <a:lnL/>
                    <a:lnR/>
                    <a:lnT/>
                    <a:lnB/>
                    <a:solidFill>
                      <a:srgbClr val="000000">
                        <a:alpha val="0"/>
                      </a:srgbClr>
                    </a:solidFill>
                  </a:tcPr>
                </a:tc>
                <a:tc hMerge="1">
                  <a:tcPr/>
                </a:tc>
                <a:tc hMerge="1">
                  <a:tcPr/>
                </a:tc>
                <a:tc hMerge="1">
                  <a:tcPr/>
                </a:tc>
                <a:tc hMerge="1">
                  <a:tcPr/>
                </a:tc>
              </a:tr>
              <a:tr h="1090798">
                <a:tc gridSpan="5">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9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Carte de contours (résultat de la sup. des non-max) dont l'amplitude du gradient est conservé en virgule flottante</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a:latin typeface="+mj-lt"/>
                          <a:ea typeface="+mj-ea"/>
                          <a:cs typeface="+mj-cs"/>
                          <a:sym typeface="Times Roman"/>
                        </a:rPr>
                        <a:t>p</a:t>
                      </a:r>
                      <a:r>
                        <a:t>	 </a:t>
                      </a:r>
                      <a:r>
                        <a:t>Estimé du % des pixels de vrais contours / pixels de contours (i.e. où </a:t>
                      </a:r>
                      <a:r>
                        <a:rPr i="1" spc="9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 ≠ 0</a:t>
                      </a:r>
                      <a:r>
                        <a:t>)</a:t>
                      </a:r>
                    </a:p>
                  </a:txBody>
                  <a:tcPr marL="50800" marR="50800" marT="50800" marB="50800" anchor="t" anchorCtr="0" horzOverflow="overflow">
                    <a:lnR w="12700">
                      <a:miter lim="400000"/>
                    </a:lnR>
                    <a:lnT w="12700">
                      <a:miter lim="400000"/>
                    </a:lnT>
                  </a:tcPr>
                </a:tc>
                <a:tc hMerge="1">
                  <a:tcPr/>
                </a:tc>
                <a:tc hMerge="1">
                  <a:tcPr/>
                </a:tc>
                <a:tc hMerge="1">
                  <a:tcPr/>
                </a:tc>
                <a:tc hMerge="1">
                  <a:tcPr/>
                </a:tc>
              </a:tr>
              <a:tr h="389889">
                <a:tc gridSpan="5">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 :	</a:t>
                      </a:r>
                      <a:r>
                        <a:rPr i="1"/>
                        <a:t>S	</a:t>
                      </a:r>
                      <a:r>
                        <a:t> </a:t>
                      </a:r>
                      <a:r>
                        <a:t>Seuil</a:t>
                      </a:r>
                    </a:p>
                  </a:txBody>
                  <a:tcPr marL="50800" marR="50800" marT="50800" marB="50800" anchor="t" anchorCtr="0" horzOverflow="overflow">
                    <a:lnR w="12700">
                      <a:miter lim="400000"/>
                    </a:lnR>
                    <a:lnB>
                      <a:solidFill>
                        <a:srgbClr val="000000"/>
                      </a:solidFill>
                      <a:miter lim="400000"/>
                    </a:lnB>
                  </a:tcPr>
                </a:tc>
                <a:tc hMerge="1">
                  <a:tcPr/>
                </a:tc>
                <a:tc hMerge="1">
                  <a:tcPr/>
                </a:tc>
                <a:tc hMerge="1">
                  <a:tcPr/>
                </a:tc>
                <a:tc hMerge="1">
                  <a:tcPr/>
                </a:tc>
              </a:tr>
              <a:tr h="614362">
                <a:tc>
                  <a:txBody>
                    <a:bodyPr/>
                    <a:lstStyle/>
                    <a:p>
                      <a:pPr algn="l" defTabSz="457200">
                        <a:spcBef>
                          <a:spcPts val="1100"/>
                        </a:spcBef>
                        <a:defRPr>
                          <a:sym typeface="Menlo Regular"/>
                        </a:defRPr>
                      </a:pPr>
                    </a:p>
                  </a:txBody>
                  <a:tcPr marL="50800" marR="50800" marT="50800" marB="50800" anchor="t" anchorCtr="0" horzOverflow="overflow">
                    <a:lnT>
                      <a:solidFill>
                        <a:srgbClr val="000000"/>
                      </a:solidFill>
                      <a:miter lim="400000"/>
                    </a:lnT>
                  </a:tcPr>
                </a:tc>
                <a:tc gridSpan="3">
                  <a:txBody>
                    <a:bodyPr/>
                    <a:lstStyle/>
                    <a:p>
                      <a:pPr algn="l" defTabSz="457200">
                        <a:spcBef>
                          <a:spcPts val="1100"/>
                        </a:spcBef>
                        <a:defRPr sz="1700">
                          <a:sym typeface="Menlo Regular"/>
                        </a:defRPr>
                      </a:pPr>
                      <a:r>
                        <a:rPr sz="1600"/>
                        <a:t>Changement de dynamique linéaire de c[m, n] (entre 0 et 255)</a:t>
                      </a:r>
                    </a:p>
                  </a:txBody>
                  <a:tcPr marL="63500" marR="63500" marT="63500" marB="63500" anchor="t" anchorCtr="0" horzOverflow="overflow"/>
                </a:tc>
                <a:tc hMerge="1">
                  <a:tcPr/>
                </a:tc>
                <a:tc hMerge="1">
                  <a:tcPr/>
                </a:tc>
                <a:tc>
                  <a:txBody>
                    <a:bodyPr/>
                    <a:lstStyle/>
                    <a:p>
                      <a:pPr marL="183515" indent="-183515" algn="l" defTabSz="457200">
                        <a:spcBef>
                          <a:spcPts val="1100"/>
                        </a:spcBef>
                        <a:buSzPct val="100000"/>
                        <a:buFont typeface="TimesNewRomanPSMT"/>
                        <a:buChar char="//"/>
                        <a:defRPr sz="1700">
                          <a:sym typeface="Menlo Regular"/>
                        </a:defRPr>
                      </a:pPr>
                      <a:r>
                        <a:t>On veut quantifier en entiers</a:t>
                      </a: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tc>
                <a:tc gridSpan="4">
                  <a:txBody>
                    <a:bodyPr/>
                    <a:lstStyle/>
                    <a:p>
                      <a:pPr algn="l" defTabSz="457200">
                        <a:spcBef>
                          <a:spcPts val="1100"/>
                        </a:spcBef>
                        <a:defRPr sz="1800">
                          <a:solidFill>
                            <a:srgbClr val="000000"/>
                          </a:solidFill>
                        </a:defRPr>
                      </a:pPr>
                      <a:r>
                        <a:rPr sz="1400">
                          <a:solidFill>
                            <a:srgbClr val="232A32"/>
                          </a:solidFill>
                          <a:sym typeface="Menlo Regular"/>
                        </a:rPr>
                        <a:t>Construire l’histogramme h[n] de c[m, n]</a:t>
                      </a:r>
                    </a:p>
                  </a:txBody>
                  <a:tcPr marL="63500" marR="63500" marT="63500" marB="63500" anchor="t" anchorCtr="0" horzOverflow="overflow">
                    <a:lnR w="12700">
                      <a:miter lim="400000"/>
                    </a:lnR>
                  </a:tcPr>
                </a:tc>
                <a:tc hMerge="1">
                  <a:tcPr/>
                </a:tc>
                <a:tc hMerge="1">
                  <a:tcPr/>
                </a:tc>
                <a:tc hMerge="1">
                  <a:tcPr/>
                </a:tc>
              </a:tr>
              <a:tr h="406400">
                <a:tc>
                  <a:txBody>
                    <a:bodyPr/>
                    <a:lstStyle/>
                    <a:p>
                      <a:pPr algn="l" defTabSz="457200">
                        <a:spcBef>
                          <a:spcPts val="1100"/>
                        </a:spcBef>
                        <a:defRPr>
                          <a:sym typeface="Menlo Regular"/>
                        </a:defRPr>
                      </a:pPr>
                    </a:p>
                  </a:txBody>
                  <a:tcPr marL="50800" marR="50800" marT="50800" marB="50800" anchor="t" anchorCtr="0" horzOverflow="overflow"/>
                </a:tc>
                <a:tc gridSpan="3">
                  <a:txBody>
                    <a:bodyPr/>
                    <a:lstStyle/>
                    <a:p>
                      <a:pPr algn="l" defTabSz="457200">
                        <a:spcBef>
                          <a:spcPts val="1100"/>
                        </a:spcBef>
                        <a:defRPr sz="1800">
                          <a:solidFill>
                            <a:srgbClr val="000000"/>
                          </a:solidFill>
                        </a:defRPr>
                      </a:pPr>
                      <a:r>
                        <a:rPr sz="1400">
                          <a:solidFill>
                            <a:srgbClr val="232A32"/>
                          </a:solidFill>
                          <a:sym typeface="Menlo Regular"/>
                        </a:rPr>
                        <a:t>NbFauxContours = (1− p) (NbPixelsTotal − h[0]) </a:t>
                      </a:r>
                    </a:p>
                  </a:txBody>
                  <a:tcPr marL="63500" marR="63500" marT="63500" marB="63500" anchor="t" anchorCtr="0" horzOverflow="overflow"/>
                </a:tc>
                <a:tc hMerge="1">
                  <a:tcPr/>
                </a:tc>
                <a:tc hMerge="1">
                  <a:tcPr/>
                </a:tc>
                <a:tc>
                  <a:txBody>
                    <a:bodyPr/>
                    <a:lstStyle/>
                    <a:p>
                      <a:pPr marL="183515" indent="-183515" algn="l" defTabSz="457200">
                        <a:spcBef>
                          <a:spcPts val="1100"/>
                        </a:spcBef>
                        <a:buSzPct val="100000"/>
                        <a:buFont typeface="TimesNewRomanPSMT"/>
                        <a:buChar char="//"/>
                        <a:defRPr sz="1700">
                          <a:sym typeface="Menlo Regular"/>
                        </a:defRPr>
                      </a:pPr>
                      <a:r>
                        <a:t>Calcul du nb de faux contours</a:t>
                      </a: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tc>
                <a:tc gridSpan="3">
                  <a:txBody>
                    <a:bodyPr/>
                    <a:lstStyle/>
                    <a:p>
                      <a:pPr algn="l" defTabSz="457200">
                        <a:spcBef>
                          <a:spcPts val="1100"/>
                        </a:spcBef>
                        <a:defRPr sz="1800">
                          <a:solidFill>
                            <a:srgbClr val="000000"/>
                          </a:solidFill>
                        </a:defRPr>
                      </a:pPr>
                      <a:r>
                        <a:rPr sz="1400">
                          <a:solidFill>
                            <a:srgbClr val="232A32"/>
                          </a:solidFill>
                          <a:sym typeface="Menlo Regular"/>
                        </a:rPr>
                        <a:t>Compteur = 0</a:t>
                      </a:r>
                    </a:p>
                  </a:txBody>
                  <a:tcPr marL="63500" marR="63500" marT="63500" marB="63500" anchor="t" anchorCtr="0" horzOverflow="overflow"/>
                </a:tc>
                <a:tc hMerge="1">
                  <a:tcPr/>
                </a:tc>
                <a:tc hMerge="1">
                  <a:tcPr/>
                </a:tc>
                <a:tc>
                  <a:txBody>
                    <a:bodyPr/>
                    <a:lstStyle/>
                    <a:p>
                      <a:pPr marL="183515" indent="-183515" algn="l" defTabSz="457200">
                        <a:spcBef>
                          <a:spcPts val="1100"/>
                        </a:spcBef>
                        <a:buSzPct val="100000"/>
                        <a:buFont typeface="TimesNewRomanPSMT"/>
                        <a:buChar char="//"/>
                        <a:defRPr sz="1700">
                          <a:sym typeface="Menlo Regular"/>
                        </a:defRPr>
                      </a:pPr>
                      <a:r>
                        <a:t>Variable de comptage</a:t>
                      </a: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tc>
                <a:tc gridSpan="3">
                  <a:txBody>
                    <a:bodyPr/>
                    <a:lstStyle/>
                    <a:p>
                      <a:pPr algn="l" defTabSz="457200">
                        <a:spcBef>
                          <a:spcPts val="1100"/>
                        </a:spcBef>
                        <a:defRPr sz="1800">
                          <a:solidFill>
                            <a:srgbClr val="000000"/>
                          </a:solidFill>
                        </a:defRPr>
                      </a:pPr>
                      <a:r>
                        <a:rPr sz="1400">
                          <a:solidFill>
                            <a:srgbClr val="232A32"/>
                          </a:solidFill>
                          <a:sym typeface="Menlo Regular"/>
                        </a:rPr>
                        <a:t>Pour i = 1 à 255</a:t>
                      </a:r>
                    </a:p>
                  </a:txBody>
                  <a:tcPr marL="63500" marR="63500" marT="63500" marB="63500" anchor="t" anchorCtr="0" horzOverflow="overflow"/>
                </a:tc>
                <a:tc hMerge="1">
                  <a:tcPr/>
                </a:tc>
                <a:tc hMerge="1">
                  <a:tcPr/>
                </a:tc>
                <a:tc>
                  <a:txBody>
                    <a:bodyPr/>
                    <a:lstStyle/>
                    <a:p>
                      <a:pPr marL="183515" indent="-183515" algn="l" defTabSz="457200">
                        <a:spcBef>
                          <a:spcPts val="1100"/>
                        </a:spcBef>
                        <a:buSzPct val="100000"/>
                        <a:buFont typeface="TimesNewRomanPSMT"/>
                        <a:buChar char="//"/>
                        <a:defRPr sz="1700">
                          <a:sym typeface="Menlo Regular"/>
                        </a:defRPr>
                      </a:pPr>
                      <a:r>
                        <a:t>On commence à c = 1</a:t>
                      </a: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tc>
                <a:tc gridSpan="2">
                  <a:txBody>
                    <a:bodyPr/>
                    <a:lstStyle/>
                    <a:p>
                      <a:pPr algn="l" defTabSz="457200">
                        <a:spcBef>
                          <a:spcPts val="1100"/>
                        </a:spcBef>
                        <a:defRPr sz="1800">
                          <a:solidFill>
                            <a:srgbClr val="000000"/>
                          </a:solidFill>
                        </a:defRPr>
                      </a:pPr>
                      <a:r>
                        <a:rPr sz="1400">
                          <a:solidFill>
                            <a:srgbClr val="232A32"/>
                          </a:solidFill>
                          <a:sym typeface="Menlo Regular"/>
                        </a:rPr>
                        <a:t>Compteur += h[i]</a:t>
                      </a:r>
                    </a:p>
                  </a:txBody>
                  <a:tcPr marL="63500" marR="63500" marT="63500" marB="63500" anchor="t" anchorCtr="0" horzOverflow="overflow"/>
                </a:tc>
                <a:tc hMerge="1">
                  <a:tcPr/>
                </a:tc>
                <a:tc>
                  <a:txBody>
                    <a:bodyPr/>
                    <a:lstStyle/>
                    <a:p>
                      <a:pPr algn="l" defTabSz="457200">
                        <a:spcBef>
                          <a:spcPts val="1100"/>
                        </a:spcBef>
                        <a:defRPr>
                          <a:sym typeface="Menlo Regular"/>
                        </a:defRPr>
                      </a:pP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tc>
                <a:tc gridSpan="2">
                  <a:txBody>
                    <a:bodyPr/>
                    <a:lstStyle/>
                    <a:p>
                      <a:pPr algn="l" defTabSz="457200">
                        <a:spcBef>
                          <a:spcPts val="1100"/>
                        </a:spcBef>
                        <a:defRPr sz="1800">
                          <a:solidFill>
                            <a:srgbClr val="000000"/>
                          </a:solidFill>
                        </a:defRPr>
                      </a:pPr>
                      <a:r>
                        <a:rPr sz="1400">
                          <a:solidFill>
                            <a:srgbClr val="232A32"/>
                          </a:solidFill>
                          <a:sym typeface="Menlo Regular"/>
                        </a:rPr>
                        <a:t>Si Compteur &gt; NbFauxContours</a:t>
                      </a:r>
                    </a:p>
                  </a:txBody>
                  <a:tcPr marL="63500" marR="63500" marT="63500" marB="63500" anchor="t" anchorCtr="0" horzOverflow="overflow"/>
                </a:tc>
                <a:tc hMerge="1">
                  <a:tcPr/>
                </a:tc>
                <a:tc>
                  <a:txBody>
                    <a:bodyPr/>
                    <a:lstStyle/>
                    <a:p>
                      <a:pPr marL="183515" indent="-183515" algn="l" defTabSz="457200">
                        <a:spcBef>
                          <a:spcPts val="1100"/>
                        </a:spcBef>
                        <a:buSzPct val="100000"/>
                        <a:buFont typeface="TimesNewRomanPSMT"/>
                        <a:buChar char="//"/>
                        <a:defRPr sz="1700">
                          <a:sym typeface="Menlo Regular"/>
                        </a:defRPr>
                      </a:pPr>
                      <a:r>
                        <a:t>atteint le pourcentage visé ?</a:t>
                      </a: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tc>
                <a:tc>
                  <a:txBody>
                    <a:bodyPr/>
                    <a:lstStyle/>
                    <a:p>
                      <a:pPr algn="l" defTabSz="457200">
                        <a:spcBef>
                          <a:spcPts val="1100"/>
                        </a:spcBef>
                        <a:defRPr sz="1800">
                          <a:solidFill>
                            <a:srgbClr val="000000"/>
                          </a:solidFill>
                        </a:defRPr>
                      </a:pPr>
                      <a:r>
                        <a:rPr sz="1400">
                          <a:solidFill>
                            <a:srgbClr val="232A32"/>
                          </a:solidFill>
                          <a:sym typeface="Menlo Regular"/>
                        </a:rPr>
                        <a:t>S = i</a:t>
                      </a:r>
                    </a:p>
                  </a:txBody>
                  <a:tcPr marL="63500" marR="63500" marT="63500" marB="63500" anchor="t" anchorCtr="0" horzOverflow="overflow"/>
                </a:tc>
                <a:tc>
                  <a:txBody>
                    <a:bodyPr/>
                    <a:lstStyle/>
                    <a:p>
                      <a:pPr algn="l" defTabSz="457200">
                        <a:spcBef>
                          <a:spcPts val="1100"/>
                        </a:spcBef>
                        <a:defRPr>
                          <a:sym typeface="Menlo Regular"/>
                        </a:defRPr>
                      </a:pPr>
                    </a:p>
                  </a:txBody>
                  <a:tcPr marL="63500" marR="63500" marT="63500" marB="63500" anchor="t" anchorCtr="0" horzOverflow="overflow">
                    <a:lnR w="12700">
                      <a:miter lim="400000"/>
                    </a:lnR>
                  </a:tcPr>
                </a:tc>
              </a:tr>
              <a:tr h="406400">
                <a:tc>
                  <a:txBody>
                    <a:bodyPr/>
                    <a:lstStyle/>
                    <a:p>
                      <a:pPr algn="l" defTabSz="457200">
                        <a:spcBef>
                          <a:spcPts val="1100"/>
                        </a:spcBef>
                        <a:defRPr>
                          <a:sym typeface="Menlo Regular"/>
                        </a:defRPr>
                      </a:pPr>
                    </a:p>
                  </a:txBody>
                  <a:tcPr marL="50800" marR="50800" marT="50800" marB="50800" anchor="t" anchorCtr="0" horzOverflow="overflow">
                    <a:lnB w="12700">
                      <a:miter lim="400000"/>
                    </a:lnB>
                  </a:tcPr>
                </a:tc>
                <a:tc>
                  <a:txBody>
                    <a:bodyPr/>
                    <a:lstStyle/>
                    <a:p>
                      <a:pPr algn="l" defTabSz="457200">
                        <a:spcBef>
                          <a:spcPts val="1100"/>
                        </a:spcBef>
                        <a:defRPr>
                          <a:sym typeface="Menlo Regular"/>
                        </a:defRPr>
                      </a:pPr>
                    </a:p>
                  </a:txBody>
                  <a:tcPr marL="63500" marR="63500" marT="63500" marB="63500" anchor="t" anchorCtr="0" horzOverflow="overflow">
                    <a:lnB w="12700">
                      <a:miter lim="400000"/>
                    </a:lnB>
                  </a:tcPr>
                </a:tc>
                <a:tc>
                  <a:txBody>
                    <a:bodyPr/>
                    <a:lstStyle/>
                    <a:p>
                      <a:pPr algn="l" defTabSz="457200">
                        <a:spcBef>
                          <a:spcPts val="1100"/>
                        </a:spcBef>
                        <a:defRPr>
                          <a:sym typeface="Menlo Regular"/>
                        </a:defRPr>
                      </a:pPr>
                    </a:p>
                  </a:txBody>
                  <a:tcPr marL="63500" marR="63500" marT="63500" marB="63500" anchor="t" anchorCtr="0" horzOverflow="overflow">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Sortir de la boucle</a:t>
                      </a:r>
                    </a:p>
                  </a:txBody>
                  <a:tcPr marL="63500" marR="63500" marT="63500" marB="63500" anchor="t" anchorCtr="0" horzOverflow="overflow">
                    <a:lnB w="12700">
                      <a:miter lim="400000"/>
                    </a:lnB>
                  </a:tcPr>
                </a:tc>
                <a:tc>
                  <a:txBody>
                    <a:bodyPr/>
                    <a:lstStyle/>
                    <a:p>
                      <a:pPr algn="l" defTabSz="457200">
                        <a:spcBef>
                          <a:spcPts val="1100"/>
                        </a:spcBef>
                        <a:defRPr>
                          <a:sym typeface="Menlo Regular"/>
                        </a:defRPr>
                      </a:pP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5"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87" name="Détecteur gradient…"/>
          <p:cNvSpPr txBox="1"/>
          <p:nvPr>
            <p:ph type="body" idx="1"/>
          </p:nvPr>
        </p:nvSpPr>
        <p:spPr>
          <a:prstGeom prst="rect">
            <a:avLst/>
          </a:prstGeom>
        </p:spPr>
        <p:txBody>
          <a:bodyPr/>
          <a:lstStyle>
            <a:lvl2pPr>
              <a:buAutoNum type="alphaLcParenR" startAt="3"/>
            </a:lvl2pPr>
            <a:lvl3pPr>
              <a:buBlip>
                <a:blip r:embed="rId2"/>
              </a:buBlip>
            </a:lvl3pPr>
          </a:lstStyle>
          <a:p>
            <a:pPr/>
            <a:r>
              <a:t>Détecteur gradient</a:t>
            </a:r>
          </a:p>
          <a:p>
            <a:pPr lvl="1"/>
            <a:r>
              <a:t>Retrait des faux contours</a:t>
            </a:r>
          </a:p>
          <a:p>
            <a:pPr lvl="2"/>
            <a:r>
              <a:t>Seuillage adaptatif</a:t>
            </a:r>
          </a:p>
          <a:p>
            <a:pPr lvl="3"/>
            <a:r>
              <a:t>On a toujours des pixels isolés</a:t>
            </a:r>
          </a:p>
        </p:txBody>
      </p:sp>
      <p:sp>
        <p:nvSpPr>
          <p:cNvPr id="1388"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89" name="Contours"/>
          <p:cNvSpPr txBox="1"/>
          <p:nvPr>
            <p:ph type="title"/>
          </p:nvPr>
        </p:nvSpPr>
        <p:spPr>
          <a:prstGeom prst="rect">
            <a:avLst/>
          </a:prstGeom>
        </p:spPr>
        <p:txBody>
          <a:bodyPr/>
          <a:lstStyle>
            <a:lvl1pPr>
              <a:buAutoNum type="arabicPeriod" startAt="2"/>
            </a:lvl1pPr>
          </a:lstStyle>
          <a:p>
            <a:pPr/>
            <a:r>
              <a:t>Contours</a:t>
            </a:r>
          </a:p>
        </p:txBody>
      </p:sp>
      <p:grpSp>
        <p:nvGrpSpPr>
          <p:cNvPr id="1392" name="Group"/>
          <p:cNvGrpSpPr/>
          <p:nvPr/>
        </p:nvGrpSpPr>
        <p:grpSpPr>
          <a:xfrm>
            <a:off x="635000" y="3810000"/>
            <a:ext cx="5211775" cy="4095750"/>
            <a:chOff x="-63499" y="-88900"/>
            <a:chExt cx="5211774" cy="4095750"/>
          </a:xfrm>
        </p:grpSpPr>
        <p:pic>
          <p:nvPicPr>
            <p:cNvPr id="1390" name="droppedImage.png" descr="droppedImage.png"/>
            <p:cNvPicPr>
              <a:picLocks noChangeAspect="0"/>
            </p:cNvPicPr>
            <p:nvPr/>
          </p:nvPicPr>
          <p:blipFill>
            <a:blip r:embed="rId3">
              <a:extLst/>
            </a:blip>
            <a:stretch>
              <a:fillRect/>
            </a:stretch>
          </p:blipFill>
          <p:spPr>
            <a:xfrm>
              <a:off x="-63500" y="-88900"/>
              <a:ext cx="5211775" cy="3989782"/>
            </a:xfrm>
            <a:prstGeom prst="rect">
              <a:avLst/>
            </a:prstGeom>
            <a:effectLst/>
          </p:spPr>
        </p:pic>
        <p:sp>
          <p:nvSpPr>
            <p:cNvPr id="1391" name="On garde 40% des contours"/>
            <p:cNvSpPr/>
            <p:nvPr/>
          </p:nvSpPr>
          <p:spPr>
            <a:xfrm>
              <a:off x="954887" y="4006850"/>
              <a:ext cx="317500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On garde 40% des contours</a:t>
              </a:r>
            </a:p>
          </p:txBody>
        </p:sp>
      </p:grpSp>
      <p:grpSp>
        <p:nvGrpSpPr>
          <p:cNvPr id="1395" name="Group"/>
          <p:cNvGrpSpPr/>
          <p:nvPr/>
        </p:nvGrpSpPr>
        <p:grpSpPr>
          <a:xfrm>
            <a:off x="6616700" y="3810000"/>
            <a:ext cx="5217070" cy="4089400"/>
            <a:chOff x="-63500" y="-88900"/>
            <a:chExt cx="5217069" cy="4089400"/>
          </a:xfrm>
        </p:grpSpPr>
        <p:pic>
          <p:nvPicPr>
            <p:cNvPr id="1393" name="droppedImage.png" descr="droppedImage.png"/>
            <p:cNvPicPr>
              <a:picLocks noChangeAspect="0"/>
            </p:cNvPicPr>
            <p:nvPr/>
          </p:nvPicPr>
          <p:blipFill>
            <a:blip r:embed="rId4">
              <a:extLst/>
            </a:blip>
            <a:stretch>
              <a:fillRect/>
            </a:stretch>
          </p:blipFill>
          <p:spPr>
            <a:xfrm>
              <a:off x="-63500" y="-88900"/>
              <a:ext cx="5217070" cy="3989782"/>
            </a:xfrm>
            <a:prstGeom prst="rect">
              <a:avLst/>
            </a:prstGeom>
            <a:effectLst/>
          </p:spPr>
        </p:pic>
        <p:sp>
          <p:nvSpPr>
            <p:cNvPr id="1394" name="On garde 30% des contours"/>
            <p:cNvSpPr/>
            <p:nvPr/>
          </p:nvSpPr>
          <p:spPr>
            <a:xfrm>
              <a:off x="957534" y="4000500"/>
              <a:ext cx="317500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lvl1pPr algn="ctr" defTabSz="457200">
                <a:spcBef>
                  <a:spcPts val="0"/>
                </a:spcBef>
                <a:defRPr>
                  <a:solidFill>
                    <a:srgbClr val="232A32"/>
                  </a:solidFill>
                </a:defRPr>
              </a:lvl1pPr>
            </a:lstStyle>
            <a:p>
              <a:pPr/>
              <a:r>
                <a:t>On garde 30% des contours</a:t>
              </a:r>
            </a:p>
          </p:txBody>
        </p:sp>
      </p:grpSp>
      <p:sp>
        <p:nvSpPr>
          <p:cNvPr id="1396" name="Seuillage avec hystérésis"/>
          <p:cNvSpPr/>
          <p:nvPr/>
        </p:nvSpPr>
        <p:spPr>
          <a:xfrm>
            <a:off x="8197544" y="1724506"/>
            <a:ext cx="3086101" cy="1524001"/>
          </a:xfrm>
          <a:prstGeom prst="rightArrow">
            <a:avLst>
              <a:gd name="adj1" fmla="val 51315"/>
              <a:gd name="adj2" fmla="val 37320"/>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lvl1pPr algn="ctr" defTabSz="457200">
              <a:spcBef>
                <a:spcPts val="0"/>
              </a:spcBef>
              <a:defRPr>
                <a:solidFill>
                  <a:srgbClr val="232A32"/>
                </a:solidFill>
              </a:defRPr>
            </a:lvl1pPr>
          </a:lstStyle>
          <a:p>
            <a:pPr/>
            <a:r>
              <a:t>Seuillage avec hystérésis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5" grpId="1"/>
      <p:bldP build="whole" bldLvl="1" animBg="1" rev="0" advAuto="0" spid="1396" grpId="2"/>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98" name="Détecteur gradient…"/>
          <p:cNvSpPr txBox="1"/>
          <p:nvPr>
            <p:ph type="body" idx="1"/>
          </p:nvPr>
        </p:nvSpPr>
        <p:spPr>
          <a:prstGeom prst="rect">
            <a:avLst/>
          </a:prstGeom>
        </p:spPr>
        <p:txBody>
          <a:bodyPr/>
          <a:lstStyle>
            <a:lvl2pPr>
              <a:buAutoNum type="alphaLcParenR" startAt="3"/>
            </a:lvl2pPr>
            <a:lvl3pPr>
              <a:buBlip>
                <a:blip r:embed="rId2"/>
              </a:buBlip>
            </a:lvl3pPr>
          </a:lstStyle>
          <a:p>
            <a:pPr/>
            <a:r>
              <a:t>Détecteur gradient</a:t>
            </a:r>
          </a:p>
          <a:p>
            <a:pPr lvl="1"/>
            <a:r>
              <a:t>Retrait des faux contours</a:t>
            </a:r>
          </a:p>
          <a:p>
            <a:pPr lvl="2"/>
            <a:r>
              <a:t>Seuillage avec hystérésis</a:t>
            </a:r>
          </a:p>
        </p:txBody>
      </p:sp>
      <p:pic>
        <p:nvPicPr>
          <p:cNvPr id="1399" name="Rounded Rectangle Rounded rectangle" descr="Rounded Rectangle Rounded rectangle"/>
          <p:cNvPicPr>
            <a:picLocks noChangeAspect="0"/>
          </p:cNvPicPr>
          <p:nvPr/>
        </p:nvPicPr>
        <p:blipFill>
          <a:blip r:embed="rId3">
            <a:extLst/>
          </a:blip>
          <a:stretch>
            <a:fillRect/>
          </a:stretch>
        </p:blipFill>
        <p:spPr>
          <a:xfrm>
            <a:off x="939800" y="3721100"/>
            <a:ext cx="11163301" cy="4381500"/>
          </a:xfrm>
          <a:prstGeom prst="rect">
            <a:avLst/>
          </a:prstGeom>
        </p:spPr>
      </p:pic>
      <p:sp>
        <p:nvSpPr>
          <p:cNvPr id="1400" name="Line"/>
          <p:cNvSpPr/>
          <p:nvPr/>
        </p:nvSpPr>
        <p:spPr>
          <a:xfrm>
            <a:off x="7912100" y="6324600"/>
            <a:ext cx="1760229" cy="830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795" y="21476"/>
                  <a:pt x="7971" y="18579"/>
                  <a:pt x="7971" y="18579"/>
                </a:cubicBezTo>
                <a:lnTo>
                  <a:pt x="9471" y="8813"/>
                </a:lnTo>
                <a:lnTo>
                  <a:pt x="11370" y="3583"/>
                </a:lnTo>
                <a:lnTo>
                  <a:pt x="15300" y="732"/>
                </a:lnTo>
                <a:lnTo>
                  <a:pt x="17467" y="0"/>
                </a:lnTo>
                <a:lnTo>
                  <a:pt x="18979" y="2806"/>
                </a:lnTo>
                <a:lnTo>
                  <a:pt x="21600" y="5469"/>
                </a:lnTo>
              </a:path>
            </a:pathLst>
          </a:custGeom>
          <a:ln w="25400">
            <a:solidFill>
              <a:srgbClr val="000000"/>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401" name="Line"/>
          <p:cNvSpPr/>
          <p:nvPr/>
        </p:nvSpPr>
        <p:spPr>
          <a:xfrm>
            <a:off x="2159000" y="4660900"/>
            <a:ext cx="5372100" cy="208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30" y="4406"/>
                </a:lnTo>
                <a:lnTo>
                  <a:pt x="1570" y="8744"/>
                </a:lnTo>
                <a:lnTo>
                  <a:pt x="2075" y="11368"/>
                </a:lnTo>
                <a:lnTo>
                  <a:pt x="3623" y="12928"/>
                </a:lnTo>
                <a:lnTo>
                  <a:pt x="5536" y="15735"/>
                </a:lnTo>
                <a:lnTo>
                  <a:pt x="6659" y="17623"/>
                </a:lnTo>
                <a:lnTo>
                  <a:pt x="7438" y="19237"/>
                </a:lnTo>
                <a:lnTo>
                  <a:pt x="8987" y="21110"/>
                </a:lnTo>
                <a:lnTo>
                  <a:pt x="10770" y="21600"/>
                </a:lnTo>
                <a:lnTo>
                  <a:pt x="12376" y="21566"/>
                </a:lnTo>
                <a:lnTo>
                  <a:pt x="12744" y="19007"/>
                </a:lnTo>
                <a:lnTo>
                  <a:pt x="12826" y="15438"/>
                </a:lnTo>
                <a:lnTo>
                  <a:pt x="13555" y="13185"/>
                </a:lnTo>
                <a:lnTo>
                  <a:pt x="14406" y="13033"/>
                </a:lnTo>
                <a:lnTo>
                  <a:pt x="15776" y="13589"/>
                </a:lnTo>
                <a:lnTo>
                  <a:pt x="17409" y="13548"/>
                </a:lnTo>
                <a:lnTo>
                  <a:pt x="18044" y="13298"/>
                </a:lnTo>
                <a:lnTo>
                  <a:pt x="18044" y="12381"/>
                </a:lnTo>
                <a:lnTo>
                  <a:pt x="18672" y="12216"/>
                </a:lnTo>
                <a:lnTo>
                  <a:pt x="19401" y="10667"/>
                </a:lnTo>
                <a:lnTo>
                  <a:pt x="19966" y="9508"/>
                </a:lnTo>
                <a:lnTo>
                  <a:pt x="20461" y="7357"/>
                </a:lnTo>
                <a:lnTo>
                  <a:pt x="20851" y="4986"/>
                </a:lnTo>
                <a:lnTo>
                  <a:pt x="21600" y="4091"/>
                </a:lnTo>
              </a:path>
            </a:pathLst>
          </a:custGeom>
          <a:ln w="25400">
            <a:solidFill>
              <a:srgbClr val="000000"/>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40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3" name="Contours"/>
          <p:cNvSpPr txBox="1"/>
          <p:nvPr>
            <p:ph type="title"/>
          </p:nvPr>
        </p:nvSpPr>
        <p:spPr>
          <a:prstGeom prst="rect">
            <a:avLst/>
          </a:prstGeom>
        </p:spPr>
        <p:txBody>
          <a:bodyPr/>
          <a:lstStyle>
            <a:lvl1pPr>
              <a:buAutoNum type="arabicPeriod" startAt="2"/>
            </a:lvl1pPr>
          </a:lstStyle>
          <a:p>
            <a:pPr/>
            <a:r>
              <a:t>Contours</a:t>
            </a:r>
          </a:p>
        </p:txBody>
      </p:sp>
      <p:sp>
        <p:nvSpPr>
          <p:cNvPr id="1404" name="⎜∇f⎟"/>
          <p:cNvSpPr/>
          <p:nvPr/>
        </p:nvSpPr>
        <p:spPr>
          <a:xfrm>
            <a:off x="1079500" y="4235244"/>
            <a:ext cx="741462" cy="838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rPr spc="100">
                <a:latin typeface="+mj-lt"/>
                <a:ea typeface="+mj-ea"/>
                <a:cs typeface="+mj-cs"/>
                <a:sym typeface="Times Roman"/>
              </a:rPr>
              <a:t>⎜∇</a:t>
            </a:r>
            <a:r>
              <a:rPr i="1" spc="300">
                <a:latin typeface="+mj-lt"/>
                <a:ea typeface="+mj-ea"/>
                <a:cs typeface="+mj-cs"/>
                <a:sym typeface="Times Roman"/>
              </a:rPr>
              <a:t>f</a:t>
            </a:r>
            <a:r>
              <a:rPr spc="100">
                <a:latin typeface="+mj-lt"/>
                <a:ea typeface="+mj-ea"/>
                <a:cs typeface="+mj-cs"/>
                <a:sym typeface="Times Roman"/>
              </a:rPr>
              <a:t>⎟</a:t>
            </a:r>
          </a:p>
        </p:txBody>
      </p:sp>
      <p:sp>
        <p:nvSpPr>
          <p:cNvPr id="1405" name="Sh Seuil haut"/>
          <p:cNvSpPr/>
          <p:nvPr/>
        </p:nvSpPr>
        <p:spPr>
          <a:xfrm>
            <a:off x="10396382" y="5720395"/>
            <a:ext cx="1473201" cy="4972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rPr i="1"/>
              <a:t>S</a:t>
            </a:r>
            <a:r>
              <a:rPr baseline="-31000" i="1"/>
              <a:t>h</a:t>
            </a:r>
            <a:r>
              <a:t> Seuil haut</a:t>
            </a:r>
          </a:p>
        </p:txBody>
      </p:sp>
      <p:sp>
        <p:nvSpPr>
          <p:cNvPr id="1406" name="Sb Seuil bas"/>
          <p:cNvSpPr/>
          <p:nvPr/>
        </p:nvSpPr>
        <p:spPr>
          <a:xfrm>
            <a:off x="10452100" y="6634795"/>
            <a:ext cx="1371600" cy="49721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r>
              <a:rPr i="1"/>
              <a:t>S</a:t>
            </a:r>
            <a:r>
              <a:rPr baseline="-31000" i="1"/>
              <a:t>b</a:t>
            </a:r>
            <a:r>
              <a:t> Seuil bas</a:t>
            </a:r>
          </a:p>
        </p:txBody>
      </p:sp>
      <p:sp>
        <p:nvSpPr>
          <p:cNvPr id="1407" name="Line"/>
          <p:cNvSpPr/>
          <p:nvPr/>
        </p:nvSpPr>
        <p:spPr>
          <a:xfrm>
            <a:off x="7906401" y="6323118"/>
            <a:ext cx="1760230" cy="830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795" y="21476"/>
                  <a:pt x="7971" y="18579"/>
                  <a:pt x="7971" y="18579"/>
                </a:cubicBezTo>
                <a:lnTo>
                  <a:pt x="9471" y="8813"/>
                </a:lnTo>
                <a:lnTo>
                  <a:pt x="11370" y="3583"/>
                </a:lnTo>
                <a:lnTo>
                  <a:pt x="15300" y="732"/>
                </a:lnTo>
                <a:lnTo>
                  <a:pt x="17467" y="0"/>
                </a:lnTo>
                <a:lnTo>
                  <a:pt x="18979" y="2806"/>
                </a:lnTo>
                <a:lnTo>
                  <a:pt x="21600" y="5469"/>
                </a:lnTo>
              </a:path>
            </a:pathLst>
          </a:custGeom>
          <a:ln w="25400">
            <a:solidFill>
              <a:srgbClr val="FF4013"/>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408" name="Line"/>
          <p:cNvSpPr/>
          <p:nvPr/>
        </p:nvSpPr>
        <p:spPr>
          <a:xfrm>
            <a:off x="1879475" y="4235113"/>
            <a:ext cx="8683650" cy="30567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 y="0"/>
                </a:moveTo>
                <a:lnTo>
                  <a:pt x="0" y="21600"/>
                </a:lnTo>
                <a:lnTo>
                  <a:pt x="21600" y="21585"/>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409" name="Line"/>
          <p:cNvSpPr/>
          <p:nvPr/>
        </p:nvSpPr>
        <p:spPr>
          <a:xfrm flipV="1">
            <a:off x="2098866" y="6014450"/>
            <a:ext cx="8224888" cy="4677"/>
          </a:xfrm>
          <a:prstGeom prst="line">
            <a:avLst/>
          </a:prstGeom>
          <a:ln w="25400" cap="rnd">
            <a:solidFill>
              <a:srgbClr val="000000"/>
            </a:solidFill>
            <a:custDash>
              <a:ds d="100000" sp="200000"/>
            </a:custDash>
            <a:miter lim="400000"/>
          </a:ln>
        </p:spPr>
        <p:txBody>
          <a:bodyPr lIns="0" tIns="0" rIns="0" bIns="0" anchor="ctr"/>
          <a:lstStyle/>
          <a:p>
            <a:pPr defTabSz="914400">
              <a:spcBef>
                <a:spcPts val="0"/>
              </a:spcBef>
              <a:buClrTx/>
              <a:tabLst>
                <a:tab pos="914400" algn="l"/>
              </a:tabLst>
              <a:defRPr>
                <a:solidFill>
                  <a:srgbClr val="232A32"/>
                </a:solidFill>
              </a:defRPr>
            </a:pPr>
          </a:p>
        </p:txBody>
      </p:sp>
      <p:sp>
        <p:nvSpPr>
          <p:cNvPr id="1410" name="Line"/>
          <p:cNvSpPr/>
          <p:nvPr/>
        </p:nvSpPr>
        <p:spPr>
          <a:xfrm flipV="1">
            <a:off x="2098866" y="6921499"/>
            <a:ext cx="8234222" cy="4678"/>
          </a:xfrm>
          <a:prstGeom prst="line">
            <a:avLst/>
          </a:prstGeom>
          <a:ln w="25400" cap="rnd">
            <a:solidFill>
              <a:srgbClr val="000000"/>
            </a:solidFill>
            <a:custDash>
              <a:ds d="100000" sp="200000"/>
            </a:custDash>
            <a:miter lim="400000"/>
          </a:ln>
        </p:spPr>
        <p:txBody>
          <a:bodyPr lIns="0" tIns="0" rIns="0" bIns="0" anchor="ctr"/>
          <a:lstStyle/>
          <a:p>
            <a:pPr defTabSz="914400">
              <a:spcBef>
                <a:spcPts val="0"/>
              </a:spcBef>
              <a:buClrTx/>
              <a:tabLst>
                <a:tab pos="914400" algn="l"/>
              </a:tabLst>
              <a:defRPr>
                <a:solidFill>
                  <a:srgbClr val="232A32"/>
                </a:solidFill>
              </a:defRPr>
            </a:pPr>
          </a:p>
        </p:txBody>
      </p:sp>
      <p:sp>
        <p:nvSpPr>
          <p:cNvPr id="1411" name="Line"/>
          <p:cNvSpPr/>
          <p:nvPr/>
        </p:nvSpPr>
        <p:spPr>
          <a:xfrm>
            <a:off x="2159000" y="4660900"/>
            <a:ext cx="5372100" cy="208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30" y="4406"/>
                </a:lnTo>
                <a:lnTo>
                  <a:pt x="1570" y="8744"/>
                </a:lnTo>
                <a:lnTo>
                  <a:pt x="2075" y="11368"/>
                </a:lnTo>
                <a:lnTo>
                  <a:pt x="3623" y="12928"/>
                </a:lnTo>
                <a:lnTo>
                  <a:pt x="5536" y="15735"/>
                </a:lnTo>
                <a:lnTo>
                  <a:pt x="6659" y="17623"/>
                </a:lnTo>
                <a:lnTo>
                  <a:pt x="7438" y="19237"/>
                </a:lnTo>
                <a:lnTo>
                  <a:pt x="8987" y="21110"/>
                </a:lnTo>
                <a:lnTo>
                  <a:pt x="10770" y="21600"/>
                </a:lnTo>
                <a:lnTo>
                  <a:pt x="12376" y="21566"/>
                </a:lnTo>
                <a:lnTo>
                  <a:pt x="12744" y="19007"/>
                </a:lnTo>
                <a:lnTo>
                  <a:pt x="12826" y="15438"/>
                </a:lnTo>
                <a:lnTo>
                  <a:pt x="13555" y="13185"/>
                </a:lnTo>
                <a:lnTo>
                  <a:pt x="14406" y="13033"/>
                </a:lnTo>
                <a:lnTo>
                  <a:pt x="15776" y="13589"/>
                </a:lnTo>
                <a:lnTo>
                  <a:pt x="17409" y="13548"/>
                </a:lnTo>
                <a:lnTo>
                  <a:pt x="18044" y="13298"/>
                </a:lnTo>
                <a:lnTo>
                  <a:pt x="18044" y="12381"/>
                </a:lnTo>
                <a:lnTo>
                  <a:pt x="18672" y="12216"/>
                </a:lnTo>
                <a:lnTo>
                  <a:pt x="19401" y="10667"/>
                </a:lnTo>
                <a:lnTo>
                  <a:pt x="19966" y="9508"/>
                </a:lnTo>
                <a:lnTo>
                  <a:pt x="20461" y="7357"/>
                </a:lnTo>
                <a:lnTo>
                  <a:pt x="20851" y="4986"/>
                </a:lnTo>
                <a:lnTo>
                  <a:pt x="21600" y="4091"/>
                </a:lnTo>
              </a:path>
            </a:pathLst>
          </a:custGeom>
          <a:ln w="25400">
            <a:solidFill>
              <a:srgbClr val="669C35"/>
            </a:solidFill>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grpSp>
        <p:nvGrpSpPr>
          <p:cNvPr id="1414" name="Group"/>
          <p:cNvGrpSpPr/>
          <p:nvPr/>
        </p:nvGrpSpPr>
        <p:grpSpPr>
          <a:xfrm>
            <a:off x="8256122" y="2412045"/>
            <a:ext cx="2284878" cy="433710"/>
            <a:chOff x="0" y="0"/>
            <a:chExt cx="2284877" cy="433709"/>
          </a:xfrm>
        </p:grpSpPr>
        <p:sp>
          <p:nvSpPr>
            <p:cNvPr id="1412" name="Line"/>
            <p:cNvSpPr/>
            <p:nvPr/>
          </p:nvSpPr>
          <p:spPr>
            <a:xfrm flipV="1">
              <a:off x="0" y="242254"/>
              <a:ext cx="613190" cy="1684"/>
            </a:xfrm>
            <a:prstGeom prst="line">
              <a:avLst/>
            </a:prstGeom>
            <a:noFill/>
            <a:ln w="25400" cap="flat">
              <a:solidFill>
                <a:srgbClr val="669C35"/>
              </a:solidFill>
              <a:prstDash val="solid"/>
              <a:roun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1413" name="On conserve"/>
            <p:cNvSpPr/>
            <p:nvPr/>
          </p:nvSpPr>
          <p:spPr>
            <a:xfrm>
              <a:off x="811677" y="-1"/>
              <a:ext cx="1473201"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t>On conserve</a:t>
              </a:r>
            </a:p>
          </p:txBody>
        </p:sp>
      </p:grpSp>
      <p:grpSp>
        <p:nvGrpSpPr>
          <p:cNvPr id="1417" name="Group"/>
          <p:cNvGrpSpPr/>
          <p:nvPr/>
        </p:nvGrpSpPr>
        <p:grpSpPr>
          <a:xfrm>
            <a:off x="8255000" y="2945445"/>
            <a:ext cx="3124200" cy="433710"/>
            <a:chOff x="0" y="0"/>
            <a:chExt cx="3124200" cy="433709"/>
          </a:xfrm>
        </p:grpSpPr>
        <p:sp>
          <p:nvSpPr>
            <p:cNvPr id="1415" name="Line"/>
            <p:cNvSpPr/>
            <p:nvPr/>
          </p:nvSpPr>
          <p:spPr>
            <a:xfrm flipV="1">
              <a:off x="0" y="242254"/>
              <a:ext cx="613190" cy="1684"/>
            </a:xfrm>
            <a:prstGeom prst="line">
              <a:avLst/>
            </a:prstGeom>
            <a:noFill/>
            <a:ln w="25400" cap="flat">
              <a:solidFill>
                <a:srgbClr val="FF4013"/>
              </a:solidFill>
              <a:prstDash val="solid"/>
              <a:round/>
            </a:ln>
            <a:effectLst/>
          </p:spPr>
          <p:txBody>
            <a:bodyPr wrap="square" lIns="0" tIns="0" rIns="0" bIns="0" numCol="1" anchor="t">
              <a:noAutofit/>
            </a:bodyPr>
            <a:lstStyle/>
            <a:p>
              <a:pPr defTabSz="914400">
                <a:spcBef>
                  <a:spcPts val="0"/>
                </a:spcBef>
                <a:buClrTx/>
                <a:tabLst>
                  <a:tab pos="914400" algn="l"/>
                </a:tabLst>
                <a:defRPr>
                  <a:solidFill>
                    <a:srgbClr val="232A32"/>
                  </a:solidFill>
                </a:defRPr>
              </a:pPr>
            </a:p>
          </p:txBody>
        </p:sp>
        <p:sp>
          <p:nvSpPr>
            <p:cNvPr id="1416" name="On ne conserve pas"/>
            <p:cNvSpPr/>
            <p:nvPr/>
          </p:nvSpPr>
          <p:spPr>
            <a:xfrm>
              <a:off x="812800" y="-1"/>
              <a:ext cx="2311400"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r>
                <a:t>On ne conserve pas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40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409"/>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4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5" fill="hold">
                                  <p:stCondLst>
                                    <p:cond delay="0"/>
                                  </p:stCondLst>
                                  <p:iterate type="el" backwards="0">
                                    <p:tmAbs val="0"/>
                                  </p:iterate>
                                  <p:childTnLst>
                                    <p:set>
                                      <p:cBhvr>
                                        <p:cTn id="19" fill="hold"/>
                                        <p:tgtEl>
                                          <p:spTgt spid="1411"/>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14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1407"/>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1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4" grpId="6"/>
      <p:bldP build="whole" bldLvl="1" animBg="1" rev="0" advAuto="0" spid="1406" grpId="2"/>
      <p:bldP build="whole" bldLvl="1" animBg="1" rev="0" advAuto="0" spid="1410" grpId="4"/>
      <p:bldP build="whole" bldLvl="1" animBg="1" rev="0" advAuto="0" spid="1405" grpId="1"/>
      <p:bldP build="whole" bldLvl="1" animBg="1" rev="0" advAuto="0" spid="1417" grpId="8"/>
      <p:bldP build="whole" bldLvl="1" animBg="1" rev="0" advAuto="0" spid="1409" grpId="3"/>
      <p:bldP build="whole" bldLvl="1" animBg="1" rev="0" advAuto="0" spid="1407" grpId="7"/>
      <p:bldP build="whole" bldLvl="1" animBg="1" rev="0" advAuto="0" spid="1411" grpId="5"/>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19" name="Source : M. Tiberiu, CS dept, Technical U. of Cluj-Napoca Source : M. Tiberiu, CS dept, Technical U. of Cluj-Napoca" descr="Source : M. Tiberiu, CS dept, Technical U. of Cluj-Napoca Source : M. Tiberiu, CS dept, Technical U. of Cluj-Napoca"/>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420" name="Détecteur gradient…"/>
          <p:cNvSpPr txBox="1"/>
          <p:nvPr>
            <p:ph type="body" idx="1"/>
          </p:nvPr>
        </p:nvSpPr>
        <p:spPr>
          <a:prstGeom prst="rect">
            <a:avLst/>
          </a:prstGeom>
        </p:spPr>
        <p:txBody>
          <a:bodyPr/>
          <a:lstStyle>
            <a:lvl2pPr>
              <a:buAutoNum type="alphaLcParenR" startAt="3"/>
            </a:lvl2pPr>
            <a:lvl3pPr>
              <a:buBlip>
                <a:blip r:embed="rId4"/>
              </a:buBlip>
            </a:lvl3pPr>
          </a:lstStyle>
          <a:p>
            <a:pPr/>
            <a:r>
              <a:t>Détecteur gradient</a:t>
            </a:r>
          </a:p>
          <a:p>
            <a:pPr lvl="1"/>
            <a:r>
              <a:t>Retrait des faux contours</a:t>
            </a:r>
          </a:p>
          <a:p>
            <a:pPr lvl="2"/>
            <a:r>
              <a:t>Seuillage avec hystérésis</a:t>
            </a:r>
          </a:p>
        </p:txBody>
      </p:sp>
      <p:sp>
        <p:nvSpPr>
          <p:cNvPr id="1421"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2" name="Contours"/>
          <p:cNvSpPr txBox="1"/>
          <p:nvPr>
            <p:ph type="title"/>
          </p:nvPr>
        </p:nvSpPr>
        <p:spPr>
          <a:prstGeom prst="rect">
            <a:avLst/>
          </a:prstGeom>
        </p:spPr>
        <p:txBody>
          <a:bodyPr/>
          <a:lstStyle>
            <a:lvl1pPr>
              <a:buAutoNum type="arabicPeriod" startAt="2"/>
            </a:lvl1pPr>
          </a:lstStyle>
          <a:p>
            <a:pPr/>
            <a:r>
              <a:t>Contours</a:t>
            </a:r>
          </a:p>
        </p:txBody>
      </p:sp>
      <p:pic>
        <p:nvPicPr>
          <p:cNvPr id="1423" name="droppedImage.png" descr="droppedImage.png"/>
          <p:cNvPicPr>
            <a:picLocks noChangeAspect="0"/>
          </p:cNvPicPr>
          <p:nvPr/>
        </p:nvPicPr>
        <p:blipFill>
          <a:blip r:embed="rId5">
            <a:extLst/>
          </a:blip>
          <a:stretch>
            <a:fillRect/>
          </a:stretch>
        </p:blipFill>
        <p:spPr>
          <a:xfrm>
            <a:off x="1092200" y="3136900"/>
            <a:ext cx="4229100" cy="4267200"/>
          </a:xfrm>
          <a:prstGeom prst="rect">
            <a:avLst/>
          </a:prstGeom>
        </p:spPr>
      </p:pic>
      <p:pic>
        <p:nvPicPr>
          <p:cNvPr id="1424" name="droppedImage.png" descr="droppedImage.png"/>
          <p:cNvPicPr>
            <a:picLocks noChangeAspect="0"/>
          </p:cNvPicPr>
          <p:nvPr/>
        </p:nvPicPr>
        <p:blipFill>
          <a:blip r:embed="rId6">
            <a:extLst/>
          </a:blip>
          <a:stretch>
            <a:fillRect/>
          </a:stretch>
        </p:blipFill>
        <p:spPr>
          <a:xfrm>
            <a:off x="7683500" y="3136900"/>
            <a:ext cx="4229100" cy="4267200"/>
          </a:xfrm>
          <a:prstGeom prst="rect">
            <a:avLst/>
          </a:prstGeom>
        </p:spPr>
      </p:pic>
      <p:sp>
        <p:nvSpPr>
          <p:cNvPr id="1425" name="Arrow"/>
          <p:cNvSpPr/>
          <p:nvPr/>
        </p:nvSpPr>
        <p:spPr>
          <a:xfrm>
            <a:off x="5689600" y="4838700"/>
            <a:ext cx="1511300" cy="863600"/>
          </a:xfrm>
          <a:prstGeom prst="rightArrow">
            <a:avLst>
              <a:gd name="adj1" fmla="val 58580"/>
              <a:gd name="adj2" fmla="val 59473"/>
            </a:avLst>
          </a:prstGeom>
          <a:solidFill>
            <a:srgbClr val="D2DFF6"/>
          </a:solidFill>
          <a:ln w="76200">
            <a:solidFill>
              <a:srgbClr val="D2DEF6"/>
            </a:solidFill>
            <a:miter lim="400000"/>
          </a:ln>
          <a:effectLst>
            <a:outerShdw sx="100000" sy="100000" kx="0" ky="0" algn="b" rotWithShape="0" blurRad="38100" dist="114300" dir="2700000">
              <a:srgbClr val="929292">
                <a:alpha val="49999"/>
              </a:srgbClr>
            </a:outerShdw>
          </a:effectLst>
        </p:spPr>
        <p:txBody>
          <a:bodyPr lIns="76200" tIns="76200" rIns="76200" bIns="76200" anchor="ctr"/>
          <a:lstStyle/>
          <a:p>
            <a:pPr algn="ctr" defTabSz="457200">
              <a:spcBef>
                <a:spcPts val="0"/>
              </a:spcBef>
              <a:defRPr>
                <a:solidFill>
                  <a:srgbClr val="232A32"/>
                </a:solidFill>
              </a:defRPr>
            </a:pPr>
          </a:p>
        </p:txBody>
      </p:sp>
      <p:grpSp>
        <p:nvGrpSpPr>
          <p:cNvPr id="1430" name="Group"/>
          <p:cNvGrpSpPr/>
          <p:nvPr/>
        </p:nvGrpSpPr>
        <p:grpSpPr>
          <a:xfrm>
            <a:off x="1676400" y="7550150"/>
            <a:ext cx="3701761" cy="939801"/>
            <a:chOff x="0" y="-43495"/>
            <a:chExt cx="3701760" cy="939800"/>
          </a:xfrm>
        </p:grpSpPr>
        <p:sp>
          <p:nvSpPr>
            <p:cNvPr id="1426" name="Square"/>
            <p:cNvSpPr/>
            <p:nvPr/>
          </p:nvSpPr>
          <p:spPr>
            <a:xfrm>
              <a:off x="0" y="89854"/>
              <a:ext cx="241300" cy="241301"/>
            </a:xfrm>
            <a:prstGeom prst="rect">
              <a:avLst/>
            </a:prstGeom>
            <a:solidFill>
              <a:srgbClr val="808080"/>
            </a:solidFill>
            <a:ln w="1270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1427" name="Contours faibles (Sb &lt; M &lt; Sh)"/>
            <p:cNvSpPr/>
            <p:nvPr/>
          </p:nvSpPr>
          <p:spPr>
            <a:xfrm>
              <a:off x="325387" y="-43496"/>
              <a:ext cx="3376374"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spc="0"/>
                <a:t>Contours faibles </a:t>
              </a:r>
              <a:r>
                <a:t>(</a:t>
              </a:r>
              <a:r>
                <a:rPr i="1"/>
                <a:t>S</a:t>
              </a:r>
              <a:r>
                <a:rPr baseline="-31000" i="1"/>
                <a:t>b</a:t>
              </a:r>
              <a:r>
                <a:rPr baseline="-5999" i="1"/>
                <a:t> </a:t>
              </a:r>
              <a:r>
                <a:t>&lt; </a:t>
              </a:r>
              <a:r>
                <a:rPr i="1"/>
                <a:t>M </a:t>
              </a:r>
              <a:r>
                <a:t>&lt; </a:t>
              </a:r>
              <a:r>
                <a:rPr i="1"/>
                <a:t>S</a:t>
              </a:r>
              <a:r>
                <a:rPr baseline="-31000" i="1"/>
                <a:t>h</a:t>
              </a:r>
              <a:r>
                <a:t>)</a:t>
              </a:r>
            </a:p>
          </p:txBody>
        </p:sp>
        <p:sp>
          <p:nvSpPr>
            <p:cNvPr id="1428" name="Square"/>
            <p:cNvSpPr/>
            <p:nvPr/>
          </p:nvSpPr>
          <p:spPr>
            <a:xfrm>
              <a:off x="0" y="508954"/>
              <a:ext cx="241300" cy="241301"/>
            </a:xfrm>
            <a:prstGeom prst="rect">
              <a:avLst/>
            </a:prstGeom>
            <a:solidFill>
              <a:srgbClr val="000000"/>
            </a:solidFill>
            <a:ln w="12700" cap="flat">
              <a:solidFill>
                <a:srgbClr val="000000"/>
              </a:solidFill>
              <a:prstDash val="solid"/>
              <a:round/>
            </a:ln>
            <a:effectLst/>
          </p:spPr>
          <p:txBody>
            <a:bodyPr wrap="square" lIns="76200" tIns="76200" rIns="76200" bIns="76200" numCol="1" anchor="ctr">
              <a:noAutofit/>
            </a:bodyPr>
            <a:lstStyle/>
            <a:p>
              <a:pPr algn="ctr" defTabSz="457200">
                <a:spcBef>
                  <a:spcPts val="0"/>
                </a:spcBef>
                <a:defRPr>
                  <a:solidFill>
                    <a:srgbClr val="232A32"/>
                  </a:solidFill>
                </a:defRPr>
              </a:pPr>
            </a:p>
          </p:txBody>
        </p:sp>
        <p:sp>
          <p:nvSpPr>
            <p:cNvPr id="1429" name="Contours forts ( Sh &lt; M)"/>
            <p:cNvSpPr/>
            <p:nvPr/>
          </p:nvSpPr>
          <p:spPr>
            <a:xfrm>
              <a:off x="330200" y="375604"/>
              <a:ext cx="2699933"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spc="0"/>
                <a:t>Contours forts </a:t>
              </a:r>
              <a:r>
                <a:t>( </a:t>
              </a:r>
              <a:r>
                <a:rPr i="1"/>
                <a:t>S</a:t>
              </a:r>
              <a:r>
                <a:rPr baseline="-31000" i="1"/>
                <a:t>h</a:t>
              </a:r>
              <a:r>
                <a:rPr baseline="-5999" i="1"/>
                <a:t> </a:t>
              </a:r>
              <a:r>
                <a:t>&lt; </a:t>
              </a:r>
              <a:r>
                <a:rPr i="1"/>
                <a:t>M</a:t>
              </a:r>
              <a:r>
                <a:t>)</a:t>
              </a:r>
            </a:p>
          </p:txBody>
        </p:sp>
      </p:grpSp>
      <p:pic>
        <p:nvPicPr>
          <p:cNvPr id="1431" name="image.png" descr="image.png"/>
          <p:cNvPicPr>
            <a:picLocks noChangeAspect="0"/>
          </p:cNvPicPr>
          <p:nvPr/>
        </p:nvPicPr>
        <p:blipFill>
          <a:blip r:embed="rId7">
            <a:extLst/>
          </a:blip>
          <a:stretch>
            <a:fillRect/>
          </a:stretch>
        </p:blipFill>
        <p:spPr>
          <a:xfrm>
            <a:off x="13195300" y="2179637"/>
            <a:ext cx="7200900" cy="1295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4" grpId="1"/>
      <p:bldP build="whole" bldLvl="1" animBg="1" rev="0" advAuto="0" spid="1425"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Une image"/>
          <p:cNvSpPr txBox="1"/>
          <p:nvPr>
            <p:ph type="body" idx="1"/>
          </p:nvPr>
        </p:nvSpPr>
        <p:spPr>
          <a:prstGeom prst="rect">
            <a:avLst/>
          </a:prstGeom>
        </p:spPr>
        <p:txBody>
          <a:bodyPr/>
          <a:lstStyle/>
          <a:p>
            <a:pPr lvl="2">
              <a:buBlip>
                <a:blip r:embed="rId2"/>
              </a:buBlip>
            </a:pPr>
            <a:r>
              <a:t>Une image</a:t>
            </a:r>
          </a:p>
        </p:txBody>
      </p:sp>
      <p:pic>
        <p:nvPicPr>
          <p:cNvPr id="137"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38" name="Préambule"/>
          <p:cNvSpPr txBox="1"/>
          <p:nvPr>
            <p:ph type="title"/>
          </p:nvPr>
        </p:nvSpPr>
        <p:spPr>
          <a:prstGeom prst="rect">
            <a:avLst/>
          </a:prstGeom>
        </p:spPr>
        <p:txBody>
          <a:bodyPr/>
          <a:lstStyle>
            <a:lvl1pPr marL="0" indent="0">
              <a:buSzTx/>
              <a:buNone/>
            </a:lvl1pPr>
          </a:lstStyle>
          <a:p>
            <a:pPr/>
            <a:r>
              <a:t>Préambule</a:t>
            </a:r>
          </a:p>
        </p:txBody>
      </p:sp>
      <p:sp>
        <p:nvSpPr>
          <p:cNvPr id="139"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 name="contour1D.mov" descr="contour1D.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6003471" y="1495373"/>
            <a:ext cx="6417129" cy="5715001"/>
          </a:xfrm>
          <a:prstGeom prst="rect">
            <a:avLst/>
          </a:prstGeom>
        </p:spPr>
      </p:pic>
      <p:pic>
        <p:nvPicPr>
          <p:cNvPr id="141" name="contourContrastFlou.png" descr="contourContrastFlou.png"/>
          <p:cNvPicPr>
            <a:picLocks noChangeAspect="0"/>
          </p:cNvPicPr>
          <p:nvPr/>
        </p:nvPicPr>
        <p:blipFill>
          <a:blip r:embed="rId7">
            <a:extLst/>
          </a:blip>
          <a:stretch>
            <a:fillRect/>
          </a:stretch>
        </p:blipFill>
        <p:spPr>
          <a:xfrm>
            <a:off x="558800" y="5816600"/>
            <a:ext cx="5179765" cy="2755264"/>
          </a:xfrm>
          <a:prstGeom prst="rect">
            <a:avLst/>
          </a:prstGeom>
        </p:spPr>
      </p:pic>
      <p:pic>
        <p:nvPicPr>
          <p:cNvPr id="142" name="droppedImage.tiff" descr="droppedImage.tiff"/>
          <p:cNvPicPr>
            <a:picLocks noChangeAspect="0"/>
          </p:cNvPicPr>
          <p:nvPr/>
        </p:nvPicPr>
        <p:blipFill>
          <a:blip r:embed="rId8">
            <a:extLst/>
          </a:blip>
          <a:stretch>
            <a:fillRect/>
          </a:stretch>
        </p:blipFill>
        <p:spPr>
          <a:xfrm>
            <a:off x="558800" y="2527300"/>
            <a:ext cx="5181600" cy="3035300"/>
          </a:xfrm>
          <a:prstGeom prst="rect">
            <a:avLst/>
          </a:prstGeom>
        </p:spPr>
      </p:pic>
      <p:sp>
        <p:nvSpPr>
          <p:cNvPr id="143" name="Line"/>
          <p:cNvSpPr/>
          <p:nvPr/>
        </p:nvSpPr>
        <p:spPr>
          <a:xfrm>
            <a:off x="647656" y="4622800"/>
            <a:ext cx="4985206" cy="0"/>
          </a:xfrm>
          <a:prstGeom prst="line">
            <a:avLst/>
          </a:prstGeom>
          <a:ln w="25400">
            <a:solidFill>
              <a:srgbClr val="2033FF"/>
            </a:solidFill>
            <a:headEnd type="triangle" len="sm"/>
            <a:tailEnd type="stealth"/>
          </a:ln>
        </p:spPr>
        <p:txBody>
          <a:bodyPr lIns="0" tIns="0" rIns="0" bIns="0"/>
          <a:lstStyle/>
          <a:p>
            <a:pPr defTabSz="914400">
              <a:spcBef>
                <a:spcPts val="0"/>
              </a:spcBef>
              <a:buClrTx/>
              <a:tabLst>
                <a:tab pos="914400" algn="l"/>
              </a:tabLst>
              <a:defRPr>
                <a:solidFill>
                  <a:srgbClr val="232A32"/>
                </a:solidFill>
              </a:defRPr>
            </a:pPr>
          </a:p>
        </p:txBody>
      </p:sp>
      <p:sp>
        <p:nvSpPr>
          <p:cNvPr id="144" name="Hypothèse : Le contour représente la frontière d'un objet"/>
          <p:cNvSpPr txBox="1"/>
          <p:nvPr/>
        </p:nvSpPr>
        <p:spPr>
          <a:xfrm>
            <a:off x="6320007" y="7730958"/>
            <a:ext cx="5923757" cy="433711"/>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wrap="none" lIns="76200" tIns="76200" rIns="76200" bIns="76200" anchor="ctr">
            <a:spAutoFit/>
          </a:bodyPr>
          <a:lstStyle/>
          <a:p>
            <a:pPr/>
            <a:r>
              <a:rPr b="1" i="1"/>
              <a:t>Hypothèse</a:t>
            </a:r>
            <a:r>
              <a:t> : Le contour représente la frontière d'un objet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0"/>
                                        </p:tgtEl>
                                        <p:attrNameLst>
                                          <p:attrName>style.visibility</p:attrName>
                                        </p:attrNameLst>
                                      </p:cBhvr>
                                      <p:to>
                                        <p:strVal val="visible"/>
                                      </p:to>
                                    </p:set>
                                  </p:childTnLst>
                                </p:cTn>
                              </p:par>
                            </p:childTnLst>
                          </p:cTn>
                        </p:par>
                        <p:par>
                          <p:cTn id="7" fill="hold">
                            <p:stCondLst>
                              <p:cond delay="0"/>
                            </p:stCondLst>
                            <p:childTnLst>
                              <p:par>
                                <p:cTn id="8" presetClass="mediacall" nodeType="afterEffect" presetSubtype="0" presetID="1" grpId="2" fill="hold">
                                  <p:stCondLst>
                                    <p:cond delay="0"/>
                                  </p:stCondLst>
                                  <p:childTnLst>
                                    <p:cmd type="call" cmd="playFrom(0.0)">
                                      <p:cBhvr>
                                        <p:cTn id="9" dur="14900" fill="hold"/>
                                        <p:tgtEl>
                                          <p:spTgt spid="140"/>
                                        </p:tgtEl>
                                      </p:cBhvr>
                                    </p:cmd>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4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7" fill="hold" display="0">
                  <p:stCondLst>
                    <p:cond delay="indefinite"/>
                  </p:stCondLst>
                </p:cTn>
                <p:tgtEl>
                  <p:spTgt spid="140"/>
                </p:tgtEl>
              </p:cMediaNode>
            </p:video>
            <p:seq concurrent="1" prevAc="none" nextAc="seek">
              <p:cTn id="18" evtFilter="cancelBubble" nodeType="interactiveSeq" restart="whenNotActive" fill="hold">
                <p:stCondLst>
                  <p:cond delay="0" evt="onClick">
                    <p:tgtEl>
                      <p:spTgt spid="140"/>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140"/>
                                        </p:tgtEl>
                                      </p:cBhvr>
                                    </p:cmd>
                                  </p:childTnLst>
                                </p:cTn>
                              </p:par>
                            </p:childTnLst>
                          </p:cTn>
                        </p:par>
                      </p:childTnLst>
                    </p:cTn>
                  </p:par>
                </p:childTnLst>
              </p:cTn>
              <p:nextCondLst>
                <p:cond delay="0" evt="onClick">
                  <p:tgtEl>
                    <p:spTgt spid="140"/>
                  </p:tgtEl>
                </p:cond>
              </p:nextCondLst>
            </p:seq>
          </p:childTnLst>
        </p:cTn>
      </p:par>
    </p:tnLst>
    <p:bldLst>
      <p:bldP build="whole" bldLvl="1" animBg="1" rev="0" advAuto="0" spid="140" grpId="1"/>
      <p:bldP build="whole" bldLvl="1" animBg="1" rev="0" advAuto="0" spid="143" grpId="3"/>
      <p:bldP build="whole" bldLvl="1" animBg="1" rev="0" advAuto="0" spid="141" grpId="4"/>
    </p:bld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35" name="Source : Source :" descr="Source : Source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436" name="Détecteur gradient…"/>
          <p:cNvSpPr txBox="1"/>
          <p:nvPr>
            <p:ph type="body" idx="1"/>
          </p:nvPr>
        </p:nvSpPr>
        <p:spPr>
          <a:prstGeom prst="rect">
            <a:avLst/>
          </a:prstGeom>
        </p:spPr>
        <p:txBody>
          <a:bodyPr/>
          <a:lstStyle>
            <a:lvl2pPr>
              <a:buAutoNum type="alphaLcParenR" startAt="3"/>
            </a:lvl2pPr>
          </a:lstStyle>
          <a:p>
            <a:pPr/>
            <a:r>
              <a:t>Détecteur gradient</a:t>
            </a:r>
          </a:p>
          <a:p>
            <a:pPr lvl="1"/>
            <a:r>
              <a:t>Retrait des faux contours</a:t>
            </a:r>
          </a:p>
        </p:txBody>
      </p:sp>
      <p:sp>
        <p:nvSpPr>
          <p:cNvPr id="143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8" name="Contours"/>
          <p:cNvSpPr txBox="1"/>
          <p:nvPr>
            <p:ph type="title"/>
          </p:nvPr>
        </p:nvSpPr>
        <p:spPr>
          <a:prstGeom prst="rect">
            <a:avLst/>
          </a:prstGeom>
        </p:spPr>
        <p:txBody>
          <a:bodyPr/>
          <a:lstStyle>
            <a:lvl1pPr>
              <a:buAutoNum type="arabicPeriod" startAt="2"/>
            </a:lvl1pPr>
          </a:lstStyle>
          <a:p>
            <a:pPr/>
            <a:r>
              <a:t>Contours</a:t>
            </a:r>
          </a:p>
        </p:txBody>
      </p:sp>
      <p:graphicFrame>
        <p:nvGraphicFramePr>
          <p:cNvPr id="1439" name="Algorithme 4.2 : Seuillage avec hystérésis"/>
          <p:cNvGraphicFramePr/>
          <p:nvPr/>
        </p:nvGraphicFramePr>
        <p:xfrm>
          <a:off x="551841" y="2654282"/>
          <a:ext cx="11901118" cy="598805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634900"/>
                <a:gridCol w="11266218"/>
              </a:tblGrid>
              <a:tr h="584200">
                <a:tc gridSpan="2">
                  <a:txBody>
                    <a:bodyPr/>
                    <a:lstStyle/>
                    <a:p>
                      <a:pPr algn="l" defTabSz="469900">
                        <a:defRPr sz="1800">
                          <a:solidFill>
                            <a:srgbClr val="000000"/>
                          </a:solidFill>
                        </a:defRPr>
                      </a:pPr>
                      <a:r>
                        <a:rPr b="1" sz="2000">
                          <a:latin typeface="+mn-lt"/>
                          <a:ea typeface="+mn-ea"/>
                          <a:cs typeface="+mn-cs"/>
                          <a:sym typeface="Helvetica"/>
                        </a:rPr>
                        <a:t>Algorithme 4.2 : Seuillage avec hystérésis</a:t>
                      </a:r>
                    </a:p>
                  </a:txBody>
                  <a:tcPr marL="139700" marR="139700" marT="139700" marB="139700" anchor="ctr" anchorCtr="0" horzOverflow="overflow">
                    <a:lnL/>
                    <a:lnR/>
                    <a:lnT/>
                    <a:lnB/>
                    <a:solidFill>
                      <a:srgbClr val="000000">
                        <a:alpha val="0"/>
                      </a:srgbClr>
                    </a:solidFill>
                  </a:tcPr>
                </a:tc>
                <a:tc hMerge="1">
                  <a:tcPr/>
                </a:tc>
              </a:tr>
              <a:tr h="700736">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9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une carte de contours (résultat de la sup. des non-max)	</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spc="90">
                          <a:latin typeface="+mj-lt"/>
                          <a:ea typeface="+mj-ea"/>
                          <a:cs typeface="+mj-cs"/>
                          <a:sym typeface="Times Roman"/>
                        </a:rPr>
                        <a:t>S</a:t>
                      </a:r>
                      <a:r>
                        <a:rPr baseline="-33777" i="1"/>
                        <a:t>h</a:t>
                      </a:r>
                      <a:r>
                        <a:t> et </a:t>
                      </a:r>
                      <a:r>
                        <a:rPr i="1" spc="90">
                          <a:latin typeface="+mj-lt"/>
                          <a:ea typeface="+mj-ea"/>
                          <a:cs typeface="+mj-cs"/>
                          <a:sym typeface="Times Roman"/>
                        </a:rPr>
                        <a:t>S</a:t>
                      </a:r>
                      <a:r>
                        <a:rPr baseline="-33777" i="1"/>
                        <a:t>b</a:t>
                      </a:r>
                      <a:r>
                        <a:t>		2 seuils tels que </a:t>
                      </a:r>
                      <a:r>
                        <a:rPr i="1" spc="90">
                          <a:latin typeface="+mj-lt"/>
                          <a:ea typeface="+mj-ea"/>
                          <a:cs typeface="+mj-cs"/>
                          <a:sym typeface="Times Roman"/>
                        </a:rPr>
                        <a:t>S</a:t>
                      </a:r>
                      <a:r>
                        <a:rPr baseline="-33777" i="1"/>
                        <a:t>h</a:t>
                      </a:r>
                      <a:r>
                        <a:t> &gt; </a:t>
                      </a:r>
                      <a:r>
                        <a:rPr i="1" spc="90">
                          <a:latin typeface="+mj-lt"/>
                          <a:ea typeface="+mj-ea"/>
                          <a:cs typeface="+mj-cs"/>
                          <a:sym typeface="Times Roman"/>
                        </a:rPr>
                        <a:t>S</a:t>
                      </a:r>
                      <a:r>
                        <a:rPr baseline="-33777" i="1"/>
                        <a:t>b</a:t>
                      </a:r>
                    </a:p>
                  </a:txBody>
                  <a:tcPr marL="50800" marR="50800" marT="50800" marB="50800" anchor="t" anchorCtr="0" horzOverflow="overflow">
                    <a:lnR w="12700">
                      <a:miter lim="400000"/>
                    </a:lnR>
                    <a:lnT w="12700">
                      <a:miter lim="400000"/>
                    </a:lnT>
                  </a:tcPr>
                </a:tc>
                <a:tc hMerge="1">
                  <a:tcPr/>
                </a:tc>
              </a:tr>
              <a:tr h="361950">
                <a:tc gridSpan="2">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9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une carte binaire de contours</a:t>
                      </a:r>
                    </a:p>
                  </a:txBody>
                  <a:tcPr marL="50800" marR="50800" marT="50800" marB="50800" anchor="t" anchorCtr="0" horzOverflow="overflow">
                    <a:lnR w="12700">
                      <a:miter lim="400000"/>
                    </a:lnR>
                    <a:lnB>
                      <a:solidFill>
                        <a:srgbClr val="000000"/>
                      </a:solidFill>
                      <a:miter lim="400000"/>
                    </a:lnB>
                  </a:tcPr>
                </a:tc>
                <a:tc hMerge="1">
                  <a:tcPr/>
                </a:tc>
              </a:tr>
              <a:tr h="363537">
                <a:tc>
                  <a:txBody>
                    <a:bodyPr/>
                    <a:lstStyle/>
                    <a:p>
                      <a:pPr algn="l" defTabSz="457200">
                        <a:spcBef>
                          <a:spcPts val="1100"/>
                        </a:spcBef>
                        <a:defRPr sz="1700">
                          <a:sym typeface="Menlo Regular"/>
                        </a:defRPr>
                      </a:pPr>
                    </a:p>
                  </a:txBody>
                  <a:tcPr marL="50800" marR="50800" marT="50800" marB="50800" anchor="t" anchorCtr="0" horzOverflow="overflow">
                    <a:lnT>
                      <a:solidFill>
                        <a:srgbClr val="000000"/>
                      </a:solidFill>
                      <a:miter lim="400000"/>
                    </a:lnT>
                  </a:tcPr>
                </a:tc>
                <a:tc>
                  <a:txBody>
                    <a:bodyPr/>
                    <a:lstStyle/>
                    <a:p>
                      <a:pPr algn="l" defTabSz="457200">
                        <a:spcBef>
                          <a:spcPts val="1100"/>
                        </a:spcBef>
                        <a:defRPr sz="1800">
                          <a:solidFill>
                            <a:srgbClr val="000000"/>
                          </a:solidFill>
                        </a:defRPr>
                      </a:pPr>
                      <a:r>
                        <a:rPr sz="1500">
                          <a:solidFill>
                            <a:srgbClr val="232A32"/>
                          </a:solidFill>
                          <a:sym typeface="Menlo Regular"/>
                        </a:rPr>
                        <a:t>Parcourir toute l’image</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Identifier tous les pixels dont c[m, n] &gt; Sh comme étant contours forts dans C[m, n]</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Identifier tous les pixels dont Sb  &lt; c[m, n] &lt; Sh comme contours faibles dans C[m, n]</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Parcourir toute l’image C[m, n]</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Au prochain contour fort rencontré, on pousse sa coordonnée dans une file</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Tant que la file n’est pas vide</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Extraire le premier point de la file</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Parcourir les 8-voisins un à un</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Si le pixel courant est un contour faible</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Changer comme contour fort</a:t>
                      </a:r>
                    </a:p>
                  </a:txBody>
                  <a:tcPr marL="63500" marR="63500" marT="63500" marB="63500" anchor="t" anchorCtr="0" horzOverflow="overflow">
                    <a:lnR w="12700">
                      <a:miter lim="400000"/>
                    </a:lnR>
                  </a:tcPr>
                </a:tc>
              </a:tr>
              <a:tr h="361950">
                <a:tc>
                  <a:txBody>
                    <a:bodyPr/>
                    <a:lstStyle/>
                    <a:p>
                      <a:pPr algn="l" defTabSz="457200">
                        <a:spcBef>
                          <a:spcPts val="1100"/>
                        </a:spcBef>
                        <a:defRPr sz="17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500">
                          <a:solidFill>
                            <a:srgbClr val="232A32"/>
                          </a:solidFill>
                          <a:sym typeface="Menlo Regular"/>
                        </a:rPr>
                        <a:t>				Pousser sa coordonnée dans la file</a:t>
                      </a:r>
                    </a:p>
                  </a:txBody>
                  <a:tcPr marL="63500" marR="63500" marT="63500" marB="63500" anchor="t" anchorCtr="0" horzOverflow="overflow">
                    <a:lnR w="12700">
                      <a:miter lim="400000"/>
                    </a:lnR>
                  </a:tcPr>
                </a:tc>
              </a:tr>
              <a:tr h="359016">
                <a:tc>
                  <a:txBody>
                    <a:bodyPr/>
                    <a:lstStyle/>
                    <a:p>
                      <a:pPr algn="l" defTabSz="457200">
                        <a:spcBef>
                          <a:spcPts val="1100"/>
                        </a:spcBef>
                        <a:defRPr sz="1700">
                          <a:sym typeface="Menlo Regular"/>
                        </a:defRPr>
                      </a:pPr>
                    </a:p>
                  </a:txBody>
                  <a:tcPr marL="50800" marR="50800" marT="50800" marB="50800" anchor="t" anchorCtr="0" horzOverflow="overflow">
                    <a:lnB w="12700">
                      <a:miter lim="400000"/>
                    </a:lnB>
                  </a:tcPr>
                </a:tc>
                <a:tc>
                  <a:txBody>
                    <a:bodyPr/>
                    <a:lstStyle/>
                    <a:p>
                      <a:pPr algn="l" defTabSz="457200">
                        <a:spcBef>
                          <a:spcPts val="1100"/>
                        </a:spcBef>
                        <a:defRPr sz="1800">
                          <a:solidFill>
                            <a:srgbClr val="000000"/>
                          </a:solidFill>
                        </a:defRPr>
                      </a:pPr>
                      <a:r>
                        <a:rPr sz="1500">
                          <a:solidFill>
                            <a:srgbClr val="232A32"/>
                          </a:solidFill>
                          <a:sym typeface="Menlo Regular"/>
                        </a:rPr>
                        <a:t>Re parcourir toute l’image C[m, n] et mettre à 0 les contours faibles qui restent</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41" name="Détecteur gradient…"/>
          <p:cNvSpPr txBox="1"/>
          <p:nvPr>
            <p:ph type="body" idx="1"/>
          </p:nvPr>
        </p:nvSpPr>
        <p:spPr>
          <a:prstGeom prst="rect">
            <a:avLst/>
          </a:prstGeom>
        </p:spPr>
        <p:txBody>
          <a:bodyPr/>
          <a:lstStyle>
            <a:lvl2pPr>
              <a:buAutoNum type="alphaLcParenR" startAt="4"/>
            </a:lvl2pPr>
            <a:lvl3pPr marR="1955800">
              <a:buBlip>
                <a:blip r:embed="rId2"/>
              </a:buBlip>
            </a:lvl3pPr>
          </a:lstStyle>
          <a:p>
            <a:pPr/>
            <a:r>
              <a:t>Détecteur gradient</a:t>
            </a:r>
          </a:p>
          <a:p>
            <a:pPr lvl="1"/>
            <a:r>
              <a:t>Détecteur de Canny</a:t>
            </a:r>
          </a:p>
          <a:p>
            <a:pPr lvl="2"/>
            <a:r>
              <a:t>Algorithme spécifique basé sur le gradient de la Gaussienne</a:t>
            </a:r>
          </a:p>
        </p:txBody>
      </p:sp>
      <p:sp>
        <p:nvSpPr>
          <p:cNvPr id="1442"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3" name="Contours"/>
          <p:cNvSpPr txBox="1"/>
          <p:nvPr>
            <p:ph type="title"/>
          </p:nvPr>
        </p:nvSpPr>
        <p:spPr>
          <a:prstGeom prst="rect">
            <a:avLst/>
          </a:prstGeom>
        </p:spPr>
        <p:txBody>
          <a:bodyPr/>
          <a:lstStyle>
            <a:lvl1pPr>
              <a:buAutoNum type="arabicPeriod" startAt="2"/>
            </a:lvl1pPr>
          </a:lstStyle>
          <a:p>
            <a:pPr/>
            <a:r>
              <a:t>Contours</a:t>
            </a:r>
          </a:p>
        </p:txBody>
      </p:sp>
      <p:graphicFrame>
        <p:nvGraphicFramePr>
          <p:cNvPr id="1444" name="Algorithme 4.3 : Détection des contours par Canny"/>
          <p:cNvGraphicFramePr/>
          <p:nvPr/>
        </p:nvGraphicFramePr>
        <p:xfrm>
          <a:off x="708503" y="2995808"/>
          <a:ext cx="11587794" cy="5716390"/>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348801"/>
                <a:gridCol w="6269204"/>
                <a:gridCol w="4969788"/>
              </a:tblGrid>
              <a:tr h="584200">
                <a:tc gridSpan="3">
                  <a:txBody>
                    <a:bodyPr/>
                    <a:lstStyle/>
                    <a:p>
                      <a:pPr algn="l" defTabSz="469900">
                        <a:defRPr sz="1800">
                          <a:solidFill>
                            <a:srgbClr val="000000"/>
                          </a:solidFill>
                        </a:defRPr>
                      </a:pPr>
                      <a:r>
                        <a:rPr b="1" sz="2000">
                          <a:latin typeface="+mn-lt"/>
                          <a:ea typeface="+mn-ea"/>
                          <a:cs typeface="+mn-cs"/>
                          <a:sym typeface="Helvetica"/>
                        </a:rPr>
                        <a:t>Algorithme 4.3 : Détection des contours par Canny</a:t>
                      </a:r>
                    </a:p>
                  </a:txBody>
                  <a:tcPr marL="139700" marR="139700" marT="139700" marB="139700" anchor="ctr" anchorCtr="0" horzOverflow="overflow">
                    <a:lnL/>
                    <a:lnR/>
                    <a:lnT/>
                    <a:lnB/>
                    <a:solidFill>
                      <a:srgbClr val="000000">
                        <a:alpha val="0"/>
                      </a:srgbClr>
                    </a:solidFill>
                  </a:tcPr>
                </a:tc>
                <a:tc hMerge="1">
                  <a:tcPr/>
                </a:tc>
                <a:tc hMerge="1">
                  <a:tcPr/>
                </a:tc>
              </a:tr>
              <a:tr h="711730">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Entrées : 	</a:t>
                      </a:r>
                      <a:r>
                        <a:rPr i="1" spc="270">
                          <a:latin typeface="+mj-lt"/>
                          <a:ea typeface="+mj-ea"/>
                          <a:cs typeface="+mj-cs"/>
                          <a:sym typeface="Times Roman"/>
                        </a:rPr>
                        <a:t>f</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en entrée</a:t>
                      </a:r>
                    </a:p>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	</a:t>
                      </a:r>
                      <a:r>
                        <a:rPr i="1" spc="90">
                          <a:latin typeface="+mj-lt"/>
                          <a:ea typeface="+mj-ea"/>
                          <a:cs typeface="+mj-cs"/>
                          <a:sym typeface="Times Roman"/>
                        </a:rPr>
                        <a:t>σ</a:t>
                      </a:r>
                      <a:r>
                        <a:t>		Échelle de lissage pour le gradient de la Gaussienne</a:t>
                      </a:r>
                    </a:p>
                  </a:txBody>
                  <a:tcPr marL="50800" marR="50800" marT="50800" marB="50800" anchor="t" anchorCtr="0" horzOverflow="overflow">
                    <a:lnR w="12700">
                      <a:miter lim="400000"/>
                    </a:lnR>
                    <a:lnT w="12700">
                      <a:miter lim="400000"/>
                    </a:lnT>
                  </a:tcPr>
                </a:tc>
                <a:tc hMerge="1">
                  <a:tcPr/>
                </a:tc>
                <a:tc hMerge="1">
                  <a:tcPr/>
                </a:tc>
              </a:tr>
              <a:tr h="400050">
                <a:tc gridSpan="3">
                  <a:txBody>
                    <a:bodyPr/>
                    <a:lstStyle/>
                    <a:p>
                      <a:pPr marL="2171700" indent="-2171700" algn="l" defTabSz="12700">
                        <a:spcBef>
                          <a:spcPts val="1000"/>
                        </a:spcBef>
                        <a:tabLst>
                          <a:tab pos="1739900" algn="r"/>
                          <a:tab pos="2273300" algn="l"/>
                        </a:tabLst>
                        <a:defRPr sz="1800">
                          <a:solidFill>
                            <a:srgbClr val="000000"/>
                          </a:solidFill>
                          <a:latin typeface="Times New Roman"/>
                          <a:ea typeface="Times New Roman"/>
                          <a:cs typeface="Times New Roman"/>
                          <a:sym typeface="Times New Roman"/>
                        </a:defRPr>
                      </a:pPr>
                      <a:r>
                        <a:t>Sorties :	</a:t>
                      </a:r>
                      <a:r>
                        <a:rPr i="1" spc="90">
                          <a:latin typeface="+mj-lt"/>
                          <a:ea typeface="+mj-ea"/>
                          <a:cs typeface="+mj-cs"/>
                          <a:sym typeface="Times Roman"/>
                        </a:rPr>
                        <a:t>C</a:t>
                      </a:r>
                      <a:r>
                        <a:rPr spc="90">
                          <a:latin typeface="+mj-lt"/>
                          <a:ea typeface="+mj-ea"/>
                          <a:cs typeface="+mj-cs"/>
                          <a:sym typeface="Times Roman"/>
                        </a:rPr>
                        <a:t>[</a:t>
                      </a:r>
                      <a:r>
                        <a:rPr i="1" spc="90">
                          <a:latin typeface="+mj-lt"/>
                          <a:ea typeface="+mj-ea"/>
                          <a:cs typeface="+mj-cs"/>
                          <a:sym typeface="Times Roman"/>
                        </a:rPr>
                        <a:t>m</a:t>
                      </a:r>
                      <a:r>
                        <a:rPr spc="90">
                          <a:latin typeface="+mj-lt"/>
                          <a:ea typeface="+mj-ea"/>
                          <a:cs typeface="+mj-cs"/>
                          <a:sym typeface="Times Roman"/>
                        </a:rPr>
                        <a:t>, </a:t>
                      </a:r>
                      <a:r>
                        <a:rPr i="1" spc="90">
                          <a:latin typeface="+mj-lt"/>
                          <a:ea typeface="+mj-ea"/>
                          <a:cs typeface="+mj-cs"/>
                          <a:sym typeface="Times Roman"/>
                        </a:rPr>
                        <a:t>n</a:t>
                      </a:r>
                      <a:r>
                        <a:rPr spc="90">
                          <a:latin typeface="+mj-lt"/>
                          <a:ea typeface="+mj-ea"/>
                          <a:cs typeface="+mj-cs"/>
                          <a:sym typeface="Times Roman"/>
                        </a:rPr>
                        <a:t>]</a:t>
                      </a:r>
                      <a:r>
                        <a:t>		Image binaire des contours</a:t>
                      </a:r>
                    </a:p>
                  </a:txBody>
                  <a:tcPr marL="50800" marR="50800" marT="50800" marB="50800" anchor="t" anchorCtr="0" horzOverflow="overflow">
                    <a:lnR w="12700">
                      <a:miter lim="400000"/>
                    </a:lnR>
                    <a:lnB>
                      <a:solidFill>
                        <a:srgbClr val="000000"/>
                      </a:solidFill>
                      <a:miter lim="400000"/>
                    </a:lnB>
                  </a:tcPr>
                </a:tc>
                <a:tc hMerge="1">
                  <a:tcPr/>
                </a:tc>
                <a:tc hMerge="1">
                  <a:tcPr/>
                </a:tc>
              </a:tr>
              <a:tr h="439737">
                <a:tc>
                  <a:txBody>
                    <a:bodyPr/>
                    <a:lstStyle/>
                    <a:p>
                      <a:pPr algn="l" defTabSz="457200">
                        <a:spcBef>
                          <a:spcPts val="1100"/>
                        </a:spcBef>
                        <a:defRPr>
                          <a:sym typeface="Menlo Regular"/>
                        </a:defRPr>
                      </a:pPr>
                    </a:p>
                  </a:txBody>
                  <a:tcPr marL="50800" marR="50800" marT="50800" marB="50800" anchor="t" anchorCtr="0" horzOverflow="overflow">
                    <a:lnT>
                      <a:solidFill>
                        <a:srgbClr val="000000"/>
                      </a:solidFill>
                      <a:miter lim="400000"/>
                    </a:lnT>
                    <a:lnB w="12700">
                      <a:miter lim="400000"/>
                    </a:lnB>
                  </a:tcPr>
                </a:tc>
                <a:tc gridSpan="2">
                  <a:txBody>
                    <a:bodyPr/>
                    <a:lstStyle/>
                    <a:p>
                      <a:pPr algn="l" defTabSz="457200">
                        <a:spcBef>
                          <a:spcPts val="1100"/>
                        </a:spcBef>
                        <a:defRPr>
                          <a:sym typeface="Menlo Regular"/>
                        </a:defRPr>
                      </a:pPr>
                      <a:r>
                        <a:t>Calcul des masques de dérivées de la Gaussienne (</a:t>
                      </a:r>
                      <a:r>
                        <a:rPr i="1" spc="70">
                          <a:latin typeface="+mj-lt"/>
                          <a:ea typeface="+mj-ea"/>
                          <a:cs typeface="+mj-cs"/>
                          <a:sym typeface="Times Roman"/>
                        </a:rPr>
                        <a:t>M</a:t>
                      </a:r>
                      <a:r>
                        <a:rPr baseline="-41714" i="1"/>
                        <a:t>x</a:t>
                      </a:r>
                      <a:r>
                        <a:rPr spc="70">
                          <a:latin typeface="+mj-lt"/>
                          <a:ea typeface="+mj-ea"/>
                          <a:cs typeface="+mj-cs"/>
                          <a:sym typeface="Times Roman"/>
                        </a:rPr>
                        <a:t> </a:t>
                      </a:r>
                      <a:r>
                        <a:t>et </a:t>
                      </a:r>
                      <a:r>
                        <a:rPr i="1" spc="70">
                          <a:latin typeface="+mj-lt"/>
                          <a:ea typeface="+mj-ea"/>
                          <a:cs typeface="+mj-cs"/>
                          <a:sym typeface="Times Roman"/>
                        </a:rPr>
                        <a:t>M</a:t>
                      </a:r>
                      <a:r>
                        <a:rPr baseline="-41714" i="1"/>
                        <a:t>y</a:t>
                      </a:r>
                      <a:r>
                        <a:t>) de paramètre </a:t>
                      </a:r>
                      <a:r>
                        <a:rPr spc="70">
                          <a:latin typeface="+mj-lt"/>
                          <a:ea typeface="+mj-ea"/>
                          <a:cs typeface="+mj-cs"/>
                          <a:sym typeface="Times Roman"/>
                        </a:rPr>
                        <a:t>σ</a:t>
                      </a:r>
                    </a:p>
                  </a:txBody>
                  <a:tcPr marL="63500" marR="63500" marT="63500" marB="63500" anchor="t" anchorCtr="0" horzOverflow="overflow">
                    <a:lnR w="12700">
                      <a:miter lim="400000"/>
                    </a:lnR>
                  </a:tcPr>
                </a:tc>
                <a:tc hMerge="1">
                  <a:tcPr/>
                </a:tc>
              </a:tr>
              <a:tr h="4000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sz="1800">
                          <a:solidFill>
                            <a:srgbClr val="000000"/>
                          </a:solidFill>
                        </a:defRPr>
                      </a:pPr>
                      <a:r>
                        <a:rPr sz="1400">
                          <a:solidFill>
                            <a:srgbClr val="232A32"/>
                          </a:solidFill>
                          <a:sym typeface="Menlo Regular"/>
                        </a:rPr>
                        <a:t>Calcul des dérivées de l'image</a:t>
                      </a:r>
                    </a:p>
                  </a:txBody>
                  <a:tcPr marL="63500" marR="63500" marT="63500" marB="63500" anchor="t" anchorCtr="0" horzOverflow="overflow"/>
                </a:tc>
                <a:tc rowSpan="3">
                  <a:txBody>
                    <a:bodyPr/>
                    <a:lstStyle/>
                    <a:p>
                      <a:pPr marL="151130" indent="-151130" algn="l" defTabSz="457200">
                        <a:spcBef>
                          <a:spcPts val="1100"/>
                        </a:spcBef>
                        <a:buSzPct val="100000"/>
                        <a:buFont typeface="TimesNewRomanPSMT"/>
                        <a:buChar char="//"/>
                        <a:defRPr>
                          <a:sym typeface="Menlo Regular"/>
                        </a:defRPr>
                      </a:pPr>
                      <a:r>
                        <a:t>canal par canal pour les images multispectrales</a:t>
                      </a:r>
                    </a:p>
                  </a:txBody>
                  <a:tcPr marL="63500" marR="63500" marT="63500" marB="63500" anchor="t" anchorCtr="0" horzOverflow="overflow">
                    <a:lnR w="12700">
                      <a:miter lim="400000"/>
                    </a:lnR>
                  </a:tcPr>
                </a:tc>
              </a:tr>
              <a:tr h="4381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a:t>
                      </a:r>
                      <a:r>
                        <a:rPr i="1"/>
                        <a:t>f</a:t>
                      </a:r>
                      <a:r>
                        <a:rPr baseline="-41714" i="1"/>
                        <a:t>x</a:t>
                      </a:r>
                      <a:r>
                        <a:rPr baseline="-5999" i="1"/>
                        <a:t> </a:t>
                      </a:r>
                      <a:r>
                        <a:t>[</a:t>
                      </a:r>
                      <a:r>
                        <a:rPr i="1"/>
                        <a:t>m</a:t>
                      </a:r>
                      <a:r>
                        <a:t>, </a:t>
                      </a:r>
                      <a:r>
                        <a:rPr i="1"/>
                        <a:t>n</a:t>
                      </a:r>
                      <a:r>
                        <a:t>] = (</a:t>
                      </a:r>
                      <a:r>
                        <a:rPr i="1"/>
                        <a:t>f </a:t>
                      </a:r>
                      <a:r>
                        <a:t>∗</a:t>
                      </a:r>
                      <a:r>
                        <a:rPr i="1"/>
                        <a:t>M</a:t>
                      </a:r>
                      <a:r>
                        <a:rPr baseline="-41714" i="1"/>
                        <a:t>x</a:t>
                      </a:r>
                      <a:r>
                        <a:t>) [</a:t>
                      </a:r>
                      <a:r>
                        <a:rPr i="1"/>
                        <a:t>m</a:t>
                      </a:r>
                      <a:r>
                        <a:t>, </a:t>
                      </a:r>
                      <a:r>
                        <a:rPr i="1"/>
                        <a:t>n</a:t>
                      </a:r>
                      <a:r>
                        <a:t>]</a:t>
                      </a:r>
                    </a:p>
                  </a:txBody>
                  <a:tcPr marL="63500" marR="63500" marT="63500" marB="63500" anchor="t" anchorCtr="0" horzOverflow="overflow"/>
                </a:tc>
                <a:tc vMerge="1">
                  <a:tcPr/>
                </a:tc>
              </a:tr>
              <a:tr h="4381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t>		</a:t>
                      </a:r>
                      <a:r>
                        <a:rPr i="1"/>
                        <a:t>f</a:t>
                      </a:r>
                      <a:r>
                        <a:rPr baseline="-41714" i="1"/>
                        <a:t>y</a:t>
                      </a:r>
                      <a:r>
                        <a:rPr baseline="-5999" i="1"/>
                        <a:t> </a:t>
                      </a:r>
                      <a:r>
                        <a:t>[</a:t>
                      </a:r>
                      <a:r>
                        <a:rPr i="1"/>
                        <a:t>m</a:t>
                      </a:r>
                      <a:r>
                        <a:t>, </a:t>
                      </a:r>
                      <a:r>
                        <a:rPr i="1"/>
                        <a:t>n</a:t>
                      </a:r>
                      <a:r>
                        <a:t>] = (</a:t>
                      </a:r>
                      <a:r>
                        <a:rPr i="1"/>
                        <a:t>f </a:t>
                      </a:r>
                      <a:r>
                        <a:t>∗</a:t>
                      </a:r>
                      <a:r>
                        <a:rPr i="1"/>
                        <a:t>M</a:t>
                      </a:r>
                      <a:r>
                        <a:rPr baseline="-41714" i="1"/>
                        <a:t>y</a:t>
                      </a:r>
                      <a:r>
                        <a:t>) [</a:t>
                      </a:r>
                      <a:r>
                        <a:rPr i="1"/>
                        <a:t>m</a:t>
                      </a:r>
                      <a:r>
                        <a:t>, </a:t>
                      </a:r>
                      <a:r>
                        <a:rPr i="1"/>
                        <a:t>n</a:t>
                      </a:r>
                      <a:r>
                        <a:t>]</a:t>
                      </a:r>
                    </a:p>
                  </a:txBody>
                  <a:tcPr marL="63500" marR="63500" marT="63500" marB="63500" anchor="t" anchorCtr="0" horzOverflow="overflow"/>
                </a:tc>
                <a:tc vMerge="1">
                  <a:tcPr/>
                </a:tc>
              </a:tr>
              <a:tr h="4000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Pour tous les pixels [</a:t>
                      </a:r>
                      <a:r>
                        <a:rPr i="1"/>
                        <a:t>m</a:t>
                      </a:r>
                      <a:r>
                        <a:t>, </a:t>
                      </a:r>
                      <a:r>
                        <a:rPr i="1"/>
                        <a:t>n</a:t>
                      </a:r>
                      <a:r>
                        <a:t>]</a:t>
                      </a:r>
                    </a:p>
                  </a:txBody>
                  <a:tcPr marL="63500" marR="63500" marT="63500" marB="63500" anchor="t" anchorCtr="0" horzOverflow="overflow">
                    <a:lnR w="12700">
                      <a:miter lim="400000"/>
                    </a:lnR>
                  </a:tcPr>
                </a:tc>
                <a:tc hMerge="1">
                  <a:tcPr/>
                </a:tc>
              </a:tr>
              <a:tr h="452239">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	Calculer l'amplitude du gradient </a:t>
                      </a:r>
                      <a:r>
                        <a:rPr spc="70">
                          <a:latin typeface="+mj-lt"/>
                          <a:ea typeface="+mj-ea"/>
                          <a:cs typeface="+mj-cs"/>
                          <a:sym typeface="Times Roman"/>
                        </a:rPr>
                        <a:t>⎜∇</a:t>
                      </a:r>
                      <a:r>
                        <a:rPr i="1" spc="70">
                          <a:latin typeface="+mj-lt"/>
                          <a:ea typeface="+mj-ea"/>
                          <a:cs typeface="+mj-cs"/>
                          <a:sym typeface="Times Roman"/>
                        </a:rPr>
                        <a:t>f</a:t>
                      </a:r>
                      <a:r>
                        <a:rPr spc="70">
                          <a:latin typeface="+mj-lt"/>
                          <a:ea typeface="+mj-ea"/>
                          <a:cs typeface="+mj-cs"/>
                          <a:sym typeface="Times Roman"/>
                        </a:rPr>
                        <a:t>⎟ </a:t>
                      </a:r>
                      <a:r>
                        <a:t>à partir des dérivées (</a:t>
                      </a:r>
                      <a:r>
                        <a:rPr i="1" spc="70">
                          <a:latin typeface="+mj-lt"/>
                          <a:ea typeface="+mj-ea"/>
                          <a:cs typeface="+mj-cs"/>
                          <a:sym typeface="Times Roman"/>
                        </a:rPr>
                        <a:t>λ</a:t>
                      </a:r>
                      <a:r>
                        <a:rPr baseline="-41714"/>
                        <a:t>max</a:t>
                      </a:r>
                      <a:r>
                        <a:t> pour ms) </a:t>
                      </a:r>
                    </a:p>
                  </a:txBody>
                  <a:tcPr marL="63500" marR="63500" marT="63500" marB="63500" anchor="t" anchorCtr="0" horzOverflow="overflow">
                    <a:lnR w="12700">
                      <a:miter lim="400000"/>
                    </a:lnR>
                  </a:tcPr>
                </a:tc>
                <a:tc hMerge="1">
                  <a:tcPr/>
                </a:tc>
              </a:tr>
              <a:tr h="4381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t>	Calculer l'orientation du gradient </a:t>
                      </a:r>
                      <a:r>
                        <a:rPr i="1"/>
                        <a:t>∠∇</a:t>
                      </a:r>
                      <a:r>
                        <a:rPr i="1" spc="210"/>
                        <a:t>f</a:t>
                      </a:r>
                      <a:r>
                        <a:t> à partir du vecteur (</a:t>
                      </a:r>
                      <a:r>
                        <a:rPr i="1"/>
                        <a:t>f</a:t>
                      </a:r>
                      <a:r>
                        <a:rPr baseline="-41714" i="1"/>
                        <a:t>x</a:t>
                      </a:r>
                      <a:r>
                        <a:t>,  </a:t>
                      </a:r>
                      <a:r>
                        <a:rPr i="1"/>
                        <a:t>f</a:t>
                      </a:r>
                      <a:r>
                        <a:rPr baseline="-41714" i="1"/>
                        <a:t>y</a:t>
                      </a:r>
                      <a:r>
                        <a:t>) ou (</a:t>
                      </a:r>
                      <a:r>
                        <a:rPr i="1"/>
                        <a:t>E</a:t>
                      </a:r>
                      <a:r>
                        <a:t>, </a:t>
                      </a:r>
                      <a:r>
                        <a:rPr i="1" spc="70">
                          <a:latin typeface="+mj-lt"/>
                          <a:ea typeface="+mj-ea"/>
                          <a:cs typeface="+mj-cs"/>
                          <a:sym typeface="Times Roman"/>
                        </a:rPr>
                        <a:t>λ</a:t>
                      </a:r>
                      <a:r>
                        <a:rPr baseline="-41714"/>
                        <a:t>max</a:t>
                      </a:r>
                      <a:r>
                        <a:t>−</a:t>
                      </a:r>
                      <a:r>
                        <a:rPr i="1"/>
                        <a:t>D</a:t>
                      </a:r>
                      <a:r>
                        <a:t>)</a:t>
                      </a:r>
                    </a:p>
                  </a:txBody>
                  <a:tcPr marL="63500" marR="63500" marT="63500" marB="63500" anchor="t" anchorCtr="0" horzOverflow="overflow">
                    <a:lnR w="12700">
                      <a:miter lim="400000"/>
                    </a:lnR>
                  </a:tcPr>
                </a:tc>
                <a:tc hMerge="1">
                  <a:tcPr/>
                </a:tc>
              </a:tr>
              <a:tr h="400050">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gridSpan="2">
                  <a:txBody>
                    <a:bodyPr/>
                    <a:lstStyle/>
                    <a:p>
                      <a:pPr algn="l" defTabSz="457200">
                        <a:spcBef>
                          <a:spcPts val="1100"/>
                        </a:spcBef>
                        <a:defRPr>
                          <a:sym typeface="Menlo Regular"/>
                        </a:defRPr>
                      </a:pPr>
                      <a:r>
                        <a:rPr i="1" spc="70">
                          <a:latin typeface="+mj-lt"/>
                          <a:ea typeface="+mj-ea"/>
                          <a:cs typeface="+mj-cs"/>
                          <a:sym typeface="Times Roman"/>
                        </a:rPr>
                        <a:t>c</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r>
                        <a:t> </a:t>
                      </a:r>
                      <a:r>
                        <a:rPr>
                          <a:latin typeface="Apple SD 산돌고딕 Neo 일반체"/>
                          <a:ea typeface="Apple SD 산돌고딕 Neo 일반체"/>
                          <a:cs typeface="Apple SD 산돌고딕 Neo 일반체"/>
                          <a:sym typeface="Apple SD 산돌고딕 Neo 일반체"/>
                        </a:rPr>
                        <a:t>⇦ </a:t>
                      </a:r>
                      <a:r>
                        <a:t>Suppression des non-max de </a:t>
                      </a:r>
                      <a:r>
                        <a:rPr spc="70">
                          <a:latin typeface="+mj-lt"/>
                          <a:ea typeface="+mj-ea"/>
                          <a:cs typeface="+mj-cs"/>
                          <a:sym typeface="Times Roman"/>
                        </a:rPr>
                        <a:t>⎜∇</a:t>
                      </a:r>
                      <a:r>
                        <a:rPr i="1" spc="196">
                          <a:latin typeface="+mj-lt"/>
                          <a:ea typeface="+mj-ea"/>
                          <a:cs typeface="+mj-cs"/>
                          <a:sym typeface="Times Roman"/>
                        </a:rPr>
                        <a:t>f</a:t>
                      </a:r>
                      <a:r>
                        <a:rPr spc="70">
                          <a:latin typeface="+mj-lt"/>
                          <a:ea typeface="+mj-ea"/>
                          <a:cs typeface="+mj-cs"/>
                          <a:sym typeface="Times Roman"/>
                        </a:rPr>
                        <a:t>[</a:t>
                      </a:r>
                      <a:r>
                        <a:rPr i="1" spc="70">
                          <a:latin typeface="+mj-lt"/>
                          <a:ea typeface="+mj-ea"/>
                          <a:cs typeface="+mj-cs"/>
                          <a:sym typeface="Times Roman"/>
                        </a:rPr>
                        <a:t>m</a:t>
                      </a:r>
                      <a:r>
                        <a:rPr spc="70">
                          <a:latin typeface="+mj-lt"/>
                          <a:ea typeface="+mj-ea"/>
                          <a:cs typeface="+mj-cs"/>
                          <a:sym typeface="Times Roman"/>
                        </a:rPr>
                        <a:t>, </a:t>
                      </a:r>
                      <a:r>
                        <a:rPr i="1" spc="70">
                          <a:latin typeface="+mj-lt"/>
                          <a:ea typeface="+mj-ea"/>
                          <a:cs typeface="+mj-cs"/>
                          <a:sym typeface="Times Roman"/>
                        </a:rPr>
                        <a:t>n</a:t>
                      </a:r>
                      <a:r>
                        <a:rPr spc="70">
                          <a:latin typeface="+mj-lt"/>
                          <a:ea typeface="+mj-ea"/>
                          <a:cs typeface="+mj-cs"/>
                          <a:sym typeface="Times Roman"/>
                        </a:rPr>
                        <a:t>]⎟</a:t>
                      </a:r>
                    </a:p>
                  </a:txBody>
                  <a:tcPr marL="63500" marR="63500" marT="63500" marB="63500" anchor="t" anchorCtr="0" horzOverflow="overflow">
                    <a:lnR w="12700">
                      <a:miter lim="400000"/>
                    </a:lnR>
                  </a:tcPr>
                </a:tc>
                <a:tc hMerge="1">
                  <a:tcPr/>
                </a:tc>
              </a:tr>
              <a:tr h="612775">
                <a:tc>
                  <a:txBody>
                    <a:bodyPr/>
                    <a:lstStyle/>
                    <a:p>
                      <a:pPr algn="l" defTabSz="457200">
                        <a:spcBef>
                          <a:spcPts val="1100"/>
                        </a:spcBef>
                        <a:defRPr>
                          <a:sym typeface="Menlo Regular"/>
                        </a:defRPr>
                      </a:pPr>
                    </a:p>
                  </a:txBody>
                  <a:tcPr marL="50800" marR="50800" marT="50800" marB="50800" anchor="t" anchorCtr="0" horzOverflow="overflow">
                    <a:lnT w="12700">
                      <a:miter lim="400000"/>
                    </a:lnT>
                    <a:lnB w="12700">
                      <a:miter lim="400000"/>
                    </a:lnB>
                  </a:tcPr>
                </a:tc>
                <a:tc>
                  <a:txBody>
                    <a:bodyPr/>
                    <a:lstStyle/>
                    <a:p>
                      <a:pPr algn="l" defTabSz="457200">
                        <a:spcBef>
                          <a:spcPts val="1100"/>
                        </a:spcBef>
                        <a:defRPr>
                          <a:sym typeface="Menlo Regular"/>
                        </a:defRPr>
                      </a:pPr>
                      <a:r>
                        <a:rPr i="1"/>
                        <a:t>C</a:t>
                      </a:r>
                      <a:r>
                        <a:t>[</a:t>
                      </a:r>
                      <a:r>
                        <a:rPr i="1"/>
                        <a:t>m</a:t>
                      </a:r>
                      <a:r>
                        <a:t>, </a:t>
                      </a:r>
                      <a:r>
                        <a:rPr i="1"/>
                        <a:t>n</a:t>
                      </a:r>
                      <a:r>
                        <a:t>]</a:t>
                      </a:r>
                      <a:r>
                        <a:rPr>
                          <a:latin typeface="Apple SD 산돌고딕 Neo 일반체"/>
                          <a:ea typeface="Apple SD 산돌고딕 Neo 일반체"/>
                          <a:cs typeface="Apple SD 산돌고딕 Neo 일반체"/>
                          <a:sym typeface="Apple SD 산돌고딕 Neo 일반체"/>
                        </a:rPr>
                        <a:t> ⇦ </a:t>
                      </a:r>
                      <a:r>
                        <a:t>Seuillage par hystérésis de </a:t>
                      </a:r>
                      <a:r>
                        <a:rPr i="1"/>
                        <a:t>c</a:t>
                      </a:r>
                      <a:r>
                        <a:t>[</a:t>
                      </a:r>
                      <a:r>
                        <a:rPr i="1"/>
                        <a:t>m</a:t>
                      </a:r>
                      <a:r>
                        <a:t>, </a:t>
                      </a:r>
                      <a:r>
                        <a:rPr i="1"/>
                        <a:t>n</a:t>
                      </a:r>
                      <a:r>
                        <a:t>]</a:t>
                      </a:r>
                    </a:p>
                  </a:txBody>
                  <a:tcPr marL="63500" marR="63500" marT="63500" marB="63500" anchor="t" anchorCtr="0" horzOverflow="overflow">
                    <a:lnB w="12700">
                      <a:miter lim="400000"/>
                    </a:lnB>
                  </a:tcPr>
                </a:tc>
                <a:tc>
                  <a:txBody>
                    <a:bodyPr/>
                    <a:lstStyle/>
                    <a:p>
                      <a:pPr marL="151130" indent="-151130" algn="l" defTabSz="457200">
                        <a:spcBef>
                          <a:spcPts val="1100"/>
                        </a:spcBef>
                        <a:buSzPct val="100000"/>
                        <a:buFont typeface="TimesNewRomanPSMT"/>
                        <a:buChar char="//"/>
                        <a:defRPr>
                          <a:sym typeface="Menlo Regular"/>
                        </a:defRPr>
                      </a:pPr>
                      <a:r>
                        <a:t>pour avoir une image binaire des contours suivis</a:t>
                      </a:r>
                    </a:p>
                  </a:txBody>
                  <a:tcPr marL="63500" marR="63500" marT="63500" marB="63500" anchor="t" anchorCtr="0" horzOverflow="overflow">
                    <a:lnR w="12700">
                      <a:miter lim="400000"/>
                    </a:lnR>
                    <a:lnB w="12700">
                      <a:miter lim="400000"/>
                    </a:lnB>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4"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46" name="Détecteur gradient…"/>
          <p:cNvSpPr txBox="1"/>
          <p:nvPr>
            <p:ph type="body" idx="1"/>
          </p:nvPr>
        </p:nvSpPr>
        <p:spPr>
          <a:prstGeom prst="rect">
            <a:avLst/>
          </a:prstGeom>
        </p:spPr>
        <p:txBody>
          <a:bodyPr/>
          <a:lstStyle>
            <a:lvl2pPr>
              <a:buAutoNum type="alphaLcParenR" startAt="4"/>
            </a:lvl2pPr>
          </a:lstStyle>
          <a:p>
            <a:pPr/>
            <a:r>
              <a:t>Détecteur gradient</a:t>
            </a:r>
          </a:p>
          <a:p>
            <a:pPr lvl="1"/>
            <a:r>
              <a:t>Détecteur de Canny</a:t>
            </a:r>
          </a:p>
        </p:txBody>
      </p:sp>
      <p:sp>
        <p:nvSpPr>
          <p:cNvPr id="1447"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8" name="Contours"/>
          <p:cNvSpPr txBox="1"/>
          <p:nvPr>
            <p:ph type="title"/>
          </p:nvPr>
        </p:nvSpPr>
        <p:spPr>
          <a:prstGeom prst="rect">
            <a:avLst/>
          </a:prstGeom>
        </p:spPr>
        <p:txBody>
          <a:bodyPr/>
          <a:lstStyle>
            <a:lvl1pPr>
              <a:buAutoNum type="arabicPeriod" startAt="2"/>
            </a:lvl1pPr>
          </a:lstStyle>
          <a:p>
            <a:pPr/>
            <a:r>
              <a:t>Contours</a:t>
            </a:r>
          </a:p>
        </p:txBody>
      </p:sp>
      <p:grpSp>
        <p:nvGrpSpPr>
          <p:cNvPr id="1451" name="Group"/>
          <p:cNvGrpSpPr/>
          <p:nvPr/>
        </p:nvGrpSpPr>
        <p:grpSpPr>
          <a:xfrm>
            <a:off x="1104900" y="3746500"/>
            <a:ext cx="3187700" cy="5377516"/>
            <a:chOff x="-63500" y="-88900"/>
            <a:chExt cx="3187700" cy="5377515"/>
          </a:xfrm>
        </p:grpSpPr>
        <p:sp>
          <p:nvSpPr>
            <p:cNvPr id="1449" name="Image originale : f"/>
            <p:cNvSpPr/>
            <p:nvPr/>
          </p:nvSpPr>
          <p:spPr>
            <a:xfrm>
              <a:off x="1530350" y="401861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Image originale : </a:t>
              </a:r>
              <a:r>
                <a:rPr i="1"/>
                <a:t>f</a:t>
              </a:r>
            </a:p>
          </p:txBody>
        </p:sp>
        <p:pic>
          <p:nvPicPr>
            <p:cNvPr id="1450" name="Bikesgray.jpg" descr="Bikesgray.jpg"/>
            <p:cNvPicPr>
              <a:picLocks noChangeAspect="0"/>
            </p:cNvPicPr>
            <p:nvPr/>
          </p:nvPicPr>
          <p:blipFill>
            <a:blip r:embed="rId2">
              <a:extLst/>
            </a:blip>
            <a:stretch>
              <a:fillRect/>
            </a:stretch>
          </p:blipFill>
          <p:spPr>
            <a:xfrm>
              <a:off x="-63500" y="-88900"/>
              <a:ext cx="3187700" cy="3987800"/>
            </a:xfrm>
            <a:prstGeom prst="rect">
              <a:avLst/>
            </a:prstGeom>
            <a:effectLst/>
          </p:spPr>
        </p:pic>
      </p:grpSp>
      <p:grpSp>
        <p:nvGrpSpPr>
          <p:cNvPr id="1454" name="Group"/>
          <p:cNvGrpSpPr/>
          <p:nvPr/>
        </p:nvGrpSpPr>
        <p:grpSpPr>
          <a:xfrm>
            <a:off x="8375844" y="3759200"/>
            <a:ext cx="3536756" cy="4170516"/>
            <a:chOff x="0" y="-88900"/>
            <a:chExt cx="3536755" cy="4170515"/>
          </a:xfrm>
        </p:grpSpPr>
        <p:pic>
          <p:nvPicPr>
            <p:cNvPr id="1452" name="droppedImage.png" descr="droppedImage.png"/>
            <p:cNvPicPr>
              <a:picLocks noChangeAspect="0"/>
            </p:cNvPicPr>
            <p:nvPr/>
          </p:nvPicPr>
          <p:blipFill>
            <a:blip r:embed="rId3">
              <a:extLst/>
            </a:blip>
            <a:stretch>
              <a:fillRect/>
            </a:stretch>
          </p:blipFill>
          <p:spPr>
            <a:xfrm>
              <a:off x="349055" y="-88900"/>
              <a:ext cx="3187701" cy="3987800"/>
            </a:xfrm>
            <a:prstGeom prst="rect">
              <a:avLst/>
            </a:prstGeom>
            <a:effectLst/>
          </p:spPr>
        </p:pic>
        <p:sp>
          <p:nvSpPr>
            <p:cNvPr id="1453" name="Canny (σ = 1), Sb = 20, Sh = 60"/>
            <p:cNvSpPr/>
            <p:nvPr/>
          </p:nvSpPr>
          <p:spPr>
            <a:xfrm>
              <a:off x="0" y="4081615"/>
              <a:ext cx="345973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457200">
                <a:spcBef>
                  <a:spcPts val="0"/>
                </a:spcBef>
                <a:defRPr>
                  <a:solidFill>
                    <a:srgbClr val="232A32"/>
                  </a:solidFill>
                </a:defRPr>
              </a:pPr>
              <a:r>
                <a:t>Canny (</a:t>
              </a:r>
              <a:r>
                <a:rPr spc="100">
                  <a:latin typeface="+mj-lt"/>
                  <a:ea typeface="+mj-ea"/>
                  <a:cs typeface="+mj-cs"/>
                  <a:sym typeface="Times Roman"/>
                </a:rPr>
                <a:t>σ = 1</a:t>
              </a:r>
              <a:r>
                <a:t>), </a:t>
              </a:r>
              <a:r>
                <a:rPr i="1"/>
                <a:t>S</a:t>
              </a:r>
              <a:r>
                <a:rPr baseline="-31000" i="1">
                  <a:solidFill>
                    <a:srgbClr val="232323"/>
                  </a:solidFill>
                </a:rPr>
                <a:t>b</a:t>
              </a:r>
              <a:r>
                <a:t> = 20, </a:t>
              </a:r>
              <a:r>
                <a:rPr i="1"/>
                <a:t>S</a:t>
              </a:r>
              <a:r>
                <a:rPr baseline="-31000" i="1">
                  <a:solidFill>
                    <a:srgbClr val="232323"/>
                  </a:solidFill>
                </a:rPr>
                <a:t>h</a:t>
              </a:r>
              <a:r>
                <a:t> = 60</a:t>
              </a:r>
            </a:p>
          </p:txBody>
        </p:sp>
      </p:grpSp>
      <p:grpSp>
        <p:nvGrpSpPr>
          <p:cNvPr id="1457" name="Group"/>
          <p:cNvGrpSpPr/>
          <p:nvPr/>
        </p:nvGrpSpPr>
        <p:grpSpPr>
          <a:xfrm>
            <a:off x="4851400" y="3759200"/>
            <a:ext cx="3187701" cy="5391111"/>
            <a:chOff x="-63500" y="-88900"/>
            <a:chExt cx="3187700" cy="5391110"/>
          </a:xfrm>
        </p:grpSpPr>
        <p:pic>
          <p:nvPicPr>
            <p:cNvPr id="1455" name="droppedImage.png" descr="droppedImage.png"/>
            <p:cNvPicPr>
              <a:picLocks noChangeAspect="0"/>
            </p:cNvPicPr>
            <p:nvPr/>
          </p:nvPicPr>
          <p:blipFill>
            <a:blip r:embed="rId4">
              <a:extLst/>
            </a:blip>
            <a:stretch>
              <a:fillRect/>
            </a:stretch>
          </p:blipFill>
          <p:spPr>
            <a:xfrm>
              <a:off x="-63500" y="-88900"/>
              <a:ext cx="3187700" cy="3987800"/>
            </a:xfrm>
            <a:prstGeom prst="rect">
              <a:avLst/>
            </a:prstGeom>
            <a:effectLst/>
          </p:spPr>
        </p:pic>
        <p:sp>
          <p:nvSpPr>
            <p:cNvPr id="1456" name="Canny sans seuillage (σ = 1)"/>
            <p:cNvSpPr/>
            <p:nvPr/>
          </p:nvSpPr>
          <p:spPr>
            <a:xfrm>
              <a:off x="1565064" y="403221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Canny sans seuillage (</a:t>
              </a:r>
              <a:r>
                <a:rPr spc="100">
                  <a:latin typeface="+mj-lt"/>
                  <a:ea typeface="+mj-ea"/>
                  <a:cs typeface="+mj-cs"/>
                  <a:sym typeface="Times Roman"/>
                </a:rPr>
                <a:t>σ = 1</a:t>
              </a:r>
              <a:r>
                <a:t>)</a:t>
              </a:r>
            </a:p>
          </p:txBody>
        </p:sp>
      </p:grpSp>
      <p:sp>
        <p:nvSpPr>
          <p:cNvPr id="1458" name="Remarque : Il est possible de  déterminer…"/>
          <p:cNvSpPr/>
          <p:nvPr/>
        </p:nvSpPr>
        <p:spPr>
          <a:xfrm>
            <a:off x="5562599" y="1568450"/>
            <a:ext cx="6273801" cy="1693243"/>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tabLst>
                <a:tab pos="520700" algn="l"/>
              </a:tabLst>
            </a:pPr>
            <a:r>
              <a:rPr i="1"/>
              <a:t>Remarque</a:t>
            </a:r>
            <a:r>
              <a:t> : Il est possible de  déterminer</a:t>
            </a:r>
          </a:p>
          <a:p>
            <a:pPr lvl="1" marL="419100" indent="-317500">
              <a:buSzPct val="63000"/>
              <a:buFont typeface="TimesNewRomanPSMT"/>
              <a:buBlip>
                <a:blip r:embed="rId5"/>
              </a:buBlip>
              <a:tabLst>
                <a:tab pos="520700" algn="l"/>
              </a:tabLst>
            </a:pPr>
            <a:r>
              <a:t>les deux seuils par le seuillage adaptatif; </a:t>
            </a:r>
          </a:p>
          <a:p>
            <a:pPr lvl="1" indent="0">
              <a:buClrTx/>
              <a:tabLst>
                <a:tab pos="520700" algn="l"/>
              </a:tabLst>
            </a:pPr>
            <a:r>
              <a:t>ou </a:t>
            </a:r>
          </a:p>
          <a:p>
            <a:pPr lvl="1" marL="419100" indent="-317500">
              <a:buSzPct val="63000"/>
              <a:buFont typeface="TimesNewRomanPSMT"/>
              <a:buBlip>
                <a:blip r:embed="rId5"/>
              </a:buBlip>
              <a:tabLst>
                <a:tab pos="520700" algn="l"/>
              </a:tabLst>
            </a:pPr>
            <a:r>
              <a:rPr i="1" spc="-159">
                <a:latin typeface="+mj-lt"/>
                <a:ea typeface="+mj-ea"/>
                <a:cs typeface="+mj-cs"/>
                <a:sym typeface="Times Roman"/>
              </a:rPr>
              <a:t>S</a:t>
            </a:r>
            <a:r>
              <a:rPr baseline="-31000" i="1"/>
              <a:t>h</a:t>
            </a:r>
            <a:r>
              <a:t> par seuillage adaptatif et </a:t>
            </a:r>
            <a14:m>
              <m:oMath>
                <m:sSub>
                  <m:e>
                    <m:r>
                      <a:rPr xmlns:a="http://schemas.openxmlformats.org/drawingml/2006/main" sz="2100" i="1">
                        <a:solidFill>
                          <a:srgbClr val="222222"/>
                        </a:solidFill>
                        <a:latin typeface="Cambria Math" panose="02040503050406030204" pitchFamily="18" charset="0"/>
                      </a:rPr>
                      <m:t>S</m:t>
                    </m:r>
                  </m:e>
                  <m:sub>
                    <m:r>
                      <a:rPr xmlns:a="http://schemas.openxmlformats.org/drawingml/2006/main" sz="2100" i="1">
                        <a:solidFill>
                          <a:srgbClr val="222222"/>
                        </a:solidFill>
                        <a:latin typeface="Cambria Math" panose="02040503050406030204" pitchFamily="18" charset="0"/>
                      </a:rPr>
                      <m:t>b</m:t>
                    </m:r>
                  </m:sub>
                </m:sSub>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k</m:t>
                </m:r>
                <m:sSub>
                  <m:e>
                    <m:r>
                      <a:rPr xmlns:a="http://schemas.openxmlformats.org/drawingml/2006/main" sz="2100" i="1">
                        <a:solidFill>
                          <a:srgbClr val="222222"/>
                        </a:solidFill>
                        <a:latin typeface="Cambria Math" panose="02040503050406030204" pitchFamily="18" charset="0"/>
                      </a:rPr>
                      <m:t>S</m:t>
                    </m:r>
                  </m:e>
                  <m:sub>
                    <m:r>
                      <a:rPr xmlns:a="http://schemas.openxmlformats.org/drawingml/2006/main" sz="2100" i="1">
                        <a:solidFill>
                          <a:srgbClr val="222222"/>
                        </a:solidFill>
                        <a:latin typeface="Cambria Math" panose="02040503050406030204" pitchFamily="18" charset="0"/>
                      </a:rPr>
                      <m:t>h</m:t>
                    </m:r>
                  </m:sub>
                </m:sSub>
              </m:oMath>
            </a14:m>
            <a:r>
              <a:t>, avec </a:t>
            </a:r>
            <a14:m>
              <m:oMath>
                <m:r>
                  <a:rPr xmlns:a="http://schemas.openxmlformats.org/drawingml/2006/main" sz="2100" i="1">
                    <a:solidFill>
                      <a:srgbClr val="222222"/>
                    </a:solidFill>
                    <a:latin typeface="Cambria Math" panose="02040503050406030204" pitchFamily="18" charset="0"/>
                  </a:rPr>
                  <m:t>0</m:t>
                </m:r>
                <m:r>
                  <a:rPr xmlns:a="http://schemas.openxmlformats.org/drawingml/2006/main" sz="2100" i="1">
                    <a:solidFill>
                      <a:srgbClr val="222222"/>
                    </a:solidFill>
                    <a:latin typeface="Cambria Math" panose="02040503050406030204" pitchFamily="18" charset="0"/>
                  </a:rPr>
                  <m:t>&lt;</m:t>
                </m:r>
                <m:r>
                  <a:rPr xmlns:a="http://schemas.openxmlformats.org/drawingml/2006/main" sz="2100" i="1">
                    <a:solidFill>
                      <a:srgbClr val="222222"/>
                    </a:solidFill>
                    <a:latin typeface="Cambria Math" panose="02040503050406030204" pitchFamily="18" charset="0"/>
                  </a:rPr>
                  <m:t>k</m:t>
                </m:r>
                <m:r>
                  <a:rPr xmlns:a="http://schemas.openxmlformats.org/drawingml/2006/main" sz="2100" i="1">
                    <a:solidFill>
                      <a:srgbClr val="222222"/>
                    </a:solidFill>
                    <a:latin typeface="Cambria Math" panose="02040503050406030204" pitchFamily="18" charset="0"/>
                  </a:rPr>
                  <m:t>&lt;</m:t>
                </m:r>
                <m:r>
                  <a:rPr xmlns:a="http://schemas.openxmlformats.org/drawingml/2006/main" sz="2100" i="1">
                    <a:solidFill>
                      <a:srgbClr val="222222"/>
                    </a:solidFill>
                    <a:latin typeface="Cambria Math" panose="02040503050406030204" pitchFamily="18" charset="0"/>
                  </a:rPr>
                  <m:t>1</m:t>
                </m:r>
              </m:oMath>
            </a14: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458">
                                            <p:bg/>
                                          </p:spTgt>
                                        </p:tgtEl>
                                        <p:attrNameLst>
                                          <p:attrName>style.visibility</p:attrName>
                                        </p:attrNameLst>
                                      </p:cBhvr>
                                      <p:to>
                                        <p:strVal val="visible"/>
                                      </p:to>
                                    </p:set>
                                  </p:childTnLst>
                                </p:cTn>
                              </p:par>
                              <p:par>
                                <p:cTn id="15" presetClass="entr" nodeType="withEffect" presetSubtype="0" presetID="1" grpId="3" fill="hold">
                                  <p:stCondLst>
                                    <p:cond delay="0"/>
                                  </p:stCondLst>
                                  <p:iterate type="el" backwards="0">
                                    <p:tmAbs val="0"/>
                                  </p:iterate>
                                  <p:childTnLst>
                                    <p:set>
                                      <p:cBhvr>
                                        <p:cTn id="16" fill="hold"/>
                                        <p:tgtEl>
                                          <p:spTgt spid="1458">
                                            <p:txEl>
                                              <p:pRg st="0" end="0"/>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3" fill="hold">
                                  <p:stCondLst>
                                    <p:cond delay="0"/>
                                  </p:stCondLst>
                                  <p:iterate type="el" backwards="0">
                                    <p:tmAbs val="0"/>
                                  </p:iterate>
                                  <p:childTnLst>
                                    <p:set>
                                      <p:cBhvr>
                                        <p:cTn id="19" fill="hold"/>
                                        <p:tgtEl>
                                          <p:spTgt spid="1458">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3" fill="hold">
                                  <p:stCondLst>
                                    <p:cond delay="0"/>
                                  </p:stCondLst>
                                  <p:iterate type="el" backwards="0">
                                    <p:tmAbs val="0"/>
                                  </p:iterate>
                                  <p:childTnLst>
                                    <p:set>
                                      <p:cBhvr>
                                        <p:cTn id="23" fill="hold"/>
                                        <p:tgtEl>
                                          <p:spTgt spid="1458">
                                            <p:txEl>
                                              <p:pRg st="2" end="2"/>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3" fill="hold">
                                  <p:stCondLst>
                                    <p:cond delay="0"/>
                                  </p:stCondLst>
                                  <p:iterate type="el" backwards="0">
                                    <p:tmAbs val="0"/>
                                  </p:iterate>
                                  <p:childTnLst>
                                    <p:set>
                                      <p:cBhvr>
                                        <p:cTn id="26" fill="hold"/>
                                        <p:tgtEl>
                                          <p:spTgt spid="145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4" grpId="2"/>
      <p:bldP build="p" bldLvl="5" animBg="1" rev="0" advAuto="0" spid="1458" grpId="3"/>
      <p:bldP build="whole" bldLvl="1" animBg="1" rev="0" advAuto="0" spid="1457"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461" name="Détecteur Laplacien…"/>
          <p:cNvSpPr txBox="1"/>
          <p:nvPr>
            <p:ph type="body" idx="1"/>
          </p:nvPr>
        </p:nvSpPr>
        <p:spPr>
          <a:prstGeom prst="rect">
            <a:avLst/>
          </a:prstGeom>
        </p:spPr>
        <p:txBody>
          <a:bodyPr/>
          <a:lstStyle/>
          <a:p>
            <a:pPr>
              <a:buAutoNum type="arabicPeriod" startAt="2"/>
            </a:pPr>
            <a:r>
              <a:t>Détecteur Laplacien</a:t>
            </a:r>
          </a:p>
          <a:p>
            <a:pPr lvl="2">
              <a:buBlip>
                <a:blip r:embed="rId3"/>
              </a:buBlip>
              <a:defRPr i="1"/>
            </a:pPr>
            <a:r>
              <a:t>Rappel</a:t>
            </a:r>
          </a:p>
          <a:p>
            <a:pPr lvl="3"/>
            <a:r>
              <a:t>En 1D, on peut localiser les contours par les passages par 0 de la 2</a:t>
            </a:r>
            <a:r>
              <a:rPr baseline="56999"/>
              <a:t>e</a:t>
            </a:r>
            <a:r>
              <a:t> dérivée</a:t>
            </a:r>
          </a:p>
        </p:txBody>
      </p:sp>
      <p:sp>
        <p:nvSpPr>
          <p:cNvPr id="14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3" name="Contours"/>
          <p:cNvSpPr txBox="1"/>
          <p:nvPr>
            <p:ph type="title"/>
          </p:nvPr>
        </p:nvSpPr>
        <p:spPr>
          <a:prstGeom prst="rect">
            <a:avLst/>
          </a:prstGeom>
        </p:spPr>
        <p:txBody>
          <a:bodyPr/>
          <a:lstStyle>
            <a:lvl1pPr>
              <a:buAutoNum type="arabicPeriod" startAt="2"/>
            </a:lvl1pPr>
          </a:lstStyle>
          <a:p>
            <a:pPr/>
            <a:r>
              <a:t>Contours</a:t>
            </a:r>
          </a:p>
        </p:txBody>
      </p:sp>
      <p:pic>
        <p:nvPicPr>
          <p:cNvPr id="1464" name="I(x).jpg" descr="I(x).jpg"/>
          <p:cNvPicPr>
            <a:picLocks noChangeAspect="0"/>
          </p:cNvPicPr>
          <p:nvPr/>
        </p:nvPicPr>
        <p:blipFill>
          <a:blip r:embed="rId4">
            <a:extLst/>
          </a:blip>
          <a:stretch>
            <a:fillRect/>
          </a:stretch>
        </p:blipFill>
        <p:spPr>
          <a:xfrm>
            <a:off x="1143000" y="4013200"/>
            <a:ext cx="4533900" cy="1968500"/>
          </a:xfrm>
          <a:prstGeom prst="rect">
            <a:avLst/>
          </a:prstGeom>
        </p:spPr>
      </p:pic>
      <p:pic>
        <p:nvPicPr>
          <p:cNvPr id="1465" name="I(x).jpg" descr="I(x).jpg"/>
          <p:cNvPicPr>
            <a:picLocks noChangeAspect="0"/>
          </p:cNvPicPr>
          <p:nvPr/>
        </p:nvPicPr>
        <p:blipFill>
          <a:blip r:embed="rId4">
            <a:extLst/>
          </a:blip>
          <a:stretch>
            <a:fillRect/>
          </a:stretch>
        </p:blipFill>
        <p:spPr>
          <a:xfrm flipH="1">
            <a:off x="7289800" y="4013200"/>
            <a:ext cx="4533900" cy="1968500"/>
          </a:xfrm>
          <a:prstGeom prst="rect">
            <a:avLst/>
          </a:prstGeom>
        </p:spPr>
      </p:pic>
      <p:sp>
        <p:nvSpPr>
          <p:cNvPr id="1466" name="❋"/>
          <p:cNvSpPr/>
          <p:nvPr/>
        </p:nvSpPr>
        <p:spPr>
          <a:xfrm>
            <a:off x="9410700" y="4787900"/>
            <a:ext cx="364530" cy="4318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a:t>
            </a:r>
          </a:p>
        </p:txBody>
      </p:sp>
      <p:sp>
        <p:nvSpPr>
          <p:cNvPr id="1467" name="Line"/>
          <p:cNvSpPr/>
          <p:nvPr/>
        </p:nvSpPr>
        <p:spPr>
          <a:xfrm>
            <a:off x="3390900" y="4991099"/>
            <a:ext cx="2549" cy="885709"/>
          </a:xfrm>
          <a:prstGeom prst="line">
            <a:avLst/>
          </a:prstGeom>
          <a:ln w="19050" cap="rnd">
            <a:solidFill>
              <a:srgbClr val="000000"/>
            </a:solidFill>
            <a:custDash>
              <a:ds d="1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1468" name="xc"/>
          <p:cNvSpPr/>
          <p:nvPr/>
        </p:nvSpPr>
        <p:spPr>
          <a:xfrm>
            <a:off x="3200932" y="5890278"/>
            <a:ext cx="352996" cy="4972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232A32"/>
                </a:solidFill>
              </a:defRPr>
            </a:pPr>
            <a:r>
              <a:t>x</a:t>
            </a:r>
            <a:r>
              <a:rPr baseline="-31000">
                <a:solidFill>
                  <a:srgbClr val="232323"/>
                </a:solidFill>
              </a:rPr>
              <a:t>c</a:t>
            </a:r>
          </a:p>
        </p:txBody>
      </p:sp>
      <p:sp>
        <p:nvSpPr>
          <p:cNvPr id="1469" name="Line"/>
          <p:cNvSpPr/>
          <p:nvPr/>
        </p:nvSpPr>
        <p:spPr>
          <a:xfrm>
            <a:off x="9585952" y="5003799"/>
            <a:ext cx="2549" cy="885709"/>
          </a:xfrm>
          <a:prstGeom prst="line">
            <a:avLst/>
          </a:prstGeom>
          <a:ln w="19050" cap="rnd">
            <a:solidFill>
              <a:srgbClr val="000000"/>
            </a:solidFill>
            <a:custDash>
              <a:ds d="1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1470" name="xc"/>
          <p:cNvSpPr/>
          <p:nvPr/>
        </p:nvSpPr>
        <p:spPr>
          <a:xfrm>
            <a:off x="9422234" y="5890278"/>
            <a:ext cx="352996" cy="4972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i="1">
                <a:solidFill>
                  <a:srgbClr val="232A32"/>
                </a:solidFill>
              </a:defRPr>
            </a:pPr>
            <a:r>
              <a:t>x</a:t>
            </a:r>
            <a:r>
              <a:rPr baseline="-31000">
                <a:solidFill>
                  <a:srgbClr val="232323"/>
                </a:solidFill>
              </a:rPr>
              <a:t>c</a:t>
            </a:r>
          </a:p>
        </p:txBody>
      </p:sp>
      <p:sp>
        <p:nvSpPr>
          <p:cNvPr id="1471" name="f(x)"/>
          <p:cNvSpPr/>
          <p:nvPr/>
        </p:nvSpPr>
        <p:spPr>
          <a:xfrm>
            <a:off x="1363594" y="4140199"/>
            <a:ext cx="593775"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spc="300"/>
              <a:t>f</a:t>
            </a:r>
            <a:r>
              <a:t>(</a:t>
            </a:r>
            <a:r>
              <a:rPr i="1"/>
              <a:t>x</a:t>
            </a:r>
            <a:r>
              <a:t>)</a:t>
            </a:r>
          </a:p>
        </p:txBody>
      </p:sp>
      <p:sp>
        <p:nvSpPr>
          <p:cNvPr id="1472" name="f(x)"/>
          <p:cNvSpPr/>
          <p:nvPr/>
        </p:nvSpPr>
        <p:spPr>
          <a:xfrm>
            <a:off x="11011055" y="4128454"/>
            <a:ext cx="593776" cy="4572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r>
              <a:rPr i="1" spc="300"/>
              <a:t>f</a:t>
            </a:r>
            <a:r>
              <a:t>(</a:t>
            </a:r>
            <a:r>
              <a:rPr i="1"/>
              <a:t>x</a:t>
            </a:r>
            <a:r>
              <a:t>)</a:t>
            </a:r>
          </a:p>
        </p:txBody>
      </p:sp>
      <p:sp>
        <p:nvSpPr>
          <p:cNvPr id="1473" name="Marche montante"/>
          <p:cNvSpPr/>
          <p:nvPr/>
        </p:nvSpPr>
        <p:spPr>
          <a:xfrm>
            <a:off x="2509961" y="3478845"/>
            <a:ext cx="194942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Marche montante</a:t>
            </a:r>
          </a:p>
        </p:txBody>
      </p:sp>
      <p:sp>
        <p:nvSpPr>
          <p:cNvPr id="1474" name="Marche descendante"/>
          <p:cNvSpPr/>
          <p:nvPr/>
        </p:nvSpPr>
        <p:spPr>
          <a:xfrm>
            <a:off x="8540936" y="3478845"/>
            <a:ext cx="2245346"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Marche descendante</a:t>
            </a:r>
          </a:p>
        </p:txBody>
      </p:sp>
      <p:sp>
        <p:nvSpPr>
          <p:cNvPr id="1475" name="❋"/>
          <p:cNvSpPr/>
          <p:nvPr/>
        </p:nvSpPr>
        <p:spPr>
          <a:xfrm>
            <a:off x="3210464" y="4787900"/>
            <a:ext cx="364531" cy="43180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lgn="ctr" defTabSz="457200">
              <a:spcBef>
                <a:spcPts val="0"/>
              </a:spcBef>
              <a:defRPr>
                <a:solidFill>
                  <a:srgbClr val="232A32"/>
                </a:solidFill>
              </a:defRPr>
            </a:lvl1pPr>
          </a:lstStyle>
          <a:p>
            <a:pPr/>
            <a:r>
              <a:t>❋</a:t>
            </a:r>
          </a:p>
        </p:txBody>
      </p:sp>
      <p:grpSp>
        <p:nvGrpSpPr>
          <p:cNvPr id="1480" name="Group"/>
          <p:cNvGrpSpPr/>
          <p:nvPr/>
        </p:nvGrpSpPr>
        <p:grpSpPr>
          <a:xfrm>
            <a:off x="762000" y="6362700"/>
            <a:ext cx="4902200" cy="1612900"/>
            <a:chOff x="0" y="-101599"/>
            <a:chExt cx="4902200" cy="1612900"/>
          </a:xfrm>
        </p:grpSpPr>
        <p:pic>
          <p:nvPicPr>
            <p:cNvPr id="1476" name="gx(x).jpg" descr="gx(x).jpg"/>
            <p:cNvPicPr>
              <a:picLocks noChangeAspect="0"/>
            </p:cNvPicPr>
            <p:nvPr/>
          </p:nvPicPr>
          <p:blipFill>
            <a:blip r:embed="rId5">
              <a:extLst/>
            </a:blip>
            <a:stretch>
              <a:fillRect/>
            </a:stretch>
          </p:blipFill>
          <p:spPr>
            <a:xfrm>
              <a:off x="368300" y="-101600"/>
              <a:ext cx="4533900" cy="1612901"/>
            </a:xfrm>
            <a:prstGeom prst="rect">
              <a:avLst/>
            </a:prstGeom>
            <a:effectLst/>
          </p:spPr>
        </p:pic>
        <p:sp>
          <p:nvSpPr>
            <p:cNvPr id="1477" name="❋"/>
            <p:cNvSpPr/>
            <p:nvPr/>
          </p:nvSpPr>
          <p:spPr>
            <a:xfrm>
              <a:off x="2451100" y="520699"/>
              <a:ext cx="364530"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a:t>
              </a:r>
            </a:p>
          </p:txBody>
        </p:sp>
        <p:sp>
          <p:nvSpPr>
            <p:cNvPr id="1478" name="0"/>
            <p:cNvSpPr/>
            <p:nvPr/>
          </p:nvSpPr>
          <p:spPr>
            <a:xfrm>
              <a:off x="0" y="507045"/>
              <a:ext cx="29210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0</a:t>
              </a:r>
            </a:p>
          </p:txBody>
        </p:sp>
        <p:sp>
          <p:nvSpPr>
            <p:cNvPr id="1479" name="fʺ(x)"/>
            <p:cNvSpPr/>
            <p:nvPr/>
          </p:nvSpPr>
          <p:spPr>
            <a:xfrm>
              <a:off x="533796" y="25399"/>
              <a:ext cx="713136"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spc="300"/>
                <a:t>f</a:t>
              </a:r>
              <a:r>
                <a:rPr i="1"/>
                <a:t>ʺ</a:t>
              </a:r>
              <a:r>
                <a:t>(</a:t>
              </a:r>
              <a:r>
                <a:rPr i="1"/>
                <a:t>x</a:t>
              </a:r>
              <a:r>
                <a:t>)</a:t>
              </a:r>
            </a:p>
          </p:txBody>
        </p:sp>
      </p:grpSp>
      <p:grpSp>
        <p:nvGrpSpPr>
          <p:cNvPr id="1485" name="Group"/>
          <p:cNvGrpSpPr/>
          <p:nvPr/>
        </p:nvGrpSpPr>
        <p:grpSpPr>
          <a:xfrm>
            <a:off x="6934199" y="6362700"/>
            <a:ext cx="4889501" cy="1612900"/>
            <a:chOff x="0" y="-101599"/>
            <a:chExt cx="4889499" cy="1612900"/>
          </a:xfrm>
        </p:grpSpPr>
        <p:pic>
          <p:nvPicPr>
            <p:cNvPr id="1481" name="gx(x).jpg" descr="gx(x).jpg"/>
            <p:cNvPicPr>
              <a:picLocks noChangeAspect="0"/>
            </p:cNvPicPr>
            <p:nvPr/>
          </p:nvPicPr>
          <p:blipFill>
            <a:blip r:embed="rId5">
              <a:extLst/>
            </a:blip>
            <a:stretch>
              <a:fillRect/>
            </a:stretch>
          </p:blipFill>
          <p:spPr>
            <a:xfrm flipH="1">
              <a:off x="355599" y="-101600"/>
              <a:ext cx="4533901" cy="1612901"/>
            </a:xfrm>
            <a:prstGeom prst="rect">
              <a:avLst/>
            </a:prstGeom>
            <a:effectLst/>
          </p:spPr>
        </p:pic>
        <p:sp>
          <p:nvSpPr>
            <p:cNvPr id="1482" name="❋"/>
            <p:cNvSpPr/>
            <p:nvPr/>
          </p:nvSpPr>
          <p:spPr>
            <a:xfrm>
              <a:off x="2451100" y="520699"/>
              <a:ext cx="364530"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a:t>
              </a:r>
            </a:p>
          </p:txBody>
        </p:sp>
        <p:sp>
          <p:nvSpPr>
            <p:cNvPr id="1483" name="0"/>
            <p:cNvSpPr/>
            <p:nvPr/>
          </p:nvSpPr>
          <p:spPr>
            <a:xfrm>
              <a:off x="0" y="507045"/>
              <a:ext cx="292100"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t>0</a:t>
              </a:r>
            </a:p>
          </p:txBody>
        </p:sp>
        <p:sp>
          <p:nvSpPr>
            <p:cNvPr id="1484" name="fʺ(x)"/>
            <p:cNvSpPr/>
            <p:nvPr/>
          </p:nvSpPr>
          <p:spPr>
            <a:xfrm>
              <a:off x="533400" y="25399"/>
              <a:ext cx="71313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defTabSz="1295400">
                <a:spcBef>
                  <a:spcPts val="500"/>
                </a:spcBef>
                <a:defRPr spc="100">
                  <a:uFill>
                    <a:solidFill>
                      <a:srgbClr val="232323"/>
                    </a:solidFill>
                  </a:uFill>
                  <a:latin typeface="+mj-lt"/>
                  <a:ea typeface="+mj-ea"/>
                  <a:cs typeface="+mj-cs"/>
                  <a:sym typeface="Times Roman"/>
                </a:defRPr>
              </a:pPr>
              <a:r>
                <a:rPr i="1" spc="300"/>
                <a:t>f</a:t>
              </a:r>
              <a:r>
                <a:rPr i="1"/>
                <a:t>ʺ</a:t>
              </a:r>
              <a:r>
                <a:t>(</a:t>
              </a:r>
              <a:r>
                <a:rPr i="1"/>
                <a:t>x</a:t>
              </a: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8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0" grpId="1"/>
      <p:bldP build="whole" bldLvl="1" animBg="1" rev="0" advAuto="0" spid="1485" grpId="2"/>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87" name="Source : Lindeberg, &quot;Feature detection with automatic scale selection''. Int. J. of Comp. Vis, 30(2),1998. Source : Lindeberg, &quot;Feature detection with automatic scale selection''. Int. J. of Comp. Vis, 30(2),1998." descr="Source : Lindeberg, &quot;Feature detection with automatic scale selection''. Int. J. of Comp. Vis, 30(2),1998. Source : Lindeberg, &quot;Feature detection with automatic scale selection''. Int. J. of Comp. Vis, 30(2),1998."/>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488" name="Laplacien"/>
          <p:cNvSpPr txBox="1"/>
          <p:nvPr>
            <p:ph type="body" idx="1"/>
          </p:nvPr>
        </p:nvSpPr>
        <p:spPr>
          <a:prstGeom prst="rect">
            <a:avLst/>
          </a:prstGeom>
        </p:spPr>
        <p:txBody>
          <a:bodyPr/>
          <a:lstStyle>
            <a:lvl1pPr>
              <a:buAutoNum type="arabicPeriod" startAt="2"/>
            </a:lvl1pPr>
          </a:lstStyle>
          <a:p>
            <a:pPr/>
            <a:r>
              <a:t>Laplacien</a:t>
            </a:r>
          </a:p>
        </p:txBody>
      </p:sp>
      <p:sp>
        <p:nvSpPr>
          <p:cNvPr id="148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90"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pic>
        <p:nvPicPr>
          <p:cNvPr id="1491" name="bug.tiff" descr="bug.tiff"/>
          <p:cNvPicPr>
            <a:picLocks noChangeAspect="0"/>
          </p:cNvPicPr>
          <p:nvPr/>
        </p:nvPicPr>
        <p:blipFill>
          <a:blip r:embed="rId3">
            <a:alphaModFix amt="50000"/>
            <a:extLst/>
          </a:blip>
          <a:stretch>
            <a:fillRect/>
          </a:stretch>
        </p:blipFill>
        <p:spPr>
          <a:xfrm>
            <a:off x="6860640" y="3746500"/>
            <a:ext cx="5192053" cy="3556000"/>
          </a:xfrm>
          <a:prstGeom prst="rect">
            <a:avLst/>
          </a:prstGeom>
        </p:spPr>
      </p:pic>
      <p:sp>
        <p:nvSpPr>
          <p:cNvPr id="1492" name="Image originale"/>
          <p:cNvSpPr/>
          <p:nvPr/>
        </p:nvSpPr>
        <p:spPr>
          <a:xfrm>
            <a:off x="787400" y="3350728"/>
            <a:ext cx="5461001" cy="405544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Image originale</a:t>
            </a:r>
          </a:p>
          <a:p>
            <a:pPr algn="ctr" defTabSz="457200">
              <a:spcBef>
                <a:spcPts val="0"/>
              </a:spcBef>
              <a:defRPr>
                <a:solidFill>
                  <a:srgbClr val="232A32"/>
                </a:solidFill>
              </a:defRPr>
            </a:pPr>
          </a:p>
        </p:txBody>
      </p:sp>
      <p:pic>
        <p:nvPicPr>
          <p:cNvPr id="1493" name="bug.tiff" descr="bug.tiff"/>
          <p:cNvPicPr>
            <a:picLocks noChangeAspect="0"/>
          </p:cNvPicPr>
          <p:nvPr/>
        </p:nvPicPr>
        <p:blipFill>
          <a:blip r:embed="rId4">
            <a:extLst/>
          </a:blip>
          <a:stretch>
            <a:fillRect/>
          </a:stretch>
        </p:blipFill>
        <p:spPr>
          <a:xfrm>
            <a:off x="787400" y="3350728"/>
            <a:ext cx="5295901" cy="3556001"/>
          </a:xfrm>
          <a:prstGeom prst="rect">
            <a:avLst/>
          </a:prstGeom>
        </p:spPr>
      </p:pic>
      <p:sp>
        <p:nvSpPr>
          <p:cNvPr id="1494" name="Circle"/>
          <p:cNvSpPr/>
          <p:nvPr/>
        </p:nvSpPr>
        <p:spPr>
          <a:xfrm>
            <a:off x="8699500" y="5524500"/>
            <a:ext cx="520700" cy="5207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495" name="Circle"/>
          <p:cNvSpPr/>
          <p:nvPr/>
        </p:nvSpPr>
        <p:spPr>
          <a:xfrm>
            <a:off x="7785100" y="5194300"/>
            <a:ext cx="368300" cy="3683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496" name="Circle"/>
          <p:cNvSpPr/>
          <p:nvPr/>
        </p:nvSpPr>
        <p:spPr>
          <a:xfrm>
            <a:off x="9690100" y="6642100"/>
            <a:ext cx="584200" cy="584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497" name="Circle"/>
          <p:cNvSpPr/>
          <p:nvPr/>
        </p:nvSpPr>
        <p:spPr>
          <a:xfrm>
            <a:off x="11506200" y="6223000"/>
            <a:ext cx="647700" cy="6477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498" name="Circle"/>
          <p:cNvSpPr/>
          <p:nvPr/>
        </p:nvSpPr>
        <p:spPr>
          <a:xfrm>
            <a:off x="10045700" y="5854700"/>
            <a:ext cx="558800" cy="5588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499" name="Circle"/>
          <p:cNvSpPr/>
          <p:nvPr/>
        </p:nvSpPr>
        <p:spPr>
          <a:xfrm>
            <a:off x="11112500" y="5181600"/>
            <a:ext cx="381000" cy="381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0" name="Circle"/>
          <p:cNvSpPr/>
          <p:nvPr/>
        </p:nvSpPr>
        <p:spPr>
          <a:xfrm>
            <a:off x="9994900" y="5384800"/>
            <a:ext cx="381000" cy="381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1" name="Circle"/>
          <p:cNvSpPr/>
          <p:nvPr/>
        </p:nvSpPr>
        <p:spPr>
          <a:xfrm>
            <a:off x="8788400" y="4902200"/>
            <a:ext cx="444500" cy="4445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2" name="Circle"/>
          <p:cNvSpPr/>
          <p:nvPr/>
        </p:nvSpPr>
        <p:spPr>
          <a:xfrm>
            <a:off x="7035800" y="4889500"/>
            <a:ext cx="317500" cy="3175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3" name="Circle"/>
          <p:cNvSpPr/>
          <p:nvPr/>
        </p:nvSpPr>
        <p:spPr>
          <a:xfrm>
            <a:off x="8102600" y="4724400"/>
            <a:ext cx="304800" cy="3048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4" name="Circle"/>
          <p:cNvSpPr/>
          <p:nvPr/>
        </p:nvSpPr>
        <p:spPr>
          <a:xfrm>
            <a:off x="9461500" y="4699000"/>
            <a:ext cx="330200" cy="330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5" name="Circle"/>
          <p:cNvSpPr/>
          <p:nvPr/>
        </p:nvSpPr>
        <p:spPr>
          <a:xfrm>
            <a:off x="10223500" y="4699000"/>
            <a:ext cx="330200" cy="330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6" name="Circle"/>
          <p:cNvSpPr/>
          <p:nvPr/>
        </p:nvSpPr>
        <p:spPr>
          <a:xfrm>
            <a:off x="11188700" y="4775200"/>
            <a:ext cx="330200" cy="330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7" name="Circle"/>
          <p:cNvSpPr/>
          <p:nvPr/>
        </p:nvSpPr>
        <p:spPr>
          <a:xfrm>
            <a:off x="10706100" y="4826000"/>
            <a:ext cx="330200" cy="330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8" name="Circle"/>
          <p:cNvSpPr/>
          <p:nvPr/>
        </p:nvSpPr>
        <p:spPr>
          <a:xfrm>
            <a:off x="11493500" y="4470400"/>
            <a:ext cx="254000" cy="254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09" name="Circle"/>
          <p:cNvSpPr/>
          <p:nvPr/>
        </p:nvSpPr>
        <p:spPr>
          <a:xfrm>
            <a:off x="7061200" y="4610100"/>
            <a:ext cx="266700" cy="2667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0" name="Circle"/>
          <p:cNvSpPr/>
          <p:nvPr/>
        </p:nvSpPr>
        <p:spPr>
          <a:xfrm>
            <a:off x="7632700" y="4533900"/>
            <a:ext cx="177800" cy="1778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1" name="Circle"/>
          <p:cNvSpPr/>
          <p:nvPr/>
        </p:nvSpPr>
        <p:spPr>
          <a:xfrm>
            <a:off x="8547100" y="4470400"/>
            <a:ext cx="203200" cy="203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2" name="Circle"/>
          <p:cNvSpPr/>
          <p:nvPr/>
        </p:nvSpPr>
        <p:spPr>
          <a:xfrm>
            <a:off x="9017000" y="4356100"/>
            <a:ext cx="165100" cy="1651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3" name="Circle"/>
          <p:cNvSpPr/>
          <p:nvPr/>
        </p:nvSpPr>
        <p:spPr>
          <a:xfrm>
            <a:off x="8839200" y="4622800"/>
            <a:ext cx="203200" cy="2032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4" name="Circle"/>
          <p:cNvSpPr/>
          <p:nvPr/>
        </p:nvSpPr>
        <p:spPr>
          <a:xfrm>
            <a:off x="10668000" y="4089400"/>
            <a:ext cx="101600" cy="1016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5" name="Circle"/>
          <p:cNvSpPr/>
          <p:nvPr/>
        </p:nvSpPr>
        <p:spPr>
          <a:xfrm>
            <a:off x="10883900" y="4419600"/>
            <a:ext cx="127000" cy="127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6" name="Circle"/>
          <p:cNvSpPr/>
          <p:nvPr/>
        </p:nvSpPr>
        <p:spPr>
          <a:xfrm>
            <a:off x="10401300" y="4318000"/>
            <a:ext cx="127000" cy="127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7" name="Circle"/>
          <p:cNvSpPr/>
          <p:nvPr/>
        </p:nvSpPr>
        <p:spPr>
          <a:xfrm>
            <a:off x="9639300" y="4419600"/>
            <a:ext cx="127000" cy="127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8" name="Circle"/>
          <p:cNvSpPr/>
          <p:nvPr/>
        </p:nvSpPr>
        <p:spPr>
          <a:xfrm>
            <a:off x="8763000" y="4229100"/>
            <a:ext cx="114300" cy="1143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19" name="Circle"/>
          <p:cNvSpPr/>
          <p:nvPr/>
        </p:nvSpPr>
        <p:spPr>
          <a:xfrm>
            <a:off x="7391400" y="4362450"/>
            <a:ext cx="165100" cy="1651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20" name="Circle"/>
          <p:cNvSpPr/>
          <p:nvPr/>
        </p:nvSpPr>
        <p:spPr>
          <a:xfrm>
            <a:off x="9613900" y="5245100"/>
            <a:ext cx="342900" cy="3429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21" name="Circle"/>
          <p:cNvSpPr/>
          <p:nvPr/>
        </p:nvSpPr>
        <p:spPr>
          <a:xfrm>
            <a:off x="11430000" y="4229100"/>
            <a:ext cx="114300" cy="1143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22" name="Circle"/>
          <p:cNvSpPr/>
          <p:nvPr/>
        </p:nvSpPr>
        <p:spPr>
          <a:xfrm>
            <a:off x="7442200" y="4229100"/>
            <a:ext cx="114300" cy="1143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23" name="Circle"/>
          <p:cNvSpPr/>
          <p:nvPr/>
        </p:nvSpPr>
        <p:spPr>
          <a:xfrm>
            <a:off x="8356600" y="4140200"/>
            <a:ext cx="114300" cy="1143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24" name="Circle"/>
          <p:cNvSpPr/>
          <p:nvPr/>
        </p:nvSpPr>
        <p:spPr>
          <a:xfrm>
            <a:off x="10121900" y="4318000"/>
            <a:ext cx="127000" cy="127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25" name="Circle"/>
          <p:cNvSpPr/>
          <p:nvPr/>
        </p:nvSpPr>
        <p:spPr>
          <a:xfrm>
            <a:off x="10642600" y="4241800"/>
            <a:ext cx="127000" cy="127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100"/>
                                  </p:stCondLst>
                                  <p:iterate type="el" backwards="0">
                                    <p:tmAbs val="0"/>
                                  </p:iterate>
                                  <p:childTnLst>
                                    <p:set>
                                      <p:cBhvr>
                                        <p:cTn id="9" fill="hold"/>
                                        <p:tgtEl>
                                          <p:spTgt spid="1494"/>
                                        </p:tgtEl>
                                        <p:attrNameLst>
                                          <p:attrName>style.visibility</p:attrName>
                                        </p:attrNameLst>
                                      </p:cBhvr>
                                      <p:to>
                                        <p:strVal val="visible"/>
                                      </p:to>
                                    </p:set>
                                  </p:childTnLst>
                                </p:cTn>
                              </p:par>
                            </p:childTnLst>
                          </p:cTn>
                        </p:par>
                        <p:par>
                          <p:cTn id="10" fill="hold">
                            <p:stCondLst>
                              <p:cond delay="100"/>
                            </p:stCondLst>
                            <p:childTnLst>
                              <p:par>
                                <p:cTn id="11" presetClass="entr" nodeType="afterEffect" presetSubtype="0" presetID="1" grpId="3" fill="hold">
                                  <p:stCondLst>
                                    <p:cond delay="100"/>
                                  </p:stCondLst>
                                  <p:iterate type="el" backwards="0">
                                    <p:tmAbs val="0"/>
                                  </p:iterate>
                                  <p:childTnLst>
                                    <p:set>
                                      <p:cBhvr>
                                        <p:cTn id="12" fill="hold"/>
                                        <p:tgtEl>
                                          <p:spTgt spid="1495"/>
                                        </p:tgtEl>
                                        <p:attrNameLst>
                                          <p:attrName>style.visibility</p:attrName>
                                        </p:attrNameLst>
                                      </p:cBhvr>
                                      <p:to>
                                        <p:strVal val="visible"/>
                                      </p:to>
                                    </p:set>
                                  </p:childTnLst>
                                </p:cTn>
                              </p:par>
                            </p:childTnLst>
                          </p:cTn>
                        </p:par>
                        <p:par>
                          <p:cTn id="13" fill="hold">
                            <p:stCondLst>
                              <p:cond delay="200"/>
                            </p:stCondLst>
                            <p:childTnLst>
                              <p:par>
                                <p:cTn id="14" presetClass="entr" nodeType="afterEffect" presetSubtype="0" presetID="1" grpId="4" fill="hold">
                                  <p:stCondLst>
                                    <p:cond delay="100"/>
                                  </p:stCondLst>
                                  <p:iterate type="el" backwards="0">
                                    <p:tmAbs val="0"/>
                                  </p:iterate>
                                  <p:childTnLst>
                                    <p:set>
                                      <p:cBhvr>
                                        <p:cTn id="15" fill="hold"/>
                                        <p:tgtEl>
                                          <p:spTgt spid="1496"/>
                                        </p:tgtEl>
                                        <p:attrNameLst>
                                          <p:attrName>style.visibility</p:attrName>
                                        </p:attrNameLst>
                                      </p:cBhvr>
                                      <p:to>
                                        <p:strVal val="visible"/>
                                      </p:to>
                                    </p:set>
                                  </p:childTnLst>
                                </p:cTn>
                              </p:par>
                            </p:childTnLst>
                          </p:cTn>
                        </p:par>
                        <p:par>
                          <p:cTn id="16" fill="hold">
                            <p:stCondLst>
                              <p:cond delay="300"/>
                            </p:stCondLst>
                            <p:childTnLst>
                              <p:par>
                                <p:cTn id="17" presetClass="entr" nodeType="afterEffect" presetSubtype="0" presetID="1" grpId="5" fill="hold">
                                  <p:stCondLst>
                                    <p:cond delay="100"/>
                                  </p:stCondLst>
                                  <p:iterate type="el" backwards="0">
                                    <p:tmAbs val="0"/>
                                  </p:iterate>
                                  <p:childTnLst>
                                    <p:set>
                                      <p:cBhvr>
                                        <p:cTn id="18" fill="hold"/>
                                        <p:tgtEl>
                                          <p:spTgt spid="1497"/>
                                        </p:tgtEl>
                                        <p:attrNameLst>
                                          <p:attrName>style.visibility</p:attrName>
                                        </p:attrNameLst>
                                      </p:cBhvr>
                                      <p:to>
                                        <p:strVal val="visible"/>
                                      </p:to>
                                    </p:set>
                                  </p:childTnLst>
                                </p:cTn>
                              </p:par>
                            </p:childTnLst>
                          </p:cTn>
                        </p:par>
                        <p:par>
                          <p:cTn id="19" fill="hold">
                            <p:stCondLst>
                              <p:cond delay="400"/>
                            </p:stCondLst>
                            <p:childTnLst>
                              <p:par>
                                <p:cTn id="20" presetClass="entr" nodeType="afterEffect" presetSubtype="0" presetID="1" grpId="6" fill="hold">
                                  <p:stCondLst>
                                    <p:cond delay="100"/>
                                  </p:stCondLst>
                                  <p:iterate type="el" backwards="0">
                                    <p:tmAbs val="0"/>
                                  </p:iterate>
                                  <p:childTnLst>
                                    <p:set>
                                      <p:cBhvr>
                                        <p:cTn id="21" fill="hold"/>
                                        <p:tgtEl>
                                          <p:spTgt spid="1498"/>
                                        </p:tgtEl>
                                        <p:attrNameLst>
                                          <p:attrName>style.visibility</p:attrName>
                                        </p:attrNameLst>
                                      </p:cBhvr>
                                      <p:to>
                                        <p:strVal val="visible"/>
                                      </p:to>
                                    </p:set>
                                  </p:childTnLst>
                                </p:cTn>
                              </p:par>
                            </p:childTnLst>
                          </p:cTn>
                        </p:par>
                        <p:par>
                          <p:cTn id="22" fill="hold">
                            <p:stCondLst>
                              <p:cond delay="500"/>
                            </p:stCondLst>
                            <p:childTnLst>
                              <p:par>
                                <p:cTn id="23" presetClass="entr" nodeType="afterEffect" presetSubtype="0" presetID="1" grpId="7" fill="hold">
                                  <p:stCondLst>
                                    <p:cond delay="100"/>
                                  </p:stCondLst>
                                  <p:iterate type="el" backwards="0">
                                    <p:tmAbs val="0"/>
                                  </p:iterate>
                                  <p:childTnLst>
                                    <p:set>
                                      <p:cBhvr>
                                        <p:cTn id="24" fill="hold"/>
                                        <p:tgtEl>
                                          <p:spTgt spid="1499"/>
                                        </p:tgtEl>
                                        <p:attrNameLst>
                                          <p:attrName>style.visibility</p:attrName>
                                        </p:attrNameLst>
                                      </p:cBhvr>
                                      <p:to>
                                        <p:strVal val="visible"/>
                                      </p:to>
                                    </p:set>
                                  </p:childTnLst>
                                </p:cTn>
                              </p:par>
                            </p:childTnLst>
                          </p:cTn>
                        </p:par>
                        <p:par>
                          <p:cTn id="25" fill="hold">
                            <p:stCondLst>
                              <p:cond delay="600"/>
                            </p:stCondLst>
                            <p:childTnLst>
                              <p:par>
                                <p:cTn id="26" presetClass="entr" nodeType="afterEffect" presetSubtype="0" presetID="1" grpId="8" fill="hold">
                                  <p:stCondLst>
                                    <p:cond delay="100"/>
                                  </p:stCondLst>
                                  <p:iterate type="el" backwards="0">
                                    <p:tmAbs val="0"/>
                                  </p:iterate>
                                  <p:childTnLst>
                                    <p:set>
                                      <p:cBhvr>
                                        <p:cTn id="27" fill="hold"/>
                                        <p:tgtEl>
                                          <p:spTgt spid="1500"/>
                                        </p:tgtEl>
                                        <p:attrNameLst>
                                          <p:attrName>style.visibility</p:attrName>
                                        </p:attrNameLst>
                                      </p:cBhvr>
                                      <p:to>
                                        <p:strVal val="visible"/>
                                      </p:to>
                                    </p:set>
                                  </p:childTnLst>
                                </p:cTn>
                              </p:par>
                            </p:childTnLst>
                          </p:cTn>
                        </p:par>
                        <p:par>
                          <p:cTn id="28" fill="hold">
                            <p:stCondLst>
                              <p:cond delay="700"/>
                            </p:stCondLst>
                            <p:childTnLst>
                              <p:par>
                                <p:cTn id="29" presetClass="entr" nodeType="afterEffect" presetSubtype="0" presetID="1" grpId="9" fill="hold">
                                  <p:stCondLst>
                                    <p:cond delay="100"/>
                                  </p:stCondLst>
                                  <p:iterate type="el" backwards="0">
                                    <p:tmAbs val="0"/>
                                  </p:iterate>
                                  <p:childTnLst>
                                    <p:set>
                                      <p:cBhvr>
                                        <p:cTn id="30" fill="hold"/>
                                        <p:tgtEl>
                                          <p:spTgt spid="1501"/>
                                        </p:tgtEl>
                                        <p:attrNameLst>
                                          <p:attrName>style.visibility</p:attrName>
                                        </p:attrNameLst>
                                      </p:cBhvr>
                                      <p:to>
                                        <p:strVal val="visible"/>
                                      </p:to>
                                    </p:set>
                                  </p:childTnLst>
                                </p:cTn>
                              </p:par>
                            </p:childTnLst>
                          </p:cTn>
                        </p:par>
                        <p:par>
                          <p:cTn id="31" fill="hold">
                            <p:stCondLst>
                              <p:cond delay="800"/>
                            </p:stCondLst>
                            <p:childTnLst>
                              <p:par>
                                <p:cTn id="32" presetClass="entr" nodeType="afterEffect" presetSubtype="0" presetID="1" grpId="10" fill="hold">
                                  <p:stCondLst>
                                    <p:cond delay="100"/>
                                  </p:stCondLst>
                                  <p:iterate type="el" backwards="0">
                                    <p:tmAbs val="0"/>
                                  </p:iterate>
                                  <p:childTnLst>
                                    <p:set>
                                      <p:cBhvr>
                                        <p:cTn id="33" fill="hold"/>
                                        <p:tgtEl>
                                          <p:spTgt spid="1502"/>
                                        </p:tgtEl>
                                        <p:attrNameLst>
                                          <p:attrName>style.visibility</p:attrName>
                                        </p:attrNameLst>
                                      </p:cBhvr>
                                      <p:to>
                                        <p:strVal val="visible"/>
                                      </p:to>
                                    </p:set>
                                  </p:childTnLst>
                                </p:cTn>
                              </p:par>
                            </p:childTnLst>
                          </p:cTn>
                        </p:par>
                        <p:par>
                          <p:cTn id="34" fill="hold">
                            <p:stCondLst>
                              <p:cond delay="900"/>
                            </p:stCondLst>
                            <p:childTnLst>
                              <p:par>
                                <p:cTn id="35" presetClass="entr" nodeType="afterEffect" presetSubtype="0" presetID="1" grpId="11" fill="hold">
                                  <p:stCondLst>
                                    <p:cond delay="100"/>
                                  </p:stCondLst>
                                  <p:iterate type="el" backwards="0">
                                    <p:tmAbs val="0"/>
                                  </p:iterate>
                                  <p:childTnLst>
                                    <p:set>
                                      <p:cBhvr>
                                        <p:cTn id="36" fill="hold"/>
                                        <p:tgtEl>
                                          <p:spTgt spid="1503"/>
                                        </p:tgtEl>
                                        <p:attrNameLst>
                                          <p:attrName>style.visibility</p:attrName>
                                        </p:attrNameLst>
                                      </p:cBhvr>
                                      <p:to>
                                        <p:strVal val="visible"/>
                                      </p:to>
                                    </p:set>
                                  </p:childTnLst>
                                </p:cTn>
                              </p:par>
                            </p:childTnLst>
                          </p:cTn>
                        </p:par>
                        <p:par>
                          <p:cTn id="37" fill="hold">
                            <p:stCondLst>
                              <p:cond delay="1000"/>
                            </p:stCondLst>
                            <p:childTnLst>
                              <p:par>
                                <p:cTn id="38" presetClass="entr" nodeType="afterEffect" presetSubtype="0" presetID="1" grpId="12" fill="hold">
                                  <p:stCondLst>
                                    <p:cond delay="100"/>
                                  </p:stCondLst>
                                  <p:iterate type="el" backwards="0">
                                    <p:tmAbs val="0"/>
                                  </p:iterate>
                                  <p:childTnLst>
                                    <p:set>
                                      <p:cBhvr>
                                        <p:cTn id="39" fill="hold"/>
                                        <p:tgtEl>
                                          <p:spTgt spid="1504"/>
                                        </p:tgtEl>
                                        <p:attrNameLst>
                                          <p:attrName>style.visibility</p:attrName>
                                        </p:attrNameLst>
                                      </p:cBhvr>
                                      <p:to>
                                        <p:strVal val="visible"/>
                                      </p:to>
                                    </p:set>
                                  </p:childTnLst>
                                </p:cTn>
                              </p:par>
                            </p:childTnLst>
                          </p:cTn>
                        </p:par>
                        <p:par>
                          <p:cTn id="40" fill="hold">
                            <p:stCondLst>
                              <p:cond delay="1100"/>
                            </p:stCondLst>
                            <p:childTnLst>
                              <p:par>
                                <p:cTn id="41" presetClass="entr" nodeType="afterEffect" presetSubtype="0" presetID="1" grpId="13" fill="hold">
                                  <p:stCondLst>
                                    <p:cond delay="100"/>
                                  </p:stCondLst>
                                  <p:iterate type="el" backwards="0">
                                    <p:tmAbs val="0"/>
                                  </p:iterate>
                                  <p:childTnLst>
                                    <p:set>
                                      <p:cBhvr>
                                        <p:cTn id="42" fill="hold"/>
                                        <p:tgtEl>
                                          <p:spTgt spid="1505"/>
                                        </p:tgtEl>
                                        <p:attrNameLst>
                                          <p:attrName>style.visibility</p:attrName>
                                        </p:attrNameLst>
                                      </p:cBhvr>
                                      <p:to>
                                        <p:strVal val="visible"/>
                                      </p:to>
                                    </p:set>
                                  </p:childTnLst>
                                </p:cTn>
                              </p:par>
                            </p:childTnLst>
                          </p:cTn>
                        </p:par>
                        <p:par>
                          <p:cTn id="43" fill="hold">
                            <p:stCondLst>
                              <p:cond delay="1200"/>
                            </p:stCondLst>
                            <p:childTnLst>
                              <p:par>
                                <p:cTn id="44" presetClass="entr" nodeType="afterEffect" presetSubtype="0" presetID="1" grpId="14" fill="hold">
                                  <p:stCondLst>
                                    <p:cond delay="100"/>
                                  </p:stCondLst>
                                  <p:iterate type="el" backwards="0">
                                    <p:tmAbs val="0"/>
                                  </p:iterate>
                                  <p:childTnLst>
                                    <p:set>
                                      <p:cBhvr>
                                        <p:cTn id="45" fill="hold"/>
                                        <p:tgtEl>
                                          <p:spTgt spid="1506"/>
                                        </p:tgtEl>
                                        <p:attrNameLst>
                                          <p:attrName>style.visibility</p:attrName>
                                        </p:attrNameLst>
                                      </p:cBhvr>
                                      <p:to>
                                        <p:strVal val="visible"/>
                                      </p:to>
                                    </p:set>
                                  </p:childTnLst>
                                </p:cTn>
                              </p:par>
                            </p:childTnLst>
                          </p:cTn>
                        </p:par>
                        <p:par>
                          <p:cTn id="46" fill="hold">
                            <p:stCondLst>
                              <p:cond delay="1300"/>
                            </p:stCondLst>
                            <p:childTnLst>
                              <p:par>
                                <p:cTn id="47" presetClass="entr" nodeType="afterEffect" presetSubtype="0" presetID="1" grpId="15" fill="hold">
                                  <p:stCondLst>
                                    <p:cond delay="100"/>
                                  </p:stCondLst>
                                  <p:iterate type="el" backwards="0">
                                    <p:tmAbs val="0"/>
                                  </p:iterate>
                                  <p:childTnLst>
                                    <p:set>
                                      <p:cBhvr>
                                        <p:cTn id="48" fill="hold"/>
                                        <p:tgtEl>
                                          <p:spTgt spid="1507"/>
                                        </p:tgtEl>
                                        <p:attrNameLst>
                                          <p:attrName>style.visibility</p:attrName>
                                        </p:attrNameLst>
                                      </p:cBhvr>
                                      <p:to>
                                        <p:strVal val="visible"/>
                                      </p:to>
                                    </p:set>
                                  </p:childTnLst>
                                </p:cTn>
                              </p:par>
                            </p:childTnLst>
                          </p:cTn>
                        </p:par>
                        <p:par>
                          <p:cTn id="49" fill="hold">
                            <p:stCondLst>
                              <p:cond delay="1400"/>
                            </p:stCondLst>
                            <p:childTnLst>
                              <p:par>
                                <p:cTn id="50" presetClass="entr" nodeType="afterEffect" presetSubtype="0" presetID="1" grpId="16" fill="hold">
                                  <p:stCondLst>
                                    <p:cond delay="100"/>
                                  </p:stCondLst>
                                  <p:iterate type="el" backwards="0">
                                    <p:tmAbs val="0"/>
                                  </p:iterate>
                                  <p:childTnLst>
                                    <p:set>
                                      <p:cBhvr>
                                        <p:cTn id="51" fill="hold"/>
                                        <p:tgtEl>
                                          <p:spTgt spid="1508"/>
                                        </p:tgtEl>
                                        <p:attrNameLst>
                                          <p:attrName>style.visibility</p:attrName>
                                        </p:attrNameLst>
                                      </p:cBhvr>
                                      <p:to>
                                        <p:strVal val="visible"/>
                                      </p:to>
                                    </p:set>
                                  </p:childTnLst>
                                </p:cTn>
                              </p:par>
                            </p:childTnLst>
                          </p:cTn>
                        </p:par>
                        <p:par>
                          <p:cTn id="52" fill="hold">
                            <p:stCondLst>
                              <p:cond delay="1500"/>
                            </p:stCondLst>
                            <p:childTnLst>
                              <p:par>
                                <p:cTn id="53" presetClass="entr" nodeType="afterEffect" presetSubtype="0" presetID="1" grpId="17" fill="hold">
                                  <p:stCondLst>
                                    <p:cond delay="100"/>
                                  </p:stCondLst>
                                  <p:iterate type="el" backwards="0">
                                    <p:tmAbs val="0"/>
                                  </p:iterate>
                                  <p:childTnLst>
                                    <p:set>
                                      <p:cBhvr>
                                        <p:cTn id="54" fill="hold"/>
                                        <p:tgtEl>
                                          <p:spTgt spid="1509"/>
                                        </p:tgtEl>
                                        <p:attrNameLst>
                                          <p:attrName>style.visibility</p:attrName>
                                        </p:attrNameLst>
                                      </p:cBhvr>
                                      <p:to>
                                        <p:strVal val="visible"/>
                                      </p:to>
                                    </p:set>
                                  </p:childTnLst>
                                </p:cTn>
                              </p:par>
                            </p:childTnLst>
                          </p:cTn>
                        </p:par>
                        <p:par>
                          <p:cTn id="55" fill="hold">
                            <p:stCondLst>
                              <p:cond delay="1600"/>
                            </p:stCondLst>
                            <p:childTnLst>
                              <p:par>
                                <p:cTn id="56" presetClass="entr" nodeType="afterEffect" presetSubtype="0" presetID="1" grpId="18" fill="hold">
                                  <p:stCondLst>
                                    <p:cond delay="100"/>
                                  </p:stCondLst>
                                  <p:iterate type="el" backwards="0">
                                    <p:tmAbs val="0"/>
                                  </p:iterate>
                                  <p:childTnLst>
                                    <p:set>
                                      <p:cBhvr>
                                        <p:cTn id="57" fill="hold"/>
                                        <p:tgtEl>
                                          <p:spTgt spid="1510"/>
                                        </p:tgtEl>
                                        <p:attrNameLst>
                                          <p:attrName>style.visibility</p:attrName>
                                        </p:attrNameLst>
                                      </p:cBhvr>
                                      <p:to>
                                        <p:strVal val="visible"/>
                                      </p:to>
                                    </p:set>
                                  </p:childTnLst>
                                </p:cTn>
                              </p:par>
                            </p:childTnLst>
                          </p:cTn>
                        </p:par>
                        <p:par>
                          <p:cTn id="58" fill="hold">
                            <p:stCondLst>
                              <p:cond delay="1700"/>
                            </p:stCondLst>
                            <p:childTnLst>
                              <p:par>
                                <p:cTn id="59" presetClass="entr" nodeType="afterEffect" presetSubtype="0" presetID="1" grpId="19" fill="hold">
                                  <p:stCondLst>
                                    <p:cond delay="100"/>
                                  </p:stCondLst>
                                  <p:iterate type="el" backwards="0">
                                    <p:tmAbs val="0"/>
                                  </p:iterate>
                                  <p:childTnLst>
                                    <p:set>
                                      <p:cBhvr>
                                        <p:cTn id="60" fill="hold"/>
                                        <p:tgtEl>
                                          <p:spTgt spid="1511"/>
                                        </p:tgtEl>
                                        <p:attrNameLst>
                                          <p:attrName>style.visibility</p:attrName>
                                        </p:attrNameLst>
                                      </p:cBhvr>
                                      <p:to>
                                        <p:strVal val="visible"/>
                                      </p:to>
                                    </p:set>
                                  </p:childTnLst>
                                </p:cTn>
                              </p:par>
                            </p:childTnLst>
                          </p:cTn>
                        </p:par>
                        <p:par>
                          <p:cTn id="61" fill="hold">
                            <p:stCondLst>
                              <p:cond delay="1800"/>
                            </p:stCondLst>
                            <p:childTnLst>
                              <p:par>
                                <p:cTn id="62" presetClass="entr" nodeType="afterEffect" presetSubtype="0" presetID="1" grpId="20" fill="hold">
                                  <p:stCondLst>
                                    <p:cond delay="100"/>
                                  </p:stCondLst>
                                  <p:iterate type="el" backwards="0">
                                    <p:tmAbs val="0"/>
                                  </p:iterate>
                                  <p:childTnLst>
                                    <p:set>
                                      <p:cBhvr>
                                        <p:cTn id="63" fill="hold"/>
                                        <p:tgtEl>
                                          <p:spTgt spid="1512"/>
                                        </p:tgtEl>
                                        <p:attrNameLst>
                                          <p:attrName>style.visibility</p:attrName>
                                        </p:attrNameLst>
                                      </p:cBhvr>
                                      <p:to>
                                        <p:strVal val="visible"/>
                                      </p:to>
                                    </p:set>
                                  </p:childTnLst>
                                </p:cTn>
                              </p:par>
                            </p:childTnLst>
                          </p:cTn>
                        </p:par>
                        <p:par>
                          <p:cTn id="64" fill="hold">
                            <p:stCondLst>
                              <p:cond delay="1900"/>
                            </p:stCondLst>
                            <p:childTnLst>
                              <p:par>
                                <p:cTn id="65" presetClass="entr" nodeType="afterEffect" presetSubtype="0" presetID="1" grpId="21" fill="hold">
                                  <p:stCondLst>
                                    <p:cond delay="100"/>
                                  </p:stCondLst>
                                  <p:iterate type="el" backwards="0">
                                    <p:tmAbs val="0"/>
                                  </p:iterate>
                                  <p:childTnLst>
                                    <p:set>
                                      <p:cBhvr>
                                        <p:cTn id="66" fill="hold"/>
                                        <p:tgtEl>
                                          <p:spTgt spid="1513"/>
                                        </p:tgtEl>
                                        <p:attrNameLst>
                                          <p:attrName>style.visibility</p:attrName>
                                        </p:attrNameLst>
                                      </p:cBhvr>
                                      <p:to>
                                        <p:strVal val="visible"/>
                                      </p:to>
                                    </p:set>
                                  </p:childTnLst>
                                </p:cTn>
                              </p:par>
                            </p:childTnLst>
                          </p:cTn>
                        </p:par>
                        <p:par>
                          <p:cTn id="67" fill="hold">
                            <p:stCondLst>
                              <p:cond delay="2000"/>
                            </p:stCondLst>
                            <p:childTnLst>
                              <p:par>
                                <p:cTn id="68" presetClass="entr" nodeType="afterEffect" presetSubtype="0" presetID="1" grpId="22" fill="hold">
                                  <p:stCondLst>
                                    <p:cond delay="100"/>
                                  </p:stCondLst>
                                  <p:iterate type="el" backwards="0">
                                    <p:tmAbs val="0"/>
                                  </p:iterate>
                                  <p:childTnLst>
                                    <p:set>
                                      <p:cBhvr>
                                        <p:cTn id="69" fill="hold"/>
                                        <p:tgtEl>
                                          <p:spTgt spid="1514"/>
                                        </p:tgtEl>
                                        <p:attrNameLst>
                                          <p:attrName>style.visibility</p:attrName>
                                        </p:attrNameLst>
                                      </p:cBhvr>
                                      <p:to>
                                        <p:strVal val="visible"/>
                                      </p:to>
                                    </p:set>
                                  </p:childTnLst>
                                </p:cTn>
                              </p:par>
                            </p:childTnLst>
                          </p:cTn>
                        </p:par>
                        <p:par>
                          <p:cTn id="70" fill="hold">
                            <p:stCondLst>
                              <p:cond delay="2100"/>
                            </p:stCondLst>
                            <p:childTnLst>
                              <p:par>
                                <p:cTn id="71" presetClass="entr" nodeType="afterEffect" presetSubtype="0" presetID="1" grpId="23" fill="hold">
                                  <p:stCondLst>
                                    <p:cond delay="100"/>
                                  </p:stCondLst>
                                  <p:iterate type="el" backwards="0">
                                    <p:tmAbs val="0"/>
                                  </p:iterate>
                                  <p:childTnLst>
                                    <p:set>
                                      <p:cBhvr>
                                        <p:cTn id="72" fill="hold"/>
                                        <p:tgtEl>
                                          <p:spTgt spid="1515"/>
                                        </p:tgtEl>
                                        <p:attrNameLst>
                                          <p:attrName>style.visibility</p:attrName>
                                        </p:attrNameLst>
                                      </p:cBhvr>
                                      <p:to>
                                        <p:strVal val="visible"/>
                                      </p:to>
                                    </p:set>
                                  </p:childTnLst>
                                </p:cTn>
                              </p:par>
                            </p:childTnLst>
                          </p:cTn>
                        </p:par>
                        <p:par>
                          <p:cTn id="73" fill="hold">
                            <p:stCondLst>
                              <p:cond delay="2200"/>
                            </p:stCondLst>
                            <p:childTnLst>
                              <p:par>
                                <p:cTn id="74" presetClass="entr" nodeType="afterEffect" presetSubtype="0" presetID="1" grpId="24" fill="hold">
                                  <p:stCondLst>
                                    <p:cond delay="100"/>
                                  </p:stCondLst>
                                  <p:iterate type="el" backwards="0">
                                    <p:tmAbs val="0"/>
                                  </p:iterate>
                                  <p:childTnLst>
                                    <p:set>
                                      <p:cBhvr>
                                        <p:cTn id="75" fill="hold"/>
                                        <p:tgtEl>
                                          <p:spTgt spid="1516"/>
                                        </p:tgtEl>
                                        <p:attrNameLst>
                                          <p:attrName>style.visibility</p:attrName>
                                        </p:attrNameLst>
                                      </p:cBhvr>
                                      <p:to>
                                        <p:strVal val="visible"/>
                                      </p:to>
                                    </p:set>
                                  </p:childTnLst>
                                </p:cTn>
                              </p:par>
                            </p:childTnLst>
                          </p:cTn>
                        </p:par>
                        <p:par>
                          <p:cTn id="76" fill="hold">
                            <p:stCondLst>
                              <p:cond delay="2300"/>
                            </p:stCondLst>
                            <p:childTnLst>
                              <p:par>
                                <p:cTn id="77" presetClass="entr" nodeType="afterEffect" presetSubtype="0" presetID="1" grpId="25" fill="hold">
                                  <p:stCondLst>
                                    <p:cond delay="100"/>
                                  </p:stCondLst>
                                  <p:iterate type="el" backwards="0">
                                    <p:tmAbs val="0"/>
                                  </p:iterate>
                                  <p:childTnLst>
                                    <p:set>
                                      <p:cBhvr>
                                        <p:cTn id="78" fill="hold"/>
                                        <p:tgtEl>
                                          <p:spTgt spid="1517"/>
                                        </p:tgtEl>
                                        <p:attrNameLst>
                                          <p:attrName>style.visibility</p:attrName>
                                        </p:attrNameLst>
                                      </p:cBhvr>
                                      <p:to>
                                        <p:strVal val="visible"/>
                                      </p:to>
                                    </p:set>
                                  </p:childTnLst>
                                </p:cTn>
                              </p:par>
                            </p:childTnLst>
                          </p:cTn>
                        </p:par>
                        <p:par>
                          <p:cTn id="79" fill="hold">
                            <p:stCondLst>
                              <p:cond delay="2400"/>
                            </p:stCondLst>
                            <p:childTnLst>
                              <p:par>
                                <p:cTn id="80" presetClass="entr" nodeType="afterEffect" presetSubtype="0" presetID="1" grpId="26" fill="hold">
                                  <p:stCondLst>
                                    <p:cond delay="100"/>
                                  </p:stCondLst>
                                  <p:iterate type="el" backwards="0">
                                    <p:tmAbs val="0"/>
                                  </p:iterate>
                                  <p:childTnLst>
                                    <p:set>
                                      <p:cBhvr>
                                        <p:cTn id="81" fill="hold"/>
                                        <p:tgtEl>
                                          <p:spTgt spid="1518"/>
                                        </p:tgtEl>
                                        <p:attrNameLst>
                                          <p:attrName>style.visibility</p:attrName>
                                        </p:attrNameLst>
                                      </p:cBhvr>
                                      <p:to>
                                        <p:strVal val="visible"/>
                                      </p:to>
                                    </p:set>
                                  </p:childTnLst>
                                </p:cTn>
                              </p:par>
                            </p:childTnLst>
                          </p:cTn>
                        </p:par>
                        <p:par>
                          <p:cTn id="82" fill="hold">
                            <p:stCondLst>
                              <p:cond delay="2500"/>
                            </p:stCondLst>
                            <p:childTnLst>
                              <p:par>
                                <p:cTn id="83" presetClass="entr" nodeType="afterEffect" presetSubtype="0" presetID="1" grpId="27" fill="hold">
                                  <p:stCondLst>
                                    <p:cond delay="100"/>
                                  </p:stCondLst>
                                  <p:iterate type="el" backwards="0">
                                    <p:tmAbs val="0"/>
                                  </p:iterate>
                                  <p:childTnLst>
                                    <p:set>
                                      <p:cBhvr>
                                        <p:cTn id="84" fill="hold"/>
                                        <p:tgtEl>
                                          <p:spTgt spid="1519"/>
                                        </p:tgtEl>
                                        <p:attrNameLst>
                                          <p:attrName>style.visibility</p:attrName>
                                        </p:attrNameLst>
                                      </p:cBhvr>
                                      <p:to>
                                        <p:strVal val="visible"/>
                                      </p:to>
                                    </p:set>
                                  </p:childTnLst>
                                </p:cTn>
                              </p:par>
                            </p:childTnLst>
                          </p:cTn>
                        </p:par>
                        <p:par>
                          <p:cTn id="85" fill="hold">
                            <p:stCondLst>
                              <p:cond delay="2600"/>
                            </p:stCondLst>
                            <p:childTnLst>
                              <p:par>
                                <p:cTn id="86" presetClass="entr" nodeType="afterEffect" presetSubtype="0" presetID="1" grpId="28" fill="hold">
                                  <p:stCondLst>
                                    <p:cond delay="100"/>
                                  </p:stCondLst>
                                  <p:iterate type="el" backwards="0">
                                    <p:tmAbs val="0"/>
                                  </p:iterate>
                                  <p:childTnLst>
                                    <p:set>
                                      <p:cBhvr>
                                        <p:cTn id="87" fill="hold"/>
                                        <p:tgtEl>
                                          <p:spTgt spid="1520"/>
                                        </p:tgtEl>
                                        <p:attrNameLst>
                                          <p:attrName>style.visibility</p:attrName>
                                        </p:attrNameLst>
                                      </p:cBhvr>
                                      <p:to>
                                        <p:strVal val="visible"/>
                                      </p:to>
                                    </p:set>
                                  </p:childTnLst>
                                </p:cTn>
                              </p:par>
                            </p:childTnLst>
                          </p:cTn>
                        </p:par>
                        <p:par>
                          <p:cTn id="88" fill="hold">
                            <p:stCondLst>
                              <p:cond delay="2700"/>
                            </p:stCondLst>
                            <p:childTnLst>
                              <p:par>
                                <p:cTn id="89" presetClass="entr" nodeType="afterEffect" presetSubtype="0" presetID="1" grpId="29" fill="hold">
                                  <p:stCondLst>
                                    <p:cond delay="100"/>
                                  </p:stCondLst>
                                  <p:iterate type="el" backwards="0">
                                    <p:tmAbs val="0"/>
                                  </p:iterate>
                                  <p:childTnLst>
                                    <p:set>
                                      <p:cBhvr>
                                        <p:cTn id="90" fill="hold"/>
                                        <p:tgtEl>
                                          <p:spTgt spid="1521"/>
                                        </p:tgtEl>
                                        <p:attrNameLst>
                                          <p:attrName>style.visibility</p:attrName>
                                        </p:attrNameLst>
                                      </p:cBhvr>
                                      <p:to>
                                        <p:strVal val="visible"/>
                                      </p:to>
                                    </p:set>
                                  </p:childTnLst>
                                </p:cTn>
                              </p:par>
                            </p:childTnLst>
                          </p:cTn>
                        </p:par>
                        <p:par>
                          <p:cTn id="91" fill="hold">
                            <p:stCondLst>
                              <p:cond delay="2800"/>
                            </p:stCondLst>
                            <p:childTnLst>
                              <p:par>
                                <p:cTn id="92" presetClass="entr" nodeType="afterEffect" presetSubtype="0" presetID="1" grpId="30" fill="hold">
                                  <p:stCondLst>
                                    <p:cond delay="100"/>
                                  </p:stCondLst>
                                  <p:iterate type="el" backwards="0">
                                    <p:tmAbs val="0"/>
                                  </p:iterate>
                                  <p:childTnLst>
                                    <p:set>
                                      <p:cBhvr>
                                        <p:cTn id="93" fill="hold"/>
                                        <p:tgtEl>
                                          <p:spTgt spid="1522"/>
                                        </p:tgtEl>
                                        <p:attrNameLst>
                                          <p:attrName>style.visibility</p:attrName>
                                        </p:attrNameLst>
                                      </p:cBhvr>
                                      <p:to>
                                        <p:strVal val="visible"/>
                                      </p:to>
                                    </p:set>
                                  </p:childTnLst>
                                </p:cTn>
                              </p:par>
                            </p:childTnLst>
                          </p:cTn>
                        </p:par>
                        <p:par>
                          <p:cTn id="94" fill="hold">
                            <p:stCondLst>
                              <p:cond delay="2900"/>
                            </p:stCondLst>
                            <p:childTnLst>
                              <p:par>
                                <p:cTn id="95" presetClass="entr" nodeType="afterEffect" presetSubtype="0" presetID="1" grpId="31" fill="hold">
                                  <p:stCondLst>
                                    <p:cond delay="100"/>
                                  </p:stCondLst>
                                  <p:iterate type="el" backwards="0">
                                    <p:tmAbs val="0"/>
                                  </p:iterate>
                                  <p:childTnLst>
                                    <p:set>
                                      <p:cBhvr>
                                        <p:cTn id="96" fill="hold"/>
                                        <p:tgtEl>
                                          <p:spTgt spid="1523"/>
                                        </p:tgtEl>
                                        <p:attrNameLst>
                                          <p:attrName>style.visibility</p:attrName>
                                        </p:attrNameLst>
                                      </p:cBhvr>
                                      <p:to>
                                        <p:strVal val="visible"/>
                                      </p:to>
                                    </p:set>
                                  </p:childTnLst>
                                </p:cTn>
                              </p:par>
                            </p:childTnLst>
                          </p:cTn>
                        </p:par>
                        <p:par>
                          <p:cTn id="97" fill="hold">
                            <p:stCondLst>
                              <p:cond delay="3000"/>
                            </p:stCondLst>
                            <p:childTnLst>
                              <p:par>
                                <p:cTn id="98" presetClass="entr" nodeType="afterEffect" presetSubtype="0" presetID="1" grpId="32" fill="hold">
                                  <p:stCondLst>
                                    <p:cond delay="100"/>
                                  </p:stCondLst>
                                  <p:iterate type="el" backwards="0">
                                    <p:tmAbs val="0"/>
                                  </p:iterate>
                                  <p:childTnLst>
                                    <p:set>
                                      <p:cBhvr>
                                        <p:cTn id="99" fill="hold"/>
                                        <p:tgtEl>
                                          <p:spTgt spid="1524"/>
                                        </p:tgtEl>
                                        <p:attrNameLst>
                                          <p:attrName>style.visibility</p:attrName>
                                        </p:attrNameLst>
                                      </p:cBhvr>
                                      <p:to>
                                        <p:strVal val="visible"/>
                                      </p:to>
                                    </p:set>
                                  </p:childTnLst>
                                </p:cTn>
                              </p:par>
                            </p:childTnLst>
                          </p:cTn>
                        </p:par>
                        <p:par>
                          <p:cTn id="100" fill="hold">
                            <p:stCondLst>
                              <p:cond delay="3100"/>
                            </p:stCondLst>
                            <p:childTnLst>
                              <p:par>
                                <p:cTn id="101" presetClass="entr" nodeType="afterEffect" presetSubtype="0" presetID="1" grpId="33" fill="hold">
                                  <p:stCondLst>
                                    <p:cond delay="100"/>
                                  </p:stCondLst>
                                  <p:iterate type="el" backwards="0">
                                    <p:tmAbs val="0"/>
                                  </p:iterate>
                                  <p:childTnLst>
                                    <p:set>
                                      <p:cBhvr>
                                        <p:cTn id="102" fill="hold"/>
                                        <p:tgtEl>
                                          <p:spTgt spid="1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5" grpId="13"/>
      <p:bldP build="whole" bldLvl="1" animBg="1" rev="0" advAuto="0" spid="1511" grpId="19"/>
      <p:bldP build="whole" bldLvl="1" animBg="1" rev="0" advAuto="0" spid="1520" grpId="28"/>
      <p:bldP build="whole" bldLvl="1" animBg="1" rev="0" advAuto="0" spid="1495" grpId="3"/>
      <p:bldP build="whole" bldLvl="1" animBg="1" rev="0" advAuto="0" spid="1497" grpId="5"/>
      <p:bldP build="whole" bldLvl="1" animBg="1" rev="0" advAuto="0" spid="1508" grpId="16"/>
      <p:bldP build="whole" bldLvl="1" animBg="1" rev="0" advAuto="0" spid="1522" grpId="30"/>
      <p:bldP build="whole" bldLvl="1" animBg="1" rev="0" advAuto="0" spid="1501" grpId="9"/>
      <p:bldP build="whole" bldLvl="1" animBg="1" rev="0" advAuto="0" spid="1498" grpId="6"/>
      <p:bldP build="whole" bldLvl="1" animBg="1" rev="0" advAuto="0" spid="1512" grpId="20"/>
      <p:bldP build="whole" bldLvl="1" animBg="1" rev="0" advAuto="0" spid="1510" grpId="18"/>
      <p:bldP build="whole" bldLvl="1" animBg="1" rev="0" advAuto="0" spid="1499" grpId="7"/>
      <p:bldP build="whole" bldLvl="1" animBg="1" rev="0" advAuto="0" spid="1504" grpId="12"/>
      <p:bldP build="whole" bldLvl="1" animBg="1" rev="0" advAuto="0" spid="1521" grpId="29"/>
      <p:bldP build="whole" bldLvl="1" animBg="1" rev="0" advAuto="0" spid="1503" grpId="11"/>
      <p:bldP build="whole" bldLvl="1" animBg="1" rev="0" advAuto="0" spid="1519" grpId="27"/>
      <p:bldP build="whole" bldLvl="1" animBg="1" rev="0" advAuto="0" spid="1524" grpId="32"/>
      <p:bldP build="whole" bldLvl="1" animBg="1" rev="0" advAuto="0" spid="1518" grpId="26"/>
      <p:bldP build="whole" bldLvl="1" animBg="1" rev="0" advAuto="0" spid="1515" grpId="23"/>
      <p:bldP build="whole" bldLvl="1" animBg="1" rev="0" advAuto="0" spid="1494" grpId="2"/>
      <p:bldP build="whole" bldLvl="1" animBg="1" rev="0" advAuto="0" spid="1502" grpId="10"/>
      <p:bldP build="whole" bldLvl="1" animBg="1" rev="0" advAuto="0" spid="1523" grpId="31"/>
      <p:bldP build="whole" bldLvl="1" animBg="1" rev="0" advAuto="0" spid="1517" grpId="25"/>
      <p:bldP build="whole" bldLvl="1" animBg="1" rev="0" advAuto="0" spid="1516" grpId="24"/>
      <p:bldP build="whole" bldLvl="1" animBg="1" rev="0" advAuto="0" spid="1513" grpId="21"/>
      <p:bldP build="whole" bldLvl="1" animBg="1" rev="0" advAuto="0" spid="1500" grpId="8"/>
      <p:bldP build="whole" bldLvl="1" animBg="1" rev="0" advAuto="0" spid="1509" grpId="17"/>
      <p:bldP build="whole" bldLvl="1" animBg="1" rev="0" advAuto="0" spid="1506" grpId="14"/>
      <p:bldP build="whole" bldLvl="1" animBg="1" rev="0" advAuto="0" spid="1491" grpId="1"/>
      <p:bldP build="whole" bldLvl="1" animBg="1" rev="0" advAuto="0" spid="1525" grpId="33"/>
      <p:bldP build="whole" bldLvl="1" animBg="1" rev="0" advAuto="0" spid="1514" grpId="22"/>
      <p:bldP build="whole" bldLvl="1" animBg="1" rev="0" advAuto="0" spid="1507" grpId="15"/>
      <p:bldP build="whole" bldLvl="1" animBg="1" rev="0" advAuto="0" spid="1496" grpId="4"/>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Laplacien…"/>
          <p:cNvSpPr txBox="1"/>
          <p:nvPr>
            <p:ph type="body" idx="1"/>
          </p:nvPr>
        </p:nvSpPr>
        <p:spPr>
          <a:prstGeom prst="rect">
            <a:avLst/>
          </a:prstGeom>
        </p:spPr>
        <p:txBody>
          <a:bodyPr/>
          <a:lstStyle/>
          <a:p>
            <a:pPr>
              <a:buAutoNum type="arabicPeriod" startAt="2"/>
            </a:pPr>
            <a:r>
              <a:t>Laplacien</a:t>
            </a:r>
          </a:p>
          <a:p>
            <a:pPr lvl="2">
              <a:buBlip>
                <a:blip r:embed="rId3"/>
              </a:buBlip>
            </a:pPr>
            <a:r>
              <a:t>La forme particulière du LoG d'échelle </a:t>
            </a:r>
            <a14:m>
              <m:oMath>
                <m:r>
                  <a:rPr xmlns:a="http://schemas.openxmlformats.org/drawingml/2006/main" sz="2100" i="1">
                    <a:solidFill>
                      <a:srgbClr val="222222"/>
                    </a:solidFill>
                    <a:latin typeface="Cambria Math" panose="02040503050406030204" pitchFamily="18" charset="0"/>
                  </a:rPr>
                  <m:t>σ</m:t>
                </m:r>
              </m:oMath>
            </a14:m>
            <a:r>
              <a:t> permet de faire ressortir les éléments isolé d'une certaine grosseur (dictée par </a:t>
            </a:r>
            <a14:m>
              <m:oMath>
                <m:r>
                  <a:rPr xmlns:a="http://schemas.openxmlformats.org/drawingml/2006/main" sz="2100" i="1">
                    <a:solidFill>
                      <a:srgbClr val="222222"/>
                    </a:solidFill>
                    <a:latin typeface="Cambria Math" panose="02040503050406030204" pitchFamily="18" charset="0"/>
                  </a:rPr>
                  <m:t>σ</m:t>
                </m:r>
              </m:oMath>
            </a14:m>
            <a:r>
              <a:t>)</a:t>
            </a:r>
          </a:p>
          <a:p>
            <a:pPr lvl="3" marR="6146800"/>
            <a:r>
              <a:t>Une tache claire (réponse foncée) de rayon</a:t>
            </a:r>
            <a14:m>
              <m:oMath>
                <m:r>
                  <a:rPr xmlns:a="http://schemas.openxmlformats.org/drawingml/2006/main" sz="2050" i="1">
                    <a:solidFill>
                      <a:srgbClr val="222222"/>
                    </a:solidFill>
                    <a:latin typeface="Cambria Math" panose="02040503050406030204" pitchFamily="18" charset="0"/>
                  </a:rPr>
                  <m:t>≅</m:t>
                </m:r>
                <m:rad>
                  <m:radPr>
                    <m:ctrlPr>
                      <a:rPr xmlns:a="http://schemas.openxmlformats.org/drawingml/2006/main" sz="2050" i="1">
                        <a:solidFill>
                          <a:srgbClr val="222222"/>
                        </a:solidFill>
                        <a:latin typeface="Cambria Math" panose="02040503050406030204" pitchFamily="18" charset="0"/>
                      </a:rPr>
                    </m:ctrlPr>
                    <m:degHide m:val="on"/>
                  </m:radPr>
                  <m:deg/>
                  <m:e>
                    <m:r>
                      <a:rPr xmlns:a="http://schemas.openxmlformats.org/drawingml/2006/main" sz="2050" i="1">
                        <a:solidFill>
                          <a:srgbClr val="222222"/>
                        </a:solidFill>
                        <a:latin typeface="Cambria Math" panose="02040503050406030204" pitchFamily="18" charset="0"/>
                      </a:rPr>
                      <m:t>2</m:t>
                    </m:r>
                    <m:r>
                      <a:rPr xmlns:a="http://schemas.openxmlformats.org/drawingml/2006/main" sz="2050" i="1">
                        <a:solidFill>
                          <a:srgbClr val="222222"/>
                        </a:solidFill>
                        <a:latin typeface="Cambria Math" panose="02040503050406030204" pitchFamily="18" charset="0"/>
                      </a:rPr>
                      <m:t>σ</m:t>
                    </m:r>
                  </m:e>
                </m:rad>
              </m:oMath>
            </a14:m>
            <a:r>
              <a:t> sera détectée comme un min (réponse max) local de </a:t>
            </a:r>
            <a14:m>
              <m:oMath>
                <m:sSubSup>
                  <m:e>
                    <m:r>
                      <a:rPr xmlns:a="http://schemas.openxmlformats.org/drawingml/2006/main" sz="2100" i="1">
                        <a:solidFill>
                          <a:srgbClr val="222222"/>
                        </a:solidFill>
                        <a:latin typeface="Cambria Math" panose="02040503050406030204" pitchFamily="18" charset="0"/>
                      </a:rPr>
                      <m:t>∇</m:t>
                    </m:r>
                  </m:e>
                  <m:sub>
                    <m:r>
                      <a:rPr xmlns:a="http://schemas.openxmlformats.org/drawingml/2006/main" sz="2100" i="1">
                        <a:solidFill>
                          <a:srgbClr val="222222"/>
                        </a:solidFill>
                        <a:latin typeface="Cambria Math" panose="02040503050406030204" pitchFamily="18" charset="0"/>
                      </a:rPr>
                      <m:t>σ</m:t>
                    </m:r>
                  </m:sub>
                  <m:sup>
                    <m:r>
                      <a:rPr xmlns:a="http://schemas.openxmlformats.org/drawingml/2006/main" sz="2100" i="1">
                        <a:solidFill>
                          <a:srgbClr val="222222"/>
                        </a:solidFill>
                        <a:latin typeface="Cambria Math" panose="02040503050406030204" pitchFamily="18" charset="0"/>
                      </a:rPr>
                      <m:t>2</m:t>
                    </m:r>
                  </m:sup>
                </m:sSubSup>
                <m:r>
                  <a:rPr xmlns:a="http://schemas.openxmlformats.org/drawingml/2006/main" sz="2100" i="1">
                    <a:solidFill>
                      <a:srgbClr val="222222"/>
                    </a:solidFill>
                    <a:latin typeface="Cambria Math" panose="02040503050406030204" pitchFamily="18" charset="0"/>
                  </a:rPr>
                  <m:t>f</m:t>
                </m:r>
              </m:oMath>
            </a14:m>
          </a:p>
        </p:txBody>
      </p:sp>
      <p:pic>
        <p:nvPicPr>
          <p:cNvPr id="1528" name="Source : Source : " descr="Source : Source : "/>
          <p:cNvPicPr>
            <a:picLocks noChangeAspect="0"/>
          </p:cNvPicPr>
          <p:nvPr>
            <p:ph type="body" idx="21"/>
          </p:nvPr>
        </p:nvPicPr>
        <p:blipFill>
          <a:blip r:embed="rId4">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5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30"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pic>
        <p:nvPicPr>
          <p:cNvPr id="1531" name="droppedImage.tiff" descr="droppedImage.tiff"/>
          <p:cNvPicPr>
            <a:picLocks noChangeAspect="0"/>
          </p:cNvPicPr>
          <p:nvPr/>
        </p:nvPicPr>
        <p:blipFill>
          <a:blip r:embed="rId5">
            <a:extLst/>
          </a:blip>
          <a:stretch>
            <a:fillRect/>
          </a:stretch>
        </p:blipFill>
        <p:spPr>
          <a:xfrm>
            <a:off x="14397566" y="2921000"/>
            <a:ext cx="5516034" cy="4216400"/>
          </a:xfrm>
          <a:prstGeom prst="rect">
            <a:avLst/>
          </a:prstGeom>
        </p:spPr>
      </p:pic>
      <p:grpSp>
        <p:nvGrpSpPr>
          <p:cNvPr id="1534" name="Group"/>
          <p:cNvGrpSpPr/>
          <p:nvPr/>
        </p:nvGrpSpPr>
        <p:grpSpPr>
          <a:xfrm>
            <a:off x="540665" y="4106714"/>
            <a:ext cx="6083302" cy="4953944"/>
            <a:chOff x="-76200" y="-101600"/>
            <a:chExt cx="6083301" cy="4953943"/>
          </a:xfrm>
        </p:grpSpPr>
        <p:pic>
          <p:nvPicPr>
            <p:cNvPr id="1532" name="droppedImage.tiff" descr="droppedImage.tiff"/>
            <p:cNvPicPr>
              <a:picLocks noChangeAspect="0"/>
            </p:cNvPicPr>
            <p:nvPr/>
          </p:nvPicPr>
          <p:blipFill>
            <a:blip r:embed="rId6">
              <a:extLst/>
            </a:blip>
            <a:stretch>
              <a:fillRect/>
            </a:stretch>
          </p:blipFill>
          <p:spPr>
            <a:xfrm>
              <a:off x="-76200" y="-101600"/>
              <a:ext cx="6083302" cy="4953944"/>
            </a:xfrm>
            <a:prstGeom prst="rect">
              <a:avLst/>
            </a:prstGeom>
            <a:effectLst/>
          </p:spPr>
        </p:pic>
        <p:sp>
          <p:nvSpPr>
            <p:cNvPr id="1533" name="LoG"/>
            <p:cNvSpPr/>
            <p:nvPr/>
          </p:nvSpPr>
          <p:spPr>
            <a:xfrm>
              <a:off x="898778" y="109507"/>
              <a:ext cx="88900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lvl1pPr algn="ctr" defTabSz="457200">
                <a:spcBef>
                  <a:spcPts val="0"/>
                </a:spcBef>
                <a:defRPr>
                  <a:solidFill>
                    <a:srgbClr val="232A32"/>
                  </a:solidFill>
                </a:defRPr>
              </a:lvl1pPr>
            </a:lstStyle>
            <a:p>
              <a:pPr/>
              <a:r>
                <a:t>LoG</a:t>
              </a:r>
            </a:p>
          </p:txBody>
        </p:sp>
      </p:grpSp>
      <p:pic>
        <p:nvPicPr>
          <p:cNvPr id="1535" name="camera.pgm" descr="camera.pgm"/>
          <p:cNvPicPr>
            <a:picLocks noChangeAspect="0"/>
          </p:cNvPicPr>
          <p:nvPr/>
        </p:nvPicPr>
        <p:blipFill>
          <a:blip r:embed="rId7">
            <a:extLst/>
          </a:blip>
          <a:stretch>
            <a:fillRect/>
          </a:stretch>
        </p:blipFill>
        <p:spPr>
          <a:xfrm>
            <a:off x="7202416" y="3364545"/>
            <a:ext cx="5054601" cy="5092701"/>
          </a:xfrm>
          <a:prstGeom prst="rect">
            <a:avLst/>
          </a:prstGeom>
        </p:spPr>
      </p:pic>
      <p:pic>
        <p:nvPicPr>
          <p:cNvPr id="1536" name="droppedImage.tiff" descr="droppedImage.tiff"/>
          <p:cNvPicPr>
            <a:picLocks noChangeAspect="0"/>
          </p:cNvPicPr>
          <p:nvPr/>
        </p:nvPicPr>
        <p:blipFill>
          <a:blip r:embed="rId8">
            <a:extLst/>
          </a:blip>
          <a:stretch>
            <a:fillRect/>
          </a:stretch>
        </p:blipFill>
        <p:spPr>
          <a:xfrm>
            <a:off x="7202416" y="3364545"/>
            <a:ext cx="5074799" cy="5092701"/>
          </a:xfrm>
          <a:prstGeom prst="rect">
            <a:avLst/>
          </a:prstGeom>
        </p:spPr>
      </p:pic>
      <p:cxnSp>
        <p:nvCxnSpPr>
          <p:cNvPr id="1537" name="Connection Line"/>
          <p:cNvCxnSpPr>
            <a:stCxn id="1539" idx="0"/>
            <a:endCxn id="1540" idx="0"/>
          </p:cNvCxnSpPr>
          <p:nvPr/>
        </p:nvCxnSpPr>
        <p:spPr>
          <a:xfrm flipH="1">
            <a:off x="9678916" y="4012245"/>
            <a:ext cx="1647547" cy="609601"/>
          </a:xfrm>
          <a:prstGeom prst="straightConnector1">
            <a:avLst/>
          </a:prstGeom>
          <a:ln w="25400">
            <a:solidFill>
              <a:srgbClr val="000000"/>
            </a:solidFill>
            <a:tailEnd type="stealth"/>
          </a:ln>
        </p:spPr>
      </p:cxnSp>
      <p:cxnSp>
        <p:nvCxnSpPr>
          <p:cNvPr id="1538" name="Connection Line"/>
          <p:cNvCxnSpPr>
            <a:stCxn id="1539" idx="0"/>
            <a:endCxn id="1541" idx="0"/>
          </p:cNvCxnSpPr>
          <p:nvPr/>
        </p:nvCxnSpPr>
        <p:spPr>
          <a:xfrm flipH="1">
            <a:off x="10466316" y="4012245"/>
            <a:ext cx="860147" cy="901701"/>
          </a:xfrm>
          <a:prstGeom prst="straightConnector1">
            <a:avLst/>
          </a:prstGeom>
          <a:ln w="25400">
            <a:solidFill>
              <a:srgbClr val="000000"/>
            </a:solidFill>
            <a:tailEnd type="stealth"/>
          </a:ln>
        </p:spPr>
      </p:cxnSp>
      <p:sp>
        <p:nvSpPr>
          <p:cNvPr id="1539" name="maxima"/>
          <p:cNvSpPr/>
          <p:nvPr/>
        </p:nvSpPr>
        <p:spPr>
          <a:xfrm>
            <a:off x="10834820" y="3795390"/>
            <a:ext cx="983284" cy="4337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maxima</a:t>
            </a:r>
          </a:p>
        </p:txBody>
      </p:sp>
      <p:sp>
        <p:nvSpPr>
          <p:cNvPr id="1540" name="Circle"/>
          <p:cNvSpPr/>
          <p:nvPr/>
        </p:nvSpPr>
        <p:spPr>
          <a:xfrm>
            <a:off x="9615416" y="4558345"/>
            <a:ext cx="127001" cy="127001"/>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541" name="Circle"/>
          <p:cNvSpPr/>
          <p:nvPr/>
        </p:nvSpPr>
        <p:spPr>
          <a:xfrm>
            <a:off x="10402816" y="4850445"/>
            <a:ext cx="127001" cy="127001"/>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cxnSp>
        <p:nvCxnSpPr>
          <p:cNvPr id="1542" name="Connection Line"/>
          <p:cNvCxnSpPr>
            <a:stCxn id="1546" idx="0"/>
            <a:endCxn id="1543" idx="0"/>
          </p:cNvCxnSpPr>
          <p:nvPr/>
        </p:nvCxnSpPr>
        <p:spPr>
          <a:xfrm flipH="1">
            <a:off x="9424916" y="5917245"/>
            <a:ext cx="1911934" cy="1524001"/>
          </a:xfrm>
          <a:prstGeom prst="straightConnector1">
            <a:avLst/>
          </a:prstGeom>
          <a:ln w="25400">
            <a:solidFill>
              <a:srgbClr val="000000"/>
            </a:solidFill>
            <a:tailEnd type="stealth"/>
          </a:ln>
        </p:spPr>
      </p:cxnSp>
      <p:sp>
        <p:nvSpPr>
          <p:cNvPr id="1543" name="Circle"/>
          <p:cNvSpPr/>
          <p:nvPr/>
        </p:nvSpPr>
        <p:spPr>
          <a:xfrm>
            <a:off x="9361416" y="7377745"/>
            <a:ext cx="127001" cy="127001"/>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cxnSp>
        <p:nvCxnSpPr>
          <p:cNvPr id="1544" name="Connection Line"/>
          <p:cNvCxnSpPr>
            <a:stCxn id="1546" idx="0"/>
            <a:endCxn id="1545" idx="0"/>
          </p:cNvCxnSpPr>
          <p:nvPr/>
        </p:nvCxnSpPr>
        <p:spPr>
          <a:xfrm flipH="1">
            <a:off x="10809216" y="5917245"/>
            <a:ext cx="527634" cy="1485901"/>
          </a:xfrm>
          <a:prstGeom prst="straightConnector1">
            <a:avLst/>
          </a:prstGeom>
          <a:ln w="25400">
            <a:solidFill>
              <a:srgbClr val="000000"/>
            </a:solidFill>
            <a:tailEnd type="stealth"/>
          </a:ln>
        </p:spPr>
      </p:cxnSp>
      <p:sp>
        <p:nvSpPr>
          <p:cNvPr id="1545" name="Circle"/>
          <p:cNvSpPr/>
          <p:nvPr/>
        </p:nvSpPr>
        <p:spPr>
          <a:xfrm>
            <a:off x="10745716" y="7339645"/>
            <a:ext cx="127001" cy="127001"/>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546" name="minima"/>
          <p:cNvSpPr/>
          <p:nvPr/>
        </p:nvSpPr>
        <p:spPr>
          <a:xfrm>
            <a:off x="10866291" y="5700390"/>
            <a:ext cx="941116" cy="43371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minima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37"/>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538"/>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539"/>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1540"/>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15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1542"/>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1543"/>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1544"/>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1545"/>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1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6" grpId="1"/>
      <p:bldP build="whole" bldLvl="1" animBg="1" rev="0" advAuto="0" spid="1542" grpId="7"/>
      <p:bldP build="whole" bldLvl="1" animBg="1" rev="0" advAuto="0" spid="1541" grpId="6"/>
      <p:bldP build="whole" bldLvl="1" animBg="1" rev="0" advAuto="0" spid="1540" grpId="5"/>
      <p:bldP build="whole" bldLvl="1" animBg="1" rev="0" advAuto="0" spid="1543" grpId="8"/>
      <p:bldP build="whole" bldLvl="1" animBg="1" rev="0" advAuto="0" spid="1539" grpId="4"/>
      <p:bldP build="whole" bldLvl="1" animBg="1" rev="0" advAuto="0" spid="1538" grpId="3"/>
      <p:bldP build="whole" bldLvl="1" animBg="1" rev="0" advAuto="0" spid="1537" grpId="2"/>
      <p:bldP build="whole" bldLvl="1" animBg="1" rev="0" advAuto="0" spid="1544" grpId="9"/>
      <p:bldP build="whole" bldLvl="1" animBg="1" rev="0" advAuto="0" spid="1545" grpId="10"/>
      <p:bldP build="whole" bldLvl="1" animBg="1" rev="0" advAuto="0" spid="1546" grpId="1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0" name="Laplacien"/>
          <p:cNvSpPr txBox="1"/>
          <p:nvPr>
            <p:ph type="body" idx="1"/>
          </p:nvPr>
        </p:nvSpPr>
        <p:spPr>
          <a:prstGeom prst="rect">
            <a:avLst/>
          </a:prstGeom>
        </p:spPr>
        <p:txBody>
          <a:bodyPr/>
          <a:lstStyle>
            <a:lvl1pPr>
              <a:buAutoNum type="arabicPeriod" startAt="2"/>
            </a:lvl1pPr>
          </a:lstStyle>
          <a:p>
            <a:pPr/>
            <a:r>
              <a:t>Laplacien</a:t>
            </a:r>
          </a:p>
        </p:txBody>
      </p:sp>
      <p:grpSp>
        <p:nvGrpSpPr>
          <p:cNvPr id="1553" name="Group"/>
          <p:cNvGrpSpPr/>
          <p:nvPr/>
        </p:nvGrpSpPr>
        <p:grpSpPr>
          <a:xfrm>
            <a:off x="6794500" y="3124200"/>
            <a:ext cx="4907908" cy="6299200"/>
            <a:chOff x="-63500" y="-88899"/>
            <a:chExt cx="4907907" cy="6299200"/>
          </a:xfrm>
        </p:grpSpPr>
        <p:pic>
          <p:nvPicPr>
            <p:cNvPr id="1551" name="droppedImage.tiff" descr="droppedImage.tiff"/>
            <p:cNvPicPr>
              <a:picLocks noChangeAspect="0"/>
            </p:cNvPicPr>
            <p:nvPr/>
          </p:nvPicPr>
          <p:blipFill>
            <a:blip r:embed="rId2">
              <a:extLst/>
            </a:blip>
            <a:stretch>
              <a:fillRect/>
            </a:stretch>
          </p:blipFill>
          <p:spPr>
            <a:xfrm>
              <a:off x="-63500" y="-88900"/>
              <a:ext cx="4907908" cy="4978401"/>
            </a:xfrm>
            <a:prstGeom prst="rect">
              <a:avLst/>
            </a:prstGeom>
            <a:effectLst/>
          </p:spPr>
        </p:pic>
        <p:sp>
          <p:nvSpPr>
            <p:cNvPr id="1552" name="LoG σ  = 2"/>
            <p:cNvSpPr/>
            <p:nvPr/>
          </p:nvSpPr>
          <p:spPr>
            <a:xfrm>
              <a:off x="2518760" y="49403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LoG </a:t>
              </a:r>
              <a:r>
                <a:rPr spc="100">
                  <a:latin typeface="+mj-lt"/>
                  <a:ea typeface="+mj-ea"/>
                  <a:cs typeface="+mj-cs"/>
                  <a:sym typeface="Times Roman"/>
                </a:rPr>
                <a:t>σ</a:t>
              </a:r>
              <a:r>
                <a:t>  = 2</a:t>
              </a:r>
            </a:p>
          </p:txBody>
        </p:sp>
      </p:grpSp>
      <p:pic>
        <p:nvPicPr>
          <p:cNvPr id="1554"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5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56"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pic>
        <p:nvPicPr>
          <p:cNvPr id="1557" name="droppedImage.tiff" descr="droppedImage.tiff"/>
          <p:cNvPicPr>
            <a:picLocks noChangeAspect="0"/>
          </p:cNvPicPr>
          <p:nvPr/>
        </p:nvPicPr>
        <p:blipFill>
          <a:blip r:embed="rId4">
            <a:extLst/>
          </a:blip>
          <a:stretch>
            <a:fillRect/>
          </a:stretch>
        </p:blipFill>
        <p:spPr>
          <a:xfrm>
            <a:off x="927100" y="3149600"/>
            <a:ext cx="4909202" cy="4914900"/>
          </a:xfrm>
          <a:prstGeom prst="rect">
            <a:avLst/>
          </a:prstGeom>
        </p:spPr>
      </p:pic>
      <p:cxnSp>
        <p:nvCxnSpPr>
          <p:cNvPr id="1558" name="Connection Line"/>
          <p:cNvCxnSpPr>
            <a:stCxn id="1559" idx="0"/>
            <a:endCxn id="1560" idx="0"/>
          </p:cNvCxnSpPr>
          <p:nvPr/>
        </p:nvCxnSpPr>
        <p:spPr>
          <a:xfrm flipH="1">
            <a:off x="9385300" y="4005805"/>
            <a:ext cx="1182013" cy="1747295"/>
          </a:xfrm>
          <a:prstGeom prst="straightConnector1">
            <a:avLst/>
          </a:prstGeom>
          <a:ln w="25400">
            <a:solidFill>
              <a:srgbClr val="000000"/>
            </a:solidFill>
            <a:tailEnd type="stealth"/>
          </a:ln>
        </p:spPr>
      </p:cxnSp>
      <p:sp>
        <p:nvSpPr>
          <p:cNvPr id="1559" name="maximum local"/>
          <p:cNvSpPr/>
          <p:nvPr/>
        </p:nvSpPr>
        <p:spPr>
          <a:xfrm>
            <a:off x="9691198" y="3788950"/>
            <a:ext cx="1752229" cy="43371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maximum local</a:t>
            </a:r>
          </a:p>
        </p:txBody>
      </p:sp>
      <p:sp>
        <p:nvSpPr>
          <p:cNvPr id="1560" name="Circle"/>
          <p:cNvSpPr/>
          <p:nvPr/>
        </p:nvSpPr>
        <p:spPr>
          <a:xfrm>
            <a:off x="9321800" y="568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58"/>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3" grpId="1"/>
      <p:bldP build="whole" bldLvl="1" animBg="1" rev="0" advAuto="0" spid="1559" grpId="3"/>
      <p:bldP build="whole" bldLvl="1" animBg="1" rev="0" advAuto="0" spid="1558" grpId="2"/>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2" name="Laplacien"/>
          <p:cNvSpPr txBox="1"/>
          <p:nvPr>
            <p:ph type="body" idx="1"/>
          </p:nvPr>
        </p:nvSpPr>
        <p:spPr>
          <a:prstGeom prst="rect">
            <a:avLst/>
          </a:prstGeom>
        </p:spPr>
        <p:txBody>
          <a:bodyPr/>
          <a:lstStyle>
            <a:lvl1pPr>
              <a:buAutoNum type="arabicPeriod" startAt="2"/>
            </a:lvl1pPr>
          </a:lstStyle>
          <a:p>
            <a:pPr/>
            <a:r>
              <a:t>Laplacien</a:t>
            </a:r>
          </a:p>
        </p:txBody>
      </p:sp>
      <p:pic>
        <p:nvPicPr>
          <p:cNvPr id="1563"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5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5"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grpSp>
        <p:nvGrpSpPr>
          <p:cNvPr id="1568" name="Group"/>
          <p:cNvGrpSpPr/>
          <p:nvPr/>
        </p:nvGrpSpPr>
        <p:grpSpPr>
          <a:xfrm>
            <a:off x="6324600" y="3314700"/>
            <a:ext cx="5054600" cy="6388100"/>
            <a:chOff x="-63500" y="-88900"/>
            <a:chExt cx="5054599" cy="6388100"/>
          </a:xfrm>
        </p:grpSpPr>
        <p:pic>
          <p:nvPicPr>
            <p:cNvPr id="1566" name="droppedImage.tiff" descr="droppedImage.tiff"/>
            <p:cNvPicPr>
              <a:picLocks noChangeAspect="0"/>
            </p:cNvPicPr>
            <p:nvPr/>
          </p:nvPicPr>
          <p:blipFill>
            <a:blip r:embed="rId3">
              <a:extLst/>
            </a:blip>
            <a:stretch>
              <a:fillRect/>
            </a:stretch>
          </p:blipFill>
          <p:spPr>
            <a:xfrm>
              <a:off x="-63500" y="-88900"/>
              <a:ext cx="5054600" cy="5092700"/>
            </a:xfrm>
            <a:prstGeom prst="rect">
              <a:avLst/>
            </a:prstGeom>
            <a:effectLst/>
          </p:spPr>
        </p:pic>
        <p:sp>
          <p:nvSpPr>
            <p:cNvPr id="1567" name="LoG σ  = 10"/>
            <p:cNvSpPr/>
            <p:nvPr/>
          </p:nvSpPr>
          <p:spPr>
            <a:xfrm>
              <a:off x="2462193" y="50292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a:solidFill>
                    <a:srgbClr val="232A32"/>
                  </a:solidFill>
                </a:defRPr>
              </a:lvl1pPr>
            </a:lstStyle>
            <a:p>
              <a:pPr/>
              <a:r>
                <a:t>LoG σ  = 10</a:t>
              </a:r>
            </a:p>
          </p:txBody>
        </p:sp>
      </p:grpSp>
      <p:cxnSp>
        <p:nvCxnSpPr>
          <p:cNvPr id="1569" name="Connection Line"/>
          <p:cNvCxnSpPr>
            <a:stCxn id="1570" idx="0"/>
            <a:endCxn id="1571" idx="0"/>
          </p:cNvCxnSpPr>
          <p:nvPr/>
        </p:nvCxnSpPr>
        <p:spPr>
          <a:xfrm flipH="1">
            <a:off x="8597900" y="3834445"/>
            <a:ext cx="1742820" cy="470855"/>
          </a:xfrm>
          <a:prstGeom prst="straightConnector1">
            <a:avLst/>
          </a:prstGeom>
          <a:ln w="25400">
            <a:solidFill>
              <a:srgbClr val="000000"/>
            </a:solidFill>
            <a:tailEnd type="stealth"/>
          </a:ln>
        </p:spPr>
      </p:cxnSp>
      <p:sp>
        <p:nvSpPr>
          <p:cNvPr id="1570" name="maximum local"/>
          <p:cNvSpPr/>
          <p:nvPr/>
        </p:nvSpPr>
        <p:spPr>
          <a:xfrm>
            <a:off x="9464605" y="3617590"/>
            <a:ext cx="1752229"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maximum local</a:t>
            </a:r>
          </a:p>
        </p:txBody>
      </p:sp>
      <p:sp>
        <p:nvSpPr>
          <p:cNvPr id="1571" name="Circle"/>
          <p:cNvSpPr/>
          <p:nvPr/>
        </p:nvSpPr>
        <p:spPr>
          <a:xfrm>
            <a:off x="8356600" y="4064000"/>
            <a:ext cx="482600" cy="4826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
        <p:nvSpPr>
          <p:cNvPr id="1572" name="Remarque :…"/>
          <p:cNvSpPr/>
          <p:nvPr/>
        </p:nvSpPr>
        <p:spPr>
          <a:xfrm>
            <a:off x="7048500" y="1841500"/>
            <a:ext cx="5321300" cy="11430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rPr i="1"/>
              <a:t>Remarque</a:t>
            </a:r>
            <a:r>
              <a:t> : </a:t>
            </a:r>
          </a:p>
          <a:p>
            <a:pPr lvl="1" marL="419100" indent="-317500">
              <a:buClrTx/>
              <a:buSzPct val="63000"/>
              <a:buFont typeface="TimesNewRomanPSMT"/>
              <a:buBlip>
                <a:blip r:embed="rId4"/>
              </a:buBlip>
            </a:pPr>
            <a:r>
              <a:t>en variant l’échelle, on peut aller chercher des zones de différentes grosseurs</a:t>
            </a:r>
          </a:p>
        </p:txBody>
      </p:sp>
      <p:grpSp>
        <p:nvGrpSpPr>
          <p:cNvPr id="1575" name="Group"/>
          <p:cNvGrpSpPr/>
          <p:nvPr/>
        </p:nvGrpSpPr>
        <p:grpSpPr>
          <a:xfrm>
            <a:off x="812800" y="3302000"/>
            <a:ext cx="4907908" cy="6299200"/>
            <a:chOff x="-63500" y="-88899"/>
            <a:chExt cx="4907907" cy="6299200"/>
          </a:xfrm>
        </p:grpSpPr>
        <p:pic>
          <p:nvPicPr>
            <p:cNvPr id="1573" name="droppedImage.tiff" descr="droppedImage.tiff"/>
            <p:cNvPicPr>
              <a:picLocks noChangeAspect="0"/>
            </p:cNvPicPr>
            <p:nvPr/>
          </p:nvPicPr>
          <p:blipFill>
            <a:blip r:embed="rId5">
              <a:extLst/>
            </a:blip>
            <a:stretch>
              <a:fillRect/>
            </a:stretch>
          </p:blipFill>
          <p:spPr>
            <a:xfrm>
              <a:off x="-63500" y="-88900"/>
              <a:ext cx="4907908" cy="4978401"/>
            </a:xfrm>
            <a:prstGeom prst="rect">
              <a:avLst/>
            </a:prstGeom>
            <a:effectLst/>
          </p:spPr>
        </p:pic>
        <p:sp>
          <p:nvSpPr>
            <p:cNvPr id="1574" name="LoG σ  = 2"/>
            <p:cNvSpPr/>
            <p:nvPr/>
          </p:nvSpPr>
          <p:spPr>
            <a:xfrm>
              <a:off x="2518760" y="49403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LoG </a:t>
              </a:r>
              <a:r>
                <a:rPr i="1"/>
                <a:t>σ</a:t>
              </a:r>
              <a:r>
                <a:t>  = 2</a:t>
              </a:r>
            </a:p>
          </p:txBody>
        </p:sp>
      </p:grpSp>
      <p:cxnSp>
        <p:nvCxnSpPr>
          <p:cNvPr id="1576" name="Connection Line"/>
          <p:cNvCxnSpPr>
            <a:stCxn id="1577" idx="0"/>
            <a:endCxn id="1578" idx="0"/>
          </p:cNvCxnSpPr>
          <p:nvPr/>
        </p:nvCxnSpPr>
        <p:spPr>
          <a:xfrm flipH="1">
            <a:off x="3302000" y="4342445"/>
            <a:ext cx="1232169" cy="1613856"/>
          </a:xfrm>
          <a:prstGeom prst="straightConnector1">
            <a:avLst/>
          </a:prstGeom>
          <a:ln w="25400">
            <a:solidFill>
              <a:srgbClr val="000000"/>
            </a:solidFill>
            <a:tailEnd type="stealth"/>
          </a:ln>
        </p:spPr>
      </p:cxnSp>
      <p:sp>
        <p:nvSpPr>
          <p:cNvPr id="1577" name="maximum local"/>
          <p:cNvSpPr/>
          <p:nvPr/>
        </p:nvSpPr>
        <p:spPr>
          <a:xfrm>
            <a:off x="3658055" y="4125590"/>
            <a:ext cx="1752228"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maximum local</a:t>
            </a:r>
          </a:p>
        </p:txBody>
      </p:sp>
      <p:sp>
        <p:nvSpPr>
          <p:cNvPr id="1578" name="Circle"/>
          <p:cNvSpPr/>
          <p:nvPr/>
        </p:nvSpPr>
        <p:spPr>
          <a:xfrm>
            <a:off x="3111500" y="5765800"/>
            <a:ext cx="381000" cy="381000"/>
          </a:xfrm>
          <a:prstGeom prst="ellipse">
            <a:avLst/>
          </a:prstGeom>
          <a:ln w="25400">
            <a:solidFill>
              <a:srgbClr val="B92D5D"/>
            </a:solidFill>
          </a:ln>
        </p:spPr>
        <p:txBody>
          <a:bodyPr lIns="76200" tIns="76200" rIns="76200" bIns="76200" anchor="ctr"/>
          <a:lstStyle/>
          <a:p>
            <a:pPr algn="ctr" defTabSz="457200">
              <a:spcBef>
                <a:spcPts val="0"/>
              </a:spcBef>
              <a:defRPr>
                <a:solidFill>
                  <a:srgbClr val="232A32"/>
                </a:solidFill>
              </a:defRPr>
            </a:p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1000">
        <p159:morph option="byObject"/>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71"/>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1569"/>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15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9" grpId="4"/>
      <p:bldP build="whole" bldLvl="1" animBg="1" rev="0" advAuto="0" spid="1571" grpId="3"/>
      <p:bldP build="whole" bldLvl="1" animBg="1" rev="0" advAuto="0" spid="1570" grpId="5"/>
      <p:bldP build="whole" bldLvl="1" animBg="1" rev="0" advAuto="0" spid="1568" grpId="2"/>
      <p:bldP build="whole" bldLvl="1" animBg="1" rev="0" advAuto="0" spid="1572" grpId="1"/>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0"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581" name="Laplacien"/>
          <p:cNvSpPr txBox="1"/>
          <p:nvPr>
            <p:ph type="body" idx="1"/>
          </p:nvPr>
        </p:nvSpPr>
        <p:spPr>
          <a:prstGeom prst="rect">
            <a:avLst/>
          </a:prstGeom>
        </p:spPr>
        <p:txBody>
          <a:bodyPr/>
          <a:lstStyle>
            <a:lvl1pPr>
              <a:buAutoNum type="arabicPeriod" startAt="2"/>
            </a:lvl1pPr>
          </a:lstStyle>
          <a:p>
            <a:pPr/>
            <a:r>
              <a:t>Laplacien</a:t>
            </a:r>
          </a:p>
        </p:txBody>
      </p:sp>
      <p:sp>
        <p:nvSpPr>
          <p:cNvPr id="15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83"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pic>
        <p:nvPicPr>
          <p:cNvPr id="1584" name="droppedImage.tiff" descr="droppedImage.tiff"/>
          <p:cNvPicPr>
            <a:picLocks noChangeAspect="0"/>
          </p:cNvPicPr>
          <p:nvPr/>
        </p:nvPicPr>
        <p:blipFill>
          <a:blip r:embed="rId3">
            <a:extLst/>
          </a:blip>
          <a:stretch>
            <a:fillRect/>
          </a:stretch>
        </p:blipFill>
        <p:spPr>
          <a:xfrm>
            <a:off x="546100" y="3340100"/>
            <a:ext cx="3073401" cy="3620297"/>
          </a:xfrm>
          <a:prstGeom prst="rect">
            <a:avLst/>
          </a:prstGeom>
        </p:spPr>
      </p:pic>
      <p:sp>
        <p:nvSpPr>
          <p:cNvPr id="1585" name="avec σ = 1.5"/>
          <p:cNvSpPr/>
          <p:nvPr/>
        </p:nvSpPr>
        <p:spPr>
          <a:xfrm>
            <a:off x="4225329" y="7023100"/>
            <a:ext cx="2623742" cy="457236"/>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14:m>
              <m:oMath>
                <m:sSubSup>
                  <m:e>
                    <m:r>
                      <a:rPr xmlns:a="http://schemas.openxmlformats.org/drawingml/2006/main" sz="2050" i="1">
                        <a:solidFill>
                          <a:srgbClr val="222222"/>
                        </a:solidFill>
                        <a:latin typeface="Cambria Math" panose="02040503050406030204" pitchFamily="18" charset="0"/>
                      </a:rPr>
                      <m:t>∇</m:t>
                    </m:r>
                  </m:e>
                  <m:sub>
                    <m:r>
                      <a:rPr xmlns:a="http://schemas.openxmlformats.org/drawingml/2006/main" sz="2050" i="1">
                        <a:solidFill>
                          <a:srgbClr val="222222"/>
                        </a:solidFill>
                        <a:latin typeface="Cambria Math" panose="02040503050406030204" pitchFamily="18" charset="0"/>
                      </a:rPr>
                      <m:t>σ</m:t>
                    </m:r>
                  </m:sub>
                  <m:sup>
                    <m:r>
                      <a:rPr xmlns:a="http://schemas.openxmlformats.org/drawingml/2006/main" sz="2050" i="1">
                        <a:solidFill>
                          <a:srgbClr val="222222"/>
                        </a:solidFill>
                        <a:latin typeface="Cambria Math" panose="02040503050406030204" pitchFamily="18" charset="0"/>
                      </a:rPr>
                      <m:t>2</m:t>
                    </m:r>
                  </m:sup>
                </m:sSubSup>
                <m:r>
                  <a:rPr xmlns:a="http://schemas.openxmlformats.org/drawingml/2006/main" sz="2050" i="1">
                    <a:solidFill>
                      <a:srgbClr val="222222"/>
                    </a:solidFill>
                    <a:latin typeface="Cambria Math" panose="02040503050406030204" pitchFamily="18" charset="0"/>
                  </a:rPr>
                  <m:t>f</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m</m:t>
                </m:r>
                <m:r>
                  <a:rPr xmlns:a="http://schemas.openxmlformats.org/drawingml/2006/main" sz="2050" i="1">
                    <a:solidFill>
                      <a:srgbClr val="222222"/>
                    </a:solidFill>
                    <a:latin typeface="Cambria Math" panose="02040503050406030204" pitchFamily="18" charset="0"/>
                  </a:rPr>
                  <m:t>,</m:t>
                </m:r>
                <m:r>
                  <a:rPr xmlns:a="http://schemas.openxmlformats.org/drawingml/2006/main" sz="2050" i="1">
                    <a:solidFill>
                      <a:srgbClr val="222222"/>
                    </a:solidFill>
                    <a:latin typeface="Cambria Math" panose="02040503050406030204" pitchFamily="18" charset="0"/>
                  </a:rPr>
                  <m:t>n</m:t>
                </m:r>
                <m:r>
                  <a:rPr xmlns:a="http://schemas.openxmlformats.org/drawingml/2006/main" sz="2050" i="1">
                    <a:solidFill>
                      <a:srgbClr val="222222"/>
                    </a:solidFill>
                    <a:latin typeface="Cambria Math" panose="02040503050406030204" pitchFamily="18" charset="0"/>
                  </a:rPr>
                  <m:t>]</m:t>
                </m:r>
              </m:oMath>
            </a14:m>
            <a:r>
              <a:t> avec </a:t>
            </a:r>
            <a:r>
              <a:rPr i="1"/>
              <a:t>σ </a:t>
            </a:r>
            <a:r>
              <a:t>= 1.5</a:t>
            </a:r>
          </a:p>
        </p:txBody>
      </p:sp>
      <p:pic>
        <p:nvPicPr>
          <p:cNvPr id="1586" name="droppedImage.png" descr="droppedImage.png"/>
          <p:cNvPicPr>
            <a:picLocks noChangeAspect="0"/>
          </p:cNvPicPr>
          <p:nvPr/>
        </p:nvPicPr>
        <p:blipFill>
          <a:blip r:embed="rId4">
            <a:extLst/>
          </a:blip>
          <a:stretch>
            <a:fillRect/>
          </a:stretch>
        </p:blipFill>
        <p:spPr>
          <a:xfrm>
            <a:off x="8978900" y="4953000"/>
            <a:ext cx="3073400" cy="3620297"/>
          </a:xfrm>
          <a:prstGeom prst="rect">
            <a:avLst/>
          </a:prstGeom>
        </p:spPr>
      </p:pic>
      <p:pic>
        <p:nvPicPr>
          <p:cNvPr id="1587" name="droppedImage.png" descr="droppedImage.png"/>
          <p:cNvPicPr>
            <a:picLocks noChangeAspect="0"/>
          </p:cNvPicPr>
          <p:nvPr/>
        </p:nvPicPr>
        <p:blipFill>
          <a:blip r:embed="rId5">
            <a:extLst/>
          </a:blip>
          <a:stretch>
            <a:fillRect/>
          </a:stretch>
        </p:blipFill>
        <p:spPr>
          <a:xfrm>
            <a:off x="4000500" y="3429000"/>
            <a:ext cx="3073400" cy="3620297"/>
          </a:xfrm>
          <a:prstGeom prst="rect">
            <a:avLst/>
          </a:prstGeom>
        </p:spPr>
      </p:pic>
      <p:pic>
        <p:nvPicPr>
          <p:cNvPr id="1588" name="droppedImage.png" descr="droppedImage.png"/>
          <p:cNvPicPr>
            <a:picLocks noChangeAspect="0"/>
          </p:cNvPicPr>
          <p:nvPr/>
        </p:nvPicPr>
        <p:blipFill>
          <a:blip r:embed="rId6">
            <a:extLst/>
          </a:blip>
          <a:stretch>
            <a:fillRect/>
          </a:stretch>
        </p:blipFill>
        <p:spPr>
          <a:xfrm>
            <a:off x="8585200" y="1168400"/>
            <a:ext cx="3073400" cy="3620297"/>
          </a:xfrm>
          <a:prstGeom prst="rect">
            <a:avLst/>
          </a:prstGeom>
        </p:spPr>
      </p:pic>
      <p:sp>
        <p:nvSpPr>
          <p:cNvPr id="1589" name="Image originale"/>
          <p:cNvSpPr/>
          <p:nvPr/>
        </p:nvSpPr>
        <p:spPr>
          <a:xfrm>
            <a:off x="1195505" y="6806245"/>
            <a:ext cx="1765995"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r>
              <a:t>Image originale</a:t>
            </a:r>
          </a:p>
        </p:txBody>
      </p:sp>
      <p:sp>
        <p:nvSpPr>
          <p:cNvPr id="1590" name="avec σ = 3"/>
          <p:cNvSpPr/>
          <p:nvPr/>
        </p:nvSpPr>
        <p:spPr>
          <a:xfrm>
            <a:off x="5841660" y="2149698"/>
            <a:ext cx="2521369" cy="463104"/>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defTabSz="1295400">
              <a:spcBef>
                <a:spcPts val="500"/>
              </a:spcBef>
              <a:defRPr spc="100">
                <a:uFill>
                  <a:solidFill>
                    <a:srgbClr val="232323"/>
                  </a:solidFill>
                </a:uFill>
                <a:latin typeface="+mj-lt"/>
                <a:ea typeface="+mj-ea"/>
                <a:cs typeface="+mj-cs"/>
                <a:sym typeface="Times Roman"/>
              </a:defRPr>
            </a:pPr>
            <a14:m>
              <m:oMath>
                <m:sSubSup>
                  <m:e>
                    <m:r>
                      <a:rPr xmlns:a="http://schemas.openxmlformats.org/drawingml/2006/main" sz="2100" i="1">
                        <a:solidFill>
                          <a:srgbClr val="222222"/>
                        </a:solidFill>
                        <a:latin typeface="Cambria Math" panose="02040503050406030204" pitchFamily="18" charset="0"/>
                      </a:rPr>
                      <m:t>∇</m:t>
                    </m:r>
                  </m:e>
                  <m:sub>
                    <m:r>
                      <a:rPr xmlns:a="http://schemas.openxmlformats.org/drawingml/2006/main" sz="2100" i="1">
                        <a:solidFill>
                          <a:srgbClr val="222222"/>
                        </a:solidFill>
                        <a:latin typeface="Cambria Math" panose="02040503050406030204" pitchFamily="18" charset="0"/>
                      </a:rPr>
                      <m:t>σ</m:t>
                    </m:r>
                  </m:sub>
                  <m:sup>
                    <m:r>
                      <a:rPr xmlns:a="http://schemas.openxmlformats.org/drawingml/2006/main" sz="2100" i="1">
                        <a:solidFill>
                          <a:srgbClr val="222222"/>
                        </a:solidFill>
                        <a:latin typeface="Cambria Math" panose="02040503050406030204" pitchFamily="18" charset="0"/>
                      </a:rPr>
                      <m:t>2</m:t>
                    </m:r>
                  </m:sup>
                </m:sSubSup>
                <m:r>
                  <a:rPr xmlns:a="http://schemas.openxmlformats.org/drawingml/2006/main" sz="2100" i="1">
                    <a:solidFill>
                      <a:srgbClr val="222222"/>
                    </a:solidFill>
                    <a:latin typeface="Cambria Math" panose="02040503050406030204" pitchFamily="18" charset="0"/>
                  </a:rPr>
                  <m:t>f</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m</m:t>
                </m:r>
                <m:r>
                  <a:rPr xmlns:a="http://schemas.openxmlformats.org/drawingml/2006/main" sz="2100" i="1">
                    <a:solidFill>
                      <a:srgbClr val="222222"/>
                    </a:solidFill>
                    <a:latin typeface="Cambria Math" panose="02040503050406030204" pitchFamily="18" charset="0"/>
                  </a:rPr>
                  <m:t>,</m:t>
                </m:r>
                <m:r>
                  <a:rPr xmlns:a="http://schemas.openxmlformats.org/drawingml/2006/main" sz="2100" i="1">
                    <a:solidFill>
                      <a:srgbClr val="222222"/>
                    </a:solidFill>
                    <a:latin typeface="Cambria Math" panose="02040503050406030204" pitchFamily="18" charset="0"/>
                  </a:rPr>
                  <m:t>n</m:t>
                </m:r>
                <m:r>
                  <a:rPr xmlns:a="http://schemas.openxmlformats.org/drawingml/2006/main" sz="2100" i="1">
                    <a:solidFill>
                      <a:srgbClr val="222222"/>
                    </a:solidFill>
                    <a:latin typeface="Cambria Math" panose="02040503050406030204" pitchFamily="18" charset="0"/>
                  </a:rPr>
                  <m:t>]</m:t>
                </m:r>
              </m:oMath>
            </a14:m>
            <a:r>
              <a:t> </a:t>
            </a:r>
            <a:r>
              <a:rPr spc="0"/>
              <a:t>avec</a:t>
            </a:r>
            <a:r>
              <a:t> </a:t>
            </a:r>
            <a:r>
              <a:rPr i="1"/>
              <a:t>σ </a:t>
            </a:r>
            <a:r>
              <a:t>= 3</a:t>
            </a:r>
          </a:p>
        </p:txBody>
      </p:sp>
      <p:sp>
        <p:nvSpPr>
          <p:cNvPr id="1591" name="avec σ = 4.5"/>
          <p:cNvSpPr/>
          <p:nvPr/>
        </p:nvSpPr>
        <p:spPr>
          <a:xfrm>
            <a:off x="6276975" y="7969250"/>
            <a:ext cx="2628900" cy="4572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14:m>
              <m:oMath>
                <m:sSubSup>
                  <m:e>
                    <m:r>
                      <a:rPr xmlns:a="http://schemas.openxmlformats.org/drawingml/2006/main" sz="2000" i="1">
                        <a:solidFill>
                          <a:srgbClr val="232A32"/>
                        </a:solidFill>
                        <a:latin typeface="Cambria Math" panose="02040503050406030204" pitchFamily="18" charset="0"/>
                      </a:rPr>
                      <m:t>∇</m:t>
                    </m:r>
                  </m:e>
                  <m:sub>
                    <m:r>
                      <a:rPr xmlns:a="http://schemas.openxmlformats.org/drawingml/2006/main" sz="2000" i="1">
                        <a:solidFill>
                          <a:srgbClr val="232A32"/>
                        </a:solidFill>
                        <a:latin typeface="Cambria Math" panose="02040503050406030204" pitchFamily="18" charset="0"/>
                      </a:rPr>
                      <m:t>σ</m:t>
                    </m:r>
                  </m:sub>
                  <m:sup>
                    <m:r>
                      <a:rPr xmlns:a="http://schemas.openxmlformats.org/drawingml/2006/main" sz="2000" i="1">
                        <a:solidFill>
                          <a:srgbClr val="232A32"/>
                        </a:solidFill>
                        <a:latin typeface="Cambria Math" panose="02040503050406030204" pitchFamily="18" charset="0"/>
                      </a:rPr>
                      <m:t>2</m:t>
                    </m:r>
                  </m:sup>
                </m:sSubSup>
                <m:r>
                  <a:rPr xmlns:a="http://schemas.openxmlformats.org/drawingml/2006/main" sz="2000" i="1">
                    <a:solidFill>
                      <a:srgbClr val="232A32"/>
                    </a:solidFill>
                    <a:latin typeface="Cambria Math" panose="02040503050406030204" pitchFamily="18" charset="0"/>
                  </a:rPr>
                  <m:t>f</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a14:m>
            <a:r>
              <a:t> avec </a:t>
            </a:r>
            <a:r>
              <a:rPr i="1"/>
              <a:t>σ </a:t>
            </a:r>
            <a:r>
              <a:t>= 4.5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58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1588"/>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5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158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15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5" grpId="2"/>
      <p:bldP build="whole" bldLvl="1" animBg="1" rev="0" advAuto="0" spid="1586" grpId="5"/>
      <p:bldP build="whole" bldLvl="1" animBg="1" rev="0" advAuto="0" spid="1590" grpId="4"/>
      <p:bldP build="whole" bldLvl="1" animBg="1" rev="0" advAuto="0" spid="1591" grpId="6"/>
      <p:bldP build="whole" bldLvl="1" animBg="1" rev="0" advAuto="0" spid="1588" grpId="3"/>
      <p:bldP build="whole" bldLvl="1" animBg="1" rev="0" advAuto="0" spid="1587" grpId="1"/>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3"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594" name="Laplacien"/>
          <p:cNvSpPr txBox="1"/>
          <p:nvPr>
            <p:ph type="body" idx="1"/>
          </p:nvPr>
        </p:nvSpPr>
        <p:spPr>
          <a:prstGeom prst="rect">
            <a:avLst/>
          </a:prstGeom>
        </p:spPr>
        <p:txBody>
          <a:bodyPr/>
          <a:lstStyle>
            <a:lvl1pPr>
              <a:buAutoNum type="arabicPeriod" startAt="2"/>
            </a:lvl1pPr>
          </a:lstStyle>
          <a:p>
            <a:pPr/>
            <a:r>
              <a:t>Laplacien</a:t>
            </a:r>
          </a:p>
        </p:txBody>
      </p:sp>
      <p:sp>
        <p:nvSpPr>
          <p:cNvPr id="15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6"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grpSp>
        <p:nvGrpSpPr>
          <p:cNvPr id="1600" name="Group"/>
          <p:cNvGrpSpPr/>
          <p:nvPr/>
        </p:nvGrpSpPr>
        <p:grpSpPr>
          <a:xfrm>
            <a:off x="4551717" y="3508406"/>
            <a:ext cx="4152913" cy="4792279"/>
            <a:chOff x="-76200" y="28326"/>
            <a:chExt cx="4152911" cy="4792278"/>
          </a:xfrm>
        </p:grpSpPr>
        <p:pic>
          <p:nvPicPr>
            <p:cNvPr id="1597" name="droppedImage.png" descr="droppedImage.png"/>
            <p:cNvPicPr>
              <a:picLocks noChangeAspect="0"/>
            </p:cNvPicPr>
            <p:nvPr/>
          </p:nvPicPr>
          <p:blipFill>
            <a:blip r:embed="rId4">
              <a:extLst/>
            </a:blip>
            <a:stretch>
              <a:fillRect/>
            </a:stretch>
          </p:blipFill>
          <p:spPr>
            <a:xfrm>
              <a:off x="-76200" y="507317"/>
              <a:ext cx="4152912" cy="3734929"/>
            </a:xfrm>
            <a:prstGeom prst="rect">
              <a:avLst/>
            </a:prstGeom>
            <a:effectLst/>
          </p:spPr>
        </p:pic>
        <p:sp>
          <p:nvSpPr>
            <p:cNvPr id="1598" name="∇2gσ [m, n] avec σ = 3"/>
            <p:cNvSpPr/>
            <p:nvPr/>
          </p:nvSpPr>
          <p:spPr>
            <a:xfrm>
              <a:off x="707751" y="28326"/>
              <a:ext cx="2585009" cy="585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b">
              <a:noAutofit/>
            </a:bodyPr>
            <a:lstStyle/>
            <a:p>
              <a:pPr algn="ctr" defTabSz="457200">
                <a:spcBef>
                  <a:spcPts val="0"/>
                </a:spcBef>
                <a:defRPr>
                  <a:solidFill>
                    <a:srgbClr val="232A32"/>
                  </a:solidFill>
                </a:defRPr>
              </a:pPr>
              <a:r>
                <a:rPr i="1"/>
                <a:t>∇</a:t>
              </a:r>
              <a:r>
                <a:rPr baseline="56999" spc="700"/>
                <a:t>2</a:t>
              </a:r>
              <a:r>
                <a:rPr i="1"/>
                <a:t>g</a:t>
              </a:r>
              <a:r>
                <a:rPr baseline="-31000" i="1"/>
                <a:t>σ</a:t>
              </a:r>
              <a:r>
                <a:rPr i="1"/>
                <a:t> </a:t>
              </a:r>
              <a:r>
                <a:t>[</a:t>
              </a:r>
              <a:r>
                <a:rPr i="1"/>
                <a:t>m, n</a:t>
              </a:r>
              <a:r>
                <a:t>] avec </a:t>
              </a:r>
              <a:r>
                <a:rPr i="1"/>
                <a:t>σ </a:t>
              </a:r>
              <a:r>
                <a:t>= 3</a:t>
              </a:r>
            </a:p>
          </p:txBody>
        </p:sp>
        <p:sp>
          <p:nvSpPr>
            <p:cNvPr id="1599" name="min =-0.0039"/>
            <p:cNvSpPr/>
            <p:nvPr/>
          </p:nvSpPr>
          <p:spPr>
            <a:xfrm>
              <a:off x="1155078" y="4386895"/>
              <a:ext cx="1550071"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min</a:t>
              </a:r>
              <a:r>
                <a:t> =-0.0039</a:t>
              </a:r>
            </a:p>
          </p:txBody>
        </p:sp>
      </p:grpSp>
      <p:grpSp>
        <p:nvGrpSpPr>
          <p:cNvPr id="1604" name="Group"/>
          <p:cNvGrpSpPr/>
          <p:nvPr/>
        </p:nvGrpSpPr>
        <p:grpSpPr>
          <a:xfrm>
            <a:off x="8584700" y="4239583"/>
            <a:ext cx="4038608" cy="4614151"/>
            <a:chOff x="-76200" y="-33966"/>
            <a:chExt cx="4038606" cy="4614149"/>
          </a:xfrm>
        </p:grpSpPr>
        <p:pic>
          <p:nvPicPr>
            <p:cNvPr id="1601" name="droppedImage.png" descr="droppedImage.png"/>
            <p:cNvPicPr>
              <a:picLocks noChangeAspect="0"/>
            </p:cNvPicPr>
            <p:nvPr/>
          </p:nvPicPr>
          <p:blipFill>
            <a:blip r:embed="rId5">
              <a:extLst/>
            </a:blip>
            <a:stretch>
              <a:fillRect/>
            </a:stretch>
          </p:blipFill>
          <p:spPr>
            <a:xfrm>
              <a:off x="-76200" y="496578"/>
              <a:ext cx="4038607" cy="3751496"/>
            </a:xfrm>
            <a:prstGeom prst="rect">
              <a:avLst/>
            </a:prstGeom>
            <a:effectLst/>
          </p:spPr>
        </p:pic>
        <p:sp>
          <p:nvSpPr>
            <p:cNvPr id="1602" name="∇2gσ [m, n] avec σ = 4.5"/>
            <p:cNvSpPr/>
            <p:nvPr/>
          </p:nvSpPr>
          <p:spPr>
            <a:xfrm>
              <a:off x="542569" y="-33967"/>
              <a:ext cx="2801069" cy="5305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b">
              <a:noAutofit/>
            </a:bodyPr>
            <a:lstStyle/>
            <a:p>
              <a:pPr algn="ctr" defTabSz="457200">
                <a:spcBef>
                  <a:spcPts val="0"/>
                </a:spcBef>
                <a:defRPr>
                  <a:solidFill>
                    <a:srgbClr val="232A32"/>
                  </a:solidFill>
                </a:defRPr>
              </a:pPr>
              <a:r>
                <a:rPr i="1"/>
                <a:t>∇</a:t>
              </a:r>
              <a:r>
                <a:rPr baseline="56999" spc="700"/>
                <a:t>2</a:t>
              </a:r>
              <a:r>
                <a:rPr i="1"/>
                <a:t>g</a:t>
              </a:r>
              <a:r>
                <a:rPr baseline="-31000" i="1"/>
                <a:t>σ</a:t>
              </a:r>
              <a:r>
                <a:rPr i="1"/>
                <a:t> </a:t>
              </a:r>
              <a:r>
                <a:t>[</a:t>
              </a:r>
              <a:r>
                <a:rPr i="1"/>
                <a:t>m, n</a:t>
              </a:r>
              <a:r>
                <a:t>] avec </a:t>
              </a:r>
              <a:r>
                <a:rPr i="1"/>
                <a:t>σ </a:t>
              </a:r>
              <a:r>
                <a:t>= 4.5</a:t>
              </a:r>
            </a:p>
          </p:txBody>
        </p:sp>
        <p:sp>
          <p:nvSpPr>
            <p:cNvPr id="1603" name="min = -7.7625e-04"/>
            <p:cNvSpPr/>
            <p:nvPr/>
          </p:nvSpPr>
          <p:spPr>
            <a:xfrm>
              <a:off x="904307" y="4146473"/>
              <a:ext cx="2064892"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t>min</a:t>
              </a:r>
              <a:r>
                <a:t> = -7.7625e-04</a:t>
              </a:r>
            </a:p>
          </p:txBody>
        </p:sp>
      </p:grpSp>
      <p:sp>
        <p:nvSpPr>
          <p:cNvPr id="1605" name="Remarque :…"/>
          <p:cNvSpPr/>
          <p:nvPr/>
        </p:nvSpPr>
        <p:spPr>
          <a:xfrm>
            <a:off x="7025208" y="1606550"/>
            <a:ext cx="5080001" cy="1308100"/>
          </a:xfrm>
          <a:prstGeom prst="rect">
            <a:avLst/>
          </a:prstGeom>
          <a:solidFill>
            <a:srgbClr val="D2DFF6"/>
          </a:solidFill>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lstStyle/>
          <a:p>
            <a:pPr/>
            <a:r>
              <a:rPr i="1"/>
              <a:t>Remarque</a:t>
            </a:r>
            <a:r>
              <a:t> : </a:t>
            </a:r>
          </a:p>
          <a:p>
            <a:pPr lvl="1" marL="419100" indent="-317500">
              <a:buClrTx/>
              <a:buSzPct val="63000"/>
              <a:buFont typeface="TimesNewRomanPSMT"/>
              <a:buBlip>
                <a:blip r:embed="rId6"/>
              </a:buBlip>
            </a:pPr>
            <a:r>
              <a:t>en variant l’échelle, le rayon du masque augmente mais l’intensité diminue</a:t>
            </a:r>
          </a:p>
        </p:txBody>
      </p:sp>
      <p:sp>
        <p:nvSpPr>
          <p:cNvPr id="1606" name="avec…"/>
          <p:cNvSpPr txBox="1"/>
          <p:nvPr/>
        </p:nvSpPr>
        <p:spPr>
          <a:xfrm>
            <a:off x="334837" y="2587560"/>
            <a:ext cx="4432386" cy="457848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14:m>
              <m:oMath>
                <m:sSup>
                  <m:e>
                    <m:r>
                      <a:rPr xmlns:a="http://schemas.openxmlformats.org/drawingml/2006/main" sz="2000" i="1">
                        <a:solidFill>
                          <a:srgbClr val="232A32"/>
                        </a:solidFill>
                        <a:latin typeface="Cambria Math" panose="02040503050406030204" pitchFamily="18" charset="0"/>
                      </a:rPr>
                      <m:t>∇</m:t>
                    </m:r>
                  </m:e>
                  <m:sup>
                    <m:r>
                      <a:rPr xmlns:a="http://schemas.openxmlformats.org/drawingml/2006/main" sz="2000" i="1">
                        <a:solidFill>
                          <a:srgbClr val="232A32"/>
                        </a:solidFill>
                        <a:latin typeface="Cambria Math" panose="02040503050406030204" pitchFamily="18" charset="0"/>
                      </a:rPr>
                      <m:t>2</m:t>
                    </m:r>
                  </m:sup>
                </m:sSup>
                <m:sSub>
                  <m:e>
                    <m:r>
                      <a:rPr xmlns:a="http://schemas.openxmlformats.org/drawingml/2006/main" sz="2000" i="1">
                        <a:solidFill>
                          <a:srgbClr val="232A32"/>
                        </a:solidFill>
                        <a:latin typeface="Cambria Math" panose="02040503050406030204" pitchFamily="18" charset="0"/>
                      </a:rPr>
                      <m:t>g</m:t>
                    </m:r>
                  </m:e>
                  <m:sub>
                    <m:r>
                      <a:rPr xmlns:a="http://schemas.openxmlformats.org/drawingml/2006/main" sz="2000" i="1">
                        <a:solidFill>
                          <a:srgbClr val="232A32"/>
                        </a:solidFill>
                        <a:latin typeface="Cambria Math" panose="02040503050406030204" pitchFamily="18" charset="0"/>
                      </a:rPr>
                      <m:t>σ</m:t>
                    </m:r>
                  </m:sub>
                </m:sSub>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m</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n</m:t>
                </m:r>
                <m:r>
                  <a:rPr xmlns:a="http://schemas.openxmlformats.org/drawingml/2006/main" sz="2000" i="1">
                    <a:solidFill>
                      <a:srgbClr val="232A32"/>
                    </a:solidFill>
                    <a:latin typeface="Cambria Math" panose="02040503050406030204" pitchFamily="18" charset="0"/>
                  </a:rPr>
                  <m:t>]</m:t>
                </m:r>
              </m:oMath>
            </a14:m>
            <a:r>
              <a:t> avec </a:t>
            </a:r>
            <a14:m>
              <m:oMath>
                <m:r>
                  <a:rPr xmlns:a="http://schemas.openxmlformats.org/drawingml/2006/main" sz="2000" i="1">
                    <a:solidFill>
                      <a:srgbClr val="232A32"/>
                    </a:solidFill>
                    <a:latin typeface="Cambria Math" panose="02040503050406030204" pitchFamily="18" charset="0"/>
                  </a:rPr>
                  <m:t>σ</m:t>
                </m:r>
                <m:r>
                  <a:rPr xmlns:a="http://schemas.openxmlformats.org/drawingml/2006/main" sz="2000" i="1">
                    <a:solidFill>
                      <a:srgbClr val="232A32"/>
                    </a:solidFill>
                    <a:latin typeface="Cambria Math" panose="02040503050406030204" pitchFamily="18" charset="0"/>
                  </a:rPr>
                  <m:t>=</m:t>
                </m:r>
                <m:r>
                  <a:rPr xmlns:a="http://schemas.openxmlformats.org/drawingml/2006/main" sz="2000" i="1">
                    <a:solidFill>
                      <a:srgbClr val="232A32"/>
                    </a:solidFill>
                    <a:latin typeface="Cambria Math" panose="02040503050406030204" pitchFamily="18" charset="0"/>
                  </a:rPr>
                  <m:t>1.5</m:t>
                </m:r>
              </m:oMath>
            </a14:m>
            <a:endParaRPr i="1"/>
          </a:p>
          <a:p>
            <a:pPr algn="ctr" defTabSz="457200">
              <a:spcBef>
                <a:spcPts val="0"/>
              </a:spcBef>
              <a:defRPr>
                <a:solidFill>
                  <a:srgbClr val="232A32"/>
                </a:solidFill>
              </a:defRPr>
            </a:pPr>
            <a:endParaRPr i="1"/>
          </a:p>
          <a:p>
            <a:pPr algn="ctr" defTabSz="457200">
              <a:spcBef>
                <a:spcPts val="0"/>
              </a:spcBef>
              <a:defRPr>
                <a:solidFill>
                  <a:srgbClr val="232A32"/>
                </a:solidFill>
              </a:defRPr>
            </a:pPr>
            <a:r>
              <a:t>min</a:t>
            </a:r>
            <a:r>
              <a:t> = -0.0629</a:t>
            </a:r>
          </a:p>
        </p:txBody>
      </p:sp>
      <p:pic>
        <p:nvPicPr>
          <p:cNvPr id="1607" name="droppedImage.png" descr="droppedImage.png"/>
          <p:cNvPicPr>
            <a:picLocks noChangeAspect="0"/>
          </p:cNvPicPr>
          <p:nvPr/>
        </p:nvPicPr>
        <p:blipFill>
          <a:blip r:embed="rId7">
            <a:extLst/>
          </a:blip>
          <a:stretch>
            <a:fillRect/>
          </a:stretch>
        </p:blipFill>
        <p:spPr>
          <a:xfrm>
            <a:off x="334837" y="2587560"/>
            <a:ext cx="4267286" cy="3769515"/>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0" grpId="1"/>
      <p:bldP build="whole" bldLvl="1" animBg="1" rev="0" advAuto="0" spid="1605" grpId="3"/>
      <p:bldP build="whole" bldLvl="1" animBg="1" rev="0" advAuto="0" spid="1604"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Contour idéal"/>
          <p:cNvSpPr txBox="1"/>
          <p:nvPr>
            <p:ph type="body" idx="1"/>
          </p:nvPr>
        </p:nvSpPr>
        <p:spPr>
          <a:prstGeom prst="rect">
            <a:avLst/>
          </a:prstGeom>
        </p:spPr>
        <p:txBody>
          <a:bodyPr/>
          <a:lstStyle/>
          <a:p>
            <a:pPr lvl="1"/>
            <a:r>
              <a:t>Contour idéal</a:t>
            </a:r>
          </a:p>
        </p:txBody>
      </p:sp>
      <p:pic>
        <p:nvPicPr>
          <p:cNvPr id="14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48" name="Préambule"/>
          <p:cNvSpPr txBox="1"/>
          <p:nvPr>
            <p:ph type="title"/>
          </p:nvPr>
        </p:nvSpPr>
        <p:spPr>
          <a:prstGeom prst="rect">
            <a:avLst/>
          </a:prstGeom>
        </p:spPr>
        <p:txBody>
          <a:bodyPr/>
          <a:lstStyle>
            <a:lvl1pPr marL="0" indent="0">
              <a:buSzTx/>
              <a:buNone/>
            </a:lvl1pPr>
          </a:lstStyle>
          <a:p>
            <a:pPr/>
            <a:r>
              <a:t>Préambule</a:t>
            </a:r>
          </a:p>
        </p:txBody>
      </p:sp>
      <p:sp>
        <p:nvSpPr>
          <p:cNvPr id="149" name="Slide Number"/>
          <p:cNvSpPr txBox="1"/>
          <p:nvPr>
            <p:ph type="sldNum" sz="quarter" idx="2"/>
          </p:nvPr>
        </p:nvSpPr>
        <p:spPr>
          <a:xfrm>
            <a:off x="6391526" y="9093200"/>
            <a:ext cx="2227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 name="droppedImage.png" descr="droppedImage.png"/>
          <p:cNvPicPr>
            <a:picLocks noChangeAspect="1"/>
          </p:cNvPicPr>
          <p:nvPr/>
        </p:nvPicPr>
        <p:blipFill>
          <a:blip r:embed="rId3">
            <a:extLst/>
          </a:blip>
          <a:srcRect l="9623" t="7947" r="10949" b="11861"/>
          <a:stretch>
            <a:fillRect/>
          </a:stretch>
        </p:blipFill>
        <p:spPr>
          <a:xfrm>
            <a:off x="3187700" y="4877073"/>
            <a:ext cx="5600700" cy="3606801"/>
          </a:xfrm>
          <a:prstGeom prst="rect">
            <a:avLst/>
          </a:prstGeom>
          <a:ln w="12700">
            <a:miter lim="400000"/>
          </a:ln>
        </p:spPr>
      </p:pic>
      <p:pic>
        <p:nvPicPr>
          <p:cNvPr id="151" name="droppedImage.png" descr="droppedImage.png"/>
          <p:cNvPicPr>
            <a:picLocks noChangeAspect="0"/>
          </p:cNvPicPr>
          <p:nvPr/>
        </p:nvPicPr>
        <p:blipFill>
          <a:blip r:embed="rId4">
            <a:extLst/>
          </a:blip>
          <a:stretch>
            <a:fillRect/>
          </a:stretch>
        </p:blipFill>
        <p:spPr>
          <a:xfrm>
            <a:off x="3175000" y="2707992"/>
            <a:ext cx="5600700" cy="1524001"/>
          </a:xfrm>
          <a:prstGeom prst="rect">
            <a:avLst/>
          </a:prstGeom>
          <a:ln w="12700">
            <a:miter lim="400000"/>
          </a:ln>
        </p:spPr>
      </p:pic>
      <p:sp>
        <p:nvSpPr>
          <p:cNvPr id="152" name="Line"/>
          <p:cNvSpPr/>
          <p:nvPr/>
        </p:nvSpPr>
        <p:spPr>
          <a:xfrm>
            <a:off x="3162300" y="2705100"/>
            <a:ext cx="6045200" cy="1866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53" name="Line"/>
          <p:cNvSpPr/>
          <p:nvPr/>
        </p:nvSpPr>
        <p:spPr>
          <a:xfrm>
            <a:off x="3162300" y="4749800"/>
            <a:ext cx="6045200" cy="3746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ln w="25400">
            <a:solidFill>
              <a:srgbClr val="000000"/>
            </a:solidFill>
            <a:headEnd type="stealth"/>
            <a:tailEnd type="stealth"/>
          </a:ln>
        </p:spPr>
        <p:txBody>
          <a:bodyPr lIns="50800" tIns="50800" rIns="50800" bIns="50800" anchor="ctr"/>
          <a:lstStyle/>
          <a:p>
            <a:pPr defTabSz="914400">
              <a:spcBef>
                <a:spcPts val="0"/>
              </a:spcBef>
              <a:buClrTx/>
              <a:tabLst>
                <a:tab pos="914400" algn="l"/>
              </a:tabLst>
              <a:defRPr sz="4000">
                <a:solidFill>
                  <a:srgbClr val="FFFFFF"/>
                </a:solidFill>
                <a:effectLst>
                  <a:outerShdw sx="100000" sy="100000" kx="0" ky="0" algn="b" rotWithShape="0" blurRad="76200" dist="12700" dir="5400000">
                    <a:srgbClr val="000000">
                      <a:alpha val="50000"/>
                    </a:srgbClr>
                  </a:outerShdw>
                </a:effectLst>
                <a:latin typeface="Bradley Hand ITC TT-Bold"/>
                <a:ea typeface="Bradley Hand ITC TT-Bold"/>
                <a:cs typeface="Bradley Hand ITC TT-Bold"/>
                <a:sym typeface="Bradley Hand ITC TT-Bold"/>
              </a:defRPr>
            </a:pPr>
          </a:p>
        </p:txBody>
      </p:sp>
      <p:sp>
        <p:nvSpPr>
          <p:cNvPr id="154" name="n.g."/>
          <p:cNvSpPr/>
          <p:nvPr/>
        </p:nvSpPr>
        <p:spPr>
          <a:xfrm>
            <a:off x="3238500" y="4850445"/>
            <a:ext cx="546100" cy="433710"/>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lvl1pPr>
              <a:defRPr i="1"/>
            </a:lvl1pPr>
          </a:lstStyle>
          <a:p>
            <a:pPr>
              <a:defRPr i="0"/>
            </a:pPr>
            <a:r>
              <a:rPr i="1"/>
              <a:t>n.g.</a:t>
            </a:r>
          </a:p>
        </p:txBody>
      </p:sp>
      <p:sp>
        <p:nvSpPr>
          <p:cNvPr id="155" name="Image d'un contour idéal situé à"/>
          <p:cNvSpPr/>
          <p:nvPr/>
        </p:nvSpPr>
        <p:spPr>
          <a:xfrm>
            <a:off x="9385300" y="3079750"/>
            <a:ext cx="2540000" cy="8001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nchor="ctr">
            <a:spAutoFit/>
          </a:bodyPr>
          <a:lstStyle/>
          <a:p>
            <a:pPr algn="ctr" defTabSz="457200">
              <a:spcBef>
                <a:spcPts val="0"/>
              </a:spcBef>
              <a:defRPr>
                <a:solidFill>
                  <a:srgbClr val="232A32"/>
                </a:solidFill>
              </a:defRPr>
            </a:pPr>
            <a:r>
              <a:t>Image d'un contour idéal situé à </a:t>
            </a:r>
            <a14:m>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a14:m>
          </a:p>
        </p:txBody>
      </p:sp>
      <p:sp>
        <p:nvSpPr>
          <p:cNvPr id="156" name="profil du contour…"/>
          <p:cNvSpPr/>
          <p:nvPr/>
        </p:nvSpPr>
        <p:spPr>
          <a:xfrm>
            <a:off x="9473034" y="5829573"/>
            <a:ext cx="2452266" cy="812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nchor="ctr">
            <a:spAutoFit/>
          </a:bodyPr>
          <a:lstStyle/>
          <a:p>
            <a:pPr algn="ctr" defTabSz="457200">
              <a:spcBef>
                <a:spcPts val="0"/>
              </a:spcBef>
              <a:defRPr>
                <a:solidFill>
                  <a:srgbClr val="232A32"/>
                </a:solidFill>
              </a:defRPr>
            </a:pPr>
            <a:r>
              <a:t>profil du contour</a:t>
            </a:r>
          </a:p>
          <a:p>
            <a:pPr algn="ctr" defTabSz="457200">
              <a:spcBef>
                <a:spcPts val="0"/>
              </a:spcBef>
              <a:defRPr>
                <a:solidFill>
                  <a:srgbClr val="232A32"/>
                </a:solidFill>
              </a:defRPr>
            </a:pPr>
            <a:r>
              <a:t>(une ligne de l'image)</a:t>
            </a:r>
          </a:p>
        </p:txBody>
      </p:sp>
      <p:sp>
        <p:nvSpPr>
          <p:cNvPr id="157" name="Line"/>
          <p:cNvSpPr/>
          <p:nvPr/>
        </p:nvSpPr>
        <p:spPr>
          <a:xfrm>
            <a:off x="5969000" y="2715140"/>
            <a:ext cx="4" cy="5751043"/>
          </a:xfrm>
          <a:prstGeom prst="line">
            <a:avLst/>
          </a:prstGeom>
          <a:ln w="25400">
            <a:solidFill>
              <a:srgbClr val="FF4013"/>
            </a:solidFill>
            <a:custDash>
              <a:ds d="200000" sp="200000"/>
            </a:custDash>
          </a:ln>
        </p:spPr>
        <p:txBody>
          <a:bodyPr lIns="0" tIns="0" rIns="0" bIns="0"/>
          <a:lstStyle/>
          <a:p>
            <a:pPr defTabSz="914400">
              <a:spcBef>
                <a:spcPts val="0"/>
              </a:spcBef>
              <a:buClrTx/>
              <a:tabLst>
                <a:tab pos="914400" algn="l"/>
              </a:tabLst>
              <a:defRPr>
                <a:solidFill>
                  <a:srgbClr val="232A32"/>
                </a:solidFill>
              </a:defRPr>
            </a:pPr>
          </a:p>
        </p:txBody>
      </p:sp>
      <p:sp>
        <p:nvSpPr>
          <p:cNvPr id="158" name="Equation"/>
          <p:cNvSpPr txBox="1"/>
          <p:nvPr/>
        </p:nvSpPr>
        <p:spPr>
          <a:xfrm>
            <a:off x="3310197" y="2831890"/>
            <a:ext cx="209170" cy="178220"/>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0</m:t>
                      </m:r>
                    </m:sub>
                  </m:sSub>
                </m:oMath>
              </m:oMathPara>
            </a14:m>
            <a:endParaRPr sz="2000">
              <a:solidFill>
                <a:srgbClr val="232323"/>
              </a:solidFill>
            </a:endParaRPr>
          </a:p>
        </p:txBody>
      </p:sp>
      <p:sp>
        <p:nvSpPr>
          <p:cNvPr id="159" name="Equation"/>
          <p:cNvSpPr txBox="1"/>
          <p:nvPr/>
        </p:nvSpPr>
        <p:spPr>
          <a:xfrm>
            <a:off x="6187426" y="2833152"/>
            <a:ext cx="185755" cy="17569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1</m:t>
                      </m:r>
                    </m:sub>
                  </m:sSub>
                </m:oMath>
              </m:oMathPara>
            </a14:m>
            <a:endParaRPr sz="2000">
              <a:solidFill>
                <a:srgbClr val="232323"/>
              </a:solidFill>
            </a:endParaRPr>
          </a:p>
        </p:txBody>
      </p:sp>
      <p:sp>
        <p:nvSpPr>
          <p:cNvPr id="160" name="Equation"/>
          <p:cNvSpPr txBox="1"/>
          <p:nvPr/>
        </p:nvSpPr>
        <p:spPr>
          <a:xfrm>
            <a:off x="5873930" y="2336861"/>
            <a:ext cx="187536" cy="177679"/>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m:oMathPara>
            </a14:m>
            <a:endParaRPr sz="2000">
              <a:solidFill>
                <a:srgbClr val="232A32"/>
              </a:solidFill>
            </a:endParaRPr>
          </a:p>
        </p:txBody>
      </p:sp>
      <p:sp>
        <p:nvSpPr>
          <p:cNvPr id="161" name="Equation"/>
          <p:cNvSpPr txBox="1"/>
          <p:nvPr/>
        </p:nvSpPr>
        <p:spPr>
          <a:xfrm>
            <a:off x="2638344" y="6768890"/>
            <a:ext cx="209170" cy="178220"/>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0</m:t>
                      </m:r>
                    </m:sub>
                  </m:sSub>
                </m:oMath>
              </m:oMathPara>
            </a14:m>
            <a:endParaRPr sz="2000">
              <a:solidFill>
                <a:srgbClr val="232323"/>
              </a:solidFill>
            </a:endParaRPr>
          </a:p>
        </p:txBody>
      </p:sp>
      <p:sp>
        <p:nvSpPr>
          <p:cNvPr id="162" name="Equation"/>
          <p:cNvSpPr txBox="1"/>
          <p:nvPr/>
        </p:nvSpPr>
        <p:spPr>
          <a:xfrm>
            <a:off x="2650051" y="5608142"/>
            <a:ext cx="185755" cy="175696"/>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22222"/>
                          </a:solidFill>
                          <a:latin typeface="Cambria Math" panose="02040503050406030204" pitchFamily="18" charset="0"/>
                        </a:rPr>
                        <m:t>n</m:t>
                      </m:r>
                    </m:e>
                    <m:sub>
                      <m:r>
                        <a:rPr xmlns:a="http://schemas.openxmlformats.org/drawingml/2006/main" sz="2000" i="1">
                          <a:solidFill>
                            <a:srgbClr val="222222"/>
                          </a:solidFill>
                          <a:latin typeface="Cambria Math" panose="02040503050406030204" pitchFamily="18" charset="0"/>
                        </a:rPr>
                        <m:t>1</m:t>
                      </m:r>
                    </m:sub>
                  </m:sSub>
                </m:oMath>
              </m:oMathPara>
            </a14:m>
            <a:endParaRPr sz="2000">
              <a:solidFill>
                <a:srgbClr val="232323"/>
              </a:solidFill>
            </a:endParaRPr>
          </a:p>
        </p:txBody>
      </p:sp>
      <p:sp>
        <p:nvSpPr>
          <p:cNvPr id="163" name="Equation"/>
          <p:cNvSpPr txBox="1"/>
          <p:nvPr/>
        </p:nvSpPr>
        <p:spPr>
          <a:xfrm>
            <a:off x="5875234" y="8652346"/>
            <a:ext cx="187536" cy="177679"/>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sSub>
                    <m:e>
                      <m:r>
                        <a:rPr xmlns:a="http://schemas.openxmlformats.org/drawingml/2006/main" sz="2000" i="1">
                          <a:solidFill>
                            <a:srgbClr val="232A32"/>
                          </a:solidFill>
                          <a:latin typeface="Cambria Math" panose="02040503050406030204" pitchFamily="18" charset="0"/>
                        </a:rPr>
                        <m:t>x</m:t>
                      </m:r>
                    </m:e>
                    <m:sub>
                      <m:r>
                        <a:rPr xmlns:a="http://schemas.openxmlformats.org/drawingml/2006/main" sz="2000" i="1">
                          <a:solidFill>
                            <a:srgbClr val="232A32"/>
                          </a:solidFill>
                          <a:latin typeface="Cambria Math" panose="02040503050406030204" pitchFamily="18" charset="0"/>
                        </a:rPr>
                        <m:t>c</m:t>
                      </m:r>
                    </m:sub>
                  </m:sSub>
                </m:oMath>
              </m:oMathPara>
            </a14:m>
            <a:endParaRPr sz="2000">
              <a:solidFill>
                <a:srgbClr val="232A32"/>
              </a:solidFill>
            </a:endParaRPr>
          </a:p>
        </p:txBody>
      </p:sp>
      <p:sp>
        <p:nvSpPr>
          <p:cNvPr id="164" name="Equation"/>
          <p:cNvSpPr txBox="1"/>
          <p:nvPr/>
        </p:nvSpPr>
        <p:spPr>
          <a:xfrm>
            <a:off x="2881562" y="4293532"/>
            <a:ext cx="114555" cy="16459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y</m:t>
                  </m:r>
                </m:oMath>
              </m:oMathPara>
            </a14:m>
            <a:endParaRPr sz="2000">
              <a:solidFill>
                <a:srgbClr val="232323"/>
              </a:solidFill>
            </a:endParaRPr>
          </a:p>
        </p:txBody>
      </p:sp>
      <p:sp>
        <p:nvSpPr>
          <p:cNvPr id="165" name="Equation"/>
          <p:cNvSpPr txBox="1"/>
          <p:nvPr/>
        </p:nvSpPr>
        <p:spPr>
          <a:xfrm>
            <a:off x="8682827" y="2407986"/>
            <a:ext cx="120651" cy="115063"/>
          </a:xfrm>
          <a:prstGeom prst="rect">
            <a:avLst/>
          </a:prstGeom>
          <a:ln w="12700">
            <a:miter lim="400000"/>
          </a:ln>
        </p:spPr>
        <p:txBody>
          <a:bodyPr wrap="none" lIns="0" tIns="0" rIns="0" bIns="0">
            <a:spAutoFit/>
          </a:bodyPr>
          <a:lstStyle/>
          <a:p>
            <a:pPr defTabSz="914400" latinLnBrk="1">
              <a:spcBef>
                <a:spcPts val="0"/>
              </a:spcBef>
              <a:buClrTx/>
              <a:defRPr sz="1800">
                <a:solidFill>
                  <a:srgbClr val="000000"/>
                </a:solidFill>
              </a:defRPr>
            </a:pPr>
            <a14:m>
              <m:oMathPara>
                <m:oMathParaPr>
                  <m:jc m:val="centerGroup"/>
                </m:oMathParaPr>
                <m:oMath>
                  <m:r>
                    <a:rPr xmlns:a="http://schemas.openxmlformats.org/drawingml/2006/main" sz="2000" i="1">
                      <a:solidFill>
                        <a:srgbClr val="222222"/>
                      </a:solidFill>
                      <a:latin typeface="Cambria Math" panose="02040503050406030204" pitchFamily="18" charset="0"/>
                    </a:rPr>
                    <m:t>x</m:t>
                  </m:r>
                </m:oMath>
              </m:oMathPara>
            </a14:m>
            <a:endParaRPr sz="2000">
              <a:solidFill>
                <a:srgbClr val="232323"/>
              </a:solidFill>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6"/>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5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1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2" grpId="6" fill="hold">
                                  <p:stCondLst>
                                    <p:cond delay="0"/>
                                  </p:stCondLst>
                                  <p:iterate type="el" backwards="0">
                                    <p:tmAbs val="0"/>
                                  </p:iterate>
                                  <p:childTnLst>
                                    <p:set>
                                      <p:cBhvr>
                                        <p:cTn id="24" fill="hold"/>
                                        <p:tgtEl>
                                          <p:spTgt spid="157"/>
                                        </p:tgtEl>
                                        <p:attrNameLst>
                                          <p:attrName>style.visibility</p:attrName>
                                        </p:attrNameLst>
                                      </p:cBhvr>
                                      <p:to>
                                        <p:strVal val="visible"/>
                                      </p:to>
                                    </p:set>
                                    <p:animEffect filter="wipe(up)" transition="in">
                                      <p:cBhvr>
                                        <p:cTn id="25"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2"/>
      <p:bldP build="whole" bldLvl="1" animBg="1" rev="0" advAuto="0" spid="150" grpId="4"/>
      <p:bldP build="whole" bldLvl="1" animBg="1" rev="0" advAuto="0" spid="153" grpId="3"/>
      <p:bldP build="whole" bldLvl="1" animBg="1" rev="0" advAuto="0" spid="155" grpId="1"/>
      <p:bldP build="whole" bldLvl="1" animBg="1" rev="0" advAuto="0" spid="154" grpId="5"/>
      <p:bldP build="whole" bldLvl="1" animBg="1" rev="0" advAuto="0" spid="157" grpId="6"/>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1"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2" name="1: Calculer le laplacien de l’image d’entrée.…"/>
          <p:cNvSpPr txBox="1"/>
          <p:nvPr/>
        </p:nvSpPr>
        <p:spPr>
          <a:xfrm>
            <a:off x="1984135" y="2314222"/>
            <a:ext cx="6266282" cy="4231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1: Calculer le laplacien de l’image d’entrée.</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2: POUR CHAQUE pixel (x,y) de l’image FAIRE</a:t>
            </a:r>
          </a:p>
          <a:p>
            <a:pPr defTabSz="1300480">
              <a:spcBef>
                <a:spcPts val="0"/>
              </a:spcBef>
              <a:buClrTx/>
              <a:defRPr sz="2400">
                <a:solidFill>
                  <a:srgbClr val="000000"/>
                </a:solidFill>
              </a:defRPr>
            </a:pPr>
          </a:p>
          <a:p>
            <a:pPr defTabSz="1300480">
              <a:spcBef>
                <a:spcPts val="0"/>
              </a:spcBef>
              <a:buClrTx/>
              <a:defRPr sz="2400">
                <a:solidFill>
                  <a:srgbClr val="000000"/>
                </a:solidFill>
              </a:defRPr>
            </a:pPr>
            <a:r>
              <a:t>          2a. </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p:txBody>
      </p:sp>
      <p:pic>
        <p:nvPicPr>
          <p:cNvPr id="1613" name="image.pdf" descr="image.pdf"/>
          <p:cNvPicPr>
            <a:picLocks noChangeAspect="1"/>
          </p:cNvPicPr>
          <p:nvPr/>
        </p:nvPicPr>
        <p:blipFill>
          <a:blip r:embed="rId2">
            <a:extLst/>
          </a:blip>
          <a:stretch>
            <a:fillRect/>
          </a:stretch>
        </p:blipFill>
        <p:spPr>
          <a:xfrm>
            <a:off x="3357315" y="5098062"/>
            <a:ext cx="6493370" cy="1494649"/>
          </a:xfrm>
          <a:prstGeom prst="rect">
            <a:avLst/>
          </a:prstGeom>
          <a:ln w="12700">
            <a:miter lim="400000"/>
          </a:ln>
        </p:spPr>
      </p:pic>
      <p:sp>
        <p:nvSpPr>
          <p:cNvPr id="1614" name="Zero-Crossing du Laplacien"/>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i="1" sz="5000">
                <a:solidFill>
                  <a:srgbClr val="000000"/>
                </a:solidFill>
                <a:latin typeface="Times New Roman"/>
                <a:ea typeface="Times New Roman"/>
                <a:cs typeface="Times New Roman"/>
                <a:sym typeface="Times New Roman"/>
              </a:defRPr>
            </a:pPr>
            <a:r>
              <a:t>Zero-Crossing</a:t>
            </a:r>
            <a:r>
              <a:rPr i="0"/>
              <a:t> du Laplacien</a:t>
            </a:r>
          </a:p>
        </p:txBody>
      </p:sp>
      <p:pic>
        <p:nvPicPr>
          <p:cNvPr id="1615" name="image.pdf" descr="image.pdf"/>
          <p:cNvPicPr>
            <a:picLocks noChangeAspect="1"/>
          </p:cNvPicPr>
          <p:nvPr/>
        </p:nvPicPr>
        <p:blipFill>
          <a:blip r:embed="rId3">
            <a:extLst/>
          </a:blip>
          <a:stretch>
            <a:fillRect/>
          </a:stretch>
        </p:blipFill>
        <p:spPr>
          <a:xfrm>
            <a:off x="3951111" y="6163733"/>
            <a:ext cx="1293707" cy="419948"/>
          </a:xfrm>
          <a:prstGeom prst="rect">
            <a:avLst/>
          </a:prstGeom>
          <a:ln w="12700">
            <a:miter lim="400000"/>
          </a:ln>
        </p:spPr>
      </p:pic>
      <p:pic>
        <p:nvPicPr>
          <p:cNvPr id="1616" name="image.pdf" descr="image.pdf"/>
          <p:cNvPicPr>
            <a:picLocks noChangeAspect="1"/>
          </p:cNvPicPr>
          <p:nvPr/>
        </p:nvPicPr>
        <p:blipFill>
          <a:blip r:embed="rId4">
            <a:extLst/>
          </a:blip>
          <a:stretch>
            <a:fillRect/>
          </a:stretch>
        </p:blipFill>
        <p:spPr>
          <a:xfrm>
            <a:off x="3178951" y="2914791"/>
            <a:ext cx="5168054" cy="1171787"/>
          </a:xfrm>
          <a:prstGeom prst="rect">
            <a:avLst/>
          </a:prstGeom>
          <a:ln w="12700">
            <a:miter lim="400000"/>
          </a:ln>
        </p:spPr>
      </p:pic>
      <p:sp>
        <p:nvSpPr>
          <p:cNvPr id="1617" name="Rectangle"/>
          <p:cNvSpPr/>
          <p:nvPr/>
        </p:nvSpPr>
        <p:spPr>
          <a:xfrm>
            <a:off x="1706879" y="2262293"/>
            <a:ext cx="8358295" cy="5703148"/>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1618" name="Algorithme du zero-crossing"/>
          <p:cNvSpPr txBox="1"/>
          <p:nvPr/>
        </p:nvSpPr>
        <p:spPr>
          <a:xfrm>
            <a:off x="1726748" y="1718168"/>
            <a:ext cx="3641996"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Algorithme du </a:t>
            </a:r>
            <a:r>
              <a:rPr i="1"/>
              <a:t>zero-crossing</a:t>
            </a:r>
          </a:p>
        </p:txBody>
      </p:sp>
      <p:sp>
        <p:nvSpPr>
          <p:cNvPr id="1619" name="Rectangle"/>
          <p:cNvSpPr/>
          <p:nvPr/>
        </p:nvSpPr>
        <p:spPr>
          <a:xfrm>
            <a:off x="1706879" y="1693333"/>
            <a:ext cx="3942081" cy="568961"/>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pic>
        <p:nvPicPr>
          <p:cNvPr id="1620" name="image.pdf" descr="image.pdf"/>
          <p:cNvPicPr>
            <a:picLocks noChangeAspect="1"/>
          </p:cNvPicPr>
          <p:nvPr/>
        </p:nvPicPr>
        <p:blipFill>
          <a:blip r:embed="rId5">
            <a:extLst/>
          </a:blip>
          <a:stretch>
            <a:fillRect/>
          </a:stretch>
        </p:blipFill>
        <p:spPr>
          <a:xfrm>
            <a:off x="3402470" y="6766559"/>
            <a:ext cx="955042" cy="812801"/>
          </a:xfrm>
          <a:prstGeom prst="rect">
            <a:avLst/>
          </a:prstGeom>
          <a:ln w="12700">
            <a:miter lim="400000"/>
          </a:ln>
        </p:spPr>
      </p:pic>
      <p:pic>
        <p:nvPicPr>
          <p:cNvPr id="1621" name="image.pdf" descr="image.pdf"/>
          <p:cNvPicPr>
            <a:picLocks noChangeAspect="1"/>
          </p:cNvPicPr>
          <p:nvPr/>
        </p:nvPicPr>
        <p:blipFill>
          <a:blip r:embed="rId6">
            <a:extLst/>
          </a:blip>
          <a:stretch>
            <a:fillRect/>
          </a:stretch>
        </p:blipFill>
        <p:spPr>
          <a:xfrm>
            <a:off x="3964657" y="7166186"/>
            <a:ext cx="1293708" cy="419948"/>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24" name="Zero-Crossing du Laplacien"/>
          <p:cNvSpPr txBox="1"/>
          <p:nvPr>
            <p:ph type="title" idx="4294967295"/>
          </p:nvPr>
        </p:nvSpPr>
        <p:spPr>
          <a:xfrm>
            <a:off x="975359" y="216746"/>
            <a:ext cx="11054082" cy="1625601"/>
          </a:xfrm>
          <a:prstGeom prst="rect">
            <a:avLst/>
          </a:prstGeom>
        </p:spPr>
        <p:txBody>
          <a:bodyPr lIns="65023" tIns="65023" rIns="65023" bIns="65023"/>
          <a:lstStyle/>
          <a:p>
            <a:pPr marL="0" indent="0" defTabSz="1300480">
              <a:buSzTx/>
              <a:buNone/>
              <a:defRPr b="0" cap="none" i="1" sz="5000">
                <a:solidFill>
                  <a:srgbClr val="000000"/>
                </a:solidFill>
                <a:latin typeface="Times New Roman"/>
                <a:ea typeface="Times New Roman"/>
                <a:cs typeface="Times New Roman"/>
                <a:sym typeface="Times New Roman"/>
              </a:defRPr>
            </a:pPr>
            <a:r>
              <a:t>Zero-Crossing</a:t>
            </a:r>
            <a:r>
              <a:rPr i="0"/>
              <a:t> du Laplacien</a:t>
            </a:r>
          </a:p>
        </p:txBody>
      </p:sp>
      <p:sp>
        <p:nvSpPr>
          <p:cNvPr id="1625" name="Le zero-crossing est TRÈS sensible au bruit."/>
          <p:cNvSpPr txBox="1"/>
          <p:nvPr/>
        </p:nvSpPr>
        <p:spPr>
          <a:xfrm>
            <a:off x="1519032" y="2032000"/>
            <a:ext cx="5517677" cy="46000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Le zero-crossing est </a:t>
            </a:r>
            <a:r>
              <a:rPr i="1"/>
              <a:t>TRÈS</a:t>
            </a:r>
            <a:r>
              <a:t> sensible au bruit.</a:t>
            </a:r>
          </a:p>
        </p:txBody>
      </p:sp>
      <p:pic>
        <p:nvPicPr>
          <p:cNvPr id="1626" name="zeroCross" descr="zeroCross"/>
          <p:cNvPicPr>
            <a:picLocks noChangeAspect="1"/>
          </p:cNvPicPr>
          <p:nvPr/>
        </p:nvPicPr>
        <p:blipFill>
          <a:blip r:embed="rId2">
            <a:extLst/>
          </a:blip>
          <a:stretch>
            <a:fillRect/>
          </a:stretch>
        </p:blipFill>
        <p:spPr>
          <a:xfrm>
            <a:off x="3960141" y="3093155"/>
            <a:ext cx="4161086" cy="4161085"/>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8"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29" name="Zero-Crossing avec LoG (Laplacian of Gaussian)"/>
          <p:cNvSpPr txBox="1"/>
          <p:nvPr>
            <p:ph type="title" idx="4294967295"/>
          </p:nvPr>
        </p:nvSpPr>
        <p:spPr>
          <a:xfrm>
            <a:off x="975359" y="216746"/>
            <a:ext cx="11650135" cy="1625601"/>
          </a:xfrm>
          <a:prstGeom prst="rect">
            <a:avLst/>
          </a:prstGeom>
        </p:spPr>
        <p:txBody>
          <a:bodyPr lIns="65023" tIns="65023" rIns="65023" bIns="65023"/>
          <a:lstStyle/>
          <a:p>
            <a:pPr marL="0" indent="0" defTabSz="1300480">
              <a:buSzTx/>
              <a:buNone/>
              <a:defRPr b="0" cap="none" i="1" sz="5000">
                <a:solidFill>
                  <a:srgbClr val="000000"/>
                </a:solidFill>
                <a:latin typeface="Times New Roman"/>
                <a:ea typeface="Times New Roman"/>
                <a:cs typeface="Times New Roman"/>
                <a:sym typeface="Times New Roman"/>
              </a:defRPr>
            </a:pPr>
            <a:r>
              <a:t>Zero-Crossing avec LoG </a:t>
            </a:r>
            <a:r>
              <a:rPr sz="3400"/>
              <a:t>(Laplacian of Gaussian)</a:t>
            </a:r>
          </a:p>
        </p:txBody>
      </p:sp>
      <p:sp>
        <p:nvSpPr>
          <p:cNvPr id="1630" name="Au lieu de prendre le laplacien de l’image d’entrée :…"/>
          <p:cNvSpPr txBox="1"/>
          <p:nvPr/>
        </p:nvSpPr>
        <p:spPr>
          <a:xfrm>
            <a:off x="1681592" y="1937173"/>
            <a:ext cx="7496793" cy="21745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Au lieu de prendre le laplacien de l’image d’entrée :</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On calcule le laplacien de l’image filtrée par une gaussienne</a:t>
            </a:r>
          </a:p>
        </p:txBody>
      </p:sp>
      <p:pic>
        <p:nvPicPr>
          <p:cNvPr id="1631" name="image.pdf" descr="image.pdf"/>
          <p:cNvPicPr>
            <a:picLocks noChangeAspect="1"/>
          </p:cNvPicPr>
          <p:nvPr/>
        </p:nvPicPr>
        <p:blipFill>
          <a:blip r:embed="rId2">
            <a:extLst/>
          </a:blip>
          <a:stretch>
            <a:fillRect/>
          </a:stretch>
        </p:blipFill>
        <p:spPr>
          <a:xfrm>
            <a:off x="3779520" y="2598702"/>
            <a:ext cx="4562970" cy="1070187"/>
          </a:xfrm>
          <a:prstGeom prst="rect">
            <a:avLst/>
          </a:prstGeom>
          <a:ln w="12700">
            <a:miter lim="400000"/>
          </a:ln>
        </p:spPr>
      </p:pic>
      <p:pic>
        <p:nvPicPr>
          <p:cNvPr id="1632" name="image.pdf" descr="image.pdf"/>
          <p:cNvPicPr>
            <a:picLocks noChangeAspect="1"/>
          </p:cNvPicPr>
          <p:nvPr/>
        </p:nvPicPr>
        <p:blipFill>
          <a:blip r:embed="rId3">
            <a:extLst/>
          </a:blip>
          <a:stretch>
            <a:fillRect/>
          </a:stretch>
        </p:blipFill>
        <p:spPr>
          <a:xfrm>
            <a:off x="3429564" y="5524782"/>
            <a:ext cx="4696179" cy="1070187"/>
          </a:xfrm>
          <a:prstGeom prst="rect">
            <a:avLst/>
          </a:prstGeom>
          <a:ln w="12700">
            <a:miter lim="400000"/>
          </a:ln>
        </p:spPr>
      </p:pic>
      <p:pic>
        <p:nvPicPr>
          <p:cNvPr id="1633" name="image.pdf" descr="image.pdf"/>
          <p:cNvPicPr>
            <a:picLocks noChangeAspect="1"/>
          </p:cNvPicPr>
          <p:nvPr/>
        </p:nvPicPr>
        <p:blipFill>
          <a:blip r:embed="rId4">
            <a:extLst/>
          </a:blip>
          <a:stretch>
            <a:fillRect/>
          </a:stretch>
        </p:blipFill>
        <p:spPr>
          <a:xfrm>
            <a:off x="4533617" y="4831644"/>
            <a:ext cx="2348090" cy="503486"/>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5"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6" name="1. Convoluer l’image d’entrée à l’aide d’une gaussienne…"/>
          <p:cNvSpPr txBox="1"/>
          <p:nvPr/>
        </p:nvSpPr>
        <p:spPr>
          <a:xfrm>
            <a:off x="1970588" y="1731715"/>
            <a:ext cx="7057452" cy="49177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1. Convoluer l’image d’entrée à l’aide d’une gaussienne </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2. Calculer le laplacien de l’image convoluée.</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r>
              <a:t>3. POUR CHAQUE pixel (x,y) de l’image FAIRE</a:t>
            </a:r>
          </a:p>
          <a:p>
            <a:pPr defTabSz="1300480">
              <a:spcBef>
                <a:spcPts val="0"/>
              </a:spcBef>
              <a:buClrTx/>
              <a:defRPr sz="2400">
                <a:solidFill>
                  <a:srgbClr val="000000"/>
                </a:solidFill>
              </a:defRPr>
            </a:pPr>
          </a:p>
          <a:p>
            <a:pPr defTabSz="1300480">
              <a:spcBef>
                <a:spcPts val="0"/>
              </a:spcBef>
              <a:buClrTx/>
              <a:defRPr sz="2400">
                <a:solidFill>
                  <a:srgbClr val="000000"/>
                </a:solidFill>
              </a:defRPr>
            </a:pPr>
            <a:r>
              <a:t>          3a. </a:t>
            </a:r>
          </a:p>
          <a:p>
            <a:pPr defTabSz="1300480">
              <a:spcBef>
                <a:spcPts val="0"/>
              </a:spcBef>
              <a:buClrTx/>
              <a:defRPr sz="2400">
                <a:solidFill>
                  <a:srgbClr val="000000"/>
                </a:solidFill>
              </a:defRPr>
            </a:pPr>
          </a:p>
          <a:p>
            <a:pPr defTabSz="1300480">
              <a:spcBef>
                <a:spcPts val="0"/>
              </a:spcBef>
              <a:buClrTx/>
              <a:defRPr sz="2400">
                <a:solidFill>
                  <a:srgbClr val="000000"/>
                </a:solidFill>
              </a:defRPr>
            </a:pPr>
          </a:p>
          <a:p>
            <a:pPr defTabSz="1300480">
              <a:spcBef>
                <a:spcPts val="0"/>
              </a:spcBef>
              <a:buClrTx/>
              <a:defRPr sz="2400">
                <a:solidFill>
                  <a:srgbClr val="000000"/>
                </a:solidFill>
              </a:defRPr>
            </a:pPr>
          </a:p>
        </p:txBody>
      </p:sp>
      <p:pic>
        <p:nvPicPr>
          <p:cNvPr id="1637" name="image.pdf" descr="image.pdf"/>
          <p:cNvPicPr>
            <a:picLocks noChangeAspect="1"/>
          </p:cNvPicPr>
          <p:nvPr/>
        </p:nvPicPr>
        <p:blipFill>
          <a:blip r:embed="rId2">
            <a:extLst/>
          </a:blip>
          <a:stretch>
            <a:fillRect/>
          </a:stretch>
        </p:blipFill>
        <p:spPr>
          <a:xfrm>
            <a:off x="3343768" y="5328355"/>
            <a:ext cx="6615291" cy="1494650"/>
          </a:xfrm>
          <a:prstGeom prst="rect">
            <a:avLst/>
          </a:prstGeom>
          <a:ln w="12700">
            <a:miter lim="400000"/>
          </a:ln>
        </p:spPr>
      </p:pic>
      <p:sp>
        <p:nvSpPr>
          <p:cNvPr id="1638" name="Zero-Crossing du Laplacien"/>
          <p:cNvSpPr txBox="1"/>
          <p:nvPr>
            <p:ph type="title" idx="4294967295"/>
          </p:nvPr>
        </p:nvSpPr>
        <p:spPr>
          <a:xfrm>
            <a:off x="961813" y="-365761"/>
            <a:ext cx="11054081" cy="1625602"/>
          </a:xfrm>
          <a:prstGeom prst="rect">
            <a:avLst/>
          </a:prstGeom>
        </p:spPr>
        <p:txBody>
          <a:bodyPr lIns="65023" tIns="65023" rIns="65023" bIns="65023"/>
          <a:lstStyle/>
          <a:p>
            <a:pPr marL="0" indent="0" defTabSz="1300480">
              <a:buSzTx/>
              <a:buNone/>
              <a:defRPr b="0" cap="none" i="1" sz="5000">
                <a:solidFill>
                  <a:srgbClr val="000000"/>
                </a:solidFill>
                <a:latin typeface="Times New Roman"/>
                <a:ea typeface="Times New Roman"/>
                <a:cs typeface="Times New Roman"/>
                <a:sym typeface="Times New Roman"/>
              </a:defRPr>
            </a:pPr>
            <a:r>
              <a:t>Zero-Crossing</a:t>
            </a:r>
            <a:r>
              <a:rPr i="0"/>
              <a:t> du Laplacien</a:t>
            </a:r>
          </a:p>
        </p:txBody>
      </p:sp>
      <p:pic>
        <p:nvPicPr>
          <p:cNvPr id="1639" name="image.pdf" descr="image.pdf"/>
          <p:cNvPicPr>
            <a:picLocks noChangeAspect="1"/>
          </p:cNvPicPr>
          <p:nvPr/>
        </p:nvPicPr>
        <p:blipFill>
          <a:blip r:embed="rId3">
            <a:extLst/>
          </a:blip>
          <a:stretch>
            <a:fillRect/>
          </a:stretch>
        </p:blipFill>
        <p:spPr>
          <a:xfrm>
            <a:off x="3951111" y="6380479"/>
            <a:ext cx="1293707" cy="419948"/>
          </a:xfrm>
          <a:prstGeom prst="rect">
            <a:avLst/>
          </a:prstGeom>
          <a:ln w="12700">
            <a:miter lim="400000"/>
          </a:ln>
        </p:spPr>
      </p:pic>
      <p:pic>
        <p:nvPicPr>
          <p:cNvPr id="1640" name="image.pdf" descr="image.pdf"/>
          <p:cNvPicPr>
            <a:picLocks noChangeAspect="1"/>
          </p:cNvPicPr>
          <p:nvPr/>
        </p:nvPicPr>
        <p:blipFill>
          <a:blip r:embed="rId4">
            <a:extLst/>
          </a:blip>
          <a:stretch>
            <a:fillRect/>
          </a:stretch>
        </p:blipFill>
        <p:spPr>
          <a:xfrm>
            <a:off x="4696177" y="2318737"/>
            <a:ext cx="1593992" cy="521548"/>
          </a:xfrm>
          <a:prstGeom prst="rect">
            <a:avLst/>
          </a:prstGeom>
          <a:ln w="12700">
            <a:miter lim="400000"/>
          </a:ln>
        </p:spPr>
      </p:pic>
      <p:sp>
        <p:nvSpPr>
          <p:cNvPr id="1641" name="Rectangle"/>
          <p:cNvSpPr/>
          <p:nvPr/>
        </p:nvSpPr>
        <p:spPr>
          <a:xfrm>
            <a:off x="1693333" y="1679786"/>
            <a:ext cx="8358294" cy="6136641"/>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sp>
        <p:nvSpPr>
          <p:cNvPr id="1642" name="Algorithme du zero-crossing"/>
          <p:cNvSpPr txBox="1"/>
          <p:nvPr/>
        </p:nvSpPr>
        <p:spPr>
          <a:xfrm>
            <a:off x="1713201" y="1135662"/>
            <a:ext cx="3647056"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Algorithme du zero-crossing</a:t>
            </a:r>
          </a:p>
        </p:txBody>
      </p:sp>
      <p:sp>
        <p:nvSpPr>
          <p:cNvPr id="1643" name="Rectangle"/>
          <p:cNvSpPr/>
          <p:nvPr/>
        </p:nvSpPr>
        <p:spPr>
          <a:xfrm>
            <a:off x="1693333" y="1110826"/>
            <a:ext cx="3942081" cy="568961"/>
          </a:xfrm>
          <a:prstGeom prst="rect">
            <a:avLst/>
          </a:prstGeom>
          <a:ln w="25400">
            <a:solidFill>
              <a:srgbClr val="000000"/>
            </a:solidFill>
          </a:ln>
        </p:spPr>
        <p:txBody>
          <a:bodyPr lIns="65023" tIns="65023" rIns="65023" bIns="65023" anchor="ctr"/>
          <a:lstStyle/>
          <a:p>
            <a:pPr defTabSz="1300480">
              <a:spcBef>
                <a:spcPts val="0"/>
              </a:spcBef>
              <a:buClrTx/>
              <a:defRPr sz="2400">
                <a:solidFill>
                  <a:srgbClr val="000000"/>
                </a:solidFill>
              </a:defRPr>
            </a:pPr>
          </a:p>
        </p:txBody>
      </p:sp>
      <p:pic>
        <p:nvPicPr>
          <p:cNvPr id="1644" name="image.pdf" descr="image.pdf"/>
          <p:cNvPicPr>
            <a:picLocks noChangeAspect="1"/>
          </p:cNvPicPr>
          <p:nvPr/>
        </p:nvPicPr>
        <p:blipFill>
          <a:blip r:embed="rId5">
            <a:extLst/>
          </a:blip>
          <a:stretch>
            <a:fillRect/>
          </a:stretch>
        </p:blipFill>
        <p:spPr>
          <a:xfrm>
            <a:off x="3402470" y="6820746"/>
            <a:ext cx="955042" cy="812801"/>
          </a:xfrm>
          <a:prstGeom prst="rect">
            <a:avLst/>
          </a:prstGeom>
          <a:ln w="12700">
            <a:miter lim="400000"/>
          </a:ln>
        </p:spPr>
      </p:pic>
      <p:pic>
        <p:nvPicPr>
          <p:cNvPr id="1645" name="image.pdf" descr="image.pdf"/>
          <p:cNvPicPr>
            <a:picLocks noChangeAspect="1"/>
          </p:cNvPicPr>
          <p:nvPr/>
        </p:nvPicPr>
        <p:blipFill>
          <a:blip r:embed="rId6">
            <a:extLst/>
          </a:blip>
          <a:stretch>
            <a:fillRect/>
          </a:stretch>
        </p:blipFill>
        <p:spPr>
          <a:xfrm>
            <a:off x="3951111" y="7206826"/>
            <a:ext cx="1293707" cy="419948"/>
          </a:xfrm>
          <a:prstGeom prst="rect">
            <a:avLst/>
          </a:prstGeom>
          <a:ln w="12700">
            <a:miter lim="400000"/>
          </a:ln>
        </p:spPr>
      </p:pic>
      <p:pic>
        <p:nvPicPr>
          <p:cNvPr id="1646" name="image.pdf" descr="image.pdf"/>
          <p:cNvPicPr>
            <a:picLocks noChangeAspect="1"/>
          </p:cNvPicPr>
          <p:nvPr/>
        </p:nvPicPr>
        <p:blipFill>
          <a:blip r:embed="rId7">
            <a:extLst/>
          </a:blip>
          <a:stretch>
            <a:fillRect/>
          </a:stretch>
        </p:blipFill>
        <p:spPr>
          <a:xfrm>
            <a:off x="3436245" y="3156880"/>
            <a:ext cx="4407183" cy="1011485"/>
          </a:xfrm>
          <a:prstGeom prst="rect">
            <a:avLst/>
          </a:prstGeom>
          <a:ln w="12700">
            <a:miter lim="400000"/>
          </a:ln>
        </p:spPr>
      </p:pic>
      <p:sp>
        <p:nvSpPr>
          <p:cNvPr id="1647" name="Note : pour rendre l’algorithme encore plus robuste au bruit, on peut remplacer la ligne (*) par"/>
          <p:cNvSpPr txBox="1"/>
          <p:nvPr/>
        </p:nvSpPr>
        <p:spPr>
          <a:xfrm>
            <a:off x="435299" y="8152835"/>
            <a:ext cx="11737949"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Note : pour rendre l’algorithme encore plus robuste au bruit, on peut remplacer la ligne (*) par </a:t>
            </a:r>
          </a:p>
        </p:txBody>
      </p:sp>
      <p:pic>
        <p:nvPicPr>
          <p:cNvPr id="1648" name="image.pdf" descr="image.pdf"/>
          <p:cNvPicPr>
            <a:picLocks noChangeAspect="1"/>
          </p:cNvPicPr>
          <p:nvPr/>
        </p:nvPicPr>
        <p:blipFill>
          <a:blip r:embed="rId8">
            <a:extLst/>
          </a:blip>
          <a:stretch>
            <a:fillRect/>
          </a:stretch>
        </p:blipFill>
        <p:spPr>
          <a:xfrm>
            <a:off x="3914986" y="8832426"/>
            <a:ext cx="4675859" cy="460588"/>
          </a:xfrm>
          <a:prstGeom prst="rect">
            <a:avLst/>
          </a:prstGeom>
          <a:ln w="12700">
            <a:miter lim="400000"/>
          </a:ln>
        </p:spPr>
      </p:pic>
      <p:sp>
        <p:nvSpPr>
          <p:cNvPr id="1649" name="(*)"/>
          <p:cNvSpPr txBox="1"/>
          <p:nvPr/>
        </p:nvSpPr>
        <p:spPr>
          <a:xfrm>
            <a:off x="1832863" y="5764106"/>
            <a:ext cx="498151" cy="460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spcBef>
                <a:spcPts val="0"/>
              </a:spcBef>
              <a:buClrTx/>
              <a:defRPr sz="2400">
                <a:solidFill>
                  <a:srgbClr val="000000"/>
                </a:solidFill>
              </a:defRPr>
            </a:lvl1pPr>
          </a:lstStyle>
          <a:p>
            <a:pPr/>
            <a:r>
              <a:t>(*)</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1" name="Slide Number"/>
          <p:cNvSpPr txBox="1"/>
          <p:nvPr>
            <p:ph type="sldNum" sz="quarter" idx="2"/>
          </p:nvPr>
        </p:nvSpPr>
        <p:spPr>
          <a:xfrm>
            <a:off x="11658092" y="8886613"/>
            <a:ext cx="371349" cy="38703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52" name="Zero-Crossing avec LoG (Laplacian of Gaussian)"/>
          <p:cNvSpPr txBox="1"/>
          <p:nvPr>
            <p:ph type="title" idx="4294967295"/>
          </p:nvPr>
        </p:nvSpPr>
        <p:spPr>
          <a:xfrm>
            <a:off x="975359" y="216746"/>
            <a:ext cx="11650135" cy="1625601"/>
          </a:xfrm>
          <a:prstGeom prst="rect">
            <a:avLst/>
          </a:prstGeom>
        </p:spPr>
        <p:txBody>
          <a:bodyPr lIns="65023" tIns="65023" rIns="65023" bIns="65023"/>
          <a:lstStyle/>
          <a:p>
            <a:pPr marL="0" indent="0" defTabSz="1300480">
              <a:buSzTx/>
              <a:buNone/>
              <a:defRPr b="0" cap="none" i="1" sz="5000">
                <a:solidFill>
                  <a:srgbClr val="000000"/>
                </a:solidFill>
                <a:latin typeface="Times New Roman"/>
                <a:ea typeface="Times New Roman"/>
                <a:cs typeface="Times New Roman"/>
                <a:sym typeface="Times New Roman"/>
              </a:defRPr>
            </a:pPr>
            <a:r>
              <a:t>Zero-Crossing avec LoG </a:t>
            </a:r>
            <a:r>
              <a:rPr sz="3400"/>
              <a:t>(Laplacian of Gaussian)</a:t>
            </a:r>
          </a:p>
        </p:txBody>
      </p:sp>
      <p:pic>
        <p:nvPicPr>
          <p:cNvPr id="1653" name="LOG_1" descr="LOG_1"/>
          <p:cNvPicPr>
            <a:picLocks noChangeAspect="1"/>
          </p:cNvPicPr>
          <p:nvPr/>
        </p:nvPicPr>
        <p:blipFill>
          <a:blip r:embed="rId2">
            <a:extLst/>
          </a:blip>
          <a:stretch>
            <a:fillRect/>
          </a:stretch>
        </p:blipFill>
        <p:spPr>
          <a:xfrm>
            <a:off x="392853" y="2971235"/>
            <a:ext cx="3768232" cy="3768232"/>
          </a:xfrm>
          <a:prstGeom prst="rect">
            <a:avLst/>
          </a:prstGeom>
          <a:ln w="12700">
            <a:miter lim="400000"/>
          </a:ln>
        </p:spPr>
      </p:pic>
      <p:pic>
        <p:nvPicPr>
          <p:cNvPr id="1654" name="LOG_2" descr="LOG_2"/>
          <p:cNvPicPr>
            <a:picLocks noChangeAspect="1"/>
          </p:cNvPicPr>
          <p:nvPr/>
        </p:nvPicPr>
        <p:blipFill>
          <a:blip r:embed="rId3">
            <a:extLst/>
          </a:blip>
          <a:stretch>
            <a:fillRect/>
          </a:stretch>
        </p:blipFill>
        <p:spPr>
          <a:xfrm>
            <a:off x="4565226" y="2971235"/>
            <a:ext cx="3768233" cy="3768232"/>
          </a:xfrm>
          <a:prstGeom prst="rect">
            <a:avLst/>
          </a:prstGeom>
          <a:ln w="12700">
            <a:miter lim="400000"/>
          </a:ln>
        </p:spPr>
      </p:pic>
      <p:pic>
        <p:nvPicPr>
          <p:cNvPr id="1655" name="LOG_3" descr="LOG_3"/>
          <p:cNvPicPr>
            <a:picLocks noChangeAspect="1"/>
          </p:cNvPicPr>
          <p:nvPr/>
        </p:nvPicPr>
        <p:blipFill>
          <a:blip r:embed="rId4">
            <a:extLst/>
          </a:blip>
          <a:stretch>
            <a:fillRect/>
          </a:stretch>
        </p:blipFill>
        <p:spPr>
          <a:xfrm>
            <a:off x="8825653" y="2957688"/>
            <a:ext cx="3768232" cy="3768233"/>
          </a:xfrm>
          <a:prstGeom prst="rect">
            <a:avLst/>
          </a:prstGeom>
          <a:ln w="12700">
            <a:miter lim="400000"/>
          </a:ln>
        </p:spPr>
      </p:pic>
      <p:pic>
        <p:nvPicPr>
          <p:cNvPr id="1656" name="image.pdf" descr="image.pdf"/>
          <p:cNvPicPr>
            <a:picLocks noChangeAspect="1"/>
          </p:cNvPicPr>
          <p:nvPr/>
        </p:nvPicPr>
        <p:blipFill>
          <a:blip r:embed="rId5">
            <a:extLst/>
          </a:blip>
          <a:stretch>
            <a:fillRect/>
          </a:stretch>
        </p:blipFill>
        <p:spPr>
          <a:xfrm>
            <a:off x="1998133" y="2445173"/>
            <a:ext cx="837636" cy="399627"/>
          </a:xfrm>
          <a:prstGeom prst="rect">
            <a:avLst/>
          </a:prstGeom>
          <a:ln w="12700">
            <a:miter lim="400000"/>
          </a:ln>
        </p:spPr>
      </p:pic>
      <p:pic>
        <p:nvPicPr>
          <p:cNvPr id="1657" name="image.pdf" descr="image.pdf"/>
          <p:cNvPicPr>
            <a:picLocks noChangeAspect="1"/>
          </p:cNvPicPr>
          <p:nvPr/>
        </p:nvPicPr>
        <p:blipFill>
          <a:blip r:embed="rId6">
            <a:extLst/>
          </a:blip>
          <a:stretch>
            <a:fillRect/>
          </a:stretch>
        </p:blipFill>
        <p:spPr>
          <a:xfrm>
            <a:off x="5978595" y="2540000"/>
            <a:ext cx="871503" cy="399627"/>
          </a:xfrm>
          <a:prstGeom prst="rect">
            <a:avLst/>
          </a:prstGeom>
          <a:ln w="12700">
            <a:miter lim="400000"/>
          </a:ln>
        </p:spPr>
      </p:pic>
      <p:pic>
        <p:nvPicPr>
          <p:cNvPr id="1658" name="image.pdf" descr="image.pdf"/>
          <p:cNvPicPr>
            <a:picLocks noChangeAspect="1"/>
          </p:cNvPicPr>
          <p:nvPr/>
        </p:nvPicPr>
        <p:blipFill>
          <a:blip r:embed="rId7">
            <a:extLst/>
          </a:blip>
          <a:stretch>
            <a:fillRect/>
          </a:stretch>
        </p:blipFill>
        <p:spPr>
          <a:xfrm>
            <a:off x="10178062" y="2512906"/>
            <a:ext cx="869245" cy="399628"/>
          </a:xfrm>
          <a:prstGeom prst="rect">
            <a:avLst/>
          </a:prstGeom>
          <a:ln w="12700">
            <a:miter lim="400000"/>
          </a:ln>
        </p:spPr>
      </p:pic>
      <p:sp>
        <p:nvSpPr>
          <p:cNvPr id="1659" name="Il est aussi possible de mettre un seuil supérieur à zéro pour…"/>
          <p:cNvSpPr txBox="1"/>
          <p:nvPr/>
        </p:nvSpPr>
        <p:spPr>
          <a:xfrm>
            <a:off x="1464846" y="7626773"/>
            <a:ext cx="7665713" cy="8029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spcBef>
                <a:spcPts val="0"/>
              </a:spcBef>
              <a:buClrTx/>
              <a:defRPr sz="2400">
                <a:solidFill>
                  <a:srgbClr val="000000"/>
                </a:solidFill>
              </a:defRPr>
            </a:pPr>
            <a:r>
              <a:t>Il est aussi possible de mettre un </a:t>
            </a:r>
            <a:r>
              <a:rPr b="1" u="sng"/>
              <a:t>seuil supérieur à zéro</a:t>
            </a:r>
            <a:r>
              <a:t> pour </a:t>
            </a:r>
          </a:p>
          <a:p>
            <a:pPr defTabSz="1300480">
              <a:spcBef>
                <a:spcPts val="0"/>
              </a:spcBef>
              <a:buClrTx/>
              <a:defRPr sz="2400">
                <a:solidFill>
                  <a:srgbClr val="000000"/>
                </a:solidFill>
              </a:defRPr>
            </a:pPr>
            <a:r>
              <a:t>ne conserver que les transitions franches</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61" name="Source : Source : " descr="Source : Source : "/>
          <p:cNvPicPr>
            <a:picLocks noChangeAspect="0"/>
          </p:cNvPicPr>
          <p:nvPr>
            <p:ph type="body" idx="21"/>
          </p:nvPr>
        </p:nvPicPr>
        <p:blipFill>
          <a:blip r:embed="rId3">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662" name="Laplacien"/>
          <p:cNvSpPr txBox="1"/>
          <p:nvPr>
            <p:ph type="body" idx="1"/>
          </p:nvPr>
        </p:nvSpPr>
        <p:spPr>
          <a:prstGeom prst="rect">
            <a:avLst/>
          </a:prstGeom>
        </p:spPr>
        <p:txBody>
          <a:bodyPr/>
          <a:lstStyle>
            <a:lvl1pPr>
              <a:buAutoNum type="arabicPeriod" startAt="2"/>
            </a:lvl1pPr>
          </a:lstStyle>
          <a:p>
            <a:pPr/>
            <a:r>
              <a:t>Laplacien</a:t>
            </a:r>
          </a:p>
        </p:txBody>
      </p:sp>
      <p:sp>
        <p:nvSpPr>
          <p:cNvPr id="166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64"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grpSp>
        <p:nvGrpSpPr>
          <p:cNvPr id="1667" name="Group"/>
          <p:cNvGrpSpPr/>
          <p:nvPr/>
        </p:nvGrpSpPr>
        <p:grpSpPr>
          <a:xfrm>
            <a:off x="6527055" y="3780885"/>
            <a:ext cx="6108701" cy="4697320"/>
            <a:chOff x="-76200" y="-101600"/>
            <a:chExt cx="6108699" cy="4697319"/>
          </a:xfrm>
        </p:grpSpPr>
        <p:pic>
          <p:nvPicPr>
            <p:cNvPr id="1665" name="droppedImage.png" descr="droppedImage.png"/>
            <p:cNvPicPr>
              <a:picLocks noChangeAspect="0"/>
            </p:cNvPicPr>
            <p:nvPr/>
          </p:nvPicPr>
          <p:blipFill>
            <a:blip r:embed="rId4">
              <a:extLst/>
            </a:blip>
            <a:stretch>
              <a:fillRect/>
            </a:stretch>
          </p:blipFill>
          <p:spPr>
            <a:xfrm>
              <a:off x="-76200" y="-101600"/>
              <a:ext cx="6108700" cy="4293104"/>
            </a:xfrm>
            <a:prstGeom prst="rect">
              <a:avLst/>
            </a:prstGeom>
            <a:effectLst/>
          </p:spPr>
        </p:pic>
        <p:sp>
          <p:nvSpPr>
            <p:cNvPr id="1666" name="σ ∇σ f [m, n] avec σ = 1.5"/>
            <p:cNvSpPr/>
            <p:nvPr/>
          </p:nvSpPr>
          <p:spPr>
            <a:xfrm>
              <a:off x="1634747" y="4098509"/>
              <a:ext cx="2693742" cy="4972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lgn="ctr" defTabSz="457200">
                <a:spcBef>
                  <a:spcPts val="0"/>
                </a:spcBef>
                <a:defRPr>
                  <a:solidFill>
                    <a:srgbClr val="232A32"/>
                  </a:solidFill>
                </a:defRPr>
              </a:pPr>
              <a:r>
                <a:rPr i="1"/>
                <a:t>σ</a:t>
              </a:r>
              <a:r>
                <a:t> </a:t>
              </a:r>
              <a:r>
                <a:rPr i="1" spc="-320"/>
                <a:t>∇</a:t>
              </a:r>
              <a:r>
                <a:rPr baseline="-31000" i="1" spc="360"/>
                <a:t>σ</a:t>
              </a:r>
              <a:r>
                <a:rPr i="1"/>
                <a:t> f</a:t>
              </a:r>
              <a:r>
                <a:t> [</a:t>
              </a:r>
              <a:r>
                <a:rPr i="1"/>
                <a:t>m, n</a:t>
              </a:r>
              <a:r>
                <a:t>] avec </a:t>
              </a:r>
              <a:r>
                <a:rPr i="1"/>
                <a:t>σ </a:t>
              </a:r>
              <a:r>
                <a:t>= 1.5</a:t>
              </a:r>
            </a:p>
          </p:txBody>
        </p:sp>
      </p:grpSp>
      <p:grpSp>
        <p:nvGrpSpPr>
          <p:cNvPr id="1670" name="Group"/>
          <p:cNvGrpSpPr/>
          <p:nvPr/>
        </p:nvGrpSpPr>
        <p:grpSpPr>
          <a:xfrm>
            <a:off x="474595" y="3788898"/>
            <a:ext cx="5359411" cy="4118911"/>
            <a:chOff x="-76200" y="-101600"/>
            <a:chExt cx="5359410" cy="4118909"/>
          </a:xfrm>
        </p:grpSpPr>
        <p:pic>
          <p:nvPicPr>
            <p:cNvPr id="1668" name="droppedImage.png" descr="droppedImage.png"/>
            <p:cNvPicPr>
              <a:picLocks noChangeAspect="0"/>
            </p:cNvPicPr>
            <p:nvPr/>
          </p:nvPicPr>
          <p:blipFill>
            <a:blip r:embed="rId5">
              <a:extLst/>
            </a:blip>
            <a:stretch>
              <a:fillRect/>
            </a:stretch>
          </p:blipFill>
          <p:spPr>
            <a:xfrm>
              <a:off x="-76200" y="-101600"/>
              <a:ext cx="5359411" cy="4118910"/>
            </a:xfrm>
            <a:prstGeom prst="rect">
              <a:avLst/>
            </a:prstGeom>
            <a:effectLst/>
          </p:spPr>
        </p:pic>
        <p:sp>
          <p:nvSpPr>
            <p:cNvPr id="1669" name="f [m, n]"/>
            <p:cNvSpPr/>
            <p:nvPr/>
          </p:nvSpPr>
          <p:spPr>
            <a:xfrm>
              <a:off x="556992" y="39059"/>
              <a:ext cx="1028701"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rPr i="1"/>
                <a:t>f</a:t>
              </a:r>
              <a:r>
                <a:t> [</a:t>
              </a:r>
              <a:r>
                <a:rPr i="1"/>
                <a:t>m, n</a:t>
              </a:r>
              <a:r>
                <a:t>]</a:t>
              </a:r>
            </a:p>
          </p:txBody>
        </p:sp>
      </p:grpSp>
      <p:grpSp>
        <p:nvGrpSpPr>
          <p:cNvPr id="1673" name="Group"/>
          <p:cNvGrpSpPr/>
          <p:nvPr/>
        </p:nvGrpSpPr>
        <p:grpSpPr>
          <a:xfrm>
            <a:off x="9127114" y="1314302"/>
            <a:ext cx="2300881" cy="1866901"/>
            <a:chOff x="-76200" y="-101600"/>
            <a:chExt cx="2300879" cy="1866900"/>
          </a:xfrm>
        </p:grpSpPr>
        <p:pic>
          <p:nvPicPr>
            <p:cNvPr id="1671" name="droppedImage.png" descr="droppedImage.png"/>
            <p:cNvPicPr>
              <a:picLocks noChangeAspect="0"/>
            </p:cNvPicPr>
            <p:nvPr/>
          </p:nvPicPr>
          <p:blipFill>
            <a:blip r:embed="rId6">
              <a:extLst/>
            </a:blip>
            <a:stretch>
              <a:fillRect/>
            </a:stretch>
          </p:blipFill>
          <p:spPr>
            <a:xfrm>
              <a:off x="-76200" y="-101600"/>
              <a:ext cx="2300880" cy="1866900"/>
            </a:xfrm>
            <a:prstGeom prst="rect">
              <a:avLst/>
            </a:prstGeom>
            <a:effectLst/>
          </p:spPr>
        </p:pic>
        <p:sp>
          <p:nvSpPr>
            <p:cNvPr id="1672" name="f [m, n]"/>
            <p:cNvSpPr/>
            <p:nvPr/>
          </p:nvSpPr>
          <p:spPr>
            <a:xfrm>
              <a:off x="42285" y="30942"/>
              <a:ext cx="90576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f</a:t>
              </a:r>
              <a:r>
                <a:t> [</a:t>
              </a:r>
              <a:r>
                <a:rPr i="1"/>
                <a:t>m, n</a:t>
              </a:r>
              <a:r>
                <a:t>]</a:t>
              </a:r>
            </a:p>
          </p:txBody>
        </p:sp>
      </p:gr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77"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678" name="Laplacien"/>
          <p:cNvSpPr txBox="1"/>
          <p:nvPr>
            <p:ph type="body" idx="1"/>
          </p:nvPr>
        </p:nvSpPr>
        <p:spPr>
          <a:prstGeom prst="rect">
            <a:avLst/>
          </a:prstGeom>
        </p:spPr>
        <p:txBody>
          <a:bodyPr/>
          <a:lstStyle>
            <a:lvl1pPr>
              <a:buAutoNum type="arabicPeriod" startAt="2"/>
            </a:lvl1pPr>
          </a:lstStyle>
          <a:p>
            <a:pPr/>
            <a:r>
              <a:t>Laplacien</a:t>
            </a:r>
          </a:p>
        </p:txBody>
      </p:sp>
      <p:sp>
        <p:nvSpPr>
          <p:cNvPr id="1679"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0"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grpSp>
        <p:nvGrpSpPr>
          <p:cNvPr id="1683" name="Group"/>
          <p:cNvGrpSpPr/>
          <p:nvPr/>
        </p:nvGrpSpPr>
        <p:grpSpPr>
          <a:xfrm>
            <a:off x="6553200" y="3784600"/>
            <a:ext cx="6047046" cy="4693605"/>
            <a:chOff x="-76200" y="-101600"/>
            <a:chExt cx="6047045" cy="4693604"/>
          </a:xfrm>
        </p:grpSpPr>
        <p:pic>
          <p:nvPicPr>
            <p:cNvPr id="1681" name="droppedImage.png" descr="droppedImage.png"/>
            <p:cNvPicPr>
              <a:picLocks noChangeAspect="0"/>
            </p:cNvPicPr>
            <p:nvPr/>
          </p:nvPicPr>
          <p:blipFill>
            <a:blip r:embed="rId3">
              <a:extLst/>
            </a:blip>
            <a:stretch>
              <a:fillRect/>
            </a:stretch>
          </p:blipFill>
          <p:spPr>
            <a:xfrm>
              <a:off x="-76200" y="-101600"/>
              <a:ext cx="6047046" cy="4293104"/>
            </a:xfrm>
            <a:prstGeom prst="rect">
              <a:avLst/>
            </a:prstGeom>
            <a:effectLst/>
          </p:spPr>
        </p:pic>
        <p:sp>
          <p:nvSpPr>
            <p:cNvPr id="1682" name="σ ∇σ f [m, n] avec σ = 3"/>
            <p:cNvSpPr/>
            <p:nvPr/>
          </p:nvSpPr>
          <p:spPr>
            <a:xfrm>
              <a:off x="1677280" y="4094795"/>
              <a:ext cx="2503242" cy="497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σ</a:t>
              </a:r>
              <a:r>
                <a:t> </a:t>
              </a:r>
              <a:r>
                <a:rPr i="1" spc="-320"/>
                <a:t>∇</a:t>
              </a:r>
              <a:r>
                <a:rPr baseline="-31000" i="1" spc="360"/>
                <a:t>σ</a:t>
              </a:r>
              <a:r>
                <a:rPr i="1"/>
                <a:t> f</a:t>
              </a:r>
              <a:r>
                <a:t> [</a:t>
              </a:r>
              <a:r>
                <a:rPr i="1"/>
                <a:t>m, n</a:t>
              </a:r>
              <a:r>
                <a:t>] avec </a:t>
              </a:r>
              <a:r>
                <a:rPr i="1"/>
                <a:t>σ </a:t>
              </a:r>
              <a:r>
                <a:t>= 3</a:t>
              </a:r>
            </a:p>
          </p:txBody>
        </p:sp>
      </p:grpSp>
      <p:grpSp>
        <p:nvGrpSpPr>
          <p:cNvPr id="1686" name="Group"/>
          <p:cNvGrpSpPr/>
          <p:nvPr/>
        </p:nvGrpSpPr>
        <p:grpSpPr>
          <a:xfrm>
            <a:off x="9127114" y="1314302"/>
            <a:ext cx="2300881" cy="1866901"/>
            <a:chOff x="-76200" y="-101600"/>
            <a:chExt cx="2300879" cy="1866900"/>
          </a:xfrm>
        </p:grpSpPr>
        <p:pic>
          <p:nvPicPr>
            <p:cNvPr id="1684" name="droppedImage.png" descr="droppedImage.png"/>
            <p:cNvPicPr>
              <a:picLocks noChangeAspect="0"/>
            </p:cNvPicPr>
            <p:nvPr/>
          </p:nvPicPr>
          <p:blipFill>
            <a:blip r:embed="rId4">
              <a:extLst/>
            </a:blip>
            <a:stretch>
              <a:fillRect/>
            </a:stretch>
          </p:blipFill>
          <p:spPr>
            <a:xfrm>
              <a:off x="-76200" y="-101600"/>
              <a:ext cx="2300880" cy="1866900"/>
            </a:xfrm>
            <a:prstGeom prst="rect">
              <a:avLst/>
            </a:prstGeom>
            <a:effectLst/>
          </p:spPr>
        </p:pic>
        <p:sp>
          <p:nvSpPr>
            <p:cNvPr id="1685" name="f [m, n]"/>
            <p:cNvSpPr/>
            <p:nvPr/>
          </p:nvSpPr>
          <p:spPr>
            <a:xfrm>
              <a:off x="42285" y="30942"/>
              <a:ext cx="90576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f</a:t>
              </a:r>
              <a:r>
                <a:t> [</a:t>
              </a:r>
              <a:r>
                <a:rPr i="1"/>
                <a:t>m, n</a:t>
              </a:r>
              <a:r>
                <a:t>]</a:t>
              </a:r>
            </a:p>
          </p:txBody>
        </p:sp>
      </p:grpSp>
      <p:grpSp>
        <p:nvGrpSpPr>
          <p:cNvPr id="1689" name="Group"/>
          <p:cNvGrpSpPr/>
          <p:nvPr/>
        </p:nvGrpSpPr>
        <p:grpSpPr>
          <a:xfrm>
            <a:off x="474595" y="3788898"/>
            <a:ext cx="5359411" cy="4118911"/>
            <a:chOff x="-76200" y="-101600"/>
            <a:chExt cx="5359410" cy="4118909"/>
          </a:xfrm>
        </p:grpSpPr>
        <p:pic>
          <p:nvPicPr>
            <p:cNvPr id="1687" name="droppedImage.png" descr="droppedImage.png"/>
            <p:cNvPicPr>
              <a:picLocks noChangeAspect="0"/>
            </p:cNvPicPr>
            <p:nvPr/>
          </p:nvPicPr>
          <p:blipFill>
            <a:blip r:embed="rId5">
              <a:extLst/>
            </a:blip>
            <a:stretch>
              <a:fillRect/>
            </a:stretch>
          </p:blipFill>
          <p:spPr>
            <a:xfrm>
              <a:off x="-76200" y="-101600"/>
              <a:ext cx="5359411" cy="4118910"/>
            </a:xfrm>
            <a:prstGeom prst="rect">
              <a:avLst/>
            </a:prstGeom>
            <a:effectLst/>
          </p:spPr>
        </p:pic>
        <p:sp>
          <p:nvSpPr>
            <p:cNvPr id="1688" name="f [m, n]"/>
            <p:cNvSpPr/>
            <p:nvPr/>
          </p:nvSpPr>
          <p:spPr>
            <a:xfrm>
              <a:off x="556992" y="39059"/>
              <a:ext cx="1028701"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rPr i="1"/>
                <a:t>f</a:t>
              </a:r>
              <a:r>
                <a:t> [</a:t>
              </a:r>
              <a:r>
                <a:rPr i="1"/>
                <a:t>m, n</a:t>
              </a:r>
              <a:r>
                <a:t>]</a:t>
              </a:r>
            </a:p>
          </p:txBody>
        </p:sp>
      </p:gr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91"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692" name="Laplacien"/>
          <p:cNvSpPr txBox="1"/>
          <p:nvPr>
            <p:ph type="body" idx="1"/>
          </p:nvPr>
        </p:nvSpPr>
        <p:spPr>
          <a:prstGeom prst="rect">
            <a:avLst/>
          </a:prstGeom>
        </p:spPr>
        <p:txBody>
          <a:bodyPr/>
          <a:lstStyle>
            <a:lvl1pPr>
              <a:buAutoNum type="arabicPeriod" startAt="2"/>
            </a:lvl1pPr>
          </a:lstStyle>
          <a:p>
            <a:pPr/>
            <a:r>
              <a:t>Laplacien</a:t>
            </a:r>
          </a:p>
        </p:txBody>
      </p:sp>
      <p:sp>
        <p:nvSpPr>
          <p:cNvPr id="1693"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94"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grpSp>
        <p:nvGrpSpPr>
          <p:cNvPr id="1697" name="Group"/>
          <p:cNvGrpSpPr/>
          <p:nvPr/>
        </p:nvGrpSpPr>
        <p:grpSpPr>
          <a:xfrm>
            <a:off x="6527800" y="3784600"/>
            <a:ext cx="6103465" cy="4706305"/>
            <a:chOff x="-76200" y="-101600"/>
            <a:chExt cx="6103464" cy="4706304"/>
          </a:xfrm>
        </p:grpSpPr>
        <p:pic>
          <p:nvPicPr>
            <p:cNvPr id="1695" name="droppedImage.png" descr="droppedImage.png"/>
            <p:cNvPicPr>
              <a:picLocks noChangeAspect="0"/>
            </p:cNvPicPr>
            <p:nvPr/>
          </p:nvPicPr>
          <p:blipFill>
            <a:blip r:embed="rId3">
              <a:extLst/>
            </a:blip>
            <a:stretch>
              <a:fillRect/>
            </a:stretch>
          </p:blipFill>
          <p:spPr>
            <a:xfrm>
              <a:off x="-76200" y="-101600"/>
              <a:ext cx="6103465" cy="4293104"/>
            </a:xfrm>
            <a:prstGeom prst="rect">
              <a:avLst/>
            </a:prstGeom>
            <a:effectLst/>
          </p:spPr>
        </p:pic>
        <p:sp>
          <p:nvSpPr>
            <p:cNvPr id="1696" name="σ ∇σ f [m, n] avec σ = 4.5"/>
            <p:cNvSpPr/>
            <p:nvPr/>
          </p:nvSpPr>
          <p:spPr>
            <a:xfrm>
              <a:off x="1616955" y="4107495"/>
              <a:ext cx="2693742" cy="497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σ</a:t>
              </a:r>
              <a:r>
                <a:t> </a:t>
              </a:r>
              <a:r>
                <a:rPr i="1" spc="-320"/>
                <a:t>∇</a:t>
              </a:r>
              <a:r>
                <a:rPr baseline="-31000" i="1" spc="360"/>
                <a:t>σ</a:t>
              </a:r>
              <a:r>
                <a:rPr i="1"/>
                <a:t> f</a:t>
              </a:r>
              <a:r>
                <a:t> [</a:t>
              </a:r>
              <a:r>
                <a:rPr i="1"/>
                <a:t>m, n</a:t>
              </a:r>
              <a:r>
                <a:t>] avec </a:t>
              </a:r>
              <a:r>
                <a:rPr i="1"/>
                <a:t>σ </a:t>
              </a:r>
              <a:r>
                <a:t>= 4.5</a:t>
              </a:r>
            </a:p>
          </p:txBody>
        </p:sp>
      </p:grpSp>
      <p:grpSp>
        <p:nvGrpSpPr>
          <p:cNvPr id="1700" name="Group"/>
          <p:cNvGrpSpPr/>
          <p:nvPr/>
        </p:nvGrpSpPr>
        <p:grpSpPr>
          <a:xfrm>
            <a:off x="9127114" y="1314302"/>
            <a:ext cx="2300881" cy="1866901"/>
            <a:chOff x="-76200" y="-101600"/>
            <a:chExt cx="2300879" cy="1866900"/>
          </a:xfrm>
        </p:grpSpPr>
        <p:pic>
          <p:nvPicPr>
            <p:cNvPr id="1698" name="droppedImage.png" descr="droppedImage.png"/>
            <p:cNvPicPr>
              <a:picLocks noChangeAspect="0"/>
            </p:cNvPicPr>
            <p:nvPr/>
          </p:nvPicPr>
          <p:blipFill>
            <a:blip r:embed="rId4">
              <a:extLst/>
            </a:blip>
            <a:stretch>
              <a:fillRect/>
            </a:stretch>
          </p:blipFill>
          <p:spPr>
            <a:xfrm>
              <a:off x="-76200" y="-101600"/>
              <a:ext cx="2300880" cy="1866900"/>
            </a:xfrm>
            <a:prstGeom prst="rect">
              <a:avLst/>
            </a:prstGeom>
            <a:effectLst/>
          </p:spPr>
        </p:pic>
        <p:sp>
          <p:nvSpPr>
            <p:cNvPr id="1699" name="f [m, n]"/>
            <p:cNvSpPr/>
            <p:nvPr/>
          </p:nvSpPr>
          <p:spPr>
            <a:xfrm>
              <a:off x="42285" y="30942"/>
              <a:ext cx="905768" cy="433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f</a:t>
              </a:r>
              <a:r>
                <a:t> [</a:t>
              </a:r>
              <a:r>
                <a:rPr i="1"/>
                <a:t>m, n</a:t>
              </a:r>
              <a:r>
                <a:t>]</a:t>
              </a:r>
            </a:p>
          </p:txBody>
        </p:sp>
      </p:grpSp>
      <p:grpSp>
        <p:nvGrpSpPr>
          <p:cNvPr id="1703" name="Group"/>
          <p:cNvGrpSpPr/>
          <p:nvPr/>
        </p:nvGrpSpPr>
        <p:grpSpPr>
          <a:xfrm>
            <a:off x="13365094" y="3568700"/>
            <a:ext cx="5718311" cy="5295900"/>
            <a:chOff x="-76200" y="-101600"/>
            <a:chExt cx="5718310" cy="5295900"/>
          </a:xfrm>
        </p:grpSpPr>
        <p:pic>
          <p:nvPicPr>
            <p:cNvPr id="1701" name="droppedImage.tiff" descr="droppedImage.tiff"/>
            <p:cNvPicPr>
              <a:picLocks noChangeAspect="0"/>
            </p:cNvPicPr>
            <p:nvPr/>
          </p:nvPicPr>
          <p:blipFill>
            <a:blip r:embed="rId5">
              <a:extLst/>
            </a:blip>
            <a:stretch>
              <a:fillRect/>
            </a:stretch>
          </p:blipFill>
          <p:spPr>
            <a:xfrm>
              <a:off x="-76200" y="-101600"/>
              <a:ext cx="5718311" cy="5295900"/>
            </a:xfrm>
            <a:prstGeom prst="rect">
              <a:avLst/>
            </a:prstGeom>
            <a:effectLst/>
          </p:spPr>
        </p:pic>
        <p:sp>
          <p:nvSpPr>
            <p:cNvPr id="1702" name="f [m, n]"/>
            <p:cNvSpPr/>
            <p:nvPr/>
          </p:nvSpPr>
          <p:spPr>
            <a:xfrm>
              <a:off x="128859" y="49845"/>
              <a:ext cx="905769"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p>
              <a:pPr/>
              <a:r>
                <a:rPr i="1"/>
                <a:t>f</a:t>
              </a:r>
              <a:r>
                <a:t> [</a:t>
              </a:r>
              <a:r>
                <a:rPr i="1"/>
                <a:t>m, n</a:t>
              </a:r>
              <a:r>
                <a:t>]</a:t>
              </a:r>
            </a:p>
          </p:txBody>
        </p:sp>
      </p:grpSp>
      <p:grpSp>
        <p:nvGrpSpPr>
          <p:cNvPr id="1706" name="Group"/>
          <p:cNvGrpSpPr/>
          <p:nvPr/>
        </p:nvGrpSpPr>
        <p:grpSpPr>
          <a:xfrm>
            <a:off x="474595" y="3788898"/>
            <a:ext cx="5359411" cy="4118911"/>
            <a:chOff x="-76200" y="-101600"/>
            <a:chExt cx="5359410" cy="4118909"/>
          </a:xfrm>
        </p:grpSpPr>
        <p:pic>
          <p:nvPicPr>
            <p:cNvPr id="1704" name="droppedImage.png" descr="droppedImage.png"/>
            <p:cNvPicPr>
              <a:picLocks noChangeAspect="0"/>
            </p:cNvPicPr>
            <p:nvPr/>
          </p:nvPicPr>
          <p:blipFill>
            <a:blip r:embed="rId6">
              <a:extLst/>
            </a:blip>
            <a:stretch>
              <a:fillRect/>
            </a:stretch>
          </p:blipFill>
          <p:spPr>
            <a:xfrm>
              <a:off x="-76200" y="-101600"/>
              <a:ext cx="5359411" cy="4118910"/>
            </a:xfrm>
            <a:prstGeom prst="rect">
              <a:avLst/>
            </a:prstGeom>
            <a:effectLst/>
          </p:spPr>
        </p:pic>
        <p:sp>
          <p:nvSpPr>
            <p:cNvPr id="1705" name="f [m, n]"/>
            <p:cNvSpPr/>
            <p:nvPr/>
          </p:nvSpPr>
          <p:spPr>
            <a:xfrm>
              <a:off x="556992" y="39059"/>
              <a:ext cx="1028701"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rPr i="1"/>
                <a:t>f</a:t>
              </a:r>
              <a:r>
                <a:t> [</a:t>
              </a:r>
              <a:r>
                <a:rPr i="1"/>
                <a:t>m, n</a:t>
              </a:r>
              <a:r>
                <a:t>]</a:t>
              </a:r>
            </a:p>
          </p:txBody>
        </p:sp>
      </p:gr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08" name="Source : Source : " descr="Source : Source : "/>
          <p:cNvPicPr>
            <a:picLocks noChangeAspect="0"/>
          </p:cNvPicPr>
          <p:nvPr>
            <p:ph type="body" idx="21"/>
          </p:nvPr>
        </p:nvPicPr>
        <p:blipFill>
          <a:blip r:embed="rId2">
            <a:extLst/>
          </a:blip>
          <a:stretch>
            <a:fillRect/>
          </a:stretch>
        </p:blipFill>
        <p:spPr>
          <a:xfrm>
            <a:off x="88900" y="8912411"/>
            <a:ext cx="6108700" cy="587190"/>
          </a:xfrm>
          <a:prstGeom prst="rect">
            <a:avLst/>
          </a:prstGeom>
          <a:ln w="9525">
            <a:round/>
          </a:ln>
          <a:effectLst>
            <a:outerShdw sx="100000" sy="100000" kx="0" ky="0" algn="b" rotWithShape="0" blurRad="12700" dist="12700" dir="1980000">
              <a:srgbClr val="D6D6D6"/>
            </a:outerShdw>
          </a:effectLst>
        </p:spPr>
      </p:pic>
      <p:sp>
        <p:nvSpPr>
          <p:cNvPr id="1709" name="Détecteur Laplacien"/>
          <p:cNvSpPr txBox="1"/>
          <p:nvPr>
            <p:ph type="body" idx="1"/>
          </p:nvPr>
        </p:nvSpPr>
        <p:spPr>
          <a:prstGeom prst="rect">
            <a:avLst/>
          </a:prstGeom>
        </p:spPr>
        <p:txBody>
          <a:bodyPr/>
          <a:lstStyle>
            <a:lvl1pPr>
              <a:buAutoNum type="arabicPeriod" startAt="2"/>
            </a:lvl1pPr>
          </a:lstStyle>
          <a:p>
            <a:pPr/>
            <a:r>
              <a:t>Détecteur Laplacien</a:t>
            </a:r>
          </a:p>
        </p:txBody>
      </p:sp>
      <p:sp>
        <p:nvSpPr>
          <p:cNvPr id="1710"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1" name="Contours"/>
          <p:cNvSpPr txBox="1"/>
          <p:nvPr>
            <p:ph type="title"/>
          </p:nvPr>
        </p:nvSpPr>
        <p:spPr>
          <a:prstGeom prst="rect">
            <a:avLst/>
          </a:prstGeom>
        </p:spPr>
        <p:txBody>
          <a:bodyPr/>
          <a:lstStyle>
            <a:lvl1pPr>
              <a:buAutoNum type="arabicPeriod" startAt="2"/>
            </a:lvl1pPr>
          </a:lstStyle>
          <a:p>
            <a:pPr/>
            <a:r>
              <a:t>Contours</a:t>
            </a:r>
          </a:p>
        </p:txBody>
      </p:sp>
      <p:graphicFrame>
        <p:nvGraphicFramePr>
          <p:cNvPr id="1712" name="Algorithme 4.4 : Passages par zéro"/>
          <p:cNvGraphicFramePr/>
          <p:nvPr/>
        </p:nvGraphicFramePr>
        <p:xfrm>
          <a:off x="1991424" y="2246377"/>
          <a:ext cx="8734879" cy="6464301"/>
        </p:xfrm>
        <a:graphic xmlns:a="http://schemas.openxmlformats.org/drawingml/2006/main">
          <a:graphicData uri="http://schemas.openxmlformats.org/drawingml/2006/table">
            <a:tbl>
              <a:tblPr firstCol="1" firstRow="0" lastCol="0" lastRow="0" bandCol="0" bandRow="0" rtl="0">
                <a:tableStyleId>{97501839-F342-4AA6-8575-43AAA3A944CE}</a:tableStyleId>
              </a:tblPr>
              <a:tblGrid>
                <a:gridCol w="311596"/>
                <a:gridCol w="2084009"/>
                <a:gridCol w="6339271"/>
              </a:tblGrid>
              <a:tr h="584200">
                <a:tc gridSpan="3">
                  <a:txBody>
                    <a:bodyPr/>
                    <a:lstStyle/>
                    <a:p>
                      <a:pPr algn="l" defTabSz="469900">
                        <a:defRPr sz="1800">
                          <a:solidFill>
                            <a:srgbClr val="000000"/>
                          </a:solidFill>
                        </a:defRPr>
                      </a:pPr>
                      <a:r>
                        <a:rPr b="1" sz="2000">
                          <a:latin typeface="+mn-lt"/>
                          <a:ea typeface="+mn-ea"/>
                          <a:cs typeface="+mn-cs"/>
                          <a:sym typeface="Helvetica"/>
                        </a:rPr>
                        <a:t>Algorithme 4.4 : Passages par zéro</a:t>
                      </a:r>
                    </a:p>
                  </a:txBody>
                  <a:tcPr marL="139700" marR="139700" marT="139700" marB="139700" anchor="ctr" anchorCtr="0" horzOverflow="overflow">
                    <a:lnL/>
                    <a:lnR/>
                    <a:lnT/>
                    <a:lnB/>
                    <a:solidFill>
                      <a:srgbClr val="000000">
                        <a:alpha val="0"/>
                      </a:srgbClr>
                    </a:solidFill>
                  </a:tcPr>
                </a:tc>
                <a:tc hMerge="1">
                  <a:tcPr/>
                </a:tc>
                <a:tc hMerge="1">
                  <a:tcPr/>
                </a:tc>
              </a:tr>
              <a:tr h="359053">
                <a:tc gridSpan="3">
                  <a:txBody>
                    <a:bodyPr/>
                    <a:lstStyle/>
                    <a:p>
                      <a:pPr marL="2171700" indent="-2171700" algn="l" defTabSz="12700">
                        <a:spcBef>
                          <a:spcPts val="1000"/>
                        </a:spcBef>
                        <a:tabLst>
                          <a:tab pos="1739900" algn="r"/>
                          <a:tab pos="2273300" algn="l"/>
                        </a:tabLst>
                        <a:defRPr sz="1700">
                          <a:solidFill>
                            <a:srgbClr val="000000"/>
                          </a:solidFill>
                          <a:latin typeface="Times New Roman"/>
                          <a:ea typeface="Times New Roman"/>
                          <a:cs typeface="Times New Roman"/>
                          <a:sym typeface="Times New Roman"/>
                        </a:defRPr>
                      </a:pPr>
                      <a:r>
                        <a:t>Entrées : 	</a:t>
                      </a:r>
                      <a:r>
                        <a:rPr i="1"/>
                        <a:t>L</a:t>
                      </a:r>
                      <a:r>
                        <a:t>[</a:t>
                      </a:r>
                      <a:r>
                        <a:rPr i="1"/>
                        <a:t>m</a:t>
                      </a:r>
                      <a:r>
                        <a:t>, </a:t>
                      </a:r>
                      <a:r>
                        <a:rPr i="1"/>
                        <a:t>n</a:t>
                      </a:r>
                      <a:r>
                        <a:t>]		Image contenant les valeurs qui passent de négatif à positif</a:t>
                      </a:r>
                    </a:p>
                  </a:txBody>
                  <a:tcPr marL="50800" marR="50800" marT="50800" marB="50800" anchor="t" anchorCtr="0" horzOverflow="overflow">
                    <a:lnR w="12700">
                      <a:miter lim="400000"/>
                    </a:lnR>
                    <a:lnT w="12700">
                      <a:miter lim="400000"/>
                    </a:lnT>
                  </a:tcPr>
                </a:tc>
                <a:tc hMerge="1">
                  <a:tcPr/>
                </a:tc>
                <a:tc hMerge="1">
                  <a:tcPr/>
                </a:tc>
              </a:tr>
              <a:tr h="359053">
                <a:tc gridSpan="3">
                  <a:txBody>
                    <a:bodyPr/>
                    <a:lstStyle/>
                    <a:p>
                      <a:pPr marL="2171700" indent="-2171700" algn="l" defTabSz="12700">
                        <a:spcBef>
                          <a:spcPts val="1000"/>
                        </a:spcBef>
                        <a:tabLst>
                          <a:tab pos="1739900" algn="r"/>
                          <a:tab pos="2273300" algn="l"/>
                        </a:tabLst>
                        <a:defRPr sz="1700">
                          <a:solidFill>
                            <a:srgbClr val="000000"/>
                          </a:solidFill>
                          <a:latin typeface="Times New Roman"/>
                          <a:ea typeface="Times New Roman"/>
                          <a:cs typeface="Times New Roman"/>
                          <a:sym typeface="Times New Roman"/>
                        </a:defRPr>
                      </a:pPr>
                      <a:r>
                        <a:t>Sorties :	</a:t>
                      </a:r>
                      <a:r>
                        <a:rPr i="1"/>
                        <a:t>C</a:t>
                      </a:r>
                      <a:r>
                        <a:t>[</a:t>
                      </a:r>
                      <a:r>
                        <a:rPr i="1"/>
                        <a:t>m</a:t>
                      </a:r>
                      <a:r>
                        <a:t>, </a:t>
                      </a:r>
                      <a:r>
                        <a:rPr i="1"/>
                        <a:t>n</a:t>
                      </a:r>
                      <a:r>
                        <a:t>]	 Carte des passages par 0</a:t>
                      </a:r>
                    </a:p>
                  </a:txBody>
                  <a:tcPr marL="50800" marR="50800" marT="50800" marB="50800" anchor="t" anchorCtr="0" horzOverflow="overflow">
                    <a:lnR w="12700">
                      <a:miter lim="400000"/>
                    </a:lnR>
                    <a:lnB>
                      <a:solidFill>
                        <a:srgbClr val="000000"/>
                      </a:solidFill>
                      <a:miter lim="400000"/>
                    </a:lnB>
                  </a:tcPr>
                </a:tc>
                <a:tc hMerge="1">
                  <a:tcPr/>
                </a:tc>
                <a:tc hMerge="1">
                  <a:tcPr/>
                </a:tc>
              </a:tr>
              <a:tr h="376237">
                <a:tc>
                  <a:txBody>
                    <a:bodyPr/>
                    <a:lstStyle/>
                    <a:p>
                      <a:pPr algn="l" defTabSz="457200">
                        <a:spcBef>
                          <a:spcPts val="1100"/>
                        </a:spcBef>
                        <a:defRPr sz="1600">
                          <a:sym typeface="Menlo Regular"/>
                        </a:defRPr>
                      </a:pPr>
                    </a:p>
                  </a:txBody>
                  <a:tcPr marL="50800" marR="50800" marT="50800" marB="50800" anchor="t" anchorCtr="0" horzOverflow="overflow">
                    <a:lnT>
                      <a:solidFill>
                        <a:srgbClr val="000000"/>
                      </a:solidFill>
                      <a:miter lim="400000"/>
                    </a:lnT>
                  </a:tcPr>
                </a:tc>
                <a:tc gridSpan="2">
                  <a:txBody>
                    <a:bodyPr/>
                    <a:lstStyle/>
                    <a:p>
                      <a:pPr algn="l" defTabSz="457200">
                        <a:spcBef>
                          <a:spcPts val="1100"/>
                        </a:spcBef>
                        <a:defRPr>
                          <a:sym typeface="Menlo Regular"/>
                        </a:defRPr>
                      </a:pPr>
                      <a:r>
                        <a:t>Initialiser tous les pixels de </a:t>
                      </a:r>
                      <a:r>
                        <a:rPr i="1"/>
                        <a:t>C</a:t>
                      </a:r>
                      <a:r>
                        <a:t>[</a:t>
                      </a:r>
                      <a:r>
                        <a:rPr i="1"/>
                        <a:t>m</a:t>
                      </a:r>
                      <a:r>
                        <a:t>, </a:t>
                      </a:r>
                      <a:r>
                        <a:rPr i="1"/>
                        <a:t>n</a:t>
                      </a:r>
                      <a:r>
                        <a:t>] à 0</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Pour tous les pixels [</a:t>
                      </a:r>
                      <a:r>
                        <a:rPr i="1"/>
                        <a:t>m</a:t>
                      </a:r>
                      <a:r>
                        <a:t>, </a:t>
                      </a:r>
                      <a:r>
                        <a:rPr i="1"/>
                        <a:t>n</a:t>
                      </a:r>
                      <a:r>
                        <a:t>]</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 </a:t>
                      </a:r>
                      <a:r>
                        <a:rPr i="1"/>
                        <a:t>L</a:t>
                      </a:r>
                      <a:r>
                        <a:t>[</a:t>
                      </a:r>
                      <a:r>
                        <a:rPr i="1"/>
                        <a:t>m</a:t>
                      </a:r>
                      <a:r>
                        <a:t>, </a:t>
                      </a:r>
                      <a:r>
                        <a:rPr i="1"/>
                        <a:t>n</a:t>
                      </a:r>
                      <a:r>
                        <a:t>] == 0</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C</a:t>
                      </a:r>
                      <a:r>
                        <a:t>[</a:t>
                      </a:r>
                      <a:r>
                        <a:rPr i="1"/>
                        <a:t>m</a:t>
                      </a:r>
                      <a:r>
                        <a:t>, </a:t>
                      </a:r>
                      <a:r>
                        <a:rPr i="1"/>
                        <a:t>n</a:t>
                      </a:r>
                      <a:r>
                        <a:t>]  = 1</a:t>
                      </a:r>
                    </a:p>
                  </a:txBody>
                  <a:tcPr marL="63500" marR="63500" marT="63500" marB="63500" anchor="t" anchorCtr="0" horzOverflow="overflow">
                    <a:lnR w="12700">
                      <a:miter lim="400000"/>
                    </a:lnR>
                  </a:tcPr>
                </a:tc>
                <a:tc hMerge="1">
                  <a:tcPr/>
                </a:tc>
              </a:tr>
              <a:tr h="615950">
                <a:tc>
                  <a:txBody>
                    <a:bodyPr/>
                    <a:lstStyle/>
                    <a:p>
                      <a:pPr algn="l" defTabSz="457200">
                        <a:spcBef>
                          <a:spcPts val="1100"/>
                        </a:spcBef>
                        <a:defRPr sz="1600">
                          <a:sym typeface="Menlo Regular"/>
                        </a:defRPr>
                      </a:pPr>
                    </a:p>
                  </a:txBody>
                  <a:tcPr marL="50800" marR="50800" marT="50800" marB="50800" anchor="t" anchorCtr="0" horzOverflow="overflow"/>
                </a:tc>
                <a:tc>
                  <a:txBody>
                    <a:bodyPr/>
                    <a:lstStyle/>
                    <a:p>
                      <a:pPr algn="l" defTabSz="457200">
                        <a:spcBef>
                          <a:spcPts val="1100"/>
                        </a:spcBef>
                        <a:defRPr sz="1800">
                          <a:solidFill>
                            <a:srgbClr val="000000"/>
                          </a:solidFill>
                        </a:defRPr>
                      </a:pPr>
                      <a:r>
                        <a:rPr sz="1400">
                          <a:solidFill>
                            <a:srgbClr val="232A32"/>
                          </a:solidFill>
                          <a:sym typeface="Menlo Regular"/>
                        </a:rPr>
                        <a:t>	Sinon</a:t>
                      </a:r>
                    </a:p>
                  </a:txBody>
                  <a:tcPr marL="63500" marR="63500" marT="63500" marB="63500" anchor="t" anchorCtr="0" horzOverflow="overflow"/>
                </a:tc>
                <a:tc>
                  <a:txBody>
                    <a:bodyPr/>
                    <a:lstStyle/>
                    <a:p>
                      <a:pPr marL="167341" indent="-167341" algn="l" defTabSz="457200">
                        <a:spcBef>
                          <a:spcPts val="1100"/>
                        </a:spcBef>
                        <a:buSzPct val="100000"/>
                        <a:buFont typeface="TimesNewRomanPSMT"/>
                        <a:buChar char="//"/>
                        <a:defRPr>
                          <a:sym typeface="Menlo Regular"/>
                        </a:defRPr>
                      </a:pPr>
                      <a:r>
                        <a:t>on veut aussi les passages par 0 qui seraient entre 2 pixels</a:t>
                      </a:r>
                    </a:p>
                  </a:txBody>
                  <a:tcPr marL="63500" marR="63500" marT="63500" marB="63500" anchor="t" anchorCtr="0" horzOverflow="overflow">
                    <a:lnR w="12700">
                      <a:miter lim="400000"/>
                    </a:lnR>
                  </a:tcPr>
                </a:tc>
              </a:tr>
              <a:tr h="4000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 </a:t>
                      </a:r>
                      <a:r>
                        <a:rPr i="1"/>
                        <a:t>L</a:t>
                      </a:r>
                      <a:r>
                        <a:t>[</a:t>
                      </a:r>
                      <a:r>
                        <a:rPr i="1"/>
                        <a:t>m</a:t>
                      </a:r>
                      <a:r>
                        <a:t>, </a:t>
                      </a:r>
                      <a:r>
                        <a:rPr i="1"/>
                        <a:t>n</a:t>
                      </a:r>
                      <a:r>
                        <a:t>] ☓</a:t>
                      </a:r>
                      <a:r>
                        <a:rPr i="1"/>
                        <a:t> L</a:t>
                      </a:r>
                      <a:r>
                        <a:t>[</a:t>
                      </a:r>
                      <a:r>
                        <a:rPr i="1"/>
                        <a:t>m</a:t>
                      </a:r>
                      <a:r>
                        <a:t>+1, </a:t>
                      </a:r>
                      <a:r>
                        <a:rPr i="1"/>
                        <a:t>n</a:t>
                      </a:r>
                      <a:r>
                        <a:t>]  &lt; 0</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 |</a:t>
                      </a:r>
                      <a:r>
                        <a:rPr i="1"/>
                        <a:t> L</a:t>
                      </a:r>
                      <a:r>
                        <a:t>[</a:t>
                      </a:r>
                      <a:r>
                        <a:rPr i="1"/>
                        <a:t>m</a:t>
                      </a:r>
                      <a:r>
                        <a:t>, </a:t>
                      </a:r>
                      <a:r>
                        <a:rPr i="1"/>
                        <a:t>n</a:t>
                      </a:r>
                      <a:r>
                        <a:t>] | &lt; |</a:t>
                      </a:r>
                      <a:r>
                        <a:rPr i="1"/>
                        <a:t> L</a:t>
                      </a:r>
                      <a:r>
                        <a:t>[</a:t>
                      </a:r>
                      <a:r>
                        <a:rPr i="1"/>
                        <a:t>m</a:t>
                      </a:r>
                      <a:r>
                        <a:t>+1, </a:t>
                      </a:r>
                      <a:r>
                        <a:rPr i="1"/>
                        <a:t>n</a:t>
                      </a:r>
                      <a:r>
                        <a:t>] |</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C</a:t>
                      </a:r>
                      <a:r>
                        <a:t>[</a:t>
                      </a:r>
                      <a:r>
                        <a:rPr i="1"/>
                        <a:t>m</a:t>
                      </a:r>
                      <a:r>
                        <a:t>, </a:t>
                      </a:r>
                      <a:r>
                        <a:rPr i="1"/>
                        <a:t>n</a:t>
                      </a:r>
                      <a:r>
                        <a:t>]  = 1</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Sinon </a:t>
                      </a:r>
                      <a:r>
                        <a:rPr i="1"/>
                        <a:t>C</a:t>
                      </a:r>
                      <a:r>
                        <a:t>[</a:t>
                      </a:r>
                      <a:r>
                        <a:rPr i="1"/>
                        <a:t>m</a:t>
                      </a:r>
                      <a:r>
                        <a:t>+1, </a:t>
                      </a:r>
                      <a:r>
                        <a:rPr i="1"/>
                        <a:t>n</a:t>
                      </a:r>
                      <a:r>
                        <a:t>]  = 1</a:t>
                      </a:r>
                    </a:p>
                  </a:txBody>
                  <a:tcPr marL="63500" marR="63500" marT="63500" marB="63500" anchor="t" anchorCtr="0" horzOverflow="overflow">
                    <a:lnR w="12700">
                      <a:miter lim="400000"/>
                    </a:lnR>
                  </a:tcPr>
                </a:tc>
                <a:tc hMerge="1">
                  <a:tcPr/>
                </a:tc>
              </a:tr>
              <a:tr h="4000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 </a:t>
                      </a:r>
                      <a:r>
                        <a:rPr i="1"/>
                        <a:t>L</a:t>
                      </a:r>
                      <a:r>
                        <a:t>[</a:t>
                      </a:r>
                      <a:r>
                        <a:rPr i="1"/>
                        <a:t>m</a:t>
                      </a:r>
                      <a:r>
                        <a:t>, </a:t>
                      </a:r>
                      <a:r>
                        <a:rPr i="1"/>
                        <a:t>n</a:t>
                      </a:r>
                      <a:r>
                        <a:t>] ☓</a:t>
                      </a:r>
                      <a:r>
                        <a:rPr i="1"/>
                        <a:t> L</a:t>
                      </a:r>
                      <a:r>
                        <a:t>[</a:t>
                      </a:r>
                      <a:r>
                        <a:rPr i="1"/>
                        <a:t>m</a:t>
                      </a:r>
                      <a:r>
                        <a:t>, </a:t>
                      </a:r>
                      <a:r>
                        <a:rPr i="1"/>
                        <a:t>n+1</a:t>
                      </a:r>
                      <a:r>
                        <a:t>] &lt; 0</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Si ⎜</a:t>
                      </a:r>
                      <a:r>
                        <a:rPr i="1"/>
                        <a:t>L</a:t>
                      </a:r>
                      <a:r>
                        <a:t>[</a:t>
                      </a:r>
                      <a:r>
                        <a:rPr i="1"/>
                        <a:t>m</a:t>
                      </a:r>
                      <a:r>
                        <a:t>, </a:t>
                      </a:r>
                      <a:r>
                        <a:rPr i="1"/>
                        <a:t>n</a:t>
                      </a:r>
                      <a:r>
                        <a:t>]⎟ &lt; |</a:t>
                      </a:r>
                      <a:r>
                        <a:rPr i="1"/>
                        <a:t> L</a:t>
                      </a:r>
                      <a:r>
                        <a:t>[</a:t>
                      </a:r>
                      <a:r>
                        <a:rPr i="1"/>
                        <a:t>m</a:t>
                      </a:r>
                      <a:r>
                        <a:t>, </a:t>
                      </a:r>
                      <a:r>
                        <a:rPr i="1"/>
                        <a:t>n</a:t>
                      </a:r>
                      <a:r>
                        <a:t>+1] |</a:t>
                      </a:r>
                    </a:p>
                  </a:txBody>
                  <a:tcPr marL="63500" marR="63500" marT="63500" marB="63500" anchor="t" anchorCtr="0" horzOverflow="overflow">
                    <a:lnR w="12700">
                      <a:miter lim="400000"/>
                    </a:lnR>
                  </a:tcPr>
                </a:tc>
                <a:tc hMerge="1">
                  <a:tcPr/>
                </a:tc>
              </a:tr>
              <a:tr h="374650">
                <a:tc>
                  <a:txBody>
                    <a:bodyPr/>
                    <a:lstStyle/>
                    <a:p>
                      <a:pPr algn="l" defTabSz="457200">
                        <a:spcBef>
                          <a:spcPts val="1100"/>
                        </a:spcBef>
                        <a:defRPr sz="1600">
                          <a:sym typeface="Menlo Regular"/>
                        </a:defRPr>
                      </a:pPr>
                    </a:p>
                  </a:txBody>
                  <a:tcPr marL="50800" marR="50800" marT="50800" marB="50800" anchor="t" anchorCtr="0" horzOverflow="overflow"/>
                </a:tc>
                <a:tc gridSpan="2">
                  <a:txBody>
                    <a:bodyPr/>
                    <a:lstStyle/>
                    <a:p>
                      <a:pPr algn="l" defTabSz="457200">
                        <a:spcBef>
                          <a:spcPts val="1100"/>
                        </a:spcBef>
                        <a:defRPr>
                          <a:sym typeface="Menlo Regular"/>
                        </a:defRPr>
                      </a:pPr>
                      <a:r>
                        <a:t>				</a:t>
                      </a:r>
                      <a:r>
                        <a:rPr i="1"/>
                        <a:t>C</a:t>
                      </a:r>
                      <a:r>
                        <a:t>[</a:t>
                      </a:r>
                      <a:r>
                        <a:rPr i="1"/>
                        <a:t>m</a:t>
                      </a:r>
                      <a:r>
                        <a:t>, </a:t>
                      </a:r>
                      <a:r>
                        <a:rPr i="1"/>
                        <a:t>n</a:t>
                      </a:r>
                      <a:r>
                        <a:t>]  = 1</a:t>
                      </a:r>
                    </a:p>
                  </a:txBody>
                  <a:tcPr marL="63500" marR="63500" marT="63500" marB="63500" anchor="t" anchorCtr="0" horzOverflow="overflow">
                    <a:lnR w="12700">
                      <a:miter lim="400000"/>
                    </a:lnR>
                  </a:tcPr>
                </a:tc>
                <a:tc hMerge="1">
                  <a:tcPr/>
                </a:tc>
              </a:tr>
              <a:tr h="371475">
                <a:tc>
                  <a:txBody>
                    <a:bodyPr/>
                    <a:lstStyle/>
                    <a:p>
                      <a:pPr algn="l" defTabSz="457200">
                        <a:spcBef>
                          <a:spcPts val="1100"/>
                        </a:spcBef>
                        <a:defRPr sz="1600">
                          <a:sym typeface="Menlo Regular"/>
                        </a:defRPr>
                      </a:pPr>
                    </a:p>
                  </a:txBody>
                  <a:tcPr marL="50800" marR="50800" marT="50800" marB="50800" anchor="t" anchorCtr="0" horzOverflow="overflow">
                    <a:lnB w="12700">
                      <a:miter lim="400000"/>
                    </a:lnB>
                  </a:tcPr>
                </a:tc>
                <a:tc gridSpan="2">
                  <a:txBody>
                    <a:bodyPr/>
                    <a:lstStyle/>
                    <a:p>
                      <a:pPr algn="l" defTabSz="457200">
                        <a:spcBef>
                          <a:spcPts val="1100"/>
                        </a:spcBef>
                        <a:defRPr>
                          <a:sym typeface="Menlo Regular"/>
                        </a:defRPr>
                      </a:pPr>
                      <a:r>
                        <a:t>			Sinon </a:t>
                      </a:r>
                      <a:r>
                        <a:rPr i="1"/>
                        <a:t>C</a:t>
                      </a:r>
                      <a:r>
                        <a:t>[</a:t>
                      </a:r>
                      <a:r>
                        <a:rPr i="1"/>
                        <a:t>m</a:t>
                      </a:r>
                      <a:r>
                        <a:t>, </a:t>
                      </a:r>
                      <a:r>
                        <a:rPr i="1"/>
                        <a:t>n</a:t>
                      </a:r>
                      <a:r>
                        <a:t>+1] = 1</a:t>
                      </a:r>
                    </a:p>
                  </a:txBody>
                  <a:tcPr marL="63500" marR="63500" marT="63500" marB="63500" anchor="t" anchorCtr="0" horzOverflow="overflow">
                    <a:lnR w="12700">
                      <a:miter lim="400000"/>
                    </a:lnR>
                    <a:lnB w="12700">
                      <a:miter lim="400000"/>
                    </a:lnB>
                  </a:tcPr>
                </a:tc>
                <a:tc hMerge="1">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2"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14" name="Source : Prof. Dr. Philippe C. Cattin, MIAC, University of Basel Source : Prof. Dr. Philippe C. Cattin, MIAC, University of Basel" descr="Source : Prof. Dr. Philippe C. Cattin, MIAC, University of Basel Source : Prof. Dr. Philippe C. Cattin, MIAC, University of Basel"/>
          <p:cNvPicPr>
            <a:picLocks noChangeAspect="0"/>
          </p:cNvPicPr>
          <p:nvPr>
            <p:ph type="body" idx="21"/>
          </p:nvPr>
        </p:nvPicPr>
        <p:blipFill>
          <a:blip r:embed="rId2">
            <a:extLst/>
          </a:blip>
          <a:stretch>
            <a:fillRect/>
          </a:stretch>
        </p:blipFill>
        <p:spPr>
          <a:xfrm>
            <a:off x="88900" y="8645711"/>
            <a:ext cx="6108700" cy="853889"/>
          </a:xfrm>
          <a:prstGeom prst="rect">
            <a:avLst/>
          </a:prstGeom>
          <a:ln w="9525">
            <a:round/>
          </a:ln>
          <a:effectLst>
            <a:outerShdw sx="100000" sy="100000" kx="0" ky="0" algn="b" rotWithShape="0" blurRad="12700" dist="12700" dir="1980000">
              <a:srgbClr val="D6D6D6"/>
            </a:outerShdw>
          </a:effectLst>
        </p:spPr>
      </p:pic>
      <p:sp>
        <p:nvSpPr>
          <p:cNvPr id="1715" name="Laplacien"/>
          <p:cNvSpPr txBox="1"/>
          <p:nvPr>
            <p:ph type="body" idx="1"/>
          </p:nvPr>
        </p:nvSpPr>
        <p:spPr>
          <a:prstGeom prst="rect">
            <a:avLst/>
          </a:prstGeom>
        </p:spPr>
        <p:txBody>
          <a:bodyPr/>
          <a:lstStyle>
            <a:lvl1pPr>
              <a:buAutoNum type="arabicPeriod" startAt="2"/>
            </a:lvl1pPr>
          </a:lstStyle>
          <a:p>
            <a:pPr/>
            <a:r>
              <a:t>Laplacien</a:t>
            </a:r>
          </a:p>
        </p:txBody>
      </p:sp>
      <p:sp>
        <p:nvSpPr>
          <p:cNvPr id="1716" name="Slide Number"/>
          <p:cNvSpPr txBox="1"/>
          <p:nvPr>
            <p:ph type="sldNum" sz="quarter" idx="2"/>
          </p:nvPr>
        </p:nvSpPr>
        <p:spPr>
          <a:xfrm>
            <a:off x="6387970" y="9093200"/>
            <a:ext cx="229871"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7" name="Caractéristiques ponctuelles"/>
          <p:cNvSpPr txBox="1"/>
          <p:nvPr>
            <p:ph type="title"/>
          </p:nvPr>
        </p:nvSpPr>
        <p:spPr>
          <a:prstGeom prst="rect">
            <a:avLst/>
          </a:prstGeom>
        </p:spPr>
        <p:txBody>
          <a:bodyPr/>
          <a:lstStyle>
            <a:lvl1pPr>
              <a:buAutoNum type="arabicPeriod" startAt="3"/>
            </a:lvl1pPr>
          </a:lstStyle>
          <a:p>
            <a:pPr/>
            <a:r>
              <a:t>Caractéristiques ponctuelles</a:t>
            </a:r>
          </a:p>
        </p:txBody>
      </p:sp>
      <p:sp>
        <p:nvSpPr>
          <p:cNvPr id="1718" name="Circle"/>
          <p:cNvSpPr/>
          <p:nvPr/>
        </p:nvSpPr>
        <p:spPr>
          <a:xfrm>
            <a:off x="9105900" y="41275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19" name="Circle"/>
          <p:cNvSpPr/>
          <p:nvPr/>
        </p:nvSpPr>
        <p:spPr>
          <a:xfrm>
            <a:off x="9893300" y="44196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20" name="Circle"/>
          <p:cNvSpPr/>
          <p:nvPr/>
        </p:nvSpPr>
        <p:spPr>
          <a:xfrm>
            <a:off x="8851900" y="69469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sp>
        <p:nvSpPr>
          <p:cNvPr id="1721" name="Circle"/>
          <p:cNvSpPr/>
          <p:nvPr/>
        </p:nvSpPr>
        <p:spPr>
          <a:xfrm>
            <a:off x="10198100" y="6908800"/>
            <a:ext cx="127000" cy="127000"/>
          </a:xfrm>
          <a:prstGeom prst="ellipse">
            <a:avLst/>
          </a:prstGeom>
          <a:ln w="19050">
            <a:solidFill>
              <a:srgbClr val="FFFFFF">
                <a:alpha val="50000"/>
              </a:srgbClr>
            </a:solidFill>
          </a:ln>
        </p:spPr>
        <p:txBody>
          <a:bodyPr lIns="76200" tIns="76200" rIns="76200" bIns="76200" anchor="ctr"/>
          <a:lstStyle/>
          <a:p>
            <a:pPr algn="ctr" defTabSz="457200">
              <a:spcBef>
                <a:spcPts val="0"/>
              </a:spcBef>
              <a:defRPr>
                <a:solidFill>
                  <a:srgbClr val="232A32"/>
                </a:solidFill>
              </a:defRPr>
            </a:pPr>
          </a:p>
        </p:txBody>
      </p:sp>
      <p:grpSp>
        <p:nvGrpSpPr>
          <p:cNvPr id="1725" name="Group"/>
          <p:cNvGrpSpPr/>
          <p:nvPr/>
        </p:nvGrpSpPr>
        <p:grpSpPr>
          <a:xfrm>
            <a:off x="2301279" y="3022600"/>
            <a:ext cx="8407406" cy="4984235"/>
            <a:chOff x="-76200" y="-101600"/>
            <a:chExt cx="8407404" cy="4984234"/>
          </a:xfrm>
        </p:grpSpPr>
        <p:pic>
          <p:nvPicPr>
            <p:cNvPr id="1722" name="droppedImage.tiff" descr="droppedImage.tiff"/>
            <p:cNvPicPr>
              <a:picLocks noChangeAspect="0"/>
            </p:cNvPicPr>
            <p:nvPr/>
          </p:nvPicPr>
          <p:blipFill>
            <a:blip r:embed="rId3">
              <a:extLst/>
            </a:blip>
            <a:stretch>
              <a:fillRect/>
            </a:stretch>
          </p:blipFill>
          <p:spPr>
            <a:xfrm>
              <a:off x="-76200" y="-101600"/>
              <a:ext cx="8407405" cy="4984235"/>
            </a:xfrm>
            <a:prstGeom prst="rect">
              <a:avLst/>
            </a:prstGeom>
            <a:effectLst/>
          </p:spPr>
        </p:pic>
        <p:sp>
          <p:nvSpPr>
            <p:cNvPr id="1723" name="Échelle caractéristique"/>
            <p:cNvSpPr/>
            <p:nvPr/>
          </p:nvSpPr>
          <p:spPr>
            <a:xfrm>
              <a:off x="2974229" y="4286673"/>
              <a:ext cx="2832101" cy="520701"/>
            </a:xfrm>
            <a:prstGeom prst="rect">
              <a:avLst/>
            </a:prstGeom>
            <a:solidFill>
              <a:srgbClr val="F3F3F3"/>
            </a:solid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noAutofit/>
            </a:bodyPr>
            <a:lstStyle/>
            <a:p>
              <a:pPr/>
              <a:r>
                <a:t>Échelle caractéristique</a:t>
              </a:r>
            </a:p>
          </p:txBody>
        </p:sp>
        <p:sp>
          <p:nvSpPr>
            <p:cNvPr id="1724" name="σ"/>
            <p:cNvSpPr/>
            <p:nvPr/>
          </p:nvSpPr>
          <p:spPr>
            <a:xfrm>
              <a:off x="7756977" y="4139245"/>
              <a:ext cx="290365" cy="433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ctr">
              <a:spAutoFit/>
            </a:bodyPr>
            <a:lstStyle>
              <a:lvl1pPr algn="ctr" defTabSz="457200">
                <a:spcBef>
                  <a:spcPts val="0"/>
                </a:spcBef>
                <a:defRPr i="1">
                  <a:solidFill>
                    <a:srgbClr val="232A32"/>
                  </a:solidFill>
                </a:defRPr>
              </a:lvl1pPr>
            </a:lstStyle>
            <a:p>
              <a:pPr/>
              <a:r>
                <a:t>σ</a:t>
              </a:r>
            </a:p>
          </p:txBody>
        </p:sp>
      </p:grpSp>
      <p:sp>
        <p:nvSpPr>
          <p:cNvPr id="1731" name="Connection Line"/>
          <p:cNvSpPr/>
          <p:nvPr/>
        </p:nvSpPr>
        <p:spPr>
          <a:xfrm>
            <a:off x="3667925" y="5084251"/>
            <a:ext cx="705862" cy="437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9050">
            <a:solidFill>
              <a:srgbClr val="F5EC00"/>
            </a:solidFill>
            <a:tailEnd type="stealth"/>
          </a:ln>
        </p:spPr>
        <p:txBody>
          <a:bodyPr/>
          <a:lstStyle/>
          <a:p>
            <a:pPr/>
          </a:p>
        </p:txBody>
      </p:sp>
      <p:sp>
        <p:nvSpPr>
          <p:cNvPr id="1727" name="[m, n]"/>
          <p:cNvSpPr/>
          <p:nvPr/>
        </p:nvSpPr>
        <p:spPr>
          <a:xfrm>
            <a:off x="2907729" y="5739445"/>
            <a:ext cx="818159" cy="433710"/>
          </a:xfrm>
          <a:prstGeom prst="rect">
            <a:avLst/>
          </a:prstGeom>
          <a:ln w="12700">
            <a:miter lim="400000"/>
          </a:ln>
          <a:effectLst>
            <a:outerShdw sx="100000" sy="100000" kx="0" ky="0" algn="b" rotWithShape="0" blurRad="38100" dist="114300" dir="2700000">
              <a:srgbClr val="929292">
                <a:alpha val="49999"/>
              </a:srgbClr>
            </a:outerShdw>
          </a:effectLst>
          <a:extLst>
            <a:ext uri="{C572A759-6A51-4108-AA02-DFA0A04FC94B}">
              <ma14:wrappingTextBoxFlag xmlns:ma14="http://schemas.microsoft.com/office/mac/drawingml/2011/main" val="1"/>
            </a:ext>
          </a:extLst>
        </p:spPr>
        <p:txBody>
          <a:bodyPr lIns="76200" tIns="76200" rIns="76200" bIns="76200" anchor="ctr">
            <a:spAutoFit/>
          </a:bodyPr>
          <a:lstStyle/>
          <a:p>
            <a:pPr/>
            <a:r>
              <a:t>[</a:t>
            </a:r>
            <a:r>
              <a:rPr i="1"/>
              <a:t>m, n</a:t>
            </a:r>
            <a:r>
              <a:t>]</a:t>
            </a:r>
          </a:p>
        </p:txBody>
      </p:sp>
      <p:grpSp>
        <p:nvGrpSpPr>
          <p:cNvPr id="1730" name="Circle"/>
          <p:cNvGrpSpPr/>
          <p:nvPr/>
        </p:nvGrpSpPr>
        <p:grpSpPr>
          <a:xfrm>
            <a:off x="4361244" y="4958305"/>
            <a:ext cx="165101" cy="165101"/>
            <a:chOff x="0" y="0"/>
            <a:chExt cx="165100" cy="165100"/>
          </a:xfrm>
        </p:grpSpPr>
        <p:sp>
          <p:nvSpPr>
            <p:cNvPr id="1729" name="Circle"/>
            <p:cNvSpPr/>
            <p:nvPr/>
          </p:nvSpPr>
          <p:spPr>
            <a:xfrm>
              <a:off x="38099" y="38099"/>
              <a:ext cx="88901" cy="88901"/>
            </a:xfrm>
            <a:prstGeom prst="ellipse">
              <a:avLst/>
            </a:prstGeom>
            <a:solidFill>
              <a:srgbClr val="FFFC41"/>
            </a:solidFill>
            <a:ln>
              <a:noFill/>
            </a:ln>
            <a:effectLst/>
          </p:spPr>
          <p:txBody>
            <a:bodyPr wrap="square" lIns="76200" tIns="76200" rIns="76200" bIns="76200" numCol="1" anchor="ctr">
              <a:noAutofit/>
            </a:bodyPr>
            <a:lstStyle/>
            <a:p>
              <a:pPr algn="ctr" defTabSz="457200">
                <a:spcBef>
                  <a:spcPts val="0"/>
                </a:spcBef>
                <a:defRPr>
                  <a:solidFill>
                    <a:srgbClr val="232A32"/>
                  </a:solidFill>
                </a:defRPr>
              </a:pPr>
            </a:p>
          </p:txBody>
        </p:sp>
        <p:pic>
          <p:nvPicPr>
            <p:cNvPr id="1728" name="Circle Circle" descr="Circle Circle"/>
            <p:cNvPicPr>
              <a:picLocks noChangeAspect="0"/>
            </p:cNvPicPr>
            <p:nvPr/>
          </p:nvPicPr>
          <p:blipFill>
            <a:blip r:embed="rId4">
              <a:extLst/>
            </a:blip>
            <a:stretch>
              <a:fillRect/>
            </a:stretch>
          </p:blipFill>
          <p:spPr>
            <a:xfrm>
              <a:off x="-1" y="-1"/>
              <a:ext cx="165101" cy="165101"/>
            </a:xfrm>
            <a:prstGeom prst="rect">
              <a:avLst/>
            </a:prstGeom>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232323"/>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14300" dir="2700000">
              <a:srgbClr val="929292">
                <a:alpha val="49999"/>
              </a:srgbClr>
            </a:outerShdw>
          </a:effectLst>
        </a:effectStyle>
        <a:effectStyle>
          <a:effectLst>
            <a:outerShdw sx="100000" sy="100000" kx="0" ky="0" algn="b" rotWithShape="0" blurRad="63500" dist="139700" dir="2700000">
              <a:srgbClr val="44505D">
                <a:alpha val="7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FF6"/>
        </a:solidFill>
        <a:ln w="12700" cap="flat">
          <a:noFill/>
          <a:miter lim="400000"/>
        </a:ln>
        <a:effectLst>
          <a:outerShdw sx="100000" sy="100000" kx="0" ky="0" algn="b" rotWithShape="0" blurRad="38100" dist="114300" dir="2700000">
            <a:srgbClr val="929292">
              <a:alpha val="49999"/>
            </a:srgbClr>
          </a:outerShdw>
        </a:effectLst>
        <a:sp3d/>
      </a:spPr>
      <a:bodyPr rot="0" spcFirstLastPara="1" vertOverflow="overflow" horzOverflow="overflow" vert="horz" wrap="square" lIns="76200" tIns="76200" rIns="76200" bIns="76200" numCol="1" spcCol="38100" rtlCol="0" anchor="ctr" upright="0">
        <a:spAutoFit/>
      </a:bodyPr>
      <a:lstStyle>
        <a:defPPr marL="0" marR="0" indent="0" algn="ctr" defTabSz="457200" rtl="0" fontAlgn="auto" latinLnBrk="0" hangingPunct="0">
          <a:lnSpc>
            <a:spcPct val="100000"/>
          </a:lnSpc>
          <a:spcBef>
            <a:spcPts val="0"/>
          </a:spcBef>
          <a:spcAft>
            <a:spcPts val="0"/>
          </a:spcAft>
          <a:buClr>
            <a:srgbClr val="7F97C3"/>
          </a:buClr>
          <a:buSzTx/>
          <a:buFontTx/>
          <a:buNone/>
          <a:tabLst/>
          <a:defRPr b="0" baseline="0" cap="none" i="0" spc="0" strike="noStrike" sz="2000" u="none" kumimoji="0" normalizeH="0">
            <a:ln>
              <a:noFill/>
            </a:ln>
            <a:solidFill>
              <a:srgbClr val="232A32"/>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6200" tIns="76200" rIns="76200" bIns="76200" numCol="1" spcCol="38100" rtlCol="0" anchor="ctr" upright="0">
        <a:spAutoFit/>
      </a:bodyPr>
      <a:lstStyle>
        <a:def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Times Roman"/>
        <a:ea typeface="Times Roman"/>
        <a:cs typeface="Times Roman"/>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14300" dir="2700000">
              <a:srgbClr val="929292">
                <a:alpha val="49999"/>
              </a:srgbClr>
            </a:outerShdw>
          </a:effectLst>
        </a:effectStyle>
        <a:effectStyle>
          <a:effectLst>
            <a:outerShdw sx="100000" sy="100000" kx="0" ky="0" algn="b" rotWithShape="0" blurRad="63500" dist="139700" dir="2700000">
              <a:srgbClr val="44505D">
                <a:alpha val="7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FF6"/>
        </a:solidFill>
        <a:ln w="12700" cap="flat">
          <a:noFill/>
          <a:miter lim="400000"/>
        </a:ln>
        <a:effectLst>
          <a:outerShdw sx="100000" sy="100000" kx="0" ky="0" algn="b" rotWithShape="0" blurRad="38100" dist="114300" dir="2700000">
            <a:srgbClr val="929292">
              <a:alpha val="49999"/>
            </a:srgbClr>
          </a:outerShdw>
        </a:effectLst>
        <a:sp3d/>
      </a:spPr>
      <a:bodyPr rot="0" spcFirstLastPara="1" vertOverflow="overflow" horzOverflow="overflow" vert="horz" wrap="square" lIns="76200" tIns="76200" rIns="76200" bIns="76200" numCol="1" spcCol="38100" rtlCol="0" anchor="ctr" upright="0">
        <a:spAutoFit/>
      </a:bodyPr>
      <a:lstStyle>
        <a:defPPr marL="0" marR="0" indent="0" algn="ctr" defTabSz="457200" rtl="0" fontAlgn="auto" latinLnBrk="0" hangingPunct="0">
          <a:lnSpc>
            <a:spcPct val="100000"/>
          </a:lnSpc>
          <a:spcBef>
            <a:spcPts val="0"/>
          </a:spcBef>
          <a:spcAft>
            <a:spcPts val="0"/>
          </a:spcAft>
          <a:buClr>
            <a:srgbClr val="7F97C3"/>
          </a:buClr>
          <a:buSzTx/>
          <a:buFontTx/>
          <a:buNone/>
          <a:tabLst/>
          <a:defRPr b="0" baseline="0" cap="none" i="0" spc="0" strike="noStrike" sz="2000" u="none" kumimoji="0" normalizeH="0">
            <a:ln>
              <a:noFill/>
            </a:ln>
            <a:solidFill>
              <a:srgbClr val="232A32"/>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6200" tIns="76200" rIns="76200" bIns="76200" numCol="1" spcCol="38100" rtlCol="0" anchor="ctr" upright="0">
        <a:spAutoFit/>
      </a:bodyPr>
      <a:lstStyle>
        <a:defPPr marL="0" marR="0" indent="0" algn="l" defTabSz="584200" rtl="0" fontAlgn="auto" latinLnBrk="0" hangingPunct="0">
          <a:lnSpc>
            <a:spcPct val="100000"/>
          </a:lnSpc>
          <a:spcBef>
            <a:spcPts val="800"/>
          </a:spcBef>
          <a:spcAft>
            <a:spcPts val="0"/>
          </a:spcAft>
          <a:buClr>
            <a:srgbClr val="7F97C3"/>
          </a:buClr>
          <a:buSzTx/>
          <a:buFontTx/>
          <a:buNone/>
          <a:tabLst/>
          <a:defRPr b="0" baseline="0" cap="none" i="0" spc="0" strike="noStrike" sz="2000" u="none" kumimoji="0" normalizeH="0">
            <a:ln>
              <a:noFill/>
            </a:ln>
            <a:solidFill>
              <a:srgbClr val="232323"/>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