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  <Override PartName="/ppt/media/image15.jpeg" ContentType="image/jpeg"/>
  <Override PartName="/ppt/media/image16.jpeg" ContentType="image/jpeg"/>
  <Override PartName="/ppt/media/image17.jpeg" ContentType="image/jpeg"/>
  <Override PartName="/ppt/media/image18.jpeg" ContentType="image/jpeg"/>
  <Override PartName="/ppt/media/image19.jpeg" ContentType="image/jpeg"/>
  <Override PartName="/ppt/media/image20.jpeg" ContentType="image/jpeg"/>
  <Override PartName="/ppt/media/image21.jpeg" ContentType="image/jpeg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media/image22.jpeg" ContentType="image/jpeg"/>
  <Override PartName="/ppt/media/image23.jpeg" ContentType="image/jpeg"/>
  <Override PartName="/ppt/media/image24.jpeg" ContentType="image/jpeg"/>
  <Override PartName="/ppt/media/image25.jpeg" ContentType="image/jpeg"/>
  <Override PartName="/ppt/media/image26.jpeg" ContentType="image/jpeg"/>
  <Override PartName="/ppt/media/image27.jpeg" ContentType="image/jpeg"/>
  <Override PartName="/ppt/media/image28.jpeg" ContentType="image/jpeg"/>
  <Override PartName="/ppt/media/image29.jpeg" ContentType="image/jpeg"/>
  <Override PartName="/ppt/notesSlides/notesSlide5.xml" ContentType="application/vnd.openxmlformats-officedocument.presentationml.notesSlide+xml"/>
  <Override PartName="/ppt/media/image30.jpeg" ContentType="image/jpeg"/>
  <Override PartName="/ppt/media/image31.jpeg" ContentType="image/jpeg"/>
  <Override PartName="/ppt/media/image32.jpeg" ContentType="image/jpeg"/>
  <Override PartName="/ppt/media/image33.jpeg" ContentType="image/jpeg"/>
  <Override PartName="/ppt/media/image34.jpeg" ContentType="image/jpeg"/>
  <Override PartName="/ppt/media/image35.jpeg" ContentType="image/jpeg"/>
  <Override PartName="/ppt/media/image36.jpeg" ContentType="image/jpeg"/>
  <Override PartName="/ppt/notesSlides/notesSlide6.xml" ContentType="application/vnd.openxmlformats-officedocument.presentationml.notesSlid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  <p:sldId id="297" r:id="rId49"/>
    <p:sldId id="298" r:id="rId50"/>
    <p:sldId id="299" r:id="rId51"/>
    <p:sldId id="300" r:id="rId52"/>
    <p:sldId id="301" r:id="rId53"/>
    <p:sldId id="302" r:id="rId54"/>
    <p:sldId id="303" r:id="rId55"/>
    <p:sldId id="304" r:id="rId56"/>
    <p:sldId id="305" r:id="rId57"/>
    <p:sldId id="306" r:id="rId58"/>
    <p:sldId id="307" r:id="rId59"/>
    <p:sldId id="308" r:id="rId60"/>
    <p:sldId id="309" r:id="rId61"/>
    <p:sldId id="310" r:id="rId62"/>
    <p:sldId id="311" r:id="rId63"/>
    <p:sldId id="312" r:id="rId64"/>
    <p:sldId id="313" r:id="rId65"/>
    <p:sldId id="314" r:id="rId66"/>
    <p:sldId id="315" r:id="rId67"/>
    <p:sldId id="316" r:id="rId68"/>
    <p:sldId id="317" r:id="rId69"/>
    <p:sldId id="318" r:id="rId70"/>
    <p:sldId id="319" r:id="rId71"/>
    <p:sldId id="320" r:id="rId72"/>
    <p:sldId id="321" r:id="rId73"/>
    <p:sldId id="322" r:id="rId74"/>
    <p:sldId id="323" r:id="rId75"/>
    <p:sldId id="324" r:id="rId76"/>
    <p:sldId id="325" r:id="rId77"/>
    <p:sldId id="326" r:id="rId78"/>
    <p:sldId id="327" r:id="rId79"/>
    <p:sldId id="328" r:id="rId80"/>
    <p:sldId id="329" r:id="rId81"/>
    <p:sldId id="330" r:id="rId82"/>
    <p:sldId id="331" r:id="rId83"/>
    <p:sldId id="332" r:id="rId84"/>
    <p:sldId id="333" r:id="rId85"/>
    <p:sldId id="334" r:id="rId86"/>
    <p:sldId id="335" r:id="rId87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584200" rtl="0" fontAlgn="auto" latinLnBrk="0" hangingPunct="0">
      <a:lnSpc>
        <a:spcPct val="100000"/>
      </a:lnSpc>
      <a:spcBef>
        <a:spcPts val="800"/>
      </a:spcBef>
      <a:spcAft>
        <a:spcPts val="0"/>
      </a:spcAft>
      <a:buClr>
        <a:srgbClr val="7F97C3"/>
      </a:buClr>
      <a:buSzTx/>
      <a:buFontTx/>
      <a:buNone/>
      <a:tabLst/>
      <a:defRPr b="0" baseline="0" cap="none" i="0" spc="0" strike="noStrike" sz="2000" u="none" kumimoji="0" normalizeH="0">
        <a:ln>
          <a:noFill/>
        </a:ln>
        <a:solidFill>
          <a:srgbClr val="232323"/>
        </a:solidFill>
        <a:effectLst/>
        <a:uFillTx/>
        <a:latin typeface="Times New Roman"/>
        <a:ea typeface="Times New Roman"/>
        <a:cs typeface="Times New Roman"/>
        <a:sym typeface="Times New Roman"/>
      </a:defRPr>
    </a:lvl1pPr>
    <a:lvl2pPr marL="0" marR="0" indent="76200" algn="l" defTabSz="584200" rtl="0" fontAlgn="auto" latinLnBrk="0" hangingPunct="0">
      <a:lnSpc>
        <a:spcPct val="100000"/>
      </a:lnSpc>
      <a:spcBef>
        <a:spcPts val="800"/>
      </a:spcBef>
      <a:spcAft>
        <a:spcPts val="0"/>
      </a:spcAft>
      <a:buClr>
        <a:srgbClr val="7F97C3"/>
      </a:buClr>
      <a:buSzTx/>
      <a:buFontTx/>
      <a:buNone/>
      <a:tabLst/>
      <a:defRPr b="0" baseline="0" cap="none" i="0" spc="0" strike="noStrike" sz="2000" u="none" kumimoji="0" normalizeH="0">
        <a:ln>
          <a:noFill/>
        </a:ln>
        <a:solidFill>
          <a:srgbClr val="232323"/>
        </a:solidFill>
        <a:effectLst/>
        <a:uFillTx/>
        <a:latin typeface="Times New Roman"/>
        <a:ea typeface="Times New Roman"/>
        <a:cs typeface="Times New Roman"/>
        <a:sym typeface="Times New Roman"/>
      </a:defRPr>
    </a:lvl2pPr>
    <a:lvl3pPr marL="0" marR="0" indent="254000" algn="l" defTabSz="584200" rtl="0" fontAlgn="auto" latinLnBrk="0" hangingPunct="0">
      <a:lnSpc>
        <a:spcPct val="100000"/>
      </a:lnSpc>
      <a:spcBef>
        <a:spcPts val="800"/>
      </a:spcBef>
      <a:spcAft>
        <a:spcPts val="0"/>
      </a:spcAft>
      <a:buClr>
        <a:srgbClr val="7F97C3"/>
      </a:buClr>
      <a:buSzTx/>
      <a:buFontTx/>
      <a:buNone/>
      <a:tabLst/>
      <a:defRPr b="0" baseline="0" cap="none" i="0" spc="0" strike="noStrike" sz="2000" u="none" kumimoji="0" normalizeH="0">
        <a:ln>
          <a:noFill/>
        </a:ln>
        <a:solidFill>
          <a:srgbClr val="232323"/>
        </a:solidFill>
        <a:effectLst/>
        <a:uFillTx/>
        <a:latin typeface="Times New Roman"/>
        <a:ea typeface="Times New Roman"/>
        <a:cs typeface="Times New Roman"/>
        <a:sym typeface="Times New Roman"/>
      </a:defRPr>
    </a:lvl3pPr>
    <a:lvl4pPr marL="0" marR="0" indent="508000" algn="l" defTabSz="584200" rtl="0" fontAlgn="auto" latinLnBrk="0" hangingPunct="0">
      <a:lnSpc>
        <a:spcPct val="100000"/>
      </a:lnSpc>
      <a:spcBef>
        <a:spcPts val="800"/>
      </a:spcBef>
      <a:spcAft>
        <a:spcPts val="0"/>
      </a:spcAft>
      <a:buClr>
        <a:srgbClr val="7F97C3"/>
      </a:buClr>
      <a:buSzTx/>
      <a:buFontTx/>
      <a:buNone/>
      <a:tabLst/>
      <a:defRPr b="0" baseline="0" cap="none" i="0" spc="0" strike="noStrike" sz="2000" u="none" kumimoji="0" normalizeH="0">
        <a:ln>
          <a:noFill/>
        </a:ln>
        <a:solidFill>
          <a:srgbClr val="232323"/>
        </a:solidFill>
        <a:effectLst/>
        <a:uFillTx/>
        <a:latin typeface="Times New Roman"/>
        <a:ea typeface="Times New Roman"/>
        <a:cs typeface="Times New Roman"/>
        <a:sym typeface="Times New Roman"/>
      </a:defRPr>
    </a:lvl4pPr>
    <a:lvl5pPr marL="0" marR="0" indent="1371600" algn="l" defTabSz="584200" rtl="0" fontAlgn="auto" latinLnBrk="0" hangingPunct="0">
      <a:lnSpc>
        <a:spcPct val="100000"/>
      </a:lnSpc>
      <a:spcBef>
        <a:spcPts val="800"/>
      </a:spcBef>
      <a:spcAft>
        <a:spcPts val="0"/>
      </a:spcAft>
      <a:buClr>
        <a:srgbClr val="7F97C3"/>
      </a:buClr>
      <a:buSzTx/>
      <a:buFontTx/>
      <a:buNone/>
      <a:tabLst/>
      <a:defRPr b="0" baseline="0" cap="none" i="0" spc="0" strike="noStrike" sz="2000" u="none" kumimoji="0" normalizeH="0">
        <a:ln>
          <a:noFill/>
        </a:ln>
        <a:solidFill>
          <a:srgbClr val="232323"/>
        </a:solidFill>
        <a:effectLst/>
        <a:uFillTx/>
        <a:latin typeface="Times New Roman"/>
        <a:ea typeface="Times New Roman"/>
        <a:cs typeface="Times New Roman"/>
        <a:sym typeface="Times New Roman"/>
      </a:defRPr>
    </a:lvl5pPr>
    <a:lvl6pPr marL="0" marR="0" indent="1714500" algn="l" defTabSz="584200" rtl="0" fontAlgn="auto" latinLnBrk="0" hangingPunct="0">
      <a:lnSpc>
        <a:spcPct val="100000"/>
      </a:lnSpc>
      <a:spcBef>
        <a:spcPts val="800"/>
      </a:spcBef>
      <a:spcAft>
        <a:spcPts val="0"/>
      </a:spcAft>
      <a:buClr>
        <a:srgbClr val="7F97C3"/>
      </a:buClr>
      <a:buSzTx/>
      <a:buFontTx/>
      <a:buNone/>
      <a:tabLst/>
      <a:defRPr b="0" baseline="0" cap="none" i="0" spc="0" strike="noStrike" sz="2000" u="none" kumimoji="0" normalizeH="0">
        <a:ln>
          <a:noFill/>
        </a:ln>
        <a:solidFill>
          <a:srgbClr val="232323"/>
        </a:solidFill>
        <a:effectLst/>
        <a:uFillTx/>
        <a:latin typeface="Times New Roman"/>
        <a:ea typeface="Times New Roman"/>
        <a:cs typeface="Times New Roman"/>
        <a:sym typeface="Times New Roman"/>
      </a:defRPr>
    </a:lvl6pPr>
    <a:lvl7pPr marL="0" marR="0" indent="2057400" algn="l" defTabSz="584200" rtl="0" fontAlgn="auto" latinLnBrk="0" hangingPunct="0">
      <a:lnSpc>
        <a:spcPct val="100000"/>
      </a:lnSpc>
      <a:spcBef>
        <a:spcPts val="800"/>
      </a:spcBef>
      <a:spcAft>
        <a:spcPts val="0"/>
      </a:spcAft>
      <a:buClr>
        <a:srgbClr val="7F97C3"/>
      </a:buClr>
      <a:buSzTx/>
      <a:buFontTx/>
      <a:buNone/>
      <a:tabLst/>
      <a:defRPr b="0" baseline="0" cap="none" i="0" spc="0" strike="noStrike" sz="2000" u="none" kumimoji="0" normalizeH="0">
        <a:ln>
          <a:noFill/>
        </a:ln>
        <a:solidFill>
          <a:srgbClr val="232323"/>
        </a:solidFill>
        <a:effectLst/>
        <a:uFillTx/>
        <a:latin typeface="Times New Roman"/>
        <a:ea typeface="Times New Roman"/>
        <a:cs typeface="Times New Roman"/>
        <a:sym typeface="Times New Roman"/>
      </a:defRPr>
    </a:lvl7pPr>
    <a:lvl8pPr marL="0" marR="0" indent="2400300" algn="l" defTabSz="584200" rtl="0" fontAlgn="auto" latinLnBrk="0" hangingPunct="0">
      <a:lnSpc>
        <a:spcPct val="100000"/>
      </a:lnSpc>
      <a:spcBef>
        <a:spcPts val="800"/>
      </a:spcBef>
      <a:spcAft>
        <a:spcPts val="0"/>
      </a:spcAft>
      <a:buClr>
        <a:srgbClr val="7F97C3"/>
      </a:buClr>
      <a:buSzTx/>
      <a:buFontTx/>
      <a:buNone/>
      <a:tabLst/>
      <a:defRPr b="0" baseline="0" cap="none" i="0" spc="0" strike="noStrike" sz="2000" u="none" kumimoji="0" normalizeH="0">
        <a:ln>
          <a:noFill/>
        </a:ln>
        <a:solidFill>
          <a:srgbClr val="232323"/>
        </a:solidFill>
        <a:effectLst/>
        <a:uFillTx/>
        <a:latin typeface="Times New Roman"/>
        <a:ea typeface="Times New Roman"/>
        <a:cs typeface="Times New Roman"/>
        <a:sym typeface="Times New Roman"/>
      </a:defRPr>
    </a:lvl8pPr>
    <a:lvl9pPr marL="0" marR="0" indent="2743200" algn="l" defTabSz="584200" rtl="0" fontAlgn="auto" latinLnBrk="0" hangingPunct="0">
      <a:lnSpc>
        <a:spcPct val="100000"/>
      </a:lnSpc>
      <a:spcBef>
        <a:spcPts val="800"/>
      </a:spcBef>
      <a:spcAft>
        <a:spcPts val="0"/>
      </a:spcAft>
      <a:buClr>
        <a:srgbClr val="7F97C3"/>
      </a:buClr>
      <a:buSzTx/>
      <a:buFontTx/>
      <a:buNone/>
      <a:tabLst/>
      <a:defRPr b="0" baseline="0" cap="none" i="0" spc="0" strike="noStrike" sz="2000" u="none" kumimoji="0" normalizeH="0">
        <a:ln>
          <a:noFill/>
        </a:ln>
        <a:solidFill>
          <a:srgbClr val="232323"/>
        </a:solidFill>
        <a:effectLst/>
        <a:uFillTx/>
        <a:latin typeface="Times New Roman"/>
        <a:ea typeface="Times New Roman"/>
        <a:cs typeface="Times New Roman"/>
        <a:sym typeface="Times New Roman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6264976-1427-4799-A9C6-60361C021E8F}" styleName="">
    <a:tblBg/>
    <a:wholeTbl>
      <a:tcTxStyle b="off" i="off">
        <a:font>
          <a:latin typeface="Times New Roman"/>
          <a:ea typeface="Times New Roman"/>
          <a:cs typeface="Times New Roman"/>
        </a:font>
        <a:srgbClr val="232323"/>
      </a:tcTxStyle>
      <a:tcStyle>
        <a:tcBdr>
          <a:left>
            <a:ln w="635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635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635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635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635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635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D6D5D5">
              <a:alpha val="37216"/>
            </a:srgbClr>
          </a:solidFill>
        </a:fill>
      </a:tcStyle>
    </a:band2H>
    <a:firstCol>
      <a:tcTxStyle b="off" i="off">
        <a:font>
          <a:latin typeface="Times New Roman"/>
          <a:ea typeface="Times New Roman"/>
          <a:cs typeface="Times New Roman"/>
        </a:font>
        <a:srgbClr val="232323"/>
      </a:tcTxStyle>
      <a:tcStyle>
        <a:tcBdr>
          <a:left>
            <a:ln w="12700" cap="flat">
              <a:noFill/>
              <a:miter lim="400000"/>
            </a:ln>
          </a:left>
          <a:right>
            <a:ln w="9525" cap="flat">
              <a:solidFill>
                <a:srgbClr val="000000"/>
              </a:solidFill>
              <a:prstDash val="solid"/>
              <a:miter lim="400000"/>
            </a:ln>
          </a:right>
          <a:top>
            <a:ln w="3175" cap="flat">
              <a:solidFill>
                <a:srgbClr val="000000"/>
              </a:solidFill>
              <a:prstDash val="solid"/>
              <a:miter lim="400000"/>
            </a:ln>
          </a:top>
          <a:bottom>
            <a:ln w="3175" cap="flat">
              <a:solidFill>
                <a:srgbClr val="000000"/>
              </a:solidFill>
              <a:prstDash val="solid"/>
              <a:miter lim="400000"/>
            </a:ln>
          </a:bottom>
          <a:insideH>
            <a:ln w="3175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9525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3175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Times New Roman"/>
          <a:ea typeface="Times New Roman"/>
          <a:cs typeface="Times New Roman"/>
        </a:font>
        <a:srgbClr val="232323"/>
      </a:tcTxStyle>
      <a:tcStyle>
        <a:tcBdr>
          <a:left>
            <a:ln w="3175" cap="flat">
              <a:solidFill>
                <a:srgbClr val="000000"/>
              </a:solidFill>
              <a:prstDash val="solid"/>
              <a:miter lim="400000"/>
            </a:ln>
          </a:left>
          <a:right>
            <a:ln w="3175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9525" cap="flat">
              <a:solidFill>
                <a:srgbClr val="000000"/>
              </a:solidFill>
              <a:prstDash val="solid"/>
              <a:miter lim="400000"/>
            </a:ln>
          </a:bottom>
          <a:insideH>
            <a:ln w="3175" cap="flat">
              <a:solidFill>
                <a:srgbClr val="000000"/>
              </a:solidFill>
              <a:prstDash val="solid"/>
              <a:miter lim="400000"/>
            </a:ln>
          </a:insideH>
          <a:insideV>
            <a:ln w="3175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FFCDFAFF-B17A-4C05-9A48-6DED0F4934F1}" styleName="">
    <a:tblBg/>
    <a:wholeTbl>
      <a:tcTxStyle b="off" i="off">
        <a:font>
          <a:latin typeface="Times New Roman"/>
          <a:ea typeface="Times New Roman"/>
          <a:cs typeface="Times New Roman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627791">
              <a:alpha val="16000"/>
            </a:srgbClr>
          </a:solidFill>
        </a:fill>
      </a:tcStyle>
    </a:band2H>
    <a:firstCol>
      <a:tcTxStyle b="off" i="off">
        <a:font>
          <a:latin typeface="Times New Roman"/>
          <a:ea typeface="Times New Roman"/>
          <a:cs typeface="Times New Roman"/>
        </a:font>
        <a:srgbClr val="232A32"/>
      </a:tcTxStyle>
      <a:tcStyle>
        <a:tcBdr>
          <a:left>
            <a:ln w="3175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Times New Roman"/>
          <a:ea typeface="Times New Roman"/>
          <a:cs typeface="Times New Roman"/>
        </a:font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3175" cap="flat">
              <a:noFill/>
              <a:miter lim="400000"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Times New Roman"/>
          <a:ea typeface="Times New Roman"/>
          <a:cs typeface="Times New Roman"/>
        </a:font>
        <a:srgbClr val="000000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3175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rgbClr val="CED8E5"/>
          </a:solidFill>
        </a:fill>
      </a:tcStyle>
    </a:firstRow>
  </a:tblStyle>
  <a:tblStyle styleId="{873F9138-DF6F-42C2-A12B-A27A23269E6D}" styleName="">
    <a:tblBg/>
    <a:wholeTbl>
      <a:tcTxStyle b="off" i="off">
        <a:fontRef idx="major">
          <a:srgbClr val="232323"/>
        </a:fontRef>
        <a:srgbClr val="232323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627791">
              <a:alpha val="16000"/>
            </a:srgbClr>
          </a:solidFill>
        </a:fill>
      </a:tcStyle>
    </a:band2H>
    <a:firstCol>
      <a:tcTxStyle b="off" i="off">
        <a:fontRef idx="major">
          <a:srgbClr val="232323"/>
        </a:fontRef>
        <a:srgbClr val="232323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noFill/>
        </a:fill>
      </a:tcStyle>
    </a:firstCol>
    <a:lastRow>
      <a:tcTxStyle b="off" i="off">
        <a:fontRef idx="major">
          <a:srgbClr val="232323"/>
        </a:fontRef>
        <a:srgbClr val="232323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Times New Roman"/>
          <a:ea typeface="Times New Roman"/>
          <a:cs typeface="Times New Roman"/>
        </a:font>
        <a:srgbClr val="232A32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  <a:tblStyle styleId="{9031FE59-4264-43FA-94F6-2E898E3C40C0}" styleName="">
    <a:tblBg/>
    <a:wholeTbl>
      <a:tcTxStyle b="off" i="off">
        <a:font>
          <a:latin typeface="Courier"/>
          <a:ea typeface="Courier"/>
          <a:cs typeface="Courier"/>
        </a:font>
        <a:srgbClr val="000000"/>
      </a:tcTxStyle>
      <a:tcStyle>
        <a:tcBdr>
          <a:left>
            <a:ln w="635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635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635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635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635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635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FEFE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9525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9525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3175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9525" cap="flat">
              <a:solidFill>
                <a:srgbClr val="000000"/>
              </a:solidFill>
              <a:prstDash val="solid"/>
              <a:miter lim="400000"/>
            </a:ln>
          </a:bottom>
          <a:insideH>
            <a:ln w="3175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  <a:tblStyle styleId="{844297C5-4BE6-44A0-908A-AA92721DC1D7}" styleName="">
    <a:tblBg/>
    <a:wholeTbl>
      <a:tcTxStyle b="def" i="def">
        <a:font>
          <a:latin typeface="Menlo Regular"/>
          <a:ea typeface="Menlo Regular"/>
          <a:cs typeface="Menlo Regular"/>
        </a:font>
        <a:srgbClr val="232A32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635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635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635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FEFE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9525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noFill/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9525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3175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9525" cap="flat">
              <a:solidFill>
                <a:srgbClr val="000000"/>
              </a:solidFill>
              <a:prstDash val="solid"/>
              <a:miter lim="400000"/>
            </a:ln>
          </a:bottom>
          <a:insideH>
            <a:ln w="3175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Relationship Id="rId45" Type="http://schemas.openxmlformats.org/officeDocument/2006/relationships/slide" Target="slides/slide38.xml"/><Relationship Id="rId46" Type="http://schemas.openxmlformats.org/officeDocument/2006/relationships/slide" Target="slides/slide39.xml"/><Relationship Id="rId47" Type="http://schemas.openxmlformats.org/officeDocument/2006/relationships/slide" Target="slides/slide40.xml"/><Relationship Id="rId48" Type="http://schemas.openxmlformats.org/officeDocument/2006/relationships/slide" Target="slides/slide41.xml"/><Relationship Id="rId49" Type="http://schemas.openxmlformats.org/officeDocument/2006/relationships/slide" Target="slides/slide42.xml"/><Relationship Id="rId50" Type="http://schemas.openxmlformats.org/officeDocument/2006/relationships/slide" Target="slides/slide43.xml"/><Relationship Id="rId51" Type="http://schemas.openxmlformats.org/officeDocument/2006/relationships/slide" Target="slides/slide44.xml"/><Relationship Id="rId52" Type="http://schemas.openxmlformats.org/officeDocument/2006/relationships/slide" Target="slides/slide45.xml"/><Relationship Id="rId53" Type="http://schemas.openxmlformats.org/officeDocument/2006/relationships/slide" Target="slides/slide46.xml"/><Relationship Id="rId54" Type="http://schemas.openxmlformats.org/officeDocument/2006/relationships/slide" Target="slides/slide47.xml"/><Relationship Id="rId55" Type="http://schemas.openxmlformats.org/officeDocument/2006/relationships/slide" Target="slides/slide48.xml"/><Relationship Id="rId56" Type="http://schemas.openxmlformats.org/officeDocument/2006/relationships/slide" Target="slides/slide49.xml"/><Relationship Id="rId57" Type="http://schemas.openxmlformats.org/officeDocument/2006/relationships/slide" Target="slides/slide50.xml"/><Relationship Id="rId58" Type="http://schemas.openxmlformats.org/officeDocument/2006/relationships/slide" Target="slides/slide51.xml"/><Relationship Id="rId59" Type="http://schemas.openxmlformats.org/officeDocument/2006/relationships/slide" Target="slides/slide52.xml"/><Relationship Id="rId60" Type="http://schemas.openxmlformats.org/officeDocument/2006/relationships/slide" Target="slides/slide53.xml"/><Relationship Id="rId61" Type="http://schemas.openxmlformats.org/officeDocument/2006/relationships/slide" Target="slides/slide54.xml"/><Relationship Id="rId62" Type="http://schemas.openxmlformats.org/officeDocument/2006/relationships/slide" Target="slides/slide55.xml"/><Relationship Id="rId63" Type="http://schemas.openxmlformats.org/officeDocument/2006/relationships/slide" Target="slides/slide56.xml"/><Relationship Id="rId64" Type="http://schemas.openxmlformats.org/officeDocument/2006/relationships/slide" Target="slides/slide57.xml"/><Relationship Id="rId65" Type="http://schemas.openxmlformats.org/officeDocument/2006/relationships/slide" Target="slides/slide58.xml"/><Relationship Id="rId66" Type="http://schemas.openxmlformats.org/officeDocument/2006/relationships/slide" Target="slides/slide59.xml"/><Relationship Id="rId67" Type="http://schemas.openxmlformats.org/officeDocument/2006/relationships/slide" Target="slides/slide60.xml"/><Relationship Id="rId68" Type="http://schemas.openxmlformats.org/officeDocument/2006/relationships/slide" Target="slides/slide61.xml"/><Relationship Id="rId69" Type="http://schemas.openxmlformats.org/officeDocument/2006/relationships/slide" Target="slides/slide62.xml"/><Relationship Id="rId70" Type="http://schemas.openxmlformats.org/officeDocument/2006/relationships/slide" Target="slides/slide63.xml"/><Relationship Id="rId71" Type="http://schemas.openxmlformats.org/officeDocument/2006/relationships/slide" Target="slides/slide64.xml"/><Relationship Id="rId72" Type="http://schemas.openxmlformats.org/officeDocument/2006/relationships/slide" Target="slides/slide65.xml"/><Relationship Id="rId73" Type="http://schemas.openxmlformats.org/officeDocument/2006/relationships/slide" Target="slides/slide66.xml"/><Relationship Id="rId74" Type="http://schemas.openxmlformats.org/officeDocument/2006/relationships/slide" Target="slides/slide67.xml"/><Relationship Id="rId75" Type="http://schemas.openxmlformats.org/officeDocument/2006/relationships/slide" Target="slides/slide68.xml"/><Relationship Id="rId76" Type="http://schemas.openxmlformats.org/officeDocument/2006/relationships/slide" Target="slides/slide69.xml"/><Relationship Id="rId77" Type="http://schemas.openxmlformats.org/officeDocument/2006/relationships/slide" Target="slides/slide70.xml"/><Relationship Id="rId78" Type="http://schemas.openxmlformats.org/officeDocument/2006/relationships/slide" Target="slides/slide71.xml"/><Relationship Id="rId79" Type="http://schemas.openxmlformats.org/officeDocument/2006/relationships/slide" Target="slides/slide72.xml"/><Relationship Id="rId80" Type="http://schemas.openxmlformats.org/officeDocument/2006/relationships/slide" Target="slides/slide73.xml"/><Relationship Id="rId81" Type="http://schemas.openxmlformats.org/officeDocument/2006/relationships/slide" Target="slides/slide74.xml"/><Relationship Id="rId82" Type="http://schemas.openxmlformats.org/officeDocument/2006/relationships/slide" Target="slides/slide75.xml"/><Relationship Id="rId83" Type="http://schemas.openxmlformats.org/officeDocument/2006/relationships/slide" Target="slides/slide76.xml"/><Relationship Id="rId84" Type="http://schemas.openxmlformats.org/officeDocument/2006/relationships/slide" Target="slides/slide77.xml"/><Relationship Id="rId85" Type="http://schemas.openxmlformats.org/officeDocument/2006/relationships/slide" Target="slides/slide78.xml"/><Relationship Id="rId86" Type="http://schemas.openxmlformats.org/officeDocument/2006/relationships/slide" Target="slides/slide79.xml"/><Relationship Id="rId87" Type="http://schemas.openxmlformats.org/officeDocument/2006/relationships/slide" Target="slides/slide80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Shape 86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7" name="Shape 87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584200" latinLnBrk="0">
      <a:defRPr sz="2200">
        <a:latin typeface="Lucida Grande"/>
        <a:ea typeface="Lucida Grande"/>
        <a:cs typeface="Lucida Grande"/>
        <a:sym typeface="Lucida Grande"/>
      </a:defRPr>
    </a:lvl1pPr>
    <a:lvl2pPr defTabSz="584200" latinLnBrk="0">
      <a:defRPr sz="2200">
        <a:latin typeface="Lucida Grande"/>
        <a:ea typeface="Lucida Grande"/>
        <a:cs typeface="Lucida Grande"/>
        <a:sym typeface="Lucida Grande"/>
      </a:defRPr>
    </a:lvl2pPr>
    <a:lvl3pPr defTabSz="584200" latinLnBrk="0">
      <a:defRPr sz="2200">
        <a:latin typeface="Lucida Grande"/>
        <a:ea typeface="Lucida Grande"/>
        <a:cs typeface="Lucida Grande"/>
        <a:sym typeface="Lucida Grande"/>
      </a:defRPr>
    </a:lvl3pPr>
    <a:lvl4pPr defTabSz="584200" latinLnBrk="0">
      <a:defRPr sz="2200">
        <a:latin typeface="Lucida Grande"/>
        <a:ea typeface="Lucida Grande"/>
        <a:cs typeface="Lucida Grande"/>
        <a:sym typeface="Lucida Grande"/>
      </a:defRPr>
    </a:lvl4pPr>
    <a:lvl5pPr defTabSz="584200" latinLnBrk="0">
      <a:defRPr sz="2200">
        <a:latin typeface="Lucida Grande"/>
        <a:ea typeface="Lucida Grande"/>
        <a:cs typeface="Lucida Grande"/>
        <a:sym typeface="Lucida Grande"/>
      </a:defRPr>
    </a:lvl5pPr>
    <a:lvl6pPr defTabSz="584200" latinLnBrk="0">
      <a:defRPr sz="2200">
        <a:latin typeface="Lucida Grande"/>
        <a:ea typeface="Lucida Grande"/>
        <a:cs typeface="Lucida Grande"/>
        <a:sym typeface="Lucida Grande"/>
      </a:defRPr>
    </a:lvl6pPr>
    <a:lvl7pPr defTabSz="584200" latinLnBrk="0">
      <a:defRPr sz="2200">
        <a:latin typeface="Lucida Grande"/>
        <a:ea typeface="Lucida Grande"/>
        <a:cs typeface="Lucida Grande"/>
        <a:sym typeface="Lucida Grande"/>
      </a:defRPr>
    </a:lvl7pPr>
    <a:lvl8pPr defTabSz="584200" latinLnBrk="0">
      <a:defRPr sz="2200">
        <a:latin typeface="Lucida Grande"/>
        <a:ea typeface="Lucida Grande"/>
        <a:cs typeface="Lucida Grande"/>
        <a:sym typeface="Lucida Grande"/>
      </a:defRPr>
    </a:lvl8pPr>
    <a:lvl9pPr defTabSz="584200" latinLnBrk="0">
      <a:defRPr sz="2200">
        <a:latin typeface="Lucida Grande"/>
        <a:ea typeface="Lucida Grande"/>
        <a:cs typeface="Lucida Grande"/>
        <a:sym typeface="Lucida Grande"/>
      </a:defRPr>
    </a:lvl9pPr>
  </p:notesStyle>
</p:notesMaster>
</file>

<file path=ppt/notesSlides/_rels/notesSlide1.xml.rels><?xml version="1.0" encoding="UTF-8"?>
<Relationships xmlns="http://schemas.openxmlformats.org/package/2006/relationships"><Relationship Id="rId1" Type="http://schemas.openxmlformats.org/officeDocument/2006/relationships/slide" Target="../slides/slide1.xml"/><Relationship Id="rId2" Type="http://schemas.openxmlformats.org/officeDocument/2006/relationships/notesMaster" Target="../notesMasters/notesMaster1.xml"/></Relationships>

</file>

<file path=ppt/notesSlides/_rels/notesSlide2.xml.rels><?xml version="1.0" encoding="UTF-8"?>
<Relationships xmlns="http://schemas.openxmlformats.org/package/2006/relationships"><Relationship Id="rId1" Type="http://schemas.openxmlformats.org/officeDocument/2006/relationships/slide" Target="../slides/slide28.xml"/><Relationship Id="rId2" Type="http://schemas.openxmlformats.org/officeDocument/2006/relationships/notesMaster" Target="../notesMasters/notesMaster1.xml"/></Relationships>

</file>

<file path=ppt/notesSlides/_rels/notesSlide3.xml.rels><?xml version="1.0" encoding="UTF-8"?>
<Relationships xmlns="http://schemas.openxmlformats.org/package/2006/relationships"><Relationship Id="rId1" Type="http://schemas.openxmlformats.org/officeDocument/2006/relationships/slide" Target="../slides/slide34.xml"/><Relationship Id="rId2" Type="http://schemas.openxmlformats.org/officeDocument/2006/relationships/notesMaster" Target="../notesMasters/notesMaster1.xml"/></Relationships>

</file>

<file path=ppt/notesSlides/_rels/notesSlide4.xml.rels><?xml version="1.0" encoding="UTF-8"?>
<Relationships xmlns="http://schemas.openxmlformats.org/package/2006/relationships"><Relationship Id="rId1" Type="http://schemas.openxmlformats.org/officeDocument/2006/relationships/slide" Target="../slides/slide37.xml"/><Relationship Id="rId2" Type="http://schemas.openxmlformats.org/officeDocument/2006/relationships/notesMaster" Target="../notesMasters/notesMaster1.xml"/></Relationships>

</file>

<file path=ppt/notesSlides/_rels/notesSlide5.xml.rels><?xml version="1.0" encoding="UTF-8"?>
<Relationships xmlns="http://schemas.openxmlformats.org/package/2006/relationships"><Relationship Id="rId1" Type="http://schemas.openxmlformats.org/officeDocument/2006/relationships/slide" Target="../slides/slide53.xml"/><Relationship Id="rId2" Type="http://schemas.openxmlformats.org/officeDocument/2006/relationships/notesMaster" Target="../notesMasters/notesMaster1.xml"/></Relationships>

</file>

<file path=ppt/notesSlides/_rels/notesSlide6.xml.rels><?xml version="1.0" encoding="UTF-8"?>
<Relationships xmlns="http://schemas.openxmlformats.org/package/2006/relationships"><Relationship Id="rId1" Type="http://schemas.openxmlformats.org/officeDocument/2006/relationships/slide" Target="../slides/slide79.xml"/><Relationship Id="rId2" Type="http://schemas.openxmlformats.org/officeDocument/2006/relationships/notesMaster" Target="../notesMasters/notesMaster1.xml"/></Relationships>
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Shape 90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1" name="Shape 91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defTabSz="647700">
              <a:tabLst>
                <a:tab pos="914400" algn="l"/>
              </a:tabLst>
              <a:defRPr sz="1600">
                <a:solidFill>
                  <a:srgbClr val="232A3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L’an prochain mettre la définition de l’histogramme au début du chapitre. (?) 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Shape 533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34" name="Shape 534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harmoniser si h_b est le masque de convolution ou le résultat de la convolution. c'est confus...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2" name="Shape 702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03" name="Shape 703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However, this can be sped up by pre-computing all</a:t>
            </a:r>
          </a:p>
          <a:p>
            <a:pPr/>
            <a:r>
              <a:t>values of H for every pair of luminances, and</a:t>
            </a:r>
          </a:p>
          <a:p>
            <a:pPr/>
            <a:r>
              <a:t>storing them in a look-up table (LUT).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1" name="Shape 771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72" name="Shape 772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W. Liu, P. Zhang, X. Chen, C. Shen, X. Huang and J. Yang, "Embedding Bilateral Filter in Least Squares for Efficient Edge-Preserving Image Smoothing," in IEEE Transactions on Circuits and Systems for Video Technology, vol. 30, no. 1, pp. 23-35, Jan. 2020.</a:t>
            </a:r>
          </a:p>
          <a:p>
            <a:pPr/>
            <a:r>
              <a:t>doi: 10.1109/TCSVT.2018.2890202</a:t>
            </a:r>
          </a:p>
          <a:p>
            <a:pPr/>
            <a:r>
              <a:t>keywords: {Smoothing methods;Image edge detection;Real-time systems;Laplace equations;Acceleration;Computational efficiency;Computer vision;Edge-preserving smoothing;bilateral filter;least squares;local methods;global methods;gradient reversals;halos},</a:t>
            </a:r>
          </a:p>
          <a:p>
            <a:pPr/>
            <a:r>
              <a:t>URL: http://ieeexplore.ieee.org/stamp/stamp.jsp?tp=&amp;arnumber=8594617&amp;isnumber=8951039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8" name="Shape 1008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009" name="Shape 1009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defTabSz="647700">
              <a:tabLst>
                <a:tab pos="914400" algn="l"/>
              </a:tabLst>
              <a:defRPr sz="1600">
                <a:solidFill>
                  <a:srgbClr val="232A3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pas convaincue… faudrait recalculer les tf des filtres 3x3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5" name="Shape 1385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386" name="Shape 1386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defTabSz="647700">
              <a:tabLst>
                <a:tab pos="914400" algn="l"/>
              </a:tabLst>
              <a:defRPr sz="1600">
                <a:solidFill>
                  <a:srgbClr val="232A3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Cours_TI_Chapitre4.pdf</a:t>
            </a:r>
          </a:p>
        </p:txBody>
      </p:sp>
    </p:spTree>
  </p:cSld>
  <p:clrMapOvr>
    <a:masterClrMapping/>
  </p:clrMapOvr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2.png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tif"/><Relationship Id="rId3" Type="http://schemas.openxmlformats.org/officeDocument/2006/relationships/image" Target="../media/image5.png"/><Relationship Id="rId4" Type="http://schemas.openxmlformats.org/officeDocument/2006/relationships/image" Target="../media/image6.png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Relationship Id="rId3" Type="http://schemas.openxmlformats.org/officeDocument/2006/relationships/image" Target="../media/image8.png"/><Relationship Id="rId4" Type="http://schemas.openxmlformats.org/officeDocument/2006/relationships/image" Target="../media/image2.tif"/><Relationship Id="rId5" Type="http://schemas.openxmlformats.org/officeDocument/2006/relationships/image" Target="../media/image3.tif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0" showMasterPhAnim="1">
  <p:cSld name="Title &amp; Subtitle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IMN259 - Analyse d'images"/>
          <p:cNvSpPr/>
          <p:nvPr/>
        </p:nvSpPr>
        <p:spPr>
          <a:xfrm>
            <a:off x="1115742" y="2641600"/>
            <a:ext cx="10769601" cy="95250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76200" dist="12700" dir="594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6200" tIns="76200" rIns="76200" bIns="76200">
            <a:spAutoFit/>
          </a:bodyPr>
          <a:lstStyle>
            <a:lvl1pPr algn="ctr">
              <a:spcBef>
                <a:spcPts val="100"/>
              </a:spcBef>
              <a:buClrTx/>
              <a:defRPr sz="5100">
                <a:solidFill>
                  <a:srgbClr val="DEE8F1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IMN259 - Analyse d'images</a:t>
            </a:r>
          </a:p>
        </p:txBody>
      </p:sp>
      <p:sp>
        <p:nvSpPr>
          <p:cNvPr id="13" name="Adapté des notes de cours de  Marie-Flavie Auclair-Fortier et Pierre-Marc Jodoin"/>
          <p:cNvSpPr/>
          <p:nvPr/>
        </p:nvSpPr>
        <p:spPr>
          <a:xfrm>
            <a:off x="3255539" y="8382000"/>
            <a:ext cx="6544520" cy="86360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76200" dist="12700" dir="594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6200" tIns="76200" rIns="76200" bIns="76200">
            <a:spAutoFit/>
          </a:bodyPr>
          <a:lstStyle/>
          <a:p>
            <a:pPr algn="ctr">
              <a:spcBef>
                <a:spcPts val="100"/>
              </a:spcBef>
              <a:buClrTx/>
              <a:buFont typeface="Arial"/>
              <a:defRPr sz="2300">
                <a:solidFill>
                  <a:srgbClr val="DEE8F1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t>Adapté des notes de cours de </a:t>
            </a:r>
            <a:br/>
            <a:r>
              <a:t>Marie-Flavie Auclair-Fortier et Pierre-Marc Jodoin</a:t>
            </a:r>
          </a:p>
        </p:txBody>
      </p:sp>
      <p:sp>
        <p:nvSpPr>
          <p:cNvPr id="14" name="Body Level One…"/>
          <p:cNvSpPr txBox="1"/>
          <p:nvPr>
            <p:ph type="body" sz="half" idx="1"/>
          </p:nvPr>
        </p:nvSpPr>
        <p:spPr>
          <a:xfrm>
            <a:off x="787400" y="4660900"/>
            <a:ext cx="11430000" cy="3276600"/>
          </a:xfrm>
          <a:prstGeom prst="rect">
            <a:avLst/>
          </a:prstGeom>
          <a:effectLst>
            <a:outerShdw sx="100000" sy="100000" kx="0" ky="0" algn="b" rotWithShape="0" blurRad="76200" dist="12700" dir="6120000">
              <a:srgbClr val="000000"/>
            </a:outerShdw>
          </a:effectLst>
        </p:spPr>
        <p:txBody>
          <a:bodyPr lIns="50800" tIns="50800" rIns="50800" bIns="50800">
            <a:noAutofit/>
          </a:bodyPr>
          <a:lstStyle>
            <a:lvl1pPr marL="0" indent="0" algn="ctr">
              <a:spcBef>
                <a:spcPts val="0"/>
              </a:spcBef>
              <a:buSzTx/>
              <a:buNone/>
              <a:defRPr b="1" sz="4600">
                <a:solidFill>
                  <a:srgbClr val="DEE8F1"/>
                </a:solidFill>
                <a:effectLst>
                  <a:outerShdw sx="100000" sy="100000" kx="0" ky="0" algn="b" rotWithShape="0" blurRad="25400" dist="12700" dir="16200000">
                    <a:srgbClr val="000000"/>
                  </a:outerShdw>
                </a:effectLst>
                <a:latin typeface="+mn-lt"/>
                <a:ea typeface="+mn-ea"/>
                <a:cs typeface="+mn-cs"/>
                <a:sym typeface="Helvetica"/>
              </a:defRPr>
            </a:lvl1pPr>
            <a:lvl2pPr marL="0" indent="0" algn="ctr">
              <a:spcBef>
                <a:spcPts val="1900"/>
              </a:spcBef>
              <a:buSzTx/>
              <a:buNone/>
              <a:defRPr b="1" sz="3500">
                <a:solidFill>
                  <a:srgbClr val="DEE8F1"/>
                </a:solidFill>
                <a:effectLst>
                  <a:outerShdw sx="100000" sy="100000" kx="0" ky="0" algn="b" rotWithShape="0" blurRad="25400" dist="12700" dir="16200000">
                    <a:srgbClr val="000000"/>
                  </a:outerShdw>
                </a:effectLst>
                <a:latin typeface="+mn-lt"/>
                <a:ea typeface="+mn-ea"/>
                <a:cs typeface="+mn-cs"/>
                <a:sym typeface="Helvetica"/>
              </a:defRPr>
            </a:lvl2pPr>
            <a:lvl3pPr marL="0" indent="0" algn="ctr">
              <a:spcBef>
                <a:spcPts val="0"/>
              </a:spcBef>
              <a:buClrTx/>
              <a:buSzTx/>
              <a:buNone/>
              <a:defRPr b="1" sz="3200">
                <a:solidFill>
                  <a:srgbClr val="DEE8F1"/>
                </a:solidFill>
                <a:effectLst>
                  <a:outerShdw sx="100000" sy="100000" kx="0" ky="0" algn="b" rotWithShape="0" blurRad="25400" dist="12700" dir="16200000">
                    <a:srgbClr val="000000"/>
                  </a:outerShdw>
                </a:effectLst>
                <a:latin typeface="+mn-lt"/>
                <a:ea typeface="+mn-ea"/>
                <a:cs typeface="+mn-cs"/>
                <a:sym typeface="Helvetica"/>
              </a:defRPr>
            </a:lvl3pPr>
            <a:lvl4pPr marL="0" indent="0" algn="ctr">
              <a:spcBef>
                <a:spcPts val="0"/>
              </a:spcBef>
              <a:buClrTx/>
              <a:buSzTx/>
              <a:buNone/>
              <a:defRPr b="1" sz="3200">
                <a:solidFill>
                  <a:srgbClr val="DEE8F1"/>
                </a:solidFill>
                <a:effectLst>
                  <a:outerShdw sx="100000" sy="100000" kx="0" ky="0" algn="b" rotWithShape="0" blurRad="25400" dist="12700" dir="16200000">
                    <a:srgbClr val="000000"/>
                  </a:outerShdw>
                </a:effectLst>
                <a:latin typeface="+mn-lt"/>
                <a:ea typeface="+mn-ea"/>
                <a:cs typeface="+mn-cs"/>
                <a:sym typeface="Helvetica"/>
              </a:defRPr>
            </a:lvl4pPr>
            <a:lvl5pPr marL="0" indent="0" algn="ctr">
              <a:spcBef>
                <a:spcPts val="0"/>
              </a:spcBef>
              <a:buClrTx/>
              <a:buSzTx/>
              <a:buNone/>
              <a:defRPr b="1" sz="3200">
                <a:solidFill>
                  <a:srgbClr val="DEE8F1"/>
                </a:solidFill>
                <a:effectLst>
                  <a:outerShdw sx="100000" sy="100000" kx="0" ky="0" algn="b" rotWithShape="0" blurRad="25400" dist="12700" dir="16200000">
                    <a:srgbClr val="000000"/>
                  </a:outerShdw>
                </a:effectLst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" name="Slide Number"/>
          <p:cNvSpPr txBox="1"/>
          <p:nvPr>
            <p:ph type="sldNum" sz="quarter" idx="2"/>
          </p:nvPr>
        </p:nvSpPr>
        <p:spPr>
          <a:xfrm>
            <a:off x="6311509" y="9258300"/>
            <a:ext cx="368574" cy="381000"/>
          </a:xfrm>
          <a:prstGeom prst="rect">
            <a:avLst/>
          </a:prstGeom>
          <a:effectLst>
            <a:outerShdw sx="100000" sy="100000" kx="0" ky="0" algn="b" rotWithShape="0" blurRad="25400" dist="12700" dir="16200000">
              <a:srgbClr val="000000"/>
            </a:outerShdw>
          </a:effectLst>
        </p:spPr>
        <p:txBody>
          <a:bodyPr anchor="b"/>
          <a:lstStyle>
            <a:lvl1pPr>
              <a:defRPr b="1" sz="1800">
                <a:solidFill>
                  <a:srgbClr val="DEE8F1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l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n"/>
          <p:cNvSpPr/>
          <p:nvPr/>
        </p:nvSpPr>
        <p:spPr>
          <a:xfrm>
            <a:off x="342900" y="1270000"/>
            <a:ext cx="3279298" cy="596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normAutofit fontScale="100000" lnSpcReduction="0"/>
          </a:bodyPr>
          <a:lstStyle>
            <a:lvl1pPr>
              <a:spcBef>
                <a:spcPts val="0"/>
              </a:spcBef>
              <a:defRPr b="1" cap="small" sz="3200">
                <a:solidFill>
                  <a:srgbClr val="4C4C4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Plan</a:t>
            </a:r>
          </a:p>
        </p:txBody>
      </p:sp>
      <p:sp>
        <p:nvSpPr>
          <p:cNvPr id="23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>
            <a:noAutofit/>
          </a:bodyPr>
          <a:lstStyle>
            <a:lvl2pPr marL="901700" indent="-698500">
              <a:buAutoNum type="arabicPeriod" startAt="1"/>
              <a:defRPr sz="2200">
                <a:solidFill>
                  <a:srgbClr val="4C4C4F"/>
                </a:solidFill>
                <a:latin typeface="Stone Sans Sem ITC TT-Semi"/>
                <a:ea typeface="Stone Sans Sem ITC TT-Semi"/>
                <a:cs typeface="Stone Sans Sem ITC TT-Semi"/>
                <a:sym typeface="Stone Sans Sem ITC TT-Semi"/>
              </a:defRPr>
            </a:lvl2pPr>
            <a:lvl3pPr marL="721783" indent="-518583">
              <a:buClrTx/>
              <a:buSzPct val="100000"/>
              <a:buAutoNum type="alphaLcParenR" startAt="1"/>
            </a:lvl3pPr>
            <a:lvl4pPr marL="883955" indent="-287055"/>
            <a:lvl5pPr marL="1125255" indent="-325155">
              <a:buClr>
                <a:srgbClr val="7F98C2"/>
              </a:buClr>
              <a:buFont typeface="TimesNewRomanPSMT"/>
              <a:buChar char="✓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4" name="Slide Number"/>
          <p:cNvSpPr txBox="1"/>
          <p:nvPr>
            <p:ph type="sldNum" sz="quarter" idx="2"/>
          </p:nvPr>
        </p:nvSpPr>
        <p:spPr>
          <a:xfrm>
            <a:off x="6341111" y="9093200"/>
            <a:ext cx="331217" cy="3302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Source : Source : " descr="Source : Source : "/>
          <p:cNvPicPr>
            <a:picLocks noChangeAspect="0"/>
          </p:cNvPicPr>
          <p:nvPr>
            <p:ph type="body" sz="quarter" idx="21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88900" y="8912411"/>
            <a:ext cx="6108700" cy="587190"/>
          </a:xfrm>
          <a:prstGeom prst="rect">
            <a:avLst/>
          </a:prstGeom>
          <a:ln w="9525">
            <a:round/>
          </a:ln>
          <a:effectLst>
            <a:outerShdw sx="100000" sy="100000" kx="0" ky="0" algn="b" rotWithShape="0" blurRad="12700" dist="12700" dir="1980000">
              <a:srgbClr val="D6D6D6"/>
            </a:outerShdw>
          </a:effectLst>
        </p:spPr>
      </p:pic>
      <p:sp>
        <p:nvSpPr>
          <p:cNvPr id="32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3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3pPr>
              <a:buBlip>
                <a:blip r:embed="rId3"/>
              </a:buBlip>
            </a:lvl3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Réca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Objectifs du thème"/>
          <p:cNvSpPr/>
          <p:nvPr>
            <p:ph type="body" sz="quarter" idx="21"/>
          </p:nvPr>
        </p:nvSpPr>
        <p:spPr>
          <a:xfrm>
            <a:off x="342900" y="1270000"/>
            <a:ext cx="4166041" cy="596900"/>
          </a:xfrm>
          <a:prstGeom prst="rect">
            <a:avLst/>
          </a:prstGeom>
        </p:spPr>
        <p:txBody>
          <a:bodyPr wrap="none" lIns="50800" tIns="50800" rIns="50800" bIns="50800" anchor="ctr"/>
          <a:lstStyle>
            <a:lvl1pPr marL="0" indent="0">
              <a:spcBef>
                <a:spcPts val="0"/>
              </a:spcBef>
              <a:buClr>
                <a:srgbClr val="7F97C3"/>
              </a:buClr>
              <a:buSzTx/>
              <a:buNone/>
              <a:defRPr b="1" cap="small" sz="32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Objectifs du thème</a:t>
            </a:r>
          </a:p>
        </p:txBody>
      </p:sp>
      <p:sp>
        <p:nvSpPr>
          <p:cNvPr id="42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>
            <a:noAutofit/>
          </a:bodyPr>
          <a:lstStyle>
            <a:lvl2pPr marL="520700" indent="-317500">
              <a:buSzPct val="54000"/>
              <a:buBlip>
                <a:blip r:embed="rId2"/>
              </a:buBlip>
            </a:lvl2pPr>
            <a:lvl3pPr marL="685800" indent="-317500">
              <a:buClr>
                <a:srgbClr val="7F98C2"/>
              </a:buClr>
              <a:buSzPct val="100000"/>
              <a:buFont typeface="Lucida Grande"/>
              <a:buChar char="✓"/>
            </a:lvl3pPr>
            <a:lvl4pPr marL="947455" indent="-350555">
              <a:buClrTx/>
              <a:buSzPct val="54000"/>
              <a:buBlip>
                <a:blip r:embed="rId3"/>
              </a:buBlip>
            </a:lvl4pPr>
            <a:lvl5pPr marL="1150655" indent="-350555">
              <a:buClrTx/>
              <a:buSzPct val="44000"/>
              <a:buBlip>
                <a:blip r:embed="rId4"/>
              </a:buBlip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Ref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S'il n'y a pas mention contraire, les médias numériques sont produits par MFAF S'il n'y a pas mention contraire, les médias numériques sont produits par MFAF" descr="S'il n'y a pas mention contraire, les médias numériques sont produits par MFAF S'il n'y a pas mention contraire, les médias numériques sont produits par MFAF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68022" y="8653555"/>
            <a:ext cx="4584701" cy="853890"/>
          </a:xfrm>
          <a:prstGeom prst="rect">
            <a:avLst/>
          </a:prstGeom>
          <a:effectLst>
            <a:outerShdw sx="100000" sy="100000" kx="0" ky="0" algn="b" rotWithShape="0" blurRad="12700" dist="12700" dir="1980000">
              <a:srgbClr val="D6D6D6"/>
            </a:outerShdw>
          </a:effectLst>
        </p:spPr>
      </p:pic>
      <p:sp>
        <p:nvSpPr>
          <p:cNvPr id="51" name="IMN259 Analyse d’images…"/>
          <p:cNvSpPr/>
          <p:nvPr/>
        </p:nvSpPr>
        <p:spPr>
          <a:xfrm>
            <a:off x="9464605" y="8743103"/>
            <a:ext cx="3340101" cy="673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6200" tIns="76200" rIns="76200" bIns="76200" anchor="b">
            <a:spAutoFit/>
          </a:bodyPr>
          <a:lstStyle/>
          <a:p>
            <a:pPr algn="r">
              <a:spcBef>
                <a:spcPts val="100"/>
              </a:spcBef>
              <a:buClrTx/>
              <a:buFont typeface="Arial"/>
              <a:defRPr sz="1600">
                <a:solidFill>
                  <a:srgbClr val="7A7A7A"/>
                </a:solidFill>
                <a:latin typeface="Stone Sans Sem ITC TT-Semi"/>
                <a:ea typeface="Stone Sans Sem ITC TT-Semi"/>
                <a:cs typeface="Stone Sans Sem ITC TT-Semi"/>
                <a:sym typeface="Stone Sans Sem ITC TT-Semi"/>
              </a:defRPr>
            </a:pPr>
            <a:r>
              <a:t>IMN259 Analyse d’images</a:t>
            </a:r>
          </a:p>
          <a:p>
            <a:pPr algn="r">
              <a:spcBef>
                <a:spcPts val="100"/>
              </a:spcBef>
              <a:buClrTx/>
              <a:buFont typeface="Arial"/>
              <a:defRPr sz="1600">
                <a:solidFill>
                  <a:srgbClr val="7A7A7A"/>
                </a:solidFill>
                <a:latin typeface="Stone Sans Sem ITC TT-Semi"/>
                <a:ea typeface="Stone Sans Sem ITC TT-Semi"/>
                <a:cs typeface="Stone Sans Sem ITC TT-Semi"/>
                <a:sym typeface="Stone Sans Sem ITC TT-Semi"/>
              </a:defRPr>
            </a:pPr>
            <a:r>
              <a:t>©Marie-Flavie Auclair-Fortier</a:t>
            </a:r>
          </a:p>
        </p:txBody>
      </p:sp>
      <p:sp>
        <p:nvSpPr>
          <p:cNvPr id="52" name="Références (pour en savoir plus)"/>
          <p:cNvSpPr/>
          <p:nvPr/>
        </p:nvSpPr>
        <p:spPr>
          <a:xfrm>
            <a:off x="342900" y="1270000"/>
            <a:ext cx="5575430" cy="596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normAutofit fontScale="100000" lnSpcReduction="0"/>
          </a:bodyPr>
          <a:lstStyle/>
          <a:p>
            <a:pPr>
              <a:spcBef>
                <a:spcPts val="0"/>
              </a:spcBef>
              <a:defRPr b="1" cap="small" sz="3200">
                <a:solidFill>
                  <a:srgbClr val="4C4C4F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t>Références </a:t>
            </a:r>
            <a:r>
              <a:rPr sz="2400"/>
              <a:t>(pour en savoir plus)</a:t>
            </a:r>
          </a:p>
        </p:txBody>
      </p:sp>
      <p:sp>
        <p:nvSpPr>
          <p:cNvPr id="53" name="Body Level One…"/>
          <p:cNvSpPr txBox="1"/>
          <p:nvPr>
            <p:ph type="body" idx="1"/>
          </p:nvPr>
        </p:nvSpPr>
        <p:spPr>
          <a:xfrm>
            <a:off x="342900" y="1866900"/>
            <a:ext cx="12319000" cy="7124700"/>
          </a:xfrm>
          <a:prstGeom prst="rect">
            <a:avLst/>
          </a:prstGeom>
        </p:spPr>
        <p:txBody>
          <a:bodyPr/>
          <a:lstStyle>
            <a:lvl1pPr marL="431800" indent="-431800">
              <a:spcBef>
                <a:spcPts val="200"/>
              </a:spcBef>
              <a:buSzPct val="123999"/>
              <a:buBlip>
                <a:blip r:embed="rId3"/>
              </a:buBlip>
              <a:defRPr sz="2200">
                <a:solidFill>
                  <a:srgbClr val="444444"/>
                </a:solidFill>
              </a:defRPr>
            </a:lvl1pPr>
            <a:lvl2pPr marL="0" indent="0">
              <a:spcBef>
                <a:spcPts val="1600"/>
              </a:spcBef>
              <a:buSzTx/>
              <a:buNone/>
              <a:defRPr sz="1900">
                <a:solidFill>
                  <a:srgbClr val="606060"/>
                </a:solidFill>
                <a:latin typeface="Stone Sans Sem ITC TT-Semi"/>
                <a:ea typeface="Stone Sans Sem ITC TT-Semi"/>
                <a:cs typeface="Stone Sans Sem ITC TT-Semi"/>
                <a:sym typeface="Stone Sans Sem ITC TT-Semi"/>
              </a:defRPr>
            </a:lvl2pPr>
            <a:lvl3pPr marL="426755" indent="-426755">
              <a:spcBef>
                <a:spcPts val="100"/>
              </a:spcBef>
              <a:buClrTx/>
              <a:buSzPct val="100000"/>
              <a:buAutoNum type="alphaLcParenR" startAt="1"/>
              <a:defRPr sz="2200">
                <a:solidFill>
                  <a:srgbClr val="444444"/>
                </a:solidFill>
                <a:latin typeface="Stone Sans Sem ITC TT-Semi"/>
                <a:ea typeface="Stone Sans Sem ITC TT-Semi"/>
                <a:cs typeface="Stone Sans Sem ITC TT-Semi"/>
                <a:sym typeface="Stone Sans Sem ITC TT-Semi"/>
              </a:defRPr>
            </a:lvl3pPr>
            <a:lvl4pPr marL="629955" indent="-350555">
              <a:spcBef>
                <a:spcPts val="1100"/>
              </a:spcBef>
              <a:buClrTx/>
              <a:buSzPct val="50000"/>
              <a:buBlip>
                <a:blip r:embed="rId4"/>
              </a:buBlip>
              <a:defRPr>
                <a:solidFill>
                  <a:srgbClr val="444444"/>
                </a:solidFill>
                <a:latin typeface="Stone Sans Sem ITC TT-Semi"/>
                <a:ea typeface="Stone Sans Sem ITC TT-Semi"/>
                <a:cs typeface="Stone Sans Sem ITC TT-Semi"/>
                <a:sym typeface="Stone Sans Sem ITC TT-Semi"/>
              </a:defRPr>
            </a:lvl4pPr>
            <a:lvl5pPr marL="909355" indent="-350555">
              <a:spcBef>
                <a:spcPts val="1100"/>
              </a:spcBef>
              <a:buClrTx/>
              <a:buSzPct val="50000"/>
              <a:buBlip>
                <a:blip r:embed="rId5"/>
              </a:buBlip>
              <a:defRPr>
                <a:solidFill>
                  <a:srgbClr val="444444"/>
                </a:solidFill>
                <a:latin typeface="Stone Sans Sem ITC TT-Semi"/>
                <a:ea typeface="Stone Sans Sem ITC TT-Semi"/>
                <a:cs typeface="Stone Sans Sem ITC TT-Semi"/>
                <a:sym typeface="Stone Sans Sem ITC TT-Semi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Pl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n"/>
          <p:cNvSpPr/>
          <p:nvPr/>
        </p:nvSpPr>
        <p:spPr>
          <a:xfrm>
            <a:off x="342900" y="1270000"/>
            <a:ext cx="3279298" cy="596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normAutofit fontScale="100000" lnSpcReduction="0"/>
          </a:bodyPr>
          <a:lstStyle>
            <a:lvl1pPr>
              <a:spcBef>
                <a:spcPts val="0"/>
              </a:spcBef>
              <a:defRPr b="1" cap="small" sz="3200">
                <a:solidFill>
                  <a:srgbClr val="4C4C4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Plan</a:t>
            </a:r>
          </a:p>
        </p:txBody>
      </p:sp>
      <p:sp>
        <p:nvSpPr>
          <p:cNvPr id="62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>
            <a:noAutofit/>
          </a:bodyPr>
          <a:lstStyle>
            <a:lvl2pPr marL="901700" indent="-698500">
              <a:buAutoNum type="arabicPeriod" startAt="1"/>
              <a:defRPr sz="2200">
                <a:solidFill>
                  <a:srgbClr val="4C4C4F"/>
                </a:solidFill>
                <a:latin typeface="Stone Sans Sem ITC TT-Semi"/>
                <a:ea typeface="Stone Sans Sem ITC TT-Semi"/>
                <a:cs typeface="Stone Sans Sem ITC TT-Semi"/>
                <a:sym typeface="Stone Sans Sem ITC TT-Semi"/>
              </a:defRPr>
            </a:lvl2pPr>
            <a:lvl3pPr marL="721783" indent="-518583">
              <a:buClrTx/>
              <a:buSzPct val="100000"/>
              <a:buAutoNum type="alphaLcParenR" startAt="1"/>
            </a:lvl3pPr>
            <a:lvl4pPr marL="883955" indent="-287055"/>
            <a:lvl5pPr marL="1125255" indent="-325155">
              <a:buClr>
                <a:srgbClr val="7F98C2"/>
              </a:buClr>
              <a:buFont typeface="TimesNewRomanPSMT"/>
              <a:buChar char="✓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3" name="Slide Number"/>
          <p:cNvSpPr txBox="1"/>
          <p:nvPr>
            <p:ph type="sldNum" sz="quarter" idx="2"/>
          </p:nvPr>
        </p:nvSpPr>
        <p:spPr>
          <a:xfrm>
            <a:off x="6341111" y="9093200"/>
            <a:ext cx="331217" cy="3302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Default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Rounded Rectangle"/>
          <p:cNvSpPr/>
          <p:nvPr/>
        </p:nvSpPr>
        <p:spPr>
          <a:xfrm>
            <a:off x="108373" y="108373"/>
            <a:ext cx="12788054" cy="9428481"/>
          </a:xfrm>
          <a:prstGeom prst="roundRect">
            <a:avLst>
              <a:gd name="adj" fmla="val 6880"/>
            </a:avLst>
          </a:prstGeom>
          <a:ln w="254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defTabSz="1300480">
              <a:spcBef>
                <a:spcPts val="0"/>
              </a:spcBef>
              <a:buClrTx/>
              <a:defRPr sz="2400">
                <a:solidFill>
                  <a:srgbClr val="000000"/>
                </a:solidFill>
              </a:defRPr>
            </a:pPr>
          </a:p>
        </p:txBody>
      </p:sp>
      <p:sp>
        <p:nvSpPr>
          <p:cNvPr id="71" name="Slide Number"/>
          <p:cNvSpPr txBox="1"/>
          <p:nvPr>
            <p:ph type="sldNum" sz="quarter" idx="2"/>
          </p:nvPr>
        </p:nvSpPr>
        <p:spPr>
          <a:xfrm>
            <a:off x="11658092" y="8886613"/>
            <a:ext cx="371349" cy="387038"/>
          </a:xfrm>
          <a:prstGeom prst="rect">
            <a:avLst/>
          </a:prstGeom>
          <a:effectLst/>
        </p:spPr>
        <p:txBody>
          <a:bodyPr lIns="65023" tIns="65023" rIns="65023" bIns="65023"/>
          <a:lstStyle>
            <a:lvl1pPr algn="r" defTabSz="1300480">
              <a:defRPr sz="18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re et contenu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Title Text"/>
          <p:cNvSpPr txBox="1"/>
          <p:nvPr>
            <p:ph type="title"/>
          </p:nvPr>
        </p:nvSpPr>
        <p:spPr>
          <a:xfrm>
            <a:off x="466927" y="508135"/>
            <a:ext cx="11725073" cy="11960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1300459">
              <a:lnSpc>
                <a:spcPct val="90000"/>
              </a:lnSpc>
              <a:buSzTx/>
              <a:buNone/>
              <a:defRPr b="0" cap="none" spc="-171" sz="6800">
                <a:solidFill>
                  <a:srgbClr val="99CB38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79" name="Body Level One…"/>
          <p:cNvSpPr txBox="1"/>
          <p:nvPr>
            <p:ph type="body" idx="1"/>
          </p:nvPr>
        </p:nvSpPr>
        <p:spPr>
          <a:xfrm>
            <a:off x="466927" y="2237362"/>
            <a:ext cx="11725073" cy="5954039"/>
          </a:xfrm>
          <a:prstGeom prst="rect">
            <a:avLst/>
          </a:prstGeom>
        </p:spPr>
        <p:txBody>
          <a:bodyPr lIns="45719" tIns="45719" rIns="45719" bIns="45719"/>
          <a:lstStyle>
            <a:lvl1pPr marL="457200" indent="-457200" defTabSz="1300459">
              <a:lnSpc>
                <a:spcPct val="85000"/>
              </a:lnSpc>
              <a:spcBef>
                <a:spcPts val="1800"/>
              </a:spcBef>
              <a:buClr>
                <a:srgbClr val="63A537"/>
              </a:buClr>
              <a:buSzPct val="70000"/>
              <a:buChar char="▪"/>
              <a:defRPr sz="4000">
                <a:solidFill>
                  <a:srgbClr val="262626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1pPr>
            <a:lvl2pPr marL="1247495" indent="-537882" defTabSz="1300459">
              <a:lnSpc>
                <a:spcPct val="85000"/>
              </a:lnSpc>
              <a:spcBef>
                <a:spcPts val="1800"/>
              </a:spcBef>
              <a:buClr>
                <a:srgbClr val="63A537"/>
              </a:buClr>
              <a:buChar char="•"/>
              <a:defRPr sz="4000">
                <a:solidFill>
                  <a:srgbClr val="262626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2pPr>
            <a:lvl3pPr marL="2170792" indent="-653142" defTabSz="1300459">
              <a:lnSpc>
                <a:spcPct val="85000"/>
              </a:lnSpc>
              <a:spcBef>
                <a:spcPts val="1800"/>
              </a:spcBef>
              <a:buClr>
                <a:srgbClr val="63A537"/>
              </a:buClr>
              <a:buSzPct val="100000"/>
              <a:buChar char="•"/>
              <a:defRPr sz="4000">
                <a:solidFill>
                  <a:srgbClr val="262626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3pPr>
            <a:lvl4pPr marL="0" indent="2684463" defTabSz="1300459">
              <a:lnSpc>
                <a:spcPct val="85000"/>
              </a:lnSpc>
              <a:spcBef>
                <a:spcPts val="1800"/>
              </a:spcBef>
              <a:buClr>
                <a:srgbClr val="63A537"/>
              </a:buClr>
              <a:buSzTx/>
              <a:buFont typeface="Wingdings"/>
              <a:buNone/>
              <a:defRPr sz="4000">
                <a:solidFill>
                  <a:srgbClr val="262626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4pPr>
            <a:lvl5pPr marL="4789170" indent="-2496820" defTabSz="1300459">
              <a:lnSpc>
                <a:spcPct val="85000"/>
              </a:lnSpc>
              <a:spcBef>
                <a:spcPts val="1800"/>
              </a:spcBef>
              <a:buClr>
                <a:srgbClr val="63A537"/>
              </a:buClr>
              <a:buChar char=" "/>
              <a:defRPr sz="4000">
                <a:solidFill>
                  <a:srgbClr val="262626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0" name="Slide Number"/>
          <p:cNvSpPr txBox="1"/>
          <p:nvPr>
            <p:ph type="sldNum" sz="quarter" idx="2"/>
          </p:nvPr>
        </p:nvSpPr>
        <p:spPr>
          <a:xfrm>
            <a:off x="10672216" y="8564233"/>
            <a:ext cx="1751966" cy="1713866"/>
          </a:xfrm>
          <a:prstGeom prst="rect">
            <a:avLst/>
          </a:prstGeom>
          <a:effectLst/>
        </p:spPr>
        <p:txBody>
          <a:bodyPr lIns="45719" tIns="45719" rIns="45719" bIns="45719" anchor="b"/>
          <a:lstStyle>
            <a:lvl1pPr algn="r" defTabSz="457200">
              <a:defRPr sz="12800">
                <a:solidFill>
                  <a:srgbClr val="99CB38">
                    <a:alpha val="20000"/>
                  </a:srgbClr>
                </a:solidFill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slideLayout" Target="../slideLayouts/slideLayout1.xml"/><Relationship Id="rId5" Type="http://schemas.openxmlformats.org/officeDocument/2006/relationships/slideLayout" Target="../slideLayouts/slideLayout2.xml"/><Relationship Id="rId6" Type="http://schemas.openxmlformats.org/officeDocument/2006/relationships/slideLayout" Target="../slideLayouts/slideLayout3.xml"/><Relationship Id="rId7" Type="http://schemas.openxmlformats.org/officeDocument/2006/relationships/slideLayout" Target="../slideLayouts/slideLayout4.xml"/><Relationship Id="rId8" Type="http://schemas.openxmlformats.org/officeDocument/2006/relationships/slideLayout" Target="../slideLayouts/slideLayout5.xml"/><Relationship Id="rId9" Type="http://schemas.openxmlformats.org/officeDocument/2006/relationships/slideLayout" Target="../slideLayouts/slideLayout6.xml"/><Relationship Id="rId10" Type="http://schemas.openxmlformats.org/officeDocument/2006/relationships/slideLayout" Target="../slideLayouts/slideLayout7.xml"/><Relationship Id="rId11" Type="http://schemas.openxmlformats.org/officeDocument/2006/relationships/slideLayout" Target="../slideLayouts/slideLayout8.xml"/><Relationship Id="rId12" Type="http://schemas.openxmlformats.org/officeDocument/2006/relationships/image" Target="../media/image1.tif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MN259 Analyse d’images…"/>
          <p:cNvSpPr/>
          <p:nvPr/>
        </p:nvSpPr>
        <p:spPr>
          <a:xfrm>
            <a:off x="9464605" y="8743103"/>
            <a:ext cx="3340101" cy="673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6200" tIns="76200" rIns="76200" bIns="76200" anchor="b">
            <a:spAutoFit/>
          </a:bodyPr>
          <a:lstStyle/>
          <a:p>
            <a:pPr algn="r">
              <a:spcBef>
                <a:spcPts val="100"/>
              </a:spcBef>
              <a:buClrTx/>
              <a:buFont typeface="Arial"/>
              <a:defRPr sz="1600">
                <a:solidFill>
                  <a:srgbClr val="7A7A7A"/>
                </a:solidFill>
                <a:latin typeface="Stone Sans Sem ITC TT-Semi"/>
                <a:ea typeface="Stone Sans Sem ITC TT-Semi"/>
                <a:cs typeface="Stone Sans Sem ITC TT-Semi"/>
                <a:sym typeface="Stone Sans Sem ITC TT-Semi"/>
              </a:defRPr>
            </a:pPr>
            <a:r>
              <a:t>IMN259 Analyse d’images</a:t>
            </a:r>
          </a:p>
          <a:p>
            <a:pPr algn="r">
              <a:spcBef>
                <a:spcPts val="100"/>
              </a:spcBef>
              <a:buClrTx/>
              <a:buFont typeface="Arial"/>
              <a:defRPr sz="1600">
                <a:solidFill>
                  <a:srgbClr val="7A7A7A"/>
                </a:solidFill>
                <a:latin typeface="Stone Sans Sem ITC TT-Semi"/>
                <a:ea typeface="Stone Sans Sem ITC TT-Semi"/>
                <a:cs typeface="Stone Sans Sem ITC TT-Semi"/>
                <a:sym typeface="Stone Sans Sem ITC TT-Semi"/>
              </a:defRPr>
            </a:pPr>
            <a:r>
              <a:t>©Marie-Flavie Auclair-Fortier</a:t>
            </a:r>
          </a:p>
        </p:txBody>
      </p:sp>
      <p:sp>
        <p:nvSpPr>
          <p:cNvPr id="3" name="Title Text"/>
          <p:cNvSpPr txBox="1"/>
          <p:nvPr>
            <p:ph type="title"/>
          </p:nvPr>
        </p:nvSpPr>
        <p:spPr>
          <a:xfrm>
            <a:off x="342900" y="1270000"/>
            <a:ext cx="12319000" cy="596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4" name="Body Level One…"/>
          <p:cNvSpPr txBox="1"/>
          <p:nvPr>
            <p:ph type="body" idx="1"/>
          </p:nvPr>
        </p:nvSpPr>
        <p:spPr>
          <a:xfrm>
            <a:off x="342900" y="1854200"/>
            <a:ext cx="12319000" cy="6731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>
            <a:normAutofit fontScale="100000" lnSpcReduction="0"/>
          </a:bodyPr>
          <a:lstStyle>
            <a:lvl2pPr marL="342900" indent="-342900">
              <a:buAutoNum type="alphaLcParenR" startAt="1"/>
              <a:defRPr sz="2000">
                <a:solidFill>
                  <a:srgbClr val="232323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508000" indent="-254000">
              <a:buClr>
                <a:srgbClr val="849ABC"/>
              </a:buClr>
              <a:buSzPct val="55000"/>
              <a:buBlip>
                <a:blip r:embed="rId3"/>
              </a:buBlip>
              <a:defRPr sz="2000">
                <a:solidFill>
                  <a:srgbClr val="232323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736600" indent="-228600">
              <a:buClr>
                <a:srgbClr val="849ABC"/>
              </a:buClr>
              <a:buChar char="✓"/>
              <a:defRPr sz="2000">
                <a:solidFill>
                  <a:srgbClr val="232323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1028700" indent="-266700">
              <a:buClr>
                <a:srgbClr val="849ABC"/>
              </a:buClr>
              <a:buSzPct val="100000"/>
              <a:buChar char="➡"/>
              <a:defRPr sz="2000">
                <a:solidFill>
                  <a:srgbClr val="232323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" name="Slide Number"/>
          <p:cNvSpPr txBox="1"/>
          <p:nvPr>
            <p:ph type="sldNum" sz="quarter" idx="2"/>
          </p:nvPr>
        </p:nvSpPr>
        <p:spPr>
          <a:xfrm>
            <a:off x="6337299" y="9093200"/>
            <a:ext cx="331217" cy="33020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5400" dist="50800" dir="1980000">
              <a:srgbClr val="C0C0C0"/>
            </a:outerShdw>
          </a:effectLst>
        </p:spPr>
        <p:txBody>
          <a:bodyPr wrap="none" lIns="50800" tIns="50800" rIns="50800" bIns="50800">
            <a:spAutoFit/>
          </a:bodyPr>
          <a:lstStyle>
            <a:lvl1pPr algn="ctr">
              <a:spcBef>
                <a:spcPts val="0"/>
              </a:spcBef>
              <a:buClrTx/>
              <a:defRPr sz="1400">
                <a:solidFill>
                  <a:srgbClr val="606060"/>
                </a:solidFill>
                <a:latin typeface="Stone Sans Sem ITC TT-Semi"/>
                <a:ea typeface="Stone Sans Sem ITC TT-Semi"/>
                <a:cs typeface="Stone Sans Sem ITC TT-Semi"/>
                <a:sym typeface="Stone Sans Sem ITC TT-Semi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</p:sldLayoutIdLst>
  <p:transition xmlns:p14="http://schemas.microsoft.com/office/powerpoint/2010/main" spd="med" advClick="1"/>
  <p:txStyles>
    <p:titleStyle>
      <a:lvl1pPr marL="592666" marR="0" indent="-592666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Pct val="100000"/>
        <a:buFontTx/>
        <a:buAutoNum type="arabicPeriod" startAt="1"/>
        <a:tabLst/>
        <a:defRPr b="1" baseline="0" cap="small" i="0" spc="0" strike="noStrike" sz="3200" u="none">
          <a:solidFill>
            <a:srgbClr val="4C4C4F"/>
          </a:solidFill>
          <a:uFillTx/>
          <a:latin typeface="+mn-lt"/>
          <a:ea typeface="+mn-ea"/>
          <a:cs typeface="+mn-cs"/>
          <a:sym typeface="Helvetica"/>
        </a:defRPr>
      </a:lvl1pPr>
      <a:lvl2pPr marL="1016000" marR="0" indent="-101600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Pct val="100000"/>
        <a:buFontTx/>
        <a:buAutoNum type="arabicPeriod" startAt="1"/>
        <a:tabLst/>
        <a:defRPr b="1" baseline="0" cap="small" i="0" spc="0" strike="noStrike" sz="3200" u="none">
          <a:solidFill>
            <a:srgbClr val="4C4C4F"/>
          </a:solidFill>
          <a:uFillTx/>
          <a:latin typeface="+mn-lt"/>
          <a:ea typeface="+mn-ea"/>
          <a:cs typeface="+mn-cs"/>
          <a:sym typeface="Helvetica"/>
        </a:defRPr>
      </a:lvl2pPr>
      <a:lvl3pPr marL="1032933" marR="0" indent="-829733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Pct val="100000"/>
        <a:buFontTx/>
        <a:buAutoNum type="alphaLcParenR" startAt="1"/>
        <a:tabLst/>
        <a:defRPr b="1" baseline="0" cap="small" i="0" spc="0" strike="noStrike" sz="3200" u="none">
          <a:solidFill>
            <a:srgbClr val="4C4C4F"/>
          </a:solidFill>
          <a:uFillTx/>
          <a:latin typeface="+mn-lt"/>
          <a:ea typeface="+mn-ea"/>
          <a:cs typeface="+mn-cs"/>
          <a:sym typeface="Helvetica"/>
        </a:defRPr>
      </a:lvl3pPr>
      <a:lvl4pPr marL="700589" marR="0" indent="-459289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Pct val="100000"/>
        <a:buFontTx/>
        <a:buAutoNum type="alphaLcParenR" startAt="1"/>
        <a:tabLst/>
        <a:defRPr b="1" baseline="0" cap="small" i="0" spc="0" strike="noStrike" sz="3200" u="none">
          <a:solidFill>
            <a:srgbClr val="4C4C4F"/>
          </a:solidFill>
          <a:uFillTx/>
          <a:latin typeface="+mn-lt"/>
          <a:ea typeface="+mn-ea"/>
          <a:cs typeface="+mn-cs"/>
          <a:sym typeface="Helvetica"/>
        </a:defRPr>
      </a:lvl4pPr>
      <a:lvl5pPr marL="1056189" marR="0" indent="-459289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Pct val="55000"/>
        <a:buFontTx/>
        <a:buBlip>
          <a:blip r:embed="rId12"/>
        </a:buBlip>
        <a:tabLst/>
        <a:defRPr b="1" baseline="0" cap="small" i="0" spc="0" strike="noStrike" sz="3200" u="none">
          <a:solidFill>
            <a:srgbClr val="4C4C4F"/>
          </a:solidFill>
          <a:uFillTx/>
          <a:latin typeface="+mn-lt"/>
          <a:ea typeface="+mn-ea"/>
          <a:cs typeface="+mn-cs"/>
          <a:sym typeface="Helvetica"/>
        </a:defRPr>
      </a:lvl5pPr>
      <a:lvl6pPr marL="1320349" marR="0" indent="-520249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Pct val="100000"/>
        <a:buFontTx/>
        <a:buChar char="✓"/>
        <a:tabLst/>
        <a:defRPr b="1" baseline="0" cap="small" i="0" spc="0" strike="noStrike" sz="3200" u="none">
          <a:solidFill>
            <a:srgbClr val="4C4C4F"/>
          </a:solidFill>
          <a:uFillTx/>
          <a:latin typeface="+mn-lt"/>
          <a:ea typeface="+mn-ea"/>
          <a:cs typeface="+mn-cs"/>
          <a:sym typeface="Helvetica"/>
        </a:defRPr>
      </a:lvl6pPr>
      <a:lvl7pPr marL="1523549" marR="0" indent="-520249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Pct val="100000"/>
        <a:buFontTx/>
        <a:buChar char="✓"/>
        <a:tabLst/>
        <a:defRPr b="1" baseline="0" cap="small" i="0" spc="0" strike="noStrike" sz="3200" u="none">
          <a:solidFill>
            <a:srgbClr val="4C4C4F"/>
          </a:solidFill>
          <a:uFillTx/>
          <a:latin typeface="+mn-lt"/>
          <a:ea typeface="+mn-ea"/>
          <a:cs typeface="+mn-cs"/>
          <a:sym typeface="Helvetica"/>
        </a:defRPr>
      </a:lvl7pPr>
      <a:lvl8pPr marL="1726749" marR="0" indent="-520249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Pct val="100000"/>
        <a:buFontTx/>
        <a:buChar char="✓"/>
        <a:tabLst/>
        <a:defRPr b="1" baseline="0" cap="small" i="0" spc="0" strike="noStrike" sz="3200" u="none">
          <a:solidFill>
            <a:srgbClr val="4C4C4F"/>
          </a:solidFill>
          <a:uFillTx/>
          <a:latin typeface="+mn-lt"/>
          <a:ea typeface="+mn-ea"/>
          <a:cs typeface="+mn-cs"/>
          <a:sym typeface="Helvetica"/>
        </a:defRPr>
      </a:lvl8pPr>
      <a:lvl9pPr marL="1929949" marR="0" indent="-520249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Pct val="100000"/>
        <a:buFontTx/>
        <a:buChar char="✓"/>
        <a:tabLst/>
        <a:defRPr b="1" baseline="0" cap="small" i="0" spc="0" strike="noStrike" sz="3200" u="none">
          <a:solidFill>
            <a:srgbClr val="4C4C4F"/>
          </a:solidFill>
          <a:uFillTx/>
          <a:latin typeface="+mn-lt"/>
          <a:ea typeface="+mn-ea"/>
          <a:cs typeface="+mn-cs"/>
          <a:sym typeface="Helvetica"/>
        </a:defRPr>
      </a:lvl9pPr>
    </p:titleStyle>
    <p:bodyStyle>
      <a:lvl1pPr marL="444500" marR="0" indent="-444500" algn="l" defTabSz="584200" rtl="0" latinLnBrk="0">
        <a:lnSpc>
          <a:spcPct val="100000"/>
        </a:lnSpc>
        <a:spcBef>
          <a:spcPts val="800"/>
        </a:spcBef>
        <a:spcAft>
          <a:spcPts val="0"/>
        </a:spcAft>
        <a:buClrTx/>
        <a:buSzPct val="100000"/>
        <a:buFontTx/>
        <a:buAutoNum type="arabicPeriod" startAt="1"/>
        <a:tabLst/>
        <a:defRPr b="0" baseline="0" cap="none" i="0" spc="0" strike="noStrike" sz="2400" u="none">
          <a:solidFill>
            <a:srgbClr val="4C4C4F"/>
          </a:solidFill>
          <a:uFillTx/>
          <a:latin typeface="Stone Sans Sem ITC TT-Semi"/>
          <a:ea typeface="Stone Sans Sem ITC TT-Semi"/>
          <a:cs typeface="Stone Sans Sem ITC TT-Semi"/>
          <a:sym typeface="Stone Sans Sem ITC TT-Semi"/>
        </a:defRPr>
      </a:lvl1pPr>
      <a:lvl2pPr marL="762000" marR="0" indent="-762000" algn="l" defTabSz="584200" rtl="0" latinLnBrk="0">
        <a:lnSpc>
          <a:spcPct val="100000"/>
        </a:lnSpc>
        <a:spcBef>
          <a:spcPts val="800"/>
        </a:spcBef>
        <a:spcAft>
          <a:spcPts val="0"/>
        </a:spcAft>
        <a:buClrTx/>
        <a:buSzPct val="100000"/>
        <a:buFontTx/>
        <a:buAutoNum type="arabicPeriod" startAt="1"/>
        <a:tabLst/>
        <a:defRPr b="0" baseline="0" cap="none" i="0" spc="0" strike="noStrike" sz="2400" u="none">
          <a:solidFill>
            <a:srgbClr val="4C4C4F"/>
          </a:solidFill>
          <a:uFillTx/>
          <a:latin typeface="Stone Sans Sem ITC TT-Semi"/>
          <a:ea typeface="Stone Sans Sem ITC TT-Semi"/>
          <a:cs typeface="Stone Sans Sem ITC TT-Semi"/>
          <a:sym typeface="Stone Sans Sem ITC TT-Semi"/>
        </a:defRPr>
      </a:lvl2pPr>
      <a:lvl3pPr marL="825500" marR="0" indent="-622300" algn="l" defTabSz="584200" rtl="0" latinLnBrk="0">
        <a:lnSpc>
          <a:spcPct val="100000"/>
        </a:lnSpc>
        <a:spcBef>
          <a:spcPts val="800"/>
        </a:spcBef>
        <a:spcAft>
          <a:spcPts val="0"/>
        </a:spcAft>
        <a:buClrTx/>
        <a:buSzPct val="100000"/>
        <a:buFontTx/>
        <a:buAutoNum type="alphaLcParenR" startAt="1"/>
        <a:tabLst/>
        <a:defRPr b="0" baseline="0" cap="none" i="0" spc="0" strike="noStrike" sz="2400" u="none">
          <a:solidFill>
            <a:srgbClr val="4C4C4F"/>
          </a:solidFill>
          <a:uFillTx/>
          <a:latin typeface="Stone Sans Sem ITC TT-Semi"/>
          <a:ea typeface="Stone Sans Sem ITC TT-Semi"/>
          <a:cs typeface="Stone Sans Sem ITC TT-Semi"/>
          <a:sym typeface="Stone Sans Sem ITC TT-Semi"/>
        </a:defRPr>
      </a:lvl3pPr>
      <a:lvl4pPr marL="585766" marR="0" indent="-344466" algn="l" defTabSz="584200" rtl="0" latinLnBrk="0">
        <a:lnSpc>
          <a:spcPct val="100000"/>
        </a:lnSpc>
        <a:spcBef>
          <a:spcPts val="800"/>
        </a:spcBef>
        <a:spcAft>
          <a:spcPts val="0"/>
        </a:spcAft>
        <a:buClrTx/>
        <a:buSzPct val="100000"/>
        <a:buFontTx/>
        <a:buAutoNum type="alphaLcParenR" startAt="1"/>
        <a:tabLst/>
        <a:defRPr b="0" baseline="0" cap="none" i="0" spc="0" strike="noStrike" sz="2400" u="none">
          <a:solidFill>
            <a:srgbClr val="4C4C4F"/>
          </a:solidFill>
          <a:uFillTx/>
          <a:latin typeface="Stone Sans Sem ITC TT-Semi"/>
          <a:ea typeface="Stone Sans Sem ITC TT-Semi"/>
          <a:cs typeface="Stone Sans Sem ITC TT-Semi"/>
          <a:sym typeface="Stone Sans Sem ITC TT-Semi"/>
        </a:defRPr>
      </a:lvl4pPr>
      <a:lvl5pPr marL="941366" marR="0" indent="-344466" algn="l" defTabSz="584200" rtl="0" latinLnBrk="0">
        <a:lnSpc>
          <a:spcPct val="100000"/>
        </a:lnSpc>
        <a:spcBef>
          <a:spcPts val="800"/>
        </a:spcBef>
        <a:spcAft>
          <a:spcPts val="0"/>
        </a:spcAft>
        <a:buClrTx/>
        <a:buSzPct val="55000"/>
        <a:buFontTx/>
        <a:buBlip>
          <a:blip r:embed="rId12"/>
        </a:buBlip>
        <a:tabLst/>
        <a:defRPr b="0" baseline="0" cap="none" i="0" spc="0" strike="noStrike" sz="2400" u="none">
          <a:solidFill>
            <a:srgbClr val="4C4C4F"/>
          </a:solidFill>
          <a:uFillTx/>
          <a:latin typeface="Stone Sans Sem ITC TT-Semi"/>
          <a:ea typeface="Stone Sans Sem ITC TT-Semi"/>
          <a:cs typeface="Stone Sans Sem ITC TT-Semi"/>
          <a:sym typeface="Stone Sans Sem ITC TT-Semi"/>
        </a:defRPr>
      </a:lvl5pPr>
      <a:lvl6pPr marL="1190287" marR="0" indent="-390187" algn="l" defTabSz="584200" rtl="0" latinLnBrk="0">
        <a:lnSpc>
          <a:spcPct val="100000"/>
        </a:lnSpc>
        <a:spcBef>
          <a:spcPts val="800"/>
        </a:spcBef>
        <a:spcAft>
          <a:spcPts val="0"/>
        </a:spcAft>
        <a:buClrTx/>
        <a:buSzPct val="100000"/>
        <a:buFontTx/>
        <a:buChar char="✓"/>
        <a:tabLst/>
        <a:defRPr b="0" baseline="0" cap="none" i="0" spc="0" strike="noStrike" sz="2400" u="none">
          <a:solidFill>
            <a:srgbClr val="4C4C4F"/>
          </a:solidFill>
          <a:uFillTx/>
          <a:latin typeface="Stone Sans Sem ITC TT-Semi"/>
          <a:ea typeface="Stone Sans Sem ITC TT-Semi"/>
          <a:cs typeface="Stone Sans Sem ITC TT-Semi"/>
          <a:sym typeface="Stone Sans Sem ITC TT-Semi"/>
        </a:defRPr>
      </a:lvl6pPr>
      <a:lvl7pPr marL="1393487" marR="0" indent="-390187" algn="l" defTabSz="584200" rtl="0" latinLnBrk="0">
        <a:lnSpc>
          <a:spcPct val="100000"/>
        </a:lnSpc>
        <a:spcBef>
          <a:spcPts val="800"/>
        </a:spcBef>
        <a:spcAft>
          <a:spcPts val="0"/>
        </a:spcAft>
        <a:buClrTx/>
        <a:buSzPct val="100000"/>
        <a:buFontTx/>
        <a:buChar char="✓"/>
        <a:tabLst/>
        <a:defRPr b="0" baseline="0" cap="none" i="0" spc="0" strike="noStrike" sz="2400" u="none">
          <a:solidFill>
            <a:srgbClr val="4C4C4F"/>
          </a:solidFill>
          <a:uFillTx/>
          <a:latin typeface="Stone Sans Sem ITC TT-Semi"/>
          <a:ea typeface="Stone Sans Sem ITC TT-Semi"/>
          <a:cs typeface="Stone Sans Sem ITC TT-Semi"/>
          <a:sym typeface="Stone Sans Sem ITC TT-Semi"/>
        </a:defRPr>
      </a:lvl7pPr>
      <a:lvl8pPr marL="1596687" marR="0" indent="-390187" algn="l" defTabSz="584200" rtl="0" latinLnBrk="0">
        <a:lnSpc>
          <a:spcPct val="100000"/>
        </a:lnSpc>
        <a:spcBef>
          <a:spcPts val="800"/>
        </a:spcBef>
        <a:spcAft>
          <a:spcPts val="0"/>
        </a:spcAft>
        <a:buClrTx/>
        <a:buSzPct val="100000"/>
        <a:buFontTx/>
        <a:buChar char="✓"/>
        <a:tabLst/>
        <a:defRPr b="0" baseline="0" cap="none" i="0" spc="0" strike="noStrike" sz="2400" u="none">
          <a:solidFill>
            <a:srgbClr val="4C4C4F"/>
          </a:solidFill>
          <a:uFillTx/>
          <a:latin typeface="Stone Sans Sem ITC TT-Semi"/>
          <a:ea typeface="Stone Sans Sem ITC TT-Semi"/>
          <a:cs typeface="Stone Sans Sem ITC TT-Semi"/>
          <a:sym typeface="Stone Sans Sem ITC TT-Semi"/>
        </a:defRPr>
      </a:lvl8pPr>
      <a:lvl9pPr marL="1799887" marR="0" indent="-390187" algn="l" defTabSz="584200" rtl="0" latinLnBrk="0">
        <a:lnSpc>
          <a:spcPct val="100000"/>
        </a:lnSpc>
        <a:spcBef>
          <a:spcPts val="800"/>
        </a:spcBef>
        <a:spcAft>
          <a:spcPts val="0"/>
        </a:spcAft>
        <a:buClrTx/>
        <a:buSzPct val="100000"/>
        <a:buFontTx/>
        <a:buChar char="✓"/>
        <a:tabLst/>
        <a:defRPr b="0" baseline="0" cap="none" i="0" spc="0" strike="noStrike" sz="2400" u="none">
          <a:solidFill>
            <a:srgbClr val="4C4C4F"/>
          </a:solidFill>
          <a:uFillTx/>
          <a:latin typeface="Stone Sans Sem ITC TT-Semi"/>
          <a:ea typeface="Stone Sans Sem ITC TT-Semi"/>
          <a:cs typeface="Stone Sans Sem ITC TT-Semi"/>
          <a:sym typeface="Stone Sans Sem ITC TT-Semi"/>
        </a:defRPr>
      </a:lvl9pPr>
    </p:bodyStyle>
    <p:otherStyle>
      <a:lvl1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solidFill>
            <a:schemeClr val="tx1"/>
          </a:solidFill>
          <a:uFillTx/>
          <a:latin typeface="+mn-lt"/>
          <a:ea typeface="+mn-ea"/>
          <a:cs typeface="+mn-cs"/>
          <a:sym typeface="Stone Sans Sem ITC TT-Semi"/>
        </a:defRPr>
      </a:lvl1pPr>
      <a:lvl2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solidFill>
            <a:schemeClr val="tx1"/>
          </a:solidFill>
          <a:uFillTx/>
          <a:latin typeface="+mn-lt"/>
          <a:ea typeface="+mn-ea"/>
          <a:cs typeface="+mn-cs"/>
          <a:sym typeface="Stone Sans Sem ITC TT-Semi"/>
        </a:defRPr>
      </a:lvl2pPr>
      <a:lvl3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solidFill>
            <a:schemeClr val="tx1"/>
          </a:solidFill>
          <a:uFillTx/>
          <a:latin typeface="+mn-lt"/>
          <a:ea typeface="+mn-ea"/>
          <a:cs typeface="+mn-cs"/>
          <a:sym typeface="Stone Sans Sem ITC TT-Semi"/>
        </a:defRPr>
      </a:lvl3pPr>
      <a:lvl4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solidFill>
            <a:schemeClr val="tx1"/>
          </a:solidFill>
          <a:uFillTx/>
          <a:latin typeface="+mn-lt"/>
          <a:ea typeface="+mn-ea"/>
          <a:cs typeface="+mn-cs"/>
          <a:sym typeface="Stone Sans Sem ITC TT-Semi"/>
        </a:defRPr>
      </a:lvl4pPr>
      <a:lvl5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solidFill>
            <a:schemeClr val="tx1"/>
          </a:solidFill>
          <a:uFillTx/>
          <a:latin typeface="+mn-lt"/>
          <a:ea typeface="+mn-ea"/>
          <a:cs typeface="+mn-cs"/>
          <a:sym typeface="Stone Sans Sem ITC TT-Semi"/>
        </a:defRPr>
      </a:lvl5pPr>
      <a:lvl6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solidFill>
            <a:schemeClr val="tx1"/>
          </a:solidFill>
          <a:uFillTx/>
          <a:latin typeface="+mn-lt"/>
          <a:ea typeface="+mn-ea"/>
          <a:cs typeface="+mn-cs"/>
          <a:sym typeface="Stone Sans Sem ITC TT-Semi"/>
        </a:defRPr>
      </a:lvl6pPr>
      <a:lvl7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solidFill>
            <a:schemeClr val="tx1"/>
          </a:solidFill>
          <a:uFillTx/>
          <a:latin typeface="+mn-lt"/>
          <a:ea typeface="+mn-ea"/>
          <a:cs typeface="+mn-cs"/>
          <a:sym typeface="Stone Sans Sem ITC TT-Semi"/>
        </a:defRPr>
      </a:lvl7pPr>
      <a:lvl8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solidFill>
            <a:schemeClr val="tx1"/>
          </a:solidFill>
          <a:uFillTx/>
          <a:latin typeface="+mn-lt"/>
          <a:ea typeface="+mn-ea"/>
          <a:cs typeface="+mn-cs"/>
          <a:sym typeface="Stone Sans Sem ITC TT-Semi"/>
        </a:defRPr>
      </a:lvl8pPr>
      <a:lvl9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solidFill>
            <a:schemeClr val="tx1"/>
          </a:solidFill>
          <a:uFillTx/>
          <a:latin typeface="+mn-lt"/>
          <a:ea typeface="+mn-ea"/>
          <a:cs typeface="+mn-cs"/>
          <a:sym typeface="Stone Sans Sem ITC TT-Semi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jpeg"/><Relationship Id="rId3" Type="http://schemas.openxmlformats.org/officeDocument/2006/relationships/image" Target="../media/image14.jpeg"/><Relationship Id="rId4" Type="http://schemas.openxmlformats.org/officeDocument/2006/relationships/image" Target="../media/image15.jpeg"/><Relationship Id="rId5" Type="http://schemas.openxmlformats.org/officeDocument/2006/relationships/image" Target="../media/image16.jpeg"/><Relationship Id="rId6" Type="http://schemas.openxmlformats.org/officeDocument/2006/relationships/image" Target="../media/image17.jpeg"/><Relationship Id="rId7" Type="http://schemas.openxmlformats.org/officeDocument/2006/relationships/image" Target="../media/image60.png"/><Relationship Id="rId8" Type="http://schemas.openxmlformats.org/officeDocument/2006/relationships/image" Target="../media/image61.png"/><Relationship Id="rId9" Type="http://schemas.openxmlformats.org/officeDocument/2006/relationships/image" Target="../media/image62.png"/><Relationship Id="rId10" Type="http://schemas.openxmlformats.org/officeDocument/2006/relationships/image" Target="../media/image63.png"/><Relationship Id="rId11" Type="http://schemas.openxmlformats.org/officeDocument/2006/relationships/image" Target="../media/image64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.png"/><Relationship Id="rId3" Type="http://schemas.openxmlformats.org/officeDocument/2006/relationships/image" Target="../media/image46.png"/><Relationship Id="rId4" Type="http://schemas.openxmlformats.org/officeDocument/2006/relationships/image" Target="../media/image49.png"/><Relationship Id="rId5" Type="http://schemas.openxmlformats.org/officeDocument/2006/relationships/image" Target="../media/image65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.png"/><Relationship Id="rId3" Type="http://schemas.openxmlformats.org/officeDocument/2006/relationships/image" Target="../media/image66.png"/><Relationship Id="rId4" Type="http://schemas.openxmlformats.org/officeDocument/2006/relationships/image" Target="../media/image67.png"/><Relationship Id="rId5" Type="http://schemas.openxmlformats.org/officeDocument/2006/relationships/image" Target="../media/image68.png"/><Relationship Id="rId6" Type="http://schemas.openxmlformats.org/officeDocument/2006/relationships/image" Target="../media/image69.png"/><Relationship Id="rId7" Type="http://schemas.openxmlformats.org/officeDocument/2006/relationships/image" Target="../media/image70.png"/><Relationship Id="rId8" Type="http://schemas.openxmlformats.org/officeDocument/2006/relationships/image" Target="../media/image71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72.png"/><Relationship Id="rId3" Type="http://schemas.openxmlformats.org/officeDocument/2006/relationships/image" Target="../media/image2.png"/><Relationship Id="rId4" Type="http://schemas.openxmlformats.org/officeDocument/2006/relationships/image" Target="../media/image70.png"/><Relationship Id="rId5" Type="http://schemas.openxmlformats.org/officeDocument/2006/relationships/image" Target="../media/image73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jpeg"/><Relationship Id="rId3" Type="http://schemas.openxmlformats.org/officeDocument/2006/relationships/image" Target="../media/image74.png"/><Relationship Id="rId4" Type="http://schemas.openxmlformats.org/officeDocument/2006/relationships/image" Target="../media/image19.jpeg"/><Relationship Id="rId5" Type="http://schemas.openxmlformats.org/officeDocument/2006/relationships/image" Target="../media/image75.png"/><Relationship Id="rId6" Type="http://schemas.openxmlformats.org/officeDocument/2006/relationships/image" Target="../media/image20.jpeg"/><Relationship Id="rId7" Type="http://schemas.openxmlformats.org/officeDocument/2006/relationships/image" Target="../media/image76.png"/><Relationship Id="rId8" Type="http://schemas.openxmlformats.org/officeDocument/2006/relationships/image" Target="../media/image21.jpeg"/><Relationship Id="rId9" Type="http://schemas.openxmlformats.org/officeDocument/2006/relationships/image" Target="../media/image77.png"/><Relationship Id="rId10" Type="http://schemas.openxmlformats.org/officeDocument/2006/relationships/image" Target="../media/image78.png"/><Relationship Id="rId11" Type="http://schemas.openxmlformats.org/officeDocument/2006/relationships/image" Target="../media/image79.png"/><Relationship Id="rId12" Type="http://schemas.openxmlformats.org/officeDocument/2006/relationships/image" Target="../media/image80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.png"/><Relationship Id="rId3" Type="http://schemas.openxmlformats.org/officeDocument/2006/relationships/image" Target="../media/image81.png"/><Relationship Id="rId4" Type="http://schemas.openxmlformats.org/officeDocument/2006/relationships/image" Target="../media/image82.png"/><Relationship Id="rId5" Type="http://schemas.openxmlformats.org/officeDocument/2006/relationships/image" Target="../media/image83.png"/><Relationship Id="rId6" Type="http://schemas.openxmlformats.org/officeDocument/2006/relationships/image" Target="../media/image84.png"/><Relationship Id="rId7" Type="http://schemas.openxmlformats.org/officeDocument/2006/relationships/image" Target="../media/image85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.png"/><Relationship Id="rId3" Type="http://schemas.openxmlformats.org/officeDocument/2006/relationships/image" Target="../media/image2.png"/><Relationship Id="rId4" Type="http://schemas.openxmlformats.org/officeDocument/2006/relationships/image" Target="../media/image86.png"/><Relationship Id="rId5" Type="http://schemas.openxmlformats.org/officeDocument/2006/relationships/image" Target="../media/image87.png"/><Relationship Id="rId6" Type="http://schemas.openxmlformats.org/officeDocument/2006/relationships/image" Target="../media/image88.png"/><Relationship Id="rId7" Type="http://schemas.openxmlformats.org/officeDocument/2006/relationships/image" Target="../media/image1.tif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.png"/><Relationship Id="rId3" Type="http://schemas.openxmlformats.org/officeDocument/2006/relationships/image" Target="../media/image2.png"/><Relationship Id="rId4" Type="http://schemas.openxmlformats.org/officeDocument/2006/relationships/image" Target="../media/image89.png"/><Relationship Id="rId5" Type="http://schemas.openxmlformats.org/officeDocument/2006/relationships/image" Target="../media/image90.png"/><Relationship Id="rId6" Type="http://schemas.openxmlformats.org/officeDocument/2006/relationships/image" Target="../media/image91.png"/><Relationship Id="rId7" Type="http://schemas.openxmlformats.org/officeDocument/2006/relationships/image" Target="../media/image92.png"/><Relationship Id="rId8" Type="http://schemas.openxmlformats.org/officeDocument/2006/relationships/image" Target="../media/image1.tif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.png"/><Relationship Id="rId3" Type="http://schemas.openxmlformats.org/officeDocument/2006/relationships/image" Target="../media/image2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.png"/><Relationship Id="rId3" Type="http://schemas.openxmlformats.org/officeDocument/2006/relationships/image" Target="../media/image2.png"/><Relationship Id="rId4" Type="http://schemas.openxmlformats.org/officeDocument/2006/relationships/image" Target="../media/image93.png"/><Relationship Id="rId5" Type="http://schemas.openxmlformats.org/officeDocument/2006/relationships/image" Target="../media/image94.png"/><Relationship Id="rId6" Type="http://schemas.openxmlformats.org/officeDocument/2006/relationships/image" Target="../media/image95.png"/><Relationship Id="rId7" Type="http://schemas.openxmlformats.org/officeDocument/2006/relationships/image" Target="../media/image96.png"/><Relationship Id="rId8" Type="http://schemas.openxmlformats.org/officeDocument/2006/relationships/image" Target="../media/image97.png"/><Relationship Id="rId9" Type="http://schemas.openxmlformats.org/officeDocument/2006/relationships/image" Target="../media/image98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.png"/><Relationship Id="rId3" Type="http://schemas.openxmlformats.org/officeDocument/2006/relationships/image" Target="../media/image99.png"/><Relationship Id="rId4" Type="http://schemas.openxmlformats.org/officeDocument/2006/relationships/image" Target="../media/image1.tif"/><Relationship Id="rId5" Type="http://schemas.openxmlformats.org/officeDocument/2006/relationships/image" Target="../media/image1.gif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00.png"/><Relationship Id="rId3" Type="http://schemas.openxmlformats.org/officeDocument/2006/relationships/image" Target="../media/image2.png"/><Relationship Id="rId4" Type="http://schemas.openxmlformats.org/officeDocument/2006/relationships/image" Target="../media/image101.png"/><Relationship Id="rId5" Type="http://schemas.openxmlformats.org/officeDocument/2006/relationships/image" Target="../media/image102.pn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00.png"/><Relationship Id="rId3" Type="http://schemas.openxmlformats.org/officeDocument/2006/relationships/image" Target="../media/image2.png"/><Relationship Id="rId4" Type="http://schemas.openxmlformats.org/officeDocument/2006/relationships/image" Target="../media/image103.png"/><Relationship Id="rId5" Type="http://schemas.openxmlformats.org/officeDocument/2006/relationships/image" Target="../media/image101.pn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00.png"/><Relationship Id="rId3" Type="http://schemas.openxmlformats.org/officeDocument/2006/relationships/image" Target="../media/image2.png"/><Relationship Id="rId4" Type="http://schemas.openxmlformats.org/officeDocument/2006/relationships/image" Target="../media/image103.png"/><Relationship Id="rId5" Type="http://schemas.openxmlformats.org/officeDocument/2006/relationships/image" Target="../media/image104.pn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05.png"/><Relationship Id="rId3" Type="http://schemas.openxmlformats.org/officeDocument/2006/relationships/image" Target="../media/image2.png"/><Relationship Id="rId4" Type="http://schemas.openxmlformats.org/officeDocument/2006/relationships/image" Target="../media/image106.png"/><Relationship Id="rId5" Type="http://schemas.openxmlformats.org/officeDocument/2006/relationships/image" Target="../media/image107.png"/><Relationship Id="rId6" Type="http://schemas.openxmlformats.org/officeDocument/2006/relationships/image" Target="../media/image108.png"/><Relationship Id="rId7" Type="http://schemas.openxmlformats.org/officeDocument/2006/relationships/image" Target="../media/image109.png"/><Relationship Id="rId8" Type="http://schemas.openxmlformats.org/officeDocument/2006/relationships/image" Target="../media/image110.png"/><Relationship Id="rId9" Type="http://schemas.openxmlformats.org/officeDocument/2006/relationships/image" Target="../media/image111.pn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12.png"/><Relationship Id="rId3" Type="http://schemas.openxmlformats.org/officeDocument/2006/relationships/image" Target="../media/image2.png"/><Relationship Id="rId4" Type="http://schemas.openxmlformats.org/officeDocument/2006/relationships/image" Target="../media/image113.png"/><Relationship Id="rId5" Type="http://schemas.openxmlformats.org/officeDocument/2006/relationships/image" Target="../media/image114.png"/><Relationship Id="rId6" Type="http://schemas.openxmlformats.org/officeDocument/2006/relationships/image" Target="../media/image115.png"/><Relationship Id="rId7" Type="http://schemas.openxmlformats.org/officeDocument/2006/relationships/image" Target="../media/image116.png"/><Relationship Id="rId8" Type="http://schemas.openxmlformats.org/officeDocument/2006/relationships/image" Target="../media/image110.png"/><Relationship Id="rId9" Type="http://schemas.openxmlformats.org/officeDocument/2006/relationships/hyperlink" Target="https://upload.wikimedia.org/wikipedia/commons/d/d6/Testverylong.JPG" TargetMode="External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17.png"/><Relationship Id="rId3" Type="http://schemas.openxmlformats.org/officeDocument/2006/relationships/image" Target="../media/image2.png"/><Relationship Id="rId4" Type="http://schemas.openxmlformats.org/officeDocument/2006/relationships/image" Target="../media/image118.png"/><Relationship Id="rId5" Type="http://schemas.openxmlformats.org/officeDocument/2006/relationships/image" Target="../media/image119.png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20.png"/><Relationship Id="rId3" Type="http://schemas.openxmlformats.org/officeDocument/2006/relationships/image" Target="../media/image2.png"/><Relationship Id="rId4" Type="http://schemas.openxmlformats.org/officeDocument/2006/relationships/image" Target="../media/image121.png"/><Relationship Id="rId5" Type="http://schemas.openxmlformats.org/officeDocument/2006/relationships/image" Target="../media/image122.png"/><Relationship Id="rId6" Type="http://schemas.openxmlformats.org/officeDocument/2006/relationships/image" Target="../media/image123.png"/><Relationship Id="rId7" Type="http://schemas.openxmlformats.org/officeDocument/2006/relationships/image" Target="../media/image124.png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20.png"/><Relationship Id="rId4" Type="http://schemas.openxmlformats.org/officeDocument/2006/relationships/image" Target="../media/image2.png"/><Relationship Id="rId5" Type="http://schemas.openxmlformats.org/officeDocument/2006/relationships/image" Target="../media/image125.png"/><Relationship Id="rId6" Type="http://schemas.openxmlformats.org/officeDocument/2006/relationships/image" Target="../media/image126.png"/><Relationship Id="rId7" Type="http://schemas.openxmlformats.org/officeDocument/2006/relationships/image" Target="../media/image127.png"/><Relationship Id="rId8" Type="http://schemas.openxmlformats.org/officeDocument/2006/relationships/image" Target="../media/image128.png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29.png"/><Relationship Id="rId3" Type="http://schemas.openxmlformats.org/officeDocument/2006/relationships/image" Target="../media/image2.png"/><Relationship Id="rId4" Type="http://schemas.openxmlformats.org/officeDocument/2006/relationships/image" Target="../media/image130.png"/><Relationship Id="rId5" Type="http://schemas.openxmlformats.org/officeDocument/2006/relationships/image" Target="../media/image1.tif"/><Relationship Id="rId6" Type="http://schemas.openxmlformats.org/officeDocument/2006/relationships/image" Target="../media/image131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Relationship Id="rId3" Type="http://schemas.openxmlformats.org/officeDocument/2006/relationships/image" Target="../media/image10.png"/><Relationship Id="rId4" Type="http://schemas.openxmlformats.org/officeDocument/2006/relationships/image" Target="../media/image1.jpeg"/><Relationship Id="rId5" Type="http://schemas.openxmlformats.org/officeDocument/2006/relationships/image" Target="../media/image11.png"/><Relationship Id="rId6" Type="http://schemas.openxmlformats.org/officeDocument/2006/relationships/image" Target="../media/image12.png"/><Relationship Id="rId7" Type="http://schemas.openxmlformats.org/officeDocument/2006/relationships/image" Target="../media/image13.png"/><Relationship Id="rId8" Type="http://schemas.openxmlformats.org/officeDocument/2006/relationships/image" Target="../media/image14.png"/><Relationship Id="rId9" Type="http://schemas.openxmlformats.org/officeDocument/2006/relationships/image" Target="../media/image15.png"/><Relationship Id="rId10" Type="http://schemas.openxmlformats.org/officeDocument/2006/relationships/image" Target="../media/image16.png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29.png"/><Relationship Id="rId3" Type="http://schemas.openxmlformats.org/officeDocument/2006/relationships/image" Target="../media/image2.png"/><Relationship Id="rId4" Type="http://schemas.openxmlformats.org/officeDocument/2006/relationships/image" Target="../media/image132.png"/><Relationship Id="rId5" Type="http://schemas.openxmlformats.org/officeDocument/2006/relationships/image" Target="../media/image133.png"/><Relationship Id="rId6" Type="http://schemas.openxmlformats.org/officeDocument/2006/relationships/image" Target="../media/image134.png"/><Relationship Id="rId7" Type="http://schemas.openxmlformats.org/officeDocument/2006/relationships/image" Target="../media/image135.png"/><Relationship Id="rId8" Type="http://schemas.openxmlformats.org/officeDocument/2006/relationships/image" Target="../media/image136.png"/><Relationship Id="rId9" Type="http://schemas.openxmlformats.org/officeDocument/2006/relationships/image" Target="../media/image137.png"/></Relationships>
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29.png"/><Relationship Id="rId3" Type="http://schemas.openxmlformats.org/officeDocument/2006/relationships/image" Target="../media/image2.png"/><Relationship Id="rId4" Type="http://schemas.openxmlformats.org/officeDocument/2006/relationships/image" Target="../media/image133.png"/><Relationship Id="rId5" Type="http://schemas.openxmlformats.org/officeDocument/2006/relationships/image" Target="../media/image134.png"/><Relationship Id="rId6" Type="http://schemas.openxmlformats.org/officeDocument/2006/relationships/image" Target="../media/image135.png"/><Relationship Id="rId7" Type="http://schemas.openxmlformats.org/officeDocument/2006/relationships/image" Target="../media/image136.png"/><Relationship Id="rId8" Type="http://schemas.openxmlformats.org/officeDocument/2006/relationships/image" Target="../media/image137.png"/><Relationship Id="rId9" Type="http://schemas.openxmlformats.org/officeDocument/2006/relationships/image" Target="../media/image138.png"/><Relationship Id="rId10" Type="http://schemas.openxmlformats.org/officeDocument/2006/relationships/image" Target="../media/image139.png"/><Relationship Id="rId11" Type="http://schemas.openxmlformats.org/officeDocument/2006/relationships/image" Target="../media/image140.png"/></Relationships>

</file>

<file path=ppt/slides/_rels/slide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29.png"/><Relationship Id="rId3" Type="http://schemas.openxmlformats.org/officeDocument/2006/relationships/image" Target="../media/image141.png"/><Relationship Id="rId4" Type="http://schemas.openxmlformats.org/officeDocument/2006/relationships/image" Target="../media/image130.png"/><Relationship Id="rId5" Type="http://schemas.openxmlformats.org/officeDocument/2006/relationships/image" Target="../media/image1.tif"/><Relationship Id="rId6" Type="http://schemas.openxmlformats.org/officeDocument/2006/relationships/image" Target="../media/image142.png"/></Relationships>

</file>

<file path=ppt/slides/_rels/slide3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29.png"/><Relationship Id="rId3" Type="http://schemas.openxmlformats.org/officeDocument/2006/relationships/image" Target="../media/image2.png"/><Relationship Id="rId4" Type="http://schemas.openxmlformats.org/officeDocument/2006/relationships/image" Target="../media/image143.png"/><Relationship Id="rId5" Type="http://schemas.openxmlformats.org/officeDocument/2006/relationships/image" Target="../media/image144.png"/></Relationships>

</file>

<file path=ppt/slides/_rels/slide3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29.png"/><Relationship Id="rId4" Type="http://schemas.openxmlformats.org/officeDocument/2006/relationships/image" Target="../media/image2.png"/><Relationship Id="rId5" Type="http://schemas.openxmlformats.org/officeDocument/2006/relationships/image" Target="../media/image145.png"/><Relationship Id="rId6" Type="http://schemas.openxmlformats.org/officeDocument/2006/relationships/image" Target="../media/image146.png"/><Relationship Id="rId7" Type="http://schemas.openxmlformats.org/officeDocument/2006/relationships/image" Target="../media/image147.png"/><Relationship Id="rId8" Type="http://schemas.openxmlformats.org/officeDocument/2006/relationships/image" Target="../media/image148.png"/><Relationship Id="rId9" Type="http://schemas.openxmlformats.org/officeDocument/2006/relationships/image" Target="../media/image149.png"/><Relationship Id="rId10" Type="http://schemas.openxmlformats.org/officeDocument/2006/relationships/image" Target="../media/image150.png"/></Relationships>

</file>

<file path=ppt/slides/_rels/slide3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29.png"/><Relationship Id="rId3" Type="http://schemas.openxmlformats.org/officeDocument/2006/relationships/image" Target="../media/image2.png"/><Relationship Id="rId4" Type="http://schemas.openxmlformats.org/officeDocument/2006/relationships/image" Target="../media/image151.png"/><Relationship Id="rId5" Type="http://schemas.openxmlformats.org/officeDocument/2006/relationships/image" Target="../media/image152.png"/><Relationship Id="rId6" Type="http://schemas.openxmlformats.org/officeDocument/2006/relationships/image" Target="../media/image153.png"/><Relationship Id="rId7" Type="http://schemas.openxmlformats.org/officeDocument/2006/relationships/image" Target="../media/image154.png"/><Relationship Id="rId8" Type="http://schemas.openxmlformats.org/officeDocument/2006/relationships/image" Target="../media/image155.png"/><Relationship Id="rId9" Type="http://schemas.openxmlformats.org/officeDocument/2006/relationships/image" Target="../media/image156.png"/><Relationship Id="rId10" Type="http://schemas.openxmlformats.org/officeDocument/2006/relationships/image" Target="../media/image157.png"/><Relationship Id="rId11" Type="http://schemas.openxmlformats.org/officeDocument/2006/relationships/image" Target="../media/image158.png"/><Relationship Id="rId12" Type="http://schemas.openxmlformats.org/officeDocument/2006/relationships/image" Target="../media/image159.png"/></Relationships>

</file>

<file path=ppt/slides/_rels/slide3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60.png"/><Relationship Id="rId3" Type="http://schemas.openxmlformats.org/officeDocument/2006/relationships/image" Target="../media/image2.png"/><Relationship Id="rId4" Type="http://schemas.openxmlformats.org/officeDocument/2006/relationships/image" Target="../media/image161.png"/><Relationship Id="rId5" Type="http://schemas.openxmlformats.org/officeDocument/2006/relationships/image" Target="../media/image162.png"/><Relationship Id="rId6" Type="http://schemas.openxmlformats.org/officeDocument/2006/relationships/image" Target="../media/image163.png"/><Relationship Id="rId7" Type="http://schemas.openxmlformats.org/officeDocument/2006/relationships/image" Target="../media/image164.png"/><Relationship Id="rId8" Type="http://schemas.openxmlformats.org/officeDocument/2006/relationships/image" Target="../media/image165.png"/><Relationship Id="rId9" Type="http://schemas.openxmlformats.org/officeDocument/2006/relationships/image" Target="../media/image166.png"/><Relationship Id="rId10" Type="http://schemas.openxmlformats.org/officeDocument/2006/relationships/image" Target="../media/image167.png"/><Relationship Id="rId11" Type="http://schemas.openxmlformats.org/officeDocument/2006/relationships/image" Target="../media/image168.png"/><Relationship Id="rId12" Type="http://schemas.openxmlformats.org/officeDocument/2006/relationships/image" Target="../media/image169.png"/><Relationship Id="rId13" Type="http://schemas.openxmlformats.org/officeDocument/2006/relationships/image" Target="../media/image170.png"/></Relationships>

</file>

<file path=ppt/slides/_rels/slide3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2.png"/><Relationship Id="rId4" Type="http://schemas.openxmlformats.org/officeDocument/2006/relationships/image" Target="../media/image2.png"/><Relationship Id="rId5" Type="http://schemas.openxmlformats.org/officeDocument/2006/relationships/image" Target="../media/image171.png"/><Relationship Id="rId6" Type="http://schemas.openxmlformats.org/officeDocument/2006/relationships/image" Target="../media/image172.png"/><Relationship Id="rId7" Type="http://schemas.openxmlformats.org/officeDocument/2006/relationships/image" Target="../media/image173.png"/><Relationship Id="rId8" Type="http://schemas.openxmlformats.org/officeDocument/2006/relationships/image" Target="../media/image174.png"/></Relationships>

</file>

<file path=ppt/slides/_rels/slide3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2.png"/><Relationship Id="rId3" Type="http://schemas.openxmlformats.org/officeDocument/2006/relationships/image" Target="../media/image2.png"/><Relationship Id="rId4" Type="http://schemas.openxmlformats.org/officeDocument/2006/relationships/image" Target="../media/image175.png"/><Relationship Id="rId5" Type="http://schemas.openxmlformats.org/officeDocument/2006/relationships/image" Target="../media/image176.png"/><Relationship Id="rId6" Type="http://schemas.openxmlformats.org/officeDocument/2006/relationships/image" Target="../media/image177.png"/><Relationship Id="rId7" Type="http://schemas.openxmlformats.org/officeDocument/2006/relationships/image" Target="../media/image178.png"/></Relationships>

</file>

<file path=ppt/slides/_rels/slide3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79.png"/><Relationship Id="rId3" Type="http://schemas.openxmlformats.org/officeDocument/2006/relationships/image" Target="../media/image180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6" Type="http://schemas.openxmlformats.org/officeDocument/2006/relationships/image" Target="../media/image21.png"/><Relationship Id="rId7" Type="http://schemas.openxmlformats.org/officeDocument/2006/relationships/image" Target="../media/image2.jpeg"/><Relationship Id="rId8" Type="http://schemas.openxmlformats.org/officeDocument/2006/relationships/image" Target="../media/image3.jpeg"/><Relationship Id="rId9" Type="http://schemas.openxmlformats.org/officeDocument/2006/relationships/image" Target="../media/image4.jpeg"/><Relationship Id="rId10" Type="http://schemas.openxmlformats.org/officeDocument/2006/relationships/image" Target="../media/image5.jpeg"/><Relationship Id="rId11" Type="http://schemas.openxmlformats.org/officeDocument/2006/relationships/image" Target="../media/image22.png"/><Relationship Id="rId12" Type="http://schemas.openxmlformats.org/officeDocument/2006/relationships/image" Target="../media/image23.png"/><Relationship Id="rId13" Type="http://schemas.openxmlformats.org/officeDocument/2006/relationships/image" Target="../media/image6.jpeg"/><Relationship Id="rId14" Type="http://schemas.openxmlformats.org/officeDocument/2006/relationships/image" Target="../media/image24.png"/><Relationship Id="rId15" Type="http://schemas.openxmlformats.org/officeDocument/2006/relationships/image" Target="../media/image7.jpeg"/><Relationship Id="rId16" Type="http://schemas.openxmlformats.org/officeDocument/2006/relationships/image" Target="../media/image8.jpeg"/><Relationship Id="rId17" Type="http://schemas.openxmlformats.org/officeDocument/2006/relationships/image" Target="../media/image25.png"/><Relationship Id="rId18" Type="http://schemas.openxmlformats.org/officeDocument/2006/relationships/image" Target="../media/image9.jpeg"/><Relationship Id="rId19" Type="http://schemas.openxmlformats.org/officeDocument/2006/relationships/image" Target="../media/image26.png"/></Relationships>

</file>

<file path=ppt/slides/_rels/slide4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79.png"/><Relationship Id="rId3" Type="http://schemas.openxmlformats.org/officeDocument/2006/relationships/image" Target="../media/image181.png"/></Relationships>

</file>

<file path=ppt/slides/_rels/slide4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79.png"/><Relationship Id="rId3" Type="http://schemas.openxmlformats.org/officeDocument/2006/relationships/image" Target="../media/image182.png"/></Relationships>

</file>

<file path=ppt/slides/_rels/slide4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79.png"/><Relationship Id="rId3" Type="http://schemas.openxmlformats.org/officeDocument/2006/relationships/image" Target="../media/image183.png"/></Relationships>

</file>

<file path=ppt/slides/_rels/slide4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4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00.png"/><Relationship Id="rId3" Type="http://schemas.openxmlformats.org/officeDocument/2006/relationships/image" Target="../media/image2.png"/><Relationship Id="rId4" Type="http://schemas.openxmlformats.org/officeDocument/2006/relationships/image" Target="../media/image184.png"/><Relationship Id="rId5" Type="http://schemas.openxmlformats.org/officeDocument/2006/relationships/image" Target="../media/image185.png"/><Relationship Id="rId6" Type="http://schemas.openxmlformats.org/officeDocument/2006/relationships/image" Target="../media/image186.png"/><Relationship Id="rId7" Type="http://schemas.openxmlformats.org/officeDocument/2006/relationships/image" Target="../media/image187.png"/><Relationship Id="rId8" Type="http://schemas.openxmlformats.org/officeDocument/2006/relationships/image" Target="../media/image188.png"/><Relationship Id="rId9" Type="http://schemas.openxmlformats.org/officeDocument/2006/relationships/image" Target="../media/image189.png"/><Relationship Id="rId10" Type="http://schemas.openxmlformats.org/officeDocument/2006/relationships/image" Target="../media/image5.tif"/><Relationship Id="rId11" Type="http://schemas.openxmlformats.org/officeDocument/2006/relationships/image" Target="../media/image6.tif"/><Relationship Id="rId12" Type="http://schemas.openxmlformats.org/officeDocument/2006/relationships/image" Target="../media/image1.tif"/></Relationships>

</file>

<file path=ppt/slides/_rels/slide4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.png"/><Relationship Id="rId3" Type="http://schemas.openxmlformats.org/officeDocument/2006/relationships/image" Target="../media/image190.png"/></Relationships>

</file>

<file path=ppt/slides/_rels/slide4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1.png"/><Relationship Id="rId3" Type="http://schemas.openxmlformats.org/officeDocument/2006/relationships/image" Target="../media/image2.jpeg"/><Relationship Id="rId4" Type="http://schemas.openxmlformats.org/officeDocument/2006/relationships/image" Target="../media/image22.jpeg"/><Relationship Id="rId5" Type="http://schemas.openxmlformats.org/officeDocument/2006/relationships/image" Target="../media/image23.jpeg"/><Relationship Id="rId6" Type="http://schemas.openxmlformats.org/officeDocument/2006/relationships/image" Target="../media/image24.jpeg"/><Relationship Id="rId7" Type="http://schemas.openxmlformats.org/officeDocument/2006/relationships/image" Target="../media/image25.jpeg"/><Relationship Id="rId8" Type="http://schemas.openxmlformats.org/officeDocument/2006/relationships/image" Target="../media/image26.jpeg"/><Relationship Id="rId9" Type="http://schemas.openxmlformats.org/officeDocument/2006/relationships/image" Target="../media/image27.jpeg"/><Relationship Id="rId10" Type="http://schemas.openxmlformats.org/officeDocument/2006/relationships/image" Target="../media/image28.jpeg"/><Relationship Id="rId11" Type="http://schemas.openxmlformats.org/officeDocument/2006/relationships/image" Target="../media/image29.jpeg"/><Relationship Id="rId12" Type="http://schemas.openxmlformats.org/officeDocument/2006/relationships/image" Target="../media/image192.png"/><Relationship Id="rId13" Type="http://schemas.openxmlformats.org/officeDocument/2006/relationships/image" Target="../media/image193.png"/><Relationship Id="rId14" Type="http://schemas.openxmlformats.org/officeDocument/2006/relationships/image" Target="../media/image194.png"/><Relationship Id="rId15" Type="http://schemas.openxmlformats.org/officeDocument/2006/relationships/image" Target="../media/image195.png"/></Relationships>

</file>

<file path=ppt/slides/_rels/slide4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.png"/><Relationship Id="rId3" Type="http://schemas.openxmlformats.org/officeDocument/2006/relationships/image" Target="../media/image196.png"/><Relationship Id="rId4" Type="http://schemas.openxmlformats.org/officeDocument/2006/relationships/image" Target="../media/image197.png"/><Relationship Id="rId5" Type="http://schemas.openxmlformats.org/officeDocument/2006/relationships/image" Target="../media/image198.png"/><Relationship Id="rId6" Type="http://schemas.openxmlformats.org/officeDocument/2006/relationships/image" Target="../media/image1.tif"/><Relationship Id="rId7" Type="http://schemas.openxmlformats.org/officeDocument/2006/relationships/image" Target="../media/image199.png"/><Relationship Id="rId8" Type="http://schemas.openxmlformats.org/officeDocument/2006/relationships/image" Target="../media/image200.png"/><Relationship Id="rId9" Type="http://schemas.openxmlformats.org/officeDocument/2006/relationships/image" Target="../media/image201.png"/><Relationship Id="rId10" Type="http://schemas.openxmlformats.org/officeDocument/2006/relationships/image" Target="../media/image202.png"/><Relationship Id="rId11" Type="http://schemas.openxmlformats.org/officeDocument/2006/relationships/image" Target="../media/image203.png"/></Relationships>

</file>

<file path=ppt/slides/_rels/slide4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.png"/><Relationship Id="rId3" Type="http://schemas.openxmlformats.org/officeDocument/2006/relationships/image" Target="../media/image204.png"/><Relationship Id="rId4" Type="http://schemas.openxmlformats.org/officeDocument/2006/relationships/image" Target="../media/image205.png"/><Relationship Id="rId5" Type="http://schemas.openxmlformats.org/officeDocument/2006/relationships/image" Target="../media/image206.png"/><Relationship Id="rId6" Type="http://schemas.openxmlformats.org/officeDocument/2006/relationships/image" Target="../media/image207.png"/><Relationship Id="rId7" Type="http://schemas.openxmlformats.org/officeDocument/2006/relationships/image" Target="../media/image208.png"/><Relationship Id="rId8" Type="http://schemas.openxmlformats.org/officeDocument/2006/relationships/image" Target="../media/image209.png"/><Relationship Id="rId9" Type="http://schemas.openxmlformats.org/officeDocument/2006/relationships/image" Target="../media/image210.png"/><Relationship Id="rId10" Type="http://schemas.openxmlformats.org/officeDocument/2006/relationships/image" Target="../media/image211.png"/><Relationship Id="rId11" Type="http://schemas.openxmlformats.org/officeDocument/2006/relationships/image" Target="../media/image212.png"/><Relationship Id="rId12" Type="http://schemas.openxmlformats.org/officeDocument/2006/relationships/image" Target="../media/image1.tif"/></Relationships>

</file>

<file path=ppt/slides/_rels/slide4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.png"/><Relationship Id="rId3" Type="http://schemas.openxmlformats.org/officeDocument/2006/relationships/image" Target="../media/image199.png"/><Relationship Id="rId4" Type="http://schemas.openxmlformats.org/officeDocument/2006/relationships/image" Target="../media/image201.png"/><Relationship Id="rId5" Type="http://schemas.openxmlformats.org/officeDocument/2006/relationships/image" Target="../media/image203.png"/><Relationship Id="rId6" Type="http://schemas.openxmlformats.org/officeDocument/2006/relationships/image" Target="../media/image213.png"/><Relationship Id="rId7" Type="http://schemas.openxmlformats.org/officeDocument/2006/relationships/image" Target="../media/image214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.png"/><Relationship Id="rId3" Type="http://schemas.openxmlformats.org/officeDocument/2006/relationships/hyperlink" Target="https://scil.usherbrooke.ca/courses/imn359/" TargetMode="External"/><Relationship Id="rId4" Type="http://schemas.openxmlformats.org/officeDocument/2006/relationships/image" Target="../media/image27.png"/><Relationship Id="rId5" Type="http://schemas.openxmlformats.org/officeDocument/2006/relationships/image" Target="../media/image28.png"/><Relationship Id="rId6" Type="http://schemas.openxmlformats.org/officeDocument/2006/relationships/image" Target="../media/image29.png"/><Relationship Id="rId7" Type="http://schemas.openxmlformats.org/officeDocument/2006/relationships/image" Target="../media/image30.png"/><Relationship Id="rId8" Type="http://schemas.openxmlformats.org/officeDocument/2006/relationships/image" Target="../media/image31.png"/></Relationships>

</file>

<file path=ppt/slides/_rels/slide5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.png"/><Relationship Id="rId3" Type="http://schemas.openxmlformats.org/officeDocument/2006/relationships/image" Target="../media/image215.png"/><Relationship Id="rId4" Type="http://schemas.openxmlformats.org/officeDocument/2006/relationships/image" Target="../media/image216.png"/><Relationship Id="rId5" Type="http://schemas.openxmlformats.org/officeDocument/2006/relationships/image" Target="../media/image217.png"/><Relationship Id="rId6" Type="http://schemas.openxmlformats.org/officeDocument/2006/relationships/image" Target="../media/image218.png"/><Relationship Id="rId7" Type="http://schemas.openxmlformats.org/officeDocument/2006/relationships/image" Target="../media/image219.png"/><Relationship Id="rId8" Type="http://schemas.openxmlformats.org/officeDocument/2006/relationships/image" Target="../media/image220.png"/><Relationship Id="rId9" Type="http://schemas.openxmlformats.org/officeDocument/2006/relationships/image" Target="../media/image221.png"/><Relationship Id="rId10" Type="http://schemas.openxmlformats.org/officeDocument/2006/relationships/image" Target="../media/image222.png"/><Relationship Id="rId11" Type="http://schemas.openxmlformats.org/officeDocument/2006/relationships/image" Target="../media/image223.png"/></Relationships>

</file>

<file path=ppt/slides/_rels/slide5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24.png"/><Relationship Id="rId3" Type="http://schemas.openxmlformats.org/officeDocument/2006/relationships/image" Target="../media/image225.png"/><Relationship Id="rId4" Type="http://schemas.openxmlformats.org/officeDocument/2006/relationships/image" Target="../media/image226.png"/><Relationship Id="rId5" Type="http://schemas.openxmlformats.org/officeDocument/2006/relationships/image" Target="../media/image227.png"/><Relationship Id="rId6" Type="http://schemas.openxmlformats.org/officeDocument/2006/relationships/image" Target="../media/image228.png"/><Relationship Id="rId7" Type="http://schemas.openxmlformats.org/officeDocument/2006/relationships/image" Target="../media/image229.png"/><Relationship Id="rId8" Type="http://schemas.openxmlformats.org/officeDocument/2006/relationships/image" Target="../media/image230.png"/><Relationship Id="rId9" Type="http://schemas.openxmlformats.org/officeDocument/2006/relationships/image" Target="../media/image231.png"/><Relationship Id="rId10" Type="http://schemas.openxmlformats.org/officeDocument/2006/relationships/image" Target="../media/image232.png"/><Relationship Id="rId11" Type="http://schemas.openxmlformats.org/officeDocument/2006/relationships/image" Target="../media/image233.png"/></Relationships>

</file>

<file path=ppt/slides/_rels/slide5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.png"/><Relationship Id="rId3" Type="http://schemas.openxmlformats.org/officeDocument/2006/relationships/image" Target="../media/image234.png"/><Relationship Id="rId4" Type="http://schemas.openxmlformats.org/officeDocument/2006/relationships/image" Target="../media/image235.png"/><Relationship Id="rId5" Type="http://schemas.openxmlformats.org/officeDocument/2006/relationships/image" Target="../media/image236.png"/><Relationship Id="rId6" Type="http://schemas.openxmlformats.org/officeDocument/2006/relationships/image" Target="../media/image237.png"/><Relationship Id="rId7" Type="http://schemas.openxmlformats.org/officeDocument/2006/relationships/image" Target="../media/image238.png"/><Relationship Id="rId8" Type="http://schemas.openxmlformats.org/officeDocument/2006/relationships/image" Target="../media/image201.png"/><Relationship Id="rId9" Type="http://schemas.openxmlformats.org/officeDocument/2006/relationships/image" Target="../media/image239.png"/><Relationship Id="rId10" Type="http://schemas.openxmlformats.org/officeDocument/2006/relationships/image" Target="../media/image240.png"/><Relationship Id="rId11" Type="http://schemas.openxmlformats.org/officeDocument/2006/relationships/image" Target="../media/image241.png"/><Relationship Id="rId12" Type="http://schemas.openxmlformats.org/officeDocument/2006/relationships/image" Target="../media/image242.png"/></Relationships>

</file>

<file path=ppt/slides/_rels/slide5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43.png"/><Relationship Id="rId4" Type="http://schemas.openxmlformats.org/officeDocument/2006/relationships/image" Target="../media/image244.png"/><Relationship Id="rId5" Type="http://schemas.openxmlformats.org/officeDocument/2006/relationships/image" Target="../media/image245.png"/><Relationship Id="rId6" Type="http://schemas.openxmlformats.org/officeDocument/2006/relationships/image" Target="../media/image246.png"/></Relationships>

</file>

<file path=ppt/slides/_rels/slide5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00.png"/><Relationship Id="rId3" Type="http://schemas.openxmlformats.org/officeDocument/2006/relationships/image" Target="../media/image2.png"/><Relationship Id="rId4" Type="http://schemas.openxmlformats.org/officeDocument/2006/relationships/image" Target="../media/image247.png"/><Relationship Id="rId5" Type="http://schemas.openxmlformats.org/officeDocument/2006/relationships/image" Target="../media/image248.png"/><Relationship Id="rId6" Type="http://schemas.openxmlformats.org/officeDocument/2006/relationships/image" Target="../media/image249.png"/></Relationships>

</file>

<file path=ppt/slides/_rels/slide5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00.png"/><Relationship Id="rId3" Type="http://schemas.openxmlformats.org/officeDocument/2006/relationships/image" Target="../media/image2.png"/><Relationship Id="rId4" Type="http://schemas.openxmlformats.org/officeDocument/2006/relationships/image" Target="../media/image250.png"/><Relationship Id="rId5" Type="http://schemas.openxmlformats.org/officeDocument/2006/relationships/image" Target="../media/image251.png"/><Relationship Id="rId6" Type="http://schemas.openxmlformats.org/officeDocument/2006/relationships/image" Target="../media/image249.png"/></Relationships>

</file>

<file path=ppt/slides/_rels/slide5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00.png"/><Relationship Id="rId3" Type="http://schemas.openxmlformats.org/officeDocument/2006/relationships/image" Target="../media/image2.png"/><Relationship Id="rId4" Type="http://schemas.openxmlformats.org/officeDocument/2006/relationships/image" Target="../media/image247.png"/><Relationship Id="rId5" Type="http://schemas.openxmlformats.org/officeDocument/2006/relationships/image" Target="../media/image252.png"/><Relationship Id="rId6" Type="http://schemas.openxmlformats.org/officeDocument/2006/relationships/image" Target="../media/image253.png"/></Relationships>

</file>

<file path=ppt/slides/_rels/slide5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.png"/><Relationship Id="rId3" Type="http://schemas.openxmlformats.org/officeDocument/2006/relationships/image" Target="../media/image2.png"/><Relationship Id="rId4" Type="http://schemas.openxmlformats.org/officeDocument/2006/relationships/image" Target="../media/image254.png"/><Relationship Id="rId5" Type="http://schemas.openxmlformats.org/officeDocument/2006/relationships/image" Target="../media/image255.png"/><Relationship Id="rId6" Type="http://schemas.openxmlformats.org/officeDocument/2006/relationships/image" Target="../media/image256.png"/></Relationships>

</file>

<file path=ppt/slides/_rels/slide5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.png"/><Relationship Id="rId3" Type="http://schemas.openxmlformats.org/officeDocument/2006/relationships/image" Target="../media/image2.png"/><Relationship Id="rId4" Type="http://schemas.openxmlformats.org/officeDocument/2006/relationships/image" Target="../media/image254.png"/><Relationship Id="rId5" Type="http://schemas.openxmlformats.org/officeDocument/2006/relationships/image" Target="../media/image257.png"/><Relationship Id="rId6" Type="http://schemas.openxmlformats.org/officeDocument/2006/relationships/image" Target="../media/image258.png"/></Relationships>

</file>

<file path=ppt/slides/_rels/slide5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.png"/><Relationship Id="rId3" Type="http://schemas.openxmlformats.org/officeDocument/2006/relationships/image" Target="../media/image2.png"/><Relationship Id="rId4" Type="http://schemas.openxmlformats.org/officeDocument/2006/relationships/image" Target="../media/image254.png"/><Relationship Id="rId5" Type="http://schemas.openxmlformats.org/officeDocument/2006/relationships/image" Target="../media/image259.png"/><Relationship Id="rId6" Type="http://schemas.openxmlformats.org/officeDocument/2006/relationships/image" Target="../media/image260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2.png"/><Relationship Id="rId3" Type="http://schemas.openxmlformats.org/officeDocument/2006/relationships/image" Target="../media/image2.png"/><Relationship Id="rId4" Type="http://schemas.openxmlformats.org/officeDocument/2006/relationships/hyperlink" Target="https://scil.usherbrooke.ca/courses/imn359/" TargetMode="External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35.png"/><Relationship Id="rId8" Type="http://schemas.openxmlformats.org/officeDocument/2006/relationships/image" Target="../media/image36.png"/><Relationship Id="rId9" Type="http://schemas.openxmlformats.org/officeDocument/2006/relationships/image" Target="../media/image37.png"/><Relationship Id="rId10" Type="http://schemas.openxmlformats.org/officeDocument/2006/relationships/image" Target="../media/image38.png"/><Relationship Id="rId11" Type="http://schemas.openxmlformats.org/officeDocument/2006/relationships/image" Target="../media/image39.png"/><Relationship Id="rId12" Type="http://schemas.openxmlformats.org/officeDocument/2006/relationships/image" Target="../media/image4.tif"/><Relationship Id="rId13" Type="http://schemas.openxmlformats.org/officeDocument/2006/relationships/image" Target="../media/image40.png"/><Relationship Id="rId14" Type="http://schemas.openxmlformats.org/officeDocument/2006/relationships/image" Target="../media/image41.png"/></Relationships>

</file>

<file path=ppt/slides/_rels/slide6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6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61.png"/></Relationships>

</file>

<file path=ppt/slides/_rels/slide6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62.png"/></Relationships>

</file>

<file path=ppt/slides/_rels/slide6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2.png"/><Relationship Id="rId3" Type="http://schemas.openxmlformats.org/officeDocument/2006/relationships/image" Target="../media/image2.png"/><Relationship Id="rId4" Type="http://schemas.openxmlformats.org/officeDocument/2006/relationships/image" Target="../media/image263.png"/><Relationship Id="rId5" Type="http://schemas.openxmlformats.org/officeDocument/2006/relationships/image" Target="../media/image1.tif"/><Relationship Id="rId6" Type="http://schemas.openxmlformats.org/officeDocument/2006/relationships/image" Target="../media/image264.png"/><Relationship Id="rId7" Type="http://schemas.openxmlformats.org/officeDocument/2006/relationships/image" Target="../media/image265.png"/><Relationship Id="rId8" Type="http://schemas.openxmlformats.org/officeDocument/2006/relationships/image" Target="../media/image266.png"/><Relationship Id="rId9" Type="http://schemas.openxmlformats.org/officeDocument/2006/relationships/image" Target="../media/image267.png"/></Relationships>

</file>

<file path=ppt/slides/_rels/slide6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2.png"/><Relationship Id="rId3" Type="http://schemas.openxmlformats.org/officeDocument/2006/relationships/image" Target="../media/image2.png"/><Relationship Id="rId4" Type="http://schemas.openxmlformats.org/officeDocument/2006/relationships/image" Target="../media/image264.png"/><Relationship Id="rId5" Type="http://schemas.openxmlformats.org/officeDocument/2006/relationships/image" Target="../media/image268.png"/><Relationship Id="rId6" Type="http://schemas.openxmlformats.org/officeDocument/2006/relationships/image" Target="../media/image269.png"/><Relationship Id="rId7" Type="http://schemas.openxmlformats.org/officeDocument/2006/relationships/image" Target="../media/image270.png"/></Relationships>

</file>

<file path=ppt/slides/_rels/slide6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2.png"/><Relationship Id="rId3" Type="http://schemas.openxmlformats.org/officeDocument/2006/relationships/image" Target="../media/image271.png"/><Relationship Id="rId4" Type="http://schemas.openxmlformats.org/officeDocument/2006/relationships/image" Target="../media/image30.jpeg"/></Relationships>

</file>

<file path=ppt/slides/_rels/slide6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jpeg"/><Relationship Id="rId3" Type="http://schemas.openxmlformats.org/officeDocument/2006/relationships/image" Target="../media/image32.jpeg"/><Relationship Id="rId4" Type="http://schemas.openxmlformats.org/officeDocument/2006/relationships/image" Target="../media/image272.png"/><Relationship Id="rId5" Type="http://schemas.openxmlformats.org/officeDocument/2006/relationships/image" Target="../media/image273.png"/><Relationship Id="rId6" Type="http://schemas.openxmlformats.org/officeDocument/2006/relationships/image" Target="../media/image33.jpeg"/><Relationship Id="rId7" Type="http://schemas.openxmlformats.org/officeDocument/2006/relationships/image" Target="../media/image34.jpeg"/><Relationship Id="rId8" Type="http://schemas.openxmlformats.org/officeDocument/2006/relationships/image" Target="../media/image274.png"/></Relationships>

</file>

<file path=ppt/slides/_rels/slide6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2.png"/><Relationship Id="rId3" Type="http://schemas.openxmlformats.org/officeDocument/2006/relationships/image" Target="../media/image275.png"/><Relationship Id="rId4" Type="http://schemas.openxmlformats.org/officeDocument/2006/relationships/image" Target="../media/image10.png"/><Relationship Id="rId5" Type="http://schemas.openxmlformats.org/officeDocument/2006/relationships/image" Target="../media/image276.png"/><Relationship Id="rId6" Type="http://schemas.openxmlformats.org/officeDocument/2006/relationships/image" Target="../media/image277.png"/><Relationship Id="rId7" Type="http://schemas.openxmlformats.org/officeDocument/2006/relationships/image" Target="../media/image278.png"/><Relationship Id="rId8" Type="http://schemas.openxmlformats.org/officeDocument/2006/relationships/image" Target="../media/image279.png"/><Relationship Id="rId9" Type="http://schemas.openxmlformats.org/officeDocument/2006/relationships/image" Target="../media/image280.png"/><Relationship Id="rId10" Type="http://schemas.openxmlformats.org/officeDocument/2006/relationships/image" Target="../media/image281.png"/><Relationship Id="rId11" Type="http://schemas.openxmlformats.org/officeDocument/2006/relationships/image" Target="../media/image282.png"/><Relationship Id="rId12" Type="http://schemas.openxmlformats.org/officeDocument/2006/relationships/image" Target="../media/image283.png"/><Relationship Id="rId13" Type="http://schemas.openxmlformats.org/officeDocument/2006/relationships/image" Target="../media/image284.png"/><Relationship Id="rId14" Type="http://schemas.openxmlformats.org/officeDocument/2006/relationships/image" Target="../media/image285.png"/><Relationship Id="rId15" Type="http://schemas.openxmlformats.org/officeDocument/2006/relationships/image" Target="../media/image286.png"/><Relationship Id="rId16" Type="http://schemas.openxmlformats.org/officeDocument/2006/relationships/image" Target="../media/image287.png"/><Relationship Id="rId17" Type="http://schemas.openxmlformats.org/officeDocument/2006/relationships/image" Target="../media/image288.png"/><Relationship Id="rId18" Type="http://schemas.openxmlformats.org/officeDocument/2006/relationships/image" Target="../media/image289.png"/><Relationship Id="rId19" Type="http://schemas.openxmlformats.org/officeDocument/2006/relationships/image" Target="../media/image290.png"/><Relationship Id="rId20" Type="http://schemas.openxmlformats.org/officeDocument/2006/relationships/image" Target="../media/image291.png"/><Relationship Id="rId21" Type="http://schemas.openxmlformats.org/officeDocument/2006/relationships/image" Target="../media/image292.png"/><Relationship Id="rId22" Type="http://schemas.openxmlformats.org/officeDocument/2006/relationships/image" Target="../media/image293.png"/><Relationship Id="rId23" Type="http://schemas.openxmlformats.org/officeDocument/2006/relationships/image" Target="../media/image294.png"/><Relationship Id="rId24" Type="http://schemas.openxmlformats.org/officeDocument/2006/relationships/image" Target="../media/image295.png"/><Relationship Id="rId25" Type="http://schemas.openxmlformats.org/officeDocument/2006/relationships/image" Target="../media/image296.png"/><Relationship Id="rId26" Type="http://schemas.openxmlformats.org/officeDocument/2006/relationships/image" Target="../media/image297.png"/><Relationship Id="rId27" Type="http://schemas.openxmlformats.org/officeDocument/2006/relationships/image" Target="../media/image298.png"/><Relationship Id="rId28" Type="http://schemas.openxmlformats.org/officeDocument/2006/relationships/image" Target="../media/image299.png"/><Relationship Id="rId29" Type="http://schemas.openxmlformats.org/officeDocument/2006/relationships/image" Target="../media/image300.png"/><Relationship Id="rId30" Type="http://schemas.openxmlformats.org/officeDocument/2006/relationships/image" Target="../media/image301.png"/><Relationship Id="rId31" Type="http://schemas.openxmlformats.org/officeDocument/2006/relationships/image" Target="../media/image302.png"/></Relationships>

</file>

<file path=ppt/slides/_rels/slide6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/Relationships>

</file>

<file path=ppt/slides/_rels/slide6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2.png"/><Relationship Id="rId3" Type="http://schemas.openxmlformats.org/officeDocument/2006/relationships/image" Target="../media/image303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2.png"/><Relationship Id="rId3" Type="http://schemas.openxmlformats.org/officeDocument/2006/relationships/image" Target="../media/image2.png"/><Relationship Id="rId4" Type="http://schemas.openxmlformats.org/officeDocument/2006/relationships/image" Target="../media/image43.png"/><Relationship Id="rId5" Type="http://schemas.openxmlformats.org/officeDocument/2006/relationships/image" Target="../media/image44.png"/><Relationship Id="rId6" Type="http://schemas.openxmlformats.org/officeDocument/2006/relationships/image" Target="../media/image45.png"/></Relationships>

</file>

<file path=ppt/slides/_rels/slide7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2.png"/><Relationship Id="rId3" Type="http://schemas.openxmlformats.org/officeDocument/2006/relationships/image" Target="../media/image304.png"/><Relationship Id="rId4" Type="http://schemas.openxmlformats.org/officeDocument/2006/relationships/image" Target="../media/image305.png"/><Relationship Id="rId5" Type="http://schemas.openxmlformats.org/officeDocument/2006/relationships/image" Target="../media/image306.png"/></Relationships>

</file>

<file path=ppt/slides/_rels/slide7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.png"/><Relationship Id="rId3" Type="http://schemas.openxmlformats.org/officeDocument/2006/relationships/image" Target="../media/image307.png"/><Relationship Id="rId4" Type="http://schemas.openxmlformats.org/officeDocument/2006/relationships/image" Target="../media/image308.png"/><Relationship Id="rId5" Type="http://schemas.openxmlformats.org/officeDocument/2006/relationships/image" Target="../media/image309.png"/><Relationship Id="rId6" Type="http://schemas.openxmlformats.org/officeDocument/2006/relationships/image" Target="../media/image4.png"/><Relationship Id="rId7" Type="http://schemas.openxmlformats.org/officeDocument/2006/relationships/image" Target="../media/image310.png"/></Relationships>

</file>

<file path=ppt/slides/_rels/slide7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2.png"/><Relationship Id="rId3" Type="http://schemas.openxmlformats.org/officeDocument/2006/relationships/image" Target="../media/image2.png"/><Relationship Id="rId4" Type="http://schemas.openxmlformats.org/officeDocument/2006/relationships/image" Target="../media/image311.png"/><Relationship Id="rId5" Type="http://schemas.openxmlformats.org/officeDocument/2006/relationships/image" Target="../media/image312.png"/></Relationships>

</file>

<file path=ppt/slides/_rels/slide7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13.png"/><Relationship Id="rId3" Type="http://schemas.openxmlformats.org/officeDocument/2006/relationships/image" Target="../media/image2.png"/><Relationship Id="rId4" Type="http://schemas.openxmlformats.org/officeDocument/2006/relationships/image" Target="../media/image314.png"/></Relationships>

</file>

<file path=ppt/slides/_rels/slide7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.png"/><Relationship Id="rId3" Type="http://schemas.openxmlformats.org/officeDocument/2006/relationships/image" Target="../media/image2.png"/><Relationship Id="rId4" Type="http://schemas.openxmlformats.org/officeDocument/2006/relationships/image" Target="../media/image315.png"/><Relationship Id="rId5" Type="http://schemas.openxmlformats.org/officeDocument/2006/relationships/image" Target="../media/image316.png"/><Relationship Id="rId6" Type="http://schemas.openxmlformats.org/officeDocument/2006/relationships/image" Target="../media/image317.png"/><Relationship Id="rId7" Type="http://schemas.openxmlformats.org/officeDocument/2006/relationships/image" Target="../media/image318.png"/><Relationship Id="rId8" Type="http://schemas.openxmlformats.org/officeDocument/2006/relationships/image" Target="../media/image319.png"/></Relationships>

</file>

<file path=ppt/slides/_rels/slide7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jpeg"/><Relationship Id="rId3" Type="http://schemas.openxmlformats.org/officeDocument/2006/relationships/image" Target="../media/image36.jpeg"/><Relationship Id="rId4" Type="http://schemas.openxmlformats.org/officeDocument/2006/relationships/image" Target="../media/image320.png"/></Relationships>

</file>

<file path=ppt/slides/_rels/slide7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2.png"/><Relationship Id="rId3" Type="http://schemas.openxmlformats.org/officeDocument/2006/relationships/image" Target="../media/image321.png"/><Relationship Id="rId4" Type="http://schemas.openxmlformats.org/officeDocument/2006/relationships/image" Target="../media/image322.png"/><Relationship Id="rId5" Type="http://schemas.openxmlformats.org/officeDocument/2006/relationships/image" Target="../media/image323.png"/></Relationships>

</file>

<file path=ppt/slides/_rels/slide7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.png"/><Relationship Id="rId3" Type="http://schemas.openxmlformats.org/officeDocument/2006/relationships/image" Target="../media/image324.png"/><Relationship Id="rId4" Type="http://schemas.openxmlformats.org/officeDocument/2006/relationships/image" Target="../media/image325.png"/><Relationship Id="rId5" Type="http://schemas.openxmlformats.org/officeDocument/2006/relationships/image" Target="../media/image326.png"/></Relationships>

</file>

<file path=ppt/slides/_rels/slide7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.png"/><Relationship Id="rId3" Type="http://schemas.openxmlformats.org/officeDocument/2006/relationships/image" Target="../media/image327.png"/><Relationship Id="rId4" Type="http://schemas.openxmlformats.org/officeDocument/2006/relationships/image" Target="../media/image328.png"/><Relationship Id="rId5" Type="http://schemas.openxmlformats.org/officeDocument/2006/relationships/image" Target="../media/image329.png"/><Relationship Id="rId6" Type="http://schemas.openxmlformats.org/officeDocument/2006/relationships/image" Target="../media/image330.png"/></Relationships>

</file>

<file path=ppt/slides/_rels/slide7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13.png"/><Relationship Id="rId4" Type="http://schemas.openxmlformats.org/officeDocument/2006/relationships/image" Target="../media/image331.png"/><Relationship Id="rId5" Type="http://schemas.openxmlformats.org/officeDocument/2006/relationships/image" Target="../media/image332.png"/><Relationship Id="rId6" Type="http://schemas.openxmlformats.org/officeDocument/2006/relationships/image" Target="../media/image333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.png"/><Relationship Id="rId3" Type="http://schemas.openxmlformats.org/officeDocument/2006/relationships/image" Target="../media/image46.png"/><Relationship Id="rId4" Type="http://schemas.openxmlformats.org/officeDocument/2006/relationships/image" Target="../media/image47.png"/><Relationship Id="rId5" Type="http://schemas.openxmlformats.org/officeDocument/2006/relationships/image" Target="../media/image48.png"/><Relationship Id="rId6" Type="http://schemas.openxmlformats.org/officeDocument/2006/relationships/image" Target="../media/image49.png"/><Relationship Id="rId7" Type="http://schemas.openxmlformats.org/officeDocument/2006/relationships/image" Target="../media/image1.tif"/></Relationships>

</file>

<file path=ppt/slides/_rels/slide8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4.png"/><Relationship Id="rId3" Type="http://schemas.openxmlformats.org/officeDocument/2006/relationships/image" Target="../media/image335.png"/><Relationship Id="rId4" Type="http://schemas.openxmlformats.org/officeDocument/2006/relationships/image" Target="../media/image336.png"/><Relationship Id="rId5" Type="http://schemas.openxmlformats.org/officeDocument/2006/relationships/image" Target="../media/image337.png"/><Relationship Id="rId6" Type="http://schemas.openxmlformats.org/officeDocument/2006/relationships/image" Target="../media/image338.png"/><Relationship Id="rId7" Type="http://schemas.openxmlformats.org/officeDocument/2006/relationships/image" Target="../media/image339.png"/><Relationship Id="rId8" Type="http://schemas.openxmlformats.org/officeDocument/2006/relationships/image" Target="../media/image57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jpeg"/><Relationship Id="rId3" Type="http://schemas.openxmlformats.org/officeDocument/2006/relationships/image" Target="../media/image50.png"/><Relationship Id="rId4" Type="http://schemas.openxmlformats.org/officeDocument/2006/relationships/image" Target="../media/image51.png"/><Relationship Id="rId5" Type="http://schemas.openxmlformats.org/officeDocument/2006/relationships/image" Target="../media/image52.png"/><Relationship Id="rId6" Type="http://schemas.openxmlformats.org/officeDocument/2006/relationships/image" Target="../media/image53.png"/><Relationship Id="rId7" Type="http://schemas.openxmlformats.org/officeDocument/2006/relationships/image" Target="../media/image11.jpeg"/><Relationship Id="rId8" Type="http://schemas.openxmlformats.org/officeDocument/2006/relationships/image" Target="../media/image12.jpeg"/><Relationship Id="rId9" Type="http://schemas.openxmlformats.org/officeDocument/2006/relationships/image" Target="../media/image54.png"/><Relationship Id="rId10" Type="http://schemas.openxmlformats.org/officeDocument/2006/relationships/image" Target="../media/image55.png"/><Relationship Id="rId11" Type="http://schemas.openxmlformats.org/officeDocument/2006/relationships/image" Target="../media/image56.png"/><Relationship Id="rId12" Type="http://schemas.openxmlformats.org/officeDocument/2006/relationships/image" Target="../media/image57.png"/><Relationship Id="rId13" Type="http://schemas.openxmlformats.org/officeDocument/2006/relationships/image" Target="../media/image58.png"/><Relationship Id="rId14" Type="http://schemas.openxmlformats.org/officeDocument/2006/relationships/image" Target="../media/image59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Chapitre 4…"/>
          <p:cNvSpPr txBox="1"/>
          <p:nvPr>
            <p:ph type="subTitle" sz="half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Chapitre 4</a:t>
            </a:r>
          </a:p>
          <a:p>
            <a:pPr lvl="1"/>
            <a:r>
              <a:t>Filtrage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Slide Number"/>
          <p:cNvSpPr txBox="1"/>
          <p:nvPr>
            <p:ph type="sldNum" sz="quarter" idx="2"/>
          </p:nvPr>
        </p:nvSpPr>
        <p:spPr>
          <a:xfrm>
            <a:off x="11658092" y="8886613"/>
            <a:ext cx="371349" cy="38703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272" name="Filtres passe-bas"/>
          <p:cNvSpPr txBox="1"/>
          <p:nvPr>
            <p:ph type="title" idx="4294967295"/>
          </p:nvPr>
        </p:nvSpPr>
        <p:spPr>
          <a:xfrm>
            <a:off x="975359" y="216746"/>
            <a:ext cx="11054082" cy="1625601"/>
          </a:xfrm>
          <a:prstGeom prst="rect">
            <a:avLst/>
          </a:prstGeom>
        </p:spPr>
        <p:txBody>
          <a:bodyPr lIns="65023" tIns="65023" rIns="65023" bIns="65023"/>
          <a:lstStyle>
            <a:lvl1pPr marL="0" indent="0" defTabSz="1300480">
              <a:buSzTx/>
              <a:buNone/>
              <a:defRPr b="0" cap="none" sz="50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Filtres passe-bas</a:t>
            </a:r>
          </a:p>
        </p:txBody>
      </p:sp>
      <p:sp>
        <p:nvSpPr>
          <p:cNvPr id="273" name="Filtre moyenneur"/>
          <p:cNvSpPr txBox="1"/>
          <p:nvPr/>
        </p:nvSpPr>
        <p:spPr>
          <a:xfrm>
            <a:off x="1577734" y="1657208"/>
            <a:ext cx="2224880" cy="4483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defTabSz="1300480">
              <a:spcBef>
                <a:spcPts val="0"/>
              </a:spcBef>
              <a:buClrTx/>
              <a:defRPr b="1" sz="2200">
                <a:solidFill>
                  <a:srgbClr val="000000"/>
                </a:solidFill>
              </a:defRPr>
            </a:lvl1pPr>
          </a:lstStyle>
          <a:p>
            <a:pPr/>
            <a:r>
              <a:t>Filtre moyenneur</a:t>
            </a:r>
          </a:p>
        </p:txBody>
      </p:sp>
      <p:sp>
        <p:nvSpPr>
          <p:cNvPr id="274" name="Exemple :"/>
          <p:cNvSpPr txBox="1"/>
          <p:nvPr/>
        </p:nvSpPr>
        <p:spPr>
          <a:xfrm>
            <a:off x="548188" y="2253262"/>
            <a:ext cx="1283268" cy="4483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defTabSz="1300480">
              <a:spcBef>
                <a:spcPts val="0"/>
              </a:spcBef>
              <a:buClrTx/>
              <a:defRPr sz="2200">
                <a:solidFill>
                  <a:srgbClr val="000000"/>
                </a:solidFill>
              </a:defRPr>
            </a:lvl1pPr>
          </a:lstStyle>
          <a:p>
            <a:pPr/>
            <a:r>
              <a:t>Exemple :</a:t>
            </a:r>
          </a:p>
        </p:txBody>
      </p:sp>
      <p:sp>
        <p:nvSpPr>
          <p:cNvPr id="275" name="Filtre utilisé lors de filtrages spatiaux"/>
          <p:cNvSpPr txBox="1"/>
          <p:nvPr/>
        </p:nvSpPr>
        <p:spPr>
          <a:xfrm>
            <a:off x="1464846" y="1262097"/>
            <a:ext cx="3551992" cy="3870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/>
          <a:p>
            <a:pPr defTabSz="1300480">
              <a:spcBef>
                <a:spcPts val="0"/>
              </a:spcBef>
              <a:buClrTx/>
              <a:defRPr sz="1800">
                <a:solidFill>
                  <a:srgbClr val="000000"/>
                </a:solidFill>
              </a:defRPr>
            </a:pPr>
            <a:r>
              <a:t>Filtre utilisé lors de filtrages </a:t>
            </a:r>
            <a:r>
              <a:t>spatiaux</a:t>
            </a:r>
          </a:p>
        </p:txBody>
      </p:sp>
      <p:pic>
        <p:nvPicPr>
          <p:cNvPr id="276" name="cameramanPorte3x3" descr="cameramanPorte3x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40550" y="2777066"/>
            <a:ext cx="2759006" cy="2736428"/>
          </a:xfrm>
          <a:prstGeom prst="rect">
            <a:avLst/>
          </a:prstGeom>
          <a:ln w="12700">
            <a:miter lim="400000"/>
          </a:ln>
        </p:spPr>
      </p:pic>
      <p:pic>
        <p:nvPicPr>
          <p:cNvPr id="277" name="cameramanPorte5x5" descr="cameramanPorte5x5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734364" y="2749973"/>
            <a:ext cx="2718365" cy="2729654"/>
          </a:xfrm>
          <a:prstGeom prst="rect">
            <a:avLst/>
          </a:prstGeom>
          <a:ln w="12700">
            <a:miter lim="400000"/>
          </a:ln>
        </p:spPr>
      </p:pic>
      <p:pic>
        <p:nvPicPr>
          <p:cNvPr id="278" name="cameramanPorte11x11" descr="cameramanPorte11x11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606258" y="2745457"/>
            <a:ext cx="2761263" cy="2740943"/>
          </a:xfrm>
          <a:prstGeom prst="rect">
            <a:avLst/>
          </a:prstGeom>
          <a:ln w="12700">
            <a:miter lim="400000"/>
          </a:ln>
        </p:spPr>
      </p:pic>
      <p:pic>
        <p:nvPicPr>
          <p:cNvPr id="279" name="cameramanPorte15x15" descr="cameramanPorte15x15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9557173" y="2727395"/>
            <a:ext cx="2770294" cy="2781583"/>
          </a:xfrm>
          <a:prstGeom prst="rect">
            <a:avLst/>
          </a:prstGeom>
          <a:ln w="12700">
            <a:miter lim="400000"/>
          </a:ln>
        </p:spPr>
      </p:pic>
      <p:pic>
        <p:nvPicPr>
          <p:cNvPr id="280" name="cameramanGauss5" descr="cameramanGauss5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9600071" y="6217920"/>
            <a:ext cx="2781583" cy="2749974"/>
          </a:xfrm>
          <a:prstGeom prst="rect">
            <a:avLst/>
          </a:prstGeom>
          <a:ln w="12700">
            <a:miter lim="400000"/>
          </a:ln>
        </p:spPr>
      </p:pic>
      <p:pic>
        <p:nvPicPr>
          <p:cNvPr id="281" name="image.pdf" descr="image.pdf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180817" y="5592515"/>
            <a:ext cx="1501423" cy="801512"/>
          </a:xfrm>
          <a:prstGeom prst="rect">
            <a:avLst/>
          </a:prstGeom>
          <a:ln w="12700">
            <a:miter lim="400000"/>
          </a:ln>
        </p:spPr>
      </p:pic>
      <p:pic>
        <p:nvPicPr>
          <p:cNvPr id="282" name="image.pdf" descr="image.pdf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4736817" y="5592515"/>
            <a:ext cx="634437" cy="347699"/>
          </a:xfrm>
          <a:prstGeom prst="rect">
            <a:avLst/>
          </a:prstGeom>
          <a:ln w="12700">
            <a:miter lim="400000"/>
          </a:ln>
        </p:spPr>
      </p:pic>
      <p:pic>
        <p:nvPicPr>
          <p:cNvPr id="283" name="image.pdf" descr="image.pdf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7480017" y="5619608"/>
            <a:ext cx="864730" cy="318348"/>
          </a:xfrm>
          <a:prstGeom prst="rect">
            <a:avLst/>
          </a:prstGeom>
          <a:ln w="12700">
            <a:miter lim="400000"/>
          </a:ln>
        </p:spPr>
      </p:pic>
      <p:pic>
        <p:nvPicPr>
          <p:cNvPr id="284" name="image.pdf" descr="image.pdf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10419644" y="5578968"/>
            <a:ext cx="891823" cy="345441"/>
          </a:xfrm>
          <a:prstGeom prst="rect">
            <a:avLst/>
          </a:prstGeom>
          <a:ln w="12700">
            <a:miter lim="400000"/>
          </a:ln>
        </p:spPr>
      </p:pic>
      <p:pic>
        <p:nvPicPr>
          <p:cNvPr id="285" name="image.pdf" descr="image.pdf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8157350" y="8597617"/>
            <a:ext cx="1472073" cy="39285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7" name="Source : Source : " descr="Source : Source : "/>
          <p:cNvPicPr>
            <a:picLocks noChangeAspect="0"/>
          </p:cNvPicPr>
          <p:nvPr>
            <p:ph type="body" idx="21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88900" y="8912411"/>
            <a:ext cx="6108700" cy="587190"/>
          </a:xfrm>
          <a:prstGeom prst="rect">
            <a:avLst/>
          </a:prstGeom>
          <a:ln w="9525">
            <a:round/>
          </a:ln>
          <a:effectLst>
            <a:outerShdw sx="100000" sy="100000" kx="0" ky="0" algn="b" rotWithShape="0" blurRad="12700" dist="12700" dir="1980000">
              <a:srgbClr val="D6D6D6"/>
            </a:outerShdw>
          </a:effectLst>
        </p:spPr>
      </p:pic>
      <p:sp>
        <p:nvSpPr>
          <p:cNvPr id="288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289" name="Filtre moyenneur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AutoNum type="arabicPeriod" startAt="2"/>
            </a:lvl1pPr>
            <a:lvl2pPr>
              <a:buAutoNum type="alphaLcParenR" startAt="2"/>
            </a:lvl2pPr>
          </a:lstStyle>
          <a:p>
            <a:pPr/>
            <a:r>
              <a:t>Filtre moyenneur </a:t>
            </a:r>
          </a:p>
          <a:p>
            <a:pPr lvl="1"/>
            <a:r>
              <a:t>Pondéré</a:t>
            </a:r>
          </a:p>
        </p:txBody>
      </p:sp>
      <p:sp>
        <p:nvSpPr>
          <p:cNvPr id="290" name="Réduction du bru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buAutoNum type="arabicPeriod" startAt="2"/>
            </a:lvl1pPr>
          </a:lstStyle>
          <a:p>
            <a:pPr/>
            <a:r>
              <a:t>Réduction du bruit</a:t>
            </a:r>
          </a:p>
        </p:txBody>
      </p:sp>
      <p:pic>
        <p:nvPicPr>
          <p:cNvPr id="291" name="droppedImage.tiff" descr="droppedImage.tiff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538865" y="6285619"/>
            <a:ext cx="3162301" cy="3200401"/>
          </a:xfrm>
          <a:prstGeom prst="rect">
            <a:avLst/>
          </a:prstGeom>
        </p:spPr>
      </p:pic>
      <p:grpSp>
        <p:nvGrpSpPr>
          <p:cNvPr id="294" name="Group"/>
          <p:cNvGrpSpPr/>
          <p:nvPr/>
        </p:nvGrpSpPr>
        <p:grpSpPr>
          <a:xfrm>
            <a:off x="5156522" y="3001491"/>
            <a:ext cx="11288448" cy="8702027"/>
            <a:chOff x="470222" y="-7453"/>
            <a:chExt cx="11288447" cy="8702026"/>
          </a:xfrm>
        </p:grpSpPr>
        <p:pic>
          <p:nvPicPr>
            <p:cNvPr id="292" name="droppedImage.tiff" descr="droppedImage.tiff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8596369" y="5494172"/>
              <a:ext cx="3162301" cy="3200401"/>
            </a:xfrm>
            <a:prstGeom prst="rect">
              <a:avLst/>
            </a:prstGeom>
            <a:effectLst/>
          </p:spPr>
        </p:pic>
        <p:sp>
          <p:nvSpPr>
            <p:cNvPr id="293" name="lissage moyen 7 × 7"/>
            <p:cNvSpPr/>
            <p:nvPr/>
          </p:nvSpPr>
          <p:spPr>
            <a:xfrm>
              <a:off x="470222" y="-7454"/>
              <a:ext cx="2207469" cy="44861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76200" tIns="76200" rIns="76200" bIns="76200" numCol="1" anchor="ctr">
              <a:spAutoFit/>
            </a:bodyPr>
            <a:lstStyle/>
            <a:p>
              <a:pPr algn="ctr" defTabSz="457200">
                <a:spcBef>
                  <a:spcPts val="0"/>
                </a:spcBef>
                <a:defRPr>
                  <a:solidFill>
                    <a:srgbClr val="232A32"/>
                  </a:solidFill>
                </a:defRPr>
              </a:pPr>
              <a:r>
                <a:t>lissage moyen 7 </a:t>
              </a:r>
              <a:r>
                <a:rPr spc="154" sz="2200">
                  <a:latin typeface="Apple Symbols"/>
                  <a:ea typeface="Apple Symbols"/>
                  <a:cs typeface="Apple Symbols"/>
                  <a:sym typeface="Apple Symbols"/>
                </a:rPr>
                <a:t>×</a:t>
              </a:r>
              <a:r>
                <a:t> 7</a:t>
              </a:r>
            </a:p>
          </p:txBody>
        </p:sp>
      </p:grpSp>
      <p:grpSp>
        <p:nvGrpSpPr>
          <p:cNvPr id="297" name="Group"/>
          <p:cNvGrpSpPr/>
          <p:nvPr/>
        </p:nvGrpSpPr>
        <p:grpSpPr>
          <a:xfrm>
            <a:off x="8330356" y="2994025"/>
            <a:ext cx="3404444" cy="3825876"/>
            <a:chOff x="-12774" y="-14920"/>
            <a:chExt cx="3404443" cy="3825875"/>
          </a:xfrm>
        </p:grpSpPr>
        <p:pic>
          <p:nvPicPr>
            <p:cNvPr id="295" name="droppedImage.tiff" descr="droppedImage.tiff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178568" y="595492"/>
              <a:ext cx="3213101" cy="3215464"/>
            </a:xfrm>
            <a:prstGeom prst="rect">
              <a:avLst/>
            </a:prstGeom>
            <a:effectLst/>
          </p:spPr>
        </p:pic>
        <p:sp>
          <p:nvSpPr>
            <p:cNvPr id="296" name="lissage gaussien σ = 1.3 (9 × 9)"/>
            <p:cNvSpPr/>
            <p:nvPr/>
          </p:nvSpPr>
          <p:spPr>
            <a:xfrm>
              <a:off x="-12775" y="-14921"/>
              <a:ext cx="3365278" cy="4635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76200" tIns="76200" rIns="76200" bIns="76200" numCol="1" anchor="ctr">
              <a:spAutoFit/>
            </a:bodyPr>
            <a:lstStyle/>
            <a:p>
              <a:pPr algn="ctr" defTabSz="457200">
                <a:spcBef>
                  <a:spcPts val="0"/>
                </a:spcBef>
                <a:defRPr>
                  <a:solidFill>
                    <a:srgbClr val="232A32"/>
                  </a:solidFill>
                </a:defRPr>
              </a:pPr>
              <a:r>
                <a:t>lissage gaussien </a:t>
              </a:r>
              <a:r>
                <a:rPr i="1" spc="100">
                  <a:latin typeface="+mj-lt"/>
                  <a:ea typeface="+mj-ea"/>
                  <a:cs typeface="+mj-cs"/>
                  <a:sym typeface="Times Roman"/>
                </a:rPr>
                <a:t>σ</a:t>
              </a:r>
              <a:r>
                <a:t> = 1.3 (9 </a:t>
              </a:r>
              <a:r>
                <a:rPr spc="154" sz="2200">
                  <a:latin typeface="Apple Symbols"/>
                  <a:ea typeface="Apple Symbols"/>
                  <a:cs typeface="Apple Symbols"/>
                  <a:sym typeface="Apple Symbols"/>
                </a:rPr>
                <a:t>×</a:t>
              </a:r>
              <a:r>
                <a:t> 9)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Filtre moyenneur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AutoNum type="arabicPeriod" startAt="2"/>
            </a:lvl1pPr>
            <a:lvl2pPr>
              <a:buAutoNum type="alphaLcParenR" startAt="2"/>
            </a:lvl2pPr>
            <a:lvl3pPr>
              <a:buBlip>
                <a:blip r:embed="rId2"/>
              </a:buBlip>
            </a:lvl3pPr>
          </a:lstStyle>
          <a:p>
            <a:pPr/>
            <a:r>
              <a:t>Filtre moyenneur </a:t>
            </a:r>
          </a:p>
          <a:p>
            <a:pPr lvl="1"/>
            <a:r>
              <a:t>Pondéré </a:t>
            </a:r>
          </a:p>
          <a:p>
            <a:pPr lvl="2"/>
            <a:r>
              <a:t>Gaussien</a:t>
            </a:r>
          </a:p>
        </p:txBody>
      </p:sp>
      <p:sp>
        <p:nvSpPr>
          <p:cNvPr id="300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301" name="Réduction du bruit"/>
          <p:cNvSpPr txBox="1"/>
          <p:nvPr>
            <p:ph type="title"/>
          </p:nvPr>
        </p:nvSpPr>
        <p:spPr>
          <a:xfrm>
            <a:off x="342900" y="1282700"/>
            <a:ext cx="12319000" cy="596900"/>
          </a:xfrm>
          <a:prstGeom prst="rect">
            <a:avLst/>
          </a:prstGeom>
        </p:spPr>
        <p:txBody>
          <a:bodyPr/>
          <a:lstStyle>
            <a:lvl1pPr>
              <a:buAutoNum type="arabicPeriod" startAt="2"/>
            </a:lvl1pPr>
          </a:lstStyle>
          <a:p>
            <a:pPr/>
            <a:r>
              <a:t>Réduction du bruit</a:t>
            </a:r>
          </a:p>
        </p:txBody>
      </p:sp>
      <p:pic>
        <p:nvPicPr>
          <p:cNvPr id="302" name="temp.pdf" descr="temp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750677" y="1692865"/>
            <a:ext cx="4265552" cy="183440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05" name="Group"/>
          <p:cNvGrpSpPr/>
          <p:nvPr/>
        </p:nvGrpSpPr>
        <p:grpSpPr>
          <a:xfrm>
            <a:off x="8876450" y="1393504"/>
            <a:ext cx="3860801" cy="3024179"/>
            <a:chOff x="-76200" y="-101600"/>
            <a:chExt cx="3860800" cy="3024178"/>
          </a:xfrm>
        </p:grpSpPr>
        <p:pic>
          <p:nvPicPr>
            <p:cNvPr id="303" name="droppedImage.tiff" descr="droppedImage.tiff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-76200" y="-101600"/>
              <a:ext cx="3860800" cy="3024179"/>
            </a:xfrm>
            <a:prstGeom prst="rect">
              <a:avLst/>
            </a:prstGeom>
            <a:effectLst/>
          </p:spPr>
        </p:pic>
        <p:pic>
          <p:nvPicPr>
            <p:cNvPr id="304" name="temp.pdf" descr="temp.pdf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255181" y="76200"/>
              <a:ext cx="698138" cy="35850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06" name="Text"/>
          <p:cNvSpPr txBox="1"/>
          <p:nvPr/>
        </p:nvSpPr>
        <p:spPr>
          <a:xfrm>
            <a:off x="287277" y="3787473"/>
            <a:ext cx="5699246" cy="49726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6200" tIns="76200" rIns="76200" bIns="76200" anchor="ctr">
            <a:spAutoFit/>
          </a:bodyPr>
          <a:lstStyle/>
          <a:p>
            <a:pPr algn="ctr">
              <a:spcBef>
                <a:spcPts val="2400"/>
              </a:spcBef>
            </a:pPr>
            <a14:m>
              <m:oMathPara>
                <m:oMathParaPr>
                  <m:jc m:val="center"/>
                </m:oMathParaPr>
                <m:oMath>
                  <m:sSub>
                    <m:e>
                      <m:r>
                        <a:rPr xmlns:a="http://schemas.openxmlformats.org/drawingml/2006/main" sz="2050" i="1">
                          <a:solidFill>
                            <a:srgbClr val="222222"/>
                          </a:solidFill>
                          <a:latin typeface="Cambria Math" panose="02040503050406030204" pitchFamily="18" charset="0"/>
                        </a:rPr>
                        <m:t>g</m:t>
                      </m:r>
                    </m:e>
                    <m:sub>
                      <m:r>
                        <a:rPr xmlns:a="http://schemas.openxmlformats.org/drawingml/2006/main" sz="2050" i="1">
                          <a:solidFill>
                            <a:srgbClr val="222222"/>
                          </a:solidFill>
                          <a:latin typeface="Cambria Math" panose="02040503050406030204" pitchFamily="18" charset="0"/>
                        </a:rPr>
                        <m:t>σ</m:t>
                      </m:r>
                    </m:sub>
                  </m:sSub>
                  <m:r>
                    <a:rPr xmlns:a="http://schemas.openxmlformats.org/drawingml/2006/main" sz="2050" i="1">
                      <a:solidFill>
                        <a:srgbClr val="222222"/>
                      </a:solidFill>
                      <a:latin typeface="Cambria Math" panose="02040503050406030204" pitchFamily="18" charset="0"/>
                    </a:rPr>
                    <m:t>(</m:t>
                  </m:r>
                  <m:r>
                    <a:rPr xmlns:a="http://schemas.openxmlformats.org/drawingml/2006/main" sz="2050" i="1">
                      <a:solidFill>
                        <a:srgbClr val="222222"/>
                      </a:solidFill>
                      <a:latin typeface="Cambria Math" panose="02040503050406030204" pitchFamily="18" charset="0"/>
                    </a:rPr>
                    <m:t>x</m:t>
                  </m:r>
                  <m:r>
                    <a:rPr xmlns:a="http://schemas.openxmlformats.org/drawingml/2006/main" sz="2050" i="1">
                      <a:solidFill>
                        <a:srgbClr val="222222"/>
                      </a:solidFill>
                      <a:latin typeface="Cambria Math" panose="02040503050406030204" pitchFamily="18" charset="0"/>
                    </a:rPr>
                    <m:t>)</m:t>
                  </m:r>
                  <m:r>
                    <a:rPr xmlns:a="http://schemas.openxmlformats.org/drawingml/2006/main" sz="2050" i="1">
                      <a:solidFill>
                        <a:srgbClr val="222222"/>
                      </a:solidFill>
                      <a:latin typeface="Cambria Math" panose="02040503050406030204" pitchFamily="18" charset="0"/>
                    </a:rPr>
                    <m:t>=</m:t>
                  </m:r>
                  <m:f>
                    <m:fPr>
                      <m:ctrlPr>
                        <a:rPr xmlns:a="http://schemas.openxmlformats.org/drawingml/2006/main" sz="2050" i="1">
                          <a:solidFill>
                            <a:srgbClr val="222222"/>
                          </a:solidFill>
                          <a:latin typeface="Cambria Math" panose="02040503050406030204" pitchFamily="18" charset="0"/>
                        </a:rPr>
                      </m:ctrlPr>
                      <m:type m:val="bar"/>
                    </m:fPr>
                    <m:num>
                      <m:r>
                        <a:rPr xmlns:a="http://schemas.openxmlformats.org/drawingml/2006/main" sz="2050" i="1">
                          <a:solidFill>
                            <a:srgbClr val="222222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num>
                    <m:den>
                      <m:r>
                        <a:rPr xmlns:a="http://schemas.openxmlformats.org/drawingml/2006/main" sz="2050" i="1">
                          <a:solidFill>
                            <a:srgbClr val="222222"/>
                          </a:solidFill>
                          <a:latin typeface="Cambria Math" panose="02040503050406030204" pitchFamily="18" charset="0"/>
                        </a:rPr>
                        <m:t>σ</m:t>
                      </m:r>
                      <m:rad>
                        <m:radPr>
                          <m:ctrlPr>
                            <a:rPr xmlns:a="http://schemas.openxmlformats.org/drawingml/2006/main" sz="2050" i="1">
                              <a:solidFill>
                                <a:srgbClr val="222222"/>
                              </a:solidFill>
                              <a:latin typeface="Cambria Math" panose="02040503050406030204" pitchFamily="18" charset="0"/>
                            </a:rPr>
                          </m:ctrlPr>
                          <m:degHide m:val="on"/>
                        </m:radPr>
                        <m:deg/>
                        <m:e>
                          <m:r>
                            <a:rPr xmlns:a="http://schemas.openxmlformats.org/drawingml/2006/main" sz="2050" i="1">
                              <a:solidFill>
                                <a:srgbClr val="222222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xmlns:a="http://schemas.openxmlformats.org/drawingml/2006/main" sz="2050" i="1">
                              <a:solidFill>
                                <a:srgbClr val="222222"/>
                              </a:solidFill>
                              <a:latin typeface="Cambria Math" panose="02040503050406030204" pitchFamily="18" charset="0"/>
                            </a:rPr>
                            <m:t>π</m:t>
                          </m:r>
                        </m:e>
                      </m:rad>
                    </m:den>
                  </m:f>
                  <m:sSup>
                    <m:e>
                      <m:r>
                        <m:rPr>
                          <m:sty m:val="p"/>
                        </m:rPr>
                        <a:rPr xmlns:a="http://schemas.openxmlformats.org/drawingml/2006/main" sz="2050" i="1">
                          <a:solidFill>
                            <a:srgbClr val="222222"/>
                          </a:solidFill>
                          <a:latin typeface="Cambria Math" panose="02040503050406030204" pitchFamily="18" charset="0"/>
                        </a:rPr>
                        <m:t>e</m:t>
                      </m:r>
                    </m:e>
                    <m:sup>
                      <m:r>
                        <a:rPr xmlns:a="http://schemas.openxmlformats.org/drawingml/2006/main" sz="2050" i="1">
                          <a:solidFill>
                            <a:srgbClr val="222222"/>
                          </a:solidFill>
                          <a:latin typeface="Cambria Math" panose="02040503050406030204" pitchFamily="18" charset="0"/>
                        </a:rPr>
                        <m:t>-</m:t>
                      </m:r>
                      <m:f>
                        <m:fPr>
                          <m:ctrlPr>
                            <a:rPr xmlns:a="http://schemas.openxmlformats.org/drawingml/2006/main" sz="2050" i="1">
                              <a:solidFill>
                                <a:srgbClr val="222222"/>
                              </a:solidFill>
                              <a:latin typeface="Cambria Math" panose="02040503050406030204" pitchFamily="18" charset="0"/>
                            </a:rPr>
                          </m:ctrlPr>
                          <m:type m:val="bar"/>
                        </m:fPr>
                        <m:num>
                          <m:sSup>
                            <m:e>
                              <m:r>
                                <a:rPr xmlns:a="http://schemas.openxmlformats.org/drawingml/2006/main" sz="2050" i="1">
                                  <a:solidFill>
                                    <a:srgbClr val="222222"/>
                                  </a:solidFill>
                                  <a:latin typeface="Cambria Math" panose="02040503050406030204" pitchFamily="18" charset="0"/>
                                </a:rPr>
                                <m:t>x</m:t>
                              </m:r>
                            </m:e>
                            <m:sup>
                              <m:r>
                                <a:rPr xmlns:a="http://schemas.openxmlformats.org/drawingml/2006/main" sz="2050" i="1">
                                  <a:solidFill>
                                    <a:srgbClr val="222222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xmlns:a="http://schemas.openxmlformats.org/drawingml/2006/main" sz="2050" i="1">
                              <a:solidFill>
                                <a:srgbClr val="222222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sSup>
                            <m:e>
                              <m:r>
                                <a:rPr xmlns:a="http://schemas.openxmlformats.org/drawingml/2006/main" sz="2050" i="1">
                                  <a:solidFill>
                                    <a:srgbClr val="222222"/>
                                  </a:solidFill>
                                  <a:latin typeface="Cambria Math" panose="02040503050406030204" pitchFamily="18" charset="0"/>
                                </a:rPr>
                                <m:t>σ</m:t>
                              </m:r>
                            </m:e>
                            <m:sup>
                              <m:r>
                                <a:rPr xmlns:a="http://schemas.openxmlformats.org/drawingml/2006/main" sz="2050" i="1">
                                  <a:solidFill>
                                    <a:srgbClr val="222222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sup>
                  </m:sSup>
                  <m:r>
                    <a:rPr xmlns:a="http://schemas.openxmlformats.org/drawingml/2006/main" sz="2050" i="1">
                      <a:solidFill>
                        <a:srgbClr val="222222"/>
                      </a:solidFill>
                      <a:latin typeface="Cambria Math" panose="02040503050406030204" pitchFamily="18" charset="0"/>
                    </a:rPr>
                    <m:t>⇌</m:t>
                  </m:r>
                </m:oMath>
              </m:oMathPara>
            </a14:m>
            <a14:m>
              <m:oMathPara>
                <m:oMathParaPr>
                  <m:jc m:val="center"/>
                </m:oMathParaPr>
                <m:oMath>
                  <m:sSup>
                    <m:e>
                      <m:r>
                        <m:rPr>
                          <m:sty m:val="p"/>
                        </m:rPr>
                        <a:rPr xmlns:a="http://schemas.openxmlformats.org/drawingml/2006/main" sz="2050" i="1">
                          <a:solidFill>
                            <a:srgbClr val="222222"/>
                          </a:solidFill>
                          <a:latin typeface="Cambria Math" panose="02040503050406030204" pitchFamily="18" charset="0"/>
                        </a:rPr>
                        <m:t>e</m:t>
                      </m:r>
                    </m:e>
                    <m:sup>
                      <m:r>
                        <a:rPr xmlns:a="http://schemas.openxmlformats.org/drawingml/2006/main" sz="2050" i="1">
                          <a:solidFill>
                            <a:srgbClr val="222222"/>
                          </a:solidFill>
                          <a:latin typeface="Cambria Math" panose="02040503050406030204" pitchFamily="18" charset="0"/>
                        </a:rPr>
                        <m:t>-</m:t>
                      </m:r>
                      <m:r>
                        <a:rPr xmlns:a="http://schemas.openxmlformats.org/drawingml/2006/main" sz="2050" i="1">
                          <a:solidFill>
                            <a:srgbClr val="222222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sSup>
                        <m:e>
                          <m:r>
                            <a:rPr xmlns:a="http://schemas.openxmlformats.org/drawingml/2006/main" sz="2050" i="1">
                              <a:solidFill>
                                <a:srgbClr val="222222"/>
                              </a:solidFill>
                              <a:latin typeface="Cambria Math" panose="02040503050406030204" pitchFamily="18" charset="0"/>
                            </a:rPr>
                            <m:t>π</m:t>
                          </m:r>
                        </m:e>
                        <m:sup>
                          <m:r>
                            <a:rPr xmlns:a="http://schemas.openxmlformats.org/drawingml/2006/main" sz="2050" i="1">
                              <a:solidFill>
                                <a:srgbClr val="222222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p>
                        <m:e>
                          <m:r>
                            <a:rPr xmlns:a="http://schemas.openxmlformats.org/drawingml/2006/main" sz="2050" i="1">
                              <a:solidFill>
                                <a:srgbClr val="222222"/>
                              </a:solidFill>
                              <a:latin typeface="Cambria Math" panose="02040503050406030204" pitchFamily="18" charset="0"/>
                            </a:rPr>
                            <m:t>σ</m:t>
                          </m:r>
                        </m:e>
                        <m:sup>
                          <m:r>
                            <a:rPr xmlns:a="http://schemas.openxmlformats.org/drawingml/2006/main" sz="2050" i="1">
                              <a:solidFill>
                                <a:srgbClr val="222222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p>
                        <m:e>
                          <m:r>
                            <a:rPr xmlns:a="http://schemas.openxmlformats.org/drawingml/2006/main" sz="2050" i="1">
                              <a:solidFill>
                                <a:srgbClr val="222222"/>
                              </a:solidFill>
                              <a:latin typeface="Cambria Math" panose="02040503050406030204" pitchFamily="18" charset="0"/>
                            </a:rPr>
                            <m:t>u</m:t>
                          </m:r>
                        </m:e>
                        <m:sup>
                          <m:r>
                            <a:rPr xmlns:a="http://schemas.openxmlformats.org/drawingml/2006/main" sz="2050" i="1">
                              <a:solidFill>
                                <a:srgbClr val="222222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sup>
                  </m:sSup>
                  <m:r>
                    <a:rPr xmlns:a="http://schemas.openxmlformats.org/drawingml/2006/main" sz="2050" i="1">
                      <a:solidFill>
                        <a:srgbClr val="222222"/>
                      </a:solidFill>
                      <a:latin typeface="Cambria Math" panose="02040503050406030204" pitchFamily="18" charset="0"/>
                    </a:rPr>
                    <m:t>=</m:t>
                  </m:r>
                  <m:sSub>
                    <m:e>
                      <m:r>
                        <a:rPr xmlns:a="http://schemas.openxmlformats.org/drawingml/2006/main" sz="2050" i="1">
                          <a:solidFill>
                            <a:srgbClr val="222222"/>
                          </a:solidFill>
                          <a:latin typeface="Cambria Math" panose="02040503050406030204" pitchFamily="18" charset="0"/>
                        </a:rPr>
                        <m:t>G</m:t>
                      </m:r>
                    </m:e>
                    <m:sub>
                      <m:r>
                        <a:rPr xmlns:a="http://schemas.openxmlformats.org/drawingml/2006/main" sz="2050" i="1">
                          <a:solidFill>
                            <a:srgbClr val="222222"/>
                          </a:solidFill>
                          <a:latin typeface="Cambria Math" panose="02040503050406030204" pitchFamily="18" charset="0"/>
                        </a:rPr>
                        <m:t>σ</m:t>
                      </m:r>
                    </m:sub>
                  </m:sSub>
                  <m:r>
                    <a:rPr xmlns:a="http://schemas.openxmlformats.org/drawingml/2006/main" sz="2050" i="1">
                      <a:solidFill>
                        <a:srgbClr val="222222"/>
                      </a:solidFill>
                      <a:latin typeface="Cambria Math" panose="02040503050406030204" pitchFamily="18" charset="0"/>
                    </a:rPr>
                    <m:t>(</m:t>
                  </m:r>
                  <m:r>
                    <a:rPr xmlns:a="http://schemas.openxmlformats.org/drawingml/2006/main" sz="2050" i="1">
                      <a:solidFill>
                        <a:srgbClr val="222222"/>
                      </a:solidFill>
                      <a:latin typeface="Cambria Math" panose="02040503050406030204" pitchFamily="18" charset="0"/>
                    </a:rPr>
                    <m:t>u</m:t>
                  </m:r>
                  <m:r>
                    <a:rPr xmlns:a="http://schemas.openxmlformats.org/drawingml/2006/main" sz="2050" i="1">
                      <a:solidFill>
                        <a:srgbClr val="222222"/>
                      </a:solidFill>
                      <a:latin typeface="Cambria Math" panose="02040503050406030204" pitchFamily="18" charset="0"/>
                    </a:rPr>
                    <m:t>)</m:t>
                  </m:r>
                </m:oMath>
              </m:oMathPara>
            </a14:m>
          </a:p>
          <a:p>
            <a:pPr algn="ctr">
              <a:spcBef>
                <a:spcPts val="2400"/>
              </a:spcBef>
            </a:pPr>
          </a:p>
        </p:txBody>
      </p:sp>
      <p:grpSp>
        <p:nvGrpSpPr>
          <p:cNvPr id="315" name="Group"/>
          <p:cNvGrpSpPr/>
          <p:nvPr/>
        </p:nvGrpSpPr>
        <p:grpSpPr>
          <a:xfrm>
            <a:off x="198377" y="3673173"/>
            <a:ext cx="5559546" cy="3771901"/>
            <a:chOff x="-88899" y="-114300"/>
            <a:chExt cx="5559545" cy="3771900"/>
          </a:xfrm>
        </p:grpSpPr>
        <p:pic>
          <p:nvPicPr>
            <p:cNvPr id="307" name="Rectangle Rectangle" descr="Rectangle Rectangle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-88900" y="-114300"/>
              <a:ext cx="5559546" cy="3771900"/>
            </a:xfrm>
            <a:prstGeom prst="rect">
              <a:avLst/>
            </a:prstGeom>
            <a:effectLst/>
          </p:spPr>
        </p:pic>
        <p:pic>
          <p:nvPicPr>
            <p:cNvPr id="308" name="Sans titre.png" descr="Sans titre.png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893922" y="452704"/>
              <a:ext cx="4349155" cy="294003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09" name="1"/>
            <p:cNvSpPr/>
            <p:nvPr/>
          </p:nvSpPr>
          <p:spPr>
            <a:xfrm>
              <a:off x="726498" y="330136"/>
              <a:ext cx="311054" cy="36515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6200" tIns="76200" rIns="76200" bIns="76200" numCol="1" anchor="ctr">
              <a:noAutofit/>
            </a:bodyPr>
            <a:lstStyle>
              <a:lvl1pPr algn="ctr" defTabSz="457200">
                <a:spcBef>
                  <a:spcPts val="0"/>
                </a:spcBef>
                <a:defRPr sz="800">
                  <a:solidFill>
                    <a:srgbClr val="232A32"/>
                  </a:solidFill>
                  <a:latin typeface="Courier"/>
                  <a:ea typeface="Courier"/>
                  <a:cs typeface="Courier"/>
                  <a:sym typeface="Courier"/>
                </a:defRPr>
              </a:lvl1pPr>
            </a:lstStyle>
            <a:p>
              <a:pPr/>
              <a:r>
                <a:t>1</a:t>
              </a:r>
            </a:p>
          </p:txBody>
        </p:sp>
        <p:sp>
          <p:nvSpPr>
            <p:cNvPr id="310" name="0"/>
            <p:cNvSpPr/>
            <p:nvPr/>
          </p:nvSpPr>
          <p:spPr>
            <a:xfrm>
              <a:off x="672490" y="2935069"/>
              <a:ext cx="351626" cy="351626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6200" tIns="76200" rIns="76200" bIns="76200" numCol="1" anchor="ctr">
              <a:noAutofit/>
            </a:bodyPr>
            <a:lstStyle>
              <a:lvl1pPr algn="ctr" defTabSz="457200">
                <a:spcBef>
                  <a:spcPts val="0"/>
                </a:spcBef>
                <a:defRPr sz="800">
                  <a:solidFill>
                    <a:srgbClr val="232A32"/>
                  </a:solidFill>
                  <a:latin typeface="Courier"/>
                  <a:ea typeface="Courier"/>
                  <a:cs typeface="Courier"/>
                  <a:sym typeface="Courier"/>
                </a:defRPr>
              </a:lvl1pPr>
            </a:lstStyle>
            <a:p>
              <a:pPr/>
              <a:r>
                <a:t>0</a:t>
              </a:r>
            </a:p>
          </p:txBody>
        </p:sp>
        <p:sp>
          <p:nvSpPr>
            <p:cNvPr id="311" name="0.5"/>
            <p:cNvSpPr/>
            <p:nvPr/>
          </p:nvSpPr>
          <p:spPr>
            <a:xfrm>
              <a:off x="722368" y="1663758"/>
              <a:ext cx="338102" cy="270482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6200" tIns="76200" rIns="76200" bIns="76200" numCol="1" anchor="ctr">
              <a:noAutofit/>
            </a:bodyPr>
            <a:lstStyle>
              <a:lvl1pPr algn="ctr" defTabSz="457200">
                <a:spcBef>
                  <a:spcPts val="0"/>
                </a:spcBef>
                <a:defRPr sz="800">
                  <a:solidFill>
                    <a:srgbClr val="232A32"/>
                  </a:solidFill>
                  <a:latin typeface="Courier"/>
                  <a:ea typeface="Courier"/>
                  <a:cs typeface="Courier"/>
                  <a:sym typeface="Courier"/>
                </a:defRPr>
              </a:lvl1pPr>
            </a:lstStyle>
            <a:p>
              <a:pPr/>
              <a:r>
                <a:t>0.5</a:t>
              </a:r>
            </a:p>
          </p:txBody>
        </p:sp>
        <p:sp>
          <p:nvSpPr>
            <p:cNvPr id="312" name="0.75"/>
            <p:cNvSpPr/>
            <p:nvPr/>
          </p:nvSpPr>
          <p:spPr>
            <a:xfrm>
              <a:off x="507933" y="931856"/>
              <a:ext cx="568010" cy="311054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6200" tIns="76200" rIns="76200" bIns="76200" numCol="1" anchor="ctr">
              <a:noAutofit/>
            </a:bodyPr>
            <a:lstStyle>
              <a:lvl1pPr algn="ctr" defTabSz="457200">
                <a:spcBef>
                  <a:spcPts val="0"/>
                </a:spcBef>
                <a:defRPr sz="800">
                  <a:solidFill>
                    <a:srgbClr val="232A32"/>
                  </a:solidFill>
                  <a:latin typeface="Courier"/>
                  <a:ea typeface="Courier"/>
                  <a:cs typeface="Courier"/>
                  <a:sym typeface="Courier"/>
                </a:defRPr>
              </a:lvl1pPr>
            </a:lstStyle>
            <a:p>
              <a:pPr/>
              <a:r>
                <a:t>0.75</a:t>
              </a:r>
            </a:p>
          </p:txBody>
        </p:sp>
        <p:sp>
          <p:nvSpPr>
            <p:cNvPr id="313" name="0.25"/>
            <p:cNvSpPr/>
            <p:nvPr/>
          </p:nvSpPr>
          <p:spPr>
            <a:xfrm>
              <a:off x="628097" y="2272039"/>
              <a:ext cx="432771" cy="338102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6200" tIns="76200" rIns="76200" bIns="76200" numCol="1" anchor="ctr">
              <a:noAutofit/>
            </a:bodyPr>
            <a:lstStyle>
              <a:lvl1pPr algn="ctr" defTabSz="457200">
                <a:spcBef>
                  <a:spcPts val="0"/>
                </a:spcBef>
                <a:defRPr sz="800">
                  <a:solidFill>
                    <a:srgbClr val="232A32"/>
                  </a:solidFill>
                  <a:latin typeface="Courier"/>
                  <a:ea typeface="Courier"/>
                  <a:cs typeface="Courier"/>
                  <a:sym typeface="Courier"/>
                </a:defRPr>
              </a:lvl1pPr>
            </a:lstStyle>
            <a:p>
              <a:pPr/>
              <a:r>
                <a:t>0.25</a:t>
              </a:r>
            </a:p>
          </p:txBody>
        </p:sp>
        <p:sp>
          <p:nvSpPr>
            <p:cNvPr id="314" name="Equation"/>
            <p:cNvSpPr txBox="1"/>
            <p:nvPr/>
          </p:nvSpPr>
          <p:spPr>
            <a:xfrm>
              <a:off x="268328" y="201990"/>
              <a:ext cx="454448" cy="33284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none" lIns="0" tIns="0" rIns="0" bIns="0">
              <a:spAutoFit/>
            </a:bodyPr>
            <a:lstStyle/>
            <a:p>
              <a:pPr defTabSz="914400" latinLnBrk="1">
                <a:spcBef>
                  <a:spcPts val="0"/>
                </a:spcBef>
                <a:buClrTx/>
                <a:defRPr sz="1800">
                  <a:solidFill>
                    <a:srgbClr val="000000"/>
                  </a:solidFill>
                </a:defRPr>
              </a:pPr>
              <a14:m>
                <m:oMathPara>
                  <m:oMathParaPr>
                    <m:jc m:val="centerGroup"/>
                  </m:oMathParaPr>
                  <m:oMath>
                    <m:sSup>
                      <m:e>
                        <m:r>
                          <m:rPr>
                            <m:sty m:val="p"/>
                          </m:rPr>
                          <a:rPr xmlns:a="http://schemas.openxmlformats.org/drawingml/2006/main" sz="2200" i="1">
                            <a:solidFill>
                              <a:srgbClr val="222222"/>
                            </a:solidFill>
                            <a:latin typeface="Cambria Math" panose="02040503050406030204" pitchFamily="18" charset="0"/>
                          </a:rPr>
                          <m:t>e</m:t>
                        </m:r>
                      </m:e>
                      <m:sup>
                        <m:r>
                          <a:rPr xmlns:a="http://schemas.openxmlformats.org/drawingml/2006/main" sz="2200" i="1">
                            <a:solidFill>
                              <a:srgbClr val="222222"/>
                            </a:solidFill>
                            <a:latin typeface="Cambria Math" panose="02040503050406030204" pitchFamily="18" charset="0"/>
                          </a:rPr>
                          <m:t>-</m:t>
                        </m:r>
                        <m:f>
                          <m:fPr>
                            <m:ctrlPr>
                              <a:rPr xmlns:a="http://schemas.openxmlformats.org/drawingml/2006/main" sz="2200" i="1">
                                <a:solidFill>
                                  <a:srgbClr val="22222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  <m:type m:val="bar"/>
                          </m:fPr>
                          <m:num>
                            <m:sSup>
                              <m:e>
                                <m:r>
                                  <a:rPr xmlns:a="http://schemas.openxmlformats.org/drawingml/2006/main" sz="2200" i="1">
                                    <a:solidFill>
                                      <a:srgbClr val="222222"/>
                                    </a:solidFill>
                                    <a:latin typeface="Cambria Math" panose="02040503050406030204" pitchFamily="18" charset="0"/>
                                  </a:rPr>
                                  <m:t>x</m:t>
                                </m:r>
                              </m:e>
                              <m:sup>
                                <m:r>
                                  <a:rPr xmlns:a="http://schemas.openxmlformats.org/drawingml/2006/main" sz="2200" i="1">
                                    <a:solidFill>
                                      <a:srgbClr val="222222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num>
                          <m:den>
                            <m:r>
                              <a:rPr xmlns:a="http://schemas.openxmlformats.org/drawingml/2006/main" sz="2200" i="1">
                                <a:solidFill>
                                  <a:srgbClr val="222222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sup>
                    </m:sSup>
                  </m:oMath>
                </m:oMathPara>
              </a14:m>
              <a:endParaRPr sz="2200">
                <a:solidFill>
                  <a:srgbClr val="232323"/>
                </a:solidFill>
              </a:endParaRPr>
            </a:p>
          </p:txBody>
        </p:sp>
      </p:grpSp>
      <p:sp>
        <p:nvSpPr>
          <p:cNvPr id="316" name="Le paramètre   est la dispersion (variance) de la fonction"/>
          <p:cNvSpPr txBox="1"/>
          <p:nvPr/>
        </p:nvSpPr>
        <p:spPr>
          <a:xfrm>
            <a:off x="6433683" y="5070186"/>
            <a:ext cx="5992832" cy="41856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6200" tIns="76200" rIns="76200" bIns="76200" anchor="ctr">
            <a:spAutoFit/>
          </a:bodyPr>
          <a:lstStyle/>
          <a:p>
            <a:pPr algn="ctr">
              <a:spcBef>
                <a:spcPts val="2400"/>
              </a:spcBef>
            </a:pPr>
            <a:r>
              <a:t>Le paramètre </a:t>
            </a:r>
            <a14:m>
              <m:oMath>
                <m:r>
                  <a:rPr xmlns:a="http://schemas.openxmlformats.org/drawingml/2006/main" sz="2050" i="1">
                    <a:solidFill>
                      <a:srgbClr val="222222"/>
                    </a:solidFill>
                    <a:latin typeface="Cambria Math" panose="02040503050406030204" pitchFamily="18" charset="0"/>
                  </a:rPr>
                  <m:t>σ</m:t>
                </m:r>
              </m:oMath>
            </a14:m>
            <a:r>
              <a:t> est la dispersion (variance) de la fonction</a:t>
            </a:r>
          </a:p>
          <a:p>
            <a:pPr algn="ctr">
              <a:spcBef>
                <a:spcPts val="2400"/>
              </a:spcBef>
            </a:pPr>
          </a:p>
        </p:txBody>
      </p:sp>
      <p:pic>
        <p:nvPicPr>
          <p:cNvPr id="317" name="droppedImage.tiff" descr="droppedImage.tiff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433683" y="5070186"/>
            <a:ext cx="5827732" cy="3374274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Class="entr" nodeType="after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02" grpId="1"/>
      <p:bldP build="whole" bldLvl="1" animBg="1" rev="0" advAuto="0" spid="305" grpId="2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9" name="Rectangle Rectangle" descr="Rectangle Rectangl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43000" y="4064470"/>
            <a:ext cx="5638801" cy="4978401"/>
          </a:xfrm>
          <a:prstGeom prst="rect">
            <a:avLst/>
          </a:prstGeom>
        </p:spPr>
      </p:pic>
      <p:sp>
        <p:nvSpPr>
          <p:cNvPr id="320" name="Filtre moyenneur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AutoNum type="arabicPeriod" startAt="2"/>
            </a:lvl1pPr>
            <a:lvl2pPr>
              <a:buAutoNum type="alphaLcParenR" startAt="2"/>
            </a:lvl2pPr>
            <a:lvl3pPr>
              <a:buBlip>
                <a:blip r:embed="rId3"/>
              </a:buBlip>
            </a:lvl3pPr>
          </a:lstStyle>
          <a:p>
            <a:pPr/>
            <a:r>
              <a:t>Filtre moyenneur </a:t>
            </a:r>
          </a:p>
          <a:p>
            <a:pPr lvl="1"/>
            <a:r>
              <a:t>Pondéré</a:t>
            </a:r>
          </a:p>
          <a:p>
            <a:pPr lvl="2"/>
            <a:r>
              <a:t>Gaussien</a:t>
            </a:r>
          </a:p>
        </p:txBody>
      </p:sp>
      <p:sp>
        <p:nvSpPr>
          <p:cNvPr id="321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322" name="Réduction du bru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buAutoNum type="arabicPeriod" startAt="2"/>
            </a:lvl1pPr>
          </a:lstStyle>
          <a:p>
            <a:pPr/>
            <a:r>
              <a:t>Réduction du bruit</a:t>
            </a:r>
          </a:p>
        </p:txBody>
      </p:sp>
      <p:grpSp>
        <p:nvGrpSpPr>
          <p:cNvPr id="329" name="Group"/>
          <p:cNvGrpSpPr/>
          <p:nvPr/>
        </p:nvGrpSpPr>
        <p:grpSpPr>
          <a:xfrm>
            <a:off x="1336421" y="4310991"/>
            <a:ext cx="5205401" cy="3454411"/>
            <a:chOff x="0" y="0"/>
            <a:chExt cx="5205399" cy="3454410"/>
          </a:xfrm>
        </p:grpSpPr>
        <p:pic>
          <p:nvPicPr>
            <p:cNvPr id="323" name="Sans titre.png" descr="Sans titre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299832" y="138248"/>
              <a:ext cx="4905568" cy="331616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24" name="1"/>
            <p:cNvSpPr/>
            <p:nvPr/>
          </p:nvSpPr>
          <p:spPr>
            <a:xfrm>
              <a:off x="110989" y="0"/>
              <a:ext cx="350848" cy="411864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6200" tIns="76200" rIns="76200" bIns="76200" numCol="1" anchor="ctr">
              <a:noAutofit/>
            </a:bodyPr>
            <a:lstStyle>
              <a:lvl1pPr algn="ctr" defTabSz="457200">
                <a:spcBef>
                  <a:spcPts val="0"/>
                </a:spcBef>
                <a:defRPr sz="800">
                  <a:solidFill>
                    <a:srgbClr val="232A32"/>
                  </a:solidFill>
                  <a:latin typeface="Courier"/>
                  <a:ea typeface="Courier"/>
                  <a:cs typeface="Courier"/>
                  <a:sym typeface="Courier"/>
                </a:defRPr>
              </a:lvl1pPr>
            </a:lstStyle>
            <a:p>
              <a:pPr/>
              <a:r>
                <a:t>1</a:t>
              </a:r>
            </a:p>
          </p:txBody>
        </p:sp>
        <p:sp>
          <p:nvSpPr>
            <p:cNvPr id="325" name="0"/>
            <p:cNvSpPr/>
            <p:nvPr/>
          </p:nvSpPr>
          <p:spPr>
            <a:xfrm>
              <a:off x="50072" y="2938186"/>
              <a:ext cx="396610" cy="39661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6200" tIns="76200" rIns="76200" bIns="76200" numCol="1" anchor="ctr">
              <a:noAutofit/>
            </a:bodyPr>
            <a:lstStyle>
              <a:lvl1pPr algn="ctr" defTabSz="457200">
                <a:spcBef>
                  <a:spcPts val="0"/>
                </a:spcBef>
                <a:defRPr sz="800">
                  <a:solidFill>
                    <a:srgbClr val="232A32"/>
                  </a:solidFill>
                  <a:latin typeface="Courier"/>
                  <a:ea typeface="Courier"/>
                  <a:cs typeface="Courier"/>
                  <a:sym typeface="Courier"/>
                </a:defRPr>
              </a:lvl1pPr>
            </a:lstStyle>
            <a:p>
              <a:pPr/>
              <a:r>
                <a:t>0</a:t>
              </a:r>
            </a:p>
          </p:txBody>
        </p:sp>
        <p:sp>
          <p:nvSpPr>
            <p:cNvPr id="326" name="0.5"/>
            <p:cNvSpPr/>
            <p:nvPr/>
          </p:nvSpPr>
          <p:spPr>
            <a:xfrm>
              <a:off x="106331" y="1504234"/>
              <a:ext cx="381356" cy="305085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6200" tIns="76200" rIns="76200" bIns="76200" numCol="1" anchor="ctr">
              <a:noAutofit/>
            </a:bodyPr>
            <a:lstStyle>
              <a:lvl1pPr algn="ctr" defTabSz="457200">
                <a:spcBef>
                  <a:spcPts val="0"/>
                </a:spcBef>
                <a:defRPr sz="800">
                  <a:solidFill>
                    <a:srgbClr val="232A32"/>
                  </a:solidFill>
                  <a:latin typeface="Courier"/>
                  <a:ea typeface="Courier"/>
                  <a:cs typeface="Courier"/>
                  <a:sym typeface="Courier"/>
                </a:defRPr>
              </a:lvl1pPr>
            </a:lstStyle>
            <a:p>
              <a:pPr/>
              <a:r>
                <a:t>0.5</a:t>
              </a:r>
            </a:p>
          </p:txBody>
        </p:sp>
        <p:sp>
          <p:nvSpPr>
            <p:cNvPr id="327" name="0.75"/>
            <p:cNvSpPr/>
            <p:nvPr/>
          </p:nvSpPr>
          <p:spPr>
            <a:xfrm>
              <a:off x="22538" y="676322"/>
              <a:ext cx="482601" cy="35560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6200" tIns="76200" rIns="76200" bIns="76200" numCol="1" anchor="ctr">
              <a:noAutofit/>
            </a:bodyPr>
            <a:lstStyle>
              <a:lvl1pPr algn="ctr" defTabSz="457200">
                <a:spcBef>
                  <a:spcPts val="0"/>
                </a:spcBef>
                <a:defRPr sz="800">
                  <a:solidFill>
                    <a:srgbClr val="232A32"/>
                  </a:solidFill>
                  <a:latin typeface="Courier"/>
                  <a:ea typeface="Courier"/>
                  <a:cs typeface="Courier"/>
                  <a:sym typeface="Courier"/>
                </a:defRPr>
              </a:lvl1pPr>
            </a:lstStyle>
            <a:p>
              <a:pPr/>
              <a:r>
                <a:t>0.75</a:t>
              </a:r>
            </a:p>
          </p:txBody>
        </p:sp>
        <p:sp>
          <p:nvSpPr>
            <p:cNvPr id="328" name="0.25"/>
            <p:cNvSpPr/>
            <p:nvPr/>
          </p:nvSpPr>
          <p:spPr>
            <a:xfrm>
              <a:off x="0" y="2190332"/>
              <a:ext cx="488135" cy="381356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6200" tIns="76200" rIns="76200" bIns="76200" numCol="1" anchor="ctr">
              <a:noAutofit/>
            </a:bodyPr>
            <a:lstStyle>
              <a:lvl1pPr algn="ctr" defTabSz="457200">
                <a:spcBef>
                  <a:spcPts val="0"/>
                </a:spcBef>
                <a:defRPr sz="800">
                  <a:solidFill>
                    <a:srgbClr val="232A32"/>
                  </a:solidFill>
                  <a:latin typeface="Courier"/>
                  <a:ea typeface="Courier"/>
                  <a:cs typeface="Courier"/>
                  <a:sym typeface="Courier"/>
                </a:defRPr>
              </a:lvl1pPr>
            </a:lstStyle>
            <a:p>
              <a:pPr/>
              <a:r>
                <a:t>0.25</a:t>
              </a:r>
            </a:p>
          </p:txBody>
        </p:sp>
      </p:grpSp>
      <p:pic>
        <p:nvPicPr>
          <p:cNvPr id="330" name="droppedImage.tiff" descr="droppedImage.tiff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985000" y="1595628"/>
            <a:ext cx="5638800" cy="3268472"/>
          </a:xfrm>
          <a:prstGeom prst="rect">
            <a:avLst/>
          </a:prstGeom>
        </p:spPr>
      </p:pic>
      <p:sp>
        <p:nvSpPr>
          <p:cNvPr id="331" name="Le paramètre   est la dispersion (variance) de la fonction"/>
          <p:cNvSpPr/>
          <p:nvPr/>
        </p:nvSpPr>
        <p:spPr>
          <a:xfrm>
            <a:off x="804044" y="3567740"/>
            <a:ext cx="5965057" cy="4610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6200" tIns="76200" rIns="76200" bIns="76200" anchor="ctr">
            <a:spAutoFit/>
          </a:bodyPr>
          <a:lstStyle/>
          <a:p>
            <a:pPr/>
            <a:r>
              <a:t>Le paramètre </a:t>
            </a:r>
            <a14:m>
              <m:oMath>
                <m:r>
                  <a:rPr xmlns:a="http://schemas.openxmlformats.org/drawingml/2006/main" sz="2100" i="1">
                    <a:solidFill>
                      <a:srgbClr val="222222"/>
                    </a:solidFill>
                    <a:latin typeface="Cambria Math" panose="02040503050406030204" pitchFamily="18" charset="0"/>
                  </a:rPr>
                  <m:t>σ</m:t>
                </m:r>
              </m:oMath>
            </a14:m>
            <a:r>
              <a:t> est la dispersion (variance) de la fonction</a:t>
            </a:r>
          </a:p>
        </p:txBody>
      </p:sp>
      <p:sp>
        <p:nvSpPr>
          <p:cNvPr id="332" name="Line"/>
          <p:cNvSpPr/>
          <p:nvPr/>
        </p:nvSpPr>
        <p:spPr>
          <a:xfrm flipV="1">
            <a:off x="3541319" y="7806008"/>
            <a:ext cx="1147913" cy="2631"/>
          </a:xfrm>
          <a:prstGeom prst="line">
            <a:avLst/>
          </a:prstGeom>
          <a:ln w="25400">
            <a:solidFill>
              <a:srgbClr val="000000"/>
            </a:solidFill>
            <a:headEnd type="triangle" len="sm"/>
            <a:tailEnd type="triangle" len="sm"/>
          </a:ln>
        </p:spPr>
        <p:txBody>
          <a:bodyPr lIns="0" tIns="0" rIns="0" bIns="0"/>
          <a:lstStyle/>
          <a:p>
            <a:pPr defTabSz="914400">
              <a:spcBef>
                <a:spcPts val="0"/>
              </a:spcBef>
              <a:buClrTx/>
              <a:tabLst>
                <a:tab pos="914400" algn="l"/>
              </a:tabLst>
              <a:defRPr>
                <a:solidFill>
                  <a:srgbClr val="232A32"/>
                </a:solidFill>
              </a:defRPr>
            </a:pPr>
          </a:p>
        </p:txBody>
      </p:sp>
      <p:sp>
        <p:nvSpPr>
          <p:cNvPr id="333" name="?"/>
          <p:cNvSpPr/>
          <p:nvPr/>
        </p:nvSpPr>
        <p:spPr>
          <a:xfrm>
            <a:off x="3932063" y="7590054"/>
            <a:ext cx="515097" cy="4408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6200" tIns="76200" rIns="76200" bIns="76200" anchor="ctr">
            <a:spAutoFit/>
          </a:bodyPr>
          <a:lstStyle/>
          <a:p>
            <a:pPr/>
            <a14:m>
              <m:oMath>
                <m:r>
                  <a:rPr xmlns:a="http://schemas.openxmlformats.org/drawingml/2006/main" sz="2050" i="1">
                    <a:solidFill>
                      <a:srgbClr val="222222"/>
                    </a:solidFill>
                    <a:latin typeface="Cambria Math" panose="02040503050406030204" pitchFamily="18" charset="0"/>
                  </a:rPr>
                  <m:t>N</m:t>
                </m:r>
              </m:oMath>
            </a14:m>
            <a:r>
              <a:t> ?</a:t>
            </a:r>
          </a:p>
        </p:txBody>
      </p:sp>
      <p:sp>
        <p:nvSpPr>
          <p:cNvPr id="334" name="Si   augmente,   devrait aussi augmenter"/>
          <p:cNvSpPr/>
          <p:nvPr/>
        </p:nvSpPr>
        <p:spPr>
          <a:xfrm>
            <a:off x="7820006" y="4760599"/>
            <a:ext cx="4400253" cy="4610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6200" tIns="76200" rIns="76200" bIns="76200" anchor="ctr">
            <a:spAutoFit/>
          </a:bodyPr>
          <a:lstStyle/>
          <a:p>
            <a:pPr algn="ctr" defTabSz="457200">
              <a:spcBef>
                <a:spcPts val="0"/>
              </a:spcBef>
              <a:defRPr>
                <a:solidFill>
                  <a:srgbClr val="232A32"/>
                </a:solidFill>
              </a:defRPr>
            </a:pPr>
            <a:r>
              <a:t>Si </a:t>
            </a:r>
            <a14:m>
              <m:oMath>
                <m:r>
                  <a:rPr xmlns:a="http://schemas.openxmlformats.org/drawingml/2006/main" sz="2100" i="1">
                    <a:solidFill>
                      <a:srgbClr val="232A32"/>
                    </a:solidFill>
                    <a:latin typeface="Cambria Math" panose="02040503050406030204" pitchFamily="18" charset="0"/>
                  </a:rPr>
                  <m:t>σ</m:t>
                </m:r>
              </m:oMath>
            </a14:m>
            <a:r>
              <a:t> augmente, </a:t>
            </a:r>
            <a14:m>
              <m:oMath>
                <m:r>
                  <a:rPr xmlns:a="http://schemas.openxmlformats.org/drawingml/2006/main" sz="2000" i="1">
                    <a:solidFill>
                      <a:srgbClr val="232A32"/>
                    </a:solidFill>
                    <a:latin typeface="Cambria Math" panose="02040503050406030204" pitchFamily="18" charset="0"/>
                  </a:rPr>
                  <m:t>N</m:t>
                </m:r>
              </m:oMath>
            </a14:m>
            <a:r>
              <a:t> devrait aussi augmenter</a:t>
            </a:r>
          </a:p>
        </p:txBody>
      </p:sp>
      <p:sp>
        <p:nvSpPr>
          <p:cNvPr id="335" name="Line"/>
          <p:cNvSpPr/>
          <p:nvPr/>
        </p:nvSpPr>
        <p:spPr>
          <a:xfrm>
            <a:off x="3067393" y="8105227"/>
            <a:ext cx="2077164" cy="4882"/>
          </a:xfrm>
          <a:prstGeom prst="line">
            <a:avLst/>
          </a:prstGeom>
          <a:ln w="25400">
            <a:solidFill>
              <a:srgbClr val="000000"/>
            </a:solidFill>
            <a:headEnd type="triangle" len="sm"/>
            <a:tailEnd type="triangle" len="sm"/>
          </a:ln>
        </p:spPr>
        <p:txBody>
          <a:bodyPr lIns="0" tIns="0" rIns="0" bIns="0"/>
          <a:lstStyle/>
          <a:p>
            <a:pPr defTabSz="914400">
              <a:spcBef>
                <a:spcPts val="0"/>
              </a:spcBef>
              <a:buClrTx/>
              <a:tabLst>
                <a:tab pos="914400" algn="l"/>
              </a:tabLst>
              <a:defRPr>
                <a:solidFill>
                  <a:srgbClr val="232A32"/>
                </a:solidFill>
              </a:defRPr>
            </a:pPr>
          </a:p>
        </p:txBody>
      </p:sp>
      <p:sp>
        <p:nvSpPr>
          <p:cNvPr id="336" name="Line"/>
          <p:cNvSpPr/>
          <p:nvPr/>
        </p:nvSpPr>
        <p:spPr>
          <a:xfrm>
            <a:off x="2679699" y="8492344"/>
            <a:ext cx="2918677" cy="1"/>
          </a:xfrm>
          <a:prstGeom prst="line">
            <a:avLst/>
          </a:prstGeom>
          <a:ln w="25400">
            <a:solidFill>
              <a:srgbClr val="000000"/>
            </a:solidFill>
            <a:headEnd type="triangle" len="sm"/>
            <a:tailEnd type="triangle" len="sm"/>
          </a:ln>
        </p:spPr>
        <p:txBody>
          <a:bodyPr lIns="0" tIns="0" rIns="0" bIns="0"/>
          <a:lstStyle/>
          <a:p>
            <a:pPr defTabSz="914400">
              <a:spcBef>
                <a:spcPts val="0"/>
              </a:spcBef>
              <a:buClrTx/>
              <a:tabLst>
                <a:tab pos="914400" algn="l"/>
              </a:tabLst>
              <a:defRPr>
                <a:solidFill>
                  <a:srgbClr val="232A32"/>
                </a:solidFill>
              </a:defRPr>
            </a:pPr>
          </a:p>
        </p:txBody>
      </p:sp>
      <p:sp>
        <p:nvSpPr>
          <p:cNvPr id="337" name="?"/>
          <p:cNvSpPr/>
          <p:nvPr/>
        </p:nvSpPr>
        <p:spPr>
          <a:xfrm>
            <a:off x="3937000" y="7907554"/>
            <a:ext cx="515096" cy="4408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6200" tIns="76200" rIns="76200" bIns="76200" anchor="ctr">
            <a:spAutoFit/>
          </a:bodyPr>
          <a:lstStyle/>
          <a:p>
            <a:pPr/>
            <a14:m>
              <m:oMath>
                <m:r>
                  <a:rPr xmlns:a="http://schemas.openxmlformats.org/drawingml/2006/main" sz="2050" i="1">
                    <a:solidFill>
                      <a:srgbClr val="222222"/>
                    </a:solidFill>
                    <a:latin typeface="Cambria Math" panose="02040503050406030204" pitchFamily="18" charset="0"/>
                  </a:rPr>
                  <m:t>N</m:t>
                </m:r>
              </m:oMath>
            </a14:m>
            <a:r>
              <a:t> ?</a:t>
            </a:r>
          </a:p>
        </p:txBody>
      </p:sp>
      <p:sp>
        <p:nvSpPr>
          <p:cNvPr id="338" name="?"/>
          <p:cNvSpPr/>
          <p:nvPr/>
        </p:nvSpPr>
        <p:spPr>
          <a:xfrm>
            <a:off x="3937000" y="8275854"/>
            <a:ext cx="515096" cy="4408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6200" tIns="76200" rIns="76200" bIns="76200" anchor="ctr">
            <a:spAutoFit/>
          </a:bodyPr>
          <a:lstStyle/>
          <a:p>
            <a:pPr/>
            <a14:m>
              <m:oMath>
                <m:r>
                  <a:rPr xmlns:a="http://schemas.openxmlformats.org/drawingml/2006/main" sz="2050" i="1">
                    <a:solidFill>
                      <a:srgbClr val="222222"/>
                    </a:solidFill>
                    <a:latin typeface="Cambria Math" panose="02040503050406030204" pitchFamily="18" charset="0"/>
                  </a:rPr>
                  <m:t>N</m:t>
                </m:r>
              </m:oMath>
            </a14:m>
            <a:r>
              <a:t> ?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Class="entr" nodeType="after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34" grpId="2"/>
      <p:bldP build="whole" bldLvl="1" animBg="1" rev="0" advAuto="0" spid="330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Slide Number"/>
          <p:cNvSpPr txBox="1"/>
          <p:nvPr>
            <p:ph type="sldNum" sz="quarter" idx="2"/>
          </p:nvPr>
        </p:nvSpPr>
        <p:spPr>
          <a:xfrm>
            <a:off x="11658092" y="8886613"/>
            <a:ext cx="371349" cy="38703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341" name="Filtres passe-bas"/>
          <p:cNvSpPr txBox="1"/>
          <p:nvPr>
            <p:ph type="title" idx="4294967295"/>
          </p:nvPr>
        </p:nvSpPr>
        <p:spPr>
          <a:xfrm>
            <a:off x="975359" y="216746"/>
            <a:ext cx="11054082" cy="1625601"/>
          </a:xfrm>
          <a:prstGeom prst="rect">
            <a:avLst/>
          </a:prstGeom>
        </p:spPr>
        <p:txBody>
          <a:bodyPr lIns="65023" tIns="65023" rIns="65023" bIns="65023"/>
          <a:lstStyle>
            <a:lvl1pPr marL="0" indent="0" defTabSz="1300480">
              <a:buSzTx/>
              <a:buNone/>
              <a:defRPr b="0" cap="none" sz="50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Filtres passe-bas</a:t>
            </a:r>
          </a:p>
        </p:txBody>
      </p:sp>
      <p:sp>
        <p:nvSpPr>
          <p:cNvPr id="342" name="Filtre gaussien"/>
          <p:cNvSpPr txBox="1"/>
          <p:nvPr/>
        </p:nvSpPr>
        <p:spPr>
          <a:xfrm>
            <a:off x="1577734" y="1657208"/>
            <a:ext cx="1883815" cy="4483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defTabSz="1300480">
              <a:spcBef>
                <a:spcPts val="0"/>
              </a:spcBef>
              <a:buClrTx/>
              <a:defRPr b="1" sz="2200">
                <a:solidFill>
                  <a:srgbClr val="000000"/>
                </a:solidFill>
              </a:defRPr>
            </a:lvl1pPr>
          </a:lstStyle>
          <a:p>
            <a:pPr/>
            <a:r>
              <a:t>Filtre gaussien</a:t>
            </a:r>
          </a:p>
        </p:txBody>
      </p:sp>
      <p:pic>
        <p:nvPicPr>
          <p:cNvPr id="343" name="PlotSpectralGauss" descr="PlotSpectralGauss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573866" y="2560319"/>
            <a:ext cx="2831254" cy="2124570"/>
          </a:xfrm>
          <a:prstGeom prst="rect">
            <a:avLst/>
          </a:prstGeom>
          <a:ln w="12700">
            <a:miter lim="400000"/>
          </a:ln>
        </p:spPr>
      </p:pic>
      <p:pic>
        <p:nvPicPr>
          <p:cNvPr id="344" name="image.pdf" descr="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790613" y="4540391"/>
            <a:ext cx="2036516" cy="568961"/>
          </a:xfrm>
          <a:prstGeom prst="rect">
            <a:avLst/>
          </a:prstGeom>
          <a:ln w="12700">
            <a:miter lim="400000"/>
          </a:ln>
        </p:spPr>
      </p:pic>
      <p:sp>
        <p:nvSpPr>
          <p:cNvPr id="345" name="1D"/>
          <p:cNvSpPr txBox="1"/>
          <p:nvPr/>
        </p:nvSpPr>
        <p:spPr>
          <a:xfrm>
            <a:off x="1762872" y="2564835"/>
            <a:ext cx="484223" cy="4483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defTabSz="1300480">
              <a:spcBef>
                <a:spcPts val="0"/>
              </a:spcBef>
              <a:buClrTx/>
              <a:defRPr sz="2200">
                <a:solidFill>
                  <a:srgbClr val="000000"/>
                </a:solidFill>
              </a:defRPr>
            </a:lvl1pPr>
          </a:lstStyle>
          <a:p>
            <a:pPr/>
            <a:r>
              <a:t>1D</a:t>
            </a:r>
          </a:p>
        </p:txBody>
      </p:sp>
      <p:sp>
        <p:nvSpPr>
          <p:cNvPr id="346" name="Forme spectrale du filtre"/>
          <p:cNvSpPr txBox="1"/>
          <p:nvPr/>
        </p:nvSpPr>
        <p:spPr>
          <a:xfrm>
            <a:off x="435299" y="2187786"/>
            <a:ext cx="2896913" cy="4483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defTabSz="1300480">
              <a:spcBef>
                <a:spcPts val="0"/>
              </a:spcBef>
              <a:buClrTx/>
              <a:defRPr sz="2200">
                <a:solidFill>
                  <a:srgbClr val="000000"/>
                </a:solidFill>
              </a:defRPr>
            </a:lvl1pPr>
          </a:lstStyle>
          <a:p>
            <a:pPr/>
            <a:r>
              <a:t>Forme spectrale du filtre</a:t>
            </a:r>
          </a:p>
        </p:txBody>
      </p:sp>
      <p:pic>
        <p:nvPicPr>
          <p:cNvPr id="347" name="PlotSpatialGauss" descr="PlotSpatialGauss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420337" y="5689600"/>
            <a:ext cx="2957690" cy="2219396"/>
          </a:xfrm>
          <a:prstGeom prst="rect">
            <a:avLst/>
          </a:prstGeom>
          <a:ln w="12700">
            <a:miter lim="400000"/>
          </a:ln>
        </p:spPr>
      </p:pic>
      <p:pic>
        <p:nvPicPr>
          <p:cNvPr id="348" name="image.pdf" descr="image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740942" y="8062524"/>
            <a:ext cx="2357121" cy="733778"/>
          </a:xfrm>
          <a:prstGeom prst="rect">
            <a:avLst/>
          </a:prstGeom>
          <a:ln w="12700">
            <a:miter lim="400000"/>
          </a:ln>
        </p:spPr>
      </p:pic>
      <p:sp>
        <p:nvSpPr>
          <p:cNvPr id="349" name="Forme spatiale du filtre"/>
          <p:cNvSpPr txBox="1"/>
          <p:nvPr/>
        </p:nvSpPr>
        <p:spPr>
          <a:xfrm>
            <a:off x="557219" y="5330613"/>
            <a:ext cx="2757485" cy="4483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defTabSz="1300480">
              <a:spcBef>
                <a:spcPts val="0"/>
              </a:spcBef>
              <a:buClrTx/>
              <a:defRPr sz="2200">
                <a:solidFill>
                  <a:srgbClr val="000000"/>
                </a:solidFill>
              </a:defRPr>
            </a:lvl1pPr>
          </a:lstStyle>
          <a:p>
            <a:pPr/>
            <a:r>
              <a:t>Forme spatiale du filtre</a:t>
            </a:r>
          </a:p>
        </p:txBody>
      </p:sp>
      <p:grpSp>
        <p:nvGrpSpPr>
          <p:cNvPr id="359" name="Group"/>
          <p:cNvGrpSpPr/>
          <p:nvPr/>
        </p:nvGrpSpPr>
        <p:grpSpPr>
          <a:xfrm>
            <a:off x="4702499" y="2630310"/>
            <a:ext cx="7938800" cy="6868162"/>
            <a:chOff x="0" y="0"/>
            <a:chExt cx="7938798" cy="6868160"/>
          </a:xfrm>
        </p:grpSpPr>
        <p:pic>
          <p:nvPicPr>
            <p:cNvPr id="350" name="PlotGauss2D_b" descr="PlotGauss2D_b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2057287" y="0"/>
              <a:ext cx="3156374" cy="236840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51" name="image.pdf" descr="image.pdf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2255971" y="2201333"/>
              <a:ext cx="2813192" cy="56670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52" name="2D"/>
            <p:cNvSpPr txBox="1"/>
            <p:nvPr/>
          </p:nvSpPr>
          <p:spPr>
            <a:xfrm>
              <a:off x="1435946" y="151271"/>
              <a:ext cx="484223" cy="44838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65023" tIns="65023" rIns="65023" bIns="65023" numCol="1" anchor="t">
              <a:spAutoFit/>
            </a:bodyPr>
            <a:lstStyle>
              <a:lvl1pPr defTabSz="1300480">
                <a:spcBef>
                  <a:spcPts val="0"/>
                </a:spcBef>
                <a:buClrTx/>
                <a:defRPr sz="2200">
                  <a:solidFill>
                    <a:srgbClr val="000000"/>
                  </a:solidFill>
                </a:defRPr>
              </a:lvl1pPr>
            </a:lstStyle>
            <a:p>
              <a:pPr/>
              <a:r>
                <a:t>2D</a:t>
              </a:r>
            </a:p>
          </p:txBody>
        </p:sp>
        <p:pic>
          <p:nvPicPr>
            <p:cNvPr id="353" name="PlotGauss2D" descr="PlotGauss2D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2251456" y="3303129"/>
              <a:ext cx="2853832" cy="214037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54" name="image.pdf" descr="image.pdf"/>
            <p:cNvPicPr>
              <a:picLocks noChangeAspect="1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2235651" y="5470595"/>
              <a:ext cx="2989299" cy="68185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55" name="gausmask" descr="gausmask"/>
            <p:cNvPicPr>
              <a:picLocks noChangeAspect="1"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5473305" y="3723075"/>
              <a:ext cx="2241974" cy="184009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56" name="Note: normalement, un filtre spatial gaussien doit avoir une taille de"/>
            <p:cNvSpPr txBox="1"/>
            <p:nvPr/>
          </p:nvSpPr>
          <p:spPr>
            <a:xfrm>
              <a:off x="0" y="6470791"/>
              <a:ext cx="5729161" cy="35001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65023" tIns="65023" rIns="65023" bIns="65023" numCol="1" anchor="t">
              <a:spAutoFit/>
            </a:bodyPr>
            <a:lstStyle>
              <a:lvl1pPr defTabSz="1300480">
                <a:spcBef>
                  <a:spcPts val="0"/>
                </a:spcBef>
                <a:buClrTx/>
                <a:defRPr sz="1600">
                  <a:solidFill>
                    <a:srgbClr val="000000"/>
                  </a:solidFill>
                </a:defRPr>
              </a:lvl1pPr>
            </a:lstStyle>
            <a:p>
              <a:pPr/>
              <a:r>
                <a:t>Note: normalement, un filtre spatial gaussien doit avoir une taille de </a:t>
              </a:r>
            </a:p>
          </p:txBody>
        </p:sp>
        <p:pic>
          <p:nvPicPr>
            <p:cNvPr id="357" name="image.pdf" descr="image.pdf"/>
            <p:cNvPicPr>
              <a:picLocks noChangeAspect="1"/>
            </p:cNvPicPr>
            <p:nvPr/>
          </p:nvPicPr>
          <p:blipFill>
            <a:blip r:embed="rId11">
              <a:extLst/>
            </a:blip>
            <a:stretch>
              <a:fillRect/>
            </a:stretch>
          </p:blipFill>
          <p:spPr>
            <a:xfrm>
              <a:off x="6051296" y="6538524"/>
              <a:ext cx="1887503" cy="32963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58" name="image.pdf" descr="image.pdf"/>
            <p:cNvPicPr>
              <a:picLocks noChangeAspect="1"/>
            </p:cNvPicPr>
            <p:nvPr/>
          </p:nvPicPr>
          <p:blipFill>
            <a:blip r:embed="rId12">
              <a:extLst/>
            </a:blip>
            <a:stretch>
              <a:fillRect/>
            </a:stretch>
          </p:blipFill>
          <p:spPr>
            <a:xfrm>
              <a:off x="6505109" y="5481884"/>
              <a:ext cx="600570" cy="30028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60" name="Filtre utilisé lors de filtrages fréquentiels ou spatiaux"/>
          <p:cNvSpPr txBox="1"/>
          <p:nvPr/>
        </p:nvSpPr>
        <p:spPr>
          <a:xfrm>
            <a:off x="1464846" y="1262097"/>
            <a:ext cx="4973933" cy="3870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/>
          <a:p>
            <a:pPr defTabSz="1300480">
              <a:spcBef>
                <a:spcPts val="0"/>
              </a:spcBef>
              <a:buClrTx/>
              <a:defRPr sz="1800">
                <a:solidFill>
                  <a:srgbClr val="000000"/>
                </a:solidFill>
              </a:defRPr>
            </a:pPr>
            <a:r>
              <a:t>Filtre utilisé lors de filtrages fréquentiels</a:t>
            </a:r>
            <a:r>
              <a:t> ou spatiaux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59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Filtre moyenneur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AutoNum type="arabicPeriod" startAt="2"/>
            </a:lvl1pPr>
            <a:lvl2pPr>
              <a:buAutoNum type="alphaLcParenR" startAt="2"/>
            </a:lvl2pPr>
            <a:lvl3pPr>
              <a:buBlip>
                <a:blip r:embed="rId2"/>
              </a:buBlip>
            </a:lvl3pPr>
          </a:lstStyle>
          <a:p>
            <a:pPr/>
            <a:r>
              <a:t>Filtre moyenneur </a:t>
            </a:r>
          </a:p>
          <a:p>
            <a:pPr lvl="1"/>
            <a:r>
              <a:t>Pondéré </a:t>
            </a:r>
          </a:p>
          <a:p>
            <a:pPr lvl="2"/>
            <a:r>
              <a:t>Gaussien</a:t>
            </a:r>
          </a:p>
        </p:txBody>
      </p:sp>
      <p:sp>
        <p:nvSpPr>
          <p:cNvPr id="363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364" name="Réduction du bru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buAutoNum type="arabicPeriod" startAt="2"/>
            </a:lvl1pPr>
          </a:lstStyle>
          <a:p>
            <a:pPr/>
            <a:r>
              <a:t>Réduction du bruit</a:t>
            </a:r>
          </a:p>
        </p:txBody>
      </p:sp>
      <p:sp>
        <p:nvSpPr>
          <p:cNvPr id="365" name="Source : PM Jodoin"/>
          <p:cNvSpPr/>
          <p:nvPr/>
        </p:nvSpPr>
        <p:spPr>
          <a:xfrm>
            <a:off x="6807200" y="10071100"/>
            <a:ext cx="4724400" cy="508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6200" tIns="76200" rIns="76200" bIns="76200" anchor="ctr">
            <a:spAutoFit/>
          </a:bodyPr>
          <a:lstStyle/>
          <a:p>
            <a:pPr/>
            <a:r>
              <a:t>Source : PM Jodoin</a:t>
            </a:r>
          </a:p>
        </p:txBody>
      </p:sp>
      <p:pic>
        <p:nvPicPr>
          <p:cNvPr id="366" name="droppedImage.tiff" descr="droppedImage.tiff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28600" y="4991100"/>
            <a:ext cx="3060700" cy="3109619"/>
          </a:xfrm>
          <a:prstGeom prst="rect">
            <a:avLst/>
          </a:prstGeom>
        </p:spPr>
      </p:pic>
      <p:pic>
        <p:nvPicPr>
          <p:cNvPr id="367" name="droppedImage.tiff" descr="droppedImage.tiff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699500" y="1612900"/>
            <a:ext cx="3060700" cy="3098800"/>
          </a:xfrm>
          <a:prstGeom prst="rect">
            <a:avLst/>
          </a:prstGeom>
        </p:spPr>
      </p:pic>
      <p:pic>
        <p:nvPicPr>
          <p:cNvPr id="368" name="droppedImage.tiff" descr="droppedImage.tiff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390899" y="4991100"/>
            <a:ext cx="3060701" cy="3109619"/>
          </a:xfrm>
          <a:prstGeom prst="rect">
            <a:avLst/>
          </a:prstGeom>
        </p:spPr>
      </p:pic>
      <p:pic>
        <p:nvPicPr>
          <p:cNvPr id="369" name="droppedImage.tiff" descr="droppedImage.tiff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6553199" y="4991100"/>
            <a:ext cx="3060701" cy="3109619"/>
          </a:xfrm>
          <a:prstGeom prst="rect">
            <a:avLst/>
          </a:prstGeom>
        </p:spPr>
      </p:pic>
      <p:pic>
        <p:nvPicPr>
          <p:cNvPr id="370" name="droppedImage.tiff" descr="droppedImage.tiff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9715500" y="4991100"/>
            <a:ext cx="3060701" cy="3109619"/>
          </a:xfrm>
          <a:prstGeom prst="rect">
            <a:avLst/>
          </a:prstGeom>
        </p:spPr>
      </p:pic>
      <p:sp>
        <p:nvSpPr>
          <p:cNvPr id="371" name="σ = 1 (7×7)"/>
          <p:cNvSpPr/>
          <p:nvPr/>
        </p:nvSpPr>
        <p:spPr>
          <a:xfrm>
            <a:off x="1052779" y="8190135"/>
            <a:ext cx="1469033" cy="4635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6200" tIns="76200" rIns="76200" bIns="76200" anchor="ctr">
            <a:spAutoFit/>
          </a:bodyPr>
          <a:lstStyle/>
          <a:p>
            <a:pPr defTabSz="1295400">
              <a:spcBef>
                <a:spcPts val="500"/>
              </a:spcBef>
              <a:defRPr spc="100">
                <a:uFill>
                  <a:solidFill>
                    <a:srgbClr val="232323"/>
                  </a:solidFill>
                </a:uFill>
                <a:latin typeface="+mj-lt"/>
                <a:ea typeface="+mj-ea"/>
                <a:cs typeface="+mj-cs"/>
                <a:sym typeface="Times Roman"/>
              </a:defRPr>
            </a:pPr>
            <a:r>
              <a:rPr i="1"/>
              <a:t>σ</a:t>
            </a:r>
            <a:r>
              <a:t> = 1 (7</a:t>
            </a:r>
            <a:r>
              <a:rPr spc="154" sz="2200">
                <a:latin typeface="Apple Symbols"/>
                <a:ea typeface="Apple Symbols"/>
                <a:cs typeface="Apple Symbols"/>
                <a:sym typeface="Apple Symbols"/>
              </a:rPr>
              <a:t>×</a:t>
            </a:r>
            <a:r>
              <a:t>7)</a:t>
            </a:r>
          </a:p>
        </p:txBody>
      </p:sp>
      <p:sp>
        <p:nvSpPr>
          <p:cNvPr id="372" name="σ = 3 (19×19)"/>
          <p:cNvSpPr/>
          <p:nvPr/>
        </p:nvSpPr>
        <p:spPr>
          <a:xfrm>
            <a:off x="4340876" y="8190135"/>
            <a:ext cx="1824633" cy="4635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6200" tIns="76200" rIns="76200" bIns="76200" anchor="ctr">
            <a:spAutoFit/>
          </a:bodyPr>
          <a:lstStyle/>
          <a:p>
            <a:pPr defTabSz="1295400">
              <a:spcBef>
                <a:spcPts val="500"/>
              </a:spcBef>
              <a:defRPr spc="100">
                <a:uFill>
                  <a:solidFill>
                    <a:srgbClr val="232323"/>
                  </a:solidFill>
                </a:uFill>
                <a:latin typeface="+mj-lt"/>
                <a:ea typeface="+mj-ea"/>
                <a:cs typeface="+mj-cs"/>
                <a:sym typeface="Times Roman"/>
              </a:defRPr>
            </a:pPr>
            <a:r>
              <a:rPr i="1"/>
              <a:t>σ</a:t>
            </a:r>
            <a:r>
              <a:t> = 3 (19</a:t>
            </a:r>
            <a:r>
              <a:rPr spc="154" sz="2200">
                <a:latin typeface="Apple Symbols"/>
                <a:ea typeface="Apple Symbols"/>
                <a:cs typeface="Apple Symbols"/>
                <a:sym typeface="Apple Symbols"/>
              </a:rPr>
              <a:t>×</a:t>
            </a:r>
            <a:r>
              <a:t>19) </a:t>
            </a:r>
          </a:p>
        </p:txBody>
      </p:sp>
      <p:sp>
        <p:nvSpPr>
          <p:cNvPr id="373" name="σ = 5 (31×31)"/>
          <p:cNvSpPr/>
          <p:nvPr/>
        </p:nvSpPr>
        <p:spPr>
          <a:xfrm>
            <a:off x="7604776" y="8190135"/>
            <a:ext cx="1824633" cy="4635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6200" tIns="76200" rIns="76200" bIns="76200" anchor="ctr">
            <a:spAutoFit/>
          </a:bodyPr>
          <a:lstStyle/>
          <a:p>
            <a:pPr defTabSz="1295400">
              <a:spcBef>
                <a:spcPts val="500"/>
              </a:spcBef>
              <a:defRPr spc="100">
                <a:uFill>
                  <a:solidFill>
                    <a:srgbClr val="232323"/>
                  </a:solidFill>
                </a:uFill>
                <a:latin typeface="+mj-lt"/>
                <a:ea typeface="+mj-ea"/>
                <a:cs typeface="+mj-cs"/>
                <a:sym typeface="Times Roman"/>
              </a:defRPr>
            </a:pPr>
            <a:r>
              <a:rPr i="1"/>
              <a:t>σ</a:t>
            </a:r>
            <a:r>
              <a:t> = 5 (31</a:t>
            </a:r>
            <a:r>
              <a:rPr spc="154" sz="2200">
                <a:latin typeface="Apple Symbols"/>
                <a:ea typeface="Apple Symbols"/>
                <a:cs typeface="Apple Symbols"/>
                <a:sym typeface="Apple Symbols"/>
              </a:rPr>
              <a:t>×</a:t>
            </a:r>
            <a:r>
              <a:t>31) </a:t>
            </a:r>
          </a:p>
        </p:txBody>
      </p:sp>
      <p:sp>
        <p:nvSpPr>
          <p:cNvPr id="374" name="σ = 7 (43×43)"/>
          <p:cNvSpPr/>
          <p:nvPr/>
        </p:nvSpPr>
        <p:spPr>
          <a:xfrm>
            <a:off x="10767076" y="8190135"/>
            <a:ext cx="1824633" cy="4635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6200" tIns="76200" rIns="76200" bIns="76200" anchor="ctr">
            <a:spAutoFit/>
          </a:bodyPr>
          <a:lstStyle/>
          <a:p>
            <a:pPr defTabSz="1295400">
              <a:spcBef>
                <a:spcPts val="500"/>
              </a:spcBef>
              <a:defRPr spc="100">
                <a:uFill>
                  <a:solidFill>
                    <a:srgbClr val="232323"/>
                  </a:solidFill>
                </a:uFill>
                <a:latin typeface="+mj-lt"/>
                <a:ea typeface="+mj-ea"/>
                <a:cs typeface="+mj-cs"/>
                <a:sym typeface="Times Roman"/>
              </a:defRPr>
            </a:pPr>
            <a:r>
              <a:rPr i="1"/>
              <a:t>σ</a:t>
            </a:r>
            <a:r>
              <a:t> = 7 (43</a:t>
            </a:r>
            <a:r>
              <a:rPr spc="154" sz="2200">
                <a:latin typeface="Apple Symbols"/>
                <a:ea typeface="Apple Symbols"/>
                <a:cs typeface="Apple Symbols"/>
                <a:sym typeface="Apple Symbols"/>
              </a:rPr>
              <a:t>×</a:t>
            </a:r>
            <a:r>
              <a:t>43) 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Class="entr" nodeType="after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after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entr" nodeType="clickEffect" presetSubtype="0" presetID="1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Class="entr" nodeType="afterEffect" presetSubtype="0" presetID="1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68" grpId="1"/>
      <p:bldP build="whole" bldLvl="1" animBg="1" rev="0" advAuto="0" spid="373" grpId="4"/>
      <p:bldP build="whole" bldLvl="1" animBg="1" rev="0" advAuto="0" spid="372" grpId="2"/>
      <p:bldP build="whole" bldLvl="1" animBg="1" rev="0" advAuto="0" spid="369" grpId="3"/>
      <p:bldP build="whole" bldLvl="1" animBg="1" rev="0" advAuto="0" spid="370" grpId="5"/>
      <p:bldP build="whole" bldLvl="1" animBg="1" rev="0" advAuto="0" spid="374" grpId="6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6" name="Source : Source : " descr="Source : Source : "/>
          <p:cNvPicPr>
            <a:picLocks noChangeAspect="0"/>
          </p:cNvPicPr>
          <p:nvPr>
            <p:ph type="body" idx="21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88900" y="8912411"/>
            <a:ext cx="6108700" cy="587190"/>
          </a:xfrm>
          <a:prstGeom prst="rect">
            <a:avLst/>
          </a:prstGeom>
          <a:ln w="9525">
            <a:round/>
          </a:ln>
          <a:effectLst>
            <a:outerShdw sx="100000" sy="100000" kx="0" ky="0" algn="b" rotWithShape="0" blurRad="12700" dist="12700" dir="1980000">
              <a:srgbClr val="D6D6D6"/>
            </a:outerShdw>
          </a:effectLst>
        </p:spPr>
      </p:pic>
      <p:sp>
        <p:nvSpPr>
          <p:cNvPr id="377" name="Filtre moyenneur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AutoNum type="arabicPeriod" startAt="2"/>
            </a:lvl1pPr>
            <a:lvl2pPr>
              <a:buAutoNum type="alphaLcParenR" startAt="2"/>
            </a:lvl2pPr>
            <a:lvl3pPr>
              <a:buBlip>
                <a:blip r:embed="rId3"/>
              </a:buBlip>
            </a:lvl3pPr>
          </a:lstStyle>
          <a:p>
            <a:pPr/>
            <a:r>
              <a:t>Filtre moyenneur </a:t>
            </a:r>
          </a:p>
          <a:p>
            <a:pPr lvl="1"/>
            <a:r>
              <a:t>Pondéré</a:t>
            </a:r>
          </a:p>
          <a:p>
            <a:pPr lvl="2"/>
            <a:r>
              <a:t>Gaussien</a:t>
            </a:r>
          </a:p>
        </p:txBody>
      </p:sp>
      <p:sp>
        <p:nvSpPr>
          <p:cNvPr id="378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379" name="Réduction du bru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buAutoNum type="arabicPeriod" startAt="2"/>
            </a:lvl1pPr>
          </a:lstStyle>
          <a:p>
            <a:pPr/>
            <a:r>
              <a:t>Réduction du bruit</a:t>
            </a:r>
          </a:p>
        </p:txBody>
      </p:sp>
      <p:grpSp>
        <p:nvGrpSpPr>
          <p:cNvPr id="382" name="Group"/>
          <p:cNvGrpSpPr/>
          <p:nvPr/>
        </p:nvGrpSpPr>
        <p:grpSpPr>
          <a:xfrm>
            <a:off x="6808598" y="2349500"/>
            <a:ext cx="5321301" cy="2655922"/>
            <a:chOff x="-76200" y="-101600"/>
            <a:chExt cx="5321300" cy="2655921"/>
          </a:xfrm>
        </p:grpSpPr>
        <p:pic>
          <p:nvPicPr>
            <p:cNvPr id="380" name="droppedImage.png" descr="droppedImage.png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-76200" y="-101600"/>
              <a:ext cx="5321300" cy="2655922"/>
            </a:xfrm>
            <a:prstGeom prst="rect">
              <a:avLst/>
            </a:prstGeom>
            <a:effectLst/>
          </p:spPr>
        </p:pic>
        <p:sp>
          <p:nvSpPr>
            <p:cNvPr id="381" name="N = 3…"/>
            <p:cNvSpPr/>
            <p:nvPr/>
          </p:nvSpPr>
          <p:spPr>
            <a:xfrm>
              <a:off x="476054" y="183195"/>
              <a:ext cx="878112" cy="82741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76200" tIns="76200" rIns="76200" bIns="76200" numCol="1" anchor="ctr">
              <a:spAutoFit/>
            </a:bodyPr>
            <a:lstStyle/>
            <a:p>
              <a:pPr/>
              <a:r>
                <a:rPr i="1"/>
                <a:t>N</a:t>
              </a:r>
              <a:r>
                <a:t> = 3</a:t>
              </a:r>
            </a:p>
            <a:p>
              <a:pPr/>
              <a:r>
                <a:rPr i="1"/>
                <a:t>σ</a:t>
              </a:r>
              <a:r>
                <a:t> = 0.5</a:t>
              </a:r>
            </a:p>
          </p:txBody>
        </p:sp>
      </p:grpSp>
      <p:grpSp>
        <p:nvGrpSpPr>
          <p:cNvPr id="385" name="Group"/>
          <p:cNvGrpSpPr/>
          <p:nvPr/>
        </p:nvGrpSpPr>
        <p:grpSpPr>
          <a:xfrm>
            <a:off x="830471" y="6172200"/>
            <a:ext cx="5321301" cy="2632784"/>
            <a:chOff x="-76200" y="-101600"/>
            <a:chExt cx="5321300" cy="2632783"/>
          </a:xfrm>
        </p:grpSpPr>
        <p:pic>
          <p:nvPicPr>
            <p:cNvPr id="383" name="droppedImage.png" descr="droppedImage.png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-76200" y="-101600"/>
              <a:ext cx="5321300" cy="2632784"/>
            </a:xfrm>
            <a:prstGeom prst="rect">
              <a:avLst/>
            </a:prstGeom>
            <a:effectLst/>
          </p:spPr>
        </p:pic>
        <p:sp>
          <p:nvSpPr>
            <p:cNvPr id="384" name="N = 5…"/>
            <p:cNvSpPr/>
            <p:nvPr/>
          </p:nvSpPr>
          <p:spPr>
            <a:xfrm>
              <a:off x="503028" y="68894"/>
              <a:ext cx="878111" cy="82741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76200" tIns="76200" rIns="76200" bIns="76200" numCol="1" anchor="ctr">
              <a:spAutoFit/>
            </a:bodyPr>
            <a:lstStyle/>
            <a:p>
              <a:pPr/>
              <a:r>
                <a:rPr i="1"/>
                <a:t>N</a:t>
              </a:r>
              <a:r>
                <a:t> = 5</a:t>
              </a:r>
            </a:p>
            <a:p>
              <a:pPr/>
              <a:r>
                <a:rPr i="1"/>
                <a:t>σ</a:t>
              </a:r>
              <a:r>
                <a:t> = 0.8</a:t>
              </a:r>
            </a:p>
          </p:txBody>
        </p:sp>
      </p:grpSp>
      <p:grpSp>
        <p:nvGrpSpPr>
          <p:cNvPr id="388" name="Group"/>
          <p:cNvGrpSpPr/>
          <p:nvPr/>
        </p:nvGrpSpPr>
        <p:grpSpPr>
          <a:xfrm>
            <a:off x="6985605" y="5702300"/>
            <a:ext cx="5575301" cy="2795588"/>
            <a:chOff x="-76200" y="-101600"/>
            <a:chExt cx="5575300" cy="2795587"/>
          </a:xfrm>
        </p:grpSpPr>
        <p:pic>
          <p:nvPicPr>
            <p:cNvPr id="386" name="droppedImage.png" descr="droppedImage.png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-76200" y="-101600"/>
              <a:ext cx="5575301" cy="2795588"/>
            </a:xfrm>
            <a:prstGeom prst="rect">
              <a:avLst/>
            </a:prstGeom>
            <a:effectLst/>
          </p:spPr>
        </p:pic>
        <p:sp>
          <p:nvSpPr>
            <p:cNvPr id="387" name="N = 7…"/>
            <p:cNvSpPr/>
            <p:nvPr/>
          </p:nvSpPr>
          <p:spPr>
            <a:xfrm>
              <a:off x="420851" y="145095"/>
              <a:ext cx="731764" cy="82741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76200" tIns="76200" rIns="76200" bIns="76200" numCol="1" anchor="ctr">
              <a:spAutoFit/>
            </a:bodyPr>
            <a:lstStyle/>
            <a:p>
              <a:pPr/>
              <a:r>
                <a:rPr i="1"/>
                <a:t>N</a:t>
              </a:r>
              <a:r>
                <a:t> = 7</a:t>
              </a:r>
            </a:p>
            <a:p>
              <a:pPr/>
              <a:r>
                <a:rPr i="1"/>
                <a:t>σ</a:t>
              </a:r>
              <a:r>
                <a:t> = 1</a:t>
              </a:r>
            </a:p>
          </p:txBody>
        </p:sp>
      </p:grpSp>
      <p:sp>
        <p:nvSpPr>
          <p:cNvPr id="389" name="⚠︎"/>
          <p:cNvSpPr/>
          <p:nvPr/>
        </p:nvSpPr>
        <p:spPr>
          <a:xfrm>
            <a:off x="10642600" y="1530350"/>
            <a:ext cx="2120900" cy="2400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>
              <a:spcBef>
                <a:spcPts val="100"/>
              </a:spcBef>
              <a:defRPr sz="15000">
                <a:solidFill>
                  <a:srgbClr val="E32400">
                    <a:alpha val="44000"/>
                  </a:srgbClr>
                </a:solidFill>
                <a:latin typeface="ヒラギノ明朝 ProN W3"/>
                <a:ea typeface="ヒラギノ明朝 ProN W3"/>
                <a:cs typeface="ヒラギノ明朝 ProN W3"/>
                <a:sym typeface="ヒラギノ明朝 ProN W3"/>
              </a:defRPr>
            </a:lvl1pPr>
          </a:lstStyle>
          <a:p>
            <a:pPr/>
            <a:r>
              <a:t>⚠︎</a:t>
            </a:r>
          </a:p>
        </p:txBody>
      </p:sp>
      <p:sp>
        <p:nvSpPr>
          <p:cNvPr id="390" name="⚠︎"/>
          <p:cNvSpPr/>
          <p:nvPr/>
        </p:nvSpPr>
        <p:spPr>
          <a:xfrm>
            <a:off x="4800600" y="5740400"/>
            <a:ext cx="2120900" cy="2400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>
              <a:spcBef>
                <a:spcPts val="100"/>
              </a:spcBef>
              <a:defRPr sz="15000">
                <a:solidFill>
                  <a:srgbClr val="E32400">
                    <a:alpha val="44000"/>
                  </a:srgbClr>
                </a:solidFill>
                <a:latin typeface="ヒラギノ明朝 ProN W3"/>
                <a:ea typeface="ヒラギノ明朝 ProN W3"/>
                <a:cs typeface="ヒラギノ明朝 ProN W3"/>
                <a:sym typeface="ヒラギノ明朝 ProN W3"/>
              </a:defRPr>
            </a:lvl1pPr>
          </a:lstStyle>
          <a:p>
            <a:pPr/>
            <a:r>
              <a:t>⚠︎</a:t>
            </a:r>
          </a:p>
        </p:txBody>
      </p:sp>
      <p:sp>
        <p:nvSpPr>
          <p:cNvPr id="391" name="✔"/>
          <p:cNvSpPr/>
          <p:nvPr/>
        </p:nvSpPr>
        <p:spPr>
          <a:xfrm>
            <a:off x="10807700" y="4991100"/>
            <a:ext cx="2120900" cy="2171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6200" tIns="76200" rIns="76200" bIns="76200" anchor="ctr">
            <a:spAutoFit/>
          </a:bodyPr>
          <a:lstStyle>
            <a:lvl1pPr algn="ctr" defTabSz="457200">
              <a:spcBef>
                <a:spcPts val="0"/>
              </a:spcBef>
              <a:defRPr sz="15000">
                <a:solidFill>
                  <a:srgbClr val="4F7A28">
                    <a:alpha val="64999"/>
                  </a:srgbClr>
                </a:solidFill>
                <a:latin typeface="ヒラギノ明朝 ProN W3"/>
                <a:ea typeface="ヒラギノ明朝 ProN W3"/>
                <a:cs typeface="ヒラギノ明朝 ProN W3"/>
                <a:sym typeface="ヒラギノ明朝 ProN W3"/>
              </a:defRPr>
            </a:lvl1pPr>
          </a:lstStyle>
          <a:p>
            <a:pPr/>
            <a:r>
              <a:t>✔</a:t>
            </a:r>
          </a:p>
        </p:txBody>
      </p:sp>
      <p:sp>
        <p:nvSpPr>
          <p:cNvPr id="392" name="Remarque :…"/>
          <p:cNvSpPr/>
          <p:nvPr/>
        </p:nvSpPr>
        <p:spPr>
          <a:xfrm>
            <a:off x="660400" y="3747263"/>
            <a:ext cx="5842000" cy="1442318"/>
          </a:xfrm>
          <a:prstGeom prst="rect">
            <a:avLst/>
          </a:prstGeom>
          <a:solidFill>
            <a:srgbClr val="D2DFF6"/>
          </a:solidFill>
          <a:ln w="12700">
            <a:miter lim="400000"/>
          </a:ln>
          <a:effectLst>
            <a:outerShdw sx="100000" sy="100000" kx="0" ky="0" algn="b" rotWithShape="0" blurRad="38100" dist="114300" dir="2700000">
              <a:srgbClr val="929292">
                <a:alpha val="49999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6200" tIns="76200" rIns="76200" bIns="76200" anchor="ctr">
            <a:spAutoFit/>
          </a:bodyPr>
          <a:lstStyle/>
          <a:p>
            <a:pPr/>
            <a:r>
              <a:rPr i="1"/>
              <a:t>Remarque</a:t>
            </a:r>
            <a:r>
              <a:t> : </a:t>
            </a:r>
          </a:p>
          <a:p>
            <a:pPr lvl="1" marL="419100" indent="-317500">
              <a:buSzPct val="63000"/>
              <a:buFont typeface="TimesNewRomanPSMT"/>
              <a:buBlip>
                <a:blip r:embed="rId7"/>
              </a:buBlip>
            </a:pPr>
            <a:r>
              <a:t>Les cas </a:t>
            </a:r>
            <a14:m>
              <m:oMath>
                <m:r>
                  <a:rPr xmlns:a="http://schemas.openxmlformats.org/drawingml/2006/main" sz="2050" i="1">
                    <a:solidFill>
                      <a:srgbClr val="222222"/>
                    </a:solidFill>
                    <a:latin typeface="Cambria Math" panose="02040503050406030204" pitchFamily="18" charset="0"/>
                  </a:rPr>
                  <m:t>3</m:t>
                </m:r>
                <m:r>
                  <a:rPr xmlns:a="http://schemas.openxmlformats.org/drawingml/2006/main" sz="2050" i="1">
                    <a:solidFill>
                      <a:srgbClr val="222222"/>
                    </a:solidFill>
                    <a:latin typeface="Cambria Math" panose="02040503050406030204" pitchFamily="18" charset="0"/>
                  </a:rPr>
                  <m:t>×</m:t>
                </m:r>
                <m:r>
                  <a:rPr xmlns:a="http://schemas.openxmlformats.org/drawingml/2006/main" sz="2050" i="1">
                    <a:solidFill>
                      <a:srgbClr val="222222"/>
                    </a:solidFill>
                    <a:latin typeface="Cambria Math" panose="02040503050406030204" pitchFamily="18" charset="0"/>
                  </a:rPr>
                  <m:t>3</m:t>
                </m:r>
              </m:oMath>
            </a14:m>
            <a:r>
              <a:t> et </a:t>
            </a:r>
            <a14:m>
              <m:oMath>
                <m:r>
                  <a:rPr xmlns:a="http://schemas.openxmlformats.org/drawingml/2006/main" sz="2050" i="1">
                    <a:solidFill>
                      <a:srgbClr val="222222"/>
                    </a:solidFill>
                    <a:latin typeface="Cambria Math" panose="02040503050406030204" pitchFamily="18" charset="0"/>
                  </a:rPr>
                  <m:t>5</m:t>
                </m:r>
                <m:r>
                  <a:rPr xmlns:a="http://schemas.openxmlformats.org/drawingml/2006/main" sz="2050" i="1">
                    <a:solidFill>
                      <a:srgbClr val="222222"/>
                    </a:solidFill>
                    <a:latin typeface="Cambria Math" panose="02040503050406030204" pitchFamily="18" charset="0"/>
                  </a:rPr>
                  <m:t>×</m:t>
                </m:r>
                <m:r>
                  <a:rPr xmlns:a="http://schemas.openxmlformats.org/drawingml/2006/main" sz="2050" i="1">
                    <a:solidFill>
                      <a:srgbClr val="222222"/>
                    </a:solidFill>
                    <a:latin typeface="Cambria Math" panose="02040503050406030204" pitchFamily="18" charset="0"/>
                  </a:rPr>
                  <m:t>5</m:t>
                </m:r>
              </m:oMath>
            </a14:m>
            <a:r>
              <a:t> ne contiennent pas assez de chiffres pour considérer </a:t>
            </a:r>
            <a14:m>
              <m:oMath>
                <m:sSub>
                  <m:e>
                    <m:r>
                      <a:rPr xmlns:a="http://schemas.openxmlformats.org/drawingml/2006/main" sz="2050" i="1">
                        <a:solidFill>
                          <a:srgbClr val="222222"/>
                        </a:solidFill>
                        <a:latin typeface="Cambria Math" panose="02040503050406030204" pitchFamily="18" charset="0"/>
                      </a:rPr>
                      <m:t>h</m:t>
                    </m:r>
                  </m:e>
                  <m:sub>
                    <m:r>
                      <a:rPr xmlns:a="http://schemas.openxmlformats.org/drawingml/2006/main" sz="2050" i="1">
                        <a:solidFill>
                          <a:srgbClr val="222222"/>
                        </a:solidFill>
                        <a:latin typeface="Cambria Math" panose="02040503050406030204" pitchFamily="18" charset="0"/>
                      </a:rPr>
                      <m:t>b</m:t>
                    </m:r>
                  </m:sub>
                </m:sSub>
              </m:oMath>
            </a14:m>
            <a:r>
              <a:t> comme vraiment gaussien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afterEffect" presetSubtype="0" presetID="1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afterEffect" presetSubtype="0" presetID="1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89" grpId="5"/>
      <p:bldP build="whole" bldLvl="1" animBg="1" rev="0" advAuto="0" spid="388" grpId="2"/>
      <p:bldP build="whole" bldLvl="1" animBg="1" rev="0" advAuto="0" spid="390" grpId="4"/>
      <p:bldP build="whole" bldLvl="1" animBg="1" rev="0" advAuto="0" spid="385" grpId="1"/>
      <p:bldP build="whole" bldLvl="1" animBg="1" rev="0" advAuto="0" spid="391" grpId="6"/>
      <p:bldP build="whole" bldLvl="1" animBg="1" rev="0" advAuto="0" spid="392" grpId="3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4" name="Source : Source : " descr="Source : Source : "/>
          <p:cNvPicPr>
            <a:picLocks noChangeAspect="0"/>
          </p:cNvPicPr>
          <p:nvPr>
            <p:ph type="body" idx="21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88900" y="8912411"/>
            <a:ext cx="6108700" cy="587190"/>
          </a:xfrm>
          <a:prstGeom prst="rect">
            <a:avLst/>
          </a:prstGeom>
          <a:ln w="9525">
            <a:round/>
          </a:ln>
          <a:effectLst>
            <a:outerShdw sx="100000" sy="100000" kx="0" ky="0" algn="b" rotWithShape="0" blurRad="12700" dist="12700" dir="1980000">
              <a:srgbClr val="D6D6D6"/>
            </a:outerShdw>
          </a:effectLst>
        </p:spPr>
      </p:pic>
      <p:sp>
        <p:nvSpPr>
          <p:cNvPr id="395" name="Filtre moyenneur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AutoNum type="arabicPeriod" startAt="2"/>
            </a:lvl1pPr>
            <a:lvl2pPr>
              <a:buAutoNum type="alphaLcParenR" startAt="2"/>
            </a:lvl2pPr>
            <a:lvl3pPr>
              <a:buBlip>
                <a:blip r:embed="rId3"/>
              </a:buBlip>
            </a:lvl3pPr>
          </a:lstStyle>
          <a:p>
            <a:pPr/>
            <a:r>
              <a:t>Filtre moyenneur </a:t>
            </a:r>
          </a:p>
          <a:p>
            <a:pPr lvl="1"/>
            <a:r>
              <a:t>Pondéré</a:t>
            </a:r>
          </a:p>
          <a:p>
            <a:pPr lvl="2"/>
            <a:r>
              <a:t>Gaussien</a:t>
            </a:r>
          </a:p>
        </p:txBody>
      </p:sp>
      <p:sp>
        <p:nvSpPr>
          <p:cNvPr id="396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397" name="Réduction du bru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buAutoNum type="arabicPeriod" startAt="2"/>
            </a:lvl1pPr>
          </a:lstStyle>
          <a:p>
            <a:pPr/>
            <a:r>
              <a:t>Réduction du bruit</a:t>
            </a:r>
          </a:p>
        </p:txBody>
      </p:sp>
      <p:grpSp>
        <p:nvGrpSpPr>
          <p:cNvPr id="400" name="Group"/>
          <p:cNvGrpSpPr/>
          <p:nvPr/>
        </p:nvGrpSpPr>
        <p:grpSpPr>
          <a:xfrm>
            <a:off x="381605" y="5765402"/>
            <a:ext cx="5588024" cy="2801684"/>
            <a:chOff x="-76200" y="-101600"/>
            <a:chExt cx="5588023" cy="2801682"/>
          </a:xfrm>
        </p:grpSpPr>
        <p:pic>
          <p:nvPicPr>
            <p:cNvPr id="398" name="droppedImage.png" descr="droppedImage.png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-76200" y="-101600"/>
              <a:ext cx="5588024" cy="2801683"/>
            </a:xfrm>
            <a:prstGeom prst="rect">
              <a:avLst/>
            </a:prstGeom>
            <a:effectLst/>
          </p:spPr>
        </p:pic>
        <p:sp>
          <p:nvSpPr>
            <p:cNvPr id="399" name="N = 7…"/>
            <p:cNvSpPr/>
            <p:nvPr/>
          </p:nvSpPr>
          <p:spPr>
            <a:xfrm>
              <a:off x="536117" y="213710"/>
              <a:ext cx="1040977" cy="7747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6200" tIns="76200" rIns="76200" bIns="76200" numCol="1" anchor="ctr">
              <a:noAutofit/>
            </a:bodyPr>
            <a:lstStyle/>
            <a:p>
              <a:pPr defTabSz="1295400">
                <a:spcBef>
                  <a:spcPts val="500"/>
                </a:spcBef>
                <a:defRPr spc="100">
                  <a:uFill>
                    <a:solidFill>
                      <a:srgbClr val="232323"/>
                    </a:solidFill>
                  </a:uFill>
                  <a:latin typeface="+mj-lt"/>
                  <a:ea typeface="+mj-ea"/>
                  <a:cs typeface="+mj-cs"/>
                  <a:sym typeface="Times Roman"/>
                </a:defRPr>
              </a:pPr>
              <a:r>
                <a:rPr i="1"/>
                <a:t>N</a:t>
              </a:r>
              <a:r>
                <a:t> = 7</a:t>
              </a:r>
            </a:p>
            <a:p>
              <a:pPr defTabSz="1295400">
                <a:spcBef>
                  <a:spcPts val="500"/>
                </a:spcBef>
                <a:defRPr spc="100">
                  <a:uFill>
                    <a:solidFill>
                      <a:srgbClr val="232323"/>
                    </a:solidFill>
                  </a:uFill>
                  <a:latin typeface="+mj-lt"/>
                  <a:ea typeface="+mj-ea"/>
                  <a:cs typeface="+mj-cs"/>
                  <a:sym typeface="Times Roman"/>
                </a:defRPr>
              </a:pPr>
              <a:r>
                <a:rPr i="1"/>
                <a:t>σ</a:t>
              </a:r>
              <a:r>
                <a:t> = 1</a:t>
              </a:r>
            </a:p>
          </p:txBody>
        </p:sp>
      </p:grpSp>
      <p:grpSp>
        <p:nvGrpSpPr>
          <p:cNvPr id="403" name="Group"/>
          <p:cNvGrpSpPr/>
          <p:nvPr/>
        </p:nvGrpSpPr>
        <p:grpSpPr>
          <a:xfrm>
            <a:off x="6388100" y="1117231"/>
            <a:ext cx="5581816" cy="2740546"/>
            <a:chOff x="-76200" y="-101600"/>
            <a:chExt cx="5581815" cy="2740545"/>
          </a:xfrm>
        </p:grpSpPr>
        <p:pic>
          <p:nvPicPr>
            <p:cNvPr id="401" name="droppedImage.png" descr="droppedImage.png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-76200" y="-101600"/>
              <a:ext cx="5581816" cy="2740546"/>
            </a:xfrm>
            <a:prstGeom prst="rect">
              <a:avLst/>
            </a:prstGeom>
            <a:effectLst/>
          </p:spPr>
        </p:pic>
        <p:sp>
          <p:nvSpPr>
            <p:cNvPr id="402" name="N = 7…"/>
            <p:cNvSpPr/>
            <p:nvPr/>
          </p:nvSpPr>
          <p:spPr>
            <a:xfrm>
              <a:off x="429443" y="133718"/>
              <a:ext cx="983011" cy="8255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76200" tIns="76200" rIns="76200" bIns="76200" numCol="1" anchor="ctr">
              <a:spAutoFit/>
            </a:bodyPr>
            <a:lstStyle/>
            <a:p>
              <a:pPr defTabSz="1295400">
                <a:spcBef>
                  <a:spcPts val="500"/>
                </a:spcBef>
                <a:defRPr spc="100">
                  <a:uFill>
                    <a:solidFill>
                      <a:srgbClr val="232323"/>
                    </a:solidFill>
                  </a:uFill>
                  <a:latin typeface="+mj-lt"/>
                  <a:ea typeface="+mj-ea"/>
                  <a:cs typeface="+mj-cs"/>
                  <a:sym typeface="Times Roman"/>
                </a:defRPr>
              </a:pPr>
              <a:r>
                <a:rPr i="1"/>
                <a:t>N</a:t>
              </a:r>
              <a:r>
                <a:t> = 7</a:t>
              </a:r>
            </a:p>
            <a:p>
              <a:pPr defTabSz="1295400">
                <a:spcBef>
                  <a:spcPts val="500"/>
                </a:spcBef>
                <a:defRPr spc="100">
                  <a:uFill>
                    <a:solidFill>
                      <a:srgbClr val="232323"/>
                    </a:solidFill>
                  </a:uFill>
                  <a:latin typeface="+mj-lt"/>
                  <a:ea typeface="+mj-ea"/>
                  <a:cs typeface="+mj-cs"/>
                  <a:sym typeface="Times Roman"/>
                </a:defRPr>
              </a:pPr>
              <a:r>
                <a:rPr i="1"/>
                <a:t>σ</a:t>
              </a:r>
              <a:r>
                <a:t> = 0.5</a:t>
              </a:r>
            </a:p>
          </p:txBody>
        </p:sp>
      </p:grpSp>
      <p:grpSp>
        <p:nvGrpSpPr>
          <p:cNvPr id="406" name="Group"/>
          <p:cNvGrpSpPr/>
          <p:nvPr/>
        </p:nvGrpSpPr>
        <p:grpSpPr>
          <a:xfrm>
            <a:off x="6385726" y="3816350"/>
            <a:ext cx="5513499" cy="2717803"/>
            <a:chOff x="-76200" y="-101599"/>
            <a:chExt cx="5513498" cy="2717802"/>
          </a:xfrm>
        </p:grpSpPr>
        <p:pic>
          <p:nvPicPr>
            <p:cNvPr id="404" name="droppedImage.png" descr="droppedImage.png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-76200" y="-101600"/>
              <a:ext cx="5513499" cy="2717803"/>
            </a:xfrm>
            <a:prstGeom prst="rect">
              <a:avLst/>
            </a:prstGeom>
            <a:effectLst/>
          </p:spPr>
        </p:pic>
        <p:sp>
          <p:nvSpPr>
            <p:cNvPr id="405" name="N = 9…"/>
            <p:cNvSpPr/>
            <p:nvPr/>
          </p:nvSpPr>
          <p:spPr>
            <a:xfrm>
              <a:off x="472346" y="174605"/>
              <a:ext cx="1207702" cy="94890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6200" tIns="76200" rIns="76200" bIns="76200" numCol="1" anchor="ctr">
              <a:noAutofit/>
            </a:bodyPr>
            <a:lstStyle/>
            <a:p>
              <a:pPr defTabSz="1295400">
                <a:spcBef>
                  <a:spcPts val="500"/>
                </a:spcBef>
                <a:defRPr spc="100">
                  <a:uFill>
                    <a:solidFill>
                      <a:srgbClr val="232323"/>
                    </a:solidFill>
                  </a:uFill>
                  <a:latin typeface="+mj-lt"/>
                  <a:ea typeface="+mj-ea"/>
                  <a:cs typeface="+mj-cs"/>
                  <a:sym typeface="Times Roman"/>
                </a:defRPr>
              </a:pPr>
              <a:r>
                <a:rPr i="1"/>
                <a:t>N</a:t>
              </a:r>
              <a:r>
                <a:t> = 9</a:t>
              </a:r>
            </a:p>
            <a:p>
              <a:pPr defTabSz="1295400">
                <a:spcBef>
                  <a:spcPts val="500"/>
                </a:spcBef>
                <a:defRPr spc="100">
                  <a:uFill>
                    <a:solidFill>
                      <a:srgbClr val="232323"/>
                    </a:solidFill>
                  </a:uFill>
                  <a:latin typeface="+mj-lt"/>
                  <a:ea typeface="+mj-ea"/>
                  <a:cs typeface="+mj-cs"/>
                  <a:sym typeface="Times Roman"/>
                </a:defRPr>
              </a:pPr>
              <a:r>
                <a:rPr i="1"/>
                <a:t>σ</a:t>
              </a:r>
              <a:r>
                <a:t> = 1.3</a:t>
              </a:r>
            </a:p>
          </p:txBody>
        </p:sp>
      </p:grpSp>
      <p:grpSp>
        <p:nvGrpSpPr>
          <p:cNvPr id="409" name="Group"/>
          <p:cNvGrpSpPr/>
          <p:nvPr/>
        </p:nvGrpSpPr>
        <p:grpSpPr>
          <a:xfrm>
            <a:off x="6385151" y="6531398"/>
            <a:ext cx="5540899" cy="2755908"/>
            <a:chOff x="-76200" y="-101600"/>
            <a:chExt cx="5540898" cy="2755907"/>
          </a:xfrm>
        </p:grpSpPr>
        <p:pic>
          <p:nvPicPr>
            <p:cNvPr id="407" name="droppedImage.png" descr="droppedImage.png"/>
            <p:cNvPicPr>
              <a:picLocks noChangeAspect="0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-76200" y="-101600"/>
              <a:ext cx="5540899" cy="2755908"/>
            </a:xfrm>
            <a:prstGeom prst="rect">
              <a:avLst/>
            </a:prstGeom>
            <a:effectLst/>
          </p:spPr>
        </p:pic>
        <p:sp>
          <p:nvSpPr>
            <p:cNvPr id="408" name="N = 15…"/>
            <p:cNvSpPr/>
            <p:nvPr/>
          </p:nvSpPr>
          <p:spPr>
            <a:xfrm>
              <a:off x="422894" y="175630"/>
              <a:ext cx="1204176" cy="94613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6200" tIns="76200" rIns="76200" bIns="76200" numCol="1" anchor="ctr">
              <a:noAutofit/>
            </a:bodyPr>
            <a:lstStyle/>
            <a:p>
              <a:pPr defTabSz="1295400">
                <a:spcBef>
                  <a:spcPts val="500"/>
                </a:spcBef>
                <a:defRPr spc="100">
                  <a:uFill>
                    <a:solidFill>
                      <a:srgbClr val="232323"/>
                    </a:solidFill>
                  </a:uFill>
                  <a:latin typeface="+mj-lt"/>
                  <a:ea typeface="+mj-ea"/>
                  <a:cs typeface="+mj-cs"/>
                  <a:sym typeface="Times Roman"/>
                </a:defRPr>
              </a:pPr>
              <a:r>
                <a:rPr i="1"/>
                <a:t>N</a:t>
              </a:r>
              <a:r>
                <a:t> = 15</a:t>
              </a:r>
            </a:p>
            <a:p>
              <a:pPr defTabSz="1295400">
                <a:spcBef>
                  <a:spcPts val="500"/>
                </a:spcBef>
                <a:defRPr spc="100">
                  <a:uFill>
                    <a:solidFill>
                      <a:srgbClr val="232323"/>
                    </a:solidFill>
                  </a:uFill>
                  <a:latin typeface="+mj-lt"/>
                  <a:ea typeface="+mj-ea"/>
                  <a:cs typeface="+mj-cs"/>
                  <a:sym typeface="Times Roman"/>
                </a:defRPr>
              </a:pPr>
              <a:r>
                <a:rPr i="1"/>
                <a:t>σ</a:t>
              </a:r>
              <a:r>
                <a:t> = 2.3</a:t>
              </a:r>
            </a:p>
          </p:txBody>
        </p:sp>
      </p:grpSp>
      <p:sp>
        <p:nvSpPr>
          <p:cNvPr id="410" name="✔"/>
          <p:cNvSpPr/>
          <p:nvPr/>
        </p:nvSpPr>
        <p:spPr>
          <a:xfrm>
            <a:off x="4318000" y="5346700"/>
            <a:ext cx="2120900" cy="2171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6200" tIns="76200" rIns="76200" bIns="76200" anchor="ctr">
            <a:spAutoFit/>
          </a:bodyPr>
          <a:lstStyle>
            <a:lvl1pPr algn="ctr" defTabSz="457200">
              <a:spcBef>
                <a:spcPts val="0"/>
              </a:spcBef>
              <a:defRPr sz="15000">
                <a:solidFill>
                  <a:srgbClr val="4F7A28">
                    <a:alpha val="64999"/>
                  </a:srgbClr>
                </a:solidFill>
                <a:latin typeface="ヒラギノ明朝 ProN W3"/>
                <a:ea typeface="ヒラギノ明朝 ProN W3"/>
                <a:cs typeface="ヒラギノ明朝 ProN W3"/>
                <a:sym typeface="ヒラギノ明朝 ProN W3"/>
              </a:defRPr>
            </a:lvl1pPr>
          </a:lstStyle>
          <a:p>
            <a:pPr/>
            <a:r>
              <a:t>✔</a:t>
            </a:r>
          </a:p>
        </p:txBody>
      </p:sp>
      <p:sp>
        <p:nvSpPr>
          <p:cNvPr id="411" name="✔"/>
          <p:cNvSpPr/>
          <p:nvPr/>
        </p:nvSpPr>
        <p:spPr>
          <a:xfrm>
            <a:off x="10693400" y="6337300"/>
            <a:ext cx="2120900" cy="2171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6200" tIns="76200" rIns="76200" bIns="76200" anchor="ctr">
            <a:spAutoFit/>
          </a:bodyPr>
          <a:lstStyle>
            <a:lvl1pPr algn="ctr" defTabSz="457200">
              <a:spcBef>
                <a:spcPts val="0"/>
              </a:spcBef>
              <a:defRPr sz="15000">
                <a:solidFill>
                  <a:srgbClr val="4F7A28">
                    <a:alpha val="64999"/>
                  </a:srgbClr>
                </a:solidFill>
                <a:latin typeface="ヒラギノ明朝 ProN W3"/>
                <a:ea typeface="ヒラギノ明朝 ProN W3"/>
                <a:cs typeface="ヒラギノ明朝 ProN W3"/>
                <a:sym typeface="ヒラギノ明朝 ProN W3"/>
              </a:defRPr>
            </a:lvl1pPr>
          </a:lstStyle>
          <a:p>
            <a:pPr/>
            <a:r>
              <a:t>✔</a:t>
            </a:r>
          </a:p>
        </p:txBody>
      </p:sp>
      <p:sp>
        <p:nvSpPr>
          <p:cNvPr id="412" name="✔"/>
          <p:cNvSpPr/>
          <p:nvPr/>
        </p:nvSpPr>
        <p:spPr>
          <a:xfrm>
            <a:off x="10236200" y="3619500"/>
            <a:ext cx="2120900" cy="2171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6200" tIns="76200" rIns="76200" bIns="76200" anchor="ctr">
            <a:spAutoFit/>
          </a:bodyPr>
          <a:lstStyle>
            <a:lvl1pPr algn="ctr" defTabSz="457200">
              <a:spcBef>
                <a:spcPts val="0"/>
              </a:spcBef>
              <a:defRPr sz="15000">
                <a:solidFill>
                  <a:srgbClr val="4F7A28">
                    <a:alpha val="64999"/>
                  </a:srgbClr>
                </a:solidFill>
                <a:latin typeface="ヒラギノ明朝 ProN W3"/>
                <a:ea typeface="ヒラギノ明朝 ProN W3"/>
                <a:cs typeface="ヒラギノ明朝 ProN W3"/>
                <a:sym typeface="ヒラギノ明朝 ProN W3"/>
              </a:defRPr>
            </a:lvl1pPr>
          </a:lstStyle>
          <a:p>
            <a:pPr/>
            <a:r>
              <a:t>✔</a:t>
            </a:r>
          </a:p>
        </p:txBody>
      </p:sp>
      <p:sp>
        <p:nvSpPr>
          <p:cNvPr id="413" name="⚠︎"/>
          <p:cNvSpPr/>
          <p:nvPr/>
        </p:nvSpPr>
        <p:spPr>
          <a:xfrm>
            <a:off x="9880600" y="679450"/>
            <a:ext cx="2120900" cy="2400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6200" tIns="76200" rIns="76200" bIns="76200" anchor="ctr">
            <a:spAutoFit/>
          </a:bodyPr>
          <a:lstStyle>
            <a:lvl1pPr algn="ctr" defTabSz="457200">
              <a:spcBef>
                <a:spcPts val="0"/>
              </a:spcBef>
              <a:defRPr sz="15000">
                <a:solidFill>
                  <a:srgbClr val="E32400">
                    <a:alpha val="44000"/>
                  </a:srgbClr>
                </a:solidFill>
                <a:latin typeface="ヒラギノ明朝 ProN W3"/>
                <a:ea typeface="ヒラギノ明朝 ProN W3"/>
                <a:cs typeface="ヒラギノ明朝 ProN W3"/>
                <a:sym typeface="ヒラギノ明朝 ProN W3"/>
              </a:defRPr>
            </a:lvl1pPr>
          </a:lstStyle>
          <a:p>
            <a:pPr/>
            <a:r>
              <a:t>⚠︎</a:t>
            </a:r>
          </a:p>
        </p:txBody>
      </p:sp>
      <p:sp>
        <p:nvSpPr>
          <p:cNvPr id="414" name="Remarque :…"/>
          <p:cNvSpPr/>
          <p:nvPr/>
        </p:nvSpPr>
        <p:spPr>
          <a:xfrm>
            <a:off x="622300" y="3220009"/>
            <a:ext cx="5359400" cy="2175517"/>
          </a:xfrm>
          <a:prstGeom prst="rect">
            <a:avLst/>
          </a:prstGeom>
          <a:solidFill>
            <a:srgbClr val="D2DFF6"/>
          </a:solidFill>
          <a:ln w="12700">
            <a:miter lim="400000"/>
          </a:ln>
          <a:effectLst>
            <a:outerShdw sx="100000" sy="100000" kx="0" ky="0" algn="b" rotWithShape="0" blurRad="38100" dist="114300" dir="2700000">
              <a:srgbClr val="929292">
                <a:alpha val="49999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6200" tIns="76200" rIns="76200" bIns="76200" anchor="ctr">
            <a:spAutoFit/>
          </a:bodyPr>
          <a:lstStyle/>
          <a:p>
            <a:pPr/>
            <a:r>
              <a:rPr i="1"/>
              <a:t>Remarque</a:t>
            </a:r>
            <a:r>
              <a:t> : </a:t>
            </a:r>
          </a:p>
          <a:p>
            <a:pPr lvl="1" marL="419100" indent="-317500">
              <a:buSzPct val="63000"/>
              <a:buFont typeface="TimesNewRomanPSMT"/>
              <a:buBlip>
                <a:blip r:embed="rId8"/>
              </a:buBlip>
            </a:pPr>
            <a:r>
              <a:t>si on pose </a:t>
            </a:r>
            <a14:m>
              <m:oMath>
                <m:r>
                  <a:rPr xmlns:a="http://schemas.openxmlformats.org/drawingml/2006/main" sz="2100" i="1">
                    <a:solidFill>
                      <a:srgbClr val="222222"/>
                    </a:solidFill>
                    <a:latin typeface="Cambria Math" panose="02040503050406030204" pitchFamily="18" charset="0"/>
                  </a:rPr>
                  <m:t>σ</m:t>
                </m:r>
                <m:r>
                  <a:rPr xmlns:a="http://schemas.openxmlformats.org/drawingml/2006/main" sz="2100" i="1">
                    <a:solidFill>
                      <a:srgbClr val="222222"/>
                    </a:solidFill>
                    <a:latin typeface="Cambria Math" panose="02040503050406030204" pitchFamily="18" charset="0"/>
                  </a:rPr>
                  <m:t>&lt;</m:t>
                </m:r>
                <m:r>
                  <a:rPr xmlns:a="http://schemas.openxmlformats.org/drawingml/2006/main" sz="2100" i="1">
                    <a:solidFill>
                      <a:srgbClr val="222222"/>
                    </a:solidFill>
                    <a:latin typeface="Cambria Math" panose="02040503050406030204" pitchFamily="18" charset="0"/>
                  </a:rPr>
                  <m:t>1</m:t>
                </m:r>
              </m:oMath>
            </a14:m>
            <a:r>
              <a:t>, l'échantillonnage fait que les coefficients assez grands ne sont pas assez nombreux pour considérer </a:t>
            </a:r>
            <a14:m>
              <m:oMath>
                <m:sSub>
                  <m:e>
                    <m:r>
                      <a:rPr xmlns:a="http://schemas.openxmlformats.org/drawingml/2006/main" sz="2050" i="1">
                        <a:solidFill>
                          <a:srgbClr val="222222"/>
                        </a:solidFill>
                        <a:latin typeface="Cambria Math" panose="02040503050406030204" pitchFamily="18" charset="0"/>
                      </a:rPr>
                      <m:t>h</m:t>
                    </m:r>
                  </m:e>
                  <m:sub>
                    <m:r>
                      <a:rPr xmlns:a="http://schemas.openxmlformats.org/drawingml/2006/main" sz="2050" i="1">
                        <a:solidFill>
                          <a:srgbClr val="222222"/>
                        </a:solidFill>
                        <a:latin typeface="Cambria Math" panose="02040503050406030204" pitchFamily="18" charset="0"/>
                      </a:rPr>
                      <m:t>b</m:t>
                    </m:r>
                  </m:sub>
                </m:sSub>
              </m:oMath>
            </a14:m>
            <a:r>
              <a:t> comme vraiment gaussien</a:t>
            </a:r>
          </a:p>
          <a:p>
            <a:pPr lvl="2" marL="508000" indent="-254000">
              <a:buClr>
                <a:srgbClr val="7F96C4"/>
              </a:buClr>
              <a:buSzPct val="100000"/>
              <a:buChar char="✓"/>
            </a:pPr>
            <a:r>
              <a:t>revient à utiliser un </a:t>
            </a:r>
            <a14:m>
              <m:oMath>
                <m:r>
                  <a:rPr xmlns:a="http://schemas.openxmlformats.org/drawingml/2006/main" sz="2100" i="1">
                    <a:solidFill>
                      <a:srgbClr val="222222"/>
                    </a:solidFill>
                    <a:latin typeface="Cambria Math" panose="02040503050406030204" pitchFamily="18" charset="0"/>
                  </a:rPr>
                  <m:t>N</m:t>
                </m:r>
                <m:r>
                  <a:rPr xmlns:a="http://schemas.openxmlformats.org/drawingml/2006/main" sz="2100" i="1">
                    <a:solidFill>
                      <a:srgbClr val="222222"/>
                    </a:solidFill>
                    <a:latin typeface="Cambria Math" panose="02040503050406030204" pitchFamily="18" charset="0"/>
                  </a:rPr>
                  <m:t>&lt;</m:t>
                </m:r>
                <m:r>
                  <a:rPr xmlns:a="http://schemas.openxmlformats.org/drawingml/2006/main" sz="2100" i="1">
                    <a:solidFill>
                      <a:srgbClr val="222222"/>
                    </a:solidFill>
                    <a:latin typeface="Cambria Math" panose="02040503050406030204" pitchFamily="18" charset="0"/>
                  </a:rPr>
                  <m:t>7</m:t>
                </m:r>
              </m:oMath>
            </a14:m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med" advClick="1" p14:dur="1000">
        <p159:morph option="byObject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afterEffect" presetSubtype="0" presetID="1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afterEffect" presetSubtype="0" presetID="1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06" grpId="2"/>
      <p:bldP build="whole" bldLvl="1" animBg="1" rev="0" advAuto="0" spid="409" grpId="3"/>
      <p:bldP build="whole" bldLvl="1" animBg="1" rev="0" advAuto="0" spid="403" grpId="1"/>
      <p:bldP build="whole" bldLvl="1" animBg="1" rev="0" advAuto="0" spid="411" grpId="4"/>
      <p:bldP build="whole" bldLvl="1" animBg="1" rev="0" advAuto="0" spid="412" grpId="5"/>
      <p:bldP build="whole" bldLvl="1" animBg="1" rev="0" advAuto="0" spid="413" grpId="6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6" name="Source : Source : " descr="Source : Source : "/>
          <p:cNvPicPr>
            <a:picLocks noChangeAspect="0"/>
          </p:cNvPicPr>
          <p:nvPr>
            <p:ph type="body" idx="21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88900" y="8912411"/>
            <a:ext cx="6108700" cy="587190"/>
          </a:xfrm>
          <a:prstGeom prst="rect">
            <a:avLst/>
          </a:prstGeom>
          <a:ln w="9525">
            <a:round/>
          </a:ln>
          <a:effectLst>
            <a:outerShdw sx="100000" sy="100000" kx="0" ky="0" algn="b" rotWithShape="0" blurRad="12700" dist="12700" dir="1980000">
              <a:srgbClr val="D6D6D6"/>
            </a:outerShdw>
          </a:effectLst>
        </p:spPr>
      </p:pic>
      <p:sp>
        <p:nvSpPr>
          <p:cNvPr id="417" name="Filtre moyenneur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buAutoNum type="arabicPeriod" startAt="2"/>
            </a:pPr>
            <a:r>
              <a:t>Filtre moyenneur </a:t>
            </a:r>
          </a:p>
          <a:p>
            <a:pPr lvl="1">
              <a:buAutoNum type="alphaLcParenR" startAt="2"/>
            </a:pPr>
            <a:r>
              <a:t>Pondéré</a:t>
            </a:r>
          </a:p>
          <a:p>
            <a:pPr lvl="2">
              <a:buBlip>
                <a:blip r:embed="rId3"/>
              </a:buBlip>
            </a:pPr>
            <a:r>
              <a:t>Gaussien - </a:t>
            </a:r>
            <a:r>
              <a:rPr i="1"/>
              <a:t>avantages</a:t>
            </a:r>
          </a:p>
          <a:p>
            <a:pPr lvl="3">
              <a:spcBef>
                <a:spcPts val="500"/>
              </a:spcBef>
            </a:pPr>
            <a:r>
              <a:t>Isotrope (plus vrai pour </a:t>
            </a:r>
            <a14:m>
              <m:oMath>
                <m:r>
                  <a:rPr xmlns:a="http://schemas.openxmlformats.org/drawingml/2006/main" sz="2050" i="1">
                    <a:solidFill>
                      <a:srgbClr val="222222"/>
                    </a:solidFill>
                    <a:latin typeface="Cambria Math" panose="02040503050406030204" pitchFamily="18" charset="0"/>
                  </a:rPr>
                  <m:t>N</m:t>
                </m:r>
              </m:oMath>
            </a14:m>
            <a:r>
              <a:t> grand)</a:t>
            </a:r>
          </a:p>
          <a:p>
            <a:pPr lvl="3">
              <a:spcBef>
                <a:spcPts val="500"/>
              </a:spcBef>
            </a:pPr>
            <a:r>
              <a:t>L’importance du coefficient central est plus grande ce qui lui donne plus d’importance</a:t>
            </a:r>
          </a:p>
          <a:p>
            <a:pPr lvl="3">
              <a:spcBef>
                <a:spcPts val="500"/>
              </a:spcBef>
            </a:pPr>
            <a:r>
              <a:t>Relation simple et intuitive entre </a:t>
            </a:r>
            <a14:m>
              <m:oMath>
                <m:r>
                  <a:rPr xmlns:a="http://schemas.openxmlformats.org/drawingml/2006/main" sz="2050" i="1">
                    <a:solidFill>
                      <a:srgbClr val="222222"/>
                    </a:solidFill>
                    <a:latin typeface="Cambria Math" panose="02040503050406030204" pitchFamily="18" charset="0"/>
                  </a:rPr>
                  <m:t>σ</m:t>
                </m:r>
              </m:oMath>
            </a14:m>
            <a:r>
              <a:t> et l’effet du filtre</a:t>
            </a:r>
          </a:p>
          <a:p>
            <a:pPr lvl="3">
              <a:spcBef>
                <a:spcPts val="500"/>
              </a:spcBef>
            </a:pPr>
            <a:r>
              <a:t>Séparabilité </a:t>
            </a:r>
          </a:p>
          <a:p>
            <a:pPr lvl="4">
              <a:spcBef>
                <a:spcPts val="500"/>
              </a:spcBef>
            </a:pPr>
            <a:r>
              <a:t>Convoluer l’image avec un filtre 1D horizontal (ligne par ligne)</a:t>
            </a:r>
          </a:p>
          <a:p>
            <a:pPr lvl="4">
              <a:spcBef>
                <a:spcPts val="500"/>
              </a:spcBef>
            </a:pPr>
            <a:r>
              <a:t>Convoluer le résultat avec un filtre 1D vertical (colonne par colonne)</a:t>
            </a:r>
          </a:p>
          <a:p>
            <a:pPr lvl="3"/>
            <a:r>
              <a:t>Convolution d’une gaussienne avec une gaussienne donne une autre gaussienne</a:t>
            </a:r>
          </a:p>
          <a:p>
            <a:pPr lvl="4">
              <a:spcBef>
                <a:spcPts val="500"/>
              </a:spcBef>
            </a:pPr>
            <a:r>
              <a:t>Possible de filtrer une image d’abord avec une petite gaussienne;</a:t>
            </a:r>
          </a:p>
          <a:p>
            <a:pPr lvl="4">
              <a:spcBef>
                <a:spcPts val="500"/>
              </a:spcBef>
            </a:pPr>
            <a:r>
              <a:t>Ensuite, filtrer le résultat avec une autre petite gaussienne;  Le résultat global est l’équivalent de filtrer l’image originale avec une plus grande gaussienne;</a:t>
            </a:r>
          </a:p>
          <a:p>
            <a:pPr lvl="4">
              <a:spcBef>
                <a:spcPts val="500"/>
              </a:spcBef>
            </a:pPr>
            <a:r>
              <a:rPr i="1"/>
              <a:t>Exemple</a:t>
            </a:r>
            <a:r>
              <a:t>, filtrer 2 fois avec une gaussienne de paramètre </a:t>
            </a:r>
            <a14:m>
              <m:oMath>
                <m:r>
                  <a:rPr xmlns:a="http://schemas.openxmlformats.org/drawingml/2006/main" sz="2050" i="1">
                    <a:solidFill>
                      <a:srgbClr val="222222"/>
                    </a:solidFill>
                    <a:latin typeface="Cambria Math" panose="02040503050406030204" pitchFamily="18" charset="0"/>
                  </a:rPr>
                  <m:t>σ</m:t>
                </m:r>
              </m:oMath>
            </a14:m>
            <a:r>
              <a:t> est l’équivalent de filtrer une fois avec un paramètre à </a:t>
            </a:r>
            <a14:m>
              <m:oMath>
                <m:rad>
                  <m:radPr>
                    <m:ctrlPr>
                      <a:rPr xmlns:a="http://schemas.openxmlformats.org/drawingml/2006/main" sz="2050" i="1">
                        <a:solidFill>
                          <a:srgbClr val="222222"/>
                        </a:solidFill>
                        <a:latin typeface="Cambria Math" panose="02040503050406030204" pitchFamily="18" charset="0"/>
                      </a:rPr>
                    </m:ctrlPr>
                    <m:degHide m:val="on"/>
                  </m:radPr>
                  <m:deg/>
                  <m:e>
                    <m:r>
                      <a:rPr xmlns:a="http://schemas.openxmlformats.org/drawingml/2006/main" sz="2050" i="1">
                        <a:solidFill>
                          <a:srgbClr val="222222"/>
                        </a:solidFill>
                        <a:latin typeface="Cambria Math" panose="02040503050406030204" pitchFamily="18" charset="0"/>
                      </a:rPr>
                      <m:t>2</m:t>
                    </m:r>
                  </m:e>
                </m:rad>
                <m:r>
                  <a:rPr xmlns:a="http://schemas.openxmlformats.org/drawingml/2006/main" sz="2050" i="1">
                    <a:solidFill>
                      <a:srgbClr val="222222"/>
                    </a:solidFill>
                    <a:latin typeface="Cambria Math" panose="02040503050406030204" pitchFamily="18" charset="0"/>
                  </a:rPr>
                  <m:t>σ</m:t>
                </m:r>
              </m:oMath>
            </a14:m>
          </a:p>
          <a:p>
            <a:pPr lvl="2">
              <a:spcBef>
                <a:spcPts val="2100"/>
              </a:spcBef>
              <a:buBlip>
                <a:blip r:embed="rId3"/>
              </a:buBlip>
              <a:defRPr i="1"/>
            </a:pPr>
            <a:r>
              <a:t>désavantage</a:t>
            </a:r>
            <a:endParaRPr i="0"/>
          </a:p>
          <a:p>
            <a:pPr lvl="3">
              <a:spcBef>
                <a:spcPts val="500"/>
              </a:spcBef>
              <a:defRPr i="1"/>
            </a:pPr>
            <a:r>
              <a:rPr i="0"/>
              <a:t>Ne prend pas en compte le contenu de l'image (filtre linéaire)</a:t>
            </a:r>
          </a:p>
        </p:txBody>
      </p:sp>
      <p:sp>
        <p:nvSpPr>
          <p:cNvPr id="418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419" name="Réduction du bru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buAutoNum type="arabicPeriod" startAt="2"/>
            </a:lvl1pPr>
          </a:lstStyle>
          <a:p>
            <a:pPr/>
            <a:r>
              <a:t>Réduction du bruit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4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4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4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after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41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after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41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41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Class="entr" nodeType="after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41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Class="entr" nodeType="after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41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Class="entr" nodeType="after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7" fill="hold"/>
                                        <p:tgtEl>
                                          <p:spTgt spid="41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" fill="hold"/>
                                        <p:tgtEl>
                                          <p:spTgt spid="41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Class="entr" nodeType="after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4" fill="hold"/>
                                        <p:tgtEl>
                                          <p:spTgt spid="41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417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1" name="Source : Source : " descr="Source : Source : "/>
          <p:cNvPicPr>
            <a:picLocks noChangeAspect="0"/>
          </p:cNvPicPr>
          <p:nvPr>
            <p:ph type="body" idx="21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88900" y="8912411"/>
            <a:ext cx="6108700" cy="587190"/>
          </a:xfrm>
          <a:prstGeom prst="rect">
            <a:avLst/>
          </a:prstGeom>
          <a:ln w="9525">
            <a:round/>
          </a:ln>
          <a:effectLst>
            <a:outerShdw sx="100000" sy="100000" kx="0" ky="0" algn="b" rotWithShape="0" blurRad="12700" dist="12700" dir="1980000">
              <a:srgbClr val="D6D6D6"/>
            </a:outerShdw>
          </a:effectLst>
        </p:spPr>
      </p:pic>
      <p:sp>
        <p:nvSpPr>
          <p:cNvPr id="422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423" name="Filtre moyenneur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AutoNum type="arabicPeriod" startAt="2"/>
            </a:lvl1pPr>
            <a:lvl2pPr>
              <a:buAutoNum type="alphaLcParenR" startAt="2"/>
            </a:lvl2pPr>
            <a:lvl3pPr>
              <a:buBlip>
                <a:blip r:embed="rId3"/>
              </a:buBlip>
            </a:lvl3pPr>
          </a:lstStyle>
          <a:p>
            <a:pPr/>
            <a:r>
              <a:t>Filtre moyenneur </a:t>
            </a:r>
          </a:p>
          <a:p>
            <a:pPr lvl="1"/>
            <a:r>
              <a:t>Pondéré</a:t>
            </a:r>
          </a:p>
          <a:p>
            <a:pPr lvl="2"/>
            <a:r>
              <a:t>Autres filtres moyenneur pondérés</a:t>
            </a:r>
          </a:p>
        </p:txBody>
      </p:sp>
      <p:sp>
        <p:nvSpPr>
          <p:cNvPr id="424" name="Réduction du bru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buAutoNum type="arabicPeriod" startAt="2"/>
            </a:lvl1pPr>
          </a:lstStyle>
          <a:p>
            <a:pPr/>
            <a:r>
              <a:t>Réduction du bruit</a:t>
            </a:r>
          </a:p>
        </p:txBody>
      </p:sp>
      <p:grpSp>
        <p:nvGrpSpPr>
          <p:cNvPr id="428" name="Group"/>
          <p:cNvGrpSpPr/>
          <p:nvPr/>
        </p:nvGrpSpPr>
        <p:grpSpPr>
          <a:xfrm>
            <a:off x="5613399" y="1751645"/>
            <a:ext cx="6884300" cy="2502856"/>
            <a:chOff x="0" y="0"/>
            <a:chExt cx="6884298" cy="2502855"/>
          </a:xfrm>
        </p:grpSpPr>
        <p:pic>
          <p:nvPicPr>
            <p:cNvPr id="425" name="temp.pdf" descr="temp.pdf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622274"/>
              <a:ext cx="2286000" cy="16383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26" name="Filtre conique"/>
            <p:cNvSpPr/>
            <p:nvPr/>
          </p:nvSpPr>
          <p:spPr>
            <a:xfrm>
              <a:off x="3315678" y="-1"/>
              <a:ext cx="1582937" cy="43371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76200" tIns="76200" rIns="76200" bIns="76200" numCol="1" anchor="ctr">
              <a:spAutoFit/>
            </a:bodyPr>
            <a:lstStyle>
              <a:lvl1pPr>
                <a:spcBef>
                  <a:spcPts val="100"/>
                </a:spcBef>
                <a:buClrTx/>
                <a:tabLst>
                  <a:tab pos="914400" algn="l"/>
                </a:tabLst>
                <a:defRPr>
                  <a:solidFill>
                    <a:srgbClr val="232A32"/>
                  </a:solidFill>
                </a:defRPr>
              </a:lvl1pPr>
            </a:lstStyle>
            <a:p>
              <a:pPr/>
              <a:r>
                <a:t>Filtre conique</a:t>
              </a:r>
            </a:p>
          </p:txBody>
        </p:sp>
        <p:pic>
          <p:nvPicPr>
            <p:cNvPr id="427" name="droppedImage.png" descr="droppedImage.png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2462901" y="458155"/>
              <a:ext cx="4421398" cy="2044701"/>
            </a:xfrm>
            <a:prstGeom prst="rect">
              <a:avLst/>
            </a:prstGeom>
            <a:effectLst/>
          </p:spPr>
        </p:pic>
      </p:grpSp>
      <p:grpSp>
        <p:nvGrpSpPr>
          <p:cNvPr id="432" name="Group"/>
          <p:cNvGrpSpPr/>
          <p:nvPr/>
        </p:nvGrpSpPr>
        <p:grpSpPr>
          <a:xfrm>
            <a:off x="5611159" y="4215445"/>
            <a:ext cx="6887439" cy="2379964"/>
            <a:chOff x="0" y="0"/>
            <a:chExt cx="6887438" cy="2379963"/>
          </a:xfrm>
        </p:grpSpPr>
        <p:pic>
          <p:nvPicPr>
            <p:cNvPr id="429" name="temp.pdf" descr="temp.pdf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0" y="441794"/>
              <a:ext cx="2286000" cy="16383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30" name="Filtre pyramidal"/>
            <p:cNvSpPr/>
            <p:nvPr/>
          </p:nvSpPr>
          <p:spPr>
            <a:xfrm>
              <a:off x="3310271" y="-1"/>
              <a:ext cx="1808660" cy="43371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76200" tIns="76200" rIns="76200" bIns="76200" numCol="1" anchor="ctr">
              <a:spAutoFit/>
            </a:bodyPr>
            <a:lstStyle>
              <a:lvl1pPr>
                <a:spcBef>
                  <a:spcPts val="100"/>
                </a:spcBef>
                <a:buClrTx/>
                <a:tabLst>
                  <a:tab pos="914400" algn="l"/>
                </a:tabLst>
                <a:defRPr>
                  <a:solidFill>
                    <a:srgbClr val="232A32"/>
                  </a:solidFill>
                </a:defRPr>
              </a:lvl1pPr>
            </a:lstStyle>
            <a:p>
              <a:pPr/>
              <a:r>
                <a:t>Filtre pyramidal</a:t>
              </a:r>
            </a:p>
          </p:txBody>
        </p:sp>
        <p:pic>
          <p:nvPicPr>
            <p:cNvPr id="431" name="droppedImage.png" descr="droppedImage.png"/>
            <p:cNvPicPr>
              <a:picLocks noChangeAspect="0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2466040" y="394654"/>
              <a:ext cx="4421399" cy="1985310"/>
            </a:xfrm>
            <a:prstGeom prst="rect">
              <a:avLst/>
            </a:prstGeom>
            <a:effectLst/>
          </p:spPr>
        </p:pic>
      </p:grpSp>
      <p:grpSp>
        <p:nvGrpSpPr>
          <p:cNvPr id="436" name="Group"/>
          <p:cNvGrpSpPr/>
          <p:nvPr/>
        </p:nvGrpSpPr>
        <p:grpSpPr>
          <a:xfrm>
            <a:off x="5435600" y="6514145"/>
            <a:ext cx="7062997" cy="2292268"/>
            <a:chOff x="0" y="0"/>
            <a:chExt cx="7062997" cy="2292267"/>
          </a:xfrm>
        </p:grpSpPr>
        <p:pic>
          <p:nvPicPr>
            <p:cNvPr id="433" name="temp.pdf" descr="temp.pdf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0" y="420054"/>
              <a:ext cx="2639509" cy="155478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34" name="Filtre binomial"/>
            <p:cNvSpPr/>
            <p:nvPr/>
          </p:nvSpPr>
          <p:spPr>
            <a:xfrm>
              <a:off x="3621023" y="-1"/>
              <a:ext cx="1681907" cy="43371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76200" tIns="76200" rIns="76200" bIns="76200" numCol="1" anchor="ctr">
              <a:spAutoFit/>
            </a:bodyPr>
            <a:lstStyle>
              <a:lvl1pPr>
                <a:spcBef>
                  <a:spcPts val="100"/>
                </a:spcBef>
                <a:buClrTx/>
                <a:tabLst>
                  <a:tab pos="914400" algn="l"/>
                </a:tabLst>
                <a:defRPr>
                  <a:solidFill>
                    <a:srgbClr val="232A32"/>
                  </a:solidFill>
                </a:defRPr>
              </a:lvl1pPr>
            </a:lstStyle>
            <a:p>
              <a:pPr/>
              <a:r>
                <a:t>Filtre binomial</a:t>
              </a:r>
            </a:p>
          </p:txBody>
        </p:sp>
        <p:pic>
          <p:nvPicPr>
            <p:cNvPr id="435" name="droppedImage.png" descr="droppedImage.png"/>
            <p:cNvPicPr>
              <a:picLocks noChangeAspect="0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2641600" y="331154"/>
              <a:ext cx="4421398" cy="1961114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32" grpId="1"/>
      <p:bldP build="whole" bldLvl="1" animBg="1" rev="0" advAuto="0" spid="436" grpId="2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Rehaussement du contrast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solidFill>
                  <a:srgbClr val="4C4C4F">
                    <a:alpha val="60000"/>
                  </a:srgbClr>
                </a:solidFill>
              </a:defRPr>
            </a:pPr>
            <a:r>
              <a:t>Rehaussement du contraste</a:t>
            </a:r>
          </a:p>
          <a:p>
            <a:pPr/>
            <a:r>
              <a:t>Réduction du bruit</a:t>
            </a:r>
          </a:p>
          <a:p>
            <a:pPr lvl="1"/>
            <a:r>
              <a:t>Bruit</a:t>
            </a:r>
          </a:p>
          <a:p>
            <a:pPr lvl="1"/>
            <a:r>
              <a:t>Filtre moyenneur</a:t>
            </a:r>
          </a:p>
          <a:p>
            <a:pPr lvl="2"/>
            <a:r>
              <a:t>Non pondéré</a:t>
            </a:r>
          </a:p>
          <a:p>
            <a:pPr lvl="2"/>
            <a:r>
              <a:t>Pondéré</a:t>
            </a:r>
          </a:p>
          <a:p>
            <a:pPr lvl="1"/>
            <a:r>
              <a:t>Filtre médian</a:t>
            </a:r>
          </a:p>
          <a:p>
            <a:pPr lvl="1"/>
            <a:r>
              <a:t>Filtre bilatéral</a:t>
            </a:r>
          </a:p>
          <a:p>
            <a:pPr>
              <a:defRPr>
                <a:solidFill>
                  <a:srgbClr val="4C4C4F">
                    <a:alpha val="60000"/>
                  </a:srgbClr>
                </a:solidFill>
              </a:defRPr>
            </a:pPr>
            <a:r>
              <a:t>Amélioration de la netteté</a:t>
            </a:r>
          </a:p>
          <a:p>
            <a:pPr>
              <a:defRPr>
                <a:solidFill>
                  <a:srgbClr val="4C4C4F">
                    <a:alpha val="60000"/>
                  </a:srgbClr>
                </a:solidFill>
              </a:defRPr>
            </a:pPr>
            <a:r>
              <a:t>Corrélation</a:t>
            </a:r>
          </a:p>
        </p:txBody>
      </p:sp>
      <p:sp>
        <p:nvSpPr>
          <p:cNvPr id="94" name="Slide Number"/>
          <p:cNvSpPr txBox="1"/>
          <p:nvPr>
            <p:ph type="sldNum" sz="quarter" idx="2"/>
          </p:nvPr>
        </p:nvSpPr>
        <p:spPr>
          <a:xfrm>
            <a:off x="6395337" y="9093200"/>
            <a:ext cx="222759" cy="3302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Filtre médian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buAutoNum type="arabicPeriod" startAt="3"/>
            </a:pPr>
            <a:r>
              <a:t>Filtre médian</a:t>
            </a:r>
          </a:p>
          <a:p>
            <a:pPr lvl="2">
              <a:buBlip>
                <a:blip r:embed="rId2"/>
              </a:buBlip>
            </a:pPr>
            <a:r>
              <a:rPr i="1"/>
              <a:t>Objectif</a:t>
            </a:r>
            <a:r>
              <a:t> : enlever le bruit impulsionnel (Sel et poivre) ou multiplicatif</a:t>
            </a:r>
          </a:p>
          <a:p>
            <a:pPr lvl="3"/>
            <a:r>
              <a:rPr i="1"/>
              <a:t>Exemples</a:t>
            </a:r>
            <a:r>
              <a:t> :  radar, rayon-X</a:t>
            </a:r>
          </a:p>
          <a:p>
            <a:pPr lvl="2" marR="7797800">
              <a:buBlip>
                <a:blip r:embed="rId2"/>
              </a:buBlip>
            </a:pPr>
            <a:r>
              <a:t>Le bruit impulsionnel peut être très contrasté mais très éparse</a:t>
            </a:r>
          </a:p>
          <a:p>
            <a:pPr lvl="3" marR="7797800"/>
            <a:r>
              <a:t>s'approche de valeurs aberrantes</a:t>
            </a:r>
          </a:p>
          <a:p>
            <a:pPr lvl="3" marR="7797800"/>
            <a:r>
              <a:t>si on utilisait un filtre passe-bas ou moyenneur, on ne fait qu'étaler le bruit sur ses voisins</a:t>
            </a:r>
          </a:p>
        </p:txBody>
      </p:sp>
      <p:pic>
        <p:nvPicPr>
          <p:cNvPr id="439" name="Source : http://artemhlezin.com/2016/09/04/median.html Source : http://artemhlezin.com/2016/09/04/median.html" descr="Source : http://artemhlezin.com/2016/09/04/median.html Source : http://artemhlezin.com/2016/09/04/median.html"/>
          <p:cNvPicPr>
            <a:picLocks noChangeAspect="0"/>
          </p:cNvPicPr>
          <p:nvPr>
            <p:ph type="body" idx="21"/>
          </p:nvPr>
        </p:nvPicPr>
        <p:blipFill>
          <a:blip r:embed="rId3">
            <a:extLst/>
          </a:blip>
          <a:stretch>
            <a:fillRect/>
          </a:stretch>
        </p:blipFill>
        <p:spPr>
          <a:xfrm>
            <a:off x="88900" y="8912411"/>
            <a:ext cx="6108700" cy="587190"/>
          </a:xfrm>
          <a:prstGeom prst="rect">
            <a:avLst/>
          </a:prstGeom>
          <a:ln w="9525">
            <a:round/>
          </a:ln>
          <a:effectLst>
            <a:outerShdw sx="100000" sy="100000" kx="0" ky="0" algn="b" rotWithShape="0" blurRad="12700" dist="12700" dir="1980000">
              <a:srgbClr val="D6D6D6"/>
            </a:outerShdw>
          </a:effectLst>
        </p:spPr>
      </p:pic>
      <p:sp>
        <p:nvSpPr>
          <p:cNvPr id="440" name="Réduction du bru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buAutoNum type="arabicPeriod" startAt="2"/>
            </a:lvl1pPr>
          </a:lstStyle>
          <a:p>
            <a:pPr/>
            <a:r>
              <a:t>Réduction du bruit</a:t>
            </a:r>
          </a:p>
        </p:txBody>
      </p:sp>
      <p:sp>
        <p:nvSpPr>
          <p:cNvPr id="441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442" name="Remarque :…"/>
          <p:cNvSpPr/>
          <p:nvPr/>
        </p:nvSpPr>
        <p:spPr>
          <a:xfrm>
            <a:off x="1421610" y="6383821"/>
            <a:ext cx="8042996" cy="12211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6200" tIns="76200" rIns="76200" bIns="76200" anchor="ctr">
            <a:spAutoFit/>
          </a:bodyPr>
          <a:lstStyle/>
          <a:p>
            <a:pPr/>
            <a:r>
              <a:rPr i="1"/>
              <a:t>Remarque</a:t>
            </a:r>
            <a:r>
              <a:t> : </a:t>
            </a:r>
          </a:p>
          <a:p>
            <a:pPr lvl="1" marL="419100" indent="-317500">
              <a:buSzPct val="63000"/>
              <a:buFont typeface="TimesNewRomanPSMT"/>
              <a:buBlip>
                <a:blip r:embed="rId4"/>
              </a:buBlip>
            </a:pPr>
            <a:r>
              <a:t>le filtre médian n'est pas linéaire</a:t>
            </a:r>
          </a:p>
          <a:p>
            <a:pPr lvl="2" marL="508000" indent="-254000">
              <a:buClr>
                <a:srgbClr val="7F96C4"/>
              </a:buClr>
              <a:buSzPct val="100000"/>
              <a:buChar char="✓"/>
            </a:pPr>
            <a:r>
              <a:t>On ne peut pas utiliser la convolution, on ne peut pas passer par Fourier</a:t>
            </a:r>
          </a:p>
        </p:txBody>
      </p:sp>
      <p:pic>
        <p:nvPicPr>
          <p:cNvPr id="443" name="median.gif" descr="median.gif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236368" y="3020231"/>
            <a:ext cx="7184232" cy="2789173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4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Class="entr" nodeType="after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43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after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43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42" grpId="2"/>
      <p:bldP build="p" bldLvl="5" animBg="1" rev="0" advAuto="0" spid="438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5" name="Source : DIP 2 Source : DIP 2" descr="Source : DIP 2 Source : DIP 2"/>
          <p:cNvPicPr>
            <a:picLocks noChangeAspect="0"/>
          </p:cNvPicPr>
          <p:nvPr>
            <p:ph type="body" idx="21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88900" y="8912411"/>
            <a:ext cx="6108700" cy="587190"/>
          </a:xfrm>
          <a:prstGeom prst="rect">
            <a:avLst/>
          </a:prstGeom>
          <a:ln w="9525">
            <a:round/>
          </a:ln>
          <a:effectLst>
            <a:outerShdw sx="100000" sy="100000" kx="0" ky="0" algn="b" rotWithShape="0" blurRad="12700" dist="12700" dir="1980000">
              <a:srgbClr val="D6D6D6"/>
            </a:outerShdw>
          </a:effectLst>
        </p:spPr>
      </p:pic>
      <p:sp>
        <p:nvSpPr>
          <p:cNvPr id="446" name="Filtre médian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buAutoNum type="arabicPeriod" startAt="3"/>
            </a:pPr>
            <a:r>
              <a:t>Filtre médian</a:t>
            </a:r>
          </a:p>
          <a:p>
            <a:pPr lvl="2">
              <a:buBlip>
                <a:blip r:embed="rId3"/>
              </a:buBlip>
            </a:pPr>
            <a:r>
              <a:t>Image rayon-X d’un circuit intégré </a:t>
            </a:r>
            <a:r>
              <a:rPr>
                <a:solidFill>
                  <a:srgbClr val="000000"/>
                </a:solidFill>
              </a:rPr>
              <a:t>dégradée par un bruit impulsionnel</a:t>
            </a:r>
          </a:p>
        </p:txBody>
      </p:sp>
      <p:sp>
        <p:nvSpPr>
          <p:cNvPr id="447" name="Réduction du bru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buAutoNum type="arabicPeriod" startAt="2"/>
            </a:lvl1pPr>
          </a:lstStyle>
          <a:p>
            <a:pPr/>
            <a:r>
              <a:t>Réduction du bruit</a:t>
            </a:r>
          </a:p>
        </p:txBody>
      </p:sp>
      <p:sp>
        <p:nvSpPr>
          <p:cNvPr id="448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449" name="median(a).jpg" descr="median(a).jpg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16000" y="3403600"/>
            <a:ext cx="5067301" cy="4940300"/>
          </a:xfrm>
          <a:prstGeom prst="rect">
            <a:avLst/>
          </a:prstGeom>
        </p:spPr>
      </p:pic>
      <p:sp>
        <p:nvSpPr>
          <p:cNvPr id="450" name="Lissage Gaussien"/>
          <p:cNvSpPr/>
          <p:nvPr/>
        </p:nvSpPr>
        <p:spPr>
          <a:xfrm>
            <a:off x="6471742" y="2711171"/>
            <a:ext cx="5943601" cy="57903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6200" tIns="76200" rIns="76200" bIns="76200" anchor="ctr"/>
          <a:lstStyle/>
          <a:p>
            <a:pPr algn="ctr">
              <a:spcBef>
                <a:spcPts val="2400"/>
              </a:spcBef>
            </a:pPr>
            <a:r>
              <a:t>Lissage Gaussien </a:t>
            </a:r>
            <a14:m>
              <m:oMath>
                <m:r>
                  <a:rPr xmlns:a="http://schemas.openxmlformats.org/drawingml/2006/main" sz="2050" i="1">
                    <a:solidFill>
                      <a:srgbClr val="222222"/>
                    </a:solidFill>
                    <a:latin typeface="Cambria Math" panose="02040503050406030204" pitchFamily="18" charset="0"/>
                  </a:rPr>
                  <m:t>3</m:t>
                </m:r>
                <m:r>
                  <a:rPr xmlns:a="http://schemas.openxmlformats.org/drawingml/2006/main" sz="2050" i="1">
                    <a:solidFill>
                      <a:srgbClr val="222222"/>
                    </a:solidFill>
                    <a:latin typeface="Cambria Math" panose="02040503050406030204" pitchFamily="18" charset="0"/>
                  </a:rPr>
                  <m:t>×</m:t>
                </m:r>
                <m:r>
                  <a:rPr xmlns:a="http://schemas.openxmlformats.org/drawingml/2006/main" sz="2050" i="1">
                    <a:solidFill>
                      <a:srgbClr val="222222"/>
                    </a:solidFill>
                    <a:latin typeface="Cambria Math" panose="02040503050406030204" pitchFamily="18" charset="0"/>
                  </a:rPr>
                  <m:t>3</m:t>
                </m:r>
              </m:oMath>
            </a14:m>
          </a:p>
          <a:p>
            <a:pPr algn="ctr">
              <a:spcBef>
                <a:spcPts val="2400"/>
              </a:spcBef>
            </a:pPr>
          </a:p>
        </p:txBody>
      </p:sp>
      <p:pic>
        <p:nvPicPr>
          <p:cNvPr id="451" name="median(b).jpg" descr="median(b).jpg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471742" y="2711171"/>
            <a:ext cx="5067301" cy="4942953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3" name="Source : DIP 2 Source : DIP 2" descr="Source : DIP 2 Source : DIP 2"/>
          <p:cNvPicPr>
            <a:picLocks noChangeAspect="0"/>
          </p:cNvPicPr>
          <p:nvPr>
            <p:ph type="body" idx="21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88900" y="8912411"/>
            <a:ext cx="6108700" cy="587190"/>
          </a:xfrm>
          <a:prstGeom prst="rect">
            <a:avLst/>
          </a:prstGeom>
          <a:ln w="9525">
            <a:round/>
          </a:ln>
          <a:effectLst>
            <a:outerShdw sx="100000" sy="100000" kx="0" ky="0" algn="b" rotWithShape="0" blurRad="12700" dist="12700" dir="1980000">
              <a:srgbClr val="D6D6D6"/>
            </a:outerShdw>
          </a:effectLst>
        </p:spPr>
      </p:pic>
      <p:sp>
        <p:nvSpPr>
          <p:cNvPr id="454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455" name="Filtre médian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buAutoNum type="arabicPeriod" startAt="3"/>
            </a:pPr>
            <a:r>
              <a:t>Filtre médian</a:t>
            </a:r>
          </a:p>
          <a:p>
            <a:pPr lvl="2">
              <a:buBlip>
                <a:blip r:embed="rId3"/>
              </a:buBlip>
            </a:pPr>
            <a:r>
              <a:t>Image rayon-X d’un circuit intégré </a:t>
            </a:r>
            <a:r>
              <a:rPr>
                <a:solidFill>
                  <a:srgbClr val="000000"/>
                </a:solidFill>
              </a:rPr>
              <a:t>dégradée par un bruit impulsionnel</a:t>
            </a:r>
          </a:p>
        </p:txBody>
      </p:sp>
      <p:sp>
        <p:nvSpPr>
          <p:cNvPr id="456" name="Réduction du bru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buAutoNum type="arabicPeriod" startAt="2"/>
            </a:lvl1pPr>
          </a:lstStyle>
          <a:p>
            <a:pPr/>
            <a:r>
              <a:t>Réduction du bruit</a:t>
            </a:r>
          </a:p>
        </p:txBody>
      </p:sp>
      <p:grpSp>
        <p:nvGrpSpPr>
          <p:cNvPr id="459" name="Group"/>
          <p:cNvGrpSpPr/>
          <p:nvPr/>
        </p:nvGrpSpPr>
        <p:grpSpPr>
          <a:xfrm>
            <a:off x="6858000" y="2917812"/>
            <a:ext cx="5064558" cy="5426089"/>
            <a:chOff x="-63500" y="-7453"/>
            <a:chExt cx="5064557" cy="5426087"/>
          </a:xfrm>
        </p:grpSpPr>
        <p:pic>
          <p:nvPicPr>
            <p:cNvPr id="457" name="median(c).jpg" descr="median(c).jpg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-63500" y="478333"/>
              <a:ext cx="5064558" cy="4940301"/>
            </a:xfrm>
            <a:prstGeom prst="rect">
              <a:avLst/>
            </a:prstGeom>
            <a:effectLst/>
          </p:spPr>
        </p:pic>
        <p:sp>
          <p:nvSpPr>
            <p:cNvPr id="458" name="Filtrage médian 3 × 3"/>
            <p:cNvSpPr/>
            <p:nvPr/>
          </p:nvSpPr>
          <p:spPr>
            <a:xfrm>
              <a:off x="1151466" y="-7454"/>
              <a:ext cx="2603501" cy="44861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6200" tIns="76200" rIns="76200" bIns="76200" numCol="1" anchor="ctr">
              <a:spAutoFit/>
            </a:bodyPr>
            <a:lstStyle/>
            <a:p>
              <a:pPr algn="ctr" defTabSz="457200">
                <a:spcBef>
                  <a:spcPts val="0"/>
                </a:spcBef>
                <a:defRPr>
                  <a:solidFill>
                    <a:srgbClr val="232A32"/>
                  </a:solidFill>
                </a:defRPr>
              </a:pPr>
              <a:r>
                <a:t>Filtrage médian 3 </a:t>
              </a:r>
              <a:r>
                <a:rPr spc="154" sz="2200">
                  <a:latin typeface="Apple Symbols"/>
                  <a:ea typeface="Apple Symbols"/>
                  <a:cs typeface="Apple Symbols"/>
                  <a:sym typeface="Apple Symbols"/>
                </a:rPr>
                <a:t>×</a:t>
              </a:r>
              <a:r>
                <a:t> 3</a:t>
              </a:r>
            </a:p>
          </p:txBody>
        </p:sp>
      </p:grpSp>
      <p:pic>
        <p:nvPicPr>
          <p:cNvPr id="460" name="median(a).jpg" descr="median(a).jpg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015999" y="3403600"/>
            <a:ext cx="5067302" cy="49403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2" name="Source : DIP 2 Source : DIP 2" descr="Source : DIP 2 Source : DIP 2"/>
          <p:cNvPicPr>
            <a:picLocks noChangeAspect="0"/>
          </p:cNvPicPr>
          <p:nvPr>
            <p:ph type="body" idx="21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88900" y="8912411"/>
            <a:ext cx="6108700" cy="587190"/>
          </a:xfrm>
          <a:prstGeom prst="rect">
            <a:avLst/>
          </a:prstGeom>
          <a:ln w="9525">
            <a:round/>
          </a:ln>
          <a:effectLst>
            <a:outerShdw sx="100000" sy="100000" kx="0" ky="0" algn="b" rotWithShape="0" blurRad="12700" dist="12700" dir="1980000">
              <a:srgbClr val="D6D6D6"/>
            </a:outerShdw>
          </a:effectLst>
        </p:spPr>
      </p:pic>
      <p:sp>
        <p:nvSpPr>
          <p:cNvPr id="463" name="Filtre médian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buAutoNum type="arabicPeriod" startAt="3"/>
            </a:pPr>
            <a:r>
              <a:t>Filtre médian</a:t>
            </a:r>
          </a:p>
          <a:p>
            <a:pPr lvl="2">
              <a:buBlip>
                <a:blip r:embed="rId3"/>
              </a:buBlip>
            </a:pPr>
            <a:r>
              <a:t>Image rayon-X d’un circuit intégré </a:t>
            </a:r>
            <a:r>
              <a:rPr>
                <a:solidFill>
                  <a:srgbClr val="000000"/>
                </a:solidFill>
              </a:rPr>
              <a:t>dégradée par un bruit impulsionnel</a:t>
            </a:r>
          </a:p>
        </p:txBody>
      </p:sp>
      <p:sp>
        <p:nvSpPr>
          <p:cNvPr id="464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465" name="median(c).jpg" descr="median(c).jpg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16000" y="3403600"/>
            <a:ext cx="5064558" cy="4940300"/>
          </a:xfrm>
          <a:prstGeom prst="rect">
            <a:avLst/>
          </a:prstGeom>
        </p:spPr>
      </p:pic>
      <p:sp>
        <p:nvSpPr>
          <p:cNvPr id="466" name="Image filtrée une première fois"/>
          <p:cNvSpPr/>
          <p:nvPr/>
        </p:nvSpPr>
        <p:spPr>
          <a:xfrm>
            <a:off x="1113084" y="2878417"/>
            <a:ext cx="4876801" cy="4337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6200" tIns="76200" rIns="76200" bIns="76200" anchor="ctr">
            <a:spAutoFit/>
          </a:bodyPr>
          <a:lstStyle>
            <a:lvl1pPr algn="ctr" defTabSz="457200">
              <a:spcBef>
                <a:spcPts val="0"/>
              </a:spcBef>
              <a:defRPr>
                <a:solidFill>
                  <a:srgbClr val="232A32"/>
                </a:solidFill>
              </a:defRPr>
            </a:lvl1pPr>
          </a:lstStyle>
          <a:p>
            <a:pPr/>
            <a:r>
              <a:t>Image filtrée une première fois</a:t>
            </a:r>
          </a:p>
        </p:txBody>
      </p:sp>
      <p:sp>
        <p:nvSpPr>
          <p:cNvPr id="467" name="Réduction du bru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buAutoNum type="arabicPeriod" startAt="2"/>
            </a:lvl1pPr>
          </a:lstStyle>
          <a:p>
            <a:pPr/>
            <a:r>
              <a:t>Réduction du bruit</a:t>
            </a:r>
          </a:p>
        </p:txBody>
      </p:sp>
      <p:grpSp>
        <p:nvGrpSpPr>
          <p:cNvPr id="470" name="Group"/>
          <p:cNvGrpSpPr/>
          <p:nvPr/>
        </p:nvGrpSpPr>
        <p:grpSpPr>
          <a:xfrm>
            <a:off x="6858000" y="2847962"/>
            <a:ext cx="5064558" cy="5495939"/>
            <a:chOff x="-63500" y="-39203"/>
            <a:chExt cx="5064557" cy="5495937"/>
          </a:xfrm>
        </p:grpSpPr>
        <p:pic>
          <p:nvPicPr>
            <p:cNvPr id="468" name="median(d).jpg" descr="median(d).jpg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-63500" y="516433"/>
              <a:ext cx="5064558" cy="4940301"/>
            </a:xfrm>
            <a:prstGeom prst="rect">
              <a:avLst/>
            </a:prstGeom>
            <a:effectLst/>
          </p:spPr>
        </p:pic>
        <p:sp>
          <p:nvSpPr>
            <p:cNvPr id="469" name="2e Filtrage médian 3 × 3"/>
            <p:cNvSpPr/>
            <p:nvPr/>
          </p:nvSpPr>
          <p:spPr>
            <a:xfrm>
              <a:off x="275166" y="-39204"/>
              <a:ext cx="4368801" cy="51211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6200" tIns="76200" rIns="76200" bIns="76200" numCol="1" anchor="ctr">
              <a:spAutoFit/>
            </a:bodyPr>
            <a:lstStyle/>
            <a:p>
              <a:pPr algn="ctr" defTabSz="457200">
                <a:spcBef>
                  <a:spcPts val="0"/>
                </a:spcBef>
                <a:defRPr>
                  <a:solidFill>
                    <a:srgbClr val="232A32"/>
                  </a:solidFill>
                </a:defRPr>
              </a:pPr>
              <a:r>
                <a:t>2</a:t>
              </a:r>
              <a:r>
                <a:rPr baseline="56999"/>
                <a:t>e</a:t>
              </a:r>
              <a:r>
                <a:t> Filtrage médian 3 </a:t>
              </a:r>
              <a:r>
                <a:rPr spc="154" sz="2200">
                  <a:latin typeface="Apple Symbols"/>
                  <a:ea typeface="Apple Symbols"/>
                  <a:cs typeface="Apple Symbols"/>
                  <a:sym typeface="Apple Symbols"/>
                </a:rPr>
                <a:t>×</a:t>
              </a:r>
              <a:r>
                <a:t> 3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70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2" name="Source de l'image originale : Wikimedia commons Source de l'image originale : Wikimedia commons " descr="Source de l'image originale : Wikimedia commons Source de l'image originale : Wikimedia commons "/>
          <p:cNvPicPr>
            <a:picLocks noChangeAspect="0"/>
          </p:cNvPicPr>
          <p:nvPr>
            <p:ph type="body" idx="21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88900" y="8912411"/>
            <a:ext cx="6108700" cy="587190"/>
          </a:xfrm>
          <a:prstGeom prst="rect">
            <a:avLst/>
          </a:prstGeom>
          <a:ln w="9525">
            <a:round/>
          </a:ln>
          <a:effectLst>
            <a:outerShdw sx="100000" sy="100000" kx="0" ky="0" algn="b" rotWithShape="0" blurRad="12700" dist="12700" dir="1980000">
              <a:srgbClr val="D6D6D6"/>
            </a:outerShdw>
          </a:effectLst>
        </p:spPr>
      </p:pic>
      <p:sp>
        <p:nvSpPr>
          <p:cNvPr id="473" name="Filtre médian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buAutoNum type="arabicPeriod" startAt="3"/>
            </a:pPr>
            <a:r>
              <a:t>Filtre médian</a:t>
            </a:r>
          </a:p>
          <a:p>
            <a:pPr lvl="2">
              <a:buBlip>
                <a:blip r:embed="rId3"/>
              </a:buBlip>
            </a:pPr>
            <a:r>
              <a:t>Le filtre médian est plus efficace plusieurs </a:t>
            </a:r>
            <a:br/>
            <a:r>
              <a:t>fois de suite que une seule fois très large</a:t>
            </a:r>
          </a:p>
        </p:txBody>
      </p:sp>
      <p:sp>
        <p:nvSpPr>
          <p:cNvPr id="474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475" name="Réduction du bru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buAutoNum type="arabicPeriod" startAt="2"/>
            </a:lvl1pPr>
          </a:lstStyle>
          <a:p>
            <a:pPr/>
            <a:r>
              <a:t>Réduction du bruit</a:t>
            </a:r>
          </a:p>
        </p:txBody>
      </p:sp>
      <p:pic>
        <p:nvPicPr>
          <p:cNvPr id="476" name="Testverylong.JPG" descr="Testverylong.JPG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168400" y="4267200"/>
            <a:ext cx="3009901" cy="3048000"/>
          </a:xfrm>
          <a:prstGeom prst="rect">
            <a:avLst/>
          </a:prstGeom>
        </p:spPr>
      </p:pic>
      <p:pic>
        <p:nvPicPr>
          <p:cNvPr id="477" name="toutousMed3.png" descr="toutousMed3.png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057900" y="2082800"/>
            <a:ext cx="3009900" cy="3048000"/>
          </a:xfrm>
          <a:prstGeom prst="rect">
            <a:avLst/>
          </a:prstGeom>
        </p:spPr>
      </p:pic>
      <p:pic>
        <p:nvPicPr>
          <p:cNvPr id="478" name="toutousMed7.png" descr="toutousMed7.png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6438900" y="5791200"/>
            <a:ext cx="3009900" cy="3048000"/>
          </a:xfrm>
          <a:prstGeom prst="rect">
            <a:avLst/>
          </a:prstGeom>
        </p:spPr>
      </p:pic>
      <p:pic>
        <p:nvPicPr>
          <p:cNvPr id="479" name="toutousMed21.png" descr="toutousMed21.png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9728200" y="4622800"/>
            <a:ext cx="3009900" cy="3048000"/>
          </a:xfrm>
          <a:prstGeom prst="rect">
            <a:avLst/>
          </a:prstGeom>
        </p:spPr>
      </p:pic>
      <p:sp>
        <p:nvSpPr>
          <p:cNvPr id="480" name="Originale"/>
          <p:cNvSpPr/>
          <p:nvPr/>
        </p:nvSpPr>
        <p:spPr>
          <a:xfrm>
            <a:off x="1257300" y="3859845"/>
            <a:ext cx="1124298" cy="4337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6200" tIns="76200" rIns="76200" bIns="76200" anchor="ctr">
            <a:spAutoFit/>
          </a:bodyPr>
          <a:lstStyle/>
          <a:p>
            <a:pPr/>
            <a:r>
              <a:t>Originale</a:t>
            </a:r>
          </a:p>
        </p:txBody>
      </p:sp>
      <p:sp>
        <p:nvSpPr>
          <p:cNvPr id="481" name="3 × 3"/>
          <p:cNvSpPr/>
          <p:nvPr/>
        </p:nvSpPr>
        <p:spPr>
          <a:xfrm>
            <a:off x="6286500" y="1566391"/>
            <a:ext cx="697855" cy="4486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6200" tIns="76200" rIns="76200" bIns="76200" anchor="ctr">
            <a:spAutoFit/>
          </a:bodyPr>
          <a:lstStyle/>
          <a:p>
            <a:pPr/>
            <a:r>
              <a:t>3 </a:t>
            </a:r>
            <a:r>
              <a:rPr spc="154" sz="2200">
                <a:latin typeface="Apple Symbols"/>
                <a:ea typeface="Apple Symbols"/>
                <a:cs typeface="Apple Symbols"/>
                <a:sym typeface="Apple Symbols"/>
              </a:rPr>
              <a:t>×</a:t>
            </a:r>
            <a:r>
              <a:t> 3</a:t>
            </a:r>
          </a:p>
        </p:txBody>
      </p:sp>
      <p:sp>
        <p:nvSpPr>
          <p:cNvPr id="482" name="7 × 7"/>
          <p:cNvSpPr/>
          <p:nvPr/>
        </p:nvSpPr>
        <p:spPr>
          <a:xfrm>
            <a:off x="6464300" y="5325591"/>
            <a:ext cx="697855" cy="4486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6200" tIns="76200" rIns="76200" bIns="76200" anchor="ctr">
            <a:spAutoFit/>
          </a:bodyPr>
          <a:lstStyle/>
          <a:p>
            <a:pPr/>
            <a:r>
              <a:t>7 </a:t>
            </a:r>
            <a:r>
              <a:rPr spc="154" sz="2200">
                <a:latin typeface="Apple Symbols"/>
                <a:ea typeface="Apple Symbols"/>
                <a:cs typeface="Apple Symbols"/>
                <a:sym typeface="Apple Symbols"/>
              </a:rPr>
              <a:t>×</a:t>
            </a:r>
            <a:r>
              <a:t> 7</a:t>
            </a:r>
          </a:p>
        </p:txBody>
      </p:sp>
      <p:sp>
        <p:nvSpPr>
          <p:cNvPr id="483" name="21 × 21"/>
          <p:cNvSpPr/>
          <p:nvPr/>
        </p:nvSpPr>
        <p:spPr>
          <a:xfrm>
            <a:off x="9893300" y="4157191"/>
            <a:ext cx="951855" cy="4486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6200" tIns="76200" rIns="76200" bIns="76200" anchor="ctr">
            <a:spAutoFit/>
          </a:bodyPr>
          <a:lstStyle/>
          <a:p>
            <a:pPr/>
            <a:r>
              <a:t>21 </a:t>
            </a:r>
            <a:r>
              <a:rPr spc="154" sz="2200">
                <a:latin typeface="Apple Symbols"/>
                <a:ea typeface="Apple Symbols"/>
                <a:cs typeface="Apple Symbols"/>
                <a:sym typeface="Apple Symbols"/>
              </a:rPr>
              <a:t>×</a:t>
            </a:r>
            <a:r>
              <a:t> 21</a:t>
            </a:r>
          </a:p>
        </p:txBody>
      </p:sp>
      <p:pic>
        <p:nvPicPr>
          <p:cNvPr id="484" name="Testverylong.jpg" descr="Testverylong.jpg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3004800" y="926145"/>
            <a:ext cx="3814234" cy="2933701"/>
          </a:xfrm>
          <a:prstGeom prst="rect">
            <a:avLst/>
          </a:prstGeom>
        </p:spPr>
      </p:pic>
      <p:pic>
        <p:nvPicPr>
          <p:cNvPr id="485" name="Source : wikimedia commons Source : wikimedia commons" descr="Source : wikimedia commons Source : wikimedia commons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8124725" y="9872755"/>
            <a:ext cx="2257203" cy="904690"/>
          </a:xfrm>
          <a:prstGeom prst="rect">
            <a:avLst/>
          </a:prstGeom>
          <a:effectLst>
            <a:outerShdw sx="100000" sy="100000" kx="0" ky="0" algn="b" rotWithShape="0" blurRad="12700" dist="12700" dir="1980000">
              <a:srgbClr val="D6D6D6"/>
            </a:outerShdw>
          </a:effectLst>
        </p:spPr>
      </p:pic>
    </p:spTree>
  </p:cSld>
  <p:clrMapOvr>
    <a:masterClrMapping/>
  </p:clrMapOvr>
  <p:transition xmlns:p14="http://schemas.microsoft.com/office/powerpoint/2010/main"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7" name="Source : https://commons.wikimedia.org/wiki/File:Median_filter_example.jpg Source : https://commons.wikimedia.org/wiki/File:Median_filter_example.jpg" descr="Source : https://commons.wikimedia.org/wiki/File:Median_filter_example.jpg Source : https://commons.wikimedia.org/wiki/File:Median_filter_example.jpg"/>
          <p:cNvPicPr>
            <a:picLocks noChangeAspect="0"/>
          </p:cNvPicPr>
          <p:nvPr>
            <p:ph type="body" idx="21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88900" y="8645711"/>
            <a:ext cx="6108700" cy="853889"/>
          </a:xfrm>
          <a:prstGeom prst="rect">
            <a:avLst/>
          </a:prstGeom>
          <a:ln w="9525">
            <a:round/>
          </a:ln>
          <a:effectLst>
            <a:outerShdw sx="100000" sy="100000" kx="0" ky="0" algn="b" rotWithShape="0" blurRad="12700" dist="12700" dir="1980000">
              <a:srgbClr val="D6D6D6"/>
            </a:outerShdw>
          </a:effectLst>
        </p:spPr>
      </p:pic>
      <p:sp>
        <p:nvSpPr>
          <p:cNvPr id="488" name="Filtre médian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buAutoNum type="arabicPeriod" startAt="3"/>
            </a:pPr>
            <a:r>
              <a:t>Filtre médian</a:t>
            </a:r>
          </a:p>
          <a:p>
            <a:pPr lvl="2">
              <a:buBlip>
                <a:blip r:embed="rId3"/>
              </a:buBlip>
            </a:pPr>
            <a:r>
              <a:t>Le filtre médian est plus efficace plusieurs </a:t>
            </a:r>
            <a:br/>
            <a:r>
              <a:t>fois de suite que une seule fois très large</a:t>
            </a:r>
          </a:p>
        </p:txBody>
      </p:sp>
      <p:sp>
        <p:nvSpPr>
          <p:cNvPr id="489" name="Slide Number"/>
          <p:cNvSpPr txBox="1"/>
          <p:nvPr>
            <p:ph type="sldNum" sz="quarter" idx="2"/>
          </p:nvPr>
        </p:nvSpPr>
        <p:spPr>
          <a:xfrm>
            <a:off x="6387970" y="9093200"/>
            <a:ext cx="229871" cy="3302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490" name="Réduction du bru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buAutoNum type="arabicPeriod" startAt="2"/>
            </a:lvl1pPr>
          </a:lstStyle>
          <a:p>
            <a:pPr/>
            <a:r>
              <a:t>Réduction du bruit</a:t>
            </a:r>
          </a:p>
        </p:txBody>
      </p:sp>
      <p:pic>
        <p:nvPicPr>
          <p:cNvPr id="491" name="Median_filter_example.jpg" descr="Median_filter_example.jpg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117600" y="4267200"/>
            <a:ext cx="3009901" cy="3048000"/>
          </a:xfrm>
          <a:prstGeom prst="rect">
            <a:avLst/>
          </a:prstGeom>
        </p:spPr>
      </p:pic>
      <p:pic>
        <p:nvPicPr>
          <p:cNvPr id="492" name="Median_filter_example.jpg" descr="Median_filter_example.jpg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057900" y="2082800"/>
            <a:ext cx="3009900" cy="3048000"/>
          </a:xfrm>
          <a:prstGeom prst="rect">
            <a:avLst/>
          </a:prstGeom>
        </p:spPr>
      </p:pic>
      <p:pic>
        <p:nvPicPr>
          <p:cNvPr id="493" name="Median_filter_example.jpg" descr="Median_filter_example.jpg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6438900" y="5791200"/>
            <a:ext cx="3009900" cy="3048000"/>
          </a:xfrm>
          <a:prstGeom prst="rect">
            <a:avLst/>
          </a:prstGeom>
        </p:spPr>
      </p:pic>
      <p:pic>
        <p:nvPicPr>
          <p:cNvPr id="494" name="Median_filter_example.jpg" descr="Median_filter_example.jpg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9728200" y="4622800"/>
            <a:ext cx="3009900" cy="3048000"/>
          </a:xfrm>
          <a:prstGeom prst="rect">
            <a:avLst/>
          </a:prstGeom>
        </p:spPr>
      </p:pic>
      <p:sp>
        <p:nvSpPr>
          <p:cNvPr id="495" name="Originale"/>
          <p:cNvSpPr/>
          <p:nvPr/>
        </p:nvSpPr>
        <p:spPr>
          <a:xfrm>
            <a:off x="1257300" y="3859845"/>
            <a:ext cx="1124298" cy="4337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6200" tIns="76200" rIns="76200" bIns="76200" anchor="ctr">
            <a:spAutoFit/>
          </a:bodyPr>
          <a:lstStyle/>
          <a:p>
            <a:pPr/>
            <a:r>
              <a:t>Originale</a:t>
            </a:r>
          </a:p>
        </p:txBody>
      </p:sp>
      <p:sp>
        <p:nvSpPr>
          <p:cNvPr id="496" name="3 × 3"/>
          <p:cNvSpPr/>
          <p:nvPr/>
        </p:nvSpPr>
        <p:spPr>
          <a:xfrm>
            <a:off x="6286500" y="1573845"/>
            <a:ext cx="689348" cy="4337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6200" tIns="76200" rIns="76200" bIns="76200" anchor="ctr">
            <a:spAutoFit/>
          </a:bodyPr>
          <a:lstStyle/>
          <a:p>
            <a:pPr/>
            <a:r>
              <a:t>3 × 3</a:t>
            </a:r>
          </a:p>
        </p:txBody>
      </p:sp>
      <p:sp>
        <p:nvSpPr>
          <p:cNvPr id="497" name="7 × 7"/>
          <p:cNvSpPr/>
          <p:nvPr/>
        </p:nvSpPr>
        <p:spPr>
          <a:xfrm>
            <a:off x="6477000" y="5256845"/>
            <a:ext cx="689348" cy="4337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6200" tIns="76200" rIns="76200" bIns="76200" anchor="ctr">
            <a:spAutoFit/>
          </a:bodyPr>
          <a:lstStyle/>
          <a:p>
            <a:pPr/>
            <a:r>
              <a:t>7 × 7</a:t>
            </a:r>
          </a:p>
        </p:txBody>
      </p:sp>
      <p:sp>
        <p:nvSpPr>
          <p:cNvPr id="498" name="21 × 21"/>
          <p:cNvSpPr/>
          <p:nvPr/>
        </p:nvSpPr>
        <p:spPr>
          <a:xfrm>
            <a:off x="9728200" y="4050345"/>
            <a:ext cx="943348" cy="4337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6200" tIns="76200" rIns="76200" bIns="76200" anchor="ctr">
            <a:spAutoFit/>
          </a:bodyPr>
          <a:lstStyle/>
          <a:p>
            <a:pPr/>
            <a:r>
              <a:t>21 × 21</a:t>
            </a:r>
          </a:p>
        </p:txBody>
      </p:sp>
      <p:pic>
        <p:nvPicPr>
          <p:cNvPr id="499" name="Testverylong.jpg" descr="Testverylong.jpg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3436600" y="1015999"/>
            <a:ext cx="3814234" cy="2933701"/>
          </a:xfrm>
          <a:prstGeom prst="rect">
            <a:avLst/>
          </a:prstGeom>
        </p:spPr>
      </p:pic>
      <p:sp>
        <p:nvSpPr>
          <p:cNvPr id="500" name="https://upload.wikimedia.org/wikipedia/commons/d/d6/Testverylong.JPG"/>
          <p:cNvSpPr/>
          <p:nvPr/>
        </p:nvSpPr>
        <p:spPr>
          <a:xfrm>
            <a:off x="13436600" y="4464050"/>
            <a:ext cx="6261100" cy="800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6200" tIns="76200" rIns="76200" bIns="76200" anchor="ctr">
            <a:spAutoFit/>
          </a:bodyPr>
          <a:lstStyle>
            <a:lvl1pPr>
              <a:defRPr u="sng">
                <a:hlinkClick r:id="rId9" invalidUrl="" action="" tgtFrame="" tooltip="" history="1" highlightClick="0" endSnd="0"/>
              </a:defRPr>
            </a:lvl1pPr>
          </a:lstStyle>
          <a:p>
            <a:pPr>
              <a:defRPr u="none"/>
            </a:pPr>
            <a:r>
              <a:rPr u="sng">
                <a:hlinkClick r:id="rId9" invalidUrl="" action="" tgtFrame="" tooltip="" history="1" highlightClick="0" endSnd="0"/>
              </a:rPr>
              <a:t>https://upload.wikimedia.org/wikipedia/commons/d/d6/Testverylong.JPG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2" name="Source : Wikimedia commons Source : Wikimedia commons" descr="Source : Wikimedia commons Source : Wikimedia commons"/>
          <p:cNvPicPr>
            <a:picLocks noChangeAspect="0"/>
          </p:cNvPicPr>
          <p:nvPr>
            <p:ph type="body" idx="21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88900" y="8912411"/>
            <a:ext cx="6108700" cy="587190"/>
          </a:xfrm>
          <a:prstGeom prst="rect">
            <a:avLst/>
          </a:prstGeom>
          <a:ln w="9525">
            <a:round/>
          </a:ln>
          <a:effectLst>
            <a:outerShdw sx="100000" sy="100000" kx="0" ky="0" algn="b" rotWithShape="0" blurRad="12700" dist="12700" dir="1980000">
              <a:srgbClr val="D6D6D6"/>
            </a:outerShdw>
          </a:effectLst>
        </p:spPr>
      </p:pic>
      <p:sp>
        <p:nvSpPr>
          <p:cNvPr id="503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504" name="Filtre médian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buAutoNum type="arabicPeriod" startAt="3"/>
            </a:pPr>
            <a:r>
              <a:t>Filtre médian</a:t>
            </a:r>
          </a:p>
          <a:p>
            <a:pPr lvl="2">
              <a:buBlip>
                <a:blip r:embed="rId3"/>
              </a:buBlip>
            </a:pPr>
            <a:r>
              <a:t>Le filtrage médian est très efficace même avec un signal très dégradé</a:t>
            </a:r>
          </a:p>
        </p:txBody>
      </p:sp>
      <p:pic>
        <p:nvPicPr>
          <p:cNvPr id="505" name="Medianfilterp.tiff" descr="Medianfilterp.tiff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651000" y="3416300"/>
            <a:ext cx="3987800" cy="4209143"/>
          </a:xfrm>
          <a:prstGeom prst="rect">
            <a:avLst/>
          </a:prstGeom>
        </p:spPr>
      </p:pic>
      <p:sp>
        <p:nvSpPr>
          <p:cNvPr id="506" name="Réduction du bru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buAutoNum type="arabicPeriod" startAt="2"/>
            </a:lvl1pPr>
          </a:lstStyle>
          <a:p>
            <a:pPr/>
            <a:r>
              <a:t>Réduction du bruit</a:t>
            </a:r>
          </a:p>
        </p:txBody>
      </p:sp>
      <p:pic>
        <p:nvPicPr>
          <p:cNvPr id="507" name="Medianfilterp.tiff" descr="Medianfilterp.tiff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353300" y="3416300"/>
            <a:ext cx="3987800" cy="4209143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9" name="Source : PMJ Source : PMJ" descr="Source : PMJ Source : PMJ"/>
          <p:cNvPicPr>
            <a:picLocks noChangeAspect="0"/>
          </p:cNvPicPr>
          <p:nvPr>
            <p:ph type="body" idx="21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88900" y="8912411"/>
            <a:ext cx="6108700" cy="587190"/>
          </a:xfrm>
          <a:prstGeom prst="rect">
            <a:avLst/>
          </a:prstGeom>
          <a:ln w="9525">
            <a:round/>
          </a:ln>
          <a:effectLst>
            <a:outerShdw sx="100000" sy="100000" kx="0" ky="0" algn="b" rotWithShape="0" blurRad="12700" dist="12700" dir="1980000">
              <a:srgbClr val="D6D6D6"/>
            </a:outerShdw>
          </a:effectLst>
        </p:spPr>
      </p:pic>
      <p:sp>
        <p:nvSpPr>
          <p:cNvPr id="510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511" name="Filtre médian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buAutoNum type="arabicPeriod" startAt="3"/>
            </a:pPr>
            <a:r>
              <a:t>Filtre médian</a:t>
            </a:r>
          </a:p>
          <a:p>
            <a:pPr lvl="2">
              <a:buBlip>
                <a:blip r:embed="rId3"/>
              </a:buBlip>
            </a:pPr>
            <a:r>
              <a:t>Le filtrage médian est très efficace même avec un signal très dégradé</a:t>
            </a:r>
          </a:p>
        </p:txBody>
      </p:sp>
      <p:sp>
        <p:nvSpPr>
          <p:cNvPr id="512" name="Réduction du bru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buAutoNum type="arabicPeriod" startAt="2"/>
            </a:lvl1pPr>
          </a:lstStyle>
          <a:p>
            <a:pPr/>
            <a:r>
              <a:t>Réduction du bruit</a:t>
            </a:r>
          </a:p>
        </p:txBody>
      </p:sp>
      <p:pic>
        <p:nvPicPr>
          <p:cNvPr id="513" name="droppedImage.tiff" descr="droppedImage.tiff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71500" y="4254500"/>
            <a:ext cx="2679700" cy="2668191"/>
          </a:xfrm>
          <a:prstGeom prst="rect">
            <a:avLst/>
          </a:prstGeom>
        </p:spPr>
      </p:pic>
      <p:pic>
        <p:nvPicPr>
          <p:cNvPr id="514" name="droppedImage.tiff" descr="droppedImage.tiff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632200" y="4267199"/>
            <a:ext cx="2679700" cy="2668192"/>
          </a:xfrm>
          <a:prstGeom prst="rect">
            <a:avLst/>
          </a:prstGeom>
        </p:spPr>
      </p:pic>
      <p:pic>
        <p:nvPicPr>
          <p:cNvPr id="515" name="droppedImage.tiff" descr="droppedImage.tiff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6692900" y="4254499"/>
            <a:ext cx="2679701" cy="2668192"/>
          </a:xfrm>
          <a:prstGeom prst="rect">
            <a:avLst/>
          </a:prstGeom>
        </p:spPr>
      </p:pic>
      <p:pic>
        <p:nvPicPr>
          <p:cNvPr id="516" name="droppedImage.tiff" descr="droppedImage.tiff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9753600" y="4254500"/>
            <a:ext cx="2679701" cy="2668191"/>
          </a:xfrm>
          <a:prstGeom prst="rect">
            <a:avLst/>
          </a:prstGeom>
        </p:spPr>
      </p:pic>
      <p:sp>
        <p:nvSpPr>
          <p:cNvPr id="517" name="Image bruitée"/>
          <p:cNvSpPr/>
          <p:nvPr/>
        </p:nvSpPr>
        <p:spPr>
          <a:xfrm>
            <a:off x="1220911" y="7098345"/>
            <a:ext cx="1568426" cy="4337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6200" tIns="76200" rIns="76200" bIns="76200" anchor="ctr">
            <a:spAutoFit/>
          </a:bodyPr>
          <a:lstStyle>
            <a:lvl1pPr algn="ctr" defTabSz="457200">
              <a:spcBef>
                <a:spcPts val="0"/>
              </a:spcBef>
              <a:defRPr>
                <a:solidFill>
                  <a:srgbClr val="232A32"/>
                </a:solidFill>
              </a:defRPr>
            </a:lvl1pPr>
          </a:lstStyle>
          <a:p>
            <a:pPr/>
            <a:r>
              <a:t>Image bruitée</a:t>
            </a:r>
          </a:p>
        </p:txBody>
      </p:sp>
      <p:sp>
        <p:nvSpPr>
          <p:cNvPr id="518" name="Filtre Gaussien σ = 1"/>
          <p:cNvSpPr/>
          <p:nvPr/>
        </p:nvSpPr>
        <p:spPr>
          <a:xfrm>
            <a:off x="3925409" y="7086599"/>
            <a:ext cx="2375571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6200" tIns="76200" rIns="76200" bIns="76200" anchor="ctr">
            <a:spAutoFit/>
          </a:bodyPr>
          <a:lstStyle/>
          <a:p>
            <a:pPr algn="ctr" defTabSz="457200">
              <a:spcBef>
                <a:spcPts val="0"/>
              </a:spcBef>
              <a:defRPr>
                <a:solidFill>
                  <a:srgbClr val="232A32"/>
                </a:solidFill>
              </a:defRPr>
            </a:pPr>
            <a:r>
              <a:t>Filtre Gaussien </a:t>
            </a:r>
            <a:r>
              <a:rPr i="1" spc="100">
                <a:latin typeface="+mj-lt"/>
                <a:ea typeface="+mj-ea"/>
                <a:cs typeface="+mj-cs"/>
                <a:sym typeface="Times Roman"/>
              </a:rPr>
              <a:t>σ</a:t>
            </a:r>
            <a:r>
              <a:rPr spc="100">
                <a:latin typeface="+mj-lt"/>
                <a:ea typeface="+mj-ea"/>
                <a:cs typeface="+mj-cs"/>
                <a:sym typeface="Times Roman"/>
              </a:rPr>
              <a:t> = 1</a:t>
            </a:r>
          </a:p>
        </p:txBody>
      </p:sp>
      <p:sp>
        <p:nvSpPr>
          <p:cNvPr id="519" name="Filtre Gaussien σ = 2"/>
          <p:cNvSpPr/>
          <p:nvPr/>
        </p:nvSpPr>
        <p:spPr>
          <a:xfrm>
            <a:off x="6983350" y="7086599"/>
            <a:ext cx="2375571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6200" tIns="76200" rIns="76200" bIns="76200" anchor="ctr">
            <a:spAutoFit/>
          </a:bodyPr>
          <a:lstStyle/>
          <a:p>
            <a:pPr algn="ctr" defTabSz="457200">
              <a:spcBef>
                <a:spcPts val="0"/>
              </a:spcBef>
              <a:defRPr>
                <a:solidFill>
                  <a:srgbClr val="232A32"/>
                </a:solidFill>
              </a:defRPr>
            </a:pPr>
            <a:r>
              <a:t>Filtre Gaussien </a:t>
            </a:r>
            <a:r>
              <a:rPr i="1" spc="100">
                <a:latin typeface="+mj-lt"/>
                <a:ea typeface="+mj-ea"/>
                <a:cs typeface="+mj-cs"/>
                <a:sym typeface="Times Roman"/>
              </a:rPr>
              <a:t>σ</a:t>
            </a:r>
            <a:r>
              <a:rPr spc="100">
                <a:latin typeface="+mj-lt"/>
                <a:ea typeface="+mj-ea"/>
                <a:cs typeface="+mj-cs"/>
                <a:sym typeface="Times Roman"/>
              </a:rPr>
              <a:t> = 2</a:t>
            </a:r>
          </a:p>
        </p:txBody>
      </p:sp>
      <p:sp>
        <p:nvSpPr>
          <p:cNvPr id="520" name="Filtre Médian 3×3"/>
          <p:cNvSpPr/>
          <p:nvPr/>
        </p:nvSpPr>
        <p:spPr>
          <a:xfrm>
            <a:off x="10193089" y="7083425"/>
            <a:ext cx="2049438" cy="4635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6200" tIns="76200" rIns="76200" bIns="76200" anchor="ctr">
            <a:spAutoFit/>
          </a:bodyPr>
          <a:lstStyle/>
          <a:p>
            <a:pPr algn="ctr" defTabSz="457200">
              <a:spcBef>
                <a:spcPts val="0"/>
              </a:spcBef>
              <a:defRPr>
                <a:solidFill>
                  <a:srgbClr val="232A32"/>
                </a:solidFill>
              </a:defRPr>
            </a:pPr>
            <a:r>
              <a:t>Filtre Médian </a:t>
            </a:r>
            <a:r>
              <a:rPr spc="100">
                <a:latin typeface="+mj-lt"/>
                <a:ea typeface="+mj-ea"/>
                <a:cs typeface="+mj-cs"/>
                <a:sym typeface="Times Roman"/>
              </a:rPr>
              <a:t>3</a:t>
            </a:r>
            <a:r>
              <a:rPr spc="154" sz="2200">
                <a:latin typeface="Apple Symbols"/>
                <a:ea typeface="Apple Symbols"/>
                <a:cs typeface="Apple Symbols"/>
                <a:sym typeface="Apple Symbols"/>
              </a:rPr>
              <a:t>×</a:t>
            </a:r>
            <a:r>
              <a:rPr spc="100">
                <a:latin typeface="+mj-lt"/>
                <a:ea typeface="+mj-ea"/>
                <a:cs typeface="+mj-cs"/>
                <a:sym typeface="Times Roman"/>
              </a:rPr>
              <a:t>3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" name="Source : PMJ Source : PMJ" descr="Source : PMJ Source : PMJ"/>
          <p:cNvPicPr>
            <a:picLocks noChangeAspect="0"/>
          </p:cNvPicPr>
          <p:nvPr>
            <p:ph type="body" idx="21"/>
          </p:nvPr>
        </p:nvPicPr>
        <p:blipFill>
          <a:blip r:embed="rId3">
            <a:extLst/>
          </a:blip>
          <a:stretch>
            <a:fillRect/>
          </a:stretch>
        </p:blipFill>
        <p:spPr>
          <a:xfrm>
            <a:off x="88900" y="8912411"/>
            <a:ext cx="6108700" cy="587190"/>
          </a:xfrm>
          <a:prstGeom prst="rect">
            <a:avLst/>
          </a:prstGeom>
          <a:ln w="9525">
            <a:round/>
          </a:ln>
          <a:effectLst>
            <a:outerShdw sx="100000" sy="100000" kx="0" ky="0" algn="b" rotWithShape="0" blurRad="12700" dist="12700" dir="1980000">
              <a:srgbClr val="D6D6D6"/>
            </a:outerShdw>
          </a:effectLst>
        </p:spPr>
      </p:pic>
      <p:sp>
        <p:nvSpPr>
          <p:cNvPr id="523" name="Filtre bilatéral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buAutoNum type="arabicPeriod" startAt="4"/>
            </a:pPr>
            <a:r>
              <a:t>Filtre bilatéral</a:t>
            </a:r>
          </a:p>
          <a:p>
            <a:pPr lvl="2">
              <a:buBlip>
                <a:blip r:embed="rId4"/>
              </a:buBlip>
            </a:pPr>
            <a:r>
              <a:t>Problème du filtre gaussien : Dans le cas du bruit additif, les filtres basés sur la moyenne d'un voisinage sont efficaces pour réduire le bruit mais ont pour effet de lisser aussi les contours</a:t>
            </a:r>
          </a:p>
          <a:p>
            <a:pPr lvl="4"/>
            <a:r>
              <a:t>Le filtrage ne tient pas compte du contenu de l'image</a:t>
            </a:r>
          </a:p>
        </p:txBody>
      </p:sp>
      <p:sp>
        <p:nvSpPr>
          <p:cNvPr id="524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525" name="Réduction du bruit"/>
          <p:cNvSpPr txBox="1"/>
          <p:nvPr>
            <p:ph type="title"/>
          </p:nvPr>
        </p:nvSpPr>
        <p:spPr>
          <a:xfrm>
            <a:off x="342900" y="1282700"/>
            <a:ext cx="12319000" cy="596900"/>
          </a:xfrm>
          <a:prstGeom prst="rect">
            <a:avLst/>
          </a:prstGeom>
        </p:spPr>
        <p:txBody>
          <a:bodyPr/>
          <a:lstStyle>
            <a:lvl1pPr>
              <a:buAutoNum type="arabicPeriod" startAt="2"/>
            </a:lvl1pPr>
          </a:lstStyle>
          <a:p>
            <a:pPr/>
            <a:r>
              <a:t>Réduction du bruit</a:t>
            </a:r>
          </a:p>
        </p:txBody>
      </p:sp>
      <p:pic>
        <p:nvPicPr>
          <p:cNvPr id="526" name="droppedImage.tiff" descr="droppedImage.tiff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207000" y="4114800"/>
            <a:ext cx="2921000" cy="2946400"/>
          </a:xfrm>
          <a:prstGeom prst="rect">
            <a:avLst/>
          </a:prstGeom>
        </p:spPr>
      </p:pic>
      <p:pic>
        <p:nvPicPr>
          <p:cNvPr id="527" name="droppedImage.tiff" descr="droppedImage.tiff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9105900" y="4114800"/>
            <a:ext cx="2921000" cy="2946400"/>
          </a:xfrm>
          <a:prstGeom prst="rect">
            <a:avLst/>
          </a:prstGeom>
        </p:spPr>
      </p:pic>
      <p:pic>
        <p:nvPicPr>
          <p:cNvPr id="528" name="droppedImage.tiff" descr="droppedImage.tiff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774700" y="4457700"/>
            <a:ext cx="2946400" cy="2324100"/>
          </a:xfrm>
          <a:prstGeom prst="rect">
            <a:avLst/>
          </a:prstGeom>
        </p:spPr>
      </p:pic>
      <p:sp>
        <p:nvSpPr>
          <p:cNvPr id="529" name="∗"/>
          <p:cNvSpPr/>
          <p:nvPr/>
        </p:nvSpPr>
        <p:spPr>
          <a:xfrm>
            <a:off x="4211528" y="5238750"/>
            <a:ext cx="526860" cy="774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6200" tIns="76200" rIns="76200" bIns="76200" anchor="ctr">
            <a:spAutoFit/>
          </a:bodyPr>
          <a:lstStyle>
            <a:lvl1pPr algn="ctr" defTabSz="457200">
              <a:spcBef>
                <a:spcPts val="0"/>
              </a:spcBef>
              <a:defRPr spc="336" sz="4800">
                <a:solidFill>
                  <a:srgbClr val="232A32"/>
                </a:solidFill>
                <a:latin typeface="Apple Symbols"/>
                <a:ea typeface="Apple Symbols"/>
                <a:cs typeface="Apple Symbols"/>
                <a:sym typeface="Apple Symbols"/>
              </a:defRPr>
            </a:lvl1pPr>
          </a:lstStyle>
          <a:p>
            <a:pPr>
              <a:defRPr spc="0" sz="59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pc="336" sz="4800">
                <a:latin typeface="Apple Symbols"/>
                <a:ea typeface="Apple Symbols"/>
                <a:cs typeface="Apple Symbols"/>
                <a:sym typeface="Apple Symbols"/>
              </a:rPr>
              <a:t>∗</a:t>
            </a:r>
          </a:p>
        </p:txBody>
      </p:sp>
      <p:sp>
        <p:nvSpPr>
          <p:cNvPr id="530" name="="/>
          <p:cNvSpPr/>
          <p:nvPr/>
        </p:nvSpPr>
        <p:spPr>
          <a:xfrm>
            <a:off x="8400677" y="5213349"/>
            <a:ext cx="476996" cy="762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6200" tIns="76200" rIns="76200" bIns="76200" anchor="ctr">
            <a:spAutoFit/>
          </a:bodyPr>
          <a:lstStyle>
            <a:lvl1pPr algn="ctr" defTabSz="457200">
              <a:spcBef>
                <a:spcPts val="0"/>
              </a:spcBef>
              <a:defRPr spc="200" sz="4000">
                <a:solidFill>
                  <a:srgbClr val="232A32"/>
                </a:solidFill>
                <a:latin typeface="+mj-lt"/>
                <a:ea typeface="+mj-ea"/>
                <a:cs typeface="+mj-cs"/>
                <a:sym typeface="Times Roman"/>
              </a:defRPr>
            </a:lvl1pPr>
          </a:lstStyle>
          <a:p>
            <a:pPr>
              <a:defRPr spc="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pc="200">
                <a:latin typeface="+mj-lt"/>
                <a:ea typeface="+mj-ea"/>
                <a:cs typeface="+mj-cs"/>
                <a:sym typeface="Times Roman"/>
              </a:rPr>
              <a:t>=</a:t>
            </a:r>
          </a:p>
        </p:txBody>
      </p:sp>
      <p:sp>
        <p:nvSpPr>
          <p:cNvPr id="531" name="σ = 5"/>
          <p:cNvSpPr/>
          <p:nvPr/>
        </p:nvSpPr>
        <p:spPr>
          <a:xfrm>
            <a:off x="1658530" y="6889168"/>
            <a:ext cx="767111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6200" tIns="76200" rIns="76200" bIns="76200" anchor="ctr">
            <a:spAutoFit/>
          </a:bodyPr>
          <a:lstStyle/>
          <a:p>
            <a:pPr defTabSz="1295400">
              <a:spcBef>
                <a:spcPts val="500"/>
              </a:spcBef>
              <a:defRPr spc="100">
                <a:uFill>
                  <a:solidFill>
                    <a:srgbClr val="232323"/>
                  </a:solidFill>
                </a:uFill>
                <a:latin typeface="+mj-lt"/>
                <a:ea typeface="+mj-ea"/>
                <a:cs typeface="+mj-cs"/>
                <a:sym typeface="Times Roman"/>
              </a:defRPr>
            </a:pPr>
            <a:r>
              <a:rPr i="1"/>
              <a:t>σ</a:t>
            </a:r>
            <a:r>
              <a:t> = 5</a:t>
            </a:r>
          </a:p>
        </p:txBody>
      </p:sp>
      <p:pic>
        <p:nvPicPr>
          <p:cNvPr id="532" name="MathTypeImage.pdf" descr="MathTypeImage.pdf"/>
          <p:cNvPicPr>
            <a:picLocks noChangeAspect="1"/>
          </p:cNvPicPr>
          <p:nvPr/>
        </p:nvPicPr>
        <p:blipFill>
          <a:blip r:embed="rId8">
            <a:extLst/>
          </a:blip>
          <a:srcRect l="0" t="0" r="0" b="0"/>
          <a:stretch>
            <a:fillRect/>
          </a:stretch>
        </p:blipFill>
        <p:spPr>
          <a:xfrm>
            <a:off x="1767085" y="3832806"/>
            <a:ext cx="1010772" cy="39444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6" name="Source : S. Paris, A Gentle Introduction to Bilateral Filtering and its Applications, SIGGRAPH’07 Source : S. Paris, A Gentle Introduction to Bilateral Filtering and its Applications, SIGGRAPH’07" descr="Source : S. Paris, A Gentle Introduction to Bilateral Filtering and its Applications, SIGGRAPH’07 Source : S. Paris, A Gentle Introduction to Bilateral Filtering and its Applications, SIGGRAPH’07"/>
          <p:cNvPicPr>
            <a:picLocks noChangeAspect="0"/>
          </p:cNvPicPr>
          <p:nvPr>
            <p:ph type="body" idx="21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88900" y="8645711"/>
            <a:ext cx="6108700" cy="853889"/>
          </a:xfrm>
          <a:prstGeom prst="rect">
            <a:avLst/>
          </a:prstGeom>
          <a:ln w="9525">
            <a:round/>
          </a:ln>
          <a:effectLst>
            <a:outerShdw sx="100000" sy="100000" kx="0" ky="0" algn="b" rotWithShape="0" blurRad="12700" dist="12700" dir="1980000">
              <a:srgbClr val="D6D6D6"/>
            </a:outerShdw>
          </a:effectLst>
        </p:spPr>
      </p:pic>
      <p:sp>
        <p:nvSpPr>
          <p:cNvPr id="537" name="Filtre bilatéral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buAutoNum type="arabicPeriod" startAt="4"/>
            </a:pPr>
            <a:r>
              <a:t>Filtre bilatéral</a:t>
            </a:r>
          </a:p>
          <a:p>
            <a:pPr lvl="2">
              <a:buBlip>
                <a:blip r:embed="rId3"/>
              </a:buBlip>
            </a:pPr>
            <a:r>
              <a:t>Filtre gaussien</a:t>
            </a:r>
          </a:p>
        </p:txBody>
      </p:sp>
      <p:sp>
        <p:nvSpPr>
          <p:cNvPr id="538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539" name="Réduction du bru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buAutoNum type="arabicPeriod" startAt="2"/>
            </a:lvl1pPr>
          </a:lstStyle>
          <a:p>
            <a:pPr/>
            <a:r>
              <a:t>Réduction du bruit</a:t>
            </a:r>
          </a:p>
        </p:txBody>
      </p:sp>
      <p:pic>
        <p:nvPicPr>
          <p:cNvPr id="540" name="BIG_kernel_sky.png" descr="BIG_kernel_sky.png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519898" y="7404100"/>
            <a:ext cx="1460501" cy="1498600"/>
          </a:xfrm>
          <a:prstGeom prst="rect">
            <a:avLst/>
          </a:prstGeom>
        </p:spPr>
      </p:pic>
      <p:cxnSp>
        <p:nvCxnSpPr>
          <p:cNvPr id="541" name="Connection Line"/>
          <p:cNvCxnSpPr>
            <a:stCxn id="547" idx="0"/>
            <a:endCxn id="542" idx="0"/>
          </p:cNvCxnSpPr>
          <p:nvPr/>
        </p:nvCxnSpPr>
        <p:spPr>
          <a:xfrm>
            <a:off x="6902449" y="5334000"/>
            <a:ext cx="390320" cy="1631950"/>
          </a:xfrm>
          <a:prstGeom prst="straightConnector1">
            <a:avLst/>
          </a:prstGeom>
          <a:ln w="25400">
            <a:solidFill>
              <a:srgbClr val="000000"/>
            </a:solidFill>
            <a:headEnd type="triangle" len="sm"/>
            <a:tailEnd type="stealth"/>
          </a:ln>
        </p:spPr>
      </p:cxnSp>
      <p:sp>
        <p:nvSpPr>
          <p:cNvPr id="542" name="Poids spatial…"/>
          <p:cNvSpPr/>
          <p:nvPr/>
        </p:nvSpPr>
        <p:spPr>
          <a:xfrm>
            <a:off x="5571918" y="6513028"/>
            <a:ext cx="3441701" cy="9058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6200" tIns="76200" rIns="76200" bIns="76200" anchor="ctr">
            <a:spAutoFit/>
          </a:bodyPr>
          <a:lstStyle/>
          <a:p>
            <a:pPr lvl="1" marL="419100" indent="-317500">
              <a:buSzPct val="63000"/>
              <a:buFont typeface="TimesNewRomanPSMT"/>
              <a:buBlip>
                <a:blip r:embed="rId5"/>
              </a:buBlip>
            </a:pPr>
            <a:r>
              <a:rPr i="1"/>
              <a:t>Poids</a:t>
            </a:r>
            <a:r>
              <a:t> spatial</a:t>
            </a:r>
          </a:p>
          <a:p>
            <a:pPr lvl="2" marL="508000" indent="-254000">
              <a:buClr>
                <a:srgbClr val="7F96C4"/>
              </a:buClr>
              <a:buSzPct val="100000"/>
              <a:buChar char="✓"/>
            </a:pPr>
            <a:r>
              <a:t>gaussienne de paramètre </a:t>
            </a:r>
            <a:r>
              <a:rPr i="1" spc="100">
                <a:latin typeface="+mj-lt"/>
                <a:ea typeface="+mj-ea"/>
                <a:cs typeface="+mj-cs"/>
                <a:sym typeface="Times Roman"/>
              </a:rPr>
              <a:t>σ</a:t>
            </a:r>
            <a:r>
              <a:rPr baseline="-31000" i="1"/>
              <a:t>s</a:t>
            </a:r>
          </a:p>
        </p:txBody>
      </p:sp>
      <p:cxnSp>
        <p:nvCxnSpPr>
          <p:cNvPr id="543" name="Connection Line"/>
          <p:cNvCxnSpPr>
            <a:stCxn id="546" idx="0"/>
            <a:endCxn id="544" idx="0"/>
          </p:cNvCxnSpPr>
          <p:nvPr/>
        </p:nvCxnSpPr>
        <p:spPr>
          <a:xfrm flipH="1">
            <a:off x="3151537" y="5397500"/>
            <a:ext cx="937863" cy="2241551"/>
          </a:xfrm>
          <a:prstGeom prst="straightConnector1">
            <a:avLst/>
          </a:prstGeom>
          <a:ln w="25400">
            <a:solidFill>
              <a:srgbClr val="000000"/>
            </a:solidFill>
            <a:headEnd type="triangle" len="sm"/>
            <a:tailEnd type="stealth"/>
          </a:ln>
        </p:spPr>
      </p:cxnSp>
      <p:sp>
        <p:nvSpPr>
          <p:cNvPr id="544" name="Facteur de normalisation constant peu importe p : peut être inclus dans le filtre…"/>
          <p:cNvSpPr/>
          <p:nvPr/>
        </p:nvSpPr>
        <p:spPr>
          <a:xfrm>
            <a:off x="738537" y="6933245"/>
            <a:ext cx="4826001" cy="14116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6200" tIns="76200" rIns="76200" bIns="76200" anchor="ctr">
            <a:spAutoFit/>
          </a:bodyPr>
          <a:lstStyle/>
          <a:p>
            <a:pPr lvl="1" marL="419100" indent="-317500">
              <a:buSzPct val="63000"/>
              <a:buFont typeface="TimesNewRomanPSMT"/>
              <a:buBlip>
                <a:blip r:embed="rId5"/>
              </a:buBlip>
            </a:pPr>
            <a:r>
              <a:rPr i="1"/>
              <a:t>Facteur de normalisation</a:t>
            </a:r>
            <a:r>
              <a:t> constant peu importe </a:t>
            </a:r>
            <a:r>
              <a:rPr b="1"/>
              <a:t>p</a:t>
            </a:r>
            <a:r>
              <a:t> : peut être inclus dans le filtre</a:t>
            </a:r>
          </a:p>
          <a:p>
            <a:pPr lvl="2" marL="508000" indent="-254000">
              <a:buClr>
                <a:srgbClr val="7F96C4"/>
              </a:buClr>
              <a:buSzPct val="100000"/>
              <a:buChar char="✓"/>
            </a:pPr>
            <a:r>
              <a:t>Somme de tous les poids pour s'assurer que la moyenne n'est pas modifiée</a:t>
            </a:r>
          </a:p>
        </p:txBody>
      </p:sp>
      <p:pic>
        <p:nvPicPr>
          <p:cNvPr id="545" name="temp.pdf" descr="temp.pd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362200" y="4480218"/>
            <a:ext cx="7690159" cy="1695144"/>
          </a:xfrm>
          <a:prstGeom prst="rect">
            <a:avLst/>
          </a:prstGeom>
          <a:ln w="12700">
            <a:miter lim="400000"/>
          </a:ln>
        </p:spPr>
      </p:pic>
      <p:sp>
        <p:nvSpPr>
          <p:cNvPr id="546" name="Oval"/>
          <p:cNvSpPr/>
          <p:nvPr/>
        </p:nvSpPr>
        <p:spPr>
          <a:xfrm>
            <a:off x="3784600" y="4762500"/>
            <a:ext cx="609600" cy="1270000"/>
          </a:xfrm>
          <a:prstGeom prst="ellipse">
            <a:avLst/>
          </a:prstGeom>
          <a:ln w="76200"/>
          <a:effectLst>
            <a:outerShdw sx="100000" sy="100000" kx="0" ky="0" algn="b" rotWithShape="0" blurRad="38100" dist="114300" dir="2700000">
              <a:srgbClr val="929292">
                <a:alpha val="49999"/>
              </a:srgbClr>
            </a:outerShdw>
          </a:effectLst>
        </p:spPr>
        <p:txBody>
          <a:bodyPr lIns="76200" tIns="76200" rIns="76200" bIns="76200" anchor="ctr"/>
          <a:lstStyle/>
          <a:p>
            <a:pPr algn="ctr" defTabSz="457200">
              <a:spcBef>
                <a:spcPts val="0"/>
              </a:spcBef>
              <a:defRPr>
                <a:solidFill>
                  <a:srgbClr val="232A32"/>
                </a:solidFill>
              </a:defRPr>
            </a:pPr>
          </a:p>
        </p:txBody>
      </p:sp>
      <p:sp>
        <p:nvSpPr>
          <p:cNvPr id="547" name="Oval"/>
          <p:cNvSpPr/>
          <p:nvPr/>
        </p:nvSpPr>
        <p:spPr>
          <a:xfrm>
            <a:off x="6540500" y="4775200"/>
            <a:ext cx="723900" cy="1117600"/>
          </a:xfrm>
          <a:prstGeom prst="ellipse">
            <a:avLst/>
          </a:prstGeom>
          <a:ln w="76200"/>
          <a:effectLst>
            <a:outerShdw sx="100000" sy="100000" kx="0" ky="0" algn="b" rotWithShape="0" blurRad="38100" dist="114300" dir="2700000">
              <a:srgbClr val="929292">
                <a:alpha val="49999"/>
              </a:srgbClr>
            </a:outerShdw>
          </a:effectLst>
        </p:spPr>
        <p:txBody>
          <a:bodyPr lIns="76200" tIns="76200" rIns="76200" bIns="76200" anchor="ctr"/>
          <a:lstStyle/>
          <a:p>
            <a:pPr algn="ctr" defTabSz="457200">
              <a:spcBef>
                <a:spcPts val="0"/>
              </a:spcBef>
              <a:defRPr>
                <a:solidFill>
                  <a:srgbClr val="232A32"/>
                </a:solidFill>
              </a:defRPr>
            </a:pPr>
          </a:p>
        </p:txBody>
      </p:sp>
      <p:cxnSp>
        <p:nvCxnSpPr>
          <p:cNvPr id="548" name="Connection Line"/>
          <p:cNvCxnSpPr>
            <a:stCxn id="549" idx="0"/>
            <a:endCxn id="550" idx="0"/>
          </p:cNvCxnSpPr>
          <p:nvPr/>
        </p:nvCxnSpPr>
        <p:spPr>
          <a:xfrm>
            <a:off x="8782050" y="5308600"/>
            <a:ext cx="2345755" cy="1651000"/>
          </a:xfrm>
          <a:prstGeom prst="straightConnector1">
            <a:avLst/>
          </a:prstGeom>
          <a:ln w="25400">
            <a:solidFill>
              <a:srgbClr val="000000"/>
            </a:solidFill>
            <a:headEnd type="triangle" len="sm"/>
            <a:tailEnd type="stealth"/>
          </a:ln>
        </p:spPr>
      </p:cxnSp>
      <p:sp>
        <p:nvSpPr>
          <p:cNvPr id="549" name="Oval"/>
          <p:cNvSpPr/>
          <p:nvPr/>
        </p:nvSpPr>
        <p:spPr>
          <a:xfrm>
            <a:off x="8572500" y="4787900"/>
            <a:ext cx="419100" cy="1041400"/>
          </a:xfrm>
          <a:prstGeom prst="ellipse">
            <a:avLst/>
          </a:prstGeom>
          <a:ln w="76200"/>
          <a:effectLst>
            <a:outerShdw sx="100000" sy="100000" kx="0" ky="0" algn="b" rotWithShape="0" blurRad="38100" dist="114300" dir="2700000">
              <a:srgbClr val="929292">
                <a:alpha val="49999"/>
              </a:srgbClr>
            </a:outerShdw>
          </a:effectLst>
        </p:spPr>
        <p:txBody>
          <a:bodyPr lIns="76200" tIns="76200" rIns="76200" bIns="76200" anchor="ctr"/>
          <a:lstStyle/>
          <a:p>
            <a:pPr algn="ctr" defTabSz="457200">
              <a:spcBef>
                <a:spcPts val="0"/>
              </a:spcBef>
              <a:defRPr>
                <a:solidFill>
                  <a:srgbClr val="232A32"/>
                </a:solidFill>
              </a:defRPr>
            </a:pPr>
          </a:p>
        </p:txBody>
      </p:sp>
      <p:sp>
        <p:nvSpPr>
          <p:cNvPr id="550" name="Intensité au point q du voisinage"/>
          <p:cNvSpPr/>
          <p:nvPr/>
        </p:nvSpPr>
        <p:spPr>
          <a:xfrm>
            <a:off x="9845104" y="6596695"/>
            <a:ext cx="2565401" cy="7258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6200" tIns="76200" rIns="76200" bIns="76200" anchor="ctr">
            <a:spAutoFit/>
          </a:bodyPr>
          <a:lstStyle/>
          <a:p>
            <a:pPr lvl="1" marL="419100" indent="-317500">
              <a:buSzPct val="63000"/>
              <a:buFont typeface="TimesNewRomanPSMT"/>
              <a:buBlip>
                <a:blip r:embed="rId5"/>
              </a:buBlip>
            </a:pPr>
            <a:r>
              <a:rPr i="1"/>
              <a:t>Intensité </a:t>
            </a:r>
            <a:r>
              <a:t>au point </a:t>
            </a:r>
            <a:r>
              <a:rPr b="1"/>
              <a:t>q</a:t>
            </a:r>
            <a:r>
              <a:t> du voisinage</a:t>
            </a:r>
          </a:p>
        </p:txBody>
      </p:sp>
      <p:cxnSp>
        <p:nvCxnSpPr>
          <p:cNvPr id="551" name="Connection Line"/>
          <p:cNvCxnSpPr>
            <a:stCxn id="552" idx="0"/>
            <a:endCxn id="553" idx="0"/>
          </p:cNvCxnSpPr>
          <p:nvPr/>
        </p:nvCxnSpPr>
        <p:spPr>
          <a:xfrm flipV="1">
            <a:off x="7848600" y="3873499"/>
            <a:ext cx="1580716" cy="1498601"/>
          </a:xfrm>
          <a:prstGeom prst="straightConnector1">
            <a:avLst/>
          </a:prstGeom>
          <a:ln w="25400">
            <a:solidFill>
              <a:srgbClr val="000000"/>
            </a:solidFill>
            <a:headEnd type="triangle" len="sm"/>
            <a:tailEnd type="stealth"/>
          </a:ln>
        </p:spPr>
      </p:cxnSp>
      <p:sp>
        <p:nvSpPr>
          <p:cNvPr id="552" name="Oval"/>
          <p:cNvSpPr/>
          <p:nvPr/>
        </p:nvSpPr>
        <p:spPr>
          <a:xfrm>
            <a:off x="7239000" y="5067300"/>
            <a:ext cx="1219200" cy="609600"/>
          </a:xfrm>
          <a:prstGeom prst="ellipse">
            <a:avLst/>
          </a:prstGeom>
          <a:ln w="76200"/>
          <a:effectLst>
            <a:outerShdw sx="100000" sy="100000" kx="0" ky="0" algn="b" rotWithShape="0" blurRad="38100" dist="114300" dir="2700000">
              <a:srgbClr val="929292">
                <a:alpha val="49999"/>
              </a:srgbClr>
            </a:outerShdw>
          </a:effectLst>
        </p:spPr>
        <p:txBody>
          <a:bodyPr lIns="76200" tIns="76200" rIns="76200" bIns="76200" anchor="ctr"/>
          <a:lstStyle/>
          <a:p>
            <a:pPr algn="ctr" defTabSz="457200">
              <a:spcBef>
                <a:spcPts val="0"/>
              </a:spcBef>
              <a:defRPr>
                <a:solidFill>
                  <a:srgbClr val="232A32"/>
                </a:solidFill>
              </a:defRPr>
            </a:pPr>
          </a:p>
        </p:txBody>
      </p:sp>
      <p:sp>
        <p:nvSpPr>
          <p:cNvPr id="553" name="Distance entre les pixels p et q"/>
          <p:cNvSpPr/>
          <p:nvPr/>
        </p:nvSpPr>
        <p:spPr>
          <a:xfrm>
            <a:off x="7473515" y="3656645"/>
            <a:ext cx="3911601" cy="4337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6200" tIns="76200" rIns="76200" bIns="76200" anchor="ctr">
            <a:spAutoFit/>
          </a:bodyPr>
          <a:lstStyle/>
          <a:p>
            <a:pPr lvl="1" marL="419100" indent="-317500">
              <a:buSzPct val="63000"/>
              <a:buFont typeface="TimesNewRomanPSMT"/>
              <a:buBlip>
                <a:blip r:embed="rId5"/>
              </a:buBlip>
            </a:pPr>
            <a:r>
              <a:rPr i="1"/>
              <a:t>Distance</a:t>
            </a:r>
            <a:r>
              <a:t> entre les pixels </a:t>
            </a:r>
            <a:r>
              <a:rPr b="1"/>
              <a:t>p</a:t>
            </a:r>
            <a:r>
              <a:t> et </a:t>
            </a:r>
            <a:r>
              <a:rPr b="1"/>
              <a:t>q</a:t>
            </a:r>
          </a:p>
        </p:txBody>
      </p:sp>
      <p:graphicFrame>
        <p:nvGraphicFramePr>
          <p:cNvPr id="554" name="Tableau sans nom"/>
          <p:cNvGraphicFramePr/>
          <p:nvPr/>
        </p:nvGraphicFramePr>
        <p:xfrm>
          <a:off x="723900" y="2974521"/>
          <a:ext cx="5994400" cy="1282701"/>
        </p:xfrm>
        <a:graphic xmlns:a="http://schemas.openxmlformats.org/drawingml/2006/main">
          <a:graphicData uri="http://schemas.openxmlformats.org/drawingml/2006/table">
            <a:tbl>
              <a:tblPr firstCol="1" firstRow="0" lastCol="0" lastRow="0" bandCol="0" bandRow="1" rtl="0">
                <a:tableStyleId>{46264976-1427-4799-A9C6-60361C021E8F}</a:tableStyleId>
              </a:tblPr>
              <a:tblGrid>
                <a:gridCol w="2193552"/>
                <a:gridCol w="3800847"/>
              </a:tblGrid>
              <a:tr h="508000">
                <a:tc>
                  <a:txBody>
                    <a:bodyPr/>
                    <a:lstStyle/>
                    <a:p>
                      <a:pPr algn="r">
                        <a:spcBef>
                          <a:spcPts val="100"/>
                        </a:spcBef>
                        <a:defRPr sz="2000">
                          <a:sym typeface="Times New Roman"/>
                        </a:defRPr>
                      </a:pPr>
                      <a:r>
                        <a:rPr b="1"/>
                        <a:t>p </a:t>
                      </a:r>
                      <a:r>
                        <a:t>= [</a:t>
                      </a:r>
                      <a:r>
                        <a:rPr i="1"/>
                        <a:t>m</a:t>
                      </a:r>
                      <a:r>
                        <a:t>, </a:t>
                      </a:r>
                      <a:r>
                        <a:rPr i="1"/>
                        <a:t>n</a:t>
                      </a:r>
                      <a:r>
                        <a:t>] : </a:t>
                      </a:r>
                    </a:p>
                  </a:txBody>
                  <a:tcPr marL="50800" marR="50800" marT="50800" marB="50800" anchor="ctr" anchorCtr="0" horzOverflow="overflow">
                    <a:lnT w="12700">
                      <a:miter lim="400000"/>
                    </a:lnT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800"/>
                        </a:spcBef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000">
                          <a:solidFill>
                            <a:srgbClr val="232323"/>
                          </a:solidFill>
                          <a:sym typeface="Times New Roman"/>
                        </a:rPr>
                        <a:t>coordonnée du pixel central</a:t>
                      </a:r>
                    </a:p>
                  </a:txBody>
                  <a:tcPr marL="63500" marR="63500" marT="63500" marB="63500" anchor="ctr" anchorCtr="0" horzOverflow="overflow">
                    <a:lnR w="12700">
                      <a:miter lim="400000"/>
                    </a:lnR>
                    <a:lnT w="12700">
                      <a:miter lim="400000"/>
                    </a:lnT>
                  </a:tcPr>
                </a:tc>
              </a:tr>
              <a:tr h="774700">
                <a:tc>
                  <a:txBody>
                    <a:bodyPr/>
                    <a:lstStyle/>
                    <a:p>
                      <a:pPr algn="r">
                        <a:spcBef>
                          <a:spcPts val="800"/>
                        </a:spcBef>
                        <a:defRPr sz="2000">
                          <a:sym typeface="Times New Roman"/>
                        </a:defRPr>
                      </a:pPr>
                      <a:r>
                        <a:rPr b="1"/>
                        <a:t>q </a:t>
                      </a:r>
                      <a:r>
                        <a:t>= [</a:t>
                      </a:r>
                      <a:r>
                        <a:rPr i="1"/>
                        <a:t>m+k</a:t>
                      </a:r>
                      <a:r>
                        <a:t>, </a:t>
                      </a:r>
                      <a:r>
                        <a:rPr i="1"/>
                        <a:t>n+l</a:t>
                      </a:r>
                      <a:r>
                        <a:t>] : </a:t>
                      </a:r>
                    </a:p>
                  </a:txBody>
                  <a:tcPr marL="50800" marR="50800" marT="50800" marB="50800" anchor="ctr" anchorCtr="0" horzOverflow="overflow"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00"/>
                        </a:spcBef>
                        <a:defRPr sz="2000">
                          <a:sym typeface="Times New Roman"/>
                        </a:defRPr>
                      </a:pPr>
                      <a:r>
                        <a:t>coordonnée d'un des pixels dans le voisinage de </a:t>
                      </a:r>
                      <a:r>
                        <a:rPr b="1"/>
                        <a:t>p</a:t>
                      </a:r>
                    </a:p>
                  </a:txBody>
                  <a:tcPr marL="63500" marR="63500" marT="63500" marB="63500" anchor="ctr" anchorCtr="0" horzOverflow="overflow">
                    <a:lnR w="12700">
                      <a:miter lim="400000"/>
                    </a:lnR>
                    <a:lnB w="12700">
                      <a:miter lim="400000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Class="entr" nodeType="after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after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entr" nodeType="clickEffect" presetSubtype="0" presetID="1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Class="entr" nodeType="afterEffect" presetSubtype="0" presetID="1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afterEffect" presetSubtype="0" presetID="1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Class="entr" nodeType="clickEffect" presetSubtype="0" presetID="1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Class="entr" nodeType="afterEffect" presetSubtype="0" presetID="1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548" grpId="2"/>
      <p:bldP build="whole" bldLvl="1" animBg="1" rev="0" advAuto="0" spid="550" grpId="1"/>
      <p:bldP build="whole" bldLvl="1" animBg="1" rev="0" advAuto="0" spid="542" grpId="5"/>
      <p:bldP build="whole" bldLvl="1" animBg="1" rev="0" advAuto="0" spid="553" grpId="3"/>
      <p:bldP build="whole" bldLvl="1" animBg="1" rev="0" advAuto="0" spid="543" grpId="9"/>
      <p:bldP build="whole" bldLvl="1" animBg="1" rev="0" advAuto="0" spid="551" grpId="4"/>
      <p:bldP build="whole" bldLvl="1" animBg="1" rev="0" advAuto="0" spid="544" grpId="8"/>
      <p:bldP build="whole" bldLvl="1" animBg="1" rev="0" advAuto="0" spid="540" grpId="6"/>
      <p:bldP build="whole" bldLvl="1" animBg="1" rev="0" advAuto="0" spid="541" grpId="7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Filtrer une image - rappel IMN359"/>
          <p:cNvSpPr txBox="1"/>
          <p:nvPr>
            <p:ph type="title" idx="4294967295"/>
          </p:nvPr>
        </p:nvSpPr>
        <p:spPr>
          <a:xfrm>
            <a:off x="975359" y="216746"/>
            <a:ext cx="11054082" cy="1625601"/>
          </a:xfrm>
          <a:prstGeom prst="rect">
            <a:avLst/>
          </a:prstGeom>
        </p:spPr>
        <p:txBody>
          <a:bodyPr lIns="65023" tIns="65023" rIns="65023" bIns="65023"/>
          <a:lstStyle>
            <a:lvl1pPr marL="0" indent="0" defTabSz="1300480">
              <a:buSzTx/>
              <a:buNone/>
              <a:defRPr b="0" cap="none" sz="50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Filtrer une image - rappel IMN359</a:t>
            </a:r>
          </a:p>
        </p:txBody>
      </p:sp>
      <p:sp>
        <p:nvSpPr>
          <p:cNvPr id="97" name="Le filtrage d’une image est une opération ayant pour objet de réduire ou d’éliminer ou de…"/>
          <p:cNvSpPr txBox="1"/>
          <p:nvPr/>
        </p:nvSpPr>
        <p:spPr>
          <a:xfrm>
            <a:off x="1600312" y="1494648"/>
            <a:ext cx="10465270" cy="14389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/>
          <a:p>
            <a:pPr defTabSz="1300480">
              <a:spcBef>
                <a:spcPts val="0"/>
              </a:spcBef>
              <a:buClrTx/>
              <a:defRPr sz="2200">
                <a:solidFill>
                  <a:srgbClr val="000000"/>
                </a:solidFill>
              </a:defRPr>
            </a:pPr>
            <a:r>
              <a:t>Le filtrage d’une image est une opération ayant pour objet</a:t>
            </a:r>
            <a:r>
              <a:t> </a:t>
            </a:r>
            <a:r>
              <a:t>de réduire</a:t>
            </a:r>
            <a:r>
              <a:t> </a:t>
            </a:r>
            <a:r>
              <a:t>ou d’éliminer ou de </a:t>
            </a:r>
          </a:p>
          <a:p>
            <a:pPr defTabSz="1300480">
              <a:spcBef>
                <a:spcPts val="0"/>
              </a:spcBef>
              <a:buClrTx/>
              <a:defRPr sz="2200">
                <a:solidFill>
                  <a:srgbClr val="000000"/>
                </a:solidFill>
              </a:defRPr>
            </a:pPr>
            <a:r>
              <a:t>rehausser certains éléments présents dans une image.  De nombreux filtres peuvent s’opérer </a:t>
            </a:r>
          </a:p>
          <a:p>
            <a:pPr defTabSz="1300480">
              <a:spcBef>
                <a:spcPts val="0"/>
              </a:spcBef>
              <a:buClrTx/>
              <a:defRPr sz="2200">
                <a:solidFill>
                  <a:srgbClr val="000000"/>
                </a:solidFill>
              </a:defRPr>
            </a:pPr>
            <a:r>
              <a:t>tant dans le domaine </a:t>
            </a:r>
            <a:r>
              <a:rPr b="1"/>
              <a:t>spatial</a:t>
            </a:r>
            <a:r>
              <a:t> que le domaine </a:t>
            </a:r>
            <a:r>
              <a:rPr b="1"/>
              <a:t>spectral</a:t>
            </a:r>
            <a:r>
              <a:t>.  C’est le cas des filtres </a:t>
            </a:r>
            <a:r>
              <a:rPr b="1"/>
              <a:t>linéaires</a:t>
            </a:r>
            <a:r>
              <a:t>.  Ces</a:t>
            </a:r>
          </a:p>
          <a:p>
            <a:pPr defTabSz="1300480">
              <a:spcBef>
                <a:spcPts val="0"/>
              </a:spcBef>
              <a:buClrTx/>
              <a:defRPr sz="2200">
                <a:solidFill>
                  <a:srgbClr val="000000"/>
                </a:solidFill>
              </a:defRPr>
            </a:pPr>
            <a:r>
              <a:t>derniers sont directement liés à la théorie de la convolution.</a:t>
            </a:r>
          </a:p>
        </p:txBody>
      </p:sp>
      <p:pic>
        <p:nvPicPr>
          <p:cNvPr id="98" name="image.png" descr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770488" y="5784426"/>
            <a:ext cx="1697850" cy="1697850"/>
          </a:xfrm>
          <a:prstGeom prst="rect">
            <a:avLst/>
          </a:prstGeom>
          <a:ln w="12700">
            <a:miter lim="400000"/>
          </a:ln>
        </p:spPr>
      </p:pic>
      <p:pic>
        <p:nvPicPr>
          <p:cNvPr id="99" name="image.png" descr="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770488" y="3336995"/>
            <a:ext cx="1684304" cy="1684303"/>
          </a:xfrm>
          <a:prstGeom prst="rect">
            <a:avLst/>
          </a:prstGeom>
          <a:ln w="12700">
            <a:miter lim="400000"/>
          </a:ln>
        </p:spPr>
      </p:pic>
      <p:sp>
        <p:nvSpPr>
          <p:cNvPr id="100" name="Lena"/>
          <p:cNvSpPr txBox="1"/>
          <p:nvPr/>
        </p:nvSpPr>
        <p:spPr>
          <a:xfrm>
            <a:off x="4892152" y="4890346"/>
            <a:ext cx="599615" cy="3870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defTabSz="1300480">
              <a:spcBef>
                <a:spcPts val="0"/>
              </a:spcBef>
              <a:buClrTx/>
              <a:defRPr sz="1800">
                <a:solidFill>
                  <a:srgbClr val="000000"/>
                </a:solidFill>
              </a:defRPr>
            </a:lvl1pPr>
          </a:lstStyle>
          <a:p>
            <a:pPr/>
            <a:r>
              <a:t>Lena</a:t>
            </a:r>
          </a:p>
        </p:txBody>
      </p:sp>
      <p:sp>
        <p:nvSpPr>
          <p:cNvPr id="101" name="Lena floue"/>
          <p:cNvSpPr txBox="1"/>
          <p:nvPr/>
        </p:nvSpPr>
        <p:spPr>
          <a:xfrm>
            <a:off x="4390926" y="7382933"/>
            <a:ext cx="1126465" cy="3870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defTabSz="1300480">
              <a:spcBef>
                <a:spcPts val="0"/>
              </a:spcBef>
              <a:buClrTx/>
              <a:defRPr sz="1800">
                <a:solidFill>
                  <a:srgbClr val="000000"/>
                </a:solidFill>
              </a:defRPr>
            </a:lvl1pPr>
          </a:lstStyle>
          <a:p>
            <a:pPr/>
            <a:r>
              <a:t>Lena floue</a:t>
            </a:r>
          </a:p>
        </p:txBody>
      </p:sp>
      <p:sp>
        <p:nvSpPr>
          <p:cNvPr id="102" name="Line"/>
          <p:cNvSpPr/>
          <p:nvPr/>
        </p:nvSpPr>
        <p:spPr>
          <a:xfrm>
            <a:off x="4632960" y="5120639"/>
            <a:ext cx="1" cy="528321"/>
          </a:xfrm>
          <a:prstGeom prst="line">
            <a:avLst/>
          </a:prstGeom>
          <a:ln w="12700">
            <a:solidFill>
              <a:srgbClr val="000000"/>
            </a:solidFill>
            <a:tailEnd type="triangle"/>
          </a:ln>
        </p:spPr>
        <p:txBody>
          <a:bodyPr lIns="65023" tIns="65023" rIns="65023" bIns="65023"/>
          <a:lstStyle/>
          <a:p>
            <a:pPr defTabSz="1300480">
              <a:spcBef>
                <a:spcPts val="0"/>
              </a:spcBef>
              <a:buClrTx/>
              <a:defRPr sz="3400">
                <a:solidFill>
                  <a:srgbClr val="000000"/>
                </a:solidFill>
              </a:defRPr>
            </a:pPr>
          </a:p>
        </p:txBody>
      </p:sp>
      <p:sp>
        <p:nvSpPr>
          <p:cNvPr id="103" name="Filtrage spatial…"/>
          <p:cNvSpPr txBox="1"/>
          <p:nvPr/>
        </p:nvSpPr>
        <p:spPr>
          <a:xfrm>
            <a:off x="2778872" y="4998720"/>
            <a:ext cx="1507652" cy="6537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/>
          <a:p>
            <a:pPr defTabSz="1300480">
              <a:spcBef>
                <a:spcPts val="0"/>
              </a:spcBef>
              <a:buClrTx/>
              <a:defRPr sz="1800">
                <a:solidFill>
                  <a:srgbClr val="000000"/>
                </a:solidFill>
              </a:defRPr>
            </a:pPr>
            <a:r>
              <a:t>Filtrage spatial</a:t>
            </a:r>
          </a:p>
          <a:p>
            <a:pPr defTabSz="1300480">
              <a:spcBef>
                <a:spcPts val="0"/>
              </a:spcBef>
              <a:buClrTx/>
              <a:defRPr sz="1800">
                <a:solidFill>
                  <a:srgbClr val="000000"/>
                </a:solidFill>
              </a:defRPr>
            </a:pPr>
            <a:r>
              <a:t>(convolution)</a:t>
            </a:r>
          </a:p>
        </p:txBody>
      </p:sp>
      <p:grpSp>
        <p:nvGrpSpPr>
          <p:cNvPr id="113" name="Group"/>
          <p:cNvGrpSpPr/>
          <p:nvPr/>
        </p:nvGrpSpPr>
        <p:grpSpPr>
          <a:xfrm>
            <a:off x="5689600" y="5120640"/>
            <a:ext cx="3669567" cy="2388729"/>
            <a:chOff x="0" y="0"/>
            <a:chExt cx="3669566" cy="2388728"/>
          </a:xfrm>
        </p:grpSpPr>
        <p:pic>
          <p:nvPicPr>
            <p:cNvPr id="104" name="lena_fftRecal" descr="lena_fftRecal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451751" y="679591"/>
              <a:ext cx="1634632" cy="170913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05" name="Rectangle"/>
            <p:cNvSpPr/>
            <p:nvPr/>
          </p:nvSpPr>
          <p:spPr>
            <a:xfrm>
              <a:off x="1449493" y="677333"/>
              <a:ext cx="474134" cy="1693334"/>
            </a:xfrm>
            <a:prstGeom prst="rect">
              <a:avLst/>
            </a:prstGeom>
            <a:solidFill>
              <a:srgbClr val="000000"/>
            </a:solidFill>
            <a:ln w="127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ctr">
              <a:noAutofit/>
            </a:bodyPr>
            <a:lstStyle/>
            <a:p>
              <a:pPr defTabSz="1300480">
                <a:spcBef>
                  <a:spcPts val="0"/>
                </a:spcBef>
                <a:buClrTx/>
                <a:defRPr sz="3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6" name="Rectangle"/>
            <p:cNvSpPr/>
            <p:nvPr/>
          </p:nvSpPr>
          <p:spPr>
            <a:xfrm>
              <a:off x="2600960" y="677333"/>
              <a:ext cx="474134" cy="1693334"/>
            </a:xfrm>
            <a:prstGeom prst="rect">
              <a:avLst/>
            </a:prstGeom>
            <a:solidFill>
              <a:srgbClr val="000000"/>
            </a:solidFill>
            <a:ln w="127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ctr">
              <a:noAutofit/>
            </a:bodyPr>
            <a:lstStyle/>
            <a:p>
              <a:pPr defTabSz="1300480">
                <a:spcBef>
                  <a:spcPts val="0"/>
                </a:spcBef>
                <a:buClrTx/>
                <a:defRPr sz="3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7" name="Rectangle"/>
            <p:cNvSpPr/>
            <p:nvPr/>
          </p:nvSpPr>
          <p:spPr>
            <a:xfrm>
              <a:off x="1463040" y="1937173"/>
              <a:ext cx="1612054" cy="447041"/>
            </a:xfrm>
            <a:prstGeom prst="rect">
              <a:avLst/>
            </a:prstGeom>
            <a:solidFill>
              <a:srgbClr val="000000"/>
            </a:solidFill>
            <a:ln w="127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ctr">
              <a:noAutofit/>
            </a:bodyPr>
            <a:lstStyle/>
            <a:p>
              <a:pPr defTabSz="1300480">
                <a:spcBef>
                  <a:spcPts val="0"/>
                </a:spcBef>
                <a:buClrTx/>
                <a:defRPr sz="3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8" name="Rectangle"/>
            <p:cNvSpPr/>
            <p:nvPr/>
          </p:nvSpPr>
          <p:spPr>
            <a:xfrm>
              <a:off x="1449493" y="677333"/>
              <a:ext cx="1612054" cy="447041"/>
            </a:xfrm>
            <a:prstGeom prst="rect">
              <a:avLst/>
            </a:prstGeom>
            <a:solidFill>
              <a:srgbClr val="000000"/>
            </a:solidFill>
            <a:ln w="127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ctr">
              <a:noAutofit/>
            </a:bodyPr>
            <a:lstStyle/>
            <a:p>
              <a:pPr defTabSz="1300480">
                <a:spcBef>
                  <a:spcPts val="0"/>
                </a:spcBef>
                <a:buClrTx/>
                <a:defRPr sz="3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9" name="Line"/>
            <p:cNvSpPr/>
            <p:nvPr/>
          </p:nvSpPr>
          <p:spPr>
            <a:xfrm flipH="1" flipV="1">
              <a:off x="0" y="1463040"/>
              <a:ext cx="1178561" cy="1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defTabSz="1300480">
                <a:spcBef>
                  <a:spcPts val="0"/>
                </a:spcBef>
                <a:buClrTx/>
                <a:defRPr sz="3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0" name="Line"/>
            <p:cNvSpPr/>
            <p:nvPr/>
          </p:nvSpPr>
          <p:spPr>
            <a:xfrm>
              <a:off x="2262293" y="27093"/>
              <a:ext cx="1" cy="528321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defTabSz="1300480">
                <a:spcBef>
                  <a:spcPts val="0"/>
                </a:spcBef>
                <a:buClrTx/>
                <a:defRPr sz="3400">
                  <a:solidFill>
                    <a:srgbClr val="000000"/>
                  </a:solidFill>
                </a:defRPr>
              </a:pPr>
            </a:p>
          </p:txBody>
        </p:sp>
        <p:pic>
          <p:nvPicPr>
            <p:cNvPr id="111" name="image.pdf" descr="image.pdf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422204" y="1029546"/>
              <a:ext cx="537352" cy="4515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12" name="Filtrage spectral"/>
            <p:cNvSpPr/>
            <p:nvPr/>
          </p:nvSpPr>
          <p:spPr>
            <a:xfrm>
              <a:off x="2399566" y="0"/>
              <a:ext cx="1270001" cy="1270000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65023" tIns="65023" rIns="65023" bIns="65023" numCol="1" anchor="t">
              <a:spAutoFit/>
            </a:bodyPr>
            <a:lstStyle>
              <a:lvl1pPr defTabSz="1300480">
                <a:spcBef>
                  <a:spcPts val="0"/>
                </a:spcBef>
                <a:buClrTx/>
                <a:defRPr sz="1800">
                  <a:solidFill>
                    <a:srgbClr val="000000"/>
                  </a:solidFill>
                </a:defRPr>
              </a:lvl1pPr>
            </a:lstStyle>
            <a:p>
              <a:pPr/>
              <a:r>
                <a:t>Filtrage spectral</a:t>
              </a:r>
            </a:p>
          </p:txBody>
        </p:sp>
      </p:grpSp>
      <p:grpSp>
        <p:nvGrpSpPr>
          <p:cNvPr id="131" name="Group"/>
          <p:cNvGrpSpPr/>
          <p:nvPr/>
        </p:nvGrpSpPr>
        <p:grpSpPr>
          <a:xfrm>
            <a:off x="1627406" y="7902222"/>
            <a:ext cx="6491564" cy="1381761"/>
            <a:chOff x="0" y="0"/>
            <a:chExt cx="6491562" cy="1381760"/>
          </a:xfrm>
        </p:grpSpPr>
        <p:sp>
          <p:nvSpPr>
            <p:cNvPr id="114" name="Rectangle"/>
            <p:cNvSpPr/>
            <p:nvPr/>
          </p:nvSpPr>
          <p:spPr>
            <a:xfrm>
              <a:off x="2301127" y="523804"/>
              <a:ext cx="4172374" cy="853441"/>
            </a:xfrm>
            <a:prstGeom prst="rect">
              <a:avLst/>
            </a:prstGeom>
            <a:solidFill>
              <a:srgbClr val="EAEAEA"/>
            </a:solidFill>
            <a:ln w="254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ctr">
              <a:noAutofit/>
            </a:bodyPr>
            <a:lstStyle/>
            <a:p>
              <a:pPr defTabSz="1300480">
                <a:spcBef>
                  <a:spcPts val="0"/>
                </a:spcBef>
                <a:buClrTx/>
                <a:defRPr sz="3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5" name="Rappel convolution"/>
            <p:cNvSpPr txBox="1"/>
            <p:nvPr/>
          </p:nvSpPr>
          <p:spPr>
            <a:xfrm>
              <a:off x="0" y="0"/>
              <a:ext cx="2463760" cy="4483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65023" tIns="65023" rIns="65023" bIns="65023" numCol="1" anchor="t">
              <a:spAutoFit/>
            </a:bodyPr>
            <a:lstStyle>
              <a:lvl1pPr defTabSz="1300480">
                <a:spcBef>
                  <a:spcPts val="0"/>
                </a:spcBef>
                <a:buClrTx/>
                <a:defRPr b="1" sz="2200">
                  <a:solidFill>
                    <a:srgbClr val="000000"/>
                  </a:solidFill>
                </a:defRPr>
              </a:lvl1pPr>
            </a:lstStyle>
            <a:p>
              <a:pPr/>
              <a:r>
                <a:t>Rappel convolution</a:t>
              </a:r>
            </a:p>
          </p:txBody>
        </p:sp>
        <p:grpSp>
          <p:nvGrpSpPr>
            <p:cNvPr id="130" name="Group"/>
            <p:cNvGrpSpPr/>
            <p:nvPr/>
          </p:nvGrpSpPr>
          <p:grpSpPr>
            <a:xfrm>
              <a:off x="2303384" y="521546"/>
              <a:ext cx="4188179" cy="860215"/>
              <a:chOff x="0" y="0"/>
              <a:chExt cx="4188177" cy="860213"/>
            </a:xfrm>
          </p:grpSpPr>
          <p:grpSp>
            <p:nvGrpSpPr>
              <p:cNvPr id="122" name="Group"/>
              <p:cNvGrpSpPr/>
              <p:nvPr/>
            </p:nvGrpSpPr>
            <p:grpSpPr>
              <a:xfrm>
                <a:off x="-1" y="-1"/>
                <a:ext cx="1634633" cy="837637"/>
                <a:chOff x="0" y="0"/>
                <a:chExt cx="1634631" cy="837635"/>
              </a:xfrm>
            </p:grpSpPr>
            <p:pic>
              <p:nvPicPr>
                <p:cNvPr id="116" name="image.pdf" descr="image.pdf"/>
                <p:cNvPicPr>
                  <a:picLocks noChangeAspect="1"/>
                </p:cNvPicPr>
                <p:nvPr/>
              </p:nvPicPr>
              <p:blipFill>
                <a:blip r:embed="rId6">
                  <a:extLst/>
                </a:blip>
                <a:stretch>
                  <a:fillRect/>
                </a:stretch>
              </p:blipFill>
              <p:spPr>
                <a:xfrm>
                  <a:off x="-1" y="189791"/>
                  <a:ext cx="253023" cy="284687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117" name="image.pdf" descr="image.pdf"/>
                <p:cNvPicPr>
                  <a:picLocks noChangeAspect="1"/>
                </p:cNvPicPr>
                <p:nvPr/>
              </p:nvPicPr>
              <p:blipFill>
                <a:blip r:embed="rId7">
                  <a:extLst/>
                </a:blip>
                <a:stretch>
                  <a:fillRect/>
                </a:stretch>
              </p:blipFill>
              <p:spPr>
                <a:xfrm>
                  <a:off x="1350664" y="189791"/>
                  <a:ext cx="283968" cy="284687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sp>
              <p:nvSpPr>
                <p:cNvPr id="118" name="Line"/>
                <p:cNvSpPr/>
                <p:nvPr/>
              </p:nvSpPr>
              <p:spPr>
                <a:xfrm>
                  <a:off x="271225" y="308410"/>
                  <a:ext cx="961120" cy="1"/>
                </a:xfrm>
                <a:prstGeom prst="line">
                  <a:avLst/>
                </a:prstGeom>
                <a:noFill/>
                <a:ln w="12700" cap="flat">
                  <a:solidFill>
                    <a:srgbClr val="000000"/>
                  </a:solidFill>
                  <a:prstDash val="solid"/>
                  <a:round/>
                  <a:tailEnd type="triangle" w="med" len="med"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defTabSz="1300480">
                    <a:spcBef>
                      <a:spcPts val="0"/>
                    </a:spcBef>
                    <a:buClrTx/>
                    <a:defRPr sz="3400">
                      <a:solidFill>
                        <a:srgbClr val="000000"/>
                      </a:solidFill>
                    </a:defRPr>
                  </a:pPr>
                </a:p>
              </p:txBody>
            </p:sp>
            <p:pic>
              <p:nvPicPr>
                <p:cNvPr id="119" name="image.pdf" descr="image.pdf"/>
                <p:cNvPicPr>
                  <a:picLocks noChangeAspect="1"/>
                </p:cNvPicPr>
                <p:nvPr/>
              </p:nvPicPr>
              <p:blipFill>
                <a:blip r:embed="rId8">
                  <a:extLst/>
                </a:blip>
                <a:stretch>
                  <a:fillRect/>
                </a:stretch>
              </p:blipFill>
              <p:spPr>
                <a:xfrm>
                  <a:off x="591598" y="-1"/>
                  <a:ext cx="271226" cy="324836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120" name="image.pdf" descr="image.pdf"/>
                <p:cNvPicPr>
                  <a:picLocks noChangeAspect="1"/>
                </p:cNvPicPr>
                <p:nvPr/>
              </p:nvPicPr>
              <p:blipFill>
                <a:blip r:embed="rId9">
                  <a:extLst/>
                </a:blip>
                <a:stretch>
                  <a:fillRect/>
                </a:stretch>
              </p:blipFill>
              <p:spPr>
                <a:xfrm>
                  <a:off x="547910" y="430679"/>
                  <a:ext cx="489663" cy="406957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sp>
              <p:nvSpPr>
                <p:cNvPr id="121" name="Line"/>
                <p:cNvSpPr/>
                <p:nvPr/>
              </p:nvSpPr>
              <p:spPr>
                <a:xfrm>
                  <a:off x="271225" y="428854"/>
                  <a:ext cx="961120" cy="1"/>
                </a:xfrm>
                <a:prstGeom prst="line">
                  <a:avLst/>
                </a:prstGeom>
                <a:noFill/>
                <a:ln w="12700" cap="flat">
                  <a:solidFill>
                    <a:srgbClr val="000000"/>
                  </a:solidFill>
                  <a:prstDash val="solid"/>
                  <a:round/>
                  <a:headEnd type="triangle" w="med" len="med"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defTabSz="1300480">
                    <a:spcBef>
                      <a:spcPts val="0"/>
                    </a:spcBef>
                    <a:buClrTx/>
                    <a:defRPr sz="3400"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  <p:grpSp>
            <p:nvGrpSpPr>
              <p:cNvPr id="129" name="Group"/>
              <p:cNvGrpSpPr/>
              <p:nvPr/>
            </p:nvGrpSpPr>
            <p:grpSpPr>
              <a:xfrm>
                <a:off x="2555804" y="-1"/>
                <a:ext cx="1632374" cy="860215"/>
                <a:chOff x="0" y="0"/>
                <a:chExt cx="1632373" cy="860213"/>
              </a:xfrm>
            </p:grpSpPr>
            <p:pic>
              <p:nvPicPr>
                <p:cNvPr id="123" name="image.pdf" descr="image.pdf"/>
                <p:cNvPicPr>
                  <a:picLocks noChangeAspect="1"/>
                </p:cNvPicPr>
                <p:nvPr/>
              </p:nvPicPr>
              <p:blipFill>
                <a:blip r:embed="rId6">
                  <a:extLst/>
                </a:blip>
                <a:stretch>
                  <a:fillRect/>
                </a:stretch>
              </p:blipFill>
              <p:spPr>
                <a:xfrm>
                  <a:off x="1379419" y="222815"/>
                  <a:ext cx="252955" cy="284912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124" name="image.pdf" descr="image.pdf"/>
                <p:cNvPicPr>
                  <a:picLocks noChangeAspect="1"/>
                </p:cNvPicPr>
                <p:nvPr/>
              </p:nvPicPr>
              <p:blipFill>
                <a:blip r:embed="rId7">
                  <a:extLst/>
                </a:blip>
                <a:stretch>
                  <a:fillRect/>
                </a:stretch>
              </p:blipFill>
              <p:spPr>
                <a:xfrm>
                  <a:off x="-1" y="222815"/>
                  <a:ext cx="283893" cy="284912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125" name="image.pdf" descr="image.pdf"/>
                <p:cNvPicPr>
                  <a:picLocks noChangeAspect="1"/>
                </p:cNvPicPr>
                <p:nvPr/>
              </p:nvPicPr>
              <p:blipFill>
                <a:blip r:embed="rId8">
                  <a:extLst/>
                </a:blip>
                <a:stretch>
                  <a:fillRect/>
                </a:stretch>
              </p:blipFill>
              <p:spPr>
                <a:xfrm>
                  <a:off x="693349" y="-1"/>
                  <a:ext cx="271153" cy="325093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126" name="image.pdf" descr="image.pdf"/>
                <p:cNvPicPr>
                  <a:picLocks noChangeAspect="1"/>
                </p:cNvPicPr>
                <p:nvPr/>
              </p:nvPicPr>
              <p:blipFill>
                <a:blip r:embed="rId9">
                  <a:extLst/>
                </a:blip>
                <a:stretch>
                  <a:fillRect/>
                </a:stretch>
              </p:blipFill>
              <p:spPr>
                <a:xfrm>
                  <a:off x="671511" y="452936"/>
                  <a:ext cx="489531" cy="407278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sp>
              <p:nvSpPr>
                <p:cNvPr id="127" name="Line"/>
                <p:cNvSpPr/>
                <p:nvPr/>
              </p:nvSpPr>
              <p:spPr>
                <a:xfrm>
                  <a:off x="307548" y="440151"/>
                  <a:ext cx="960863" cy="1"/>
                </a:xfrm>
                <a:prstGeom prst="line">
                  <a:avLst/>
                </a:prstGeom>
                <a:noFill/>
                <a:ln w="12700" cap="flat">
                  <a:solidFill>
                    <a:srgbClr val="000000"/>
                  </a:solidFill>
                  <a:prstDash val="solid"/>
                  <a:round/>
                  <a:headEnd type="triangle" w="med" len="med"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defTabSz="1300480">
                    <a:spcBef>
                      <a:spcPts val="0"/>
                    </a:spcBef>
                    <a:buClrTx/>
                    <a:defRPr sz="3400"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28" name="Line"/>
                <p:cNvSpPr/>
                <p:nvPr/>
              </p:nvSpPr>
              <p:spPr>
                <a:xfrm>
                  <a:off x="340305" y="308654"/>
                  <a:ext cx="960863" cy="1"/>
                </a:xfrm>
                <a:prstGeom prst="line">
                  <a:avLst/>
                </a:prstGeom>
                <a:noFill/>
                <a:ln w="12700" cap="flat">
                  <a:solidFill>
                    <a:srgbClr val="000000"/>
                  </a:solidFill>
                  <a:prstDash val="solid"/>
                  <a:round/>
                  <a:tailEnd type="triangle" w="med" len="med"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defTabSz="1300480">
                    <a:spcBef>
                      <a:spcPts val="0"/>
                    </a:spcBef>
                    <a:buClrTx/>
                    <a:defRPr sz="3400"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</p:grpSp>
      </p:grpSp>
      <p:grpSp>
        <p:nvGrpSpPr>
          <p:cNvPr id="142" name="Group"/>
          <p:cNvGrpSpPr/>
          <p:nvPr/>
        </p:nvGrpSpPr>
        <p:grpSpPr>
          <a:xfrm>
            <a:off x="5770879" y="3007360"/>
            <a:ext cx="4577195" cy="2502747"/>
            <a:chOff x="0" y="0"/>
            <a:chExt cx="4577193" cy="2502746"/>
          </a:xfrm>
        </p:grpSpPr>
        <p:pic>
          <p:nvPicPr>
            <p:cNvPr id="132" name="lena_fftRecal" descr="lena_fftRecal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370471" y="327377"/>
              <a:ext cx="1634632" cy="170913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33" name="Line"/>
            <p:cNvSpPr/>
            <p:nvPr/>
          </p:nvSpPr>
          <p:spPr>
            <a:xfrm>
              <a:off x="0" y="1300480"/>
              <a:ext cx="1097281" cy="1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defTabSz="1300480">
                <a:spcBef>
                  <a:spcPts val="0"/>
                </a:spcBef>
                <a:buClrTx/>
                <a:defRPr sz="3400">
                  <a:solidFill>
                    <a:srgbClr val="000000"/>
                  </a:solidFill>
                </a:defRPr>
              </a:pPr>
            </a:p>
          </p:txBody>
        </p:sp>
        <p:pic>
          <p:nvPicPr>
            <p:cNvPr id="134" name="image.pdf" descr="image.pdf"/>
            <p:cNvPicPr>
              <a:picLocks noChangeAspect="1"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379306" y="966328"/>
              <a:ext cx="298028" cy="36124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35" name="Hautes fréquences"/>
            <p:cNvSpPr/>
            <p:nvPr/>
          </p:nvSpPr>
          <p:spPr>
            <a:xfrm>
              <a:off x="3307193" y="0"/>
              <a:ext cx="1270001" cy="1270000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65023" tIns="65023" rIns="65023" bIns="65023" numCol="1" anchor="t">
              <a:spAutoFit/>
            </a:bodyPr>
            <a:lstStyle>
              <a:lvl1pPr defTabSz="1300480">
                <a:spcBef>
                  <a:spcPts val="0"/>
                </a:spcBef>
                <a:buClrTx/>
                <a:defRPr b="1" sz="1800">
                  <a:solidFill>
                    <a:srgbClr val="000000"/>
                  </a:solidFill>
                </a:defRPr>
              </a:lvl1pPr>
            </a:lstStyle>
            <a:p>
              <a:pPr/>
              <a:r>
                <a:t>Hautes fréquences</a:t>
              </a:r>
            </a:p>
          </p:txBody>
        </p:sp>
        <p:sp>
          <p:nvSpPr>
            <p:cNvPr id="136" name="Basses fréquences"/>
            <p:cNvSpPr/>
            <p:nvPr/>
          </p:nvSpPr>
          <p:spPr>
            <a:xfrm>
              <a:off x="3307193" y="1232746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65023" tIns="65023" rIns="65023" bIns="65023" numCol="1" anchor="t">
              <a:spAutoFit/>
            </a:bodyPr>
            <a:lstStyle>
              <a:lvl1pPr defTabSz="1300480">
                <a:spcBef>
                  <a:spcPts val="0"/>
                </a:spcBef>
                <a:buClrTx/>
                <a:defRPr b="1" sz="1800">
                  <a:solidFill>
                    <a:srgbClr val="000000"/>
                  </a:solidFill>
                </a:defRPr>
              </a:lvl1pPr>
            </a:lstStyle>
            <a:p>
              <a:pPr/>
              <a:r>
                <a:t>Basses fréquences</a:t>
              </a:r>
            </a:p>
          </p:txBody>
        </p:sp>
        <p:sp>
          <p:nvSpPr>
            <p:cNvPr id="137" name="Line"/>
            <p:cNvSpPr/>
            <p:nvPr/>
          </p:nvSpPr>
          <p:spPr>
            <a:xfrm flipH="1">
              <a:off x="2777066" y="298026"/>
              <a:ext cx="514775" cy="230294"/>
            </a:xfrm>
            <a:prstGeom prst="line">
              <a:avLst/>
            </a:prstGeom>
            <a:noFill/>
            <a:ln w="25400" cap="flat">
              <a:solidFill>
                <a:srgbClr val="FF00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defTabSz="1300480">
                <a:spcBef>
                  <a:spcPts val="0"/>
                </a:spcBef>
                <a:buClrTx/>
                <a:defRPr sz="3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8" name="Line"/>
            <p:cNvSpPr/>
            <p:nvPr/>
          </p:nvSpPr>
          <p:spPr>
            <a:xfrm flipH="1" flipV="1">
              <a:off x="2334542" y="1341120"/>
              <a:ext cx="970845" cy="149014"/>
            </a:xfrm>
            <a:prstGeom prst="line">
              <a:avLst/>
            </a:prstGeom>
            <a:noFill/>
            <a:ln w="25400" cap="flat">
              <a:solidFill>
                <a:srgbClr val="FF00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defTabSz="1300480">
                <a:spcBef>
                  <a:spcPts val="0"/>
                </a:spcBef>
                <a:buClrTx/>
                <a:defRPr sz="3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9" name="Circle"/>
            <p:cNvSpPr/>
            <p:nvPr/>
          </p:nvSpPr>
          <p:spPr>
            <a:xfrm>
              <a:off x="2176497" y="1151466"/>
              <a:ext cx="60961" cy="60961"/>
            </a:xfrm>
            <a:prstGeom prst="ellipse">
              <a:avLst/>
            </a:prstGeom>
            <a:solidFill>
              <a:srgbClr val="00CC99"/>
            </a:solidFill>
            <a:ln w="127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ctr">
              <a:noAutofit/>
            </a:bodyPr>
            <a:lstStyle/>
            <a:p>
              <a:pPr defTabSz="1300480">
                <a:spcBef>
                  <a:spcPts val="0"/>
                </a:spcBef>
                <a:buClrTx/>
                <a:defRPr sz="3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0" name="Line"/>
            <p:cNvSpPr/>
            <p:nvPr/>
          </p:nvSpPr>
          <p:spPr>
            <a:xfrm flipH="1">
              <a:off x="2293902" y="946008"/>
              <a:ext cx="808285" cy="203201"/>
            </a:xfrm>
            <a:prstGeom prst="line">
              <a:avLst/>
            </a:prstGeom>
            <a:noFill/>
            <a:ln w="25400" cap="flat">
              <a:solidFill>
                <a:srgbClr val="00CC99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defTabSz="1300480">
                <a:spcBef>
                  <a:spcPts val="0"/>
                </a:spcBef>
                <a:buClrTx/>
                <a:defRPr sz="3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1" name="Origine (0,0)"/>
            <p:cNvSpPr/>
            <p:nvPr/>
          </p:nvSpPr>
          <p:spPr>
            <a:xfrm>
              <a:off x="3158179" y="690880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65023" tIns="65023" rIns="65023" bIns="65023" numCol="1" anchor="t">
              <a:spAutoFit/>
            </a:bodyPr>
            <a:lstStyle>
              <a:lvl1pPr defTabSz="1300480">
                <a:spcBef>
                  <a:spcPts val="0"/>
                </a:spcBef>
                <a:buClrTx/>
                <a:defRPr sz="1800">
                  <a:solidFill>
                    <a:srgbClr val="000000"/>
                  </a:solidFill>
                </a:defRPr>
              </a:lvl1pPr>
            </a:lstStyle>
            <a:p>
              <a:pPr/>
              <a:r>
                <a:t>Origine (0,0)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13" grpId="2"/>
      <p:bldP build="whole" bldLvl="1" animBg="1" rev="0" advAuto="0" spid="131" grpId="3"/>
      <p:bldP build="whole" bldLvl="1" animBg="1" rev="0" advAuto="0" spid="142" grpId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6" name="Source : S. Paris, A Gentle Introduction to Bilateral Filtering and its Applications, SIGGRAPH’07 Source : S. Paris, A Gentle Introduction to Bilateral Filtering and its Applications, SIGGRAPH’07" descr="Source : S. Paris, A Gentle Introduction to Bilateral Filtering and its Applications, SIGGRAPH’07 Source : S. Paris, A Gentle Introduction to Bilateral Filtering and its Applications, SIGGRAPH’07"/>
          <p:cNvPicPr>
            <a:picLocks noChangeAspect="0"/>
          </p:cNvPicPr>
          <p:nvPr>
            <p:ph type="body" idx="21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88900" y="8645711"/>
            <a:ext cx="6108700" cy="853889"/>
          </a:xfrm>
          <a:prstGeom prst="rect">
            <a:avLst/>
          </a:prstGeom>
          <a:ln w="9525">
            <a:round/>
          </a:ln>
          <a:effectLst>
            <a:outerShdw sx="100000" sy="100000" kx="0" ky="0" algn="b" rotWithShape="0" blurRad="12700" dist="12700" dir="1980000">
              <a:srgbClr val="D6D6D6"/>
            </a:outerShdw>
          </a:effectLst>
        </p:spPr>
      </p:pic>
      <p:sp>
        <p:nvSpPr>
          <p:cNvPr id="557" name="Filtre bilatéral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buAutoNum type="arabicPeriod" startAt="4"/>
            </a:pPr>
            <a:r>
              <a:t>Filtre bilatéral</a:t>
            </a:r>
          </a:p>
          <a:p>
            <a:pPr lvl="2">
              <a:buBlip>
                <a:blip r:embed="rId3"/>
              </a:buBlip>
            </a:pPr>
            <a:r>
              <a:t>Filtre gaussien : pareil partout parce que linéaire</a:t>
            </a:r>
          </a:p>
        </p:txBody>
      </p:sp>
      <p:sp>
        <p:nvSpPr>
          <p:cNvPr id="558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559" name="Réduction du bru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buAutoNum type="arabicPeriod" startAt="2"/>
            </a:lvl1pPr>
          </a:lstStyle>
          <a:p>
            <a:pPr/>
            <a:r>
              <a:t>Réduction du bruit</a:t>
            </a:r>
          </a:p>
        </p:txBody>
      </p:sp>
      <p:pic>
        <p:nvPicPr>
          <p:cNvPr id="560" name="low_pass.png" descr="low_pass.png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978900" y="4255629"/>
            <a:ext cx="3546687" cy="3038405"/>
          </a:xfrm>
          <a:prstGeom prst="rect">
            <a:avLst/>
          </a:prstGeom>
        </p:spPr>
      </p:pic>
      <p:pic>
        <p:nvPicPr>
          <p:cNvPr id="561" name="input.png" descr="input.png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06400" y="4279900"/>
            <a:ext cx="3555718" cy="3045178"/>
          </a:xfrm>
          <a:prstGeom prst="rect">
            <a:avLst/>
          </a:prstGeom>
        </p:spPr>
      </p:pic>
      <p:sp>
        <p:nvSpPr>
          <p:cNvPr id="582" name="Connection Line"/>
          <p:cNvSpPr/>
          <p:nvPr/>
        </p:nvSpPr>
        <p:spPr>
          <a:xfrm>
            <a:off x="2967037" y="4049556"/>
            <a:ext cx="1960563" cy="5381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lnTo>
                  <a:pt x="21600" y="0"/>
                </a:lnTo>
              </a:path>
            </a:pathLst>
          </a:custGeom>
          <a:ln w="25400">
            <a:solidFill>
              <a:srgbClr val="FFAA32"/>
            </a:solidFill>
            <a:headEnd type="triangle" len="sm"/>
            <a:tailEnd type="stealth"/>
          </a:ln>
        </p:spPr>
        <p:txBody>
          <a:bodyPr/>
          <a:lstStyle/>
          <a:p>
            <a:pPr/>
          </a:p>
        </p:txBody>
      </p:sp>
      <p:pic>
        <p:nvPicPr>
          <p:cNvPr id="563" name="BIG_sky.png" descr="BIG_sky.png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4927600" y="3213100"/>
            <a:ext cx="1282700" cy="1320800"/>
          </a:xfrm>
          <a:prstGeom prst="rect">
            <a:avLst/>
          </a:prstGeom>
        </p:spPr>
      </p:pic>
      <p:sp>
        <p:nvSpPr>
          <p:cNvPr id="583" name="Connection Line"/>
          <p:cNvSpPr/>
          <p:nvPr/>
        </p:nvSpPr>
        <p:spPr>
          <a:xfrm>
            <a:off x="1084897" y="5291748"/>
            <a:ext cx="3842703" cy="41713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ln w="25400">
            <a:solidFill>
              <a:srgbClr val="FFAA32"/>
            </a:solidFill>
            <a:headEnd type="triangle" len="sm"/>
            <a:tailEnd type="stealth"/>
          </a:ln>
        </p:spPr>
        <p:txBody>
          <a:bodyPr/>
          <a:lstStyle/>
          <a:p>
            <a:pPr/>
          </a:p>
        </p:txBody>
      </p:sp>
      <p:pic>
        <p:nvPicPr>
          <p:cNvPr id="565" name="BIG_edge.png" descr="BIG_edge.png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4927600" y="5118100"/>
            <a:ext cx="1282700" cy="1320800"/>
          </a:xfrm>
          <a:prstGeom prst="rect">
            <a:avLst/>
          </a:prstGeom>
        </p:spPr>
      </p:pic>
      <p:sp>
        <p:nvSpPr>
          <p:cNvPr id="584" name="Connection Line"/>
          <p:cNvSpPr/>
          <p:nvPr/>
        </p:nvSpPr>
        <p:spPr>
          <a:xfrm>
            <a:off x="2337964" y="6550978"/>
            <a:ext cx="2589636" cy="8860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ln w="25400">
            <a:solidFill>
              <a:srgbClr val="FFAA32"/>
            </a:solidFill>
            <a:headEnd type="triangle" len="sm"/>
            <a:tailEnd type="stealth"/>
          </a:ln>
        </p:spPr>
        <p:txBody>
          <a:bodyPr/>
          <a:lstStyle/>
          <a:p>
            <a:pPr/>
          </a:p>
        </p:txBody>
      </p:sp>
      <p:pic>
        <p:nvPicPr>
          <p:cNvPr id="567" name="BIG_rock.png" descr="BIG_rock.png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4927600" y="6996007"/>
            <a:ext cx="1282700" cy="1320801"/>
          </a:xfrm>
          <a:prstGeom prst="rect">
            <a:avLst/>
          </a:prstGeom>
        </p:spPr>
      </p:pic>
      <p:sp>
        <p:nvSpPr>
          <p:cNvPr id="568" name="Square"/>
          <p:cNvSpPr/>
          <p:nvPr/>
        </p:nvSpPr>
        <p:spPr>
          <a:xfrm>
            <a:off x="2489200" y="4508500"/>
            <a:ext cx="330200" cy="330200"/>
          </a:xfrm>
          <a:prstGeom prst="rect">
            <a:avLst/>
          </a:prstGeom>
          <a:ln w="38100">
            <a:solidFill>
              <a:srgbClr val="FFA941"/>
            </a:solidFill>
            <a:miter lim="400000"/>
          </a:ln>
          <a:effectLst>
            <a:outerShdw sx="100000" sy="100000" kx="0" ky="0" algn="b" rotWithShape="0" blurRad="63500" dist="38100" dir="2700000">
              <a:srgbClr val="000000">
                <a:alpha val="50000"/>
              </a:srgbClr>
            </a:outerShdw>
          </a:effectLst>
        </p:spPr>
        <p:txBody>
          <a:bodyPr lIns="76200" tIns="76200" rIns="76200" bIns="76200" anchor="ctr"/>
          <a:lstStyle/>
          <a:p>
            <a:pPr algn="ctr" defTabSz="457200">
              <a:spcBef>
                <a:spcPts val="0"/>
              </a:spcBef>
              <a:defRPr>
                <a:solidFill>
                  <a:srgbClr val="232A32"/>
                </a:solidFill>
              </a:defRPr>
            </a:pPr>
          </a:p>
        </p:txBody>
      </p:sp>
      <p:sp>
        <p:nvSpPr>
          <p:cNvPr id="569" name="Square"/>
          <p:cNvSpPr/>
          <p:nvPr/>
        </p:nvSpPr>
        <p:spPr>
          <a:xfrm>
            <a:off x="1860126" y="6278880"/>
            <a:ext cx="330201" cy="330201"/>
          </a:xfrm>
          <a:prstGeom prst="rect">
            <a:avLst/>
          </a:prstGeom>
          <a:ln w="38100">
            <a:solidFill>
              <a:srgbClr val="FFA941"/>
            </a:solidFill>
            <a:miter lim="400000"/>
          </a:ln>
          <a:effectLst>
            <a:outerShdw sx="100000" sy="100000" kx="0" ky="0" algn="b" rotWithShape="0" blurRad="63500" dist="38100" dir="2700000">
              <a:srgbClr val="000000">
                <a:alpha val="50000"/>
              </a:srgbClr>
            </a:outerShdw>
          </a:effectLst>
        </p:spPr>
        <p:txBody>
          <a:bodyPr lIns="76200" tIns="76200" rIns="76200" bIns="76200" anchor="ctr"/>
          <a:lstStyle/>
          <a:p>
            <a:pPr algn="ctr" defTabSz="457200">
              <a:spcBef>
                <a:spcPts val="0"/>
              </a:spcBef>
              <a:defRPr>
                <a:solidFill>
                  <a:srgbClr val="232A32"/>
                </a:solidFill>
              </a:defRPr>
            </a:pPr>
          </a:p>
        </p:txBody>
      </p:sp>
      <p:sp>
        <p:nvSpPr>
          <p:cNvPr id="570" name="Square"/>
          <p:cNvSpPr/>
          <p:nvPr/>
        </p:nvSpPr>
        <p:spPr>
          <a:xfrm>
            <a:off x="607059" y="5092700"/>
            <a:ext cx="330201" cy="330200"/>
          </a:xfrm>
          <a:prstGeom prst="rect">
            <a:avLst/>
          </a:prstGeom>
          <a:ln w="38100">
            <a:solidFill>
              <a:srgbClr val="FFA941"/>
            </a:solidFill>
            <a:miter lim="400000"/>
          </a:ln>
          <a:effectLst>
            <a:outerShdw sx="100000" sy="100000" kx="0" ky="0" algn="b" rotWithShape="0" blurRad="63500" dist="38100" dir="2700000">
              <a:srgbClr val="000000">
                <a:alpha val="50000"/>
              </a:srgbClr>
            </a:outerShdw>
          </a:effectLst>
        </p:spPr>
        <p:txBody>
          <a:bodyPr lIns="76200" tIns="76200" rIns="76200" bIns="76200" anchor="ctr"/>
          <a:lstStyle/>
          <a:p>
            <a:pPr algn="ctr" defTabSz="457200">
              <a:spcBef>
                <a:spcPts val="0"/>
              </a:spcBef>
              <a:defRPr>
                <a:solidFill>
                  <a:srgbClr val="232A32"/>
                </a:solidFill>
              </a:defRPr>
            </a:pPr>
          </a:p>
        </p:txBody>
      </p:sp>
      <p:pic>
        <p:nvPicPr>
          <p:cNvPr id="571" name="BIG_kernel_sky.png" descr="BIG_kernel_sky.png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6934200" y="3200400"/>
            <a:ext cx="1309794" cy="1347894"/>
          </a:xfrm>
          <a:prstGeom prst="rect">
            <a:avLst/>
          </a:prstGeom>
        </p:spPr>
      </p:pic>
      <p:pic>
        <p:nvPicPr>
          <p:cNvPr id="572" name="BIG_kernel_sky.png" descr="BIG_kernel_sky.png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6934200" y="5092700"/>
            <a:ext cx="1309794" cy="1347894"/>
          </a:xfrm>
          <a:prstGeom prst="rect">
            <a:avLst/>
          </a:prstGeom>
        </p:spPr>
      </p:pic>
      <p:sp>
        <p:nvSpPr>
          <p:cNvPr id="573" name="∗"/>
          <p:cNvSpPr/>
          <p:nvPr/>
        </p:nvSpPr>
        <p:spPr>
          <a:xfrm>
            <a:off x="6104861" y="5363209"/>
            <a:ext cx="838201" cy="774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6200" tIns="76200" rIns="76200" bIns="76200" anchor="ctr">
            <a:spAutoFit/>
          </a:bodyPr>
          <a:lstStyle>
            <a:lvl1pPr algn="ctr" defTabSz="457200">
              <a:spcBef>
                <a:spcPts val="0"/>
              </a:spcBef>
              <a:defRPr sz="4000">
                <a:solidFill>
                  <a:srgbClr val="232A32"/>
                </a:solidFill>
              </a:defRPr>
            </a:lvl1pPr>
          </a:lstStyle>
          <a:p>
            <a:pPr/>
            <a:r>
              <a:t>∗</a:t>
            </a:r>
          </a:p>
        </p:txBody>
      </p:sp>
      <p:pic>
        <p:nvPicPr>
          <p:cNvPr id="574" name="BIG_kernel_sky.png" descr="BIG_kernel_sky.png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6934200" y="6972300"/>
            <a:ext cx="1309794" cy="1347894"/>
          </a:xfrm>
          <a:prstGeom prst="rect">
            <a:avLst/>
          </a:prstGeom>
        </p:spPr>
      </p:pic>
      <p:sp>
        <p:nvSpPr>
          <p:cNvPr id="575" name="original"/>
          <p:cNvSpPr/>
          <p:nvPr/>
        </p:nvSpPr>
        <p:spPr>
          <a:xfrm>
            <a:off x="402921" y="3710690"/>
            <a:ext cx="955130" cy="4337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6200" tIns="76200" rIns="76200" bIns="76200" anchor="ctr">
            <a:spAutoFit/>
          </a:bodyPr>
          <a:lstStyle>
            <a:lvl1pPr algn="ctr" defTabSz="457200">
              <a:spcBef>
                <a:spcPts val="0"/>
              </a:spcBef>
              <a:buClr>
                <a:srgbClr val="FFFFFF"/>
              </a:buClr>
              <a:defRPr>
                <a:solidFill>
                  <a:srgbClr val="232A32"/>
                </a:solidFill>
              </a:defRPr>
            </a:lvl1pPr>
          </a:lstStyle>
          <a:p>
            <a:pPr/>
            <a:r>
              <a:t>original</a:t>
            </a:r>
          </a:p>
        </p:txBody>
      </p:sp>
      <p:sp>
        <p:nvSpPr>
          <p:cNvPr id="576" name="∗"/>
          <p:cNvSpPr/>
          <p:nvPr/>
        </p:nvSpPr>
        <p:spPr>
          <a:xfrm>
            <a:off x="6146800" y="3479800"/>
            <a:ext cx="838200" cy="774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6200" tIns="76200" rIns="76200" bIns="76200" anchor="ctr">
            <a:spAutoFit/>
          </a:bodyPr>
          <a:lstStyle>
            <a:lvl1pPr algn="ctr" defTabSz="457200">
              <a:spcBef>
                <a:spcPts val="0"/>
              </a:spcBef>
              <a:defRPr sz="4000">
                <a:solidFill>
                  <a:srgbClr val="232A32"/>
                </a:solidFill>
              </a:defRPr>
            </a:lvl1pPr>
          </a:lstStyle>
          <a:p>
            <a:pPr/>
            <a:r>
              <a:t>∗</a:t>
            </a:r>
          </a:p>
        </p:txBody>
      </p:sp>
      <p:sp>
        <p:nvSpPr>
          <p:cNvPr id="577" name="∗"/>
          <p:cNvSpPr/>
          <p:nvPr/>
        </p:nvSpPr>
        <p:spPr>
          <a:xfrm>
            <a:off x="6146800" y="7327900"/>
            <a:ext cx="838200" cy="774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6200" tIns="76200" rIns="76200" bIns="76200" anchor="ctr">
            <a:spAutoFit/>
          </a:bodyPr>
          <a:lstStyle>
            <a:lvl1pPr algn="ctr" defTabSz="457200">
              <a:spcBef>
                <a:spcPts val="0"/>
              </a:spcBef>
              <a:defRPr sz="4000">
                <a:solidFill>
                  <a:srgbClr val="232A32"/>
                </a:solidFill>
              </a:defRPr>
            </a:lvl1pPr>
          </a:lstStyle>
          <a:p>
            <a:pPr/>
            <a:r>
              <a:t>∗</a:t>
            </a:r>
          </a:p>
        </p:txBody>
      </p:sp>
      <p:sp>
        <p:nvSpPr>
          <p:cNvPr id="578" name="résultat"/>
          <p:cNvSpPr/>
          <p:nvPr/>
        </p:nvSpPr>
        <p:spPr>
          <a:xfrm>
            <a:off x="9061487" y="3707445"/>
            <a:ext cx="912714" cy="4337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6200" tIns="76200" rIns="76200" bIns="76200" anchor="ctr">
            <a:spAutoFit/>
          </a:bodyPr>
          <a:lstStyle>
            <a:lvl1pPr algn="ctr" defTabSz="457200">
              <a:spcBef>
                <a:spcPts val="0"/>
              </a:spcBef>
              <a:buClr>
                <a:srgbClr val="FFFFFF"/>
              </a:buClr>
              <a:defRPr>
                <a:solidFill>
                  <a:srgbClr val="232A32"/>
                </a:solidFill>
              </a:defRPr>
            </a:lvl1pPr>
          </a:lstStyle>
          <a:p>
            <a:pPr/>
            <a:r>
              <a:t>résultat</a:t>
            </a:r>
          </a:p>
        </p:txBody>
      </p:sp>
      <p:sp>
        <p:nvSpPr>
          <p:cNvPr id="579" name="Square"/>
          <p:cNvSpPr/>
          <p:nvPr/>
        </p:nvSpPr>
        <p:spPr>
          <a:xfrm>
            <a:off x="5537200" y="3848100"/>
            <a:ext cx="50800" cy="50800"/>
          </a:xfrm>
          <a:prstGeom prst="rect">
            <a:avLst/>
          </a:prstGeom>
          <a:ln w="25400">
            <a:solidFill>
              <a:srgbClr val="E32400"/>
            </a:solidFill>
          </a:ln>
        </p:spPr>
        <p:txBody>
          <a:bodyPr lIns="76200" tIns="76200" rIns="76200" bIns="76200" anchor="ctr"/>
          <a:lstStyle/>
          <a:p>
            <a:pPr algn="ctr" defTabSz="457200">
              <a:spcBef>
                <a:spcPts val="0"/>
              </a:spcBef>
              <a:defRPr>
                <a:solidFill>
                  <a:srgbClr val="232A32"/>
                </a:solidFill>
              </a:defRPr>
            </a:pPr>
          </a:p>
        </p:txBody>
      </p:sp>
      <p:sp>
        <p:nvSpPr>
          <p:cNvPr id="580" name="Square"/>
          <p:cNvSpPr/>
          <p:nvPr/>
        </p:nvSpPr>
        <p:spPr>
          <a:xfrm>
            <a:off x="5537200" y="5753100"/>
            <a:ext cx="50800" cy="50800"/>
          </a:xfrm>
          <a:prstGeom prst="rect">
            <a:avLst/>
          </a:prstGeom>
          <a:ln w="25400">
            <a:solidFill>
              <a:srgbClr val="E32400"/>
            </a:solidFill>
          </a:ln>
        </p:spPr>
        <p:txBody>
          <a:bodyPr lIns="76200" tIns="76200" rIns="76200" bIns="76200" anchor="ctr"/>
          <a:lstStyle/>
          <a:p>
            <a:pPr algn="ctr" defTabSz="457200">
              <a:spcBef>
                <a:spcPts val="0"/>
              </a:spcBef>
              <a:defRPr>
                <a:solidFill>
                  <a:srgbClr val="232A32"/>
                </a:solidFill>
              </a:defRPr>
            </a:pPr>
          </a:p>
        </p:txBody>
      </p:sp>
      <p:sp>
        <p:nvSpPr>
          <p:cNvPr id="581" name="Square"/>
          <p:cNvSpPr/>
          <p:nvPr/>
        </p:nvSpPr>
        <p:spPr>
          <a:xfrm>
            <a:off x="5537200" y="7632700"/>
            <a:ext cx="50800" cy="50800"/>
          </a:xfrm>
          <a:prstGeom prst="rect">
            <a:avLst/>
          </a:prstGeom>
          <a:ln w="25400">
            <a:solidFill>
              <a:srgbClr val="E32400"/>
            </a:solidFill>
          </a:ln>
        </p:spPr>
        <p:txBody>
          <a:bodyPr lIns="76200" tIns="76200" rIns="76200" bIns="76200" anchor="ctr"/>
          <a:lstStyle/>
          <a:p>
            <a:pPr algn="ctr" defTabSz="457200">
              <a:spcBef>
                <a:spcPts val="0"/>
              </a:spcBef>
              <a:defRPr>
                <a:solidFill>
                  <a:srgbClr val="232A32"/>
                </a:solidFill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Class="entr" nodeType="after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after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entr" nodeType="after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ntr" nodeType="clickEffect" presetSubtype="0" presetID="1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nodeType="afterEffect" presetSubtype="0" presetID="1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Class="entr" nodeType="afterEffect" presetSubtype="0" presetID="1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Class="entr" nodeType="afterEffect" presetSubtype="0" presetID="1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Class="entr" nodeType="clickEffect" presetSubtype="0" presetID="1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Class="entr" nodeType="afterEffect" presetSubtype="0" presetID="1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" fill="hold"/>
                                        <p:tgtEl>
                                          <p:spTgt spid="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Class="entr" nodeType="afterEffect" presetSubtype="0" presetID="1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Class="entr" nodeType="afterEffect" presetSubtype="0" presetID="1" grpId="1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" fill="hold"/>
                                        <p:tgtEl>
                                          <p:spTgt spid="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Class="entr" nodeType="clickEffect" presetSubtype="0" presetID="1" grpId="1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5" fill="hold"/>
                                        <p:tgtEl>
                                          <p:spTgt spid="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Class="entr" nodeType="afterEffect" presetSubtype="0" presetID="1" grpId="1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8" fill="hold"/>
                                        <p:tgtEl>
                                          <p:spTgt spid="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Class="entr" nodeType="clickEffect" presetSubtype="0" presetID="1" grpId="1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2" fill="hold"/>
                                        <p:tgtEl>
                                          <p:spTgt spid="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Class="entr" nodeType="afterEffect" presetSubtype="0" presetID="1" grpId="1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5" fill="hold"/>
                                        <p:tgtEl>
                                          <p:spTgt spid="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Class="entr" nodeType="clickEffect" presetSubtype="0" presetID="1" grpId="1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9" fill="hold"/>
                                        <p:tgtEl>
                                          <p:spTgt spid="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Class="entr" nodeType="afterEffect" presetSubtype="0" presetID="1" grpId="1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2" fill="hold"/>
                                        <p:tgtEl>
                                          <p:spTgt spid="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Class="entr" nodeType="clickEffect" presetSubtype="0" presetID="1" grpId="1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6" fill="hold"/>
                                        <p:tgtEl>
                                          <p:spTgt spid="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Class="entr" nodeType="afterEffect" presetSubtype="0" presetID="1" grpId="2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9" fill="hold"/>
                                        <p:tgtEl>
                                          <p:spTgt spid="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574" grpId="18"/>
      <p:bldP build="whole" bldLvl="1" animBg="1" rev="0" advAuto="0" spid="567" grpId="11"/>
      <p:bldP build="whole" bldLvl="1" animBg="1" rev="0" advAuto="0" spid="577" grpId="17"/>
      <p:bldP build="whole" bldLvl="1" animBg="1" rev="0" advAuto="0" spid="579" grpId="4"/>
      <p:bldP build="whole" bldLvl="1" animBg="1" rev="0" advAuto="0" spid="570" grpId="5"/>
      <p:bldP build="whole" bldLvl="1" animBg="1" rev="0" advAuto="0" spid="563" grpId="3"/>
      <p:bldP build="whole" bldLvl="1" animBg="1" rev="0" advAuto="0" spid="583" grpId="6"/>
      <p:bldP build="whole" bldLvl="1" animBg="1" rev="0" advAuto="0" spid="578" grpId="19"/>
      <p:bldP build="whole" bldLvl="1" animBg="1" rev="0" advAuto="0" spid="580" grpId="8"/>
      <p:bldP build="whole" bldLvl="1" animBg="1" rev="0" advAuto="0" spid="572" grpId="16"/>
      <p:bldP build="whole" bldLvl="1" animBg="1" rev="0" advAuto="0" spid="569" grpId="9"/>
      <p:bldP build="whole" bldLvl="1" animBg="1" rev="0" advAuto="0" spid="568" grpId="1"/>
      <p:bldP build="whole" bldLvl="1" animBg="1" rev="0" advAuto="0" spid="573" grpId="15"/>
      <p:bldP build="whole" bldLvl="1" animBg="1" rev="0" advAuto="0" spid="584" grpId="10"/>
      <p:bldP build="whole" bldLvl="1" animBg="1" rev="0" advAuto="0" spid="576" grpId="13"/>
      <p:bldP build="whole" bldLvl="1" animBg="1" rev="0" advAuto="0" spid="560" grpId="20"/>
      <p:bldP build="whole" bldLvl="1" animBg="1" rev="0" advAuto="0" spid="571" grpId="14"/>
      <p:bldP build="whole" bldLvl="1" animBg="1" rev="0" advAuto="0" spid="565" grpId="7"/>
      <p:bldP build="whole" bldLvl="1" animBg="1" rev="0" advAuto="0" spid="582" grpId="2"/>
      <p:bldP build="whole" bldLvl="1" animBg="1" rev="0" advAuto="0" spid="581" grpId="12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6" name="Source : S. Paris, A Gentle Introduction to Bilateral Filtering and its Applications, SIGGRAPH’07 Source : S. Paris, A Gentle Introduction to Bilateral Filtering and its Applications, SIGGRAPH’07" descr="Source : S. Paris, A Gentle Introduction to Bilateral Filtering and its Applications, SIGGRAPH’07 Source : S. Paris, A Gentle Introduction to Bilateral Filtering and its Applications, SIGGRAPH’07"/>
          <p:cNvPicPr>
            <a:picLocks noChangeAspect="0"/>
          </p:cNvPicPr>
          <p:nvPr>
            <p:ph type="body" idx="21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88900" y="8645711"/>
            <a:ext cx="6108700" cy="853889"/>
          </a:xfrm>
          <a:prstGeom prst="rect">
            <a:avLst/>
          </a:prstGeom>
          <a:ln w="9525">
            <a:round/>
          </a:ln>
          <a:effectLst>
            <a:outerShdw sx="100000" sy="100000" kx="0" ky="0" algn="b" rotWithShape="0" blurRad="12700" dist="12700" dir="1980000">
              <a:srgbClr val="D6D6D6"/>
            </a:outerShdw>
          </a:effectLst>
        </p:spPr>
      </p:pic>
      <p:sp>
        <p:nvSpPr>
          <p:cNvPr id="587" name="Filtre bilatéral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buAutoNum type="arabicPeriod" startAt="4"/>
            </a:pPr>
            <a:r>
              <a:t>Filtre bilatéral</a:t>
            </a:r>
          </a:p>
          <a:p>
            <a:pPr lvl="2">
              <a:buBlip>
                <a:blip r:embed="rId3"/>
              </a:buBlip>
            </a:pPr>
            <a:r>
              <a:t>Filtre bilatéral : la forme du filtre s’adapte au contenu</a:t>
            </a:r>
          </a:p>
        </p:txBody>
      </p:sp>
      <p:sp>
        <p:nvSpPr>
          <p:cNvPr id="588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589" name="Réduction du bru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buAutoNum type="arabicPeriod" startAt="2"/>
            </a:lvl1pPr>
          </a:lstStyle>
          <a:p>
            <a:pPr/>
            <a:r>
              <a:t>Réduction du bruit</a:t>
            </a:r>
          </a:p>
        </p:txBody>
      </p:sp>
      <p:pic>
        <p:nvPicPr>
          <p:cNvPr id="590" name="input.png" descr="input.png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06400" y="4279900"/>
            <a:ext cx="3555718" cy="3045178"/>
          </a:xfrm>
          <a:prstGeom prst="rect">
            <a:avLst/>
          </a:prstGeom>
        </p:spPr>
      </p:pic>
      <p:sp>
        <p:nvSpPr>
          <p:cNvPr id="612" name="Connection Line"/>
          <p:cNvSpPr/>
          <p:nvPr/>
        </p:nvSpPr>
        <p:spPr>
          <a:xfrm>
            <a:off x="2967037" y="4049556"/>
            <a:ext cx="1960563" cy="5381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lnTo>
                  <a:pt x="21600" y="0"/>
                </a:lnTo>
              </a:path>
            </a:pathLst>
          </a:custGeom>
          <a:ln w="25400">
            <a:solidFill>
              <a:srgbClr val="FFAA32"/>
            </a:solidFill>
            <a:headEnd type="triangle" len="sm"/>
            <a:tailEnd type="stealth"/>
          </a:ln>
        </p:spPr>
        <p:txBody>
          <a:bodyPr/>
          <a:lstStyle/>
          <a:p>
            <a:pPr/>
          </a:p>
        </p:txBody>
      </p:sp>
      <p:pic>
        <p:nvPicPr>
          <p:cNvPr id="592" name="BIG_sky.png" descr="BIG_sky.png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927600" y="3213100"/>
            <a:ext cx="1282700" cy="1320800"/>
          </a:xfrm>
          <a:prstGeom prst="rect">
            <a:avLst/>
          </a:prstGeom>
        </p:spPr>
      </p:pic>
      <p:sp>
        <p:nvSpPr>
          <p:cNvPr id="613" name="Connection Line"/>
          <p:cNvSpPr/>
          <p:nvPr/>
        </p:nvSpPr>
        <p:spPr>
          <a:xfrm>
            <a:off x="1084897" y="5291748"/>
            <a:ext cx="3842703" cy="41713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ln w="25400">
            <a:solidFill>
              <a:srgbClr val="FFAA32"/>
            </a:solidFill>
            <a:headEnd type="triangle" len="sm"/>
            <a:tailEnd type="stealth"/>
          </a:ln>
        </p:spPr>
        <p:txBody>
          <a:bodyPr/>
          <a:lstStyle/>
          <a:p>
            <a:pPr/>
          </a:p>
        </p:txBody>
      </p:sp>
      <p:pic>
        <p:nvPicPr>
          <p:cNvPr id="594" name="BIG_edge.png" descr="BIG_edge.png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4927600" y="5118100"/>
            <a:ext cx="1282700" cy="1320800"/>
          </a:xfrm>
          <a:prstGeom prst="rect">
            <a:avLst/>
          </a:prstGeom>
        </p:spPr>
      </p:pic>
      <p:sp>
        <p:nvSpPr>
          <p:cNvPr id="614" name="Connection Line"/>
          <p:cNvSpPr/>
          <p:nvPr/>
        </p:nvSpPr>
        <p:spPr>
          <a:xfrm>
            <a:off x="2337964" y="6550978"/>
            <a:ext cx="2589636" cy="8860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ln w="25400">
            <a:solidFill>
              <a:srgbClr val="FFAA32"/>
            </a:solidFill>
            <a:headEnd type="triangle" len="sm"/>
            <a:tailEnd type="stealth"/>
          </a:ln>
        </p:spPr>
        <p:txBody>
          <a:bodyPr/>
          <a:lstStyle/>
          <a:p>
            <a:pPr/>
          </a:p>
        </p:txBody>
      </p:sp>
      <p:pic>
        <p:nvPicPr>
          <p:cNvPr id="596" name="BIG_rock.png" descr="BIG_rock.png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4927600" y="6996007"/>
            <a:ext cx="1282700" cy="1320801"/>
          </a:xfrm>
          <a:prstGeom prst="rect">
            <a:avLst/>
          </a:prstGeom>
        </p:spPr>
      </p:pic>
      <p:sp>
        <p:nvSpPr>
          <p:cNvPr id="597" name="Square"/>
          <p:cNvSpPr/>
          <p:nvPr/>
        </p:nvSpPr>
        <p:spPr>
          <a:xfrm>
            <a:off x="2489200" y="4508500"/>
            <a:ext cx="330200" cy="330200"/>
          </a:xfrm>
          <a:prstGeom prst="rect">
            <a:avLst/>
          </a:prstGeom>
          <a:ln w="38100">
            <a:solidFill>
              <a:srgbClr val="FFA941"/>
            </a:solidFill>
            <a:miter lim="400000"/>
          </a:ln>
          <a:effectLst>
            <a:outerShdw sx="100000" sy="100000" kx="0" ky="0" algn="b" rotWithShape="0" blurRad="63500" dist="38100" dir="2700000">
              <a:srgbClr val="000000">
                <a:alpha val="50000"/>
              </a:srgbClr>
            </a:outerShdw>
          </a:effectLst>
        </p:spPr>
        <p:txBody>
          <a:bodyPr lIns="76200" tIns="76200" rIns="76200" bIns="76200" anchor="ctr"/>
          <a:lstStyle/>
          <a:p>
            <a:pPr algn="ctr" defTabSz="457200">
              <a:spcBef>
                <a:spcPts val="0"/>
              </a:spcBef>
              <a:defRPr>
                <a:solidFill>
                  <a:srgbClr val="232A32"/>
                </a:solidFill>
              </a:defRPr>
            </a:pPr>
          </a:p>
        </p:txBody>
      </p:sp>
      <p:sp>
        <p:nvSpPr>
          <p:cNvPr id="598" name="Square"/>
          <p:cNvSpPr/>
          <p:nvPr/>
        </p:nvSpPr>
        <p:spPr>
          <a:xfrm>
            <a:off x="1860126" y="6278880"/>
            <a:ext cx="330201" cy="330201"/>
          </a:xfrm>
          <a:prstGeom prst="rect">
            <a:avLst/>
          </a:prstGeom>
          <a:ln w="38100">
            <a:solidFill>
              <a:srgbClr val="FFA941"/>
            </a:solidFill>
            <a:miter lim="400000"/>
          </a:ln>
          <a:effectLst>
            <a:outerShdw sx="100000" sy="100000" kx="0" ky="0" algn="b" rotWithShape="0" blurRad="63500" dist="38100" dir="2700000">
              <a:srgbClr val="000000">
                <a:alpha val="50000"/>
              </a:srgbClr>
            </a:outerShdw>
          </a:effectLst>
        </p:spPr>
        <p:txBody>
          <a:bodyPr lIns="76200" tIns="76200" rIns="76200" bIns="76200" anchor="ctr"/>
          <a:lstStyle/>
          <a:p>
            <a:pPr algn="ctr" defTabSz="457200">
              <a:spcBef>
                <a:spcPts val="0"/>
              </a:spcBef>
              <a:defRPr>
                <a:solidFill>
                  <a:srgbClr val="232A32"/>
                </a:solidFill>
              </a:defRPr>
            </a:pPr>
          </a:p>
        </p:txBody>
      </p:sp>
      <p:sp>
        <p:nvSpPr>
          <p:cNvPr id="599" name="Square"/>
          <p:cNvSpPr/>
          <p:nvPr/>
        </p:nvSpPr>
        <p:spPr>
          <a:xfrm>
            <a:off x="607059" y="5092700"/>
            <a:ext cx="330201" cy="330200"/>
          </a:xfrm>
          <a:prstGeom prst="rect">
            <a:avLst/>
          </a:prstGeom>
          <a:ln w="38100">
            <a:solidFill>
              <a:srgbClr val="FFA941"/>
            </a:solidFill>
            <a:miter lim="400000"/>
          </a:ln>
          <a:effectLst>
            <a:outerShdw sx="100000" sy="100000" kx="0" ky="0" algn="b" rotWithShape="0" blurRad="63500" dist="38100" dir="2700000">
              <a:srgbClr val="000000">
                <a:alpha val="50000"/>
              </a:srgbClr>
            </a:outerShdw>
          </a:effectLst>
        </p:spPr>
        <p:txBody>
          <a:bodyPr lIns="76200" tIns="76200" rIns="76200" bIns="76200" anchor="ctr"/>
          <a:lstStyle/>
          <a:p>
            <a:pPr algn="ctr" defTabSz="457200">
              <a:spcBef>
                <a:spcPts val="0"/>
              </a:spcBef>
              <a:defRPr>
                <a:solidFill>
                  <a:srgbClr val="232A32"/>
                </a:solidFill>
              </a:defRPr>
            </a:pPr>
          </a:p>
        </p:txBody>
      </p:sp>
      <p:pic>
        <p:nvPicPr>
          <p:cNvPr id="600" name="BIG_kernel_sky.png" descr="BIG_kernel_sky.png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934200" y="3200400"/>
            <a:ext cx="1309794" cy="1347894"/>
          </a:xfrm>
          <a:prstGeom prst="rect">
            <a:avLst/>
          </a:prstGeom>
        </p:spPr>
      </p:pic>
      <p:pic>
        <p:nvPicPr>
          <p:cNvPr id="601" name="BIG_kernel_edge.png" descr="BIG_kernel_edge.png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6934200" y="5092700"/>
            <a:ext cx="1309794" cy="1347894"/>
          </a:xfrm>
          <a:prstGeom prst="rect">
            <a:avLst/>
          </a:prstGeom>
        </p:spPr>
      </p:pic>
      <p:sp>
        <p:nvSpPr>
          <p:cNvPr id="602" name="∗"/>
          <p:cNvSpPr/>
          <p:nvPr/>
        </p:nvSpPr>
        <p:spPr>
          <a:xfrm>
            <a:off x="6104861" y="5363209"/>
            <a:ext cx="838201" cy="774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6200" tIns="76200" rIns="76200" bIns="76200" anchor="ctr">
            <a:spAutoFit/>
          </a:bodyPr>
          <a:lstStyle>
            <a:lvl1pPr algn="ctr" defTabSz="457200">
              <a:spcBef>
                <a:spcPts val="0"/>
              </a:spcBef>
              <a:defRPr sz="4000">
                <a:solidFill>
                  <a:srgbClr val="232A32"/>
                </a:solidFill>
              </a:defRPr>
            </a:lvl1pPr>
          </a:lstStyle>
          <a:p>
            <a:pPr/>
            <a:r>
              <a:t>∗</a:t>
            </a:r>
          </a:p>
        </p:txBody>
      </p:sp>
      <p:pic>
        <p:nvPicPr>
          <p:cNvPr id="603" name="BIG_kernel_rock.png" descr="BIG_kernel_rock.png"/>
          <p:cNvPicPr>
            <a:picLocks noChangeAspect="0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6934200" y="6972300"/>
            <a:ext cx="1309794" cy="1347894"/>
          </a:xfrm>
          <a:prstGeom prst="rect">
            <a:avLst/>
          </a:prstGeom>
        </p:spPr>
      </p:pic>
      <p:sp>
        <p:nvSpPr>
          <p:cNvPr id="604" name="∗"/>
          <p:cNvSpPr/>
          <p:nvPr/>
        </p:nvSpPr>
        <p:spPr>
          <a:xfrm>
            <a:off x="6146800" y="3479800"/>
            <a:ext cx="838200" cy="774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6200" tIns="76200" rIns="76200" bIns="76200" anchor="ctr">
            <a:spAutoFit/>
          </a:bodyPr>
          <a:lstStyle>
            <a:lvl1pPr algn="ctr" defTabSz="457200">
              <a:spcBef>
                <a:spcPts val="0"/>
              </a:spcBef>
              <a:defRPr sz="4000">
                <a:solidFill>
                  <a:srgbClr val="232A32"/>
                </a:solidFill>
              </a:defRPr>
            </a:lvl1pPr>
          </a:lstStyle>
          <a:p>
            <a:pPr/>
            <a:r>
              <a:t>∗</a:t>
            </a:r>
          </a:p>
        </p:txBody>
      </p:sp>
      <p:sp>
        <p:nvSpPr>
          <p:cNvPr id="605" name="∗"/>
          <p:cNvSpPr/>
          <p:nvPr/>
        </p:nvSpPr>
        <p:spPr>
          <a:xfrm>
            <a:off x="6146800" y="7327900"/>
            <a:ext cx="838200" cy="774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6200" tIns="76200" rIns="76200" bIns="76200" anchor="ctr">
            <a:spAutoFit/>
          </a:bodyPr>
          <a:lstStyle>
            <a:lvl1pPr algn="ctr" defTabSz="457200">
              <a:spcBef>
                <a:spcPts val="0"/>
              </a:spcBef>
              <a:defRPr sz="4000">
                <a:solidFill>
                  <a:srgbClr val="232A32"/>
                </a:solidFill>
              </a:defRPr>
            </a:lvl1pPr>
          </a:lstStyle>
          <a:p>
            <a:pPr/>
            <a:r>
              <a:t>∗</a:t>
            </a:r>
          </a:p>
        </p:txBody>
      </p:sp>
      <p:sp>
        <p:nvSpPr>
          <p:cNvPr id="606" name="Square"/>
          <p:cNvSpPr/>
          <p:nvPr/>
        </p:nvSpPr>
        <p:spPr>
          <a:xfrm>
            <a:off x="5537200" y="3848100"/>
            <a:ext cx="50800" cy="50800"/>
          </a:xfrm>
          <a:prstGeom prst="rect">
            <a:avLst/>
          </a:prstGeom>
          <a:ln w="25400">
            <a:solidFill>
              <a:srgbClr val="E32400"/>
            </a:solidFill>
          </a:ln>
        </p:spPr>
        <p:txBody>
          <a:bodyPr lIns="76200" tIns="76200" rIns="76200" bIns="76200" anchor="ctr"/>
          <a:lstStyle/>
          <a:p>
            <a:pPr algn="ctr" defTabSz="457200">
              <a:spcBef>
                <a:spcPts val="0"/>
              </a:spcBef>
              <a:defRPr>
                <a:solidFill>
                  <a:srgbClr val="232A32"/>
                </a:solidFill>
              </a:defRPr>
            </a:pPr>
          </a:p>
        </p:txBody>
      </p:sp>
      <p:sp>
        <p:nvSpPr>
          <p:cNvPr id="607" name="Square"/>
          <p:cNvSpPr/>
          <p:nvPr/>
        </p:nvSpPr>
        <p:spPr>
          <a:xfrm>
            <a:off x="5537200" y="5753100"/>
            <a:ext cx="50800" cy="50800"/>
          </a:xfrm>
          <a:prstGeom prst="rect">
            <a:avLst/>
          </a:prstGeom>
          <a:ln w="25400">
            <a:solidFill>
              <a:srgbClr val="E32400"/>
            </a:solidFill>
          </a:ln>
        </p:spPr>
        <p:txBody>
          <a:bodyPr lIns="76200" tIns="76200" rIns="76200" bIns="76200" anchor="ctr"/>
          <a:lstStyle/>
          <a:p>
            <a:pPr algn="ctr" defTabSz="457200">
              <a:spcBef>
                <a:spcPts val="0"/>
              </a:spcBef>
              <a:defRPr>
                <a:solidFill>
                  <a:srgbClr val="232A32"/>
                </a:solidFill>
              </a:defRPr>
            </a:pPr>
          </a:p>
        </p:txBody>
      </p:sp>
      <p:sp>
        <p:nvSpPr>
          <p:cNvPr id="608" name="Square"/>
          <p:cNvSpPr/>
          <p:nvPr/>
        </p:nvSpPr>
        <p:spPr>
          <a:xfrm>
            <a:off x="5537200" y="7632700"/>
            <a:ext cx="50800" cy="50800"/>
          </a:xfrm>
          <a:prstGeom prst="rect">
            <a:avLst/>
          </a:prstGeom>
          <a:ln w="25400">
            <a:solidFill>
              <a:srgbClr val="E32400"/>
            </a:solidFill>
          </a:ln>
        </p:spPr>
        <p:txBody>
          <a:bodyPr lIns="76200" tIns="76200" rIns="76200" bIns="76200" anchor="ctr"/>
          <a:lstStyle/>
          <a:p>
            <a:pPr algn="ctr" defTabSz="457200">
              <a:spcBef>
                <a:spcPts val="0"/>
              </a:spcBef>
              <a:defRPr>
                <a:solidFill>
                  <a:srgbClr val="232A32"/>
                </a:solidFill>
              </a:defRPr>
            </a:pPr>
          </a:p>
        </p:txBody>
      </p:sp>
      <p:sp>
        <p:nvSpPr>
          <p:cNvPr id="609" name="original"/>
          <p:cNvSpPr/>
          <p:nvPr/>
        </p:nvSpPr>
        <p:spPr>
          <a:xfrm>
            <a:off x="402921" y="3710690"/>
            <a:ext cx="955130" cy="4337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6200" tIns="76200" rIns="76200" bIns="76200" anchor="ctr">
            <a:spAutoFit/>
          </a:bodyPr>
          <a:lstStyle>
            <a:lvl1pPr algn="ctr" defTabSz="457200">
              <a:spcBef>
                <a:spcPts val="0"/>
              </a:spcBef>
              <a:buClr>
                <a:srgbClr val="FFFFFF"/>
              </a:buClr>
              <a:defRPr>
                <a:solidFill>
                  <a:srgbClr val="232A32"/>
                </a:solidFill>
              </a:defRPr>
            </a:lvl1pPr>
          </a:lstStyle>
          <a:p>
            <a:pPr/>
            <a:r>
              <a:t>original</a:t>
            </a:r>
          </a:p>
        </p:txBody>
      </p:sp>
      <p:pic>
        <p:nvPicPr>
          <p:cNvPr id="610" name="base.png" descr="base.png"/>
          <p:cNvPicPr>
            <a:picLocks noChangeAspect="0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8978900" y="4254500"/>
            <a:ext cx="3546687" cy="3037680"/>
          </a:xfrm>
          <a:prstGeom prst="rect">
            <a:avLst/>
          </a:prstGeom>
        </p:spPr>
      </p:pic>
      <p:sp>
        <p:nvSpPr>
          <p:cNvPr id="611" name="résultat"/>
          <p:cNvSpPr/>
          <p:nvPr/>
        </p:nvSpPr>
        <p:spPr>
          <a:xfrm>
            <a:off x="9061487" y="3707445"/>
            <a:ext cx="912714" cy="4337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6200" tIns="76200" rIns="76200" bIns="76200" anchor="ctr">
            <a:spAutoFit/>
          </a:bodyPr>
          <a:lstStyle>
            <a:lvl1pPr algn="ctr" defTabSz="457200">
              <a:spcBef>
                <a:spcPts val="0"/>
              </a:spcBef>
              <a:buClr>
                <a:srgbClr val="FFFFFF"/>
              </a:buClr>
              <a:defRPr>
                <a:solidFill>
                  <a:srgbClr val="232A32"/>
                </a:solidFill>
              </a:defRPr>
            </a:lvl1pPr>
          </a:lstStyle>
          <a:p>
            <a:pPr/>
            <a:r>
              <a:t>résultat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Class="entr" nodeType="after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after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entr" nodeType="clickEffect" presetSubtype="0" presetID="1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Class="entr" nodeType="afterEffect" presetSubtype="0" presetID="1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Class="entr" nodeType="clickEffect" presetSubtype="0" presetID="1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Class="entr" nodeType="afterEffect" presetSubtype="0" presetID="1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600" grpId="2"/>
      <p:bldP build="whole" bldLvl="1" animBg="1" rev="0" advAuto="0" spid="602" grpId="3"/>
      <p:bldP build="whole" bldLvl="1" animBg="1" rev="0" advAuto="0" spid="601" grpId="4"/>
      <p:bldP build="whole" bldLvl="1" animBg="1" rev="0" advAuto="0" spid="605" grpId="5"/>
      <p:bldP build="whole" bldLvl="1" animBg="1" rev="0" advAuto="0" spid="611" grpId="7"/>
      <p:bldP build="whole" bldLvl="1" animBg="1" rev="0" advAuto="0" spid="603" grpId="6"/>
      <p:bldP build="whole" bldLvl="1" animBg="1" rev="0" advAuto="0" spid="604" grpId="1"/>
      <p:bldP build="whole" bldLvl="1" animBg="1" rev="0" advAuto="0" spid="610" grpId="8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6" name="Source : S. Paris, A Gentle Introduction to Bilateral Filtering and its Applications, SIGGRAPH’07 Source : S. Paris, A Gentle Introduction to Bilateral Filtering and its Applications, SIGGRAPH’07" descr="Source : S. Paris, A Gentle Introduction to Bilateral Filtering and its Applications, SIGGRAPH’07 Source : S. Paris, A Gentle Introduction to Bilateral Filtering and its Applications, SIGGRAPH’07"/>
          <p:cNvPicPr>
            <a:picLocks noChangeAspect="0"/>
          </p:cNvPicPr>
          <p:nvPr>
            <p:ph type="body" idx="21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88900" y="8645711"/>
            <a:ext cx="6108700" cy="853889"/>
          </a:xfrm>
          <a:prstGeom prst="rect">
            <a:avLst/>
          </a:prstGeom>
          <a:ln w="9525">
            <a:round/>
          </a:ln>
          <a:effectLst>
            <a:outerShdw sx="100000" sy="100000" kx="0" ky="0" algn="b" rotWithShape="0" blurRad="12700" dist="12700" dir="1980000">
              <a:srgbClr val="D6D6D6"/>
            </a:outerShdw>
          </a:effectLst>
        </p:spPr>
      </p:pic>
      <p:sp>
        <p:nvSpPr>
          <p:cNvPr id="617" name="Filtre bilatéral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AutoNum type="arabicPeriod" startAt="4"/>
            </a:lvl1pPr>
          </a:lstStyle>
          <a:p>
            <a:pPr/>
            <a:r>
              <a:t>Filtre bilatéral</a:t>
            </a:r>
          </a:p>
        </p:txBody>
      </p:sp>
      <p:pic>
        <p:nvPicPr>
          <p:cNvPr id="618" name="temp.pdf" descr="temp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95400" y="3591218"/>
            <a:ext cx="11163135" cy="1695144"/>
          </a:xfrm>
          <a:prstGeom prst="rect">
            <a:avLst/>
          </a:prstGeom>
          <a:ln w="12700">
            <a:miter lim="400000"/>
          </a:ln>
        </p:spPr>
      </p:pic>
      <p:sp>
        <p:nvSpPr>
          <p:cNvPr id="619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620" name="Réduction du bru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buAutoNum type="arabicPeriod" startAt="2"/>
            </a:lvl1pPr>
          </a:lstStyle>
          <a:p>
            <a:pPr/>
            <a:r>
              <a:t>Réduction du bruit</a:t>
            </a:r>
          </a:p>
        </p:txBody>
      </p:sp>
      <p:pic>
        <p:nvPicPr>
          <p:cNvPr id="621" name="BIG_kernel_sky.png" descr="BIG_kernel_sky.png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957797" y="6985000"/>
            <a:ext cx="1460501" cy="1498600"/>
          </a:xfrm>
          <a:prstGeom prst="rect">
            <a:avLst/>
          </a:prstGeom>
        </p:spPr>
      </p:pic>
      <p:cxnSp>
        <p:nvCxnSpPr>
          <p:cNvPr id="622" name="Connection Line"/>
          <p:cNvCxnSpPr>
            <a:stCxn id="627" idx="0"/>
            <a:endCxn id="623" idx="0"/>
          </p:cNvCxnSpPr>
          <p:nvPr/>
        </p:nvCxnSpPr>
        <p:spPr>
          <a:xfrm>
            <a:off x="5842000" y="4521200"/>
            <a:ext cx="89256" cy="2018346"/>
          </a:xfrm>
          <a:prstGeom prst="straightConnector1">
            <a:avLst/>
          </a:prstGeom>
          <a:ln w="25400">
            <a:solidFill>
              <a:srgbClr val="000000"/>
            </a:solidFill>
            <a:headEnd type="triangle" len="sm"/>
            <a:tailEnd type="stealth"/>
          </a:ln>
        </p:spPr>
      </p:cxnSp>
      <p:sp>
        <p:nvSpPr>
          <p:cNvPr id="623" name="Poids spatial…"/>
          <p:cNvSpPr/>
          <p:nvPr/>
        </p:nvSpPr>
        <p:spPr>
          <a:xfrm>
            <a:off x="4009818" y="6086623"/>
            <a:ext cx="3842876" cy="9058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6200" tIns="76200" rIns="76200" bIns="76200" anchor="ctr">
            <a:spAutoFit/>
          </a:bodyPr>
          <a:lstStyle/>
          <a:p>
            <a:pPr lvl="1" marL="419100" indent="-317500">
              <a:buSzPct val="63000"/>
              <a:buFont typeface="TimesNewRomanPSMT"/>
              <a:buBlip>
                <a:blip r:embed="rId5"/>
              </a:buBlip>
            </a:pPr>
            <a:r>
              <a:rPr i="1"/>
              <a:t>Poids spatial</a:t>
            </a:r>
            <a:r>
              <a:t> </a:t>
            </a:r>
          </a:p>
          <a:p>
            <a:pPr lvl="2" marL="508000" indent="-254000">
              <a:buClr>
                <a:srgbClr val="7F96C4"/>
              </a:buClr>
              <a:buSzPct val="100000"/>
              <a:buChar char="✓"/>
            </a:pPr>
            <a:r>
              <a:t>gaussienne de paramètre </a:t>
            </a:r>
            <a:r>
              <a:rPr i="1" spc="100">
                <a:latin typeface="+mj-lt"/>
                <a:ea typeface="+mj-ea"/>
                <a:cs typeface="+mj-cs"/>
                <a:sym typeface="Times Roman"/>
              </a:rPr>
              <a:t>σ</a:t>
            </a:r>
            <a:r>
              <a:rPr baseline="-31000" i="1"/>
              <a:t>s</a:t>
            </a:r>
          </a:p>
        </p:txBody>
      </p:sp>
      <p:cxnSp>
        <p:nvCxnSpPr>
          <p:cNvPr id="624" name="Connection Line"/>
          <p:cNvCxnSpPr>
            <a:stCxn id="626" idx="0"/>
            <a:endCxn id="625" idx="0"/>
          </p:cNvCxnSpPr>
          <p:nvPr/>
        </p:nvCxnSpPr>
        <p:spPr>
          <a:xfrm flipH="1">
            <a:off x="2167287" y="4845050"/>
            <a:ext cx="925163" cy="1854201"/>
          </a:xfrm>
          <a:prstGeom prst="straightConnector1">
            <a:avLst/>
          </a:prstGeom>
          <a:ln w="25400">
            <a:solidFill>
              <a:srgbClr val="000000"/>
            </a:solidFill>
            <a:headEnd type="triangle" len="sm"/>
            <a:tailEnd type="stealth"/>
          </a:ln>
        </p:spPr>
      </p:cxnSp>
      <p:sp>
        <p:nvSpPr>
          <p:cNvPr id="625" name="Facteur de normalisation qui dépend de p…"/>
          <p:cNvSpPr/>
          <p:nvPr/>
        </p:nvSpPr>
        <p:spPr>
          <a:xfrm>
            <a:off x="370237" y="5993445"/>
            <a:ext cx="3594101" cy="14116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6200" tIns="76200" rIns="76200" bIns="76200" anchor="ctr">
            <a:spAutoFit/>
          </a:bodyPr>
          <a:lstStyle/>
          <a:p>
            <a:pPr lvl="1" marL="419100" indent="-317500">
              <a:buSzPct val="63000"/>
              <a:buFont typeface="TimesNewRomanPSMT"/>
              <a:buBlip>
                <a:blip r:embed="rId5"/>
              </a:buBlip>
            </a:pPr>
            <a:r>
              <a:rPr i="1"/>
              <a:t>Facteur de normalisation</a:t>
            </a:r>
            <a:r>
              <a:t> qui dépend de </a:t>
            </a:r>
            <a:r>
              <a:rPr b="1"/>
              <a:t>p</a:t>
            </a:r>
            <a:r>
              <a:t> </a:t>
            </a:r>
          </a:p>
          <a:p>
            <a:pPr lvl="2" marL="508000" indent="-254000">
              <a:buClr>
                <a:srgbClr val="7F96C4"/>
              </a:buClr>
              <a:buSzPct val="100000"/>
              <a:buChar char="✓"/>
            </a:pPr>
            <a:r>
              <a:rPr b="1"/>
              <a:t>ne peut pas être inclus dans les poids</a:t>
            </a:r>
          </a:p>
        </p:txBody>
      </p:sp>
      <p:sp>
        <p:nvSpPr>
          <p:cNvPr id="626" name="Oval"/>
          <p:cNvSpPr/>
          <p:nvPr/>
        </p:nvSpPr>
        <p:spPr>
          <a:xfrm>
            <a:off x="2755900" y="4483100"/>
            <a:ext cx="673100" cy="723900"/>
          </a:xfrm>
          <a:prstGeom prst="ellipse">
            <a:avLst/>
          </a:prstGeom>
          <a:ln w="76200"/>
          <a:effectLst>
            <a:outerShdw sx="100000" sy="100000" kx="0" ky="0" algn="b" rotWithShape="0" blurRad="38100" dist="114300" dir="2700000">
              <a:srgbClr val="929292">
                <a:alpha val="49999"/>
              </a:srgbClr>
            </a:outerShdw>
          </a:effectLst>
        </p:spPr>
        <p:txBody>
          <a:bodyPr lIns="76200" tIns="76200" rIns="76200" bIns="76200" anchor="ctr"/>
          <a:lstStyle/>
          <a:p>
            <a:pPr algn="ctr" defTabSz="457200">
              <a:spcBef>
                <a:spcPts val="0"/>
              </a:spcBef>
              <a:defRPr>
                <a:solidFill>
                  <a:srgbClr val="232A32"/>
                </a:solidFill>
              </a:defRPr>
            </a:pPr>
          </a:p>
        </p:txBody>
      </p:sp>
      <p:sp>
        <p:nvSpPr>
          <p:cNvPr id="627" name="Oval"/>
          <p:cNvSpPr/>
          <p:nvPr/>
        </p:nvSpPr>
        <p:spPr>
          <a:xfrm>
            <a:off x="5600700" y="4267200"/>
            <a:ext cx="482600" cy="508000"/>
          </a:xfrm>
          <a:prstGeom prst="ellipse">
            <a:avLst/>
          </a:prstGeom>
          <a:ln w="76200"/>
          <a:effectLst>
            <a:outerShdw sx="100000" sy="100000" kx="0" ky="0" algn="b" rotWithShape="0" blurRad="38100" dist="114300" dir="2700000">
              <a:srgbClr val="929292">
                <a:alpha val="49999"/>
              </a:srgbClr>
            </a:outerShdw>
          </a:effectLst>
        </p:spPr>
        <p:txBody>
          <a:bodyPr lIns="76200" tIns="76200" rIns="76200" bIns="76200" anchor="ctr"/>
          <a:lstStyle/>
          <a:p>
            <a:pPr algn="ctr" defTabSz="457200">
              <a:spcBef>
                <a:spcPts val="0"/>
              </a:spcBef>
              <a:defRPr>
                <a:solidFill>
                  <a:srgbClr val="232A32"/>
                </a:solidFill>
              </a:defRPr>
            </a:pPr>
          </a:p>
        </p:txBody>
      </p:sp>
      <p:cxnSp>
        <p:nvCxnSpPr>
          <p:cNvPr id="628" name="Connection Line"/>
          <p:cNvCxnSpPr>
            <a:stCxn id="629" idx="0"/>
            <a:endCxn id="630" idx="0"/>
          </p:cNvCxnSpPr>
          <p:nvPr/>
        </p:nvCxnSpPr>
        <p:spPr>
          <a:xfrm flipH="1">
            <a:off x="11515154" y="4400550"/>
            <a:ext cx="22796" cy="2863850"/>
          </a:xfrm>
          <a:prstGeom prst="straightConnector1">
            <a:avLst/>
          </a:prstGeom>
          <a:ln w="25400">
            <a:solidFill>
              <a:srgbClr val="000000"/>
            </a:solidFill>
            <a:headEnd type="triangle" len="sm"/>
            <a:tailEnd type="stealth"/>
          </a:ln>
        </p:spPr>
      </p:cxnSp>
      <p:sp>
        <p:nvSpPr>
          <p:cNvPr id="629" name="Oval"/>
          <p:cNvSpPr/>
          <p:nvPr/>
        </p:nvSpPr>
        <p:spPr>
          <a:xfrm>
            <a:off x="10972800" y="3949700"/>
            <a:ext cx="1130300" cy="901700"/>
          </a:xfrm>
          <a:prstGeom prst="ellipse">
            <a:avLst/>
          </a:prstGeom>
          <a:ln w="76200"/>
          <a:effectLst>
            <a:outerShdw sx="100000" sy="100000" kx="0" ky="0" algn="b" rotWithShape="0" blurRad="38100" dist="114300" dir="2700000">
              <a:srgbClr val="929292">
                <a:alpha val="49999"/>
              </a:srgbClr>
            </a:outerShdw>
          </a:effectLst>
        </p:spPr>
        <p:txBody>
          <a:bodyPr lIns="76200" tIns="76200" rIns="76200" bIns="76200" anchor="ctr"/>
          <a:lstStyle/>
          <a:p>
            <a:pPr algn="ctr" defTabSz="457200">
              <a:spcBef>
                <a:spcPts val="0"/>
              </a:spcBef>
              <a:defRPr>
                <a:solidFill>
                  <a:srgbClr val="232A32"/>
                </a:solidFill>
              </a:defRPr>
            </a:pPr>
          </a:p>
        </p:txBody>
      </p:sp>
      <p:sp>
        <p:nvSpPr>
          <p:cNvPr id="630" name="Intensité au point  q du voisinage"/>
          <p:cNvSpPr/>
          <p:nvPr/>
        </p:nvSpPr>
        <p:spPr>
          <a:xfrm>
            <a:off x="10391204" y="6755445"/>
            <a:ext cx="2247901" cy="10179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6200" tIns="76200" rIns="76200" bIns="76200" anchor="ctr">
            <a:spAutoFit/>
          </a:bodyPr>
          <a:lstStyle/>
          <a:p>
            <a:pPr lvl="1" marL="419100" indent="-317500">
              <a:buSzPct val="63000"/>
              <a:buFont typeface="TimesNewRomanPSMT"/>
              <a:buBlip>
                <a:blip r:embed="rId5"/>
              </a:buBlip>
            </a:pPr>
            <a:r>
              <a:rPr i="1"/>
              <a:t>Intensité</a:t>
            </a:r>
            <a:r>
              <a:t> au point  </a:t>
            </a:r>
            <a:r>
              <a:rPr b="1"/>
              <a:t>q</a:t>
            </a:r>
            <a:r>
              <a:t> du voisinage</a:t>
            </a:r>
          </a:p>
        </p:txBody>
      </p:sp>
      <p:cxnSp>
        <p:nvCxnSpPr>
          <p:cNvPr id="631" name="Connection Line"/>
          <p:cNvCxnSpPr>
            <a:stCxn id="637" idx="0"/>
            <a:endCxn id="632" idx="0"/>
          </p:cNvCxnSpPr>
          <p:nvPr/>
        </p:nvCxnSpPr>
        <p:spPr>
          <a:xfrm>
            <a:off x="7931150" y="4419600"/>
            <a:ext cx="1211464" cy="1390651"/>
          </a:xfrm>
          <a:prstGeom prst="straightConnector1">
            <a:avLst/>
          </a:prstGeom>
          <a:ln w="25400">
            <a:solidFill>
              <a:srgbClr val="000000"/>
            </a:solidFill>
            <a:headEnd type="triangle" len="sm"/>
            <a:tailEnd type="stealth"/>
          </a:ln>
        </p:spPr>
      </p:cxnSp>
      <p:sp>
        <p:nvSpPr>
          <p:cNvPr id="632" name="Poids d'intensité…"/>
          <p:cNvSpPr/>
          <p:nvPr/>
        </p:nvSpPr>
        <p:spPr>
          <a:xfrm>
            <a:off x="6977263" y="5250495"/>
            <a:ext cx="4330701" cy="11195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6200" tIns="76200" rIns="76200" bIns="76200" anchor="ctr">
            <a:spAutoFit/>
          </a:bodyPr>
          <a:lstStyle/>
          <a:p>
            <a:pPr lvl="1" marL="419100" indent="-317500">
              <a:buSzPct val="63000"/>
              <a:buFont typeface="TimesNewRomanPSMT"/>
              <a:buBlip>
                <a:blip r:embed="rId5"/>
              </a:buBlip>
            </a:pPr>
            <a:r>
              <a:rPr i="1"/>
              <a:t>Poids d'intensité</a:t>
            </a:r>
            <a:r>
              <a:t> </a:t>
            </a:r>
          </a:p>
          <a:p>
            <a:pPr lvl="2" marL="508000" indent="-254000">
              <a:buClr>
                <a:srgbClr val="7F96C4"/>
              </a:buClr>
              <a:buSzPct val="100000"/>
              <a:buChar char="✓"/>
            </a:pPr>
            <a:r>
              <a:t>dépend de la différence d’intensité entre les 2 pixels </a:t>
            </a:r>
            <a:r>
              <a:rPr b="1"/>
              <a:t>p</a:t>
            </a:r>
            <a:r>
              <a:t> et </a:t>
            </a:r>
            <a:r>
              <a:rPr b="1"/>
              <a:t>q</a:t>
            </a:r>
          </a:p>
        </p:txBody>
      </p:sp>
      <p:sp>
        <p:nvSpPr>
          <p:cNvPr id="633" name="Line"/>
          <p:cNvSpPr/>
          <p:nvPr/>
        </p:nvSpPr>
        <p:spPr>
          <a:xfrm>
            <a:off x="8656166" y="6516430"/>
            <a:ext cx="5234" cy="2326452"/>
          </a:xfrm>
          <a:prstGeom prst="line">
            <a:avLst/>
          </a:prstGeom>
          <a:ln w="25400">
            <a:solidFill>
              <a:srgbClr val="000000"/>
            </a:solidFill>
            <a:headEnd type="triangle" len="sm"/>
            <a:tailEnd type="stealth"/>
          </a:ln>
        </p:spPr>
        <p:txBody>
          <a:bodyPr lIns="0" tIns="0" rIns="0" bIns="0"/>
          <a:lstStyle/>
          <a:p>
            <a:pPr defTabSz="914400">
              <a:spcBef>
                <a:spcPts val="0"/>
              </a:spcBef>
              <a:buClrTx/>
              <a:tabLst>
                <a:tab pos="914400" algn="l"/>
              </a:tabLst>
              <a:defRPr>
                <a:solidFill>
                  <a:srgbClr val="232A32"/>
                </a:solidFill>
              </a:defRPr>
            </a:pPr>
          </a:p>
        </p:txBody>
      </p:sp>
      <p:sp>
        <p:nvSpPr>
          <p:cNvPr id="634" name="f"/>
          <p:cNvSpPr/>
          <p:nvPr/>
        </p:nvSpPr>
        <p:spPr>
          <a:xfrm>
            <a:off x="8197759" y="6539545"/>
            <a:ext cx="235670" cy="4337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6200" tIns="76200" rIns="76200" bIns="76200" anchor="ctr">
            <a:spAutoFit/>
          </a:bodyPr>
          <a:lstStyle>
            <a:lvl1pPr algn="ctr" defTabSz="457200">
              <a:spcBef>
                <a:spcPts val="0"/>
              </a:spcBef>
              <a:defRPr i="1">
                <a:solidFill>
                  <a:srgbClr val="232A32"/>
                </a:solidFill>
              </a:defRPr>
            </a:lvl1pPr>
          </a:lstStyle>
          <a:p>
            <a:pPr/>
            <a:r>
              <a:t>f</a:t>
            </a:r>
          </a:p>
        </p:txBody>
      </p:sp>
      <p:sp>
        <p:nvSpPr>
          <p:cNvPr id="635" name="Line"/>
          <p:cNvSpPr/>
          <p:nvPr/>
        </p:nvSpPr>
        <p:spPr>
          <a:xfrm>
            <a:off x="8534400" y="7670800"/>
            <a:ext cx="228600" cy="1"/>
          </a:xfrm>
          <a:prstGeom prst="line">
            <a:avLst/>
          </a:prstGeom>
          <a:ln w="25400">
            <a:solidFill>
              <a:srgbClr val="000000"/>
            </a:solidFill>
          </a:ln>
        </p:spPr>
        <p:txBody>
          <a:bodyPr lIns="0" tIns="0" rIns="0" bIns="0"/>
          <a:lstStyle/>
          <a:p>
            <a:pPr defTabSz="914400">
              <a:spcBef>
                <a:spcPts val="0"/>
              </a:spcBef>
              <a:buClrTx/>
              <a:tabLst>
                <a:tab pos="914400" algn="l"/>
              </a:tabLst>
              <a:defRPr>
                <a:solidFill>
                  <a:srgbClr val="232A32"/>
                </a:solidFill>
              </a:defRPr>
            </a:pPr>
          </a:p>
        </p:txBody>
      </p:sp>
      <p:pic>
        <p:nvPicPr>
          <p:cNvPr id="636" name="Ix(x).jpg" descr="Ix(x).jpg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 flipH="1" rot="5400000">
            <a:off x="8128000" y="7098453"/>
            <a:ext cx="2628900" cy="1206501"/>
          </a:xfrm>
          <a:prstGeom prst="rect">
            <a:avLst/>
          </a:prstGeom>
        </p:spPr>
      </p:pic>
      <p:sp>
        <p:nvSpPr>
          <p:cNvPr id="637" name="Oval"/>
          <p:cNvSpPr/>
          <p:nvPr/>
        </p:nvSpPr>
        <p:spPr>
          <a:xfrm>
            <a:off x="7594600" y="3962400"/>
            <a:ext cx="673100" cy="914400"/>
          </a:xfrm>
          <a:prstGeom prst="ellipse">
            <a:avLst/>
          </a:prstGeom>
          <a:ln w="76200"/>
          <a:effectLst>
            <a:outerShdw sx="100000" sy="100000" kx="0" ky="0" algn="b" rotWithShape="0" blurRad="38100" dist="114300" dir="2700000">
              <a:srgbClr val="929292">
                <a:alpha val="49999"/>
              </a:srgbClr>
            </a:outerShdw>
          </a:effectLst>
        </p:spPr>
        <p:txBody>
          <a:bodyPr lIns="76200" tIns="76200" rIns="76200" bIns="76200" anchor="ctr"/>
          <a:lstStyle/>
          <a:p>
            <a:pPr algn="ctr" defTabSz="457200">
              <a:spcBef>
                <a:spcPts val="0"/>
              </a:spcBef>
              <a:defRPr>
                <a:solidFill>
                  <a:srgbClr val="232A32"/>
                </a:solidFill>
              </a:defRPr>
            </a:pPr>
          </a:p>
        </p:txBody>
      </p:sp>
      <p:cxnSp>
        <p:nvCxnSpPr>
          <p:cNvPr id="638" name="Connection Line"/>
          <p:cNvCxnSpPr>
            <a:stCxn id="639" idx="0"/>
            <a:endCxn id="640" idx="0"/>
          </p:cNvCxnSpPr>
          <p:nvPr/>
        </p:nvCxnSpPr>
        <p:spPr>
          <a:xfrm flipH="1" flipV="1">
            <a:off x="5498665" y="3174999"/>
            <a:ext cx="1422835" cy="1219201"/>
          </a:xfrm>
          <a:prstGeom prst="straightConnector1">
            <a:avLst/>
          </a:prstGeom>
          <a:ln w="25400">
            <a:solidFill>
              <a:srgbClr val="000000"/>
            </a:solidFill>
            <a:headEnd type="triangle" len="sm"/>
            <a:tailEnd type="stealth"/>
          </a:ln>
        </p:spPr>
      </p:cxnSp>
      <p:sp>
        <p:nvSpPr>
          <p:cNvPr id="639" name="Oval"/>
          <p:cNvSpPr/>
          <p:nvPr/>
        </p:nvSpPr>
        <p:spPr>
          <a:xfrm>
            <a:off x="6273800" y="4000500"/>
            <a:ext cx="1295400" cy="787400"/>
          </a:xfrm>
          <a:prstGeom prst="ellipse">
            <a:avLst/>
          </a:prstGeom>
          <a:ln w="76200"/>
          <a:effectLst>
            <a:outerShdw sx="100000" sy="100000" kx="0" ky="0" algn="b" rotWithShape="0" blurRad="38100" dist="114300" dir="2700000">
              <a:srgbClr val="929292">
                <a:alpha val="49999"/>
              </a:srgbClr>
            </a:outerShdw>
          </a:effectLst>
        </p:spPr>
        <p:txBody>
          <a:bodyPr lIns="76200" tIns="76200" rIns="76200" bIns="76200" anchor="ctr"/>
          <a:lstStyle/>
          <a:p>
            <a:pPr algn="ctr" defTabSz="457200">
              <a:spcBef>
                <a:spcPts val="0"/>
              </a:spcBef>
              <a:defRPr>
                <a:solidFill>
                  <a:srgbClr val="232A32"/>
                </a:solidFill>
              </a:defRPr>
            </a:pPr>
          </a:p>
        </p:txBody>
      </p:sp>
      <p:sp>
        <p:nvSpPr>
          <p:cNvPr id="640" name="Distance entre les positions des  pixels p et q"/>
          <p:cNvSpPr/>
          <p:nvPr/>
        </p:nvSpPr>
        <p:spPr>
          <a:xfrm>
            <a:off x="3815915" y="2812095"/>
            <a:ext cx="3365501" cy="7258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6200" tIns="76200" rIns="76200" bIns="76200" anchor="ctr">
            <a:spAutoFit/>
          </a:bodyPr>
          <a:lstStyle/>
          <a:p>
            <a:pPr lvl="1" marL="419100" indent="-317500">
              <a:buSzPct val="63000"/>
              <a:buFont typeface="TimesNewRomanPSMT"/>
              <a:buBlip>
                <a:blip r:embed="rId5"/>
              </a:buBlip>
            </a:pPr>
            <a:r>
              <a:t>Distance entre les </a:t>
            </a:r>
            <a:r>
              <a:rPr i="1"/>
              <a:t>positions</a:t>
            </a:r>
            <a:r>
              <a:t> des  pixels </a:t>
            </a:r>
            <a:r>
              <a:rPr b="1"/>
              <a:t>p</a:t>
            </a:r>
            <a:r>
              <a:t> et </a:t>
            </a:r>
            <a:r>
              <a:rPr b="1"/>
              <a:t>q</a:t>
            </a:r>
          </a:p>
        </p:txBody>
      </p:sp>
      <p:cxnSp>
        <p:nvCxnSpPr>
          <p:cNvPr id="641" name="Connection Line"/>
          <p:cNvCxnSpPr>
            <a:stCxn id="642" idx="0"/>
            <a:endCxn id="643" idx="0"/>
          </p:cNvCxnSpPr>
          <p:nvPr/>
        </p:nvCxnSpPr>
        <p:spPr>
          <a:xfrm flipV="1">
            <a:off x="9620250" y="3098799"/>
            <a:ext cx="647700" cy="1358901"/>
          </a:xfrm>
          <a:prstGeom prst="straightConnector1">
            <a:avLst/>
          </a:prstGeom>
          <a:ln w="25400">
            <a:solidFill>
              <a:srgbClr val="000000"/>
            </a:solidFill>
            <a:headEnd type="triangle" len="sm"/>
            <a:tailEnd type="stealth"/>
          </a:ln>
        </p:spPr>
      </p:cxnSp>
      <p:sp>
        <p:nvSpPr>
          <p:cNvPr id="642" name="Oval"/>
          <p:cNvSpPr/>
          <p:nvPr/>
        </p:nvSpPr>
        <p:spPr>
          <a:xfrm>
            <a:off x="8496300" y="4064000"/>
            <a:ext cx="2247900" cy="787400"/>
          </a:xfrm>
          <a:prstGeom prst="ellipse">
            <a:avLst/>
          </a:prstGeom>
          <a:ln w="76200"/>
          <a:effectLst>
            <a:outerShdw sx="100000" sy="100000" kx="0" ky="0" algn="b" rotWithShape="0" blurRad="38100" dist="114300" dir="2700000">
              <a:srgbClr val="929292">
                <a:alpha val="49999"/>
              </a:srgbClr>
            </a:outerShdw>
          </a:effectLst>
        </p:spPr>
        <p:txBody>
          <a:bodyPr lIns="76200" tIns="76200" rIns="76200" bIns="76200" anchor="ctr"/>
          <a:lstStyle/>
          <a:p>
            <a:pPr algn="ctr" defTabSz="457200">
              <a:spcBef>
                <a:spcPts val="0"/>
              </a:spcBef>
              <a:defRPr>
                <a:solidFill>
                  <a:srgbClr val="232A32"/>
                </a:solidFill>
              </a:defRPr>
            </a:pPr>
          </a:p>
        </p:txBody>
      </p:sp>
      <p:sp>
        <p:nvSpPr>
          <p:cNvPr id="643" name="Distance entre les intensités des pixels p et q"/>
          <p:cNvSpPr/>
          <p:nvPr/>
        </p:nvSpPr>
        <p:spPr>
          <a:xfrm>
            <a:off x="8585200" y="2735895"/>
            <a:ext cx="3365500" cy="7258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6200" tIns="76200" rIns="76200" bIns="76200" anchor="ctr">
            <a:spAutoFit/>
          </a:bodyPr>
          <a:lstStyle/>
          <a:p>
            <a:pPr lvl="1" marL="419100" indent="-317500">
              <a:buSzPct val="63000"/>
              <a:buFont typeface="TimesNewRomanPSMT"/>
              <a:buBlip>
                <a:blip r:embed="rId5"/>
              </a:buBlip>
            </a:pPr>
            <a:r>
              <a:t>Distance entre les </a:t>
            </a:r>
            <a:r>
              <a:rPr i="1"/>
              <a:t>intensités</a:t>
            </a:r>
            <a:r>
              <a:t> des pixels </a:t>
            </a:r>
            <a:r>
              <a:rPr b="1"/>
              <a:t>p</a:t>
            </a:r>
            <a:r>
              <a:t> et </a:t>
            </a:r>
            <a:r>
              <a:rPr b="1"/>
              <a:t>q</a:t>
            </a:r>
          </a:p>
        </p:txBody>
      </p:sp>
      <p:sp>
        <p:nvSpPr>
          <p:cNvPr id="644" name="0"/>
          <p:cNvSpPr/>
          <p:nvPr/>
        </p:nvSpPr>
        <p:spPr>
          <a:xfrm>
            <a:off x="8121656" y="7453945"/>
            <a:ext cx="292101" cy="4337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6200" tIns="76200" rIns="76200" bIns="76200" anchor="ctr">
            <a:spAutoFit/>
          </a:bodyPr>
          <a:lstStyle>
            <a:lvl1pPr algn="ctr" defTabSz="457200">
              <a:spcBef>
                <a:spcPts val="0"/>
              </a:spcBef>
              <a:defRPr>
                <a:solidFill>
                  <a:srgbClr val="232A32"/>
                </a:solidFill>
              </a:defRPr>
            </a:lvl1pPr>
          </a:lstStyle>
          <a:p>
            <a:pPr/>
            <a:r>
              <a:t>0</a:t>
            </a:r>
          </a:p>
        </p:txBody>
      </p:sp>
      <p:graphicFrame>
        <p:nvGraphicFramePr>
          <p:cNvPr id="645" name="Tableau sans nom"/>
          <p:cNvGraphicFramePr/>
          <p:nvPr/>
        </p:nvGraphicFramePr>
        <p:xfrm>
          <a:off x="4762500" y="1412421"/>
          <a:ext cx="7571707" cy="990601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0">
                <a:tableStyleId>{46264976-1427-4799-A9C6-60361C021E8F}</a:tableStyleId>
              </a:tblPr>
              <a:tblGrid>
                <a:gridCol w="2193552"/>
                <a:gridCol w="5378154"/>
              </a:tblGrid>
              <a:tr h="508000">
                <a:tc>
                  <a:txBody>
                    <a:bodyPr/>
                    <a:lstStyle/>
                    <a:p>
                      <a:pPr>
                        <a:spcBef>
                          <a:spcPts val="100"/>
                        </a:spcBef>
                        <a:defRPr sz="2000">
                          <a:sym typeface="Times New Roman"/>
                        </a:defRPr>
                      </a:pPr>
                      <a:r>
                        <a:rPr b="1"/>
                        <a:t>p </a:t>
                      </a:r>
                      <a:r>
                        <a:t>= [</a:t>
                      </a:r>
                      <a:r>
                        <a:rPr i="1"/>
                        <a:t>m</a:t>
                      </a:r>
                      <a:r>
                        <a:t>, </a:t>
                      </a:r>
                      <a:r>
                        <a:rPr i="1"/>
                        <a:t>n</a:t>
                      </a:r>
                      <a:r>
                        <a:t>] : </a:t>
                      </a:r>
                    </a:p>
                  </a:txBody>
                  <a:tcPr marL="63500" marR="63500" marT="63500" marB="63500" anchor="ctr" anchorCtr="0" horzOverflow="overflow">
                    <a:lnL w="12700">
                      <a:miter lim="400000"/>
                    </a:lnL>
                    <a:lnT w="12700">
                      <a:miter lim="400000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800"/>
                        </a:spcBef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000">
                          <a:solidFill>
                            <a:srgbClr val="232323"/>
                          </a:solidFill>
                          <a:sym typeface="Times New Roman"/>
                        </a:rPr>
                        <a:t>coordonnée du pixel central</a:t>
                      </a:r>
                    </a:p>
                  </a:txBody>
                  <a:tcPr marL="63500" marR="63500" marT="63500" marB="63500" anchor="ctr" anchorCtr="0" horzOverflow="overflow">
                    <a:lnR w="12700">
                      <a:miter lim="400000"/>
                    </a:lnR>
                    <a:lnT w="12700">
                      <a:miter lim="400000"/>
                    </a:lnT>
                  </a:tcPr>
                </a:tc>
              </a:tr>
              <a:tr h="482600">
                <a:tc>
                  <a:txBody>
                    <a:bodyPr/>
                    <a:lstStyle/>
                    <a:p>
                      <a:pPr>
                        <a:spcBef>
                          <a:spcPts val="100"/>
                        </a:spcBef>
                        <a:defRPr sz="2000">
                          <a:sym typeface="Times New Roman"/>
                        </a:defRPr>
                      </a:pPr>
                      <a:r>
                        <a:rPr b="1"/>
                        <a:t>q </a:t>
                      </a:r>
                      <a:r>
                        <a:t>= [</a:t>
                      </a:r>
                      <a:r>
                        <a:rPr i="1"/>
                        <a:t>m+k</a:t>
                      </a:r>
                      <a:r>
                        <a:t>, </a:t>
                      </a:r>
                      <a:r>
                        <a:rPr i="1"/>
                        <a:t>n+l</a:t>
                      </a:r>
                      <a:r>
                        <a:t>] : </a:t>
                      </a:r>
                    </a:p>
                  </a:txBody>
                  <a:tcPr marL="63500" marR="63500" marT="63500" marB="63500" anchor="ctr" anchorCtr="0" horzOverflow="overflow">
                    <a:lnL w="12700">
                      <a:miter lim="400000"/>
                    </a:lnL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100"/>
                        </a:spcBef>
                        <a:defRPr sz="2000">
                          <a:sym typeface="Times New Roman"/>
                        </a:defRPr>
                      </a:pPr>
                      <a:r>
                        <a:t>coordonnée d'un des pixels dans le voisinage de </a:t>
                      </a:r>
                      <a:r>
                        <a:rPr b="1"/>
                        <a:t>p</a:t>
                      </a:r>
                    </a:p>
                  </a:txBody>
                  <a:tcPr marL="63500" marR="63500" marT="63500" marB="63500" anchor="ctr" anchorCtr="0" horzOverflow="overflow">
                    <a:lnR w="12700">
                      <a:miter lim="400000"/>
                    </a:lnR>
                    <a:lnB w="12700">
                      <a:miter lim="400000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Class="entr" nodeType="after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after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ntr" nodeType="afterEffect" presetSubtype="0" presetID="1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nodeType="afterEffect" presetSubtype="0" presetID="1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Class="entr" nodeType="afterEffect" presetSubtype="0" presetID="1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Class="entr" nodeType="afterEffect" presetSubtype="0" presetID="1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Class="entr" nodeType="afterEffect" presetSubtype="0" presetID="1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Class="entr" nodeType="clickEffect" presetSubtype="0" presetID="1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" fill="hold"/>
                                        <p:tgtEl>
                                          <p:spTgt spid="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Class="entr" nodeType="afterEffect" presetSubtype="0" presetID="1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634" grpId="6"/>
      <p:bldP build="whole" bldLvl="1" animBg="1" rev="0" advAuto="0" spid="643" grpId="1"/>
      <p:bldP build="whole" bldLvl="1" animBg="1" rev="0" advAuto="0" spid="636" grpId="8"/>
      <p:bldP build="whole" bldLvl="1" animBg="1" rev="0" advAuto="0" spid="635" grpId="7"/>
      <p:bldP build="whole" bldLvl="1" animBg="1" rev="0" advAuto="0" spid="631" grpId="3"/>
      <p:bldP build="whole" bldLvl="1" animBg="1" rev="0" advAuto="0" spid="624" grpId="11"/>
      <p:bldP build="whole" bldLvl="1" animBg="1" rev="0" advAuto="0" spid="625" grpId="10"/>
      <p:bldP build="whole" bldLvl="1" animBg="1" rev="0" advAuto="0" spid="641" grpId="2"/>
      <p:bldP build="whole" bldLvl="1" animBg="1" rev="0" advAuto="0" spid="632" grpId="4"/>
      <p:bldP build="whole" bldLvl="1" animBg="1" rev="0" advAuto="0" spid="644" grpId="9"/>
      <p:bldP build="whole" bldLvl="1" animBg="1" rev="0" advAuto="0" spid="633" grpId="5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7" name="Source : S. Paris, A Gentle Introduction to Bilateral Filtering and its Applications, SIGGRAPH’07 Source : S. Paris, A Gentle Introduction to Bilateral Filtering and its Applications, SIGGRAPH’07" descr="Source : S. Paris, A Gentle Introduction to Bilateral Filtering and its Applications, SIGGRAPH’07 Source : S. Paris, A Gentle Introduction to Bilateral Filtering and its Applications, SIGGRAPH’07"/>
          <p:cNvPicPr>
            <a:picLocks noChangeAspect="0"/>
          </p:cNvPicPr>
          <p:nvPr>
            <p:ph type="body" idx="21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88900" y="8645711"/>
            <a:ext cx="6108700" cy="853889"/>
          </a:xfrm>
          <a:prstGeom prst="rect">
            <a:avLst/>
          </a:prstGeom>
          <a:ln w="9525">
            <a:round/>
          </a:ln>
          <a:effectLst>
            <a:outerShdw sx="100000" sy="100000" kx="0" ky="0" algn="b" rotWithShape="0" blurRad="12700" dist="12700" dir="1980000">
              <a:srgbClr val="D6D6D6"/>
            </a:outerShdw>
          </a:effectLst>
        </p:spPr>
      </p:pic>
      <p:sp>
        <p:nvSpPr>
          <p:cNvPr id="648" name="Filtre bilatéral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buAutoNum type="arabicPeriod" startAt="4"/>
            </a:pPr>
            <a:r>
              <a:t>Filtre bilatéral</a:t>
            </a:r>
          </a:p>
          <a:p>
            <a:pPr lvl="2">
              <a:buBlip>
                <a:blip r:embed="rId3"/>
              </a:buBlip>
            </a:pPr>
            <a:r>
              <a:t>1D</a:t>
            </a:r>
          </a:p>
        </p:txBody>
      </p:sp>
      <p:pic>
        <p:nvPicPr>
          <p:cNvPr id="649" name="Rectangle Rectangle" descr="Rectangle Rectangle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14400" y="4864100"/>
            <a:ext cx="10706101" cy="3644900"/>
          </a:xfrm>
          <a:prstGeom prst="rect">
            <a:avLst/>
          </a:prstGeom>
        </p:spPr>
      </p:pic>
      <p:sp>
        <p:nvSpPr>
          <p:cNvPr id="650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651" name="Réduction du bru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buAutoNum type="arabicPeriod" startAt="2"/>
            </a:lvl1pPr>
          </a:lstStyle>
          <a:p>
            <a:pPr/>
            <a:r>
              <a:t>Réduction du bruit</a:t>
            </a:r>
          </a:p>
        </p:txBody>
      </p:sp>
      <p:grpSp>
        <p:nvGrpSpPr>
          <p:cNvPr id="671" name="Group"/>
          <p:cNvGrpSpPr/>
          <p:nvPr/>
        </p:nvGrpSpPr>
        <p:grpSpPr>
          <a:xfrm>
            <a:off x="1803400" y="4041704"/>
            <a:ext cx="9385304" cy="533401"/>
            <a:chOff x="0" y="0"/>
            <a:chExt cx="9385304" cy="533400"/>
          </a:xfrm>
        </p:grpSpPr>
        <p:sp>
          <p:nvSpPr>
            <p:cNvPr id="652" name="Rectangle"/>
            <p:cNvSpPr/>
            <p:nvPr/>
          </p:nvSpPr>
          <p:spPr>
            <a:xfrm>
              <a:off x="0" y="0"/>
              <a:ext cx="494017" cy="533400"/>
            </a:xfrm>
            <a:prstGeom prst="rect">
              <a:avLst/>
            </a:prstGeom>
            <a:solidFill>
              <a:srgbClr val="606060"/>
            </a:solidFill>
            <a:ln w="1905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57799" marR="57799" algn="ctr" defTabSz="1295400">
                <a:spcBef>
                  <a:spcPts val="0"/>
                </a:spcBef>
                <a:defRPr sz="24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53" name="Rectangle"/>
            <p:cNvSpPr/>
            <p:nvPr/>
          </p:nvSpPr>
          <p:spPr>
            <a:xfrm>
              <a:off x="497156" y="0"/>
              <a:ext cx="494017" cy="533400"/>
            </a:xfrm>
            <a:prstGeom prst="rect">
              <a:avLst/>
            </a:prstGeom>
            <a:solidFill>
              <a:srgbClr val="363636"/>
            </a:solidFill>
            <a:ln w="1905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57799" marR="57799" algn="ctr" defTabSz="1295400">
                <a:spcBef>
                  <a:spcPts val="0"/>
                </a:spcBef>
                <a:defRPr sz="24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54" name="Rectangle"/>
            <p:cNvSpPr/>
            <p:nvPr/>
          </p:nvSpPr>
          <p:spPr>
            <a:xfrm>
              <a:off x="991172" y="0"/>
              <a:ext cx="494018" cy="533400"/>
            </a:xfrm>
            <a:prstGeom prst="rect">
              <a:avLst/>
            </a:prstGeom>
            <a:solidFill>
              <a:srgbClr val="252525"/>
            </a:solidFill>
            <a:ln w="1905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57799" marR="57799" algn="ctr" defTabSz="1295400">
                <a:spcBef>
                  <a:spcPts val="0"/>
                </a:spcBef>
                <a:defRPr sz="24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55" name="Rectangle"/>
            <p:cNvSpPr/>
            <p:nvPr/>
          </p:nvSpPr>
          <p:spPr>
            <a:xfrm>
              <a:off x="1485189" y="0"/>
              <a:ext cx="491942" cy="533400"/>
            </a:xfrm>
            <a:prstGeom prst="rect">
              <a:avLst/>
            </a:prstGeom>
            <a:solidFill>
              <a:srgbClr val="424242"/>
            </a:solidFill>
            <a:ln w="1905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57799" marR="57799" algn="ctr" defTabSz="1295400">
                <a:spcBef>
                  <a:spcPts val="0"/>
                </a:spcBef>
                <a:defRPr sz="24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56" name="Rectangle"/>
            <p:cNvSpPr/>
            <p:nvPr/>
          </p:nvSpPr>
          <p:spPr>
            <a:xfrm>
              <a:off x="1977129" y="0"/>
              <a:ext cx="494017" cy="533400"/>
            </a:xfrm>
            <a:prstGeom prst="rect">
              <a:avLst/>
            </a:prstGeom>
            <a:solidFill>
              <a:srgbClr val="252525"/>
            </a:solidFill>
            <a:ln w="1905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57799" marR="57799" algn="ctr" defTabSz="1295400">
                <a:spcBef>
                  <a:spcPts val="0"/>
                </a:spcBef>
                <a:defRPr sz="24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57" name="Rectangle"/>
            <p:cNvSpPr/>
            <p:nvPr/>
          </p:nvSpPr>
          <p:spPr>
            <a:xfrm>
              <a:off x="2471146" y="0"/>
              <a:ext cx="494018" cy="533400"/>
            </a:xfrm>
            <a:prstGeom prst="rect">
              <a:avLst/>
            </a:prstGeom>
            <a:solidFill>
              <a:srgbClr val="F9F9F9"/>
            </a:solidFill>
            <a:ln w="1905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57799" marR="57799" algn="ctr" defTabSz="1295400">
                <a:spcBef>
                  <a:spcPts val="0"/>
                </a:spcBef>
                <a:defRPr sz="24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58" name="Rectangle"/>
            <p:cNvSpPr/>
            <p:nvPr/>
          </p:nvSpPr>
          <p:spPr>
            <a:xfrm>
              <a:off x="2965163" y="0"/>
              <a:ext cx="494018" cy="533400"/>
            </a:xfrm>
            <a:prstGeom prst="rect">
              <a:avLst/>
            </a:prstGeom>
            <a:solidFill>
              <a:srgbClr val="E4E4E4"/>
            </a:solidFill>
            <a:ln w="1905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57799" marR="57799" algn="ctr" defTabSz="1295400">
                <a:spcBef>
                  <a:spcPts val="0"/>
                </a:spcBef>
                <a:defRPr sz="24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59" name="Rectangle"/>
            <p:cNvSpPr/>
            <p:nvPr/>
          </p:nvSpPr>
          <p:spPr>
            <a:xfrm>
              <a:off x="3459180" y="0"/>
              <a:ext cx="494017" cy="533400"/>
            </a:xfrm>
            <a:prstGeom prst="rect">
              <a:avLst/>
            </a:prstGeom>
            <a:solidFill>
              <a:srgbClr val="CBCBCB"/>
            </a:solidFill>
            <a:ln w="1905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57799" marR="57799" algn="ctr" defTabSz="1295400">
                <a:spcBef>
                  <a:spcPts val="0"/>
                </a:spcBef>
                <a:defRPr sz="24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60" name="Rectangle"/>
            <p:cNvSpPr/>
            <p:nvPr/>
          </p:nvSpPr>
          <p:spPr>
            <a:xfrm>
              <a:off x="3953198" y="0"/>
              <a:ext cx="494017" cy="533400"/>
            </a:xfrm>
            <a:prstGeom prst="rect">
              <a:avLst/>
            </a:prstGeom>
            <a:solidFill>
              <a:srgbClr val="A7A7A7"/>
            </a:solidFill>
            <a:ln w="1905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57799" marR="57799" algn="ctr" defTabSz="1295400">
                <a:spcBef>
                  <a:spcPts val="0"/>
                </a:spcBef>
                <a:defRPr sz="24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61" name="Rectangle"/>
            <p:cNvSpPr/>
            <p:nvPr/>
          </p:nvSpPr>
          <p:spPr>
            <a:xfrm>
              <a:off x="4447214" y="0"/>
              <a:ext cx="494018" cy="533400"/>
            </a:xfrm>
            <a:prstGeom prst="rect">
              <a:avLst/>
            </a:prstGeom>
            <a:solidFill>
              <a:srgbClr val="A7A7A7"/>
            </a:solidFill>
            <a:ln w="1905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57799" marR="57799" algn="ctr" defTabSz="1295400">
                <a:spcBef>
                  <a:spcPts val="0"/>
                </a:spcBef>
                <a:defRPr sz="24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62" name="Rectangle"/>
            <p:cNvSpPr/>
            <p:nvPr/>
          </p:nvSpPr>
          <p:spPr>
            <a:xfrm>
              <a:off x="4941227" y="0"/>
              <a:ext cx="494017" cy="533400"/>
            </a:xfrm>
            <a:prstGeom prst="rect">
              <a:avLst/>
            </a:prstGeom>
            <a:solidFill>
              <a:srgbClr val="929292"/>
            </a:solidFill>
            <a:ln w="1905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57799" marR="57799" algn="ctr" defTabSz="1295400">
                <a:spcBef>
                  <a:spcPts val="0"/>
                </a:spcBef>
                <a:defRPr sz="24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63" name="Rectangle"/>
            <p:cNvSpPr/>
            <p:nvPr/>
          </p:nvSpPr>
          <p:spPr>
            <a:xfrm>
              <a:off x="5435247" y="0"/>
              <a:ext cx="494018" cy="533400"/>
            </a:xfrm>
            <a:prstGeom prst="rect">
              <a:avLst/>
            </a:prstGeom>
            <a:solidFill>
              <a:srgbClr val="727272"/>
            </a:solidFill>
            <a:ln w="1905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57799" marR="57799" algn="ctr" defTabSz="1295400">
                <a:spcBef>
                  <a:spcPts val="0"/>
                </a:spcBef>
                <a:defRPr sz="24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64" name="Rectangle"/>
            <p:cNvSpPr/>
            <p:nvPr/>
          </p:nvSpPr>
          <p:spPr>
            <a:xfrm>
              <a:off x="5929262" y="0"/>
              <a:ext cx="494017" cy="533400"/>
            </a:xfrm>
            <a:prstGeom prst="rect">
              <a:avLst/>
            </a:prstGeom>
            <a:solidFill>
              <a:srgbClr val="606060"/>
            </a:solidFill>
            <a:ln w="1905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57799" marR="57799" algn="ctr" defTabSz="1295400">
                <a:spcBef>
                  <a:spcPts val="0"/>
                </a:spcBef>
                <a:defRPr sz="24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65" name="Rectangle"/>
            <p:cNvSpPr/>
            <p:nvPr/>
          </p:nvSpPr>
          <p:spPr>
            <a:xfrm>
              <a:off x="6423284" y="0"/>
              <a:ext cx="494017" cy="533400"/>
            </a:xfrm>
            <a:prstGeom prst="rect">
              <a:avLst/>
            </a:prstGeom>
            <a:solidFill>
              <a:srgbClr val="424242"/>
            </a:solidFill>
            <a:ln w="1905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57799" marR="57799" algn="ctr" defTabSz="1295400">
                <a:spcBef>
                  <a:spcPts val="0"/>
                </a:spcBef>
                <a:defRPr sz="24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66" name="Rectangle"/>
            <p:cNvSpPr/>
            <p:nvPr/>
          </p:nvSpPr>
          <p:spPr>
            <a:xfrm>
              <a:off x="6917295" y="0"/>
              <a:ext cx="494018" cy="533400"/>
            </a:xfrm>
            <a:prstGeom prst="rect">
              <a:avLst/>
            </a:prstGeom>
            <a:solidFill>
              <a:srgbClr val="F9F9F9"/>
            </a:solidFill>
            <a:ln w="1905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57799" marR="57799" algn="ctr" defTabSz="1295400">
                <a:spcBef>
                  <a:spcPts val="0"/>
                </a:spcBef>
                <a:defRPr sz="24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67" name="Rectangle"/>
            <p:cNvSpPr/>
            <p:nvPr/>
          </p:nvSpPr>
          <p:spPr>
            <a:xfrm>
              <a:off x="7411310" y="0"/>
              <a:ext cx="491942" cy="533400"/>
            </a:xfrm>
            <a:prstGeom prst="rect">
              <a:avLst/>
            </a:prstGeom>
            <a:solidFill>
              <a:srgbClr val="E4E4E4"/>
            </a:solidFill>
            <a:ln w="1905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57799" marR="57799" algn="ctr" defTabSz="1295400">
                <a:spcBef>
                  <a:spcPts val="0"/>
                </a:spcBef>
                <a:defRPr sz="24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68" name="Rectangle"/>
            <p:cNvSpPr/>
            <p:nvPr/>
          </p:nvSpPr>
          <p:spPr>
            <a:xfrm>
              <a:off x="7903248" y="0"/>
              <a:ext cx="494018" cy="533400"/>
            </a:xfrm>
            <a:prstGeom prst="rect">
              <a:avLst/>
            </a:prstGeom>
            <a:solidFill>
              <a:srgbClr val="EEEEEE"/>
            </a:solidFill>
            <a:ln w="1905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57799" marR="57799" algn="ctr" defTabSz="1295400">
                <a:spcBef>
                  <a:spcPts val="0"/>
                </a:spcBef>
                <a:defRPr sz="24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69" name="Rectangle"/>
            <p:cNvSpPr/>
            <p:nvPr/>
          </p:nvSpPr>
          <p:spPr>
            <a:xfrm>
              <a:off x="8397276" y="0"/>
              <a:ext cx="494018" cy="533400"/>
            </a:xfrm>
            <a:prstGeom prst="rect">
              <a:avLst/>
            </a:prstGeom>
            <a:solidFill>
              <a:srgbClr val="E4E4E4"/>
            </a:solidFill>
            <a:ln w="1905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57799" marR="57799" algn="ctr" defTabSz="1295400">
                <a:spcBef>
                  <a:spcPts val="0"/>
                </a:spcBef>
                <a:defRPr sz="24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70" name="Rectangle"/>
            <p:cNvSpPr/>
            <p:nvPr/>
          </p:nvSpPr>
          <p:spPr>
            <a:xfrm>
              <a:off x="8891287" y="0"/>
              <a:ext cx="494018" cy="533400"/>
            </a:xfrm>
            <a:prstGeom prst="rect">
              <a:avLst/>
            </a:prstGeom>
            <a:solidFill>
              <a:srgbClr val="F9F9F9"/>
            </a:solidFill>
            <a:ln w="1905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57799" marR="57799" algn="ctr" defTabSz="1295400">
                <a:spcBef>
                  <a:spcPts val="0"/>
                </a:spcBef>
                <a:defRPr sz="24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pic>
        <p:nvPicPr>
          <p:cNvPr id="672" name="image.png" descr="image.png"/>
          <p:cNvPicPr>
            <a:picLocks noChangeAspect="0"/>
          </p:cNvPicPr>
          <p:nvPr/>
        </p:nvPicPr>
        <p:blipFill>
          <a:blip r:embed="rId5">
            <a:extLst/>
          </a:blip>
          <a:srcRect l="15722" t="0" r="0" b="11846"/>
          <a:stretch>
            <a:fillRect/>
          </a:stretch>
        </p:blipFill>
        <p:spPr>
          <a:xfrm>
            <a:off x="1438769" y="5026941"/>
            <a:ext cx="10045697" cy="3251201"/>
          </a:xfrm>
          <a:prstGeom prst="rect">
            <a:avLst/>
          </a:prstGeom>
          <a:ln w="12700">
            <a:miter lim="400000"/>
          </a:ln>
        </p:spPr>
      </p:pic>
      <p:sp>
        <p:nvSpPr>
          <p:cNvPr id="673" name="Rectangle"/>
          <p:cNvSpPr/>
          <p:nvPr/>
        </p:nvSpPr>
        <p:spPr>
          <a:xfrm>
            <a:off x="1155700" y="5384800"/>
            <a:ext cx="215900" cy="2533227"/>
          </a:xfrm>
          <a:prstGeom prst="rect">
            <a:avLst/>
          </a:prstGeom>
          <a:gradFill>
            <a:lin ang="16200000"/>
          </a:gradFill>
          <a:ln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marL="57799" marR="57799" algn="ctr" defTabSz="1295400">
              <a:spcBef>
                <a:spcPts val="0"/>
              </a:spcBef>
              <a:def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" name="Source : S. Paris, A Gentle Introduction to Bilateral Filtering and its Applications, SIGGRAPH’07 Source : S. Paris, A Gentle Introduction to Bilateral Filtering and its Applications, SIGGRAPH’07" descr="Source : S. Paris, A Gentle Introduction to Bilateral Filtering and its Applications, SIGGRAPH’07 Source : S. Paris, A Gentle Introduction to Bilateral Filtering and its Applications, SIGGRAPH’07"/>
          <p:cNvPicPr>
            <a:picLocks noChangeAspect="0"/>
          </p:cNvPicPr>
          <p:nvPr>
            <p:ph type="body" idx="21"/>
          </p:nvPr>
        </p:nvPicPr>
        <p:blipFill>
          <a:blip r:embed="rId3">
            <a:extLst/>
          </a:blip>
          <a:stretch>
            <a:fillRect/>
          </a:stretch>
        </p:blipFill>
        <p:spPr>
          <a:xfrm>
            <a:off x="88900" y="8645711"/>
            <a:ext cx="6108700" cy="853889"/>
          </a:xfrm>
          <a:prstGeom prst="rect">
            <a:avLst/>
          </a:prstGeom>
          <a:ln w="9525">
            <a:round/>
          </a:ln>
          <a:effectLst>
            <a:outerShdw sx="100000" sy="100000" kx="0" ky="0" algn="b" rotWithShape="0" blurRad="12700" dist="12700" dir="1980000">
              <a:srgbClr val="D6D6D6"/>
            </a:outerShdw>
          </a:effectLst>
        </p:spPr>
      </p:pic>
      <p:sp>
        <p:nvSpPr>
          <p:cNvPr id="676" name="Filtre bilatéral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buAutoNum type="arabicPeriod" startAt="4"/>
            </a:pPr>
            <a:r>
              <a:t>Filtre bilatéral</a:t>
            </a:r>
          </a:p>
          <a:p>
            <a:pPr lvl="2">
              <a:buBlip>
                <a:blip r:embed="rId4"/>
              </a:buBlip>
            </a:pPr>
            <a:r>
              <a:t>1D</a:t>
            </a:r>
          </a:p>
        </p:txBody>
      </p:sp>
      <p:pic>
        <p:nvPicPr>
          <p:cNvPr id="677" name="Rectangle Rectangle" descr="Rectangle Rectangle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60400" y="2743200"/>
            <a:ext cx="4838700" cy="5994400"/>
          </a:xfrm>
          <a:prstGeom prst="rect">
            <a:avLst/>
          </a:prstGeom>
        </p:spPr>
      </p:pic>
      <p:sp>
        <p:nvSpPr>
          <p:cNvPr id="678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679" name="Réduction du bru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buAutoNum type="arabicPeriod" startAt="2"/>
            </a:lvl1pPr>
          </a:lstStyle>
          <a:p>
            <a:pPr/>
            <a:r>
              <a:t>Réduction du bruit</a:t>
            </a:r>
          </a:p>
        </p:txBody>
      </p:sp>
      <p:pic>
        <p:nvPicPr>
          <p:cNvPr id="680" name="image.png" descr="image.png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244600" y="3598333"/>
            <a:ext cx="2819400" cy="1435948"/>
          </a:xfrm>
          <a:prstGeom prst="rect">
            <a:avLst/>
          </a:prstGeom>
          <a:ln w="12700">
            <a:miter lim="400000"/>
          </a:ln>
        </p:spPr>
      </p:pic>
      <p:pic>
        <p:nvPicPr>
          <p:cNvPr id="681" name="w35.png" descr="w35.png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570371" y="6600049"/>
            <a:ext cx="7398739" cy="1320800"/>
          </a:xfrm>
          <a:prstGeom prst="rect">
            <a:avLst/>
          </a:prstGeom>
          <a:ln w="12700">
            <a:miter lim="400000"/>
          </a:ln>
        </p:spPr>
      </p:pic>
      <p:pic>
        <p:nvPicPr>
          <p:cNvPr id="682" name="image.png" descr="image.png"/>
          <p:cNvPicPr>
            <a:picLocks noChangeAspect="0"/>
          </p:cNvPicPr>
          <p:nvPr/>
        </p:nvPicPr>
        <p:blipFill>
          <a:blip r:embed="rId8">
            <a:extLst/>
          </a:blip>
          <a:srcRect l="12350" t="14029" r="49476" b="7860"/>
          <a:stretch>
            <a:fillRect/>
          </a:stretch>
        </p:blipFill>
        <p:spPr>
          <a:xfrm>
            <a:off x="1193800" y="6134100"/>
            <a:ext cx="3022600" cy="1993900"/>
          </a:xfrm>
          <a:prstGeom prst="rect">
            <a:avLst/>
          </a:prstGeom>
          <a:ln w="12700">
            <a:miter lim="400000"/>
          </a:ln>
        </p:spPr>
      </p:pic>
      <p:pic>
        <p:nvPicPr>
          <p:cNvPr id="683" name="image.png" descr="image.png"/>
          <p:cNvPicPr>
            <a:picLocks noChangeAspect="0"/>
          </p:cNvPicPr>
          <p:nvPr/>
        </p:nvPicPr>
        <p:blipFill>
          <a:blip r:embed="rId8">
            <a:extLst/>
          </a:blip>
          <a:srcRect l="12350" t="14925" r="49476" b="6965"/>
          <a:stretch>
            <a:fillRect/>
          </a:stretch>
        </p:blipFill>
        <p:spPr>
          <a:xfrm>
            <a:off x="1193800" y="3238500"/>
            <a:ext cx="3022600" cy="1993900"/>
          </a:xfrm>
          <a:prstGeom prst="rect">
            <a:avLst/>
          </a:prstGeom>
          <a:ln w="12700">
            <a:miter lim="400000"/>
          </a:ln>
        </p:spPr>
      </p:pic>
      <p:sp>
        <p:nvSpPr>
          <p:cNvPr id="684" name="Circle"/>
          <p:cNvSpPr/>
          <p:nvPr/>
        </p:nvSpPr>
        <p:spPr>
          <a:xfrm>
            <a:off x="2584308" y="6426200"/>
            <a:ext cx="149015" cy="146756"/>
          </a:xfrm>
          <a:prstGeom prst="ellipse">
            <a:avLst/>
          </a:prstGeom>
          <a:solidFill>
            <a:srgbClr val="FFA941"/>
          </a:solidFill>
          <a:ln>
            <a:solidFill>
              <a:srgbClr val="FFFFFF"/>
            </a:solidFill>
          </a:ln>
        </p:spPr>
        <p:txBody>
          <a:bodyPr lIns="50800" tIns="50800" rIns="50800" bIns="50800" anchor="ctr"/>
          <a:lstStyle/>
          <a:p>
            <a:pPr marL="57799" marR="57799" algn="ctr" defTabSz="1295400">
              <a:spcBef>
                <a:spcPts val="0"/>
              </a:spcBef>
              <a:def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685" name="Oval"/>
          <p:cNvSpPr/>
          <p:nvPr/>
        </p:nvSpPr>
        <p:spPr>
          <a:xfrm>
            <a:off x="2584308" y="3501249"/>
            <a:ext cx="149015" cy="139701"/>
          </a:xfrm>
          <a:prstGeom prst="ellipse">
            <a:avLst/>
          </a:prstGeom>
          <a:solidFill>
            <a:srgbClr val="FFA941"/>
          </a:solidFill>
          <a:ln>
            <a:solidFill>
              <a:srgbClr val="FFFFFF"/>
            </a:solidFill>
          </a:ln>
        </p:spPr>
        <p:txBody>
          <a:bodyPr lIns="50800" tIns="50800" rIns="50800" bIns="50800" anchor="ctr"/>
          <a:lstStyle/>
          <a:p>
            <a:pPr marL="57799" marR="57799" algn="ctr" defTabSz="1295400">
              <a:spcBef>
                <a:spcPts val="0"/>
              </a:spcBef>
              <a:def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686" name="Line"/>
          <p:cNvSpPr/>
          <p:nvPr/>
        </p:nvSpPr>
        <p:spPr>
          <a:xfrm>
            <a:off x="1727200" y="5267113"/>
            <a:ext cx="1841500" cy="2259"/>
          </a:xfrm>
          <a:prstGeom prst="line">
            <a:avLst/>
          </a:prstGeom>
          <a:ln w="38100">
            <a:solidFill>
              <a:srgbClr val="FFA900"/>
            </a:solidFill>
            <a:headEnd type="triangle"/>
            <a:tailEnd type="triangle"/>
          </a:ln>
        </p:spPr>
        <p:txBody>
          <a:bodyPr lIns="0" tIns="0" rIns="0" bIns="0"/>
          <a:lstStyle/>
          <a:p>
            <a:pPr defTabSz="914400">
              <a:spcBef>
                <a:spcPts val="0"/>
              </a:spcBef>
              <a:buClrTx/>
              <a:tabLst>
                <a:tab pos="914400" algn="l"/>
              </a:tabLst>
              <a:defRPr>
                <a:solidFill>
                  <a:srgbClr val="232A32"/>
                </a:solidFill>
              </a:defRPr>
            </a:pPr>
          </a:p>
        </p:txBody>
      </p:sp>
      <p:sp>
        <p:nvSpPr>
          <p:cNvPr id="687" name="spatial"/>
          <p:cNvSpPr/>
          <p:nvPr/>
        </p:nvSpPr>
        <p:spPr>
          <a:xfrm>
            <a:off x="2063107" y="5179342"/>
            <a:ext cx="1018535" cy="482601"/>
          </a:xfrm>
          <a:prstGeom prst="rect">
            <a:avLst/>
          </a:prstGeom>
          <a:solidFill>
            <a:srgbClr val="0042AA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6200" tIns="76200" rIns="76200" bIns="76200" anchor="ctr">
            <a:spAutoFit/>
          </a:bodyPr>
          <a:lstStyle>
            <a:lvl1pPr marL="57799" marR="57799" algn="ctr" defTabSz="1295400">
              <a:spcBef>
                <a:spcPts val="0"/>
              </a:spcBef>
              <a:buClr>
                <a:srgbClr val="FFA900"/>
              </a:buClr>
              <a:defRPr sz="2400">
                <a:solidFill>
                  <a:srgbClr val="FFA900"/>
                </a:solidFill>
                <a:uFill>
                  <a:solidFill>
                    <a:srgbClr val="FFA900"/>
                  </a:solidFill>
                </a:uFill>
              </a:defRPr>
            </a:lvl1pPr>
          </a:lstStyle>
          <a:p>
            <a:pPr/>
            <a:r>
              <a:t>spatial</a:t>
            </a:r>
          </a:p>
        </p:txBody>
      </p:sp>
      <p:sp>
        <p:nvSpPr>
          <p:cNvPr id="688" name="Line"/>
          <p:cNvSpPr/>
          <p:nvPr/>
        </p:nvSpPr>
        <p:spPr>
          <a:xfrm>
            <a:off x="1727200" y="8336280"/>
            <a:ext cx="1841500" cy="2259"/>
          </a:xfrm>
          <a:prstGeom prst="line">
            <a:avLst/>
          </a:prstGeom>
          <a:ln w="38100">
            <a:solidFill>
              <a:srgbClr val="FFA900"/>
            </a:solidFill>
            <a:headEnd type="triangle"/>
            <a:tailEnd type="triangle"/>
          </a:ln>
        </p:spPr>
        <p:txBody>
          <a:bodyPr lIns="0" tIns="0" rIns="0" bIns="0"/>
          <a:lstStyle/>
          <a:p>
            <a:pPr defTabSz="914400">
              <a:spcBef>
                <a:spcPts val="0"/>
              </a:spcBef>
              <a:buClrTx/>
              <a:tabLst>
                <a:tab pos="914400" algn="l"/>
              </a:tabLst>
              <a:defRPr>
                <a:solidFill>
                  <a:srgbClr val="232A32"/>
                </a:solidFill>
              </a:defRPr>
            </a:pPr>
          </a:p>
        </p:txBody>
      </p:sp>
      <p:sp>
        <p:nvSpPr>
          <p:cNvPr id="689" name="spatial"/>
          <p:cNvSpPr/>
          <p:nvPr/>
        </p:nvSpPr>
        <p:spPr>
          <a:xfrm>
            <a:off x="2118365" y="8094853"/>
            <a:ext cx="1018535" cy="482601"/>
          </a:xfrm>
          <a:prstGeom prst="rect">
            <a:avLst/>
          </a:prstGeom>
          <a:solidFill>
            <a:srgbClr val="0042AA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6200" tIns="76200" rIns="76200" bIns="76200" anchor="ctr">
            <a:spAutoFit/>
          </a:bodyPr>
          <a:lstStyle>
            <a:lvl1pPr marL="57799" marR="57799" algn="ctr" defTabSz="1295400">
              <a:spcBef>
                <a:spcPts val="0"/>
              </a:spcBef>
              <a:buClr>
                <a:srgbClr val="FFA900"/>
              </a:buClr>
              <a:defRPr sz="2400">
                <a:solidFill>
                  <a:srgbClr val="FFA900"/>
                </a:solidFill>
                <a:uFill>
                  <a:solidFill>
                    <a:srgbClr val="FFA900"/>
                  </a:solidFill>
                </a:uFill>
              </a:defRPr>
            </a:lvl1pPr>
          </a:lstStyle>
          <a:p>
            <a:pPr/>
            <a:r>
              <a:t>spatial</a:t>
            </a:r>
          </a:p>
        </p:txBody>
      </p:sp>
      <p:sp>
        <p:nvSpPr>
          <p:cNvPr id="690" name="Line"/>
          <p:cNvSpPr/>
          <p:nvPr/>
        </p:nvSpPr>
        <p:spPr>
          <a:xfrm>
            <a:off x="4405502" y="5990513"/>
            <a:ext cx="1399" cy="1969489"/>
          </a:xfrm>
          <a:prstGeom prst="line">
            <a:avLst/>
          </a:prstGeom>
          <a:ln w="38100">
            <a:solidFill>
              <a:srgbClr val="00AAD6"/>
            </a:solidFill>
            <a:headEnd type="triangle"/>
            <a:tailEnd type="triangle"/>
          </a:ln>
        </p:spPr>
        <p:txBody>
          <a:bodyPr lIns="0" tIns="0" rIns="0" bIns="0"/>
          <a:lstStyle/>
          <a:p>
            <a:pPr defTabSz="914400">
              <a:spcBef>
                <a:spcPts val="0"/>
              </a:spcBef>
              <a:buClrTx/>
              <a:tabLst>
                <a:tab pos="914400" algn="l"/>
              </a:tabLst>
              <a:defRPr>
                <a:solidFill>
                  <a:srgbClr val="232A32"/>
                </a:solidFill>
              </a:defRPr>
            </a:pPr>
          </a:p>
        </p:txBody>
      </p:sp>
      <p:sp>
        <p:nvSpPr>
          <p:cNvPr id="691" name="diff.  d’intensité"/>
          <p:cNvSpPr/>
          <p:nvPr/>
        </p:nvSpPr>
        <p:spPr>
          <a:xfrm rot="5400000">
            <a:off x="4092235" y="6554470"/>
            <a:ext cx="1574801" cy="825501"/>
          </a:xfrm>
          <a:prstGeom prst="rect">
            <a:avLst/>
          </a:prstGeom>
          <a:solidFill>
            <a:srgbClr val="0042AA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6200" tIns="76200" rIns="76200" bIns="76200" anchor="ctr">
            <a:spAutoFit/>
          </a:bodyPr>
          <a:lstStyle/>
          <a:p>
            <a:pPr marL="57799" marR="57799" algn="ctr" defTabSz="1295400">
              <a:spcBef>
                <a:spcPts val="0"/>
              </a:spcBef>
              <a:buClr>
                <a:srgbClr val="00AAD6"/>
              </a:buClr>
              <a:defRPr sz="2400">
                <a:solidFill>
                  <a:srgbClr val="00AAD6"/>
                </a:solidFill>
                <a:uFill>
                  <a:solidFill>
                    <a:srgbClr val="00AAD6"/>
                  </a:solidFill>
                </a:uFill>
              </a:defRPr>
            </a:pPr>
            <a:r>
              <a:t>diff. </a:t>
            </a:r>
            <a:br/>
            <a:r>
              <a:t>d’intensité</a:t>
            </a:r>
          </a:p>
        </p:txBody>
      </p:sp>
      <p:sp>
        <p:nvSpPr>
          <p:cNvPr id="692" name="p"/>
          <p:cNvSpPr/>
          <p:nvPr/>
        </p:nvSpPr>
        <p:spPr>
          <a:xfrm>
            <a:off x="2394875" y="2881771"/>
            <a:ext cx="392415" cy="48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6200" tIns="76200" rIns="76200" bIns="76200" anchor="ctr">
            <a:spAutoFit/>
          </a:bodyPr>
          <a:lstStyle>
            <a:lvl1pPr marL="57799" marR="57799" algn="ctr" defTabSz="1295400">
              <a:spcBef>
                <a:spcPts val="0"/>
              </a:spcBef>
              <a:buClr>
                <a:srgbClr val="FFFFFF"/>
              </a:buClr>
              <a:buFont typeface="Times New Roman"/>
              <a:defRPr b="1"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pPr/>
            <a:r>
              <a:t>p</a:t>
            </a:r>
          </a:p>
        </p:txBody>
      </p:sp>
      <p:sp>
        <p:nvSpPr>
          <p:cNvPr id="693" name="p"/>
          <p:cNvSpPr/>
          <p:nvPr/>
        </p:nvSpPr>
        <p:spPr>
          <a:xfrm>
            <a:off x="2394875" y="5872795"/>
            <a:ext cx="392415" cy="48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6200" tIns="76200" rIns="76200" bIns="76200" anchor="ctr">
            <a:spAutoFit/>
          </a:bodyPr>
          <a:lstStyle>
            <a:lvl1pPr marL="57799" marR="57799" algn="ctr" defTabSz="1295400">
              <a:spcBef>
                <a:spcPts val="0"/>
              </a:spcBef>
              <a:buClr>
                <a:srgbClr val="FFFFFF"/>
              </a:buClr>
              <a:buFont typeface="Times New Roman"/>
              <a:defRPr b="1"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pPr/>
            <a:r>
              <a:t>p</a:t>
            </a:r>
          </a:p>
        </p:txBody>
      </p:sp>
      <p:sp>
        <p:nvSpPr>
          <p:cNvPr id="694" name="q"/>
          <p:cNvSpPr/>
          <p:nvPr/>
        </p:nvSpPr>
        <p:spPr>
          <a:xfrm>
            <a:off x="1841500" y="3752850"/>
            <a:ext cx="392415" cy="482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6200" tIns="76200" rIns="76200" bIns="76200" anchor="ctr">
            <a:spAutoFit/>
          </a:bodyPr>
          <a:lstStyle>
            <a:lvl1pPr marL="57799" marR="57799" algn="ctr" defTabSz="1295400">
              <a:spcBef>
                <a:spcPts val="0"/>
              </a:spcBef>
              <a:buClr>
                <a:srgbClr val="FFFFFF"/>
              </a:buClr>
              <a:buFont typeface="Times New Roman"/>
              <a:defRPr b="1"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pPr/>
            <a:r>
              <a:t>q</a:t>
            </a:r>
          </a:p>
        </p:txBody>
      </p:sp>
      <p:sp>
        <p:nvSpPr>
          <p:cNvPr id="695" name="Circle"/>
          <p:cNvSpPr/>
          <p:nvPr/>
        </p:nvSpPr>
        <p:spPr>
          <a:xfrm>
            <a:off x="2139526" y="4451773"/>
            <a:ext cx="114301" cy="114301"/>
          </a:xfrm>
          <a:prstGeom prst="ellipse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txBody>
          <a:bodyPr lIns="50800" tIns="50800" rIns="50800" bIns="50800" anchor="ctr"/>
          <a:lstStyle/>
          <a:p>
            <a:pPr marL="57799" marR="57799" algn="ctr" defTabSz="1295400">
              <a:spcBef>
                <a:spcPts val="0"/>
              </a:spcBef>
              <a:def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696" name="Circle"/>
          <p:cNvSpPr/>
          <p:nvPr/>
        </p:nvSpPr>
        <p:spPr>
          <a:xfrm>
            <a:off x="2139526" y="7394786"/>
            <a:ext cx="114301" cy="114301"/>
          </a:xfrm>
          <a:prstGeom prst="ellipse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txBody>
          <a:bodyPr lIns="50800" tIns="50800" rIns="50800" bIns="50800" anchor="ctr"/>
          <a:lstStyle/>
          <a:p>
            <a:pPr marL="57799" marR="57799" algn="ctr" defTabSz="1295400">
              <a:spcBef>
                <a:spcPts val="0"/>
              </a:spcBef>
              <a:def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697" name="q"/>
          <p:cNvSpPr/>
          <p:nvPr/>
        </p:nvSpPr>
        <p:spPr>
          <a:xfrm>
            <a:off x="1804262" y="6704105"/>
            <a:ext cx="392415" cy="48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6200" tIns="76200" rIns="76200" bIns="76200" anchor="ctr">
            <a:spAutoFit/>
          </a:bodyPr>
          <a:lstStyle>
            <a:lvl1pPr marL="57799" marR="57799" algn="ctr" defTabSz="1295400">
              <a:spcBef>
                <a:spcPts val="0"/>
              </a:spcBef>
              <a:buClr>
                <a:srgbClr val="FFFFFF"/>
              </a:buClr>
              <a:buFont typeface="Times New Roman"/>
              <a:defRPr b="1"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pPr/>
            <a:r>
              <a:t>q</a:t>
            </a:r>
          </a:p>
        </p:txBody>
      </p:sp>
      <p:sp>
        <p:nvSpPr>
          <p:cNvPr id="698" name="Gaussien"/>
          <p:cNvSpPr/>
          <p:nvPr/>
        </p:nvSpPr>
        <p:spPr>
          <a:xfrm>
            <a:off x="5854534" y="3570144"/>
            <a:ext cx="1096269" cy="4337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6200" tIns="76200" rIns="76200" bIns="76200" anchor="ctr">
            <a:spAutoFit/>
          </a:bodyPr>
          <a:lstStyle>
            <a:lvl1pPr algn="ctr" defTabSz="457200">
              <a:spcBef>
                <a:spcPts val="0"/>
              </a:spcBef>
              <a:defRPr>
                <a:solidFill>
                  <a:srgbClr val="232A32"/>
                </a:solidFill>
              </a:defRPr>
            </a:lvl1pPr>
          </a:lstStyle>
          <a:p>
            <a:pPr/>
            <a:r>
              <a:t>Gaussien</a:t>
            </a:r>
          </a:p>
        </p:txBody>
      </p:sp>
      <p:sp>
        <p:nvSpPr>
          <p:cNvPr id="699" name="Bilatéral"/>
          <p:cNvSpPr/>
          <p:nvPr/>
        </p:nvSpPr>
        <p:spPr>
          <a:xfrm>
            <a:off x="5882874" y="6331671"/>
            <a:ext cx="1039590" cy="4337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6200" tIns="76200" rIns="76200" bIns="76200" anchor="ctr">
            <a:spAutoFit/>
          </a:bodyPr>
          <a:lstStyle/>
          <a:p>
            <a:pPr/>
            <a:r>
              <a:t>Bilatéral</a:t>
            </a:r>
          </a:p>
        </p:txBody>
      </p:sp>
      <p:pic>
        <p:nvPicPr>
          <p:cNvPr id="700" name="MathTypeImage.pdf" descr="MathTypeImage.pdf"/>
          <p:cNvPicPr>
            <a:picLocks noChangeAspect="1"/>
          </p:cNvPicPr>
          <p:nvPr/>
        </p:nvPicPr>
        <p:blipFill>
          <a:blip r:embed="rId9">
            <a:extLst/>
          </a:blip>
          <a:srcRect l="0" t="0" r="0" b="0"/>
          <a:stretch>
            <a:fillRect/>
          </a:stretch>
        </p:blipFill>
        <p:spPr>
          <a:xfrm>
            <a:off x="6554966" y="4023016"/>
            <a:ext cx="4594796" cy="1633090"/>
          </a:xfrm>
          <a:prstGeom prst="rect">
            <a:avLst/>
          </a:prstGeom>
          <a:ln w="12700">
            <a:miter lim="400000"/>
          </a:ln>
        </p:spPr>
      </p:pic>
      <p:pic>
        <p:nvPicPr>
          <p:cNvPr id="701" name="MathTypeImage.pdf" descr="MathTypeImage.pdf"/>
          <p:cNvPicPr>
            <a:picLocks noChangeAspect="1"/>
          </p:cNvPicPr>
          <p:nvPr/>
        </p:nvPicPr>
        <p:blipFill>
          <a:blip r:embed="rId10">
            <a:extLst/>
          </a:blip>
          <a:srcRect l="0" t="0" r="0" b="0"/>
          <a:stretch>
            <a:fillRect/>
          </a:stretch>
        </p:blipFill>
        <p:spPr>
          <a:xfrm>
            <a:off x="6295352" y="6757802"/>
            <a:ext cx="5906268" cy="138832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Class="entr" nodeType="after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after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entr" nodeType="after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afterEffect" presetSubtype="0" presetID="1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afterEffect" presetSubtype="0" presetID="1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afterEffect" presetSubtype="0" presetID="1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Class="entr" nodeType="afterEffect" presetSubtype="0" presetID="1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Class="entr" nodeType="afterEffect" presetSubtype="0" presetID="1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6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Class="entr" nodeType="afterEffect" presetSubtype="0" presetID="1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6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Class="entr" nodeType="afterEffect" presetSubtype="0" presetID="1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Class="entr" nodeType="afterEffect" presetSubtype="0" presetID="1" grpId="1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9" fill="hold"/>
                                        <p:tgtEl>
                                          <p:spTgt spid="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693" grpId="8"/>
      <p:bldP build="whole" bldLvl="1" animBg="1" rev="0" advAuto="0" spid="691" grpId="7"/>
      <p:bldP build="whole" bldLvl="1" animBg="1" rev="0" advAuto="0" spid="696" grpId="9"/>
      <p:bldP build="whole" bldLvl="1" animBg="1" rev="0" advAuto="0" spid="690" grpId="6"/>
      <p:bldP build="whole" bldLvl="1" animBg="1" rev="0" advAuto="0" spid="697" grpId="10"/>
      <p:bldP build="whole" bldLvl="1" animBg="1" rev="0" advAuto="0" spid="699" grpId="11"/>
      <p:bldP build="whole" bldLvl="1" animBg="1" rev="0" advAuto="0" spid="688" grpId="4"/>
      <p:bldP build="whole" bldLvl="1" animBg="1" rev="0" advAuto="0" spid="682" grpId="2"/>
      <p:bldP build="whole" bldLvl="1" animBg="1" rev="0" advAuto="0" spid="681" grpId="1"/>
      <p:bldP build="whole" bldLvl="1" animBg="1" rev="0" advAuto="0" spid="701" grpId="12"/>
      <p:bldP build="whole" bldLvl="1" animBg="1" rev="0" advAuto="0" spid="684" grpId="3"/>
      <p:bldP build="whole" bldLvl="1" animBg="1" rev="0" advAuto="0" spid="689" grpId="5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5" name="Source : S. Paris, A Gentle Introduction to Bilateral Filtering and its Applications, SIGGRAPH’07 Source : S. Paris, A Gentle Introduction to Bilateral Filtering and its Applications, SIGGRAPH’07" descr="Source : S. Paris, A Gentle Introduction to Bilateral Filtering and its Applications, SIGGRAPH’07 Source : S. Paris, A Gentle Introduction to Bilateral Filtering and its Applications, SIGGRAPH’07"/>
          <p:cNvPicPr>
            <a:picLocks noChangeAspect="0"/>
          </p:cNvPicPr>
          <p:nvPr>
            <p:ph type="body" idx="21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88900" y="8645711"/>
            <a:ext cx="6108700" cy="853889"/>
          </a:xfrm>
          <a:prstGeom prst="rect">
            <a:avLst/>
          </a:prstGeom>
          <a:ln w="9525">
            <a:round/>
          </a:ln>
          <a:effectLst>
            <a:outerShdw sx="100000" sy="100000" kx="0" ky="0" algn="b" rotWithShape="0" blurRad="12700" dist="12700" dir="1980000">
              <a:srgbClr val="D6D6D6"/>
            </a:outerShdw>
          </a:effectLst>
        </p:spPr>
      </p:pic>
      <p:sp>
        <p:nvSpPr>
          <p:cNvPr id="706" name="Filtre bilatéral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buAutoNum type="arabicPeriod" startAt="4"/>
            </a:pPr>
            <a:r>
              <a:t>Filtre bilatéral</a:t>
            </a:r>
          </a:p>
          <a:p>
            <a:pPr lvl="2">
              <a:buBlip>
                <a:blip r:embed="rId3"/>
              </a:buBlip>
            </a:pPr>
            <a:r>
              <a:t>2D</a:t>
            </a:r>
          </a:p>
        </p:txBody>
      </p:sp>
      <p:sp>
        <p:nvSpPr>
          <p:cNvPr id="707" name="Réduction du bru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buAutoNum type="arabicPeriod" startAt="2"/>
            </a:lvl1pPr>
          </a:lstStyle>
          <a:p>
            <a:pPr/>
            <a:r>
              <a:t>Réduction du bruit</a:t>
            </a:r>
          </a:p>
        </p:txBody>
      </p:sp>
      <p:pic>
        <p:nvPicPr>
          <p:cNvPr id="708" name="temp.pdf" descr="temp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774692" y="2402399"/>
            <a:ext cx="9473895" cy="146577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716" name="Group"/>
          <p:cNvGrpSpPr/>
          <p:nvPr/>
        </p:nvGrpSpPr>
        <p:grpSpPr>
          <a:xfrm>
            <a:off x="9247474" y="4299830"/>
            <a:ext cx="3406003" cy="2635651"/>
            <a:chOff x="-13" y="36"/>
            <a:chExt cx="3406001" cy="2635650"/>
          </a:xfrm>
        </p:grpSpPr>
        <p:pic>
          <p:nvPicPr>
            <p:cNvPr id="709" name="image.png" descr="image.png"/>
            <p:cNvPicPr>
              <a:picLocks noChangeAspect="0"/>
            </p:cNvPicPr>
            <p:nvPr/>
          </p:nvPicPr>
          <p:blipFill>
            <a:blip r:embed="rId5">
              <a:extLst/>
            </a:blip>
            <a:srcRect l="1188" t="1025" r="660" b="1638"/>
            <a:stretch>
              <a:fillRect/>
            </a:stretch>
          </p:blipFill>
          <p:spPr>
            <a:xfrm>
              <a:off x="-14" y="36"/>
              <a:ext cx="3406003" cy="26356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8" h="21599" fill="norm" stroke="1" extrusionOk="0">
                  <a:moveTo>
                    <a:pt x="11211" y="0"/>
                  </a:moveTo>
                  <a:cubicBezTo>
                    <a:pt x="11208" y="-1"/>
                    <a:pt x="11206" y="9"/>
                    <a:pt x="11206" y="29"/>
                  </a:cubicBezTo>
                  <a:cubicBezTo>
                    <a:pt x="11206" y="54"/>
                    <a:pt x="11172" y="101"/>
                    <a:pt x="11133" y="133"/>
                  </a:cubicBezTo>
                  <a:cubicBezTo>
                    <a:pt x="11094" y="165"/>
                    <a:pt x="11047" y="206"/>
                    <a:pt x="11028" y="224"/>
                  </a:cubicBezTo>
                  <a:cubicBezTo>
                    <a:pt x="10999" y="251"/>
                    <a:pt x="10981" y="247"/>
                    <a:pt x="10932" y="198"/>
                  </a:cubicBezTo>
                  <a:cubicBezTo>
                    <a:pt x="10899" y="164"/>
                    <a:pt x="10858" y="136"/>
                    <a:pt x="10839" y="136"/>
                  </a:cubicBezTo>
                  <a:cubicBezTo>
                    <a:pt x="10820" y="136"/>
                    <a:pt x="10755" y="201"/>
                    <a:pt x="10694" y="279"/>
                  </a:cubicBezTo>
                  <a:lnTo>
                    <a:pt x="10581" y="422"/>
                  </a:lnTo>
                  <a:lnTo>
                    <a:pt x="10541" y="354"/>
                  </a:lnTo>
                  <a:cubicBezTo>
                    <a:pt x="10493" y="275"/>
                    <a:pt x="10457" y="282"/>
                    <a:pt x="10367" y="390"/>
                  </a:cubicBezTo>
                  <a:cubicBezTo>
                    <a:pt x="10308" y="460"/>
                    <a:pt x="10292" y="468"/>
                    <a:pt x="10189" y="455"/>
                  </a:cubicBezTo>
                  <a:cubicBezTo>
                    <a:pt x="10076" y="440"/>
                    <a:pt x="10033" y="400"/>
                    <a:pt x="9955" y="240"/>
                  </a:cubicBezTo>
                  <a:cubicBezTo>
                    <a:pt x="9944" y="216"/>
                    <a:pt x="9908" y="189"/>
                    <a:pt x="9875" y="182"/>
                  </a:cubicBezTo>
                  <a:cubicBezTo>
                    <a:pt x="9827" y="171"/>
                    <a:pt x="9815" y="180"/>
                    <a:pt x="9815" y="224"/>
                  </a:cubicBezTo>
                  <a:cubicBezTo>
                    <a:pt x="9815" y="254"/>
                    <a:pt x="9804" y="301"/>
                    <a:pt x="9792" y="328"/>
                  </a:cubicBezTo>
                  <a:cubicBezTo>
                    <a:pt x="9780" y="355"/>
                    <a:pt x="9762" y="411"/>
                    <a:pt x="9750" y="455"/>
                  </a:cubicBezTo>
                  <a:cubicBezTo>
                    <a:pt x="9731" y="521"/>
                    <a:pt x="9723" y="532"/>
                    <a:pt x="9697" y="504"/>
                  </a:cubicBezTo>
                  <a:cubicBezTo>
                    <a:pt x="9680" y="485"/>
                    <a:pt x="9667" y="453"/>
                    <a:pt x="9669" y="435"/>
                  </a:cubicBezTo>
                  <a:cubicBezTo>
                    <a:pt x="9672" y="416"/>
                    <a:pt x="9634" y="401"/>
                    <a:pt x="9574" y="396"/>
                  </a:cubicBezTo>
                  <a:cubicBezTo>
                    <a:pt x="9486" y="389"/>
                    <a:pt x="9465" y="399"/>
                    <a:pt x="9393" y="487"/>
                  </a:cubicBezTo>
                  <a:lnTo>
                    <a:pt x="9313" y="585"/>
                  </a:lnTo>
                  <a:lnTo>
                    <a:pt x="9232" y="540"/>
                  </a:lnTo>
                  <a:cubicBezTo>
                    <a:pt x="9098" y="463"/>
                    <a:pt x="9074" y="473"/>
                    <a:pt x="9009" y="627"/>
                  </a:cubicBezTo>
                  <a:cubicBezTo>
                    <a:pt x="8976" y="705"/>
                    <a:pt x="8916" y="804"/>
                    <a:pt x="8878" y="848"/>
                  </a:cubicBezTo>
                  <a:lnTo>
                    <a:pt x="8811" y="930"/>
                  </a:lnTo>
                  <a:lnTo>
                    <a:pt x="8677" y="757"/>
                  </a:lnTo>
                  <a:cubicBezTo>
                    <a:pt x="8574" y="624"/>
                    <a:pt x="8529" y="588"/>
                    <a:pt x="8479" y="588"/>
                  </a:cubicBezTo>
                  <a:cubicBezTo>
                    <a:pt x="8367" y="589"/>
                    <a:pt x="8325" y="616"/>
                    <a:pt x="8288" y="715"/>
                  </a:cubicBezTo>
                  <a:cubicBezTo>
                    <a:pt x="8258" y="798"/>
                    <a:pt x="8241" y="812"/>
                    <a:pt x="8170" y="816"/>
                  </a:cubicBezTo>
                  <a:cubicBezTo>
                    <a:pt x="8125" y="818"/>
                    <a:pt x="8073" y="821"/>
                    <a:pt x="8055" y="822"/>
                  </a:cubicBezTo>
                  <a:cubicBezTo>
                    <a:pt x="8037" y="824"/>
                    <a:pt x="7985" y="878"/>
                    <a:pt x="7939" y="943"/>
                  </a:cubicBezTo>
                  <a:cubicBezTo>
                    <a:pt x="7883" y="1024"/>
                    <a:pt x="7846" y="1055"/>
                    <a:pt x="7821" y="1044"/>
                  </a:cubicBezTo>
                  <a:cubicBezTo>
                    <a:pt x="7778" y="1024"/>
                    <a:pt x="7689" y="893"/>
                    <a:pt x="7688" y="848"/>
                  </a:cubicBezTo>
                  <a:cubicBezTo>
                    <a:pt x="7687" y="808"/>
                    <a:pt x="7627" y="746"/>
                    <a:pt x="7583" y="738"/>
                  </a:cubicBezTo>
                  <a:cubicBezTo>
                    <a:pt x="7564" y="734"/>
                    <a:pt x="7537" y="751"/>
                    <a:pt x="7522" y="777"/>
                  </a:cubicBezTo>
                  <a:cubicBezTo>
                    <a:pt x="7508" y="803"/>
                    <a:pt x="7489" y="814"/>
                    <a:pt x="7480" y="803"/>
                  </a:cubicBezTo>
                  <a:cubicBezTo>
                    <a:pt x="7471" y="792"/>
                    <a:pt x="7451" y="799"/>
                    <a:pt x="7435" y="816"/>
                  </a:cubicBezTo>
                  <a:cubicBezTo>
                    <a:pt x="7419" y="833"/>
                    <a:pt x="7404" y="837"/>
                    <a:pt x="7404" y="826"/>
                  </a:cubicBezTo>
                  <a:cubicBezTo>
                    <a:pt x="7404" y="814"/>
                    <a:pt x="7390" y="819"/>
                    <a:pt x="7372" y="839"/>
                  </a:cubicBezTo>
                  <a:cubicBezTo>
                    <a:pt x="7351" y="862"/>
                    <a:pt x="7283" y="875"/>
                    <a:pt x="7186" y="871"/>
                  </a:cubicBezTo>
                  <a:cubicBezTo>
                    <a:pt x="7046" y="866"/>
                    <a:pt x="7035" y="869"/>
                    <a:pt x="7035" y="923"/>
                  </a:cubicBezTo>
                  <a:cubicBezTo>
                    <a:pt x="7035" y="998"/>
                    <a:pt x="6846" y="1486"/>
                    <a:pt x="6817" y="1486"/>
                  </a:cubicBezTo>
                  <a:cubicBezTo>
                    <a:pt x="6805" y="1486"/>
                    <a:pt x="6789" y="1467"/>
                    <a:pt x="6782" y="1444"/>
                  </a:cubicBezTo>
                  <a:cubicBezTo>
                    <a:pt x="6775" y="1421"/>
                    <a:pt x="6757" y="1401"/>
                    <a:pt x="6742" y="1401"/>
                  </a:cubicBezTo>
                  <a:cubicBezTo>
                    <a:pt x="6726" y="1401"/>
                    <a:pt x="6696" y="1372"/>
                    <a:pt x="6674" y="1336"/>
                  </a:cubicBezTo>
                  <a:cubicBezTo>
                    <a:pt x="6605" y="1224"/>
                    <a:pt x="6550" y="1227"/>
                    <a:pt x="6458" y="1349"/>
                  </a:cubicBezTo>
                  <a:cubicBezTo>
                    <a:pt x="6413" y="1409"/>
                    <a:pt x="6368" y="1457"/>
                    <a:pt x="6360" y="1457"/>
                  </a:cubicBezTo>
                  <a:cubicBezTo>
                    <a:pt x="6352" y="1457"/>
                    <a:pt x="6322" y="1430"/>
                    <a:pt x="6292" y="1395"/>
                  </a:cubicBezTo>
                  <a:cubicBezTo>
                    <a:pt x="6262" y="1360"/>
                    <a:pt x="6214" y="1315"/>
                    <a:pt x="6187" y="1294"/>
                  </a:cubicBezTo>
                  <a:cubicBezTo>
                    <a:pt x="6142" y="1260"/>
                    <a:pt x="6134" y="1259"/>
                    <a:pt x="6109" y="1304"/>
                  </a:cubicBezTo>
                  <a:cubicBezTo>
                    <a:pt x="6093" y="1332"/>
                    <a:pt x="6079" y="1383"/>
                    <a:pt x="6079" y="1414"/>
                  </a:cubicBezTo>
                  <a:cubicBezTo>
                    <a:pt x="6077" y="1535"/>
                    <a:pt x="6025" y="1628"/>
                    <a:pt x="5933" y="1681"/>
                  </a:cubicBezTo>
                  <a:lnTo>
                    <a:pt x="5840" y="1736"/>
                  </a:lnTo>
                  <a:lnTo>
                    <a:pt x="5742" y="1626"/>
                  </a:lnTo>
                  <a:cubicBezTo>
                    <a:pt x="5688" y="1565"/>
                    <a:pt x="5623" y="1500"/>
                    <a:pt x="5599" y="1483"/>
                  </a:cubicBezTo>
                  <a:cubicBezTo>
                    <a:pt x="5575" y="1466"/>
                    <a:pt x="5560" y="1446"/>
                    <a:pt x="5567" y="1437"/>
                  </a:cubicBezTo>
                  <a:cubicBezTo>
                    <a:pt x="5580" y="1419"/>
                    <a:pt x="5540" y="1346"/>
                    <a:pt x="5516" y="1346"/>
                  </a:cubicBezTo>
                  <a:cubicBezTo>
                    <a:pt x="5508" y="1346"/>
                    <a:pt x="5502" y="1481"/>
                    <a:pt x="5501" y="1645"/>
                  </a:cubicBezTo>
                  <a:cubicBezTo>
                    <a:pt x="5501" y="1901"/>
                    <a:pt x="5495" y="1948"/>
                    <a:pt x="5461" y="1980"/>
                  </a:cubicBezTo>
                  <a:cubicBezTo>
                    <a:pt x="5424" y="2015"/>
                    <a:pt x="5421" y="2080"/>
                    <a:pt x="5426" y="3034"/>
                  </a:cubicBezTo>
                  <a:cubicBezTo>
                    <a:pt x="5429" y="3594"/>
                    <a:pt x="5440" y="4078"/>
                    <a:pt x="5451" y="4117"/>
                  </a:cubicBezTo>
                  <a:cubicBezTo>
                    <a:pt x="5462" y="4156"/>
                    <a:pt x="5473" y="4593"/>
                    <a:pt x="5474" y="5093"/>
                  </a:cubicBezTo>
                  <a:cubicBezTo>
                    <a:pt x="5474" y="5589"/>
                    <a:pt x="5483" y="6128"/>
                    <a:pt x="5491" y="6293"/>
                  </a:cubicBezTo>
                  <a:cubicBezTo>
                    <a:pt x="5499" y="6458"/>
                    <a:pt x="5497" y="6611"/>
                    <a:pt x="5489" y="6631"/>
                  </a:cubicBezTo>
                  <a:cubicBezTo>
                    <a:pt x="5481" y="6652"/>
                    <a:pt x="5470" y="6689"/>
                    <a:pt x="5464" y="6716"/>
                  </a:cubicBezTo>
                  <a:cubicBezTo>
                    <a:pt x="5447" y="6786"/>
                    <a:pt x="5355" y="6780"/>
                    <a:pt x="5263" y="6700"/>
                  </a:cubicBezTo>
                  <a:lnTo>
                    <a:pt x="5185" y="6631"/>
                  </a:lnTo>
                  <a:lnTo>
                    <a:pt x="5127" y="6716"/>
                  </a:lnTo>
                  <a:cubicBezTo>
                    <a:pt x="5096" y="6764"/>
                    <a:pt x="5069" y="6820"/>
                    <a:pt x="5069" y="6836"/>
                  </a:cubicBezTo>
                  <a:cubicBezTo>
                    <a:pt x="5069" y="6853"/>
                    <a:pt x="5020" y="6867"/>
                    <a:pt x="4959" y="6872"/>
                  </a:cubicBezTo>
                  <a:cubicBezTo>
                    <a:pt x="4870" y="6879"/>
                    <a:pt x="4825" y="6864"/>
                    <a:pt x="4730" y="6797"/>
                  </a:cubicBezTo>
                  <a:cubicBezTo>
                    <a:pt x="4604" y="6708"/>
                    <a:pt x="4590" y="6712"/>
                    <a:pt x="4477" y="6843"/>
                  </a:cubicBezTo>
                  <a:cubicBezTo>
                    <a:pt x="4447" y="6877"/>
                    <a:pt x="4415" y="6897"/>
                    <a:pt x="4404" y="6888"/>
                  </a:cubicBezTo>
                  <a:cubicBezTo>
                    <a:pt x="4393" y="6879"/>
                    <a:pt x="4373" y="6886"/>
                    <a:pt x="4359" y="6901"/>
                  </a:cubicBezTo>
                  <a:cubicBezTo>
                    <a:pt x="4344" y="6916"/>
                    <a:pt x="4300" y="6936"/>
                    <a:pt x="4261" y="6947"/>
                  </a:cubicBezTo>
                  <a:cubicBezTo>
                    <a:pt x="4222" y="6958"/>
                    <a:pt x="4195" y="6978"/>
                    <a:pt x="4201" y="6989"/>
                  </a:cubicBezTo>
                  <a:cubicBezTo>
                    <a:pt x="4212" y="7013"/>
                    <a:pt x="4089" y="7217"/>
                    <a:pt x="4063" y="7217"/>
                  </a:cubicBezTo>
                  <a:cubicBezTo>
                    <a:pt x="4053" y="7217"/>
                    <a:pt x="4001" y="7165"/>
                    <a:pt x="3947" y="7103"/>
                  </a:cubicBezTo>
                  <a:cubicBezTo>
                    <a:pt x="3848" y="6990"/>
                    <a:pt x="3781" y="6959"/>
                    <a:pt x="3776" y="7025"/>
                  </a:cubicBezTo>
                  <a:cubicBezTo>
                    <a:pt x="3771" y="7099"/>
                    <a:pt x="3764" y="7120"/>
                    <a:pt x="3716" y="7249"/>
                  </a:cubicBezTo>
                  <a:cubicBezTo>
                    <a:pt x="3689" y="7323"/>
                    <a:pt x="3661" y="7383"/>
                    <a:pt x="3653" y="7383"/>
                  </a:cubicBezTo>
                  <a:cubicBezTo>
                    <a:pt x="3626" y="7383"/>
                    <a:pt x="3560" y="7290"/>
                    <a:pt x="3560" y="7253"/>
                  </a:cubicBezTo>
                  <a:cubicBezTo>
                    <a:pt x="3560" y="7232"/>
                    <a:pt x="3548" y="7214"/>
                    <a:pt x="3533" y="7213"/>
                  </a:cubicBezTo>
                  <a:cubicBezTo>
                    <a:pt x="3518" y="7213"/>
                    <a:pt x="3482" y="7188"/>
                    <a:pt x="3452" y="7158"/>
                  </a:cubicBezTo>
                  <a:cubicBezTo>
                    <a:pt x="3370" y="7075"/>
                    <a:pt x="3273" y="7089"/>
                    <a:pt x="3194" y="7191"/>
                  </a:cubicBezTo>
                  <a:lnTo>
                    <a:pt x="3126" y="7275"/>
                  </a:lnTo>
                  <a:lnTo>
                    <a:pt x="2870" y="7269"/>
                  </a:lnTo>
                  <a:cubicBezTo>
                    <a:pt x="2628" y="7263"/>
                    <a:pt x="2608" y="7267"/>
                    <a:pt x="2541" y="7331"/>
                  </a:cubicBezTo>
                  <a:cubicBezTo>
                    <a:pt x="2502" y="7368"/>
                    <a:pt x="2458" y="7434"/>
                    <a:pt x="2441" y="7477"/>
                  </a:cubicBezTo>
                  <a:cubicBezTo>
                    <a:pt x="2407" y="7561"/>
                    <a:pt x="2386" y="7567"/>
                    <a:pt x="2322" y="7522"/>
                  </a:cubicBezTo>
                  <a:cubicBezTo>
                    <a:pt x="2299" y="7506"/>
                    <a:pt x="2280" y="7505"/>
                    <a:pt x="2280" y="7519"/>
                  </a:cubicBezTo>
                  <a:cubicBezTo>
                    <a:pt x="2280" y="7533"/>
                    <a:pt x="2256" y="7575"/>
                    <a:pt x="2230" y="7614"/>
                  </a:cubicBezTo>
                  <a:cubicBezTo>
                    <a:pt x="2203" y="7652"/>
                    <a:pt x="2172" y="7709"/>
                    <a:pt x="2159" y="7737"/>
                  </a:cubicBezTo>
                  <a:cubicBezTo>
                    <a:pt x="2119" y="7825"/>
                    <a:pt x="2070" y="7848"/>
                    <a:pt x="2014" y="7809"/>
                  </a:cubicBezTo>
                  <a:cubicBezTo>
                    <a:pt x="1986" y="7789"/>
                    <a:pt x="1946" y="7770"/>
                    <a:pt x="1926" y="7766"/>
                  </a:cubicBezTo>
                  <a:cubicBezTo>
                    <a:pt x="1906" y="7763"/>
                    <a:pt x="1872" y="7741"/>
                    <a:pt x="1850" y="7718"/>
                  </a:cubicBezTo>
                  <a:cubicBezTo>
                    <a:pt x="1829" y="7694"/>
                    <a:pt x="1770" y="7653"/>
                    <a:pt x="1717" y="7623"/>
                  </a:cubicBezTo>
                  <a:cubicBezTo>
                    <a:pt x="1624" y="7571"/>
                    <a:pt x="1621" y="7571"/>
                    <a:pt x="1592" y="7623"/>
                  </a:cubicBezTo>
                  <a:cubicBezTo>
                    <a:pt x="1575" y="7653"/>
                    <a:pt x="1562" y="7690"/>
                    <a:pt x="1562" y="7708"/>
                  </a:cubicBezTo>
                  <a:cubicBezTo>
                    <a:pt x="1562" y="7726"/>
                    <a:pt x="1549" y="7777"/>
                    <a:pt x="1532" y="7822"/>
                  </a:cubicBezTo>
                  <a:cubicBezTo>
                    <a:pt x="1514" y="7867"/>
                    <a:pt x="1491" y="7939"/>
                    <a:pt x="1479" y="7981"/>
                  </a:cubicBezTo>
                  <a:cubicBezTo>
                    <a:pt x="1459" y="8049"/>
                    <a:pt x="1444" y="8059"/>
                    <a:pt x="1361" y="8059"/>
                  </a:cubicBezTo>
                  <a:cubicBezTo>
                    <a:pt x="1294" y="8059"/>
                    <a:pt x="1253" y="8075"/>
                    <a:pt x="1225" y="8114"/>
                  </a:cubicBezTo>
                  <a:cubicBezTo>
                    <a:pt x="1204" y="8145"/>
                    <a:pt x="1179" y="8170"/>
                    <a:pt x="1170" y="8170"/>
                  </a:cubicBezTo>
                  <a:cubicBezTo>
                    <a:pt x="1161" y="8170"/>
                    <a:pt x="1105" y="8121"/>
                    <a:pt x="1044" y="8059"/>
                  </a:cubicBezTo>
                  <a:cubicBezTo>
                    <a:pt x="984" y="7997"/>
                    <a:pt x="927" y="7945"/>
                    <a:pt x="919" y="7945"/>
                  </a:cubicBezTo>
                  <a:cubicBezTo>
                    <a:pt x="910" y="7945"/>
                    <a:pt x="879" y="7918"/>
                    <a:pt x="851" y="7883"/>
                  </a:cubicBezTo>
                  <a:cubicBezTo>
                    <a:pt x="789" y="7808"/>
                    <a:pt x="763" y="7844"/>
                    <a:pt x="771" y="7991"/>
                  </a:cubicBezTo>
                  <a:cubicBezTo>
                    <a:pt x="774" y="8044"/>
                    <a:pt x="769" y="8093"/>
                    <a:pt x="758" y="8101"/>
                  </a:cubicBezTo>
                  <a:cubicBezTo>
                    <a:pt x="748" y="8110"/>
                    <a:pt x="738" y="8156"/>
                    <a:pt x="738" y="8202"/>
                  </a:cubicBezTo>
                  <a:cubicBezTo>
                    <a:pt x="738" y="8320"/>
                    <a:pt x="677" y="8433"/>
                    <a:pt x="638" y="8391"/>
                  </a:cubicBezTo>
                  <a:cubicBezTo>
                    <a:pt x="621" y="8373"/>
                    <a:pt x="608" y="8342"/>
                    <a:pt x="608" y="8319"/>
                  </a:cubicBezTo>
                  <a:cubicBezTo>
                    <a:pt x="608" y="8296"/>
                    <a:pt x="595" y="8283"/>
                    <a:pt x="580" y="8290"/>
                  </a:cubicBezTo>
                  <a:cubicBezTo>
                    <a:pt x="565" y="8298"/>
                    <a:pt x="510" y="8255"/>
                    <a:pt x="457" y="8196"/>
                  </a:cubicBezTo>
                  <a:cubicBezTo>
                    <a:pt x="370" y="8099"/>
                    <a:pt x="350" y="8090"/>
                    <a:pt x="254" y="8098"/>
                  </a:cubicBezTo>
                  <a:cubicBezTo>
                    <a:pt x="195" y="8103"/>
                    <a:pt x="143" y="8114"/>
                    <a:pt x="138" y="8121"/>
                  </a:cubicBezTo>
                  <a:cubicBezTo>
                    <a:pt x="133" y="8128"/>
                    <a:pt x="126" y="8187"/>
                    <a:pt x="123" y="8254"/>
                  </a:cubicBezTo>
                  <a:cubicBezTo>
                    <a:pt x="117" y="8372"/>
                    <a:pt x="84" y="8429"/>
                    <a:pt x="55" y="8368"/>
                  </a:cubicBezTo>
                  <a:cubicBezTo>
                    <a:pt x="47" y="8352"/>
                    <a:pt x="31" y="8339"/>
                    <a:pt x="20" y="8339"/>
                  </a:cubicBezTo>
                  <a:cubicBezTo>
                    <a:pt x="-7" y="8339"/>
                    <a:pt x="-7" y="8555"/>
                    <a:pt x="20" y="8576"/>
                  </a:cubicBezTo>
                  <a:cubicBezTo>
                    <a:pt x="32" y="8585"/>
                    <a:pt x="36" y="8629"/>
                    <a:pt x="30" y="8671"/>
                  </a:cubicBezTo>
                  <a:cubicBezTo>
                    <a:pt x="21" y="8731"/>
                    <a:pt x="30" y="8753"/>
                    <a:pt x="68" y="8775"/>
                  </a:cubicBezTo>
                  <a:cubicBezTo>
                    <a:pt x="94" y="8790"/>
                    <a:pt x="119" y="8830"/>
                    <a:pt x="123" y="8866"/>
                  </a:cubicBezTo>
                  <a:cubicBezTo>
                    <a:pt x="127" y="8901"/>
                    <a:pt x="146" y="8961"/>
                    <a:pt x="166" y="8999"/>
                  </a:cubicBezTo>
                  <a:cubicBezTo>
                    <a:pt x="185" y="9037"/>
                    <a:pt x="192" y="9071"/>
                    <a:pt x="183" y="9071"/>
                  </a:cubicBezTo>
                  <a:cubicBezTo>
                    <a:pt x="174" y="9071"/>
                    <a:pt x="181" y="9090"/>
                    <a:pt x="196" y="9113"/>
                  </a:cubicBezTo>
                  <a:cubicBezTo>
                    <a:pt x="211" y="9136"/>
                    <a:pt x="216" y="9155"/>
                    <a:pt x="208" y="9155"/>
                  </a:cubicBezTo>
                  <a:cubicBezTo>
                    <a:pt x="200" y="9155"/>
                    <a:pt x="218" y="9195"/>
                    <a:pt x="249" y="9246"/>
                  </a:cubicBezTo>
                  <a:cubicBezTo>
                    <a:pt x="279" y="9298"/>
                    <a:pt x="304" y="9355"/>
                    <a:pt x="304" y="9370"/>
                  </a:cubicBezTo>
                  <a:cubicBezTo>
                    <a:pt x="304" y="9385"/>
                    <a:pt x="333" y="9433"/>
                    <a:pt x="369" y="9477"/>
                  </a:cubicBezTo>
                  <a:cubicBezTo>
                    <a:pt x="415" y="9534"/>
                    <a:pt x="434" y="9585"/>
                    <a:pt x="434" y="9650"/>
                  </a:cubicBezTo>
                  <a:cubicBezTo>
                    <a:pt x="434" y="9700"/>
                    <a:pt x="445" y="9747"/>
                    <a:pt x="457" y="9757"/>
                  </a:cubicBezTo>
                  <a:cubicBezTo>
                    <a:pt x="469" y="9767"/>
                    <a:pt x="472" y="9787"/>
                    <a:pt x="464" y="9802"/>
                  </a:cubicBezTo>
                  <a:cubicBezTo>
                    <a:pt x="457" y="9817"/>
                    <a:pt x="468" y="9863"/>
                    <a:pt x="487" y="9900"/>
                  </a:cubicBezTo>
                  <a:cubicBezTo>
                    <a:pt x="506" y="9937"/>
                    <a:pt x="520" y="9999"/>
                    <a:pt x="520" y="10040"/>
                  </a:cubicBezTo>
                  <a:cubicBezTo>
                    <a:pt x="520" y="10080"/>
                    <a:pt x="541" y="10149"/>
                    <a:pt x="565" y="10193"/>
                  </a:cubicBezTo>
                  <a:cubicBezTo>
                    <a:pt x="589" y="10237"/>
                    <a:pt x="607" y="10284"/>
                    <a:pt x="605" y="10297"/>
                  </a:cubicBezTo>
                  <a:cubicBezTo>
                    <a:pt x="603" y="10309"/>
                    <a:pt x="604" y="10347"/>
                    <a:pt x="605" y="10381"/>
                  </a:cubicBezTo>
                  <a:cubicBezTo>
                    <a:pt x="607" y="10435"/>
                    <a:pt x="618" y="10442"/>
                    <a:pt x="688" y="10437"/>
                  </a:cubicBezTo>
                  <a:cubicBezTo>
                    <a:pt x="760" y="10431"/>
                    <a:pt x="772" y="10440"/>
                    <a:pt x="778" y="10502"/>
                  </a:cubicBezTo>
                  <a:cubicBezTo>
                    <a:pt x="782" y="10540"/>
                    <a:pt x="794" y="10584"/>
                    <a:pt x="803" y="10599"/>
                  </a:cubicBezTo>
                  <a:cubicBezTo>
                    <a:pt x="813" y="10615"/>
                    <a:pt x="825" y="10689"/>
                    <a:pt x="834" y="10765"/>
                  </a:cubicBezTo>
                  <a:cubicBezTo>
                    <a:pt x="842" y="10841"/>
                    <a:pt x="861" y="10937"/>
                    <a:pt x="874" y="10977"/>
                  </a:cubicBezTo>
                  <a:cubicBezTo>
                    <a:pt x="896" y="11047"/>
                    <a:pt x="902" y="11072"/>
                    <a:pt x="909" y="11136"/>
                  </a:cubicBezTo>
                  <a:cubicBezTo>
                    <a:pt x="913" y="11175"/>
                    <a:pt x="1000" y="11294"/>
                    <a:pt x="1055" y="11334"/>
                  </a:cubicBezTo>
                  <a:cubicBezTo>
                    <a:pt x="1106" y="11372"/>
                    <a:pt x="1215" y="11574"/>
                    <a:pt x="1200" y="11604"/>
                  </a:cubicBezTo>
                  <a:cubicBezTo>
                    <a:pt x="1181" y="11645"/>
                    <a:pt x="1298" y="12042"/>
                    <a:pt x="1356" y="12131"/>
                  </a:cubicBezTo>
                  <a:cubicBezTo>
                    <a:pt x="1371" y="12154"/>
                    <a:pt x="1394" y="12225"/>
                    <a:pt x="1409" y="12287"/>
                  </a:cubicBezTo>
                  <a:cubicBezTo>
                    <a:pt x="1423" y="12349"/>
                    <a:pt x="1443" y="12422"/>
                    <a:pt x="1454" y="12453"/>
                  </a:cubicBezTo>
                  <a:cubicBezTo>
                    <a:pt x="1464" y="12484"/>
                    <a:pt x="1479" y="12558"/>
                    <a:pt x="1486" y="12616"/>
                  </a:cubicBezTo>
                  <a:cubicBezTo>
                    <a:pt x="1495" y="12680"/>
                    <a:pt x="1513" y="12720"/>
                    <a:pt x="1532" y="12720"/>
                  </a:cubicBezTo>
                  <a:cubicBezTo>
                    <a:pt x="1549" y="12720"/>
                    <a:pt x="1592" y="12807"/>
                    <a:pt x="1630" y="12912"/>
                  </a:cubicBezTo>
                  <a:cubicBezTo>
                    <a:pt x="1667" y="13016"/>
                    <a:pt x="1706" y="13122"/>
                    <a:pt x="1717" y="13149"/>
                  </a:cubicBezTo>
                  <a:cubicBezTo>
                    <a:pt x="1728" y="13176"/>
                    <a:pt x="1737" y="13224"/>
                    <a:pt x="1737" y="13257"/>
                  </a:cubicBezTo>
                  <a:cubicBezTo>
                    <a:pt x="1737" y="13289"/>
                    <a:pt x="1756" y="13349"/>
                    <a:pt x="1778" y="13390"/>
                  </a:cubicBezTo>
                  <a:cubicBezTo>
                    <a:pt x="1800" y="13431"/>
                    <a:pt x="1823" y="13517"/>
                    <a:pt x="1830" y="13579"/>
                  </a:cubicBezTo>
                  <a:cubicBezTo>
                    <a:pt x="1838" y="13640"/>
                    <a:pt x="1892" y="13817"/>
                    <a:pt x="1951" y="13972"/>
                  </a:cubicBezTo>
                  <a:cubicBezTo>
                    <a:pt x="2010" y="14127"/>
                    <a:pt x="2070" y="14299"/>
                    <a:pt x="2084" y="14356"/>
                  </a:cubicBezTo>
                  <a:cubicBezTo>
                    <a:pt x="2101" y="14427"/>
                    <a:pt x="2122" y="14464"/>
                    <a:pt x="2154" y="14470"/>
                  </a:cubicBezTo>
                  <a:cubicBezTo>
                    <a:pt x="2187" y="14476"/>
                    <a:pt x="2203" y="14499"/>
                    <a:pt x="2204" y="14548"/>
                  </a:cubicBezTo>
                  <a:cubicBezTo>
                    <a:pt x="2206" y="14586"/>
                    <a:pt x="2217" y="14644"/>
                    <a:pt x="2230" y="14675"/>
                  </a:cubicBezTo>
                  <a:cubicBezTo>
                    <a:pt x="2242" y="14705"/>
                    <a:pt x="2248" y="14747"/>
                    <a:pt x="2242" y="14769"/>
                  </a:cubicBezTo>
                  <a:cubicBezTo>
                    <a:pt x="2236" y="14791"/>
                    <a:pt x="2241" y="14799"/>
                    <a:pt x="2255" y="14788"/>
                  </a:cubicBezTo>
                  <a:cubicBezTo>
                    <a:pt x="2289" y="14761"/>
                    <a:pt x="2308" y="14825"/>
                    <a:pt x="2280" y="14870"/>
                  </a:cubicBezTo>
                  <a:cubicBezTo>
                    <a:pt x="2261" y="14898"/>
                    <a:pt x="2264" y="14909"/>
                    <a:pt x="2285" y="14919"/>
                  </a:cubicBezTo>
                  <a:cubicBezTo>
                    <a:pt x="2300" y="14925"/>
                    <a:pt x="2312" y="14954"/>
                    <a:pt x="2312" y="14984"/>
                  </a:cubicBezTo>
                  <a:cubicBezTo>
                    <a:pt x="2313" y="15013"/>
                    <a:pt x="2325" y="15036"/>
                    <a:pt x="2340" y="15032"/>
                  </a:cubicBezTo>
                  <a:cubicBezTo>
                    <a:pt x="2355" y="15028"/>
                    <a:pt x="2372" y="15042"/>
                    <a:pt x="2378" y="15065"/>
                  </a:cubicBezTo>
                  <a:cubicBezTo>
                    <a:pt x="2383" y="15088"/>
                    <a:pt x="2395" y="15132"/>
                    <a:pt x="2403" y="15159"/>
                  </a:cubicBezTo>
                  <a:cubicBezTo>
                    <a:pt x="2421" y="15220"/>
                    <a:pt x="2425" y="15246"/>
                    <a:pt x="2428" y="15328"/>
                  </a:cubicBezTo>
                  <a:cubicBezTo>
                    <a:pt x="2429" y="15364"/>
                    <a:pt x="2457" y="15424"/>
                    <a:pt x="2488" y="15462"/>
                  </a:cubicBezTo>
                  <a:cubicBezTo>
                    <a:pt x="2520" y="15499"/>
                    <a:pt x="2548" y="15560"/>
                    <a:pt x="2551" y="15598"/>
                  </a:cubicBezTo>
                  <a:cubicBezTo>
                    <a:pt x="2554" y="15636"/>
                    <a:pt x="2566" y="15685"/>
                    <a:pt x="2576" y="15706"/>
                  </a:cubicBezTo>
                  <a:cubicBezTo>
                    <a:pt x="2586" y="15726"/>
                    <a:pt x="2597" y="15771"/>
                    <a:pt x="2601" y="15810"/>
                  </a:cubicBezTo>
                  <a:cubicBezTo>
                    <a:pt x="2605" y="15848"/>
                    <a:pt x="2632" y="15915"/>
                    <a:pt x="2661" y="15956"/>
                  </a:cubicBezTo>
                  <a:cubicBezTo>
                    <a:pt x="2691" y="15997"/>
                    <a:pt x="2720" y="16054"/>
                    <a:pt x="2724" y="16083"/>
                  </a:cubicBezTo>
                  <a:cubicBezTo>
                    <a:pt x="2728" y="16112"/>
                    <a:pt x="2733" y="16138"/>
                    <a:pt x="2734" y="16141"/>
                  </a:cubicBezTo>
                  <a:cubicBezTo>
                    <a:pt x="2735" y="16145"/>
                    <a:pt x="2735" y="16153"/>
                    <a:pt x="2734" y="16161"/>
                  </a:cubicBezTo>
                  <a:cubicBezTo>
                    <a:pt x="2734" y="16169"/>
                    <a:pt x="2751" y="16215"/>
                    <a:pt x="2769" y="16262"/>
                  </a:cubicBezTo>
                  <a:cubicBezTo>
                    <a:pt x="2788" y="16308"/>
                    <a:pt x="2798" y="16356"/>
                    <a:pt x="2792" y="16369"/>
                  </a:cubicBezTo>
                  <a:cubicBezTo>
                    <a:pt x="2786" y="16382"/>
                    <a:pt x="2792" y="16408"/>
                    <a:pt x="2807" y="16424"/>
                  </a:cubicBezTo>
                  <a:cubicBezTo>
                    <a:pt x="2828" y="16446"/>
                    <a:pt x="2853" y="16440"/>
                    <a:pt x="2903" y="16402"/>
                  </a:cubicBezTo>
                  <a:cubicBezTo>
                    <a:pt x="2977" y="16343"/>
                    <a:pt x="2995" y="16353"/>
                    <a:pt x="2995" y="16447"/>
                  </a:cubicBezTo>
                  <a:cubicBezTo>
                    <a:pt x="2995" y="16482"/>
                    <a:pt x="3004" y="16518"/>
                    <a:pt x="3013" y="16525"/>
                  </a:cubicBezTo>
                  <a:cubicBezTo>
                    <a:pt x="3022" y="16533"/>
                    <a:pt x="3033" y="16585"/>
                    <a:pt x="3036" y="16642"/>
                  </a:cubicBezTo>
                  <a:cubicBezTo>
                    <a:pt x="3039" y="16700"/>
                    <a:pt x="3051" y="16770"/>
                    <a:pt x="3063" y="16798"/>
                  </a:cubicBezTo>
                  <a:cubicBezTo>
                    <a:pt x="3075" y="16827"/>
                    <a:pt x="3079" y="16850"/>
                    <a:pt x="3073" y="16850"/>
                  </a:cubicBezTo>
                  <a:cubicBezTo>
                    <a:pt x="3068" y="16850"/>
                    <a:pt x="3074" y="16891"/>
                    <a:pt x="3086" y="16942"/>
                  </a:cubicBezTo>
                  <a:cubicBezTo>
                    <a:pt x="3098" y="16992"/>
                    <a:pt x="3113" y="17075"/>
                    <a:pt x="3118" y="17127"/>
                  </a:cubicBezTo>
                  <a:cubicBezTo>
                    <a:pt x="3124" y="17179"/>
                    <a:pt x="3148" y="17272"/>
                    <a:pt x="3171" y="17335"/>
                  </a:cubicBezTo>
                  <a:cubicBezTo>
                    <a:pt x="3195" y="17398"/>
                    <a:pt x="3214" y="17467"/>
                    <a:pt x="3214" y="17485"/>
                  </a:cubicBezTo>
                  <a:cubicBezTo>
                    <a:pt x="3214" y="17503"/>
                    <a:pt x="3234" y="17540"/>
                    <a:pt x="3259" y="17569"/>
                  </a:cubicBezTo>
                  <a:cubicBezTo>
                    <a:pt x="3295" y="17611"/>
                    <a:pt x="3309" y="17615"/>
                    <a:pt x="3342" y="17589"/>
                  </a:cubicBezTo>
                  <a:cubicBezTo>
                    <a:pt x="3403" y="17539"/>
                    <a:pt x="3430" y="17598"/>
                    <a:pt x="3462" y="17849"/>
                  </a:cubicBezTo>
                  <a:cubicBezTo>
                    <a:pt x="3466" y="17880"/>
                    <a:pt x="3472" y="17907"/>
                    <a:pt x="3475" y="17911"/>
                  </a:cubicBezTo>
                  <a:cubicBezTo>
                    <a:pt x="3477" y="17915"/>
                    <a:pt x="3481" y="17928"/>
                    <a:pt x="3483" y="17940"/>
                  </a:cubicBezTo>
                  <a:cubicBezTo>
                    <a:pt x="3494" y="18018"/>
                    <a:pt x="3549" y="18142"/>
                    <a:pt x="3573" y="18142"/>
                  </a:cubicBezTo>
                  <a:cubicBezTo>
                    <a:pt x="3608" y="18142"/>
                    <a:pt x="3626" y="18175"/>
                    <a:pt x="3641" y="18275"/>
                  </a:cubicBezTo>
                  <a:cubicBezTo>
                    <a:pt x="3656" y="18376"/>
                    <a:pt x="3666" y="18433"/>
                    <a:pt x="3671" y="18451"/>
                  </a:cubicBezTo>
                  <a:cubicBezTo>
                    <a:pt x="3673" y="18458"/>
                    <a:pt x="3676" y="18477"/>
                    <a:pt x="3678" y="18493"/>
                  </a:cubicBezTo>
                  <a:cubicBezTo>
                    <a:pt x="3680" y="18508"/>
                    <a:pt x="3692" y="18571"/>
                    <a:pt x="3706" y="18633"/>
                  </a:cubicBezTo>
                  <a:cubicBezTo>
                    <a:pt x="3738" y="18774"/>
                    <a:pt x="3770" y="18962"/>
                    <a:pt x="3776" y="19052"/>
                  </a:cubicBezTo>
                  <a:cubicBezTo>
                    <a:pt x="3777" y="19067"/>
                    <a:pt x="3802" y="19049"/>
                    <a:pt x="3832" y="19013"/>
                  </a:cubicBezTo>
                  <a:lnTo>
                    <a:pt x="3884" y="18948"/>
                  </a:lnTo>
                  <a:lnTo>
                    <a:pt x="3912" y="19030"/>
                  </a:lnTo>
                  <a:cubicBezTo>
                    <a:pt x="3926" y="19074"/>
                    <a:pt x="3939" y="19129"/>
                    <a:pt x="3942" y="19150"/>
                  </a:cubicBezTo>
                  <a:cubicBezTo>
                    <a:pt x="3945" y="19170"/>
                    <a:pt x="3956" y="19209"/>
                    <a:pt x="3965" y="19234"/>
                  </a:cubicBezTo>
                  <a:cubicBezTo>
                    <a:pt x="3973" y="19260"/>
                    <a:pt x="3984" y="19300"/>
                    <a:pt x="3987" y="19322"/>
                  </a:cubicBezTo>
                  <a:cubicBezTo>
                    <a:pt x="3994" y="19364"/>
                    <a:pt x="4022" y="19449"/>
                    <a:pt x="4073" y="19576"/>
                  </a:cubicBezTo>
                  <a:cubicBezTo>
                    <a:pt x="4088" y="19615"/>
                    <a:pt x="4101" y="19683"/>
                    <a:pt x="4105" y="19729"/>
                  </a:cubicBezTo>
                  <a:cubicBezTo>
                    <a:pt x="4109" y="19775"/>
                    <a:pt x="4119" y="19827"/>
                    <a:pt x="4128" y="19843"/>
                  </a:cubicBezTo>
                  <a:cubicBezTo>
                    <a:pt x="4152" y="19887"/>
                    <a:pt x="4212" y="20200"/>
                    <a:pt x="4201" y="20223"/>
                  </a:cubicBezTo>
                  <a:cubicBezTo>
                    <a:pt x="4195" y="20235"/>
                    <a:pt x="4201" y="20252"/>
                    <a:pt x="4213" y="20262"/>
                  </a:cubicBezTo>
                  <a:cubicBezTo>
                    <a:pt x="4225" y="20272"/>
                    <a:pt x="4230" y="20291"/>
                    <a:pt x="4223" y="20305"/>
                  </a:cubicBezTo>
                  <a:cubicBezTo>
                    <a:pt x="4217" y="20318"/>
                    <a:pt x="4221" y="20337"/>
                    <a:pt x="4233" y="20347"/>
                  </a:cubicBezTo>
                  <a:cubicBezTo>
                    <a:pt x="4245" y="20357"/>
                    <a:pt x="4256" y="20395"/>
                    <a:pt x="4256" y="20431"/>
                  </a:cubicBezTo>
                  <a:cubicBezTo>
                    <a:pt x="4256" y="20501"/>
                    <a:pt x="4382" y="20849"/>
                    <a:pt x="4457" y="20988"/>
                  </a:cubicBezTo>
                  <a:cubicBezTo>
                    <a:pt x="4480" y="21031"/>
                    <a:pt x="4521" y="21079"/>
                    <a:pt x="4547" y="21092"/>
                  </a:cubicBezTo>
                  <a:cubicBezTo>
                    <a:pt x="4573" y="21104"/>
                    <a:pt x="4595" y="21140"/>
                    <a:pt x="4597" y="21173"/>
                  </a:cubicBezTo>
                  <a:cubicBezTo>
                    <a:pt x="4603" y="21279"/>
                    <a:pt x="4687" y="21388"/>
                    <a:pt x="4763" y="21388"/>
                  </a:cubicBezTo>
                  <a:cubicBezTo>
                    <a:pt x="4821" y="21388"/>
                    <a:pt x="4838" y="21403"/>
                    <a:pt x="4871" y="21492"/>
                  </a:cubicBezTo>
                  <a:cubicBezTo>
                    <a:pt x="4893" y="21550"/>
                    <a:pt x="4912" y="21599"/>
                    <a:pt x="4916" y="21599"/>
                  </a:cubicBezTo>
                  <a:cubicBezTo>
                    <a:pt x="4920" y="21599"/>
                    <a:pt x="4979" y="21505"/>
                    <a:pt x="5047" y="21391"/>
                  </a:cubicBezTo>
                  <a:cubicBezTo>
                    <a:pt x="5184" y="21159"/>
                    <a:pt x="5212" y="21147"/>
                    <a:pt x="5330" y="21290"/>
                  </a:cubicBezTo>
                  <a:cubicBezTo>
                    <a:pt x="5366" y="21333"/>
                    <a:pt x="5440" y="21420"/>
                    <a:pt x="5494" y="21482"/>
                  </a:cubicBezTo>
                  <a:lnTo>
                    <a:pt x="5589" y="21592"/>
                  </a:lnTo>
                  <a:lnTo>
                    <a:pt x="5659" y="21469"/>
                  </a:lnTo>
                  <a:cubicBezTo>
                    <a:pt x="5697" y="21400"/>
                    <a:pt x="5743" y="21300"/>
                    <a:pt x="5762" y="21248"/>
                  </a:cubicBezTo>
                  <a:cubicBezTo>
                    <a:pt x="5782" y="21195"/>
                    <a:pt x="5808" y="21144"/>
                    <a:pt x="5820" y="21134"/>
                  </a:cubicBezTo>
                  <a:cubicBezTo>
                    <a:pt x="5833" y="21124"/>
                    <a:pt x="5922" y="21193"/>
                    <a:pt x="6018" y="21290"/>
                  </a:cubicBezTo>
                  <a:cubicBezTo>
                    <a:pt x="6221" y="21493"/>
                    <a:pt x="6297" y="21522"/>
                    <a:pt x="6297" y="21401"/>
                  </a:cubicBezTo>
                  <a:cubicBezTo>
                    <a:pt x="6297" y="21357"/>
                    <a:pt x="6313" y="21275"/>
                    <a:pt x="6332" y="21215"/>
                  </a:cubicBezTo>
                  <a:cubicBezTo>
                    <a:pt x="6362" y="21124"/>
                    <a:pt x="6393" y="20982"/>
                    <a:pt x="6438" y="20753"/>
                  </a:cubicBezTo>
                  <a:cubicBezTo>
                    <a:pt x="6476" y="20556"/>
                    <a:pt x="6531" y="20378"/>
                    <a:pt x="6548" y="20389"/>
                  </a:cubicBezTo>
                  <a:cubicBezTo>
                    <a:pt x="6559" y="20397"/>
                    <a:pt x="6621" y="20487"/>
                    <a:pt x="6686" y="20587"/>
                  </a:cubicBezTo>
                  <a:cubicBezTo>
                    <a:pt x="6752" y="20688"/>
                    <a:pt x="6826" y="20789"/>
                    <a:pt x="6850" y="20815"/>
                  </a:cubicBezTo>
                  <a:cubicBezTo>
                    <a:pt x="6890" y="20859"/>
                    <a:pt x="6895" y="20859"/>
                    <a:pt x="6912" y="20815"/>
                  </a:cubicBezTo>
                  <a:cubicBezTo>
                    <a:pt x="6923" y="20789"/>
                    <a:pt x="6944" y="20756"/>
                    <a:pt x="6958" y="20740"/>
                  </a:cubicBezTo>
                  <a:cubicBezTo>
                    <a:pt x="6971" y="20725"/>
                    <a:pt x="6991" y="20675"/>
                    <a:pt x="7003" y="20630"/>
                  </a:cubicBezTo>
                  <a:cubicBezTo>
                    <a:pt x="7026" y="20539"/>
                    <a:pt x="7027" y="20539"/>
                    <a:pt x="7352" y="20529"/>
                  </a:cubicBezTo>
                  <a:lnTo>
                    <a:pt x="7507" y="20526"/>
                  </a:lnTo>
                  <a:lnTo>
                    <a:pt x="7538" y="20409"/>
                  </a:lnTo>
                  <a:cubicBezTo>
                    <a:pt x="7554" y="20345"/>
                    <a:pt x="7563" y="20276"/>
                    <a:pt x="7560" y="20259"/>
                  </a:cubicBezTo>
                  <a:cubicBezTo>
                    <a:pt x="7557" y="20242"/>
                    <a:pt x="7570" y="20213"/>
                    <a:pt x="7588" y="20194"/>
                  </a:cubicBezTo>
                  <a:cubicBezTo>
                    <a:pt x="7606" y="20175"/>
                    <a:pt x="7623" y="20143"/>
                    <a:pt x="7623" y="20126"/>
                  </a:cubicBezTo>
                  <a:cubicBezTo>
                    <a:pt x="7623" y="20108"/>
                    <a:pt x="7642" y="20040"/>
                    <a:pt x="7666" y="19973"/>
                  </a:cubicBezTo>
                  <a:lnTo>
                    <a:pt x="7708" y="19852"/>
                  </a:lnTo>
                  <a:lnTo>
                    <a:pt x="7912" y="20035"/>
                  </a:lnTo>
                  <a:lnTo>
                    <a:pt x="8118" y="20220"/>
                  </a:lnTo>
                  <a:lnTo>
                    <a:pt x="8205" y="20083"/>
                  </a:lnTo>
                  <a:cubicBezTo>
                    <a:pt x="8254" y="20008"/>
                    <a:pt x="8296" y="19937"/>
                    <a:pt x="8296" y="19924"/>
                  </a:cubicBezTo>
                  <a:cubicBezTo>
                    <a:pt x="8296" y="19911"/>
                    <a:pt x="8320" y="19874"/>
                    <a:pt x="8349" y="19843"/>
                  </a:cubicBezTo>
                  <a:cubicBezTo>
                    <a:pt x="8378" y="19811"/>
                    <a:pt x="8475" y="19673"/>
                    <a:pt x="8567" y="19534"/>
                  </a:cubicBezTo>
                  <a:cubicBezTo>
                    <a:pt x="8659" y="19395"/>
                    <a:pt x="8769" y="19258"/>
                    <a:pt x="8808" y="19231"/>
                  </a:cubicBezTo>
                  <a:lnTo>
                    <a:pt x="8878" y="19182"/>
                  </a:lnTo>
                  <a:lnTo>
                    <a:pt x="9044" y="19426"/>
                  </a:lnTo>
                  <a:cubicBezTo>
                    <a:pt x="9232" y="19703"/>
                    <a:pt x="9293" y="19772"/>
                    <a:pt x="9293" y="19703"/>
                  </a:cubicBezTo>
                  <a:cubicBezTo>
                    <a:pt x="9293" y="19632"/>
                    <a:pt x="9295" y="19620"/>
                    <a:pt x="9315" y="19589"/>
                  </a:cubicBezTo>
                  <a:cubicBezTo>
                    <a:pt x="9326" y="19573"/>
                    <a:pt x="9341" y="19516"/>
                    <a:pt x="9348" y="19462"/>
                  </a:cubicBezTo>
                  <a:cubicBezTo>
                    <a:pt x="9355" y="19409"/>
                    <a:pt x="9370" y="19352"/>
                    <a:pt x="9380" y="19339"/>
                  </a:cubicBezTo>
                  <a:cubicBezTo>
                    <a:pt x="9391" y="19325"/>
                    <a:pt x="9394" y="19300"/>
                    <a:pt x="9388" y="19280"/>
                  </a:cubicBezTo>
                  <a:cubicBezTo>
                    <a:pt x="9382" y="19260"/>
                    <a:pt x="9388" y="19235"/>
                    <a:pt x="9401" y="19225"/>
                  </a:cubicBezTo>
                  <a:cubicBezTo>
                    <a:pt x="9413" y="19215"/>
                    <a:pt x="9423" y="19177"/>
                    <a:pt x="9423" y="19143"/>
                  </a:cubicBezTo>
                  <a:cubicBezTo>
                    <a:pt x="9423" y="19109"/>
                    <a:pt x="9444" y="19035"/>
                    <a:pt x="9468" y="18978"/>
                  </a:cubicBezTo>
                  <a:cubicBezTo>
                    <a:pt x="9492" y="18920"/>
                    <a:pt x="9511" y="18850"/>
                    <a:pt x="9511" y="18821"/>
                  </a:cubicBezTo>
                  <a:cubicBezTo>
                    <a:pt x="9511" y="18793"/>
                    <a:pt x="9532" y="18735"/>
                    <a:pt x="9556" y="18695"/>
                  </a:cubicBezTo>
                  <a:lnTo>
                    <a:pt x="9599" y="18620"/>
                  </a:lnTo>
                  <a:lnTo>
                    <a:pt x="9722" y="18730"/>
                  </a:lnTo>
                  <a:lnTo>
                    <a:pt x="9845" y="18838"/>
                  </a:lnTo>
                  <a:lnTo>
                    <a:pt x="9943" y="18688"/>
                  </a:lnTo>
                  <a:lnTo>
                    <a:pt x="10041" y="18535"/>
                  </a:lnTo>
                  <a:lnTo>
                    <a:pt x="10121" y="18636"/>
                  </a:lnTo>
                  <a:cubicBezTo>
                    <a:pt x="10182" y="18713"/>
                    <a:pt x="10247" y="18756"/>
                    <a:pt x="10410" y="18821"/>
                  </a:cubicBezTo>
                  <a:cubicBezTo>
                    <a:pt x="10563" y="18883"/>
                    <a:pt x="10628" y="18895"/>
                    <a:pt x="10648" y="18873"/>
                  </a:cubicBezTo>
                  <a:cubicBezTo>
                    <a:pt x="10664" y="18857"/>
                    <a:pt x="10705" y="18760"/>
                    <a:pt x="10739" y="18656"/>
                  </a:cubicBezTo>
                  <a:cubicBezTo>
                    <a:pt x="10772" y="18551"/>
                    <a:pt x="10817" y="18412"/>
                    <a:pt x="10839" y="18347"/>
                  </a:cubicBezTo>
                  <a:lnTo>
                    <a:pt x="10879" y="18226"/>
                  </a:lnTo>
                  <a:lnTo>
                    <a:pt x="10950" y="18272"/>
                  </a:lnTo>
                  <a:cubicBezTo>
                    <a:pt x="10988" y="18297"/>
                    <a:pt x="11058" y="18349"/>
                    <a:pt x="11103" y="18386"/>
                  </a:cubicBezTo>
                  <a:lnTo>
                    <a:pt x="11183" y="18454"/>
                  </a:lnTo>
                  <a:lnTo>
                    <a:pt x="11223" y="18334"/>
                  </a:lnTo>
                  <a:cubicBezTo>
                    <a:pt x="11319" y="18047"/>
                    <a:pt x="11464" y="17671"/>
                    <a:pt x="11492" y="17641"/>
                  </a:cubicBezTo>
                  <a:cubicBezTo>
                    <a:pt x="11516" y="17615"/>
                    <a:pt x="11563" y="17645"/>
                    <a:pt x="11716" y="17781"/>
                  </a:cubicBezTo>
                  <a:cubicBezTo>
                    <a:pt x="11822" y="17875"/>
                    <a:pt x="11920" y="17959"/>
                    <a:pt x="11934" y="17966"/>
                  </a:cubicBezTo>
                  <a:cubicBezTo>
                    <a:pt x="11948" y="17973"/>
                    <a:pt x="12020" y="17859"/>
                    <a:pt x="12092" y="17716"/>
                  </a:cubicBezTo>
                  <a:cubicBezTo>
                    <a:pt x="12222" y="17458"/>
                    <a:pt x="12223" y="17456"/>
                    <a:pt x="12346" y="17413"/>
                  </a:cubicBezTo>
                  <a:cubicBezTo>
                    <a:pt x="12466" y="17371"/>
                    <a:pt x="12472" y="17365"/>
                    <a:pt x="12542" y="17192"/>
                  </a:cubicBezTo>
                  <a:cubicBezTo>
                    <a:pt x="12581" y="17094"/>
                    <a:pt x="12640" y="16984"/>
                    <a:pt x="12675" y="16951"/>
                  </a:cubicBezTo>
                  <a:cubicBezTo>
                    <a:pt x="12798" y="16832"/>
                    <a:pt x="12984" y="16617"/>
                    <a:pt x="12996" y="16577"/>
                  </a:cubicBezTo>
                  <a:cubicBezTo>
                    <a:pt x="13008" y="16538"/>
                    <a:pt x="13144" y="15488"/>
                    <a:pt x="13167" y="15263"/>
                  </a:cubicBezTo>
                  <a:cubicBezTo>
                    <a:pt x="13177" y="15161"/>
                    <a:pt x="13196" y="15005"/>
                    <a:pt x="13245" y="14616"/>
                  </a:cubicBezTo>
                  <a:cubicBezTo>
                    <a:pt x="13254" y="14539"/>
                    <a:pt x="13284" y="14332"/>
                    <a:pt x="13310" y="14154"/>
                  </a:cubicBezTo>
                  <a:cubicBezTo>
                    <a:pt x="13336" y="13977"/>
                    <a:pt x="13362" y="13761"/>
                    <a:pt x="13368" y="13676"/>
                  </a:cubicBezTo>
                  <a:cubicBezTo>
                    <a:pt x="13374" y="13591"/>
                    <a:pt x="13384" y="13496"/>
                    <a:pt x="13390" y="13465"/>
                  </a:cubicBezTo>
                  <a:cubicBezTo>
                    <a:pt x="13397" y="13434"/>
                    <a:pt x="13411" y="13347"/>
                    <a:pt x="13420" y="13270"/>
                  </a:cubicBezTo>
                  <a:cubicBezTo>
                    <a:pt x="13430" y="13192"/>
                    <a:pt x="13452" y="13020"/>
                    <a:pt x="13471" y="12889"/>
                  </a:cubicBezTo>
                  <a:cubicBezTo>
                    <a:pt x="13489" y="12758"/>
                    <a:pt x="13510" y="12600"/>
                    <a:pt x="13516" y="12538"/>
                  </a:cubicBezTo>
                  <a:cubicBezTo>
                    <a:pt x="13527" y="12430"/>
                    <a:pt x="13545" y="12285"/>
                    <a:pt x="13594" y="11900"/>
                  </a:cubicBezTo>
                  <a:cubicBezTo>
                    <a:pt x="13606" y="11804"/>
                    <a:pt x="13622" y="11648"/>
                    <a:pt x="13629" y="11555"/>
                  </a:cubicBezTo>
                  <a:cubicBezTo>
                    <a:pt x="13635" y="11463"/>
                    <a:pt x="13649" y="11362"/>
                    <a:pt x="13659" y="11331"/>
                  </a:cubicBezTo>
                  <a:cubicBezTo>
                    <a:pt x="13669" y="11300"/>
                    <a:pt x="13682" y="11224"/>
                    <a:pt x="13689" y="11162"/>
                  </a:cubicBezTo>
                  <a:cubicBezTo>
                    <a:pt x="13697" y="11100"/>
                    <a:pt x="13715" y="10975"/>
                    <a:pt x="13727" y="10882"/>
                  </a:cubicBezTo>
                  <a:cubicBezTo>
                    <a:pt x="13739" y="10790"/>
                    <a:pt x="13757" y="10637"/>
                    <a:pt x="13767" y="10544"/>
                  </a:cubicBezTo>
                  <a:cubicBezTo>
                    <a:pt x="13786" y="10377"/>
                    <a:pt x="13806" y="10241"/>
                    <a:pt x="13822" y="10173"/>
                  </a:cubicBezTo>
                  <a:cubicBezTo>
                    <a:pt x="13828" y="10148"/>
                    <a:pt x="13863" y="10156"/>
                    <a:pt x="13950" y="10206"/>
                  </a:cubicBezTo>
                  <a:lnTo>
                    <a:pt x="14068" y="10274"/>
                  </a:lnTo>
                  <a:lnTo>
                    <a:pt x="14174" y="10001"/>
                  </a:lnTo>
                  <a:cubicBezTo>
                    <a:pt x="14270" y="9753"/>
                    <a:pt x="14286" y="9731"/>
                    <a:pt x="14342" y="9731"/>
                  </a:cubicBezTo>
                  <a:cubicBezTo>
                    <a:pt x="14392" y="9731"/>
                    <a:pt x="14424" y="9762"/>
                    <a:pt x="14508" y="9903"/>
                  </a:cubicBezTo>
                  <a:cubicBezTo>
                    <a:pt x="14594" y="10048"/>
                    <a:pt x="14614" y="10070"/>
                    <a:pt x="14636" y="10037"/>
                  </a:cubicBezTo>
                  <a:cubicBezTo>
                    <a:pt x="14650" y="10014"/>
                    <a:pt x="14701" y="9985"/>
                    <a:pt x="14749" y="9968"/>
                  </a:cubicBezTo>
                  <a:cubicBezTo>
                    <a:pt x="14796" y="9952"/>
                    <a:pt x="14857" y="9905"/>
                    <a:pt x="14884" y="9867"/>
                  </a:cubicBezTo>
                  <a:cubicBezTo>
                    <a:pt x="14911" y="9830"/>
                    <a:pt x="14943" y="9799"/>
                    <a:pt x="14955" y="9799"/>
                  </a:cubicBezTo>
                  <a:cubicBezTo>
                    <a:pt x="14966" y="9799"/>
                    <a:pt x="15002" y="9765"/>
                    <a:pt x="15035" y="9721"/>
                  </a:cubicBezTo>
                  <a:lnTo>
                    <a:pt x="15093" y="9640"/>
                  </a:lnTo>
                  <a:lnTo>
                    <a:pt x="15238" y="9708"/>
                  </a:lnTo>
                  <a:lnTo>
                    <a:pt x="15381" y="9773"/>
                  </a:lnTo>
                  <a:lnTo>
                    <a:pt x="15502" y="9617"/>
                  </a:lnTo>
                  <a:cubicBezTo>
                    <a:pt x="15569" y="9531"/>
                    <a:pt x="15634" y="9464"/>
                    <a:pt x="15645" y="9464"/>
                  </a:cubicBezTo>
                  <a:cubicBezTo>
                    <a:pt x="15656" y="9464"/>
                    <a:pt x="15706" y="9515"/>
                    <a:pt x="15756" y="9578"/>
                  </a:cubicBezTo>
                  <a:lnTo>
                    <a:pt x="15846" y="9692"/>
                  </a:lnTo>
                  <a:lnTo>
                    <a:pt x="15874" y="9598"/>
                  </a:lnTo>
                  <a:cubicBezTo>
                    <a:pt x="15889" y="9546"/>
                    <a:pt x="15916" y="9481"/>
                    <a:pt x="15934" y="9454"/>
                  </a:cubicBezTo>
                  <a:cubicBezTo>
                    <a:pt x="15952" y="9427"/>
                    <a:pt x="15959" y="9406"/>
                    <a:pt x="15949" y="9406"/>
                  </a:cubicBezTo>
                  <a:cubicBezTo>
                    <a:pt x="15939" y="9406"/>
                    <a:pt x="15952" y="9379"/>
                    <a:pt x="15976" y="9344"/>
                  </a:cubicBezTo>
                  <a:cubicBezTo>
                    <a:pt x="16001" y="9309"/>
                    <a:pt x="16041" y="9227"/>
                    <a:pt x="16067" y="9162"/>
                  </a:cubicBezTo>
                  <a:cubicBezTo>
                    <a:pt x="16110" y="9050"/>
                    <a:pt x="16119" y="9043"/>
                    <a:pt x="16210" y="9038"/>
                  </a:cubicBezTo>
                  <a:cubicBezTo>
                    <a:pt x="16263" y="9036"/>
                    <a:pt x="16325" y="9030"/>
                    <a:pt x="16346" y="9028"/>
                  </a:cubicBezTo>
                  <a:cubicBezTo>
                    <a:pt x="16368" y="9027"/>
                    <a:pt x="16420" y="8951"/>
                    <a:pt x="16474" y="8836"/>
                  </a:cubicBezTo>
                  <a:cubicBezTo>
                    <a:pt x="16523" y="8731"/>
                    <a:pt x="16572" y="8631"/>
                    <a:pt x="16584" y="8615"/>
                  </a:cubicBezTo>
                  <a:cubicBezTo>
                    <a:pt x="16598" y="8597"/>
                    <a:pt x="16646" y="8616"/>
                    <a:pt x="16727" y="8667"/>
                  </a:cubicBezTo>
                  <a:cubicBezTo>
                    <a:pt x="16830" y="8733"/>
                    <a:pt x="16856" y="8738"/>
                    <a:pt x="16898" y="8710"/>
                  </a:cubicBezTo>
                  <a:cubicBezTo>
                    <a:pt x="16934" y="8685"/>
                    <a:pt x="16995" y="8684"/>
                    <a:pt x="17121" y="8703"/>
                  </a:cubicBezTo>
                  <a:cubicBezTo>
                    <a:pt x="17296" y="8729"/>
                    <a:pt x="17327" y="8724"/>
                    <a:pt x="17327" y="8674"/>
                  </a:cubicBezTo>
                  <a:cubicBezTo>
                    <a:pt x="17327" y="8648"/>
                    <a:pt x="17472" y="8257"/>
                    <a:pt x="17511" y="8176"/>
                  </a:cubicBezTo>
                  <a:cubicBezTo>
                    <a:pt x="17523" y="8150"/>
                    <a:pt x="17553" y="8176"/>
                    <a:pt x="17619" y="8264"/>
                  </a:cubicBezTo>
                  <a:cubicBezTo>
                    <a:pt x="17734" y="8420"/>
                    <a:pt x="17762" y="8433"/>
                    <a:pt x="17885" y="8375"/>
                  </a:cubicBezTo>
                  <a:cubicBezTo>
                    <a:pt x="17976" y="8331"/>
                    <a:pt x="17992" y="8306"/>
                    <a:pt x="18060" y="8131"/>
                  </a:cubicBezTo>
                  <a:lnTo>
                    <a:pt x="18136" y="7939"/>
                  </a:lnTo>
                  <a:lnTo>
                    <a:pt x="18284" y="7955"/>
                  </a:lnTo>
                  <a:cubicBezTo>
                    <a:pt x="18433" y="7973"/>
                    <a:pt x="18434" y="7974"/>
                    <a:pt x="18495" y="7880"/>
                  </a:cubicBezTo>
                  <a:cubicBezTo>
                    <a:pt x="18529" y="7828"/>
                    <a:pt x="18589" y="7771"/>
                    <a:pt x="18630" y="7753"/>
                  </a:cubicBezTo>
                  <a:cubicBezTo>
                    <a:pt x="18700" y="7723"/>
                    <a:pt x="18708" y="7726"/>
                    <a:pt x="18751" y="7796"/>
                  </a:cubicBezTo>
                  <a:lnTo>
                    <a:pt x="18796" y="7870"/>
                  </a:lnTo>
                  <a:lnTo>
                    <a:pt x="18979" y="7792"/>
                  </a:lnTo>
                  <a:cubicBezTo>
                    <a:pt x="19206" y="7696"/>
                    <a:pt x="19235" y="7681"/>
                    <a:pt x="19308" y="7636"/>
                  </a:cubicBezTo>
                  <a:cubicBezTo>
                    <a:pt x="19351" y="7610"/>
                    <a:pt x="19376" y="7608"/>
                    <a:pt x="19396" y="7630"/>
                  </a:cubicBezTo>
                  <a:cubicBezTo>
                    <a:pt x="19439" y="7675"/>
                    <a:pt x="19673" y="7682"/>
                    <a:pt x="19770" y="7640"/>
                  </a:cubicBezTo>
                  <a:cubicBezTo>
                    <a:pt x="19818" y="7619"/>
                    <a:pt x="19899" y="7567"/>
                    <a:pt x="19954" y="7526"/>
                  </a:cubicBezTo>
                  <a:cubicBezTo>
                    <a:pt x="20049" y="7453"/>
                    <a:pt x="20178" y="7412"/>
                    <a:pt x="20353" y="7402"/>
                  </a:cubicBezTo>
                  <a:cubicBezTo>
                    <a:pt x="20436" y="7397"/>
                    <a:pt x="20438" y="7399"/>
                    <a:pt x="20561" y="7090"/>
                  </a:cubicBezTo>
                  <a:lnTo>
                    <a:pt x="20684" y="6781"/>
                  </a:lnTo>
                  <a:lnTo>
                    <a:pt x="20772" y="6771"/>
                  </a:lnTo>
                  <a:cubicBezTo>
                    <a:pt x="20847" y="6764"/>
                    <a:pt x="20870" y="6774"/>
                    <a:pt x="20905" y="6833"/>
                  </a:cubicBezTo>
                  <a:lnTo>
                    <a:pt x="20948" y="6905"/>
                  </a:lnTo>
                  <a:lnTo>
                    <a:pt x="20998" y="6836"/>
                  </a:lnTo>
                  <a:cubicBezTo>
                    <a:pt x="21026" y="6798"/>
                    <a:pt x="21060" y="6765"/>
                    <a:pt x="21074" y="6765"/>
                  </a:cubicBezTo>
                  <a:cubicBezTo>
                    <a:pt x="21087" y="6765"/>
                    <a:pt x="21116" y="6724"/>
                    <a:pt x="21139" y="6674"/>
                  </a:cubicBezTo>
                  <a:cubicBezTo>
                    <a:pt x="21161" y="6623"/>
                    <a:pt x="21267" y="6468"/>
                    <a:pt x="21375" y="6326"/>
                  </a:cubicBezTo>
                  <a:cubicBezTo>
                    <a:pt x="21593" y="6036"/>
                    <a:pt x="21586" y="6086"/>
                    <a:pt x="21460" y="5792"/>
                  </a:cubicBezTo>
                  <a:lnTo>
                    <a:pt x="21397" y="5649"/>
                  </a:lnTo>
                  <a:lnTo>
                    <a:pt x="21149" y="6013"/>
                  </a:lnTo>
                  <a:cubicBezTo>
                    <a:pt x="20914" y="6356"/>
                    <a:pt x="20897" y="6375"/>
                    <a:pt x="20835" y="6358"/>
                  </a:cubicBezTo>
                  <a:cubicBezTo>
                    <a:pt x="20799" y="6348"/>
                    <a:pt x="20763" y="6332"/>
                    <a:pt x="20755" y="6322"/>
                  </a:cubicBezTo>
                  <a:cubicBezTo>
                    <a:pt x="20728" y="6289"/>
                    <a:pt x="20650" y="6004"/>
                    <a:pt x="20639" y="5900"/>
                  </a:cubicBezTo>
                  <a:cubicBezTo>
                    <a:pt x="20633" y="5843"/>
                    <a:pt x="20622" y="5752"/>
                    <a:pt x="20614" y="5698"/>
                  </a:cubicBezTo>
                  <a:cubicBezTo>
                    <a:pt x="20606" y="5644"/>
                    <a:pt x="20600" y="5591"/>
                    <a:pt x="20599" y="5581"/>
                  </a:cubicBezTo>
                  <a:cubicBezTo>
                    <a:pt x="20593" y="5518"/>
                    <a:pt x="20555" y="5549"/>
                    <a:pt x="20443" y="5704"/>
                  </a:cubicBezTo>
                  <a:lnTo>
                    <a:pt x="20318" y="5880"/>
                  </a:lnTo>
                  <a:lnTo>
                    <a:pt x="20247" y="5769"/>
                  </a:lnTo>
                  <a:cubicBezTo>
                    <a:pt x="20169" y="5649"/>
                    <a:pt x="20152" y="5509"/>
                    <a:pt x="20165" y="5155"/>
                  </a:cubicBezTo>
                  <a:lnTo>
                    <a:pt x="20170" y="4966"/>
                  </a:lnTo>
                  <a:lnTo>
                    <a:pt x="20102" y="4986"/>
                  </a:lnTo>
                  <a:cubicBezTo>
                    <a:pt x="20064" y="4996"/>
                    <a:pt x="20013" y="5017"/>
                    <a:pt x="19989" y="5034"/>
                  </a:cubicBezTo>
                  <a:cubicBezTo>
                    <a:pt x="19837" y="5143"/>
                    <a:pt x="19827" y="5139"/>
                    <a:pt x="19657" y="4934"/>
                  </a:cubicBezTo>
                  <a:cubicBezTo>
                    <a:pt x="19503" y="4747"/>
                    <a:pt x="19498" y="4745"/>
                    <a:pt x="19384" y="4745"/>
                  </a:cubicBezTo>
                  <a:cubicBezTo>
                    <a:pt x="19287" y="4745"/>
                    <a:pt x="19260" y="4732"/>
                    <a:pt x="19233" y="4680"/>
                  </a:cubicBezTo>
                  <a:cubicBezTo>
                    <a:pt x="19208" y="4631"/>
                    <a:pt x="19196" y="4626"/>
                    <a:pt x="19173" y="4651"/>
                  </a:cubicBezTo>
                  <a:cubicBezTo>
                    <a:pt x="19135" y="4691"/>
                    <a:pt x="18697" y="4833"/>
                    <a:pt x="18663" y="4816"/>
                  </a:cubicBezTo>
                  <a:cubicBezTo>
                    <a:pt x="18644" y="4807"/>
                    <a:pt x="18517" y="4395"/>
                    <a:pt x="18445" y="4104"/>
                  </a:cubicBezTo>
                  <a:cubicBezTo>
                    <a:pt x="18428" y="4039"/>
                    <a:pt x="18402" y="4068"/>
                    <a:pt x="18312" y="4244"/>
                  </a:cubicBezTo>
                  <a:cubicBezTo>
                    <a:pt x="18262" y="4341"/>
                    <a:pt x="18193" y="4459"/>
                    <a:pt x="18156" y="4504"/>
                  </a:cubicBezTo>
                  <a:cubicBezTo>
                    <a:pt x="18043" y="4643"/>
                    <a:pt x="18040" y="4633"/>
                    <a:pt x="18025" y="3860"/>
                  </a:cubicBezTo>
                  <a:lnTo>
                    <a:pt x="18023" y="3717"/>
                  </a:lnTo>
                  <a:lnTo>
                    <a:pt x="17822" y="3997"/>
                  </a:lnTo>
                  <a:cubicBezTo>
                    <a:pt x="17712" y="4149"/>
                    <a:pt x="17615" y="4262"/>
                    <a:pt x="17606" y="4251"/>
                  </a:cubicBezTo>
                  <a:cubicBezTo>
                    <a:pt x="17597" y="4239"/>
                    <a:pt x="17588" y="4193"/>
                    <a:pt x="17588" y="4150"/>
                  </a:cubicBezTo>
                  <a:cubicBezTo>
                    <a:pt x="17588" y="4107"/>
                    <a:pt x="17580" y="4064"/>
                    <a:pt x="17568" y="4055"/>
                  </a:cubicBezTo>
                  <a:cubicBezTo>
                    <a:pt x="17557" y="4046"/>
                    <a:pt x="17552" y="4016"/>
                    <a:pt x="17556" y="3987"/>
                  </a:cubicBezTo>
                  <a:cubicBezTo>
                    <a:pt x="17570" y="3895"/>
                    <a:pt x="17421" y="3748"/>
                    <a:pt x="17219" y="3652"/>
                  </a:cubicBezTo>
                  <a:lnTo>
                    <a:pt x="17036" y="3564"/>
                  </a:lnTo>
                  <a:lnTo>
                    <a:pt x="16978" y="3649"/>
                  </a:lnTo>
                  <a:cubicBezTo>
                    <a:pt x="16948" y="3695"/>
                    <a:pt x="16913" y="3733"/>
                    <a:pt x="16900" y="3733"/>
                  </a:cubicBezTo>
                  <a:cubicBezTo>
                    <a:pt x="16874" y="3733"/>
                    <a:pt x="16829" y="3650"/>
                    <a:pt x="16737" y="3428"/>
                  </a:cubicBezTo>
                  <a:cubicBezTo>
                    <a:pt x="16658" y="3237"/>
                    <a:pt x="16605" y="3169"/>
                    <a:pt x="16529" y="3171"/>
                  </a:cubicBezTo>
                  <a:cubicBezTo>
                    <a:pt x="16465" y="3172"/>
                    <a:pt x="16346" y="3296"/>
                    <a:pt x="16253" y="3460"/>
                  </a:cubicBezTo>
                  <a:cubicBezTo>
                    <a:pt x="16219" y="3519"/>
                    <a:pt x="16186" y="3557"/>
                    <a:pt x="16177" y="3545"/>
                  </a:cubicBezTo>
                  <a:cubicBezTo>
                    <a:pt x="16168" y="3532"/>
                    <a:pt x="16128" y="3359"/>
                    <a:pt x="16089" y="3158"/>
                  </a:cubicBezTo>
                  <a:cubicBezTo>
                    <a:pt x="16051" y="2957"/>
                    <a:pt x="16012" y="2783"/>
                    <a:pt x="16004" y="2771"/>
                  </a:cubicBezTo>
                  <a:cubicBezTo>
                    <a:pt x="15996" y="2759"/>
                    <a:pt x="15958" y="2807"/>
                    <a:pt x="15919" y="2878"/>
                  </a:cubicBezTo>
                  <a:cubicBezTo>
                    <a:pt x="15880" y="2949"/>
                    <a:pt x="15837" y="3001"/>
                    <a:pt x="15823" y="2995"/>
                  </a:cubicBezTo>
                  <a:cubicBezTo>
                    <a:pt x="15810" y="2989"/>
                    <a:pt x="15772" y="2886"/>
                    <a:pt x="15740" y="2767"/>
                  </a:cubicBezTo>
                  <a:cubicBezTo>
                    <a:pt x="15709" y="2649"/>
                    <a:pt x="15679" y="2545"/>
                    <a:pt x="15673" y="2536"/>
                  </a:cubicBezTo>
                  <a:cubicBezTo>
                    <a:pt x="15666" y="2528"/>
                    <a:pt x="15639" y="2566"/>
                    <a:pt x="15612" y="2621"/>
                  </a:cubicBezTo>
                  <a:lnTo>
                    <a:pt x="15565" y="2722"/>
                  </a:lnTo>
                  <a:lnTo>
                    <a:pt x="15462" y="2608"/>
                  </a:lnTo>
                  <a:cubicBezTo>
                    <a:pt x="15404" y="2546"/>
                    <a:pt x="15350" y="2497"/>
                    <a:pt x="15341" y="2497"/>
                  </a:cubicBezTo>
                  <a:cubicBezTo>
                    <a:pt x="15333" y="2497"/>
                    <a:pt x="15297" y="2523"/>
                    <a:pt x="15261" y="2556"/>
                  </a:cubicBezTo>
                  <a:cubicBezTo>
                    <a:pt x="15196" y="2616"/>
                    <a:pt x="15193" y="2619"/>
                    <a:pt x="15163" y="2566"/>
                  </a:cubicBezTo>
                  <a:cubicBezTo>
                    <a:pt x="15146" y="2536"/>
                    <a:pt x="15111" y="2478"/>
                    <a:pt x="15085" y="2439"/>
                  </a:cubicBezTo>
                  <a:cubicBezTo>
                    <a:pt x="15039" y="2371"/>
                    <a:pt x="15036" y="2361"/>
                    <a:pt x="15030" y="2299"/>
                  </a:cubicBezTo>
                  <a:cubicBezTo>
                    <a:pt x="15028" y="2284"/>
                    <a:pt x="14993" y="2273"/>
                    <a:pt x="14952" y="2273"/>
                  </a:cubicBezTo>
                  <a:cubicBezTo>
                    <a:pt x="14892" y="2273"/>
                    <a:pt x="14870" y="2257"/>
                    <a:pt x="14847" y="2195"/>
                  </a:cubicBezTo>
                  <a:cubicBezTo>
                    <a:pt x="14830" y="2153"/>
                    <a:pt x="14805" y="2120"/>
                    <a:pt x="14791" y="2123"/>
                  </a:cubicBezTo>
                  <a:cubicBezTo>
                    <a:pt x="14778" y="2127"/>
                    <a:pt x="14757" y="2106"/>
                    <a:pt x="14744" y="2075"/>
                  </a:cubicBezTo>
                  <a:cubicBezTo>
                    <a:pt x="14731" y="2043"/>
                    <a:pt x="14711" y="2024"/>
                    <a:pt x="14701" y="2032"/>
                  </a:cubicBezTo>
                  <a:cubicBezTo>
                    <a:pt x="14690" y="2041"/>
                    <a:pt x="14676" y="2035"/>
                    <a:pt x="14668" y="2019"/>
                  </a:cubicBezTo>
                  <a:cubicBezTo>
                    <a:pt x="14661" y="2004"/>
                    <a:pt x="14632" y="1990"/>
                    <a:pt x="14606" y="1990"/>
                  </a:cubicBezTo>
                  <a:cubicBezTo>
                    <a:pt x="14579" y="1990"/>
                    <a:pt x="14548" y="1977"/>
                    <a:pt x="14535" y="1961"/>
                  </a:cubicBezTo>
                  <a:cubicBezTo>
                    <a:pt x="14503" y="1918"/>
                    <a:pt x="14275" y="1919"/>
                    <a:pt x="14236" y="1961"/>
                  </a:cubicBezTo>
                  <a:cubicBezTo>
                    <a:pt x="14218" y="1980"/>
                    <a:pt x="14164" y="1992"/>
                    <a:pt x="14111" y="1987"/>
                  </a:cubicBezTo>
                  <a:cubicBezTo>
                    <a:pt x="14018" y="1978"/>
                    <a:pt x="14017" y="1976"/>
                    <a:pt x="14005" y="1860"/>
                  </a:cubicBezTo>
                  <a:cubicBezTo>
                    <a:pt x="13993" y="1739"/>
                    <a:pt x="13913" y="1620"/>
                    <a:pt x="13862" y="1645"/>
                  </a:cubicBezTo>
                  <a:cubicBezTo>
                    <a:pt x="13848" y="1652"/>
                    <a:pt x="13830" y="1645"/>
                    <a:pt x="13822" y="1629"/>
                  </a:cubicBezTo>
                  <a:cubicBezTo>
                    <a:pt x="13813" y="1610"/>
                    <a:pt x="13791" y="1608"/>
                    <a:pt x="13754" y="1626"/>
                  </a:cubicBezTo>
                  <a:cubicBezTo>
                    <a:pt x="13710" y="1648"/>
                    <a:pt x="13685" y="1642"/>
                    <a:pt x="13631" y="1593"/>
                  </a:cubicBezTo>
                  <a:lnTo>
                    <a:pt x="13566" y="1531"/>
                  </a:lnTo>
                  <a:lnTo>
                    <a:pt x="13518" y="1610"/>
                  </a:lnTo>
                  <a:lnTo>
                    <a:pt x="13468" y="1688"/>
                  </a:lnTo>
                  <a:lnTo>
                    <a:pt x="13393" y="1564"/>
                  </a:lnTo>
                  <a:cubicBezTo>
                    <a:pt x="13318" y="1448"/>
                    <a:pt x="13312" y="1446"/>
                    <a:pt x="13272" y="1492"/>
                  </a:cubicBezTo>
                  <a:cubicBezTo>
                    <a:pt x="13212" y="1563"/>
                    <a:pt x="13184" y="1553"/>
                    <a:pt x="13149" y="1450"/>
                  </a:cubicBezTo>
                  <a:cubicBezTo>
                    <a:pt x="13090" y="1275"/>
                    <a:pt x="13085" y="1243"/>
                    <a:pt x="13076" y="1096"/>
                  </a:cubicBezTo>
                  <a:lnTo>
                    <a:pt x="13071" y="1031"/>
                  </a:lnTo>
                  <a:lnTo>
                    <a:pt x="12976" y="1102"/>
                  </a:lnTo>
                  <a:cubicBezTo>
                    <a:pt x="12923" y="1142"/>
                    <a:pt x="12874" y="1166"/>
                    <a:pt x="12868" y="1154"/>
                  </a:cubicBezTo>
                  <a:cubicBezTo>
                    <a:pt x="12863" y="1143"/>
                    <a:pt x="12851" y="1075"/>
                    <a:pt x="12843" y="1001"/>
                  </a:cubicBezTo>
                  <a:cubicBezTo>
                    <a:pt x="12834" y="928"/>
                    <a:pt x="12823" y="868"/>
                    <a:pt x="12818" y="868"/>
                  </a:cubicBezTo>
                  <a:cubicBezTo>
                    <a:pt x="12812" y="868"/>
                    <a:pt x="12777" y="911"/>
                    <a:pt x="12737" y="966"/>
                  </a:cubicBezTo>
                  <a:cubicBezTo>
                    <a:pt x="12661" y="1071"/>
                    <a:pt x="12594" y="1091"/>
                    <a:pt x="12549" y="1021"/>
                  </a:cubicBezTo>
                  <a:cubicBezTo>
                    <a:pt x="12534" y="997"/>
                    <a:pt x="12508" y="983"/>
                    <a:pt x="12491" y="992"/>
                  </a:cubicBezTo>
                  <a:cubicBezTo>
                    <a:pt x="12475" y="1000"/>
                    <a:pt x="12438" y="975"/>
                    <a:pt x="12409" y="936"/>
                  </a:cubicBezTo>
                  <a:cubicBezTo>
                    <a:pt x="12379" y="898"/>
                    <a:pt x="12343" y="871"/>
                    <a:pt x="12331" y="875"/>
                  </a:cubicBezTo>
                  <a:cubicBezTo>
                    <a:pt x="12318" y="878"/>
                    <a:pt x="12293" y="843"/>
                    <a:pt x="12273" y="796"/>
                  </a:cubicBezTo>
                  <a:cubicBezTo>
                    <a:pt x="12251" y="744"/>
                    <a:pt x="12223" y="716"/>
                    <a:pt x="12200" y="722"/>
                  </a:cubicBezTo>
                  <a:cubicBezTo>
                    <a:pt x="12171" y="729"/>
                    <a:pt x="12097" y="623"/>
                    <a:pt x="12112" y="595"/>
                  </a:cubicBezTo>
                  <a:cubicBezTo>
                    <a:pt x="12114" y="591"/>
                    <a:pt x="12117" y="528"/>
                    <a:pt x="12117" y="458"/>
                  </a:cubicBezTo>
                  <a:cubicBezTo>
                    <a:pt x="12117" y="352"/>
                    <a:pt x="12107" y="328"/>
                    <a:pt x="12067" y="309"/>
                  </a:cubicBezTo>
                  <a:cubicBezTo>
                    <a:pt x="12030" y="291"/>
                    <a:pt x="12012" y="302"/>
                    <a:pt x="11982" y="351"/>
                  </a:cubicBezTo>
                  <a:cubicBezTo>
                    <a:pt x="11960" y="386"/>
                    <a:pt x="11944" y="430"/>
                    <a:pt x="11944" y="452"/>
                  </a:cubicBezTo>
                  <a:cubicBezTo>
                    <a:pt x="11944" y="512"/>
                    <a:pt x="11855" y="602"/>
                    <a:pt x="11761" y="637"/>
                  </a:cubicBezTo>
                  <a:cubicBezTo>
                    <a:pt x="11689" y="664"/>
                    <a:pt x="11665" y="660"/>
                    <a:pt x="11593" y="611"/>
                  </a:cubicBezTo>
                  <a:cubicBezTo>
                    <a:pt x="11531" y="569"/>
                    <a:pt x="11510" y="535"/>
                    <a:pt x="11510" y="487"/>
                  </a:cubicBezTo>
                  <a:cubicBezTo>
                    <a:pt x="11510" y="451"/>
                    <a:pt x="11499" y="412"/>
                    <a:pt x="11487" y="403"/>
                  </a:cubicBezTo>
                  <a:cubicBezTo>
                    <a:pt x="11475" y="393"/>
                    <a:pt x="11464" y="363"/>
                    <a:pt x="11464" y="335"/>
                  </a:cubicBezTo>
                  <a:cubicBezTo>
                    <a:pt x="11464" y="306"/>
                    <a:pt x="11450" y="275"/>
                    <a:pt x="11432" y="266"/>
                  </a:cubicBezTo>
                  <a:cubicBezTo>
                    <a:pt x="11414" y="257"/>
                    <a:pt x="11400" y="223"/>
                    <a:pt x="11399" y="188"/>
                  </a:cubicBezTo>
                  <a:cubicBezTo>
                    <a:pt x="11398" y="139"/>
                    <a:pt x="11385" y="154"/>
                    <a:pt x="11344" y="257"/>
                  </a:cubicBezTo>
                  <a:cubicBezTo>
                    <a:pt x="11289" y="392"/>
                    <a:pt x="11249" y="409"/>
                    <a:pt x="11249" y="296"/>
                  </a:cubicBezTo>
                  <a:cubicBezTo>
                    <a:pt x="11248" y="262"/>
                    <a:pt x="11237" y="217"/>
                    <a:pt x="11226" y="195"/>
                  </a:cubicBezTo>
                  <a:cubicBezTo>
                    <a:pt x="11213" y="169"/>
                    <a:pt x="11215" y="142"/>
                    <a:pt x="11228" y="120"/>
                  </a:cubicBezTo>
                  <a:cubicBezTo>
                    <a:pt x="11244" y="96"/>
                    <a:pt x="11244" y="67"/>
                    <a:pt x="11228" y="32"/>
                  </a:cubicBezTo>
                  <a:cubicBezTo>
                    <a:pt x="11219" y="10"/>
                    <a:pt x="11214" y="0"/>
                    <a:pt x="11211" y="0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sp>
          <p:nvSpPr>
            <p:cNvPr id="710" name="Oval"/>
            <p:cNvSpPr/>
            <p:nvPr/>
          </p:nvSpPr>
          <p:spPr>
            <a:xfrm>
              <a:off x="1463214" y="534513"/>
              <a:ext cx="186687" cy="98835"/>
            </a:xfrm>
            <a:prstGeom prst="ellipse">
              <a:avLst/>
            </a:prstGeom>
            <a:noFill/>
            <a:ln w="38100" cap="flat">
              <a:solidFill>
                <a:srgbClr val="FFFB39"/>
              </a:solidFill>
              <a:prstDash val="solid"/>
              <a:round/>
            </a:ln>
            <a:effectLst>
              <a:outerShdw sx="100000" sy="100000" kx="0" ky="0" algn="b" rotWithShape="0" blurRad="63500" dist="38100" dir="270000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57799" marR="57799" algn="ctr" defTabSz="1295400">
                <a:spcBef>
                  <a:spcPts val="0"/>
                </a:spcBef>
                <a:defRPr sz="24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711" name="Oval"/>
            <p:cNvSpPr/>
            <p:nvPr/>
          </p:nvSpPr>
          <p:spPr>
            <a:xfrm>
              <a:off x="903154" y="1284188"/>
              <a:ext cx="186687" cy="98835"/>
            </a:xfrm>
            <a:prstGeom prst="ellipse">
              <a:avLst/>
            </a:prstGeom>
            <a:noFill/>
            <a:ln w="38100" cap="flat">
              <a:solidFill>
                <a:srgbClr val="FFFFFF"/>
              </a:solidFill>
              <a:prstDash val="solid"/>
              <a:round/>
            </a:ln>
            <a:effectLst>
              <a:outerShdw sx="100000" sy="100000" kx="0" ky="0" algn="b" rotWithShape="0" blurRad="63500" dist="38100" dir="270000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57799" marR="57799" algn="ctr" defTabSz="1295400">
                <a:spcBef>
                  <a:spcPts val="0"/>
                </a:spcBef>
                <a:defRPr sz="24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712" name="Line"/>
            <p:cNvSpPr/>
            <p:nvPr/>
          </p:nvSpPr>
          <p:spPr>
            <a:xfrm flipV="1">
              <a:off x="991007" y="1402788"/>
              <a:ext cx="516134" cy="163992"/>
            </a:xfrm>
            <a:prstGeom prst="line">
              <a:avLst/>
            </a:prstGeom>
            <a:noFill/>
            <a:ln w="28575" cap="flat">
              <a:solidFill>
                <a:srgbClr val="FFFFFF"/>
              </a:solidFill>
              <a:prstDash val="solid"/>
              <a:round/>
              <a:headEnd type="triangle" w="med" len="med"/>
              <a:tailEnd type="triangle" w="med" len="med"/>
            </a:ln>
            <a:effectLst>
              <a:outerShdw sx="100000" sy="100000" kx="0" ky="0" algn="b" rotWithShape="0" blurRad="63500" dist="38100" dir="270000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defTabSz="914400">
                <a:spcBef>
                  <a:spcPts val="0"/>
                </a:spcBef>
                <a:buClrTx/>
                <a:tabLst>
                  <a:tab pos="914400" algn="l"/>
                </a:tabLst>
                <a:defRPr>
                  <a:solidFill>
                    <a:srgbClr val="232A32"/>
                  </a:solidFill>
                </a:defRPr>
              </a:pPr>
            </a:p>
          </p:txBody>
        </p:sp>
        <p:sp>
          <p:nvSpPr>
            <p:cNvPr id="713" name="Line"/>
            <p:cNvSpPr/>
            <p:nvPr/>
          </p:nvSpPr>
          <p:spPr>
            <a:xfrm flipV="1">
              <a:off x="1551066" y="718027"/>
              <a:ext cx="1953" cy="632539"/>
            </a:xfrm>
            <a:prstGeom prst="line">
              <a:avLst/>
            </a:prstGeom>
            <a:noFill/>
            <a:ln w="38100" cap="flat">
              <a:solidFill>
                <a:srgbClr val="FFFB39"/>
              </a:solidFill>
              <a:prstDash val="solid"/>
              <a:round/>
              <a:headEnd type="triangle" w="med" len="med"/>
              <a:tailEnd type="triangle" w="med" len="med"/>
            </a:ln>
            <a:effectLst>
              <a:outerShdw sx="100000" sy="100000" kx="0" ky="0" algn="b" rotWithShape="0" blurRad="63500" dist="38100" dir="270000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defTabSz="914400">
                <a:spcBef>
                  <a:spcPts val="0"/>
                </a:spcBef>
                <a:buClrTx/>
                <a:tabLst>
                  <a:tab pos="914400" algn="l"/>
                </a:tabLst>
                <a:defRPr>
                  <a:solidFill>
                    <a:srgbClr val="232A32"/>
                  </a:solidFill>
                </a:defRPr>
              </a:pPr>
            </a:p>
          </p:txBody>
        </p:sp>
        <p:pic>
          <p:nvPicPr>
            <p:cNvPr id="714" name="image.pdf" descr="image.pdf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332113" y="1284188"/>
              <a:ext cx="554447" cy="710629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sx="100000" sy="100000" kx="0" ky="0" algn="b" rotWithShape="0" blurRad="63500" dist="38100" dir="2700000">
                <a:srgbClr val="000000">
                  <a:alpha val="50000"/>
                </a:srgbClr>
              </a:outerShdw>
            </a:effectLst>
          </p:spPr>
        </p:pic>
        <p:pic>
          <p:nvPicPr>
            <p:cNvPr id="715" name="image.pdf" descr="image.pdf"/>
            <p:cNvPicPr>
              <a:picLocks noChangeAspect="0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1649900" y="293651"/>
              <a:ext cx="554447" cy="710630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sx="100000" sy="100000" kx="0" ky="0" algn="b" rotWithShape="0" blurRad="63500" dist="38100" dir="2700000">
                <a:srgbClr val="000000">
                  <a:alpha val="50000"/>
                </a:srgbClr>
              </a:outerShdw>
            </a:effectLst>
          </p:spPr>
        </p:pic>
      </p:grpSp>
      <p:sp>
        <p:nvSpPr>
          <p:cNvPr id="717" name="Arrow"/>
          <p:cNvSpPr/>
          <p:nvPr/>
        </p:nvSpPr>
        <p:spPr>
          <a:xfrm>
            <a:off x="3063613" y="7314969"/>
            <a:ext cx="7010401" cy="622301"/>
          </a:xfrm>
          <a:prstGeom prst="leftArrow">
            <a:avLst>
              <a:gd name="adj1" fmla="val 52201"/>
              <a:gd name="adj2" fmla="val 198302"/>
            </a:avLst>
          </a:prstGeom>
          <a:solidFill>
            <a:srgbClr val="D2DFF6"/>
          </a:solidFill>
          <a:ln w="12700">
            <a:miter lim="400000"/>
          </a:ln>
          <a:effectLst>
            <a:outerShdw sx="100000" sy="100000" kx="0" ky="0" algn="b" rotWithShape="0" blurRad="38100" dist="114300" dir="2700000">
              <a:srgbClr val="929292">
                <a:alpha val="49999"/>
              </a:srgbClr>
            </a:outerShdw>
          </a:effectLst>
        </p:spPr>
        <p:txBody>
          <a:bodyPr lIns="76200" tIns="76200" rIns="76200" bIns="76200" anchor="ctr"/>
          <a:lstStyle/>
          <a:p>
            <a:pPr algn="ctr" defTabSz="457200">
              <a:spcBef>
                <a:spcPts val="0"/>
              </a:spcBef>
              <a:defRPr>
                <a:solidFill>
                  <a:srgbClr val="232A32"/>
                </a:solidFill>
              </a:defRPr>
            </a:pPr>
          </a:p>
        </p:txBody>
      </p:sp>
      <p:sp>
        <p:nvSpPr>
          <p:cNvPr id="718" name="Image d’origine"/>
          <p:cNvSpPr/>
          <p:nvPr/>
        </p:nvSpPr>
        <p:spPr>
          <a:xfrm>
            <a:off x="10310679" y="7368006"/>
            <a:ext cx="2032001" cy="431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6200" tIns="76200" rIns="76200" bIns="76200" anchor="ctr"/>
          <a:lstStyle>
            <a:lvl1pPr algn="ctr" defTabSz="457200">
              <a:spcBef>
                <a:spcPts val="0"/>
              </a:spcBef>
              <a:defRPr>
                <a:solidFill>
                  <a:srgbClr val="232A32"/>
                </a:solidFill>
              </a:defRPr>
            </a:lvl1pPr>
          </a:lstStyle>
          <a:p>
            <a:pPr/>
            <a:r>
              <a:t>Image d’origine</a:t>
            </a:r>
          </a:p>
        </p:txBody>
      </p:sp>
      <p:pic>
        <p:nvPicPr>
          <p:cNvPr id="719" name="image.png" descr="image.png"/>
          <p:cNvPicPr>
            <a:picLocks noChangeAspect="0"/>
          </p:cNvPicPr>
          <p:nvPr/>
        </p:nvPicPr>
        <p:blipFill>
          <a:blip r:embed="rId8">
            <a:extLst/>
          </a:blip>
          <a:srcRect l="1675" t="3880" r="1766" b="3305"/>
          <a:stretch>
            <a:fillRect/>
          </a:stretch>
        </p:blipFill>
        <p:spPr>
          <a:xfrm>
            <a:off x="6852886" y="4498673"/>
            <a:ext cx="1813220" cy="125026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2" h="21576" fill="norm" stroke="1" extrusionOk="0">
                <a:moveTo>
                  <a:pt x="10840" y="23"/>
                </a:moveTo>
                <a:cubicBezTo>
                  <a:pt x="10859" y="-23"/>
                  <a:pt x="10461" y="8"/>
                  <a:pt x="10396" y="57"/>
                </a:cubicBezTo>
                <a:cubicBezTo>
                  <a:pt x="10259" y="159"/>
                  <a:pt x="9995" y="309"/>
                  <a:pt x="9938" y="317"/>
                </a:cubicBezTo>
                <a:cubicBezTo>
                  <a:pt x="9901" y="323"/>
                  <a:pt x="9842" y="360"/>
                  <a:pt x="9805" y="400"/>
                </a:cubicBezTo>
                <a:cubicBezTo>
                  <a:pt x="9769" y="439"/>
                  <a:pt x="9727" y="465"/>
                  <a:pt x="9716" y="454"/>
                </a:cubicBezTo>
                <a:cubicBezTo>
                  <a:pt x="9704" y="444"/>
                  <a:pt x="9660" y="455"/>
                  <a:pt x="9616" y="482"/>
                </a:cubicBezTo>
                <a:cubicBezTo>
                  <a:pt x="9560" y="516"/>
                  <a:pt x="9530" y="521"/>
                  <a:pt x="9512" y="495"/>
                </a:cubicBezTo>
                <a:cubicBezTo>
                  <a:pt x="9495" y="470"/>
                  <a:pt x="9477" y="469"/>
                  <a:pt x="9456" y="495"/>
                </a:cubicBezTo>
                <a:cubicBezTo>
                  <a:pt x="9439" y="516"/>
                  <a:pt x="9372" y="530"/>
                  <a:pt x="9305" y="530"/>
                </a:cubicBezTo>
                <a:cubicBezTo>
                  <a:pt x="9237" y="529"/>
                  <a:pt x="9167" y="544"/>
                  <a:pt x="9153" y="564"/>
                </a:cubicBezTo>
                <a:cubicBezTo>
                  <a:pt x="9140" y="584"/>
                  <a:pt x="9090" y="598"/>
                  <a:pt x="9045" y="598"/>
                </a:cubicBezTo>
                <a:cubicBezTo>
                  <a:pt x="8999" y="598"/>
                  <a:pt x="8902" y="641"/>
                  <a:pt x="8827" y="694"/>
                </a:cubicBezTo>
                <a:cubicBezTo>
                  <a:pt x="8721" y="769"/>
                  <a:pt x="8679" y="789"/>
                  <a:pt x="8620" y="769"/>
                </a:cubicBezTo>
                <a:cubicBezTo>
                  <a:pt x="8578" y="756"/>
                  <a:pt x="8528" y="754"/>
                  <a:pt x="8511" y="769"/>
                </a:cubicBezTo>
                <a:cubicBezTo>
                  <a:pt x="8494" y="785"/>
                  <a:pt x="8396" y="803"/>
                  <a:pt x="8294" y="804"/>
                </a:cubicBezTo>
                <a:cubicBezTo>
                  <a:pt x="8125" y="804"/>
                  <a:pt x="8105" y="810"/>
                  <a:pt x="8039" y="893"/>
                </a:cubicBezTo>
                <a:cubicBezTo>
                  <a:pt x="7964" y="987"/>
                  <a:pt x="7694" y="1086"/>
                  <a:pt x="7670" y="1030"/>
                </a:cubicBezTo>
                <a:cubicBezTo>
                  <a:pt x="7646" y="973"/>
                  <a:pt x="7536" y="1005"/>
                  <a:pt x="7458" y="1091"/>
                </a:cubicBezTo>
                <a:cubicBezTo>
                  <a:pt x="7372" y="1186"/>
                  <a:pt x="7276" y="1215"/>
                  <a:pt x="7226" y="1160"/>
                </a:cubicBezTo>
                <a:cubicBezTo>
                  <a:pt x="7192" y="1122"/>
                  <a:pt x="6970" y="1127"/>
                  <a:pt x="6933" y="1167"/>
                </a:cubicBezTo>
                <a:cubicBezTo>
                  <a:pt x="6920" y="1181"/>
                  <a:pt x="6877" y="1191"/>
                  <a:pt x="6839" y="1194"/>
                </a:cubicBezTo>
                <a:cubicBezTo>
                  <a:pt x="6755" y="1201"/>
                  <a:pt x="6538" y="1327"/>
                  <a:pt x="6456" y="1413"/>
                </a:cubicBezTo>
                <a:cubicBezTo>
                  <a:pt x="6397" y="1475"/>
                  <a:pt x="6395" y="1476"/>
                  <a:pt x="6310" y="1406"/>
                </a:cubicBezTo>
                <a:cubicBezTo>
                  <a:pt x="6253" y="1360"/>
                  <a:pt x="6214" y="1345"/>
                  <a:pt x="6196" y="1365"/>
                </a:cubicBezTo>
                <a:cubicBezTo>
                  <a:pt x="6182" y="1383"/>
                  <a:pt x="6137" y="1399"/>
                  <a:pt x="6092" y="1400"/>
                </a:cubicBezTo>
                <a:cubicBezTo>
                  <a:pt x="6048" y="1400"/>
                  <a:pt x="5968" y="1423"/>
                  <a:pt x="5918" y="1454"/>
                </a:cubicBezTo>
                <a:cubicBezTo>
                  <a:pt x="5867" y="1486"/>
                  <a:pt x="5787" y="1512"/>
                  <a:pt x="5738" y="1509"/>
                </a:cubicBezTo>
                <a:lnTo>
                  <a:pt x="5648" y="1502"/>
                </a:lnTo>
                <a:lnTo>
                  <a:pt x="5662" y="1831"/>
                </a:lnTo>
                <a:cubicBezTo>
                  <a:pt x="5672" y="2010"/>
                  <a:pt x="5683" y="2785"/>
                  <a:pt x="5686" y="3557"/>
                </a:cubicBezTo>
                <a:lnTo>
                  <a:pt x="5691" y="4961"/>
                </a:lnTo>
                <a:lnTo>
                  <a:pt x="5620" y="5050"/>
                </a:lnTo>
                <a:cubicBezTo>
                  <a:pt x="5547" y="5142"/>
                  <a:pt x="5457" y="5172"/>
                  <a:pt x="5431" y="5112"/>
                </a:cubicBezTo>
                <a:cubicBezTo>
                  <a:pt x="5407" y="5055"/>
                  <a:pt x="5334" y="5076"/>
                  <a:pt x="5185" y="5180"/>
                </a:cubicBezTo>
                <a:cubicBezTo>
                  <a:pt x="5036" y="5285"/>
                  <a:pt x="4899" y="5308"/>
                  <a:pt x="4826" y="5242"/>
                </a:cubicBezTo>
                <a:cubicBezTo>
                  <a:pt x="4794" y="5212"/>
                  <a:pt x="4765" y="5220"/>
                  <a:pt x="4689" y="5276"/>
                </a:cubicBezTo>
                <a:cubicBezTo>
                  <a:pt x="4631" y="5319"/>
                  <a:pt x="4550" y="5345"/>
                  <a:pt x="4482" y="5345"/>
                </a:cubicBezTo>
                <a:cubicBezTo>
                  <a:pt x="4382" y="5345"/>
                  <a:pt x="4359" y="5355"/>
                  <a:pt x="4278" y="5475"/>
                </a:cubicBezTo>
                <a:cubicBezTo>
                  <a:pt x="4229" y="5548"/>
                  <a:pt x="4175" y="5612"/>
                  <a:pt x="4160" y="5612"/>
                </a:cubicBezTo>
                <a:cubicBezTo>
                  <a:pt x="4146" y="5612"/>
                  <a:pt x="4107" y="5579"/>
                  <a:pt x="4075" y="5536"/>
                </a:cubicBezTo>
                <a:cubicBezTo>
                  <a:pt x="4044" y="5494"/>
                  <a:pt x="4009" y="5461"/>
                  <a:pt x="3995" y="5468"/>
                </a:cubicBezTo>
                <a:cubicBezTo>
                  <a:pt x="3981" y="5474"/>
                  <a:pt x="3965" y="5466"/>
                  <a:pt x="3957" y="5447"/>
                </a:cubicBezTo>
                <a:cubicBezTo>
                  <a:pt x="3949" y="5429"/>
                  <a:pt x="3899" y="5477"/>
                  <a:pt x="3849" y="5557"/>
                </a:cubicBezTo>
                <a:cubicBezTo>
                  <a:pt x="3755" y="5704"/>
                  <a:pt x="3706" y="5722"/>
                  <a:pt x="3626" y="5632"/>
                </a:cubicBezTo>
                <a:cubicBezTo>
                  <a:pt x="3610" y="5613"/>
                  <a:pt x="3534" y="5599"/>
                  <a:pt x="3461" y="5598"/>
                </a:cubicBezTo>
                <a:cubicBezTo>
                  <a:pt x="3346" y="5597"/>
                  <a:pt x="3317" y="5612"/>
                  <a:pt x="3234" y="5708"/>
                </a:cubicBezTo>
                <a:cubicBezTo>
                  <a:pt x="3141" y="5816"/>
                  <a:pt x="3140" y="5815"/>
                  <a:pt x="2913" y="5810"/>
                </a:cubicBezTo>
                <a:cubicBezTo>
                  <a:pt x="2667" y="5805"/>
                  <a:pt x="2576" y="5847"/>
                  <a:pt x="2497" y="6009"/>
                </a:cubicBezTo>
                <a:cubicBezTo>
                  <a:pt x="2475" y="6055"/>
                  <a:pt x="2449" y="6076"/>
                  <a:pt x="2422" y="6064"/>
                </a:cubicBezTo>
                <a:cubicBezTo>
                  <a:pt x="2397" y="6052"/>
                  <a:pt x="2373" y="6060"/>
                  <a:pt x="2365" y="6091"/>
                </a:cubicBezTo>
                <a:cubicBezTo>
                  <a:pt x="2357" y="6121"/>
                  <a:pt x="2335" y="6137"/>
                  <a:pt x="2313" y="6125"/>
                </a:cubicBezTo>
                <a:cubicBezTo>
                  <a:pt x="2291" y="6113"/>
                  <a:pt x="2253" y="6140"/>
                  <a:pt x="2214" y="6194"/>
                </a:cubicBezTo>
                <a:cubicBezTo>
                  <a:pt x="2143" y="6293"/>
                  <a:pt x="2116" y="6288"/>
                  <a:pt x="1855" y="6187"/>
                </a:cubicBezTo>
                <a:cubicBezTo>
                  <a:pt x="1695" y="6125"/>
                  <a:pt x="1690" y="6127"/>
                  <a:pt x="1642" y="6194"/>
                </a:cubicBezTo>
                <a:cubicBezTo>
                  <a:pt x="1616" y="6231"/>
                  <a:pt x="1576" y="6308"/>
                  <a:pt x="1548" y="6365"/>
                </a:cubicBezTo>
                <a:cubicBezTo>
                  <a:pt x="1504" y="6457"/>
                  <a:pt x="1390" y="6534"/>
                  <a:pt x="1326" y="6516"/>
                </a:cubicBezTo>
                <a:cubicBezTo>
                  <a:pt x="1315" y="6513"/>
                  <a:pt x="1276" y="6542"/>
                  <a:pt x="1236" y="6577"/>
                </a:cubicBezTo>
                <a:cubicBezTo>
                  <a:pt x="1155" y="6648"/>
                  <a:pt x="1147" y="6642"/>
                  <a:pt x="972" y="6523"/>
                </a:cubicBezTo>
                <a:cubicBezTo>
                  <a:pt x="904" y="6477"/>
                  <a:pt x="831" y="6450"/>
                  <a:pt x="811" y="6461"/>
                </a:cubicBezTo>
                <a:cubicBezTo>
                  <a:pt x="791" y="6472"/>
                  <a:pt x="780" y="6491"/>
                  <a:pt x="787" y="6502"/>
                </a:cubicBezTo>
                <a:cubicBezTo>
                  <a:pt x="795" y="6513"/>
                  <a:pt x="779" y="6561"/>
                  <a:pt x="754" y="6612"/>
                </a:cubicBezTo>
                <a:cubicBezTo>
                  <a:pt x="729" y="6662"/>
                  <a:pt x="712" y="6739"/>
                  <a:pt x="712" y="6776"/>
                </a:cubicBezTo>
                <a:cubicBezTo>
                  <a:pt x="712" y="6887"/>
                  <a:pt x="679" y="6886"/>
                  <a:pt x="518" y="6769"/>
                </a:cubicBezTo>
                <a:cubicBezTo>
                  <a:pt x="384" y="6672"/>
                  <a:pt x="355" y="6659"/>
                  <a:pt x="258" y="6680"/>
                </a:cubicBezTo>
                <a:cubicBezTo>
                  <a:pt x="198" y="6693"/>
                  <a:pt x="145" y="6722"/>
                  <a:pt x="140" y="6742"/>
                </a:cubicBezTo>
                <a:cubicBezTo>
                  <a:pt x="136" y="6761"/>
                  <a:pt x="102" y="6841"/>
                  <a:pt x="65" y="6920"/>
                </a:cubicBezTo>
                <a:cubicBezTo>
                  <a:pt x="-12" y="7083"/>
                  <a:pt x="-18" y="7132"/>
                  <a:pt x="32" y="7160"/>
                </a:cubicBezTo>
                <a:cubicBezTo>
                  <a:pt x="51" y="7170"/>
                  <a:pt x="65" y="7199"/>
                  <a:pt x="65" y="7228"/>
                </a:cubicBezTo>
                <a:cubicBezTo>
                  <a:pt x="65" y="7311"/>
                  <a:pt x="253" y="7854"/>
                  <a:pt x="320" y="7961"/>
                </a:cubicBezTo>
                <a:cubicBezTo>
                  <a:pt x="353" y="8014"/>
                  <a:pt x="388" y="8113"/>
                  <a:pt x="395" y="8180"/>
                </a:cubicBezTo>
                <a:cubicBezTo>
                  <a:pt x="403" y="8247"/>
                  <a:pt x="423" y="8347"/>
                  <a:pt x="443" y="8399"/>
                </a:cubicBezTo>
                <a:cubicBezTo>
                  <a:pt x="462" y="8452"/>
                  <a:pt x="480" y="8507"/>
                  <a:pt x="480" y="8529"/>
                </a:cubicBezTo>
                <a:cubicBezTo>
                  <a:pt x="480" y="8617"/>
                  <a:pt x="555" y="8788"/>
                  <a:pt x="608" y="8817"/>
                </a:cubicBezTo>
                <a:cubicBezTo>
                  <a:pt x="638" y="8834"/>
                  <a:pt x="665" y="8867"/>
                  <a:pt x="665" y="8892"/>
                </a:cubicBezTo>
                <a:cubicBezTo>
                  <a:pt x="665" y="8917"/>
                  <a:pt x="687" y="8969"/>
                  <a:pt x="712" y="9002"/>
                </a:cubicBezTo>
                <a:cubicBezTo>
                  <a:pt x="737" y="9035"/>
                  <a:pt x="750" y="9071"/>
                  <a:pt x="745" y="9084"/>
                </a:cubicBezTo>
                <a:cubicBezTo>
                  <a:pt x="740" y="9097"/>
                  <a:pt x="748" y="9142"/>
                  <a:pt x="764" y="9187"/>
                </a:cubicBezTo>
                <a:cubicBezTo>
                  <a:pt x="780" y="9231"/>
                  <a:pt x="795" y="9298"/>
                  <a:pt x="797" y="9338"/>
                </a:cubicBezTo>
                <a:cubicBezTo>
                  <a:pt x="799" y="9377"/>
                  <a:pt x="823" y="9478"/>
                  <a:pt x="849" y="9557"/>
                </a:cubicBezTo>
                <a:cubicBezTo>
                  <a:pt x="875" y="9635"/>
                  <a:pt x="896" y="9718"/>
                  <a:pt x="896" y="9742"/>
                </a:cubicBezTo>
                <a:cubicBezTo>
                  <a:pt x="896" y="9829"/>
                  <a:pt x="949" y="9946"/>
                  <a:pt x="1014" y="10002"/>
                </a:cubicBezTo>
                <a:cubicBezTo>
                  <a:pt x="1051" y="10033"/>
                  <a:pt x="1080" y="10074"/>
                  <a:pt x="1080" y="10098"/>
                </a:cubicBezTo>
                <a:cubicBezTo>
                  <a:pt x="1080" y="10121"/>
                  <a:pt x="1102" y="10168"/>
                  <a:pt x="1128" y="10200"/>
                </a:cubicBezTo>
                <a:cubicBezTo>
                  <a:pt x="1153" y="10233"/>
                  <a:pt x="1166" y="10270"/>
                  <a:pt x="1161" y="10283"/>
                </a:cubicBezTo>
                <a:cubicBezTo>
                  <a:pt x="1155" y="10295"/>
                  <a:pt x="1166" y="10348"/>
                  <a:pt x="1184" y="10399"/>
                </a:cubicBezTo>
                <a:cubicBezTo>
                  <a:pt x="1203" y="10450"/>
                  <a:pt x="1214" y="10509"/>
                  <a:pt x="1208" y="10522"/>
                </a:cubicBezTo>
                <a:cubicBezTo>
                  <a:pt x="1196" y="10550"/>
                  <a:pt x="1310" y="10911"/>
                  <a:pt x="1387" y="11091"/>
                </a:cubicBezTo>
                <a:cubicBezTo>
                  <a:pt x="1415" y="11155"/>
                  <a:pt x="1440" y="11232"/>
                  <a:pt x="1444" y="11269"/>
                </a:cubicBezTo>
                <a:cubicBezTo>
                  <a:pt x="1448" y="11306"/>
                  <a:pt x="1455" y="11365"/>
                  <a:pt x="1463" y="11392"/>
                </a:cubicBezTo>
                <a:cubicBezTo>
                  <a:pt x="1471" y="11420"/>
                  <a:pt x="1480" y="11445"/>
                  <a:pt x="1482" y="11454"/>
                </a:cubicBezTo>
                <a:cubicBezTo>
                  <a:pt x="1501" y="11556"/>
                  <a:pt x="1525" y="11625"/>
                  <a:pt x="1543" y="11625"/>
                </a:cubicBezTo>
                <a:cubicBezTo>
                  <a:pt x="1555" y="11625"/>
                  <a:pt x="1582" y="11675"/>
                  <a:pt x="1600" y="11735"/>
                </a:cubicBezTo>
                <a:cubicBezTo>
                  <a:pt x="1618" y="11794"/>
                  <a:pt x="1649" y="11901"/>
                  <a:pt x="1671" y="11974"/>
                </a:cubicBezTo>
                <a:cubicBezTo>
                  <a:pt x="1693" y="12048"/>
                  <a:pt x="1727" y="12134"/>
                  <a:pt x="1746" y="12166"/>
                </a:cubicBezTo>
                <a:cubicBezTo>
                  <a:pt x="1766" y="12198"/>
                  <a:pt x="1774" y="12236"/>
                  <a:pt x="1765" y="12248"/>
                </a:cubicBezTo>
                <a:cubicBezTo>
                  <a:pt x="1757" y="12261"/>
                  <a:pt x="1768" y="12297"/>
                  <a:pt x="1789" y="12331"/>
                </a:cubicBezTo>
                <a:cubicBezTo>
                  <a:pt x="1810" y="12364"/>
                  <a:pt x="1821" y="12401"/>
                  <a:pt x="1813" y="12413"/>
                </a:cubicBezTo>
                <a:cubicBezTo>
                  <a:pt x="1804" y="12424"/>
                  <a:pt x="1810" y="12474"/>
                  <a:pt x="1827" y="12522"/>
                </a:cubicBezTo>
                <a:cubicBezTo>
                  <a:pt x="1914" y="12772"/>
                  <a:pt x="2049" y="13188"/>
                  <a:pt x="2063" y="13255"/>
                </a:cubicBezTo>
                <a:cubicBezTo>
                  <a:pt x="2071" y="13298"/>
                  <a:pt x="2103" y="13348"/>
                  <a:pt x="2134" y="13365"/>
                </a:cubicBezTo>
                <a:cubicBezTo>
                  <a:pt x="2172" y="13386"/>
                  <a:pt x="2190" y="13419"/>
                  <a:pt x="2190" y="13474"/>
                </a:cubicBezTo>
                <a:cubicBezTo>
                  <a:pt x="2190" y="13593"/>
                  <a:pt x="2273" y="13854"/>
                  <a:pt x="2323" y="13892"/>
                </a:cubicBezTo>
                <a:cubicBezTo>
                  <a:pt x="2349" y="13912"/>
                  <a:pt x="2366" y="13968"/>
                  <a:pt x="2370" y="14036"/>
                </a:cubicBezTo>
                <a:cubicBezTo>
                  <a:pt x="2378" y="14199"/>
                  <a:pt x="2423" y="14368"/>
                  <a:pt x="2479" y="14447"/>
                </a:cubicBezTo>
                <a:cubicBezTo>
                  <a:pt x="2506" y="14485"/>
                  <a:pt x="2551" y="14605"/>
                  <a:pt x="2578" y="14714"/>
                </a:cubicBezTo>
                <a:cubicBezTo>
                  <a:pt x="2605" y="14823"/>
                  <a:pt x="2636" y="14933"/>
                  <a:pt x="2649" y="14961"/>
                </a:cubicBezTo>
                <a:cubicBezTo>
                  <a:pt x="2699" y="15072"/>
                  <a:pt x="2791" y="15369"/>
                  <a:pt x="2781" y="15392"/>
                </a:cubicBezTo>
                <a:cubicBezTo>
                  <a:pt x="2775" y="15405"/>
                  <a:pt x="2779" y="15441"/>
                  <a:pt x="2790" y="15467"/>
                </a:cubicBezTo>
                <a:cubicBezTo>
                  <a:pt x="2806" y="15505"/>
                  <a:pt x="2816" y="15505"/>
                  <a:pt x="2838" y="15474"/>
                </a:cubicBezTo>
                <a:cubicBezTo>
                  <a:pt x="2859" y="15443"/>
                  <a:pt x="2876" y="15451"/>
                  <a:pt x="2918" y="15508"/>
                </a:cubicBezTo>
                <a:cubicBezTo>
                  <a:pt x="2947" y="15549"/>
                  <a:pt x="2974" y="15590"/>
                  <a:pt x="2975" y="15604"/>
                </a:cubicBezTo>
                <a:cubicBezTo>
                  <a:pt x="2975" y="15618"/>
                  <a:pt x="2993" y="15698"/>
                  <a:pt x="3017" y="15776"/>
                </a:cubicBezTo>
                <a:cubicBezTo>
                  <a:pt x="3041" y="15853"/>
                  <a:pt x="3067" y="15973"/>
                  <a:pt x="3074" y="16043"/>
                </a:cubicBezTo>
                <a:cubicBezTo>
                  <a:pt x="3081" y="16112"/>
                  <a:pt x="3101" y="16218"/>
                  <a:pt x="3121" y="16276"/>
                </a:cubicBezTo>
                <a:cubicBezTo>
                  <a:pt x="3141" y="16333"/>
                  <a:pt x="3159" y="16407"/>
                  <a:pt x="3159" y="16447"/>
                </a:cubicBezTo>
                <a:cubicBezTo>
                  <a:pt x="3159" y="16486"/>
                  <a:pt x="3171" y="16540"/>
                  <a:pt x="3187" y="16563"/>
                </a:cubicBezTo>
                <a:cubicBezTo>
                  <a:pt x="3203" y="16586"/>
                  <a:pt x="3214" y="16612"/>
                  <a:pt x="3216" y="16625"/>
                </a:cubicBezTo>
                <a:cubicBezTo>
                  <a:pt x="3222" y="16704"/>
                  <a:pt x="3279" y="16837"/>
                  <a:pt x="3305" y="16837"/>
                </a:cubicBezTo>
                <a:cubicBezTo>
                  <a:pt x="3381" y="16837"/>
                  <a:pt x="3508" y="17166"/>
                  <a:pt x="3537" y="17433"/>
                </a:cubicBezTo>
                <a:cubicBezTo>
                  <a:pt x="3540" y="17459"/>
                  <a:pt x="3569" y="17511"/>
                  <a:pt x="3603" y="17549"/>
                </a:cubicBezTo>
                <a:cubicBezTo>
                  <a:pt x="3636" y="17588"/>
                  <a:pt x="3669" y="17650"/>
                  <a:pt x="3674" y="17686"/>
                </a:cubicBezTo>
                <a:cubicBezTo>
                  <a:pt x="3679" y="17723"/>
                  <a:pt x="3689" y="17775"/>
                  <a:pt x="3697" y="17803"/>
                </a:cubicBezTo>
                <a:cubicBezTo>
                  <a:pt x="3712" y="17853"/>
                  <a:pt x="3727" y="17960"/>
                  <a:pt x="3749" y="18152"/>
                </a:cubicBezTo>
                <a:cubicBezTo>
                  <a:pt x="3756" y="18214"/>
                  <a:pt x="3797" y="18300"/>
                  <a:pt x="3853" y="18371"/>
                </a:cubicBezTo>
                <a:cubicBezTo>
                  <a:pt x="3904" y="18436"/>
                  <a:pt x="3943" y="18512"/>
                  <a:pt x="3943" y="18543"/>
                </a:cubicBezTo>
                <a:cubicBezTo>
                  <a:pt x="3943" y="18574"/>
                  <a:pt x="3954" y="18607"/>
                  <a:pt x="3967" y="18618"/>
                </a:cubicBezTo>
                <a:cubicBezTo>
                  <a:pt x="3979" y="18629"/>
                  <a:pt x="3990" y="18670"/>
                  <a:pt x="3990" y="18707"/>
                </a:cubicBezTo>
                <a:cubicBezTo>
                  <a:pt x="3990" y="18743"/>
                  <a:pt x="4012" y="18836"/>
                  <a:pt x="4037" y="18912"/>
                </a:cubicBezTo>
                <a:cubicBezTo>
                  <a:pt x="4063" y="18988"/>
                  <a:pt x="4080" y="19070"/>
                  <a:pt x="4080" y="19090"/>
                </a:cubicBezTo>
                <a:cubicBezTo>
                  <a:pt x="4080" y="19111"/>
                  <a:pt x="4092" y="19143"/>
                  <a:pt x="4108" y="19166"/>
                </a:cubicBezTo>
                <a:cubicBezTo>
                  <a:pt x="4124" y="19189"/>
                  <a:pt x="4140" y="19224"/>
                  <a:pt x="4141" y="19241"/>
                </a:cubicBezTo>
                <a:cubicBezTo>
                  <a:pt x="4143" y="19259"/>
                  <a:pt x="4148" y="19278"/>
                  <a:pt x="4151" y="19282"/>
                </a:cubicBezTo>
                <a:cubicBezTo>
                  <a:pt x="4153" y="19287"/>
                  <a:pt x="4161" y="19317"/>
                  <a:pt x="4165" y="19351"/>
                </a:cubicBezTo>
                <a:cubicBezTo>
                  <a:pt x="4176" y="19436"/>
                  <a:pt x="4262" y="19763"/>
                  <a:pt x="4311" y="19906"/>
                </a:cubicBezTo>
                <a:cubicBezTo>
                  <a:pt x="4334" y="19970"/>
                  <a:pt x="4360" y="20064"/>
                  <a:pt x="4368" y="20111"/>
                </a:cubicBezTo>
                <a:cubicBezTo>
                  <a:pt x="4376" y="20158"/>
                  <a:pt x="4407" y="20249"/>
                  <a:pt x="4439" y="20316"/>
                </a:cubicBezTo>
                <a:cubicBezTo>
                  <a:pt x="4471" y="20384"/>
                  <a:pt x="4493" y="20440"/>
                  <a:pt x="4486" y="20440"/>
                </a:cubicBezTo>
                <a:cubicBezTo>
                  <a:pt x="4460" y="20440"/>
                  <a:pt x="4547" y="20645"/>
                  <a:pt x="4595" y="20693"/>
                </a:cubicBezTo>
                <a:cubicBezTo>
                  <a:pt x="4624" y="20722"/>
                  <a:pt x="4646" y="20771"/>
                  <a:pt x="4647" y="20803"/>
                </a:cubicBezTo>
                <a:cubicBezTo>
                  <a:pt x="4649" y="20882"/>
                  <a:pt x="4737" y="21078"/>
                  <a:pt x="4765" y="21070"/>
                </a:cubicBezTo>
                <a:cubicBezTo>
                  <a:pt x="4817" y="21055"/>
                  <a:pt x="4888" y="21150"/>
                  <a:pt x="4916" y="21268"/>
                </a:cubicBezTo>
                <a:cubicBezTo>
                  <a:pt x="4932" y="21338"/>
                  <a:pt x="4947" y="21403"/>
                  <a:pt x="4949" y="21412"/>
                </a:cubicBezTo>
                <a:cubicBezTo>
                  <a:pt x="4951" y="21421"/>
                  <a:pt x="4963" y="21460"/>
                  <a:pt x="4973" y="21501"/>
                </a:cubicBezTo>
                <a:cubicBezTo>
                  <a:pt x="4982" y="21543"/>
                  <a:pt x="4993" y="21577"/>
                  <a:pt x="5001" y="21577"/>
                </a:cubicBezTo>
                <a:cubicBezTo>
                  <a:pt x="5009" y="21576"/>
                  <a:pt x="5089" y="21482"/>
                  <a:pt x="5176" y="21371"/>
                </a:cubicBezTo>
                <a:cubicBezTo>
                  <a:pt x="5288" y="21228"/>
                  <a:pt x="5343" y="21182"/>
                  <a:pt x="5360" y="21207"/>
                </a:cubicBezTo>
                <a:cubicBezTo>
                  <a:pt x="5374" y="21226"/>
                  <a:pt x="5404" y="21241"/>
                  <a:pt x="5431" y="21241"/>
                </a:cubicBezTo>
                <a:cubicBezTo>
                  <a:pt x="5458" y="21241"/>
                  <a:pt x="5490" y="21254"/>
                  <a:pt x="5502" y="21268"/>
                </a:cubicBezTo>
                <a:cubicBezTo>
                  <a:pt x="5514" y="21283"/>
                  <a:pt x="5562" y="21313"/>
                  <a:pt x="5611" y="21337"/>
                </a:cubicBezTo>
                <a:cubicBezTo>
                  <a:pt x="5706" y="21384"/>
                  <a:pt x="5729" y="21371"/>
                  <a:pt x="5823" y="21214"/>
                </a:cubicBezTo>
                <a:cubicBezTo>
                  <a:pt x="6037" y="20858"/>
                  <a:pt x="6039" y="20860"/>
                  <a:pt x="6102" y="20919"/>
                </a:cubicBezTo>
                <a:cubicBezTo>
                  <a:pt x="6193" y="21006"/>
                  <a:pt x="6382" y="21108"/>
                  <a:pt x="6409" y="21084"/>
                </a:cubicBezTo>
                <a:cubicBezTo>
                  <a:pt x="6422" y="21071"/>
                  <a:pt x="6492" y="20890"/>
                  <a:pt x="6565" y="20686"/>
                </a:cubicBezTo>
                <a:lnTo>
                  <a:pt x="6697" y="20316"/>
                </a:lnTo>
                <a:lnTo>
                  <a:pt x="6791" y="20364"/>
                </a:lnTo>
                <a:cubicBezTo>
                  <a:pt x="6843" y="20390"/>
                  <a:pt x="6913" y="20439"/>
                  <a:pt x="6947" y="20474"/>
                </a:cubicBezTo>
                <a:cubicBezTo>
                  <a:pt x="6982" y="20509"/>
                  <a:pt x="7014" y="20528"/>
                  <a:pt x="7023" y="20515"/>
                </a:cubicBezTo>
                <a:cubicBezTo>
                  <a:pt x="7032" y="20502"/>
                  <a:pt x="7047" y="20495"/>
                  <a:pt x="7056" y="20495"/>
                </a:cubicBezTo>
                <a:cubicBezTo>
                  <a:pt x="7065" y="20495"/>
                  <a:pt x="7135" y="20421"/>
                  <a:pt x="7207" y="20330"/>
                </a:cubicBezTo>
                <a:cubicBezTo>
                  <a:pt x="7307" y="20206"/>
                  <a:pt x="7330" y="20150"/>
                  <a:pt x="7311" y="20118"/>
                </a:cubicBezTo>
                <a:cubicBezTo>
                  <a:pt x="7265" y="20038"/>
                  <a:pt x="7311" y="20006"/>
                  <a:pt x="7387" y="20063"/>
                </a:cubicBezTo>
                <a:cubicBezTo>
                  <a:pt x="7436" y="20100"/>
                  <a:pt x="7489" y="20105"/>
                  <a:pt x="7552" y="20090"/>
                </a:cubicBezTo>
                <a:cubicBezTo>
                  <a:pt x="7607" y="20078"/>
                  <a:pt x="7657" y="20089"/>
                  <a:pt x="7675" y="20111"/>
                </a:cubicBezTo>
                <a:cubicBezTo>
                  <a:pt x="7699" y="20140"/>
                  <a:pt x="7717" y="20114"/>
                  <a:pt x="7765" y="20001"/>
                </a:cubicBezTo>
                <a:cubicBezTo>
                  <a:pt x="7955" y="19556"/>
                  <a:pt x="7959" y="19547"/>
                  <a:pt x="8015" y="19556"/>
                </a:cubicBezTo>
                <a:cubicBezTo>
                  <a:pt x="8045" y="19561"/>
                  <a:pt x="8120" y="19600"/>
                  <a:pt x="8180" y="19638"/>
                </a:cubicBezTo>
                <a:cubicBezTo>
                  <a:pt x="8344" y="19743"/>
                  <a:pt x="8393" y="19730"/>
                  <a:pt x="8525" y="19549"/>
                </a:cubicBezTo>
                <a:cubicBezTo>
                  <a:pt x="8589" y="19463"/>
                  <a:pt x="8648" y="19392"/>
                  <a:pt x="8657" y="19392"/>
                </a:cubicBezTo>
                <a:cubicBezTo>
                  <a:pt x="8667" y="19392"/>
                  <a:pt x="8694" y="19358"/>
                  <a:pt x="8714" y="19317"/>
                </a:cubicBezTo>
                <a:cubicBezTo>
                  <a:pt x="8734" y="19275"/>
                  <a:pt x="8760" y="19242"/>
                  <a:pt x="8776" y="19241"/>
                </a:cubicBezTo>
                <a:cubicBezTo>
                  <a:pt x="8811" y="19240"/>
                  <a:pt x="8918" y="19103"/>
                  <a:pt x="8936" y="19036"/>
                </a:cubicBezTo>
                <a:cubicBezTo>
                  <a:pt x="8944" y="19007"/>
                  <a:pt x="8980" y="18966"/>
                  <a:pt x="9016" y="18954"/>
                </a:cubicBezTo>
                <a:cubicBezTo>
                  <a:pt x="9052" y="18941"/>
                  <a:pt x="9100" y="18912"/>
                  <a:pt x="9120" y="18885"/>
                </a:cubicBezTo>
                <a:cubicBezTo>
                  <a:pt x="9193" y="18790"/>
                  <a:pt x="9257" y="18799"/>
                  <a:pt x="9404" y="18933"/>
                </a:cubicBezTo>
                <a:lnTo>
                  <a:pt x="9546" y="19063"/>
                </a:lnTo>
                <a:lnTo>
                  <a:pt x="9597" y="18981"/>
                </a:lnTo>
                <a:cubicBezTo>
                  <a:pt x="9625" y="18935"/>
                  <a:pt x="9645" y="18882"/>
                  <a:pt x="9645" y="18858"/>
                </a:cubicBezTo>
                <a:cubicBezTo>
                  <a:pt x="9645" y="18833"/>
                  <a:pt x="9674" y="18768"/>
                  <a:pt x="9706" y="18714"/>
                </a:cubicBezTo>
                <a:cubicBezTo>
                  <a:pt x="9738" y="18659"/>
                  <a:pt x="9763" y="18603"/>
                  <a:pt x="9763" y="18591"/>
                </a:cubicBezTo>
                <a:cubicBezTo>
                  <a:pt x="9763" y="18578"/>
                  <a:pt x="9788" y="18513"/>
                  <a:pt x="9820" y="18447"/>
                </a:cubicBezTo>
                <a:cubicBezTo>
                  <a:pt x="9882" y="18315"/>
                  <a:pt x="9966" y="18277"/>
                  <a:pt x="10075" y="18337"/>
                </a:cubicBezTo>
                <a:cubicBezTo>
                  <a:pt x="10118" y="18361"/>
                  <a:pt x="10147" y="18357"/>
                  <a:pt x="10169" y="18330"/>
                </a:cubicBezTo>
                <a:cubicBezTo>
                  <a:pt x="10187" y="18309"/>
                  <a:pt x="10202" y="18304"/>
                  <a:pt x="10202" y="18317"/>
                </a:cubicBezTo>
                <a:cubicBezTo>
                  <a:pt x="10202" y="18329"/>
                  <a:pt x="10234" y="18286"/>
                  <a:pt x="10273" y="18221"/>
                </a:cubicBezTo>
                <a:cubicBezTo>
                  <a:pt x="10312" y="18156"/>
                  <a:pt x="10358" y="18104"/>
                  <a:pt x="10372" y="18104"/>
                </a:cubicBezTo>
                <a:cubicBezTo>
                  <a:pt x="10387" y="18104"/>
                  <a:pt x="10408" y="18072"/>
                  <a:pt x="10424" y="18036"/>
                </a:cubicBezTo>
                <a:cubicBezTo>
                  <a:pt x="10459" y="17956"/>
                  <a:pt x="10540" y="17962"/>
                  <a:pt x="10812" y="18056"/>
                </a:cubicBezTo>
                <a:lnTo>
                  <a:pt x="10991" y="18118"/>
                </a:lnTo>
                <a:lnTo>
                  <a:pt x="11052" y="18015"/>
                </a:lnTo>
                <a:cubicBezTo>
                  <a:pt x="11252" y="17670"/>
                  <a:pt x="11317" y="17574"/>
                  <a:pt x="11336" y="17591"/>
                </a:cubicBezTo>
                <a:cubicBezTo>
                  <a:pt x="11348" y="17601"/>
                  <a:pt x="11409" y="17617"/>
                  <a:pt x="11473" y="17632"/>
                </a:cubicBezTo>
                <a:lnTo>
                  <a:pt x="11591" y="17659"/>
                </a:lnTo>
                <a:lnTo>
                  <a:pt x="11747" y="17358"/>
                </a:lnTo>
                <a:cubicBezTo>
                  <a:pt x="11960" y="16945"/>
                  <a:pt x="11978" y="16932"/>
                  <a:pt x="12200" y="17063"/>
                </a:cubicBezTo>
                <a:lnTo>
                  <a:pt x="12375" y="17166"/>
                </a:lnTo>
                <a:lnTo>
                  <a:pt x="12503" y="16988"/>
                </a:lnTo>
                <a:cubicBezTo>
                  <a:pt x="12597" y="16853"/>
                  <a:pt x="12664" y="16787"/>
                  <a:pt x="12772" y="16734"/>
                </a:cubicBezTo>
                <a:cubicBezTo>
                  <a:pt x="12901" y="16671"/>
                  <a:pt x="12926" y="16640"/>
                  <a:pt x="13041" y="16426"/>
                </a:cubicBezTo>
                <a:cubicBezTo>
                  <a:pt x="13141" y="16241"/>
                  <a:pt x="13197" y="16171"/>
                  <a:pt x="13296" y="16104"/>
                </a:cubicBezTo>
                <a:cubicBezTo>
                  <a:pt x="13366" y="16058"/>
                  <a:pt x="13428" y="16014"/>
                  <a:pt x="13433" y="16008"/>
                </a:cubicBezTo>
                <a:cubicBezTo>
                  <a:pt x="13443" y="15998"/>
                  <a:pt x="13508" y="15501"/>
                  <a:pt x="13547" y="15166"/>
                </a:cubicBezTo>
                <a:cubicBezTo>
                  <a:pt x="13558" y="15065"/>
                  <a:pt x="13584" y="14871"/>
                  <a:pt x="13603" y="14735"/>
                </a:cubicBezTo>
                <a:cubicBezTo>
                  <a:pt x="13623" y="14599"/>
                  <a:pt x="13643" y="14434"/>
                  <a:pt x="13646" y="14372"/>
                </a:cubicBezTo>
                <a:cubicBezTo>
                  <a:pt x="13649" y="14309"/>
                  <a:pt x="13659" y="14250"/>
                  <a:pt x="13669" y="14241"/>
                </a:cubicBezTo>
                <a:cubicBezTo>
                  <a:pt x="13680" y="14232"/>
                  <a:pt x="13688" y="14162"/>
                  <a:pt x="13688" y="14084"/>
                </a:cubicBezTo>
                <a:cubicBezTo>
                  <a:pt x="13688" y="14006"/>
                  <a:pt x="13696" y="13930"/>
                  <a:pt x="13707" y="13913"/>
                </a:cubicBezTo>
                <a:cubicBezTo>
                  <a:pt x="13718" y="13895"/>
                  <a:pt x="13739" y="13763"/>
                  <a:pt x="13755" y="13625"/>
                </a:cubicBezTo>
                <a:cubicBezTo>
                  <a:pt x="13792" y="13292"/>
                  <a:pt x="13792" y="13287"/>
                  <a:pt x="13811" y="13187"/>
                </a:cubicBezTo>
                <a:cubicBezTo>
                  <a:pt x="13820" y="13139"/>
                  <a:pt x="13831" y="13050"/>
                  <a:pt x="13835" y="12988"/>
                </a:cubicBezTo>
                <a:cubicBezTo>
                  <a:pt x="13838" y="12926"/>
                  <a:pt x="13846" y="12851"/>
                  <a:pt x="13854" y="12824"/>
                </a:cubicBezTo>
                <a:cubicBezTo>
                  <a:pt x="13880" y="12728"/>
                  <a:pt x="13962" y="12065"/>
                  <a:pt x="13962" y="11947"/>
                </a:cubicBezTo>
                <a:cubicBezTo>
                  <a:pt x="13962" y="11882"/>
                  <a:pt x="13975" y="11820"/>
                  <a:pt x="13986" y="11810"/>
                </a:cubicBezTo>
                <a:cubicBezTo>
                  <a:pt x="13997" y="11800"/>
                  <a:pt x="14011" y="11723"/>
                  <a:pt x="14019" y="11639"/>
                </a:cubicBezTo>
                <a:cubicBezTo>
                  <a:pt x="14040" y="11422"/>
                  <a:pt x="14061" y="11373"/>
                  <a:pt x="14203" y="11262"/>
                </a:cubicBezTo>
                <a:cubicBezTo>
                  <a:pt x="14306" y="11181"/>
                  <a:pt x="14358" y="11166"/>
                  <a:pt x="14482" y="11166"/>
                </a:cubicBezTo>
                <a:cubicBezTo>
                  <a:pt x="14624" y="11167"/>
                  <a:pt x="14638" y="11160"/>
                  <a:pt x="14728" y="11043"/>
                </a:cubicBezTo>
                <a:cubicBezTo>
                  <a:pt x="14803" y="10945"/>
                  <a:pt x="14974" y="10803"/>
                  <a:pt x="15049" y="10776"/>
                </a:cubicBezTo>
                <a:cubicBezTo>
                  <a:pt x="15115" y="10752"/>
                  <a:pt x="15252" y="10672"/>
                  <a:pt x="15276" y="10646"/>
                </a:cubicBezTo>
                <a:cubicBezTo>
                  <a:pt x="15292" y="10627"/>
                  <a:pt x="15311" y="10621"/>
                  <a:pt x="15318" y="10632"/>
                </a:cubicBezTo>
                <a:cubicBezTo>
                  <a:pt x="15326" y="10643"/>
                  <a:pt x="15374" y="10617"/>
                  <a:pt x="15427" y="10577"/>
                </a:cubicBezTo>
                <a:cubicBezTo>
                  <a:pt x="15479" y="10538"/>
                  <a:pt x="15532" y="10506"/>
                  <a:pt x="15545" y="10502"/>
                </a:cubicBezTo>
                <a:cubicBezTo>
                  <a:pt x="15558" y="10498"/>
                  <a:pt x="15612" y="10466"/>
                  <a:pt x="15663" y="10433"/>
                </a:cubicBezTo>
                <a:cubicBezTo>
                  <a:pt x="15714" y="10401"/>
                  <a:pt x="15775" y="10371"/>
                  <a:pt x="15800" y="10365"/>
                </a:cubicBezTo>
                <a:cubicBezTo>
                  <a:pt x="15825" y="10358"/>
                  <a:pt x="15854" y="10335"/>
                  <a:pt x="15866" y="10317"/>
                </a:cubicBezTo>
                <a:cubicBezTo>
                  <a:pt x="15878" y="10299"/>
                  <a:pt x="15906" y="10290"/>
                  <a:pt x="15923" y="10290"/>
                </a:cubicBezTo>
                <a:cubicBezTo>
                  <a:pt x="15939" y="10290"/>
                  <a:pt x="15996" y="10256"/>
                  <a:pt x="16050" y="10221"/>
                </a:cubicBezTo>
                <a:cubicBezTo>
                  <a:pt x="16104" y="10186"/>
                  <a:pt x="16187" y="10151"/>
                  <a:pt x="16235" y="10139"/>
                </a:cubicBezTo>
                <a:cubicBezTo>
                  <a:pt x="16282" y="10127"/>
                  <a:pt x="16390" y="10072"/>
                  <a:pt x="16475" y="10016"/>
                </a:cubicBezTo>
                <a:cubicBezTo>
                  <a:pt x="16576" y="9949"/>
                  <a:pt x="16673" y="9909"/>
                  <a:pt x="16749" y="9906"/>
                </a:cubicBezTo>
                <a:cubicBezTo>
                  <a:pt x="16837" y="9902"/>
                  <a:pt x="16891" y="9881"/>
                  <a:pt x="16962" y="9810"/>
                </a:cubicBezTo>
                <a:cubicBezTo>
                  <a:pt x="17014" y="9758"/>
                  <a:pt x="17059" y="9692"/>
                  <a:pt x="17066" y="9666"/>
                </a:cubicBezTo>
                <a:cubicBezTo>
                  <a:pt x="17075" y="9634"/>
                  <a:pt x="17116" y="9622"/>
                  <a:pt x="17203" y="9625"/>
                </a:cubicBezTo>
                <a:cubicBezTo>
                  <a:pt x="17297" y="9629"/>
                  <a:pt x="17348" y="9612"/>
                  <a:pt x="17401" y="9557"/>
                </a:cubicBezTo>
                <a:cubicBezTo>
                  <a:pt x="17456" y="9500"/>
                  <a:pt x="17504" y="9488"/>
                  <a:pt x="17619" y="9488"/>
                </a:cubicBezTo>
                <a:cubicBezTo>
                  <a:pt x="17756" y="9488"/>
                  <a:pt x="17769" y="9479"/>
                  <a:pt x="17817" y="9385"/>
                </a:cubicBezTo>
                <a:cubicBezTo>
                  <a:pt x="17845" y="9330"/>
                  <a:pt x="17884" y="9283"/>
                  <a:pt x="17902" y="9283"/>
                </a:cubicBezTo>
                <a:cubicBezTo>
                  <a:pt x="17920" y="9283"/>
                  <a:pt x="17955" y="9242"/>
                  <a:pt x="17982" y="9187"/>
                </a:cubicBezTo>
                <a:cubicBezTo>
                  <a:pt x="18010" y="9132"/>
                  <a:pt x="18042" y="9095"/>
                  <a:pt x="18053" y="9105"/>
                </a:cubicBezTo>
                <a:cubicBezTo>
                  <a:pt x="18064" y="9114"/>
                  <a:pt x="18107" y="9095"/>
                  <a:pt x="18152" y="9064"/>
                </a:cubicBezTo>
                <a:cubicBezTo>
                  <a:pt x="18219" y="9018"/>
                  <a:pt x="18246" y="9011"/>
                  <a:pt x="18294" y="9043"/>
                </a:cubicBezTo>
                <a:cubicBezTo>
                  <a:pt x="18392" y="9108"/>
                  <a:pt x="18450" y="9093"/>
                  <a:pt x="18563" y="8954"/>
                </a:cubicBezTo>
                <a:cubicBezTo>
                  <a:pt x="18675" y="8818"/>
                  <a:pt x="18716" y="8808"/>
                  <a:pt x="18809" y="8892"/>
                </a:cubicBezTo>
                <a:cubicBezTo>
                  <a:pt x="18853" y="8932"/>
                  <a:pt x="18871" y="8917"/>
                  <a:pt x="18993" y="8742"/>
                </a:cubicBezTo>
                <a:cubicBezTo>
                  <a:pt x="19118" y="8564"/>
                  <a:pt x="19134" y="8550"/>
                  <a:pt x="19234" y="8550"/>
                </a:cubicBezTo>
                <a:cubicBezTo>
                  <a:pt x="19293" y="8550"/>
                  <a:pt x="19349" y="8535"/>
                  <a:pt x="19357" y="8516"/>
                </a:cubicBezTo>
                <a:cubicBezTo>
                  <a:pt x="19388" y="8444"/>
                  <a:pt x="19560" y="8283"/>
                  <a:pt x="19607" y="8283"/>
                </a:cubicBezTo>
                <a:cubicBezTo>
                  <a:pt x="19634" y="8283"/>
                  <a:pt x="19734" y="8223"/>
                  <a:pt x="19829" y="8153"/>
                </a:cubicBezTo>
                <a:cubicBezTo>
                  <a:pt x="19925" y="8082"/>
                  <a:pt x="20109" y="7970"/>
                  <a:pt x="20236" y="7899"/>
                </a:cubicBezTo>
                <a:cubicBezTo>
                  <a:pt x="20363" y="7829"/>
                  <a:pt x="20472" y="7755"/>
                  <a:pt x="20481" y="7735"/>
                </a:cubicBezTo>
                <a:cubicBezTo>
                  <a:pt x="20490" y="7715"/>
                  <a:pt x="20512" y="7695"/>
                  <a:pt x="20529" y="7694"/>
                </a:cubicBezTo>
                <a:cubicBezTo>
                  <a:pt x="20545" y="7692"/>
                  <a:pt x="20604" y="7686"/>
                  <a:pt x="20661" y="7673"/>
                </a:cubicBezTo>
                <a:cubicBezTo>
                  <a:pt x="20718" y="7661"/>
                  <a:pt x="20803" y="7645"/>
                  <a:pt x="20850" y="7639"/>
                </a:cubicBezTo>
                <a:cubicBezTo>
                  <a:pt x="20905" y="7632"/>
                  <a:pt x="20987" y="7580"/>
                  <a:pt x="21077" y="7488"/>
                </a:cubicBezTo>
                <a:cubicBezTo>
                  <a:pt x="21191" y="7372"/>
                  <a:pt x="21237" y="7337"/>
                  <a:pt x="21346" y="7324"/>
                </a:cubicBezTo>
                <a:cubicBezTo>
                  <a:pt x="21527" y="7302"/>
                  <a:pt x="21582" y="7287"/>
                  <a:pt x="21582" y="7249"/>
                </a:cubicBezTo>
                <a:cubicBezTo>
                  <a:pt x="21582" y="7231"/>
                  <a:pt x="21564" y="7214"/>
                  <a:pt x="21539" y="7214"/>
                </a:cubicBezTo>
                <a:cubicBezTo>
                  <a:pt x="21515" y="7214"/>
                  <a:pt x="21490" y="7203"/>
                  <a:pt x="21483" y="7187"/>
                </a:cubicBezTo>
                <a:cubicBezTo>
                  <a:pt x="21476" y="7171"/>
                  <a:pt x="21438" y="7149"/>
                  <a:pt x="21402" y="7139"/>
                </a:cubicBezTo>
                <a:cubicBezTo>
                  <a:pt x="21356" y="7125"/>
                  <a:pt x="21318" y="7069"/>
                  <a:pt x="21265" y="6947"/>
                </a:cubicBezTo>
                <a:cubicBezTo>
                  <a:pt x="21225" y="6854"/>
                  <a:pt x="21175" y="6767"/>
                  <a:pt x="21152" y="6755"/>
                </a:cubicBezTo>
                <a:cubicBezTo>
                  <a:pt x="21130" y="6744"/>
                  <a:pt x="21086" y="6712"/>
                  <a:pt x="21058" y="6680"/>
                </a:cubicBezTo>
                <a:cubicBezTo>
                  <a:pt x="21026" y="6645"/>
                  <a:pt x="20940" y="6612"/>
                  <a:pt x="20840" y="6598"/>
                </a:cubicBezTo>
                <a:cubicBezTo>
                  <a:pt x="20698" y="6577"/>
                  <a:pt x="20664" y="6556"/>
                  <a:pt x="20599" y="6468"/>
                </a:cubicBezTo>
                <a:cubicBezTo>
                  <a:pt x="20558" y="6411"/>
                  <a:pt x="20524" y="6343"/>
                  <a:pt x="20524" y="6317"/>
                </a:cubicBezTo>
                <a:cubicBezTo>
                  <a:pt x="20524" y="6283"/>
                  <a:pt x="20504" y="6275"/>
                  <a:pt x="20448" y="6290"/>
                </a:cubicBezTo>
                <a:cubicBezTo>
                  <a:pt x="20187" y="6361"/>
                  <a:pt x="20223" y="6379"/>
                  <a:pt x="20028" y="6084"/>
                </a:cubicBezTo>
                <a:cubicBezTo>
                  <a:pt x="19829" y="5783"/>
                  <a:pt x="19716" y="5691"/>
                  <a:pt x="19494" y="5646"/>
                </a:cubicBezTo>
                <a:cubicBezTo>
                  <a:pt x="19332" y="5613"/>
                  <a:pt x="19261" y="5561"/>
                  <a:pt x="19220" y="5440"/>
                </a:cubicBezTo>
                <a:cubicBezTo>
                  <a:pt x="19180" y="5320"/>
                  <a:pt x="18867" y="5109"/>
                  <a:pt x="18667" y="5071"/>
                </a:cubicBezTo>
                <a:cubicBezTo>
                  <a:pt x="18514" y="5041"/>
                  <a:pt x="18496" y="5032"/>
                  <a:pt x="18426" y="4913"/>
                </a:cubicBezTo>
                <a:cubicBezTo>
                  <a:pt x="18360" y="4799"/>
                  <a:pt x="18335" y="4776"/>
                  <a:pt x="18219" y="4756"/>
                </a:cubicBezTo>
                <a:cubicBezTo>
                  <a:pt x="18096" y="4734"/>
                  <a:pt x="17967" y="4635"/>
                  <a:pt x="17992" y="4577"/>
                </a:cubicBezTo>
                <a:cubicBezTo>
                  <a:pt x="18017" y="4518"/>
                  <a:pt x="17953" y="4469"/>
                  <a:pt x="17841" y="4461"/>
                </a:cubicBezTo>
                <a:cubicBezTo>
                  <a:pt x="17773" y="4456"/>
                  <a:pt x="17713" y="4433"/>
                  <a:pt x="17708" y="4413"/>
                </a:cubicBezTo>
                <a:cubicBezTo>
                  <a:pt x="17704" y="4393"/>
                  <a:pt x="17663" y="4370"/>
                  <a:pt x="17619" y="4358"/>
                </a:cubicBezTo>
                <a:cubicBezTo>
                  <a:pt x="17574" y="4346"/>
                  <a:pt x="17535" y="4313"/>
                  <a:pt x="17529" y="4290"/>
                </a:cubicBezTo>
                <a:cubicBezTo>
                  <a:pt x="17501" y="4185"/>
                  <a:pt x="17105" y="3872"/>
                  <a:pt x="17000" y="3872"/>
                </a:cubicBezTo>
                <a:cubicBezTo>
                  <a:pt x="16863" y="3872"/>
                  <a:pt x="16747" y="3788"/>
                  <a:pt x="16608" y="3584"/>
                </a:cubicBezTo>
                <a:cubicBezTo>
                  <a:pt x="16492" y="3416"/>
                  <a:pt x="16443" y="3373"/>
                  <a:pt x="16329" y="3324"/>
                </a:cubicBezTo>
                <a:cubicBezTo>
                  <a:pt x="16253" y="3292"/>
                  <a:pt x="16159" y="3244"/>
                  <a:pt x="16121" y="3221"/>
                </a:cubicBezTo>
                <a:cubicBezTo>
                  <a:pt x="16064" y="3187"/>
                  <a:pt x="15901" y="3134"/>
                  <a:pt x="15828" y="3125"/>
                </a:cubicBezTo>
                <a:cubicBezTo>
                  <a:pt x="15819" y="3124"/>
                  <a:pt x="15791" y="3074"/>
                  <a:pt x="15767" y="3016"/>
                </a:cubicBezTo>
                <a:cubicBezTo>
                  <a:pt x="15728" y="2924"/>
                  <a:pt x="15625" y="2805"/>
                  <a:pt x="15625" y="2852"/>
                </a:cubicBezTo>
                <a:cubicBezTo>
                  <a:pt x="15625" y="2874"/>
                  <a:pt x="15428" y="2740"/>
                  <a:pt x="15323" y="2646"/>
                </a:cubicBezTo>
                <a:cubicBezTo>
                  <a:pt x="15268" y="2597"/>
                  <a:pt x="15216" y="2577"/>
                  <a:pt x="15186" y="2591"/>
                </a:cubicBezTo>
                <a:cubicBezTo>
                  <a:pt x="15148" y="2609"/>
                  <a:pt x="15136" y="2591"/>
                  <a:pt x="15110" y="2502"/>
                </a:cubicBezTo>
                <a:cubicBezTo>
                  <a:pt x="15076" y="2384"/>
                  <a:pt x="14982" y="2236"/>
                  <a:pt x="14931" y="2221"/>
                </a:cubicBezTo>
                <a:cubicBezTo>
                  <a:pt x="14914" y="2217"/>
                  <a:pt x="14854" y="2196"/>
                  <a:pt x="14798" y="2173"/>
                </a:cubicBezTo>
                <a:cubicBezTo>
                  <a:pt x="14743" y="2151"/>
                  <a:pt x="14675" y="2135"/>
                  <a:pt x="14647" y="2139"/>
                </a:cubicBezTo>
                <a:cubicBezTo>
                  <a:pt x="14595" y="2147"/>
                  <a:pt x="14437" y="2111"/>
                  <a:pt x="14378" y="2078"/>
                </a:cubicBezTo>
                <a:cubicBezTo>
                  <a:pt x="14359" y="2067"/>
                  <a:pt x="14337" y="2060"/>
                  <a:pt x="14326" y="2064"/>
                </a:cubicBezTo>
                <a:cubicBezTo>
                  <a:pt x="14315" y="2067"/>
                  <a:pt x="14300" y="2039"/>
                  <a:pt x="14293" y="2002"/>
                </a:cubicBezTo>
                <a:cubicBezTo>
                  <a:pt x="14279" y="1923"/>
                  <a:pt x="14245" y="1918"/>
                  <a:pt x="14184" y="1982"/>
                </a:cubicBezTo>
                <a:cubicBezTo>
                  <a:pt x="14135" y="2034"/>
                  <a:pt x="14059" y="2020"/>
                  <a:pt x="14019" y="1947"/>
                </a:cubicBezTo>
                <a:cubicBezTo>
                  <a:pt x="13980" y="1878"/>
                  <a:pt x="14022" y="1754"/>
                  <a:pt x="14076" y="1783"/>
                </a:cubicBezTo>
                <a:cubicBezTo>
                  <a:pt x="14106" y="1800"/>
                  <a:pt x="14107" y="1801"/>
                  <a:pt x="14085" y="1769"/>
                </a:cubicBezTo>
                <a:cubicBezTo>
                  <a:pt x="14057" y="1728"/>
                  <a:pt x="14010" y="1712"/>
                  <a:pt x="13778" y="1680"/>
                </a:cubicBezTo>
                <a:cubicBezTo>
                  <a:pt x="13618" y="1659"/>
                  <a:pt x="13585" y="1618"/>
                  <a:pt x="13684" y="1564"/>
                </a:cubicBezTo>
                <a:cubicBezTo>
                  <a:pt x="13724" y="1542"/>
                  <a:pt x="13755" y="1510"/>
                  <a:pt x="13755" y="1495"/>
                </a:cubicBezTo>
                <a:cubicBezTo>
                  <a:pt x="13755" y="1457"/>
                  <a:pt x="13728" y="1461"/>
                  <a:pt x="13636" y="1516"/>
                </a:cubicBezTo>
                <a:cubicBezTo>
                  <a:pt x="13562" y="1561"/>
                  <a:pt x="13551" y="1562"/>
                  <a:pt x="13514" y="1502"/>
                </a:cubicBezTo>
                <a:cubicBezTo>
                  <a:pt x="13491" y="1467"/>
                  <a:pt x="13473" y="1407"/>
                  <a:pt x="13471" y="1365"/>
                </a:cubicBezTo>
                <a:cubicBezTo>
                  <a:pt x="13469" y="1301"/>
                  <a:pt x="13453" y="1283"/>
                  <a:pt x="13381" y="1283"/>
                </a:cubicBezTo>
                <a:cubicBezTo>
                  <a:pt x="13290" y="1283"/>
                  <a:pt x="13225" y="1214"/>
                  <a:pt x="12975" y="872"/>
                </a:cubicBezTo>
                <a:cubicBezTo>
                  <a:pt x="12827" y="669"/>
                  <a:pt x="12660" y="547"/>
                  <a:pt x="12470" y="495"/>
                </a:cubicBezTo>
                <a:cubicBezTo>
                  <a:pt x="12397" y="476"/>
                  <a:pt x="12302" y="439"/>
                  <a:pt x="12262" y="413"/>
                </a:cubicBezTo>
                <a:cubicBezTo>
                  <a:pt x="12221" y="387"/>
                  <a:pt x="12182" y="368"/>
                  <a:pt x="12172" y="372"/>
                </a:cubicBezTo>
                <a:cubicBezTo>
                  <a:pt x="12162" y="377"/>
                  <a:pt x="12119" y="341"/>
                  <a:pt x="12082" y="290"/>
                </a:cubicBezTo>
                <a:cubicBezTo>
                  <a:pt x="12045" y="239"/>
                  <a:pt x="11998" y="203"/>
                  <a:pt x="11978" y="208"/>
                </a:cubicBezTo>
                <a:cubicBezTo>
                  <a:pt x="11958" y="212"/>
                  <a:pt x="11914" y="187"/>
                  <a:pt x="11879" y="153"/>
                </a:cubicBezTo>
                <a:cubicBezTo>
                  <a:pt x="11844" y="119"/>
                  <a:pt x="11811" y="101"/>
                  <a:pt x="11804" y="112"/>
                </a:cubicBezTo>
                <a:cubicBezTo>
                  <a:pt x="11796" y="123"/>
                  <a:pt x="11753" y="108"/>
                  <a:pt x="11714" y="78"/>
                </a:cubicBezTo>
                <a:cubicBezTo>
                  <a:pt x="11621" y="7"/>
                  <a:pt x="11589" y="-2"/>
                  <a:pt x="11539" y="37"/>
                </a:cubicBezTo>
                <a:cubicBezTo>
                  <a:pt x="11514" y="56"/>
                  <a:pt x="11490" y="56"/>
                  <a:pt x="11482" y="37"/>
                </a:cubicBezTo>
                <a:cubicBezTo>
                  <a:pt x="11465" y="-3"/>
                  <a:pt x="11311" y="18"/>
                  <a:pt x="11279" y="64"/>
                </a:cubicBezTo>
                <a:cubicBezTo>
                  <a:pt x="11265" y="85"/>
                  <a:pt x="11240" y="88"/>
                  <a:pt x="11218" y="71"/>
                </a:cubicBezTo>
                <a:cubicBezTo>
                  <a:pt x="11198" y="55"/>
                  <a:pt x="11108" y="50"/>
                  <a:pt x="11019" y="64"/>
                </a:cubicBezTo>
                <a:cubicBezTo>
                  <a:pt x="10848" y="91"/>
                  <a:pt x="10815" y="81"/>
                  <a:pt x="10840" y="23"/>
                </a:cubicBezTo>
                <a:close/>
              </a:path>
            </a:pathLst>
          </a:custGeom>
          <a:ln w="12700">
            <a:miter lim="400000"/>
          </a:ln>
        </p:spPr>
      </p:pic>
      <p:cxnSp>
        <p:nvCxnSpPr>
          <p:cNvPr id="720" name="Connection Line"/>
          <p:cNvCxnSpPr>
            <a:stCxn id="738" idx="0"/>
            <a:endCxn id="721" idx="0"/>
          </p:cNvCxnSpPr>
          <p:nvPr/>
        </p:nvCxnSpPr>
        <p:spPr>
          <a:xfrm flipH="1">
            <a:off x="7435177" y="3623382"/>
            <a:ext cx="1231121" cy="1476052"/>
          </a:xfrm>
          <a:prstGeom prst="straightConnector1">
            <a:avLst/>
          </a:prstGeom>
          <a:ln w="25400">
            <a:solidFill>
              <a:srgbClr val="000000"/>
            </a:solidFill>
            <a:headEnd type="triangle" len="sm"/>
            <a:tailEnd type="stealth"/>
          </a:ln>
        </p:spPr>
      </p:cxnSp>
      <p:sp>
        <p:nvSpPr>
          <p:cNvPr id="721" name="Oval"/>
          <p:cNvSpPr/>
          <p:nvPr/>
        </p:nvSpPr>
        <p:spPr>
          <a:xfrm>
            <a:off x="7381489" y="5073077"/>
            <a:ext cx="107377" cy="52713"/>
          </a:xfrm>
          <a:prstGeom prst="ellipse">
            <a:avLst/>
          </a:prstGeom>
          <a:ln w="19050">
            <a:solidFill>
              <a:srgbClr val="FFFFFF"/>
            </a:solidFill>
          </a:ln>
          <a:effectLst>
            <a:outerShdw sx="100000" sy="100000" kx="0" ky="0" algn="b" rotWithShape="0" blurRad="63500" dist="38100" dir="27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57799" marR="57799" algn="ctr" defTabSz="1295400">
              <a:spcBef>
                <a:spcPts val="0"/>
              </a:spcBef>
              <a:def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grpSp>
        <p:nvGrpSpPr>
          <p:cNvPr id="725" name="Group"/>
          <p:cNvGrpSpPr/>
          <p:nvPr/>
        </p:nvGrpSpPr>
        <p:grpSpPr>
          <a:xfrm>
            <a:off x="689527" y="4416077"/>
            <a:ext cx="3656417" cy="2822220"/>
            <a:chOff x="-191" y="39"/>
            <a:chExt cx="3656416" cy="2822218"/>
          </a:xfrm>
        </p:grpSpPr>
        <p:pic>
          <p:nvPicPr>
            <p:cNvPr id="722" name="image.png" descr="image.png"/>
            <p:cNvPicPr>
              <a:picLocks noChangeAspect="0"/>
            </p:cNvPicPr>
            <p:nvPr/>
          </p:nvPicPr>
          <p:blipFill>
            <a:blip r:embed="rId9">
              <a:extLst/>
            </a:blip>
            <a:srcRect l="1218" t="1446" r="1139" b="2307"/>
            <a:stretch>
              <a:fillRect/>
            </a:stretch>
          </p:blipFill>
          <p:spPr>
            <a:xfrm>
              <a:off x="-192" y="39"/>
              <a:ext cx="3656417" cy="28222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2" h="21598" fill="norm" stroke="1" extrusionOk="0">
                  <a:moveTo>
                    <a:pt x="10469" y="0"/>
                  </a:moveTo>
                  <a:cubicBezTo>
                    <a:pt x="10412" y="-2"/>
                    <a:pt x="10352" y="6"/>
                    <a:pt x="10336" y="18"/>
                  </a:cubicBezTo>
                  <a:cubicBezTo>
                    <a:pt x="10319" y="31"/>
                    <a:pt x="10293" y="42"/>
                    <a:pt x="10277" y="43"/>
                  </a:cubicBezTo>
                  <a:cubicBezTo>
                    <a:pt x="10261" y="43"/>
                    <a:pt x="10247" y="64"/>
                    <a:pt x="10247" y="91"/>
                  </a:cubicBezTo>
                  <a:cubicBezTo>
                    <a:pt x="10247" y="171"/>
                    <a:pt x="10182" y="201"/>
                    <a:pt x="10031" y="191"/>
                  </a:cubicBezTo>
                  <a:cubicBezTo>
                    <a:pt x="9924" y="184"/>
                    <a:pt x="9905" y="193"/>
                    <a:pt x="9956" y="219"/>
                  </a:cubicBezTo>
                  <a:cubicBezTo>
                    <a:pt x="10039" y="261"/>
                    <a:pt x="10040" y="259"/>
                    <a:pt x="9954" y="364"/>
                  </a:cubicBezTo>
                  <a:lnTo>
                    <a:pt x="9883" y="453"/>
                  </a:lnTo>
                  <a:lnTo>
                    <a:pt x="9801" y="358"/>
                  </a:lnTo>
                  <a:cubicBezTo>
                    <a:pt x="9715" y="254"/>
                    <a:pt x="9655" y="257"/>
                    <a:pt x="9464" y="386"/>
                  </a:cubicBezTo>
                  <a:cubicBezTo>
                    <a:pt x="9411" y="421"/>
                    <a:pt x="9357" y="440"/>
                    <a:pt x="9342" y="428"/>
                  </a:cubicBezTo>
                  <a:cubicBezTo>
                    <a:pt x="9328" y="417"/>
                    <a:pt x="9279" y="425"/>
                    <a:pt x="9235" y="446"/>
                  </a:cubicBezTo>
                  <a:cubicBezTo>
                    <a:pt x="9179" y="474"/>
                    <a:pt x="9142" y="475"/>
                    <a:pt x="9115" y="446"/>
                  </a:cubicBezTo>
                  <a:cubicBezTo>
                    <a:pt x="9088" y="417"/>
                    <a:pt x="9073" y="417"/>
                    <a:pt x="9059" y="446"/>
                  </a:cubicBezTo>
                  <a:cubicBezTo>
                    <a:pt x="9048" y="469"/>
                    <a:pt x="9023" y="476"/>
                    <a:pt x="9005" y="462"/>
                  </a:cubicBezTo>
                  <a:cubicBezTo>
                    <a:pt x="8986" y="446"/>
                    <a:pt x="8983" y="453"/>
                    <a:pt x="8996" y="480"/>
                  </a:cubicBezTo>
                  <a:cubicBezTo>
                    <a:pt x="9007" y="504"/>
                    <a:pt x="9042" y="525"/>
                    <a:pt x="9073" y="525"/>
                  </a:cubicBezTo>
                  <a:cubicBezTo>
                    <a:pt x="9132" y="525"/>
                    <a:pt x="9233" y="740"/>
                    <a:pt x="9190" y="775"/>
                  </a:cubicBezTo>
                  <a:cubicBezTo>
                    <a:pt x="9176" y="785"/>
                    <a:pt x="9129" y="775"/>
                    <a:pt x="9082" y="750"/>
                  </a:cubicBezTo>
                  <a:cubicBezTo>
                    <a:pt x="9036" y="725"/>
                    <a:pt x="8984" y="711"/>
                    <a:pt x="8967" y="717"/>
                  </a:cubicBezTo>
                  <a:cubicBezTo>
                    <a:pt x="8951" y="723"/>
                    <a:pt x="8877" y="725"/>
                    <a:pt x="8804" y="723"/>
                  </a:cubicBezTo>
                  <a:lnTo>
                    <a:pt x="8670" y="717"/>
                  </a:lnTo>
                  <a:lnTo>
                    <a:pt x="8787" y="844"/>
                  </a:lnTo>
                  <a:lnTo>
                    <a:pt x="8902" y="975"/>
                  </a:lnTo>
                  <a:lnTo>
                    <a:pt x="8820" y="1057"/>
                  </a:lnTo>
                  <a:lnTo>
                    <a:pt x="8736" y="1142"/>
                  </a:lnTo>
                  <a:lnTo>
                    <a:pt x="8640" y="1066"/>
                  </a:lnTo>
                  <a:cubicBezTo>
                    <a:pt x="8580" y="1019"/>
                    <a:pt x="8501" y="990"/>
                    <a:pt x="8429" y="993"/>
                  </a:cubicBezTo>
                  <a:cubicBezTo>
                    <a:pt x="8360" y="997"/>
                    <a:pt x="8277" y="972"/>
                    <a:pt x="8230" y="932"/>
                  </a:cubicBezTo>
                  <a:cubicBezTo>
                    <a:pt x="8145" y="860"/>
                    <a:pt x="8149" y="796"/>
                    <a:pt x="8237" y="796"/>
                  </a:cubicBezTo>
                  <a:cubicBezTo>
                    <a:pt x="8266" y="796"/>
                    <a:pt x="8288" y="772"/>
                    <a:pt x="8288" y="744"/>
                  </a:cubicBezTo>
                  <a:cubicBezTo>
                    <a:pt x="8288" y="664"/>
                    <a:pt x="8118" y="671"/>
                    <a:pt x="7909" y="759"/>
                  </a:cubicBezTo>
                  <a:cubicBezTo>
                    <a:pt x="7803" y="804"/>
                    <a:pt x="7685" y="848"/>
                    <a:pt x="7644" y="857"/>
                  </a:cubicBezTo>
                  <a:cubicBezTo>
                    <a:pt x="7603" y="865"/>
                    <a:pt x="7529" y="880"/>
                    <a:pt x="7480" y="890"/>
                  </a:cubicBezTo>
                  <a:cubicBezTo>
                    <a:pt x="7431" y="900"/>
                    <a:pt x="7357" y="920"/>
                    <a:pt x="7316" y="932"/>
                  </a:cubicBezTo>
                  <a:cubicBezTo>
                    <a:pt x="7275" y="945"/>
                    <a:pt x="7192" y="954"/>
                    <a:pt x="7131" y="954"/>
                  </a:cubicBezTo>
                  <a:cubicBezTo>
                    <a:pt x="7070" y="954"/>
                    <a:pt x="7013" y="971"/>
                    <a:pt x="7004" y="990"/>
                  </a:cubicBezTo>
                  <a:cubicBezTo>
                    <a:pt x="6995" y="1009"/>
                    <a:pt x="6968" y="1015"/>
                    <a:pt x="6943" y="1002"/>
                  </a:cubicBezTo>
                  <a:cubicBezTo>
                    <a:pt x="6919" y="990"/>
                    <a:pt x="6875" y="1004"/>
                    <a:pt x="6847" y="1036"/>
                  </a:cubicBezTo>
                  <a:cubicBezTo>
                    <a:pt x="6819" y="1068"/>
                    <a:pt x="6725" y="1103"/>
                    <a:pt x="6637" y="1115"/>
                  </a:cubicBezTo>
                  <a:cubicBezTo>
                    <a:pt x="6548" y="1126"/>
                    <a:pt x="6463" y="1155"/>
                    <a:pt x="6447" y="1175"/>
                  </a:cubicBezTo>
                  <a:cubicBezTo>
                    <a:pt x="6431" y="1196"/>
                    <a:pt x="6399" y="1205"/>
                    <a:pt x="6377" y="1194"/>
                  </a:cubicBezTo>
                  <a:cubicBezTo>
                    <a:pt x="6354" y="1182"/>
                    <a:pt x="6311" y="1184"/>
                    <a:pt x="6283" y="1200"/>
                  </a:cubicBezTo>
                  <a:cubicBezTo>
                    <a:pt x="6254" y="1215"/>
                    <a:pt x="6197" y="1234"/>
                    <a:pt x="6156" y="1239"/>
                  </a:cubicBezTo>
                  <a:cubicBezTo>
                    <a:pt x="6054" y="1253"/>
                    <a:pt x="5914" y="1298"/>
                    <a:pt x="5878" y="1327"/>
                  </a:cubicBezTo>
                  <a:cubicBezTo>
                    <a:pt x="5861" y="1341"/>
                    <a:pt x="5820" y="1353"/>
                    <a:pt x="5786" y="1358"/>
                  </a:cubicBezTo>
                  <a:cubicBezTo>
                    <a:pt x="5753" y="1363"/>
                    <a:pt x="5669" y="1382"/>
                    <a:pt x="5599" y="1397"/>
                  </a:cubicBezTo>
                  <a:cubicBezTo>
                    <a:pt x="5486" y="1422"/>
                    <a:pt x="5477" y="1429"/>
                    <a:pt x="5524" y="1473"/>
                  </a:cubicBezTo>
                  <a:cubicBezTo>
                    <a:pt x="5572" y="1519"/>
                    <a:pt x="5571" y="1528"/>
                    <a:pt x="5498" y="1564"/>
                  </a:cubicBezTo>
                  <a:cubicBezTo>
                    <a:pt x="5455" y="1586"/>
                    <a:pt x="5387" y="1589"/>
                    <a:pt x="5348" y="1576"/>
                  </a:cubicBezTo>
                  <a:cubicBezTo>
                    <a:pt x="5287" y="1556"/>
                    <a:pt x="5284" y="1562"/>
                    <a:pt x="5318" y="1616"/>
                  </a:cubicBezTo>
                  <a:cubicBezTo>
                    <a:pt x="5366" y="1692"/>
                    <a:pt x="5314" y="1746"/>
                    <a:pt x="5210" y="1728"/>
                  </a:cubicBezTo>
                  <a:cubicBezTo>
                    <a:pt x="5172" y="1722"/>
                    <a:pt x="5124" y="1736"/>
                    <a:pt x="5102" y="1759"/>
                  </a:cubicBezTo>
                  <a:cubicBezTo>
                    <a:pt x="5073" y="1790"/>
                    <a:pt x="5045" y="1777"/>
                    <a:pt x="4985" y="1716"/>
                  </a:cubicBezTo>
                  <a:cubicBezTo>
                    <a:pt x="4901" y="1630"/>
                    <a:pt x="4652" y="1585"/>
                    <a:pt x="4622" y="1649"/>
                  </a:cubicBezTo>
                  <a:cubicBezTo>
                    <a:pt x="4613" y="1669"/>
                    <a:pt x="4578" y="1683"/>
                    <a:pt x="4545" y="1683"/>
                  </a:cubicBezTo>
                  <a:cubicBezTo>
                    <a:pt x="4497" y="1683"/>
                    <a:pt x="4491" y="1694"/>
                    <a:pt x="4517" y="1734"/>
                  </a:cubicBezTo>
                  <a:cubicBezTo>
                    <a:pt x="4535" y="1763"/>
                    <a:pt x="4541" y="1799"/>
                    <a:pt x="4531" y="1813"/>
                  </a:cubicBezTo>
                  <a:cubicBezTo>
                    <a:pt x="4520" y="1827"/>
                    <a:pt x="4503" y="1995"/>
                    <a:pt x="4493" y="2187"/>
                  </a:cubicBezTo>
                  <a:cubicBezTo>
                    <a:pt x="4473" y="2580"/>
                    <a:pt x="4424" y="2649"/>
                    <a:pt x="4402" y="2314"/>
                  </a:cubicBezTo>
                  <a:lnTo>
                    <a:pt x="4385" y="2093"/>
                  </a:lnTo>
                  <a:lnTo>
                    <a:pt x="4334" y="2196"/>
                  </a:lnTo>
                  <a:cubicBezTo>
                    <a:pt x="4305" y="2253"/>
                    <a:pt x="4282" y="2338"/>
                    <a:pt x="4282" y="2387"/>
                  </a:cubicBezTo>
                  <a:cubicBezTo>
                    <a:pt x="4282" y="2437"/>
                    <a:pt x="4271" y="2495"/>
                    <a:pt x="4257" y="2515"/>
                  </a:cubicBezTo>
                  <a:cubicBezTo>
                    <a:pt x="4242" y="2536"/>
                    <a:pt x="4268" y="3405"/>
                    <a:pt x="4315" y="4504"/>
                  </a:cubicBezTo>
                  <a:cubicBezTo>
                    <a:pt x="4419" y="6930"/>
                    <a:pt x="4418" y="6698"/>
                    <a:pt x="4327" y="6743"/>
                  </a:cubicBezTo>
                  <a:cubicBezTo>
                    <a:pt x="4286" y="6763"/>
                    <a:pt x="4255" y="6802"/>
                    <a:pt x="4259" y="6828"/>
                  </a:cubicBezTo>
                  <a:cubicBezTo>
                    <a:pt x="4264" y="6859"/>
                    <a:pt x="4183" y="6891"/>
                    <a:pt x="4015" y="6925"/>
                  </a:cubicBezTo>
                  <a:cubicBezTo>
                    <a:pt x="3876" y="6953"/>
                    <a:pt x="3742" y="6987"/>
                    <a:pt x="3718" y="7001"/>
                  </a:cubicBezTo>
                  <a:cubicBezTo>
                    <a:pt x="3693" y="7014"/>
                    <a:pt x="3638" y="7021"/>
                    <a:pt x="3598" y="7016"/>
                  </a:cubicBezTo>
                  <a:cubicBezTo>
                    <a:pt x="3534" y="7008"/>
                    <a:pt x="3532" y="7012"/>
                    <a:pt x="3568" y="7068"/>
                  </a:cubicBezTo>
                  <a:cubicBezTo>
                    <a:pt x="3597" y="7114"/>
                    <a:pt x="3598" y="7144"/>
                    <a:pt x="3575" y="7174"/>
                  </a:cubicBezTo>
                  <a:cubicBezTo>
                    <a:pt x="3551" y="7204"/>
                    <a:pt x="3517" y="7183"/>
                    <a:pt x="3453" y="7092"/>
                  </a:cubicBezTo>
                  <a:cubicBezTo>
                    <a:pt x="3404" y="7023"/>
                    <a:pt x="3353" y="6974"/>
                    <a:pt x="3338" y="6986"/>
                  </a:cubicBezTo>
                  <a:cubicBezTo>
                    <a:pt x="3309" y="7009"/>
                    <a:pt x="3173" y="7036"/>
                    <a:pt x="3057" y="7046"/>
                  </a:cubicBezTo>
                  <a:cubicBezTo>
                    <a:pt x="3055" y="7049"/>
                    <a:pt x="3049" y="7050"/>
                    <a:pt x="3048" y="7053"/>
                  </a:cubicBezTo>
                  <a:cubicBezTo>
                    <a:pt x="3038" y="7073"/>
                    <a:pt x="3017" y="7071"/>
                    <a:pt x="2989" y="7053"/>
                  </a:cubicBezTo>
                  <a:cubicBezTo>
                    <a:pt x="2979" y="7053"/>
                    <a:pt x="2961" y="7056"/>
                    <a:pt x="2952" y="7056"/>
                  </a:cubicBezTo>
                  <a:cubicBezTo>
                    <a:pt x="2900" y="7053"/>
                    <a:pt x="2850" y="7070"/>
                    <a:pt x="2839" y="7092"/>
                  </a:cubicBezTo>
                  <a:cubicBezTo>
                    <a:pt x="2829" y="7114"/>
                    <a:pt x="2808" y="7120"/>
                    <a:pt x="2792" y="7107"/>
                  </a:cubicBezTo>
                  <a:cubicBezTo>
                    <a:pt x="2777" y="7095"/>
                    <a:pt x="2725" y="7121"/>
                    <a:pt x="2678" y="7165"/>
                  </a:cubicBezTo>
                  <a:cubicBezTo>
                    <a:pt x="2630" y="7209"/>
                    <a:pt x="2573" y="7247"/>
                    <a:pt x="2549" y="7247"/>
                  </a:cubicBezTo>
                  <a:cubicBezTo>
                    <a:pt x="2525" y="7247"/>
                    <a:pt x="2487" y="7273"/>
                    <a:pt x="2467" y="7305"/>
                  </a:cubicBezTo>
                  <a:cubicBezTo>
                    <a:pt x="2442" y="7344"/>
                    <a:pt x="2418" y="7351"/>
                    <a:pt x="2394" y="7326"/>
                  </a:cubicBezTo>
                  <a:cubicBezTo>
                    <a:pt x="2371" y="7301"/>
                    <a:pt x="2335" y="7305"/>
                    <a:pt x="2286" y="7338"/>
                  </a:cubicBezTo>
                  <a:cubicBezTo>
                    <a:pt x="2246" y="7365"/>
                    <a:pt x="2197" y="7377"/>
                    <a:pt x="2176" y="7368"/>
                  </a:cubicBezTo>
                  <a:cubicBezTo>
                    <a:pt x="2156" y="7360"/>
                    <a:pt x="2104" y="7383"/>
                    <a:pt x="2064" y="7417"/>
                  </a:cubicBezTo>
                  <a:cubicBezTo>
                    <a:pt x="2023" y="7451"/>
                    <a:pt x="1991" y="7471"/>
                    <a:pt x="1991" y="7463"/>
                  </a:cubicBezTo>
                  <a:cubicBezTo>
                    <a:pt x="1991" y="7454"/>
                    <a:pt x="1908" y="7472"/>
                    <a:pt x="1806" y="7502"/>
                  </a:cubicBezTo>
                  <a:cubicBezTo>
                    <a:pt x="1704" y="7532"/>
                    <a:pt x="1530" y="7556"/>
                    <a:pt x="1422" y="7554"/>
                  </a:cubicBezTo>
                  <a:cubicBezTo>
                    <a:pt x="1241" y="7551"/>
                    <a:pt x="1224" y="7557"/>
                    <a:pt x="1206" y="7639"/>
                  </a:cubicBezTo>
                  <a:cubicBezTo>
                    <a:pt x="1188" y="7724"/>
                    <a:pt x="1186" y="7726"/>
                    <a:pt x="1146" y="7657"/>
                  </a:cubicBezTo>
                  <a:cubicBezTo>
                    <a:pt x="1106" y="7590"/>
                    <a:pt x="1096" y="7589"/>
                    <a:pt x="1005" y="7648"/>
                  </a:cubicBezTo>
                  <a:cubicBezTo>
                    <a:pt x="952" y="7682"/>
                    <a:pt x="889" y="7702"/>
                    <a:pt x="862" y="7690"/>
                  </a:cubicBezTo>
                  <a:cubicBezTo>
                    <a:pt x="831" y="7678"/>
                    <a:pt x="747" y="7743"/>
                    <a:pt x="635" y="7870"/>
                  </a:cubicBezTo>
                  <a:cubicBezTo>
                    <a:pt x="538" y="7980"/>
                    <a:pt x="459" y="8079"/>
                    <a:pt x="459" y="8091"/>
                  </a:cubicBezTo>
                  <a:cubicBezTo>
                    <a:pt x="458" y="8171"/>
                    <a:pt x="407" y="8209"/>
                    <a:pt x="351" y="8170"/>
                  </a:cubicBezTo>
                  <a:cubicBezTo>
                    <a:pt x="274" y="8116"/>
                    <a:pt x="223" y="8142"/>
                    <a:pt x="223" y="8234"/>
                  </a:cubicBezTo>
                  <a:cubicBezTo>
                    <a:pt x="222" y="8312"/>
                    <a:pt x="213" y="8313"/>
                    <a:pt x="82" y="8274"/>
                  </a:cubicBezTo>
                  <a:lnTo>
                    <a:pt x="0" y="8249"/>
                  </a:lnTo>
                  <a:lnTo>
                    <a:pt x="47" y="8395"/>
                  </a:lnTo>
                  <a:cubicBezTo>
                    <a:pt x="72" y="8475"/>
                    <a:pt x="110" y="8553"/>
                    <a:pt x="129" y="8568"/>
                  </a:cubicBezTo>
                  <a:cubicBezTo>
                    <a:pt x="147" y="8583"/>
                    <a:pt x="162" y="8628"/>
                    <a:pt x="164" y="8668"/>
                  </a:cubicBezTo>
                  <a:cubicBezTo>
                    <a:pt x="172" y="8846"/>
                    <a:pt x="213" y="8951"/>
                    <a:pt x="286" y="8987"/>
                  </a:cubicBezTo>
                  <a:cubicBezTo>
                    <a:pt x="350" y="9019"/>
                    <a:pt x="356" y="9034"/>
                    <a:pt x="326" y="9081"/>
                  </a:cubicBezTo>
                  <a:cubicBezTo>
                    <a:pt x="295" y="9129"/>
                    <a:pt x="301" y="9152"/>
                    <a:pt x="365" y="9218"/>
                  </a:cubicBezTo>
                  <a:cubicBezTo>
                    <a:pt x="409" y="9262"/>
                    <a:pt x="438" y="9313"/>
                    <a:pt x="429" y="9334"/>
                  </a:cubicBezTo>
                  <a:cubicBezTo>
                    <a:pt x="400" y="9393"/>
                    <a:pt x="483" y="9595"/>
                    <a:pt x="546" y="9616"/>
                  </a:cubicBezTo>
                  <a:cubicBezTo>
                    <a:pt x="592" y="9632"/>
                    <a:pt x="596" y="9647"/>
                    <a:pt x="567" y="9692"/>
                  </a:cubicBezTo>
                  <a:cubicBezTo>
                    <a:pt x="527" y="9754"/>
                    <a:pt x="576" y="9942"/>
                    <a:pt x="644" y="9999"/>
                  </a:cubicBezTo>
                  <a:cubicBezTo>
                    <a:pt x="664" y="10015"/>
                    <a:pt x="674" y="10052"/>
                    <a:pt x="665" y="10081"/>
                  </a:cubicBezTo>
                  <a:cubicBezTo>
                    <a:pt x="657" y="10109"/>
                    <a:pt x="672" y="10143"/>
                    <a:pt x="698" y="10157"/>
                  </a:cubicBezTo>
                  <a:cubicBezTo>
                    <a:pt x="725" y="10170"/>
                    <a:pt x="736" y="10199"/>
                    <a:pt x="726" y="10220"/>
                  </a:cubicBezTo>
                  <a:cubicBezTo>
                    <a:pt x="715" y="10243"/>
                    <a:pt x="746" y="10257"/>
                    <a:pt x="799" y="10257"/>
                  </a:cubicBezTo>
                  <a:cubicBezTo>
                    <a:pt x="848" y="10257"/>
                    <a:pt x="895" y="10241"/>
                    <a:pt x="904" y="10220"/>
                  </a:cubicBezTo>
                  <a:cubicBezTo>
                    <a:pt x="925" y="10176"/>
                    <a:pt x="1036" y="10223"/>
                    <a:pt x="1035" y="10275"/>
                  </a:cubicBezTo>
                  <a:cubicBezTo>
                    <a:pt x="1035" y="10295"/>
                    <a:pt x="1068" y="10326"/>
                    <a:pt x="1106" y="10345"/>
                  </a:cubicBezTo>
                  <a:cubicBezTo>
                    <a:pt x="1170" y="10376"/>
                    <a:pt x="1171" y="10383"/>
                    <a:pt x="1122" y="10430"/>
                  </a:cubicBezTo>
                  <a:cubicBezTo>
                    <a:pt x="1074" y="10476"/>
                    <a:pt x="1073" y="10491"/>
                    <a:pt x="1113" y="10615"/>
                  </a:cubicBezTo>
                  <a:cubicBezTo>
                    <a:pt x="1137" y="10690"/>
                    <a:pt x="1179" y="10762"/>
                    <a:pt x="1206" y="10776"/>
                  </a:cubicBezTo>
                  <a:cubicBezTo>
                    <a:pt x="1294" y="10820"/>
                    <a:pt x="1200" y="10893"/>
                    <a:pt x="1068" y="10883"/>
                  </a:cubicBezTo>
                  <a:cubicBezTo>
                    <a:pt x="998" y="10877"/>
                    <a:pt x="951" y="10891"/>
                    <a:pt x="951" y="10916"/>
                  </a:cubicBezTo>
                  <a:cubicBezTo>
                    <a:pt x="951" y="10942"/>
                    <a:pt x="1006" y="10955"/>
                    <a:pt x="1094" y="10949"/>
                  </a:cubicBezTo>
                  <a:cubicBezTo>
                    <a:pt x="1252" y="10940"/>
                    <a:pt x="1313" y="10968"/>
                    <a:pt x="1291" y="11044"/>
                  </a:cubicBezTo>
                  <a:cubicBezTo>
                    <a:pt x="1283" y="11071"/>
                    <a:pt x="1310" y="11142"/>
                    <a:pt x="1354" y="11198"/>
                  </a:cubicBezTo>
                  <a:cubicBezTo>
                    <a:pt x="1398" y="11255"/>
                    <a:pt x="1424" y="11302"/>
                    <a:pt x="1410" y="11302"/>
                  </a:cubicBezTo>
                  <a:cubicBezTo>
                    <a:pt x="1397" y="11302"/>
                    <a:pt x="1410" y="11324"/>
                    <a:pt x="1441" y="11353"/>
                  </a:cubicBezTo>
                  <a:cubicBezTo>
                    <a:pt x="1495" y="11404"/>
                    <a:pt x="1495" y="11408"/>
                    <a:pt x="1434" y="11450"/>
                  </a:cubicBezTo>
                  <a:cubicBezTo>
                    <a:pt x="1382" y="11486"/>
                    <a:pt x="1362" y="11483"/>
                    <a:pt x="1331" y="11426"/>
                  </a:cubicBezTo>
                  <a:cubicBezTo>
                    <a:pt x="1302" y="11376"/>
                    <a:pt x="1269" y="11361"/>
                    <a:pt x="1204" y="11378"/>
                  </a:cubicBezTo>
                  <a:cubicBezTo>
                    <a:pt x="1116" y="11400"/>
                    <a:pt x="1114" y="11400"/>
                    <a:pt x="1188" y="11426"/>
                  </a:cubicBezTo>
                  <a:cubicBezTo>
                    <a:pt x="1243" y="11446"/>
                    <a:pt x="1253" y="11463"/>
                    <a:pt x="1228" y="11496"/>
                  </a:cubicBezTo>
                  <a:cubicBezTo>
                    <a:pt x="1183" y="11554"/>
                    <a:pt x="1234" y="11752"/>
                    <a:pt x="1307" y="11803"/>
                  </a:cubicBezTo>
                  <a:cubicBezTo>
                    <a:pt x="1340" y="11826"/>
                    <a:pt x="1356" y="11868"/>
                    <a:pt x="1347" y="11912"/>
                  </a:cubicBezTo>
                  <a:cubicBezTo>
                    <a:pt x="1338" y="11956"/>
                    <a:pt x="1352" y="11995"/>
                    <a:pt x="1380" y="12009"/>
                  </a:cubicBezTo>
                  <a:cubicBezTo>
                    <a:pt x="1407" y="12023"/>
                    <a:pt x="1418" y="12057"/>
                    <a:pt x="1408" y="12091"/>
                  </a:cubicBezTo>
                  <a:cubicBezTo>
                    <a:pt x="1395" y="12135"/>
                    <a:pt x="1410" y="12152"/>
                    <a:pt x="1466" y="12152"/>
                  </a:cubicBezTo>
                  <a:cubicBezTo>
                    <a:pt x="1563" y="12152"/>
                    <a:pt x="1603" y="12227"/>
                    <a:pt x="1520" y="12255"/>
                  </a:cubicBezTo>
                  <a:cubicBezTo>
                    <a:pt x="1447" y="12280"/>
                    <a:pt x="1465" y="12343"/>
                    <a:pt x="1546" y="12343"/>
                  </a:cubicBezTo>
                  <a:cubicBezTo>
                    <a:pt x="1627" y="12343"/>
                    <a:pt x="1652" y="12422"/>
                    <a:pt x="1579" y="12447"/>
                  </a:cubicBezTo>
                  <a:cubicBezTo>
                    <a:pt x="1499" y="12474"/>
                    <a:pt x="1526" y="12538"/>
                    <a:pt x="1619" y="12538"/>
                  </a:cubicBezTo>
                  <a:cubicBezTo>
                    <a:pt x="1712" y="12538"/>
                    <a:pt x="1748" y="12614"/>
                    <a:pt x="1668" y="12641"/>
                  </a:cubicBezTo>
                  <a:cubicBezTo>
                    <a:pt x="1594" y="12666"/>
                    <a:pt x="1588" y="12703"/>
                    <a:pt x="1649" y="12769"/>
                  </a:cubicBezTo>
                  <a:cubicBezTo>
                    <a:pt x="1674" y="12795"/>
                    <a:pt x="1686" y="12832"/>
                    <a:pt x="1677" y="12851"/>
                  </a:cubicBezTo>
                  <a:cubicBezTo>
                    <a:pt x="1669" y="12869"/>
                    <a:pt x="1687" y="12912"/>
                    <a:pt x="1719" y="12948"/>
                  </a:cubicBezTo>
                  <a:cubicBezTo>
                    <a:pt x="1751" y="12983"/>
                    <a:pt x="1771" y="13032"/>
                    <a:pt x="1764" y="13057"/>
                  </a:cubicBezTo>
                  <a:cubicBezTo>
                    <a:pt x="1756" y="13083"/>
                    <a:pt x="1772" y="13124"/>
                    <a:pt x="1797" y="13151"/>
                  </a:cubicBezTo>
                  <a:cubicBezTo>
                    <a:pt x="1822" y="13178"/>
                    <a:pt x="1834" y="13217"/>
                    <a:pt x="1825" y="13236"/>
                  </a:cubicBezTo>
                  <a:cubicBezTo>
                    <a:pt x="1816" y="13255"/>
                    <a:pt x="1830" y="13281"/>
                    <a:pt x="1855" y="13291"/>
                  </a:cubicBezTo>
                  <a:cubicBezTo>
                    <a:pt x="2017" y="13357"/>
                    <a:pt x="2012" y="13348"/>
                    <a:pt x="1954" y="13403"/>
                  </a:cubicBezTo>
                  <a:cubicBezTo>
                    <a:pt x="1903" y="13452"/>
                    <a:pt x="1903" y="13462"/>
                    <a:pt x="1951" y="13595"/>
                  </a:cubicBezTo>
                  <a:cubicBezTo>
                    <a:pt x="1982" y="13677"/>
                    <a:pt x="2024" y="13735"/>
                    <a:pt x="2054" y="13735"/>
                  </a:cubicBezTo>
                  <a:cubicBezTo>
                    <a:pt x="2128" y="13735"/>
                    <a:pt x="2151" y="13801"/>
                    <a:pt x="2092" y="13844"/>
                  </a:cubicBezTo>
                  <a:cubicBezTo>
                    <a:pt x="2027" y="13891"/>
                    <a:pt x="2066" y="13965"/>
                    <a:pt x="2155" y="13965"/>
                  </a:cubicBezTo>
                  <a:cubicBezTo>
                    <a:pt x="2248" y="13965"/>
                    <a:pt x="2282" y="14041"/>
                    <a:pt x="2202" y="14069"/>
                  </a:cubicBezTo>
                  <a:cubicBezTo>
                    <a:pt x="2101" y="14103"/>
                    <a:pt x="2132" y="14153"/>
                    <a:pt x="2261" y="14166"/>
                  </a:cubicBezTo>
                  <a:cubicBezTo>
                    <a:pt x="2401" y="14180"/>
                    <a:pt x="2420" y="14247"/>
                    <a:pt x="2291" y="14275"/>
                  </a:cubicBezTo>
                  <a:cubicBezTo>
                    <a:pt x="2196" y="14296"/>
                    <a:pt x="2200" y="14357"/>
                    <a:pt x="2300" y="14406"/>
                  </a:cubicBezTo>
                  <a:cubicBezTo>
                    <a:pt x="2341" y="14425"/>
                    <a:pt x="2349" y="14443"/>
                    <a:pt x="2326" y="14473"/>
                  </a:cubicBezTo>
                  <a:cubicBezTo>
                    <a:pt x="2303" y="14502"/>
                    <a:pt x="2317" y="14571"/>
                    <a:pt x="2373" y="14713"/>
                  </a:cubicBezTo>
                  <a:cubicBezTo>
                    <a:pt x="2449" y="14906"/>
                    <a:pt x="2457" y="14931"/>
                    <a:pt x="2464" y="15007"/>
                  </a:cubicBezTo>
                  <a:cubicBezTo>
                    <a:pt x="2466" y="15027"/>
                    <a:pt x="2518" y="15049"/>
                    <a:pt x="2579" y="15056"/>
                  </a:cubicBezTo>
                  <a:cubicBezTo>
                    <a:pt x="2709" y="15070"/>
                    <a:pt x="2727" y="15133"/>
                    <a:pt x="2610" y="15162"/>
                  </a:cubicBezTo>
                  <a:cubicBezTo>
                    <a:pt x="2509" y="15187"/>
                    <a:pt x="2537" y="15268"/>
                    <a:pt x="2654" y="15287"/>
                  </a:cubicBezTo>
                  <a:cubicBezTo>
                    <a:pt x="2754" y="15302"/>
                    <a:pt x="2764" y="15367"/>
                    <a:pt x="2671" y="15396"/>
                  </a:cubicBezTo>
                  <a:lnTo>
                    <a:pt x="2603" y="15417"/>
                  </a:lnTo>
                  <a:lnTo>
                    <a:pt x="2678" y="15511"/>
                  </a:lnTo>
                  <a:cubicBezTo>
                    <a:pt x="2718" y="15563"/>
                    <a:pt x="2746" y="15638"/>
                    <a:pt x="2741" y="15675"/>
                  </a:cubicBezTo>
                  <a:cubicBezTo>
                    <a:pt x="2734" y="15725"/>
                    <a:pt x="2752" y="15742"/>
                    <a:pt x="2806" y="15742"/>
                  </a:cubicBezTo>
                  <a:cubicBezTo>
                    <a:pt x="2900" y="15742"/>
                    <a:pt x="2939" y="15819"/>
                    <a:pt x="2860" y="15845"/>
                  </a:cubicBezTo>
                  <a:cubicBezTo>
                    <a:pt x="2803" y="15865"/>
                    <a:pt x="2804" y="15871"/>
                    <a:pt x="2879" y="16091"/>
                  </a:cubicBezTo>
                  <a:cubicBezTo>
                    <a:pt x="2926" y="16230"/>
                    <a:pt x="2979" y="16325"/>
                    <a:pt x="3015" y="16337"/>
                  </a:cubicBezTo>
                  <a:cubicBezTo>
                    <a:pt x="3061" y="16353"/>
                    <a:pt x="3066" y="16366"/>
                    <a:pt x="3038" y="16410"/>
                  </a:cubicBezTo>
                  <a:cubicBezTo>
                    <a:pt x="2997" y="16475"/>
                    <a:pt x="3020" y="16576"/>
                    <a:pt x="3083" y="16608"/>
                  </a:cubicBezTo>
                  <a:cubicBezTo>
                    <a:pt x="3107" y="16620"/>
                    <a:pt x="3118" y="16647"/>
                    <a:pt x="3109" y="16665"/>
                  </a:cubicBezTo>
                  <a:cubicBezTo>
                    <a:pt x="3084" y="16716"/>
                    <a:pt x="3149" y="16931"/>
                    <a:pt x="3195" y="16954"/>
                  </a:cubicBezTo>
                  <a:cubicBezTo>
                    <a:pt x="3219" y="16966"/>
                    <a:pt x="3230" y="17007"/>
                    <a:pt x="3221" y="17051"/>
                  </a:cubicBezTo>
                  <a:cubicBezTo>
                    <a:pt x="3211" y="17102"/>
                    <a:pt x="3227" y="17141"/>
                    <a:pt x="3268" y="17170"/>
                  </a:cubicBezTo>
                  <a:cubicBezTo>
                    <a:pt x="3302" y="17193"/>
                    <a:pt x="3321" y="17237"/>
                    <a:pt x="3312" y="17267"/>
                  </a:cubicBezTo>
                  <a:cubicBezTo>
                    <a:pt x="3304" y="17296"/>
                    <a:pt x="3321" y="17378"/>
                    <a:pt x="3350" y="17449"/>
                  </a:cubicBezTo>
                  <a:cubicBezTo>
                    <a:pt x="3379" y="17520"/>
                    <a:pt x="3404" y="17603"/>
                    <a:pt x="3408" y="17634"/>
                  </a:cubicBezTo>
                  <a:cubicBezTo>
                    <a:pt x="3413" y="17666"/>
                    <a:pt x="3440" y="17713"/>
                    <a:pt x="3469" y="17741"/>
                  </a:cubicBezTo>
                  <a:cubicBezTo>
                    <a:pt x="3499" y="17769"/>
                    <a:pt x="3524" y="17815"/>
                    <a:pt x="3526" y="17841"/>
                  </a:cubicBezTo>
                  <a:cubicBezTo>
                    <a:pt x="3527" y="17867"/>
                    <a:pt x="3532" y="17909"/>
                    <a:pt x="3535" y="17935"/>
                  </a:cubicBezTo>
                  <a:cubicBezTo>
                    <a:pt x="3537" y="17962"/>
                    <a:pt x="3564" y="17984"/>
                    <a:pt x="3596" y="17984"/>
                  </a:cubicBezTo>
                  <a:cubicBezTo>
                    <a:pt x="3670" y="17984"/>
                    <a:pt x="3702" y="18046"/>
                    <a:pt x="3647" y="18087"/>
                  </a:cubicBezTo>
                  <a:cubicBezTo>
                    <a:pt x="3611" y="18114"/>
                    <a:pt x="3608" y="18139"/>
                    <a:pt x="3643" y="18269"/>
                  </a:cubicBezTo>
                  <a:cubicBezTo>
                    <a:pt x="3665" y="18353"/>
                    <a:pt x="3706" y="18439"/>
                    <a:pt x="3732" y="18457"/>
                  </a:cubicBezTo>
                  <a:cubicBezTo>
                    <a:pt x="3758" y="18476"/>
                    <a:pt x="3771" y="18505"/>
                    <a:pt x="3762" y="18524"/>
                  </a:cubicBezTo>
                  <a:cubicBezTo>
                    <a:pt x="3746" y="18558"/>
                    <a:pt x="3992" y="19207"/>
                    <a:pt x="4097" y="19405"/>
                  </a:cubicBezTo>
                  <a:cubicBezTo>
                    <a:pt x="4098" y="19406"/>
                    <a:pt x="4099" y="19407"/>
                    <a:pt x="4100" y="19408"/>
                  </a:cubicBezTo>
                  <a:cubicBezTo>
                    <a:pt x="4104" y="19416"/>
                    <a:pt x="4112" y="19422"/>
                    <a:pt x="4116" y="19429"/>
                  </a:cubicBezTo>
                  <a:cubicBezTo>
                    <a:pt x="4143" y="19484"/>
                    <a:pt x="4157" y="19527"/>
                    <a:pt x="4146" y="19527"/>
                  </a:cubicBezTo>
                  <a:cubicBezTo>
                    <a:pt x="4146" y="19527"/>
                    <a:pt x="4147" y="19530"/>
                    <a:pt x="4146" y="19530"/>
                  </a:cubicBezTo>
                  <a:cubicBezTo>
                    <a:pt x="4183" y="19619"/>
                    <a:pt x="4223" y="19718"/>
                    <a:pt x="4268" y="19858"/>
                  </a:cubicBezTo>
                  <a:cubicBezTo>
                    <a:pt x="4330" y="20049"/>
                    <a:pt x="4397" y="20218"/>
                    <a:pt x="4418" y="20234"/>
                  </a:cubicBezTo>
                  <a:cubicBezTo>
                    <a:pt x="4440" y="20251"/>
                    <a:pt x="4451" y="20289"/>
                    <a:pt x="4442" y="20319"/>
                  </a:cubicBezTo>
                  <a:cubicBezTo>
                    <a:pt x="4424" y="20380"/>
                    <a:pt x="4695" y="21076"/>
                    <a:pt x="4744" y="21094"/>
                  </a:cubicBezTo>
                  <a:cubicBezTo>
                    <a:pt x="4887" y="21145"/>
                    <a:pt x="4893" y="21152"/>
                    <a:pt x="4840" y="21203"/>
                  </a:cubicBezTo>
                  <a:cubicBezTo>
                    <a:pt x="4792" y="21249"/>
                    <a:pt x="4792" y="21265"/>
                    <a:pt x="4840" y="21449"/>
                  </a:cubicBezTo>
                  <a:lnTo>
                    <a:pt x="4880" y="21598"/>
                  </a:lnTo>
                  <a:cubicBezTo>
                    <a:pt x="4899" y="21597"/>
                    <a:pt x="4916" y="21594"/>
                    <a:pt x="4936" y="21595"/>
                  </a:cubicBezTo>
                  <a:cubicBezTo>
                    <a:pt x="4947" y="21596"/>
                    <a:pt x="4956" y="21595"/>
                    <a:pt x="4966" y="21595"/>
                  </a:cubicBezTo>
                  <a:lnTo>
                    <a:pt x="5189" y="21449"/>
                  </a:lnTo>
                  <a:cubicBezTo>
                    <a:pt x="5353" y="21343"/>
                    <a:pt x="5497" y="21232"/>
                    <a:pt x="5510" y="21203"/>
                  </a:cubicBezTo>
                  <a:cubicBezTo>
                    <a:pt x="5523" y="21175"/>
                    <a:pt x="5551" y="21162"/>
                    <a:pt x="5573" y="21173"/>
                  </a:cubicBezTo>
                  <a:cubicBezTo>
                    <a:pt x="5621" y="21197"/>
                    <a:pt x="5817" y="21052"/>
                    <a:pt x="5840" y="20975"/>
                  </a:cubicBezTo>
                  <a:cubicBezTo>
                    <a:pt x="5849" y="20945"/>
                    <a:pt x="5875" y="20930"/>
                    <a:pt x="5899" y="20942"/>
                  </a:cubicBezTo>
                  <a:cubicBezTo>
                    <a:pt x="5949" y="20967"/>
                    <a:pt x="6131" y="20856"/>
                    <a:pt x="6166" y="20778"/>
                  </a:cubicBezTo>
                  <a:cubicBezTo>
                    <a:pt x="6179" y="20749"/>
                    <a:pt x="6204" y="20735"/>
                    <a:pt x="6220" y="20748"/>
                  </a:cubicBezTo>
                  <a:cubicBezTo>
                    <a:pt x="6260" y="20780"/>
                    <a:pt x="6465" y="20687"/>
                    <a:pt x="6494" y="20623"/>
                  </a:cubicBezTo>
                  <a:cubicBezTo>
                    <a:pt x="6507" y="20594"/>
                    <a:pt x="6530" y="20581"/>
                    <a:pt x="6545" y="20593"/>
                  </a:cubicBezTo>
                  <a:cubicBezTo>
                    <a:pt x="6577" y="20618"/>
                    <a:pt x="6726" y="20523"/>
                    <a:pt x="6796" y="20432"/>
                  </a:cubicBezTo>
                  <a:cubicBezTo>
                    <a:pt x="6823" y="20396"/>
                    <a:pt x="6893" y="20362"/>
                    <a:pt x="6951" y="20356"/>
                  </a:cubicBezTo>
                  <a:cubicBezTo>
                    <a:pt x="7083" y="20340"/>
                    <a:pt x="7356" y="20176"/>
                    <a:pt x="7424" y="20073"/>
                  </a:cubicBezTo>
                  <a:cubicBezTo>
                    <a:pt x="7452" y="20030"/>
                    <a:pt x="7486" y="20005"/>
                    <a:pt x="7499" y="20016"/>
                  </a:cubicBezTo>
                  <a:cubicBezTo>
                    <a:pt x="7542" y="20051"/>
                    <a:pt x="7776" y="19947"/>
                    <a:pt x="7941" y="19821"/>
                  </a:cubicBezTo>
                  <a:cubicBezTo>
                    <a:pt x="8031" y="19753"/>
                    <a:pt x="8151" y="19674"/>
                    <a:pt x="8208" y="19645"/>
                  </a:cubicBezTo>
                  <a:cubicBezTo>
                    <a:pt x="8266" y="19616"/>
                    <a:pt x="8335" y="19570"/>
                    <a:pt x="8361" y="19542"/>
                  </a:cubicBezTo>
                  <a:cubicBezTo>
                    <a:pt x="8387" y="19513"/>
                    <a:pt x="8416" y="19501"/>
                    <a:pt x="8426" y="19514"/>
                  </a:cubicBezTo>
                  <a:cubicBezTo>
                    <a:pt x="8448" y="19543"/>
                    <a:pt x="8742" y="19330"/>
                    <a:pt x="8893" y="19180"/>
                  </a:cubicBezTo>
                  <a:cubicBezTo>
                    <a:pt x="8950" y="19123"/>
                    <a:pt x="9078" y="19040"/>
                    <a:pt x="9176" y="18992"/>
                  </a:cubicBezTo>
                  <a:cubicBezTo>
                    <a:pt x="9274" y="18944"/>
                    <a:pt x="9402" y="18879"/>
                    <a:pt x="9459" y="18846"/>
                  </a:cubicBezTo>
                  <a:cubicBezTo>
                    <a:pt x="9517" y="18814"/>
                    <a:pt x="9568" y="18785"/>
                    <a:pt x="9577" y="18785"/>
                  </a:cubicBezTo>
                  <a:cubicBezTo>
                    <a:pt x="9606" y="18788"/>
                    <a:pt x="9801" y="18622"/>
                    <a:pt x="9837" y="18564"/>
                  </a:cubicBezTo>
                  <a:cubicBezTo>
                    <a:pt x="9857" y="18531"/>
                    <a:pt x="9874" y="18517"/>
                    <a:pt x="9874" y="18533"/>
                  </a:cubicBezTo>
                  <a:cubicBezTo>
                    <a:pt x="9875" y="18575"/>
                    <a:pt x="10064" y="18447"/>
                    <a:pt x="10092" y="18385"/>
                  </a:cubicBezTo>
                  <a:cubicBezTo>
                    <a:pt x="10105" y="18356"/>
                    <a:pt x="10133" y="18343"/>
                    <a:pt x="10155" y="18354"/>
                  </a:cubicBezTo>
                  <a:cubicBezTo>
                    <a:pt x="10177" y="18365"/>
                    <a:pt x="10252" y="18340"/>
                    <a:pt x="10324" y="18300"/>
                  </a:cubicBezTo>
                  <a:cubicBezTo>
                    <a:pt x="10395" y="18259"/>
                    <a:pt x="10555" y="18177"/>
                    <a:pt x="10678" y="18117"/>
                  </a:cubicBezTo>
                  <a:cubicBezTo>
                    <a:pt x="10800" y="18058"/>
                    <a:pt x="10913" y="17985"/>
                    <a:pt x="10926" y="17956"/>
                  </a:cubicBezTo>
                  <a:cubicBezTo>
                    <a:pt x="10939" y="17927"/>
                    <a:pt x="10963" y="17914"/>
                    <a:pt x="10977" y="17926"/>
                  </a:cubicBezTo>
                  <a:cubicBezTo>
                    <a:pt x="11008" y="17951"/>
                    <a:pt x="11156" y="17838"/>
                    <a:pt x="11193" y="17762"/>
                  </a:cubicBezTo>
                  <a:cubicBezTo>
                    <a:pt x="11206" y="17734"/>
                    <a:pt x="11228" y="17721"/>
                    <a:pt x="11242" y="17732"/>
                  </a:cubicBezTo>
                  <a:cubicBezTo>
                    <a:pt x="11256" y="17743"/>
                    <a:pt x="11311" y="17728"/>
                    <a:pt x="11366" y="17698"/>
                  </a:cubicBezTo>
                  <a:lnTo>
                    <a:pt x="11467" y="17640"/>
                  </a:lnTo>
                  <a:lnTo>
                    <a:pt x="11638" y="15851"/>
                  </a:lnTo>
                  <a:cubicBezTo>
                    <a:pt x="11732" y="14867"/>
                    <a:pt x="11816" y="13974"/>
                    <a:pt x="11825" y="13868"/>
                  </a:cubicBezTo>
                  <a:cubicBezTo>
                    <a:pt x="11835" y="13762"/>
                    <a:pt x="11862" y="13478"/>
                    <a:pt x="11886" y="13233"/>
                  </a:cubicBezTo>
                  <a:cubicBezTo>
                    <a:pt x="11911" y="12989"/>
                    <a:pt x="11942" y="12658"/>
                    <a:pt x="11957" y="12498"/>
                  </a:cubicBezTo>
                  <a:cubicBezTo>
                    <a:pt x="11971" y="12339"/>
                    <a:pt x="11990" y="12166"/>
                    <a:pt x="12001" y="12113"/>
                  </a:cubicBezTo>
                  <a:cubicBezTo>
                    <a:pt x="12012" y="12060"/>
                    <a:pt x="12020" y="11935"/>
                    <a:pt x="12018" y="11836"/>
                  </a:cubicBezTo>
                  <a:cubicBezTo>
                    <a:pt x="12017" y="11811"/>
                    <a:pt x="12019" y="11792"/>
                    <a:pt x="12020" y="11769"/>
                  </a:cubicBezTo>
                  <a:cubicBezTo>
                    <a:pt x="12016" y="11748"/>
                    <a:pt x="12019" y="11724"/>
                    <a:pt x="12025" y="11700"/>
                  </a:cubicBezTo>
                  <a:cubicBezTo>
                    <a:pt x="12028" y="11682"/>
                    <a:pt x="12033" y="11664"/>
                    <a:pt x="12041" y="11648"/>
                  </a:cubicBezTo>
                  <a:cubicBezTo>
                    <a:pt x="12043" y="11644"/>
                    <a:pt x="12043" y="11631"/>
                    <a:pt x="12046" y="11630"/>
                  </a:cubicBezTo>
                  <a:cubicBezTo>
                    <a:pt x="12063" y="11616"/>
                    <a:pt x="12076" y="11480"/>
                    <a:pt x="12076" y="11326"/>
                  </a:cubicBezTo>
                  <a:cubicBezTo>
                    <a:pt x="12076" y="11159"/>
                    <a:pt x="12092" y="11026"/>
                    <a:pt x="12114" y="10998"/>
                  </a:cubicBezTo>
                  <a:cubicBezTo>
                    <a:pt x="12137" y="10968"/>
                    <a:pt x="12146" y="10848"/>
                    <a:pt x="12142" y="10664"/>
                  </a:cubicBezTo>
                  <a:lnTo>
                    <a:pt x="12137" y="10518"/>
                  </a:lnTo>
                  <a:cubicBezTo>
                    <a:pt x="12137" y="10516"/>
                    <a:pt x="12137" y="10511"/>
                    <a:pt x="12137" y="10509"/>
                  </a:cubicBezTo>
                  <a:lnTo>
                    <a:pt x="12135" y="10375"/>
                  </a:lnTo>
                  <a:lnTo>
                    <a:pt x="12264" y="10299"/>
                  </a:lnTo>
                  <a:cubicBezTo>
                    <a:pt x="12335" y="10257"/>
                    <a:pt x="12411" y="10196"/>
                    <a:pt x="12432" y="10163"/>
                  </a:cubicBezTo>
                  <a:cubicBezTo>
                    <a:pt x="12460" y="10119"/>
                    <a:pt x="12527" y="10105"/>
                    <a:pt x="12688" y="10105"/>
                  </a:cubicBezTo>
                  <a:cubicBezTo>
                    <a:pt x="12807" y="10105"/>
                    <a:pt x="12911" y="10089"/>
                    <a:pt x="12919" y="10072"/>
                  </a:cubicBezTo>
                  <a:cubicBezTo>
                    <a:pt x="12928" y="10055"/>
                    <a:pt x="13005" y="10016"/>
                    <a:pt x="13088" y="9987"/>
                  </a:cubicBezTo>
                  <a:cubicBezTo>
                    <a:pt x="13172" y="9957"/>
                    <a:pt x="13252" y="9912"/>
                    <a:pt x="13269" y="9886"/>
                  </a:cubicBezTo>
                  <a:cubicBezTo>
                    <a:pt x="13285" y="9861"/>
                    <a:pt x="13324" y="9851"/>
                    <a:pt x="13358" y="9862"/>
                  </a:cubicBezTo>
                  <a:cubicBezTo>
                    <a:pt x="13391" y="9873"/>
                    <a:pt x="13448" y="9865"/>
                    <a:pt x="13484" y="9844"/>
                  </a:cubicBezTo>
                  <a:cubicBezTo>
                    <a:pt x="13561" y="9798"/>
                    <a:pt x="13813" y="9716"/>
                    <a:pt x="13880" y="9716"/>
                  </a:cubicBezTo>
                  <a:cubicBezTo>
                    <a:pt x="13906" y="9716"/>
                    <a:pt x="13963" y="9686"/>
                    <a:pt x="14006" y="9646"/>
                  </a:cubicBezTo>
                  <a:cubicBezTo>
                    <a:pt x="14050" y="9607"/>
                    <a:pt x="14135" y="9573"/>
                    <a:pt x="14196" y="9570"/>
                  </a:cubicBezTo>
                  <a:cubicBezTo>
                    <a:pt x="14257" y="9568"/>
                    <a:pt x="14337" y="9541"/>
                    <a:pt x="14374" y="9510"/>
                  </a:cubicBezTo>
                  <a:cubicBezTo>
                    <a:pt x="14476" y="9424"/>
                    <a:pt x="14723" y="9321"/>
                    <a:pt x="14772" y="9346"/>
                  </a:cubicBezTo>
                  <a:cubicBezTo>
                    <a:pt x="14796" y="9358"/>
                    <a:pt x="14809" y="9352"/>
                    <a:pt x="14801" y="9334"/>
                  </a:cubicBezTo>
                  <a:cubicBezTo>
                    <a:pt x="14777" y="9284"/>
                    <a:pt x="14918" y="9176"/>
                    <a:pt x="15007" y="9176"/>
                  </a:cubicBezTo>
                  <a:cubicBezTo>
                    <a:pt x="15048" y="9176"/>
                    <a:pt x="15105" y="9161"/>
                    <a:pt x="15133" y="9142"/>
                  </a:cubicBezTo>
                  <a:cubicBezTo>
                    <a:pt x="15162" y="9123"/>
                    <a:pt x="15225" y="9086"/>
                    <a:pt x="15274" y="9060"/>
                  </a:cubicBezTo>
                  <a:cubicBezTo>
                    <a:pt x="15323" y="9034"/>
                    <a:pt x="15388" y="8997"/>
                    <a:pt x="15417" y="8978"/>
                  </a:cubicBezTo>
                  <a:cubicBezTo>
                    <a:pt x="15445" y="8959"/>
                    <a:pt x="15507" y="8945"/>
                    <a:pt x="15555" y="8945"/>
                  </a:cubicBezTo>
                  <a:cubicBezTo>
                    <a:pt x="15603" y="8945"/>
                    <a:pt x="15650" y="8927"/>
                    <a:pt x="15660" y="8905"/>
                  </a:cubicBezTo>
                  <a:cubicBezTo>
                    <a:pt x="15670" y="8884"/>
                    <a:pt x="15719" y="8869"/>
                    <a:pt x="15766" y="8869"/>
                  </a:cubicBezTo>
                  <a:cubicBezTo>
                    <a:pt x="15813" y="8869"/>
                    <a:pt x="15859" y="8851"/>
                    <a:pt x="15869" y="8829"/>
                  </a:cubicBezTo>
                  <a:cubicBezTo>
                    <a:pt x="15879" y="8808"/>
                    <a:pt x="15927" y="8790"/>
                    <a:pt x="15974" y="8790"/>
                  </a:cubicBezTo>
                  <a:cubicBezTo>
                    <a:pt x="16021" y="8790"/>
                    <a:pt x="16069" y="8773"/>
                    <a:pt x="16080" y="8750"/>
                  </a:cubicBezTo>
                  <a:cubicBezTo>
                    <a:pt x="16090" y="8728"/>
                    <a:pt x="16117" y="8718"/>
                    <a:pt x="16138" y="8729"/>
                  </a:cubicBezTo>
                  <a:cubicBezTo>
                    <a:pt x="16160" y="8740"/>
                    <a:pt x="16184" y="8725"/>
                    <a:pt x="16192" y="8699"/>
                  </a:cubicBezTo>
                  <a:cubicBezTo>
                    <a:pt x="16200" y="8672"/>
                    <a:pt x="16284" y="8629"/>
                    <a:pt x="16379" y="8602"/>
                  </a:cubicBezTo>
                  <a:cubicBezTo>
                    <a:pt x="16475" y="8574"/>
                    <a:pt x="16587" y="8533"/>
                    <a:pt x="16628" y="8510"/>
                  </a:cubicBezTo>
                  <a:cubicBezTo>
                    <a:pt x="16669" y="8487"/>
                    <a:pt x="16709" y="8464"/>
                    <a:pt x="16717" y="8462"/>
                  </a:cubicBezTo>
                  <a:cubicBezTo>
                    <a:pt x="16825" y="8428"/>
                    <a:pt x="17049" y="8306"/>
                    <a:pt x="17164" y="8216"/>
                  </a:cubicBezTo>
                  <a:cubicBezTo>
                    <a:pt x="17253" y="8146"/>
                    <a:pt x="17550" y="7980"/>
                    <a:pt x="17630" y="7958"/>
                  </a:cubicBezTo>
                  <a:cubicBezTo>
                    <a:pt x="17676" y="7945"/>
                    <a:pt x="17741" y="7921"/>
                    <a:pt x="17773" y="7903"/>
                  </a:cubicBezTo>
                  <a:cubicBezTo>
                    <a:pt x="17909" y="7829"/>
                    <a:pt x="18041" y="7788"/>
                    <a:pt x="18136" y="7788"/>
                  </a:cubicBezTo>
                  <a:cubicBezTo>
                    <a:pt x="18206" y="7788"/>
                    <a:pt x="18293" y="7738"/>
                    <a:pt x="18413" y="7633"/>
                  </a:cubicBezTo>
                  <a:cubicBezTo>
                    <a:pt x="18509" y="7548"/>
                    <a:pt x="18609" y="7478"/>
                    <a:pt x="18633" y="7478"/>
                  </a:cubicBezTo>
                  <a:cubicBezTo>
                    <a:pt x="18658" y="7478"/>
                    <a:pt x="18684" y="7459"/>
                    <a:pt x="18694" y="7438"/>
                  </a:cubicBezTo>
                  <a:cubicBezTo>
                    <a:pt x="18704" y="7418"/>
                    <a:pt x="18756" y="7401"/>
                    <a:pt x="18809" y="7399"/>
                  </a:cubicBezTo>
                  <a:cubicBezTo>
                    <a:pt x="18861" y="7397"/>
                    <a:pt x="18984" y="7390"/>
                    <a:pt x="19081" y="7387"/>
                  </a:cubicBezTo>
                  <a:cubicBezTo>
                    <a:pt x="19227" y="7381"/>
                    <a:pt x="19270" y="7363"/>
                    <a:pt x="19343" y="7274"/>
                  </a:cubicBezTo>
                  <a:cubicBezTo>
                    <a:pt x="19391" y="7216"/>
                    <a:pt x="19449" y="7168"/>
                    <a:pt x="19472" y="7168"/>
                  </a:cubicBezTo>
                  <a:cubicBezTo>
                    <a:pt x="19494" y="7168"/>
                    <a:pt x="19595" y="7116"/>
                    <a:pt x="19697" y="7053"/>
                  </a:cubicBezTo>
                  <a:cubicBezTo>
                    <a:pt x="19798" y="6989"/>
                    <a:pt x="19910" y="6937"/>
                    <a:pt x="19945" y="6937"/>
                  </a:cubicBezTo>
                  <a:cubicBezTo>
                    <a:pt x="19979" y="6937"/>
                    <a:pt x="20059" y="6901"/>
                    <a:pt x="20123" y="6858"/>
                  </a:cubicBezTo>
                  <a:cubicBezTo>
                    <a:pt x="20187" y="6816"/>
                    <a:pt x="20251" y="6782"/>
                    <a:pt x="20266" y="6782"/>
                  </a:cubicBezTo>
                  <a:cubicBezTo>
                    <a:pt x="20280" y="6782"/>
                    <a:pt x="20336" y="6742"/>
                    <a:pt x="20388" y="6694"/>
                  </a:cubicBezTo>
                  <a:cubicBezTo>
                    <a:pt x="20439" y="6646"/>
                    <a:pt x="20481" y="6617"/>
                    <a:pt x="20481" y="6627"/>
                  </a:cubicBezTo>
                  <a:cubicBezTo>
                    <a:pt x="20481" y="6637"/>
                    <a:pt x="20513" y="6616"/>
                    <a:pt x="20554" y="6579"/>
                  </a:cubicBezTo>
                  <a:cubicBezTo>
                    <a:pt x="20595" y="6542"/>
                    <a:pt x="20624" y="6497"/>
                    <a:pt x="20620" y="6482"/>
                  </a:cubicBezTo>
                  <a:cubicBezTo>
                    <a:pt x="20615" y="6466"/>
                    <a:pt x="20655" y="6440"/>
                    <a:pt x="20709" y="6424"/>
                  </a:cubicBezTo>
                  <a:cubicBezTo>
                    <a:pt x="20763" y="6407"/>
                    <a:pt x="20822" y="6390"/>
                    <a:pt x="20840" y="6384"/>
                  </a:cubicBezTo>
                  <a:cubicBezTo>
                    <a:pt x="20858" y="6379"/>
                    <a:pt x="20927" y="6317"/>
                    <a:pt x="20994" y="6248"/>
                  </a:cubicBezTo>
                  <a:cubicBezTo>
                    <a:pt x="21108" y="6131"/>
                    <a:pt x="21403" y="5995"/>
                    <a:pt x="21454" y="6035"/>
                  </a:cubicBezTo>
                  <a:cubicBezTo>
                    <a:pt x="21489" y="6064"/>
                    <a:pt x="21600" y="5971"/>
                    <a:pt x="21580" y="5929"/>
                  </a:cubicBezTo>
                  <a:cubicBezTo>
                    <a:pt x="21570" y="5908"/>
                    <a:pt x="21509" y="5848"/>
                    <a:pt x="21444" y="5795"/>
                  </a:cubicBezTo>
                  <a:cubicBezTo>
                    <a:pt x="21341" y="5711"/>
                    <a:pt x="21313" y="5703"/>
                    <a:pt x="21217" y="5737"/>
                  </a:cubicBezTo>
                  <a:cubicBezTo>
                    <a:pt x="21145" y="5763"/>
                    <a:pt x="21098" y="5762"/>
                    <a:pt x="21079" y="5737"/>
                  </a:cubicBezTo>
                  <a:cubicBezTo>
                    <a:pt x="21042" y="5690"/>
                    <a:pt x="20785" y="5687"/>
                    <a:pt x="20807" y="5734"/>
                  </a:cubicBezTo>
                  <a:cubicBezTo>
                    <a:pt x="20816" y="5753"/>
                    <a:pt x="20803" y="5790"/>
                    <a:pt x="20779" y="5816"/>
                  </a:cubicBezTo>
                  <a:cubicBezTo>
                    <a:pt x="20744" y="5854"/>
                    <a:pt x="20724" y="5853"/>
                    <a:pt x="20690" y="5816"/>
                  </a:cubicBezTo>
                  <a:cubicBezTo>
                    <a:pt x="20666" y="5791"/>
                    <a:pt x="20633" y="5782"/>
                    <a:pt x="20617" y="5795"/>
                  </a:cubicBezTo>
                  <a:cubicBezTo>
                    <a:pt x="20574" y="5830"/>
                    <a:pt x="20546" y="5743"/>
                    <a:pt x="20582" y="5686"/>
                  </a:cubicBezTo>
                  <a:cubicBezTo>
                    <a:pt x="20606" y="5649"/>
                    <a:pt x="20588" y="5606"/>
                    <a:pt x="20517" y="5519"/>
                  </a:cubicBezTo>
                  <a:cubicBezTo>
                    <a:pt x="20404" y="5382"/>
                    <a:pt x="20328" y="5339"/>
                    <a:pt x="20231" y="5352"/>
                  </a:cubicBezTo>
                  <a:cubicBezTo>
                    <a:pt x="20145" y="5363"/>
                    <a:pt x="19982" y="5266"/>
                    <a:pt x="19767" y="5081"/>
                  </a:cubicBezTo>
                  <a:cubicBezTo>
                    <a:pt x="19718" y="5039"/>
                    <a:pt x="19651" y="5006"/>
                    <a:pt x="19617" y="5005"/>
                  </a:cubicBezTo>
                  <a:cubicBezTo>
                    <a:pt x="19583" y="5005"/>
                    <a:pt x="19493" y="4955"/>
                    <a:pt x="19418" y="4893"/>
                  </a:cubicBezTo>
                  <a:cubicBezTo>
                    <a:pt x="19343" y="4831"/>
                    <a:pt x="19259" y="4774"/>
                    <a:pt x="19228" y="4765"/>
                  </a:cubicBezTo>
                  <a:cubicBezTo>
                    <a:pt x="19198" y="4757"/>
                    <a:pt x="19175" y="4728"/>
                    <a:pt x="19179" y="4702"/>
                  </a:cubicBezTo>
                  <a:cubicBezTo>
                    <a:pt x="19183" y="4676"/>
                    <a:pt x="19163" y="4645"/>
                    <a:pt x="19134" y="4632"/>
                  </a:cubicBezTo>
                  <a:cubicBezTo>
                    <a:pt x="19106" y="4618"/>
                    <a:pt x="19047" y="4574"/>
                    <a:pt x="19003" y="4535"/>
                  </a:cubicBezTo>
                  <a:cubicBezTo>
                    <a:pt x="18960" y="4496"/>
                    <a:pt x="18897" y="4465"/>
                    <a:pt x="18865" y="4465"/>
                  </a:cubicBezTo>
                  <a:cubicBezTo>
                    <a:pt x="18833" y="4465"/>
                    <a:pt x="18789" y="4439"/>
                    <a:pt x="18769" y="4407"/>
                  </a:cubicBezTo>
                  <a:cubicBezTo>
                    <a:pt x="18749" y="4376"/>
                    <a:pt x="18672" y="4313"/>
                    <a:pt x="18596" y="4267"/>
                  </a:cubicBezTo>
                  <a:cubicBezTo>
                    <a:pt x="18520" y="4222"/>
                    <a:pt x="18437" y="4170"/>
                    <a:pt x="18413" y="4152"/>
                  </a:cubicBezTo>
                  <a:cubicBezTo>
                    <a:pt x="18250" y="4029"/>
                    <a:pt x="18081" y="3924"/>
                    <a:pt x="18045" y="3924"/>
                  </a:cubicBezTo>
                  <a:cubicBezTo>
                    <a:pt x="18022" y="3924"/>
                    <a:pt x="17988" y="3898"/>
                    <a:pt x="17968" y="3866"/>
                  </a:cubicBezTo>
                  <a:cubicBezTo>
                    <a:pt x="17948" y="3835"/>
                    <a:pt x="17919" y="3818"/>
                    <a:pt x="17905" y="3830"/>
                  </a:cubicBezTo>
                  <a:cubicBezTo>
                    <a:pt x="17878" y="3851"/>
                    <a:pt x="17700" y="3791"/>
                    <a:pt x="17602" y="3727"/>
                  </a:cubicBezTo>
                  <a:cubicBezTo>
                    <a:pt x="17574" y="3708"/>
                    <a:pt x="17519" y="3693"/>
                    <a:pt x="17478" y="3693"/>
                  </a:cubicBezTo>
                  <a:cubicBezTo>
                    <a:pt x="17403" y="3693"/>
                    <a:pt x="17327" y="3573"/>
                    <a:pt x="17366" y="3517"/>
                  </a:cubicBezTo>
                  <a:cubicBezTo>
                    <a:pt x="17377" y="3500"/>
                    <a:pt x="17372" y="3498"/>
                    <a:pt x="17354" y="3511"/>
                  </a:cubicBezTo>
                  <a:cubicBezTo>
                    <a:pt x="17336" y="3525"/>
                    <a:pt x="17194" y="3454"/>
                    <a:pt x="17040" y="3356"/>
                  </a:cubicBezTo>
                  <a:cubicBezTo>
                    <a:pt x="16887" y="3258"/>
                    <a:pt x="16735" y="3178"/>
                    <a:pt x="16703" y="3174"/>
                  </a:cubicBezTo>
                  <a:cubicBezTo>
                    <a:pt x="16670" y="3170"/>
                    <a:pt x="16646" y="3150"/>
                    <a:pt x="16649" y="3128"/>
                  </a:cubicBezTo>
                  <a:cubicBezTo>
                    <a:pt x="16657" y="3068"/>
                    <a:pt x="16420" y="2923"/>
                    <a:pt x="16063" y="2767"/>
                  </a:cubicBezTo>
                  <a:cubicBezTo>
                    <a:pt x="15957" y="2721"/>
                    <a:pt x="15795" y="2637"/>
                    <a:pt x="15705" y="2582"/>
                  </a:cubicBezTo>
                  <a:cubicBezTo>
                    <a:pt x="15434" y="2416"/>
                    <a:pt x="15406" y="2401"/>
                    <a:pt x="15339" y="2399"/>
                  </a:cubicBezTo>
                  <a:cubicBezTo>
                    <a:pt x="15304" y="2399"/>
                    <a:pt x="15277" y="2377"/>
                    <a:pt x="15281" y="2351"/>
                  </a:cubicBezTo>
                  <a:cubicBezTo>
                    <a:pt x="15285" y="2324"/>
                    <a:pt x="15270" y="2302"/>
                    <a:pt x="15246" y="2302"/>
                  </a:cubicBezTo>
                  <a:cubicBezTo>
                    <a:pt x="15200" y="2302"/>
                    <a:pt x="15173" y="2287"/>
                    <a:pt x="15002" y="2172"/>
                  </a:cubicBezTo>
                  <a:cubicBezTo>
                    <a:pt x="14951" y="2137"/>
                    <a:pt x="14903" y="2118"/>
                    <a:pt x="14894" y="2129"/>
                  </a:cubicBezTo>
                  <a:cubicBezTo>
                    <a:pt x="14886" y="2140"/>
                    <a:pt x="14820" y="2106"/>
                    <a:pt x="14747" y="2053"/>
                  </a:cubicBezTo>
                  <a:cubicBezTo>
                    <a:pt x="14673" y="2000"/>
                    <a:pt x="14604" y="1967"/>
                    <a:pt x="14594" y="1980"/>
                  </a:cubicBezTo>
                  <a:cubicBezTo>
                    <a:pt x="14585" y="1993"/>
                    <a:pt x="14560" y="1985"/>
                    <a:pt x="14538" y="1962"/>
                  </a:cubicBezTo>
                  <a:cubicBezTo>
                    <a:pt x="14517" y="1939"/>
                    <a:pt x="14432" y="1905"/>
                    <a:pt x="14351" y="1886"/>
                  </a:cubicBezTo>
                  <a:cubicBezTo>
                    <a:pt x="14263" y="1866"/>
                    <a:pt x="14206" y="1834"/>
                    <a:pt x="14210" y="1807"/>
                  </a:cubicBezTo>
                  <a:cubicBezTo>
                    <a:pt x="14214" y="1782"/>
                    <a:pt x="14200" y="1762"/>
                    <a:pt x="14177" y="1762"/>
                  </a:cubicBezTo>
                  <a:cubicBezTo>
                    <a:pt x="14155" y="1762"/>
                    <a:pt x="14120" y="1736"/>
                    <a:pt x="14100" y="1704"/>
                  </a:cubicBezTo>
                  <a:cubicBezTo>
                    <a:pt x="14080" y="1672"/>
                    <a:pt x="14036" y="1646"/>
                    <a:pt x="14004" y="1646"/>
                  </a:cubicBezTo>
                  <a:cubicBezTo>
                    <a:pt x="13972" y="1646"/>
                    <a:pt x="13912" y="1610"/>
                    <a:pt x="13871" y="1567"/>
                  </a:cubicBezTo>
                  <a:cubicBezTo>
                    <a:pt x="13829" y="1525"/>
                    <a:pt x="13776" y="1491"/>
                    <a:pt x="13753" y="1491"/>
                  </a:cubicBezTo>
                  <a:cubicBezTo>
                    <a:pt x="13731" y="1491"/>
                    <a:pt x="13688" y="1474"/>
                    <a:pt x="13660" y="1455"/>
                  </a:cubicBezTo>
                  <a:cubicBezTo>
                    <a:pt x="13631" y="1436"/>
                    <a:pt x="13514" y="1364"/>
                    <a:pt x="13400" y="1294"/>
                  </a:cubicBezTo>
                  <a:cubicBezTo>
                    <a:pt x="13285" y="1224"/>
                    <a:pt x="13156" y="1125"/>
                    <a:pt x="13114" y="1075"/>
                  </a:cubicBezTo>
                  <a:cubicBezTo>
                    <a:pt x="13022" y="967"/>
                    <a:pt x="12916" y="934"/>
                    <a:pt x="12859" y="996"/>
                  </a:cubicBezTo>
                  <a:cubicBezTo>
                    <a:pt x="12828" y="1029"/>
                    <a:pt x="12801" y="1029"/>
                    <a:pt x="12765" y="999"/>
                  </a:cubicBezTo>
                  <a:cubicBezTo>
                    <a:pt x="12737" y="977"/>
                    <a:pt x="12659" y="947"/>
                    <a:pt x="12591" y="932"/>
                  </a:cubicBezTo>
                  <a:cubicBezTo>
                    <a:pt x="12524" y="918"/>
                    <a:pt x="12444" y="873"/>
                    <a:pt x="12416" y="832"/>
                  </a:cubicBezTo>
                  <a:cubicBezTo>
                    <a:pt x="12387" y="791"/>
                    <a:pt x="12334" y="756"/>
                    <a:pt x="12296" y="756"/>
                  </a:cubicBezTo>
                  <a:cubicBezTo>
                    <a:pt x="12259" y="756"/>
                    <a:pt x="12220" y="738"/>
                    <a:pt x="12210" y="717"/>
                  </a:cubicBezTo>
                  <a:cubicBezTo>
                    <a:pt x="12199" y="695"/>
                    <a:pt x="12178" y="687"/>
                    <a:pt x="12163" y="699"/>
                  </a:cubicBezTo>
                  <a:cubicBezTo>
                    <a:pt x="12148" y="711"/>
                    <a:pt x="12091" y="691"/>
                    <a:pt x="12034" y="656"/>
                  </a:cubicBezTo>
                  <a:cubicBezTo>
                    <a:pt x="11977" y="621"/>
                    <a:pt x="11908" y="605"/>
                    <a:pt x="11884" y="617"/>
                  </a:cubicBezTo>
                  <a:cubicBezTo>
                    <a:pt x="11860" y="628"/>
                    <a:pt x="11811" y="602"/>
                    <a:pt x="11772" y="562"/>
                  </a:cubicBezTo>
                  <a:cubicBezTo>
                    <a:pt x="11718" y="507"/>
                    <a:pt x="11675" y="496"/>
                    <a:pt x="11598" y="516"/>
                  </a:cubicBezTo>
                  <a:cubicBezTo>
                    <a:pt x="11355" y="580"/>
                    <a:pt x="11223" y="510"/>
                    <a:pt x="11423" y="422"/>
                  </a:cubicBezTo>
                  <a:lnTo>
                    <a:pt x="11526" y="377"/>
                  </a:lnTo>
                  <a:lnTo>
                    <a:pt x="11387" y="377"/>
                  </a:lnTo>
                  <a:cubicBezTo>
                    <a:pt x="11240" y="379"/>
                    <a:pt x="11173" y="349"/>
                    <a:pt x="11200" y="292"/>
                  </a:cubicBezTo>
                  <a:cubicBezTo>
                    <a:pt x="11221" y="247"/>
                    <a:pt x="11067" y="269"/>
                    <a:pt x="10989" y="322"/>
                  </a:cubicBezTo>
                  <a:cubicBezTo>
                    <a:pt x="10902" y="381"/>
                    <a:pt x="10753" y="361"/>
                    <a:pt x="10753" y="292"/>
                  </a:cubicBezTo>
                  <a:cubicBezTo>
                    <a:pt x="10753" y="258"/>
                    <a:pt x="10717" y="228"/>
                    <a:pt x="10666" y="216"/>
                  </a:cubicBezTo>
                  <a:cubicBezTo>
                    <a:pt x="10666" y="216"/>
                    <a:pt x="10664" y="216"/>
                    <a:pt x="10664" y="216"/>
                  </a:cubicBezTo>
                  <a:cubicBezTo>
                    <a:pt x="10593" y="216"/>
                    <a:pt x="10554" y="168"/>
                    <a:pt x="10582" y="134"/>
                  </a:cubicBezTo>
                  <a:cubicBezTo>
                    <a:pt x="10580" y="122"/>
                    <a:pt x="10575" y="116"/>
                    <a:pt x="10575" y="100"/>
                  </a:cubicBezTo>
                  <a:cubicBezTo>
                    <a:pt x="10574" y="17"/>
                    <a:pt x="10559" y="3"/>
                    <a:pt x="10469" y="0"/>
                  </a:cubicBezTo>
                  <a:close/>
                  <a:moveTo>
                    <a:pt x="888" y="10451"/>
                  </a:moveTo>
                  <a:cubicBezTo>
                    <a:pt x="824" y="10451"/>
                    <a:pt x="807" y="10466"/>
                    <a:pt x="820" y="10509"/>
                  </a:cubicBezTo>
                  <a:cubicBezTo>
                    <a:pt x="830" y="10542"/>
                    <a:pt x="875" y="10567"/>
                    <a:pt x="923" y="10567"/>
                  </a:cubicBezTo>
                  <a:cubicBezTo>
                    <a:pt x="986" y="10567"/>
                    <a:pt x="1004" y="10552"/>
                    <a:pt x="991" y="10509"/>
                  </a:cubicBezTo>
                  <a:cubicBezTo>
                    <a:pt x="981" y="10476"/>
                    <a:pt x="936" y="10451"/>
                    <a:pt x="888" y="10451"/>
                  </a:cubicBezTo>
                  <a:close/>
                  <a:moveTo>
                    <a:pt x="979" y="10682"/>
                  </a:moveTo>
                  <a:cubicBezTo>
                    <a:pt x="930" y="10682"/>
                    <a:pt x="890" y="10700"/>
                    <a:pt x="890" y="10722"/>
                  </a:cubicBezTo>
                  <a:cubicBezTo>
                    <a:pt x="890" y="10743"/>
                    <a:pt x="930" y="10761"/>
                    <a:pt x="979" y="10761"/>
                  </a:cubicBezTo>
                  <a:cubicBezTo>
                    <a:pt x="1028" y="10761"/>
                    <a:pt x="1068" y="10743"/>
                    <a:pt x="1068" y="10722"/>
                  </a:cubicBezTo>
                  <a:cubicBezTo>
                    <a:pt x="1068" y="10700"/>
                    <a:pt x="1028" y="10682"/>
                    <a:pt x="979" y="10682"/>
                  </a:cubicBezTo>
                  <a:close/>
                  <a:moveTo>
                    <a:pt x="1047" y="11080"/>
                  </a:moveTo>
                  <a:cubicBezTo>
                    <a:pt x="1019" y="11090"/>
                    <a:pt x="1041" y="11098"/>
                    <a:pt x="1099" y="11098"/>
                  </a:cubicBezTo>
                  <a:cubicBezTo>
                    <a:pt x="1156" y="11098"/>
                    <a:pt x="1179" y="11090"/>
                    <a:pt x="1150" y="11080"/>
                  </a:cubicBezTo>
                  <a:cubicBezTo>
                    <a:pt x="1122" y="11070"/>
                    <a:pt x="1076" y="11070"/>
                    <a:pt x="1047" y="11080"/>
                  </a:cubicBezTo>
                  <a:close/>
                  <a:moveTo>
                    <a:pt x="1106" y="11235"/>
                  </a:moveTo>
                  <a:cubicBezTo>
                    <a:pt x="1077" y="11245"/>
                    <a:pt x="1102" y="11253"/>
                    <a:pt x="1160" y="11253"/>
                  </a:cubicBezTo>
                  <a:cubicBezTo>
                    <a:pt x="1217" y="11253"/>
                    <a:pt x="1240" y="11245"/>
                    <a:pt x="1211" y="11235"/>
                  </a:cubicBezTo>
                  <a:cubicBezTo>
                    <a:pt x="1182" y="11225"/>
                    <a:pt x="1134" y="11225"/>
                    <a:pt x="1106" y="11235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sp>
          <p:nvSpPr>
            <p:cNvPr id="723" name="Oval"/>
            <p:cNvSpPr/>
            <p:nvPr/>
          </p:nvSpPr>
          <p:spPr>
            <a:xfrm>
              <a:off x="1359806" y="613579"/>
              <a:ext cx="186688" cy="98835"/>
            </a:xfrm>
            <a:prstGeom prst="ellipse">
              <a:avLst/>
            </a:prstGeom>
            <a:noFill/>
            <a:ln w="38100" cap="flat">
              <a:solidFill>
                <a:srgbClr val="FFFB39"/>
              </a:solidFill>
              <a:prstDash val="solid"/>
              <a:round/>
            </a:ln>
            <a:effectLst>
              <a:outerShdw sx="100000" sy="100000" kx="0" ky="0" algn="b" rotWithShape="0" blurRad="63500" dist="38100" dir="270000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57799" marR="57799" algn="ctr" defTabSz="1295400">
                <a:spcBef>
                  <a:spcPts val="0"/>
                </a:spcBef>
                <a:defRPr sz="24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pic>
          <p:nvPicPr>
            <p:cNvPr id="724" name="image.pdf" descr="image.pdf"/>
            <p:cNvPicPr>
              <a:picLocks noChangeAspect="0"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1546493" y="366860"/>
              <a:ext cx="554447" cy="710630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sx="100000" sy="100000" kx="0" ky="0" algn="b" rotWithShape="0" blurRad="63500" dist="38100" dir="2700000">
                <a:srgbClr val="000000">
                  <a:alpha val="50000"/>
                </a:srgbClr>
              </a:outerShdw>
            </a:effectLst>
          </p:spPr>
        </p:pic>
      </p:grpSp>
      <p:pic>
        <p:nvPicPr>
          <p:cNvPr id="726" name="image.png" descr="image.png"/>
          <p:cNvPicPr>
            <a:picLocks noChangeAspect="0"/>
          </p:cNvPicPr>
          <p:nvPr/>
        </p:nvPicPr>
        <p:blipFill>
          <a:blip r:embed="rId11">
            <a:extLst/>
          </a:blip>
          <a:srcRect l="2135" t="2967" r="1338" b="1376"/>
          <a:stretch>
            <a:fillRect/>
          </a:stretch>
        </p:blipFill>
        <p:spPr>
          <a:xfrm>
            <a:off x="4683753" y="4588483"/>
            <a:ext cx="1812603" cy="14622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0" h="21572" fill="norm" stroke="1" extrusionOk="0">
                <a:moveTo>
                  <a:pt x="9884" y="27"/>
                </a:moveTo>
                <a:cubicBezTo>
                  <a:pt x="9864" y="-13"/>
                  <a:pt x="9725" y="-8"/>
                  <a:pt x="9705" y="33"/>
                </a:cubicBezTo>
                <a:cubicBezTo>
                  <a:pt x="9696" y="51"/>
                  <a:pt x="9670" y="55"/>
                  <a:pt x="9644" y="45"/>
                </a:cubicBezTo>
                <a:cubicBezTo>
                  <a:pt x="9574" y="17"/>
                  <a:pt x="9401" y="82"/>
                  <a:pt x="9318" y="168"/>
                </a:cubicBezTo>
                <a:cubicBezTo>
                  <a:pt x="9278" y="208"/>
                  <a:pt x="9218" y="255"/>
                  <a:pt x="9186" y="267"/>
                </a:cubicBezTo>
                <a:cubicBezTo>
                  <a:pt x="9112" y="296"/>
                  <a:pt x="8642" y="878"/>
                  <a:pt x="8642" y="940"/>
                </a:cubicBezTo>
                <a:cubicBezTo>
                  <a:pt x="8642" y="966"/>
                  <a:pt x="8622" y="994"/>
                  <a:pt x="8600" y="1005"/>
                </a:cubicBezTo>
                <a:cubicBezTo>
                  <a:pt x="8578" y="1015"/>
                  <a:pt x="8536" y="1071"/>
                  <a:pt x="8505" y="1128"/>
                </a:cubicBezTo>
                <a:cubicBezTo>
                  <a:pt x="8475" y="1185"/>
                  <a:pt x="8411" y="1298"/>
                  <a:pt x="8364" y="1380"/>
                </a:cubicBezTo>
                <a:cubicBezTo>
                  <a:pt x="8316" y="1462"/>
                  <a:pt x="8272" y="1548"/>
                  <a:pt x="8269" y="1573"/>
                </a:cubicBezTo>
                <a:cubicBezTo>
                  <a:pt x="8266" y="1597"/>
                  <a:pt x="8242" y="1650"/>
                  <a:pt x="8213" y="1690"/>
                </a:cubicBezTo>
                <a:cubicBezTo>
                  <a:pt x="8183" y="1730"/>
                  <a:pt x="8142" y="1797"/>
                  <a:pt x="8123" y="1842"/>
                </a:cubicBezTo>
                <a:cubicBezTo>
                  <a:pt x="8103" y="1888"/>
                  <a:pt x="8049" y="2009"/>
                  <a:pt x="8000" y="2111"/>
                </a:cubicBezTo>
                <a:cubicBezTo>
                  <a:pt x="7951" y="2214"/>
                  <a:pt x="7911" y="2316"/>
                  <a:pt x="7910" y="2334"/>
                </a:cubicBezTo>
                <a:cubicBezTo>
                  <a:pt x="7907" y="2397"/>
                  <a:pt x="7852" y="2527"/>
                  <a:pt x="7811" y="2568"/>
                </a:cubicBezTo>
                <a:cubicBezTo>
                  <a:pt x="7789" y="2591"/>
                  <a:pt x="7769" y="2626"/>
                  <a:pt x="7769" y="2644"/>
                </a:cubicBezTo>
                <a:cubicBezTo>
                  <a:pt x="7769" y="2663"/>
                  <a:pt x="7748" y="2703"/>
                  <a:pt x="7726" y="2732"/>
                </a:cubicBezTo>
                <a:cubicBezTo>
                  <a:pt x="7705" y="2762"/>
                  <a:pt x="7685" y="2812"/>
                  <a:pt x="7679" y="2849"/>
                </a:cubicBezTo>
                <a:cubicBezTo>
                  <a:pt x="7673" y="2886"/>
                  <a:pt x="7642" y="2968"/>
                  <a:pt x="7608" y="3025"/>
                </a:cubicBezTo>
                <a:cubicBezTo>
                  <a:pt x="7531" y="3154"/>
                  <a:pt x="7401" y="3458"/>
                  <a:pt x="7424" y="3458"/>
                </a:cubicBezTo>
                <a:cubicBezTo>
                  <a:pt x="7433" y="3458"/>
                  <a:pt x="7425" y="3486"/>
                  <a:pt x="7405" y="3517"/>
                </a:cubicBezTo>
                <a:cubicBezTo>
                  <a:pt x="7361" y="3584"/>
                  <a:pt x="7264" y="3792"/>
                  <a:pt x="7278" y="3792"/>
                </a:cubicBezTo>
                <a:cubicBezTo>
                  <a:pt x="7283" y="3792"/>
                  <a:pt x="7255" y="3855"/>
                  <a:pt x="7216" y="3932"/>
                </a:cubicBezTo>
                <a:cubicBezTo>
                  <a:pt x="7177" y="4009"/>
                  <a:pt x="7143" y="4092"/>
                  <a:pt x="7141" y="4114"/>
                </a:cubicBezTo>
                <a:cubicBezTo>
                  <a:pt x="7138" y="4136"/>
                  <a:pt x="7122" y="4173"/>
                  <a:pt x="7103" y="4202"/>
                </a:cubicBezTo>
                <a:cubicBezTo>
                  <a:pt x="7084" y="4230"/>
                  <a:pt x="7075" y="4261"/>
                  <a:pt x="7084" y="4272"/>
                </a:cubicBezTo>
                <a:cubicBezTo>
                  <a:pt x="7093" y="4283"/>
                  <a:pt x="7074" y="4335"/>
                  <a:pt x="7046" y="4383"/>
                </a:cubicBezTo>
                <a:cubicBezTo>
                  <a:pt x="7018" y="4432"/>
                  <a:pt x="6999" y="4481"/>
                  <a:pt x="6999" y="4494"/>
                </a:cubicBezTo>
                <a:cubicBezTo>
                  <a:pt x="6999" y="4508"/>
                  <a:pt x="6979" y="4546"/>
                  <a:pt x="6956" y="4576"/>
                </a:cubicBezTo>
                <a:cubicBezTo>
                  <a:pt x="6934" y="4607"/>
                  <a:pt x="6912" y="4647"/>
                  <a:pt x="6909" y="4670"/>
                </a:cubicBezTo>
                <a:cubicBezTo>
                  <a:pt x="6906" y="4693"/>
                  <a:pt x="6874" y="4761"/>
                  <a:pt x="6834" y="4816"/>
                </a:cubicBezTo>
                <a:cubicBezTo>
                  <a:pt x="6768" y="4907"/>
                  <a:pt x="6634" y="4973"/>
                  <a:pt x="6446" y="5004"/>
                </a:cubicBezTo>
                <a:cubicBezTo>
                  <a:pt x="6432" y="5006"/>
                  <a:pt x="6401" y="5017"/>
                  <a:pt x="6380" y="5027"/>
                </a:cubicBezTo>
                <a:cubicBezTo>
                  <a:pt x="6225" y="5101"/>
                  <a:pt x="6014" y="5176"/>
                  <a:pt x="6002" y="5162"/>
                </a:cubicBezTo>
                <a:cubicBezTo>
                  <a:pt x="5995" y="5153"/>
                  <a:pt x="5975" y="5153"/>
                  <a:pt x="5960" y="5168"/>
                </a:cubicBezTo>
                <a:cubicBezTo>
                  <a:pt x="5944" y="5182"/>
                  <a:pt x="5862" y="5215"/>
                  <a:pt x="5780" y="5238"/>
                </a:cubicBezTo>
                <a:cubicBezTo>
                  <a:pt x="5699" y="5261"/>
                  <a:pt x="5627" y="5294"/>
                  <a:pt x="5620" y="5308"/>
                </a:cubicBezTo>
                <a:cubicBezTo>
                  <a:pt x="5613" y="5323"/>
                  <a:pt x="5576" y="5332"/>
                  <a:pt x="5535" y="5332"/>
                </a:cubicBezTo>
                <a:cubicBezTo>
                  <a:pt x="5494" y="5332"/>
                  <a:pt x="5453" y="5346"/>
                  <a:pt x="5445" y="5361"/>
                </a:cubicBezTo>
                <a:cubicBezTo>
                  <a:pt x="5437" y="5376"/>
                  <a:pt x="5406" y="5389"/>
                  <a:pt x="5374" y="5390"/>
                </a:cubicBezTo>
                <a:cubicBezTo>
                  <a:pt x="5342" y="5392"/>
                  <a:pt x="5296" y="5402"/>
                  <a:pt x="5275" y="5408"/>
                </a:cubicBezTo>
                <a:cubicBezTo>
                  <a:pt x="5180" y="5435"/>
                  <a:pt x="4772" y="5598"/>
                  <a:pt x="4732" y="5624"/>
                </a:cubicBezTo>
                <a:cubicBezTo>
                  <a:pt x="4707" y="5640"/>
                  <a:pt x="4659" y="5654"/>
                  <a:pt x="4628" y="5654"/>
                </a:cubicBezTo>
                <a:cubicBezTo>
                  <a:pt x="4553" y="5654"/>
                  <a:pt x="4192" y="5775"/>
                  <a:pt x="4161" y="5812"/>
                </a:cubicBezTo>
                <a:cubicBezTo>
                  <a:pt x="4147" y="5828"/>
                  <a:pt x="4105" y="5841"/>
                  <a:pt x="4066" y="5841"/>
                </a:cubicBezTo>
                <a:cubicBezTo>
                  <a:pt x="4027" y="5841"/>
                  <a:pt x="3964" y="5857"/>
                  <a:pt x="3924" y="5876"/>
                </a:cubicBezTo>
                <a:cubicBezTo>
                  <a:pt x="3885" y="5896"/>
                  <a:pt x="3830" y="5927"/>
                  <a:pt x="3802" y="5941"/>
                </a:cubicBezTo>
                <a:cubicBezTo>
                  <a:pt x="3773" y="5955"/>
                  <a:pt x="3695" y="5971"/>
                  <a:pt x="3632" y="5982"/>
                </a:cubicBezTo>
                <a:cubicBezTo>
                  <a:pt x="3568" y="5993"/>
                  <a:pt x="3489" y="6026"/>
                  <a:pt x="3457" y="6052"/>
                </a:cubicBezTo>
                <a:cubicBezTo>
                  <a:pt x="3425" y="6078"/>
                  <a:pt x="3389" y="6091"/>
                  <a:pt x="3377" y="6081"/>
                </a:cubicBezTo>
                <a:cubicBezTo>
                  <a:pt x="3364" y="6072"/>
                  <a:pt x="3322" y="6078"/>
                  <a:pt x="3282" y="6099"/>
                </a:cubicBezTo>
                <a:cubicBezTo>
                  <a:pt x="3242" y="6119"/>
                  <a:pt x="3185" y="6141"/>
                  <a:pt x="3155" y="6146"/>
                </a:cubicBezTo>
                <a:cubicBezTo>
                  <a:pt x="3065" y="6159"/>
                  <a:pt x="2721" y="6293"/>
                  <a:pt x="2687" y="6327"/>
                </a:cubicBezTo>
                <a:cubicBezTo>
                  <a:pt x="2670" y="6344"/>
                  <a:pt x="2644" y="6347"/>
                  <a:pt x="2626" y="6339"/>
                </a:cubicBezTo>
                <a:cubicBezTo>
                  <a:pt x="2607" y="6331"/>
                  <a:pt x="2562" y="6340"/>
                  <a:pt x="2526" y="6356"/>
                </a:cubicBezTo>
                <a:cubicBezTo>
                  <a:pt x="2491" y="6373"/>
                  <a:pt x="2434" y="6396"/>
                  <a:pt x="2399" y="6403"/>
                </a:cubicBezTo>
                <a:cubicBezTo>
                  <a:pt x="2327" y="6418"/>
                  <a:pt x="2213" y="6463"/>
                  <a:pt x="2125" y="6514"/>
                </a:cubicBezTo>
                <a:cubicBezTo>
                  <a:pt x="2093" y="6533"/>
                  <a:pt x="2058" y="6542"/>
                  <a:pt x="2049" y="6532"/>
                </a:cubicBezTo>
                <a:cubicBezTo>
                  <a:pt x="2041" y="6521"/>
                  <a:pt x="2002" y="6526"/>
                  <a:pt x="1964" y="6544"/>
                </a:cubicBezTo>
                <a:cubicBezTo>
                  <a:pt x="1927" y="6562"/>
                  <a:pt x="1868" y="6583"/>
                  <a:pt x="1832" y="6590"/>
                </a:cubicBezTo>
                <a:cubicBezTo>
                  <a:pt x="1797" y="6598"/>
                  <a:pt x="1754" y="6615"/>
                  <a:pt x="1733" y="6626"/>
                </a:cubicBezTo>
                <a:cubicBezTo>
                  <a:pt x="1712" y="6636"/>
                  <a:pt x="1672" y="6649"/>
                  <a:pt x="1643" y="6655"/>
                </a:cubicBezTo>
                <a:cubicBezTo>
                  <a:pt x="1615" y="6661"/>
                  <a:pt x="1575" y="6679"/>
                  <a:pt x="1554" y="6690"/>
                </a:cubicBezTo>
                <a:cubicBezTo>
                  <a:pt x="1532" y="6701"/>
                  <a:pt x="1483" y="6714"/>
                  <a:pt x="1450" y="6719"/>
                </a:cubicBezTo>
                <a:cubicBezTo>
                  <a:pt x="1416" y="6725"/>
                  <a:pt x="1373" y="6736"/>
                  <a:pt x="1350" y="6749"/>
                </a:cubicBezTo>
                <a:cubicBezTo>
                  <a:pt x="1328" y="6761"/>
                  <a:pt x="1284" y="6777"/>
                  <a:pt x="1256" y="6784"/>
                </a:cubicBezTo>
                <a:cubicBezTo>
                  <a:pt x="1228" y="6790"/>
                  <a:pt x="1187" y="6802"/>
                  <a:pt x="1166" y="6813"/>
                </a:cubicBezTo>
                <a:cubicBezTo>
                  <a:pt x="1145" y="6824"/>
                  <a:pt x="1097" y="6841"/>
                  <a:pt x="1062" y="6848"/>
                </a:cubicBezTo>
                <a:cubicBezTo>
                  <a:pt x="1027" y="6855"/>
                  <a:pt x="986" y="6876"/>
                  <a:pt x="968" y="6895"/>
                </a:cubicBezTo>
                <a:cubicBezTo>
                  <a:pt x="950" y="6914"/>
                  <a:pt x="925" y="6924"/>
                  <a:pt x="916" y="6913"/>
                </a:cubicBezTo>
                <a:cubicBezTo>
                  <a:pt x="907" y="6901"/>
                  <a:pt x="874" y="6914"/>
                  <a:pt x="840" y="6942"/>
                </a:cubicBezTo>
                <a:cubicBezTo>
                  <a:pt x="806" y="6969"/>
                  <a:pt x="762" y="6985"/>
                  <a:pt x="746" y="6977"/>
                </a:cubicBezTo>
                <a:cubicBezTo>
                  <a:pt x="729" y="6969"/>
                  <a:pt x="687" y="6977"/>
                  <a:pt x="652" y="6994"/>
                </a:cubicBezTo>
                <a:cubicBezTo>
                  <a:pt x="595" y="7022"/>
                  <a:pt x="545" y="7033"/>
                  <a:pt x="396" y="7059"/>
                </a:cubicBezTo>
                <a:cubicBezTo>
                  <a:pt x="375" y="7063"/>
                  <a:pt x="314" y="7093"/>
                  <a:pt x="260" y="7123"/>
                </a:cubicBezTo>
                <a:cubicBezTo>
                  <a:pt x="205" y="7153"/>
                  <a:pt x="138" y="7176"/>
                  <a:pt x="113" y="7176"/>
                </a:cubicBezTo>
                <a:cubicBezTo>
                  <a:pt x="88" y="7176"/>
                  <a:pt x="50" y="7183"/>
                  <a:pt x="28" y="7194"/>
                </a:cubicBezTo>
                <a:cubicBezTo>
                  <a:pt x="-9" y="7211"/>
                  <a:pt x="-10" y="7226"/>
                  <a:pt x="28" y="7316"/>
                </a:cubicBezTo>
                <a:cubicBezTo>
                  <a:pt x="51" y="7371"/>
                  <a:pt x="77" y="7438"/>
                  <a:pt x="90" y="7469"/>
                </a:cubicBezTo>
                <a:cubicBezTo>
                  <a:pt x="102" y="7499"/>
                  <a:pt x="127" y="7551"/>
                  <a:pt x="141" y="7586"/>
                </a:cubicBezTo>
                <a:cubicBezTo>
                  <a:pt x="156" y="7621"/>
                  <a:pt x="175" y="7680"/>
                  <a:pt x="189" y="7715"/>
                </a:cubicBezTo>
                <a:cubicBezTo>
                  <a:pt x="203" y="7750"/>
                  <a:pt x="228" y="7807"/>
                  <a:pt x="241" y="7838"/>
                </a:cubicBezTo>
                <a:cubicBezTo>
                  <a:pt x="272" y="7911"/>
                  <a:pt x="300" y="8001"/>
                  <a:pt x="311" y="8078"/>
                </a:cubicBezTo>
                <a:cubicBezTo>
                  <a:pt x="317" y="8112"/>
                  <a:pt x="340" y="8168"/>
                  <a:pt x="363" y="8201"/>
                </a:cubicBezTo>
                <a:cubicBezTo>
                  <a:pt x="387" y="8233"/>
                  <a:pt x="410" y="8296"/>
                  <a:pt x="415" y="8341"/>
                </a:cubicBezTo>
                <a:cubicBezTo>
                  <a:pt x="420" y="8386"/>
                  <a:pt x="460" y="8489"/>
                  <a:pt x="505" y="8569"/>
                </a:cubicBezTo>
                <a:cubicBezTo>
                  <a:pt x="550" y="8650"/>
                  <a:pt x="583" y="8725"/>
                  <a:pt x="581" y="8733"/>
                </a:cubicBezTo>
                <a:cubicBezTo>
                  <a:pt x="565" y="8789"/>
                  <a:pt x="738" y="9259"/>
                  <a:pt x="807" y="9348"/>
                </a:cubicBezTo>
                <a:cubicBezTo>
                  <a:pt x="820" y="9365"/>
                  <a:pt x="831" y="9396"/>
                  <a:pt x="831" y="9418"/>
                </a:cubicBezTo>
                <a:cubicBezTo>
                  <a:pt x="831" y="9441"/>
                  <a:pt x="869" y="9550"/>
                  <a:pt x="911" y="9658"/>
                </a:cubicBezTo>
                <a:cubicBezTo>
                  <a:pt x="954" y="9767"/>
                  <a:pt x="987" y="9866"/>
                  <a:pt x="987" y="9881"/>
                </a:cubicBezTo>
                <a:cubicBezTo>
                  <a:pt x="987" y="9896"/>
                  <a:pt x="1009" y="9946"/>
                  <a:pt x="1034" y="9992"/>
                </a:cubicBezTo>
                <a:cubicBezTo>
                  <a:pt x="1059" y="10039"/>
                  <a:pt x="1089" y="10121"/>
                  <a:pt x="1105" y="10174"/>
                </a:cubicBezTo>
                <a:cubicBezTo>
                  <a:pt x="1174" y="10402"/>
                  <a:pt x="1331" y="10816"/>
                  <a:pt x="1355" y="10835"/>
                </a:cubicBezTo>
                <a:cubicBezTo>
                  <a:pt x="1370" y="10847"/>
                  <a:pt x="1388" y="10897"/>
                  <a:pt x="1393" y="10947"/>
                </a:cubicBezTo>
                <a:cubicBezTo>
                  <a:pt x="1398" y="10996"/>
                  <a:pt x="1425" y="11065"/>
                  <a:pt x="1454" y="11105"/>
                </a:cubicBezTo>
                <a:cubicBezTo>
                  <a:pt x="1484" y="11144"/>
                  <a:pt x="1499" y="11175"/>
                  <a:pt x="1487" y="11175"/>
                </a:cubicBezTo>
                <a:cubicBezTo>
                  <a:pt x="1476" y="11175"/>
                  <a:pt x="1485" y="11204"/>
                  <a:pt x="1511" y="11239"/>
                </a:cubicBezTo>
                <a:cubicBezTo>
                  <a:pt x="1537" y="11274"/>
                  <a:pt x="1550" y="11304"/>
                  <a:pt x="1539" y="11304"/>
                </a:cubicBezTo>
                <a:cubicBezTo>
                  <a:pt x="1528" y="11304"/>
                  <a:pt x="1535" y="11328"/>
                  <a:pt x="1554" y="11356"/>
                </a:cubicBezTo>
                <a:cubicBezTo>
                  <a:pt x="1572" y="11385"/>
                  <a:pt x="1591" y="11446"/>
                  <a:pt x="1596" y="11491"/>
                </a:cubicBezTo>
                <a:cubicBezTo>
                  <a:pt x="1601" y="11536"/>
                  <a:pt x="1628" y="11604"/>
                  <a:pt x="1653" y="11649"/>
                </a:cubicBezTo>
                <a:cubicBezTo>
                  <a:pt x="1677" y="11694"/>
                  <a:pt x="1708" y="11769"/>
                  <a:pt x="1724" y="11813"/>
                </a:cubicBezTo>
                <a:cubicBezTo>
                  <a:pt x="1830" y="12117"/>
                  <a:pt x="1903" y="12299"/>
                  <a:pt x="1931" y="12328"/>
                </a:cubicBezTo>
                <a:cubicBezTo>
                  <a:pt x="1950" y="12347"/>
                  <a:pt x="1964" y="12391"/>
                  <a:pt x="1964" y="12428"/>
                </a:cubicBezTo>
                <a:cubicBezTo>
                  <a:pt x="1965" y="12465"/>
                  <a:pt x="1998" y="12573"/>
                  <a:pt x="2040" y="12668"/>
                </a:cubicBezTo>
                <a:cubicBezTo>
                  <a:pt x="2082" y="12762"/>
                  <a:pt x="2116" y="12858"/>
                  <a:pt x="2116" y="12879"/>
                </a:cubicBezTo>
                <a:cubicBezTo>
                  <a:pt x="2116" y="12900"/>
                  <a:pt x="2136" y="12948"/>
                  <a:pt x="2163" y="12990"/>
                </a:cubicBezTo>
                <a:cubicBezTo>
                  <a:pt x="2189" y="13032"/>
                  <a:pt x="2219" y="13110"/>
                  <a:pt x="2229" y="13166"/>
                </a:cubicBezTo>
                <a:cubicBezTo>
                  <a:pt x="2239" y="13221"/>
                  <a:pt x="2264" y="13278"/>
                  <a:pt x="2286" y="13289"/>
                </a:cubicBezTo>
                <a:cubicBezTo>
                  <a:pt x="2307" y="13299"/>
                  <a:pt x="2317" y="13319"/>
                  <a:pt x="2309" y="13335"/>
                </a:cubicBezTo>
                <a:cubicBezTo>
                  <a:pt x="2301" y="13352"/>
                  <a:pt x="2334" y="13458"/>
                  <a:pt x="2380" y="13570"/>
                </a:cubicBezTo>
                <a:cubicBezTo>
                  <a:pt x="2426" y="13681"/>
                  <a:pt x="2465" y="13790"/>
                  <a:pt x="2470" y="13815"/>
                </a:cubicBezTo>
                <a:cubicBezTo>
                  <a:pt x="2474" y="13841"/>
                  <a:pt x="2534" y="14004"/>
                  <a:pt x="2602" y="14178"/>
                </a:cubicBezTo>
                <a:cubicBezTo>
                  <a:pt x="2670" y="14353"/>
                  <a:pt x="2761" y="14592"/>
                  <a:pt x="2800" y="14705"/>
                </a:cubicBezTo>
                <a:cubicBezTo>
                  <a:pt x="2839" y="14819"/>
                  <a:pt x="2895" y="14970"/>
                  <a:pt x="2928" y="15045"/>
                </a:cubicBezTo>
                <a:cubicBezTo>
                  <a:pt x="2961" y="15120"/>
                  <a:pt x="2989" y="15204"/>
                  <a:pt x="2989" y="15226"/>
                </a:cubicBezTo>
                <a:cubicBezTo>
                  <a:pt x="2989" y="15249"/>
                  <a:pt x="3023" y="15331"/>
                  <a:pt x="3065" y="15408"/>
                </a:cubicBezTo>
                <a:cubicBezTo>
                  <a:pt x="3107" y="15485"/>
                  <a:pt x="3145" y="15580"/>
                  <a:pt x="3145" y="15625"/>
                </a:cubicBezTo>
                <a:cubicBezTo>
                  <a:pt x="3145" y="15669"/>
                  <a:pt x="3156" y="15719"/>
                  <a:pt x="3169" y="15736"/>
                </a:cubicBezTo>
                <a:cubicBezTo>
                  <a:pt x="3208" y="15787"/>
                  <a:pt x="3296" y="16004"/>
                  <a:pt x="3296" y="16046"/>
                </a:cubicBezTo>
                <a:cubicBezTo>
                  <a:pt x="3296" y="16068"/>
                  <a:pt x="3319" y="16120"/>
                  <a:pt x="3343" y="16163"/>
                </a:cubicBezTo>
                <a:cubicBezTo>
                  <a:pt x="3368" y="16206"/>
                  <a:pt x="3388" y="16260"/>
                  <a:pt x="3391" y="16280"/>
                </a:cubicBezTo>
                <a:cubicBezTo>
                  <a:pt x="3393" y="16300"/>
                  <a:pt x="3433" y="16409"/>
                  <a:pt x="3476" y="16520"/>
                </a:cubicBezTo>
                <a:cubicBezTo>
                  <a:pt x="3519" y="16632"/>
                  <a:pt x="3565" y="16758"/>
                  <a:pt x="3580" y="16801"/>
                </a:cubicBezTo>
                <a:cubicBezTo>
                  <a:pt x="3595" y="16845"/>
                  <a:pt x="3619" y="16898"/>
                  <a:pt x="3632" y="16924"/>
                </a:cubicBezTo>
                <a:cubicBezTo>
                  <a:pt x="3644" y="16951"/>
                  <a:pt x="3706" y="17130"/>
                  <a:pt x="3773" y="17323"/>
                </a:cubicBezTo>
                <a:cubicBezTo>
                  <a:pt x="3841" y="17515"/>
                  <a:pt x="3918" y="17696"/>
                  <a:pt x="3939" y="17727"/>
                </a:cubicBezTo>
                <a:cubicBezTo>
                  <a:pt x="3959" y="17757"/>
                  <a:pt x="3967" y="17785"/>
                  <a:pt x="3957" y="17785"/>
                </a:cubicBezTo>
                <a:cubicBezTo>
                  <a:pt x="3947" y="17785"/>
                  <a:pt x="3956" y="17825"/>
                  <a:pt x="3976" y="17873"/>
                </a:cubicBezTo>
                <a:cubicBezTo>
                  <a:pt x="4019" y="17972"/>
                  <a:pt x="4132" y="18279"/>
                  <a:pt x="4236" y="18570"/>
                </a:cubicBezTo>
                <a:cubicBezTo>
                  <a:pt x="4275" y="18679"/>
                  <a:pt x="4321" y="18784"/>
                  <a:pt x="4340" y="18804"/>
                </a:cubicBezTo>
                <a:cubicBezTo>
                  <a:pt x="4359" y="18824"/>
                  <a:pt x="4378" y="18866"/>
                  <a:pt x="4378" y="18898"/>
                </a:cubicBezTo>
                <a:cubicBezTo>
                  <a:pt x="4378" y="18950"/>
                  <a:pt x="4486" y="19261"/>
                  <a:pt x="4543" y="19372"/>
                </a:cubicBezTo>
                <a:cubicBezTo>
                  <a:pt x="4557" y="19398"/>
                  <a:pt x="4571" y="19427"/>
                  <a:pt x="4571" y="19436"/>
                </a:cubicBezTo>
                <a:cubicBezTo>
                  <a:pt x="4572" y="19445"/>
                  <a:pt x="4594" y="19489"/>
                  <a:pt x="4619" y="19536"/>
                </a:cubicBezTo>
                <a:cubicBezTo>
                  <a:pt x="4644" y="19582"/>
                  <a:pt x="4669" y="19654"/>
                  <a:pt x="4675" y="19700"/>
                </a:cubicBezTo>
                <a:cubicBezTo>
                  <a:pt x="4682" y="19745"/>
                  <a:pt x="4723" y="19857"/>
                  <a:pt x="4765" y="19946"/>
                </a:cubicBezTo>
                <a:cubicBezTo>
                  <a:pt x="4807" y="20034"/>
                  <a:pt x="4841" y="20117"/>
                  <a:pt x="4841" y="20133"/>
                </a:cubicBezTo>
                <a:cubicBezTo>
                  <a:pt x="4841" y="20149"/>
                  <a:pt x="4871" y="20230"/>
                  <a:pt x="4907" y="20309"/>
                </a:cubicBezTo>
                <a:cubicBezTo>
                  <a:pt x="4942" y="20388"/>
                  <a:pt x="4969" y="20457"/>
                  <a:pt x="4968" y="20467"/>
                </a:cubicBezTo>
                <a:cubicBezTo>
                  <a:pt x="4967" y="20476"/>
                  <a:pt x="4985" y="20528"/>
                  <a:pt x="5006" y="20578"/>
                </a:cubicBezTo>
                <a:cubicBezTo>
                  <a:pt x="5027" y="20628"/>
                  <a:pt x="5036" y="20675"/>
                  <a:pt x="5029" y="20683"/>
                </a:cubicBezTo>
                <a:cubicBezTo>
                  <a:pt x="5023" y="20692"/>
                  <a:pt x="5036" y="20714"/>
                  <a:pt x="5058" y="20736"/>
                </a:cubicBezTo>
                <a:cubicBezTo>
                  <a:pt x="5079" y="20758"/>
                  <a:pt x="5096" y="20792"/>
                  <a:pt x="5096" y="20812"/>
                </a:cubicBezTo>
                <a:cubicBezTo>
                  <a:pt x="5096" y="20832"/>
                  <a:pt x="5120" y="20906"/>
                  <a:pt x="5148" y="20976"/>
                </a:cubicBezTo>
                <a:cubicBezTo>
                  <a:pt x="5175" y="21046"/>
                  <a:pt x="5208" y="21137"/>
                  <a:pt x="5223" y="21181"/>
                </a:cubicBezTo>
                <a:cubicBezTo>
                  <a:pt x="5238" y="21225"/>
                  <a:pt x="5261" y="21284"/>
                  <a:pt x="5275" y="21310"/>
                </a:cubicBezTo>
                <a:cubicBezTo>
                  <a:pt x="5289" y="21336"/>
                  <a:pt x="5321" y="21410"/>
                  <a:pt x="5341" y="21474"/>
                </a:cubicBezTo>
                <a:cubicBezTo>
                  <a:pt x="5378" y="21587"/>
                  <a:pt x="5381" y="21585"/>
                  <a:pt x="5464" y="21550"/>
                </a:cubicBezTo>
                <a:cubicBezTo>
                  <a:pt x="5510" y="21530"/>
                  <a:pt x="5585" y="21482"/>
                  <a:pt x="5634" y="21439"/>
                </a:cubicBezTo>
                <a:cubicBezTo>
                  <a:pt x="5683" y="21395"/>
                  <a:pt x="5740" y="21354"/>
                  <a:pt x="5757" y="21351"/>
                </a:cubicBezTo>
                <a:cubicBezTo>
                  <a:pt x="5807" y="21342"/>
                  <a:pt x="6700" y="20788"/>
                  <a:pt x="6720" y="20754"/>
                </a:cubicBezTo>
                <a:cubicBezTo>
                  <a:pt x="6730" y="20736"/>
                  <a:pt x="6754" y="20725"/>
                  <a:pt x="6772" y="20724"/>
                </a:cubicBezTo>
                <a:cubicBezTo>
                  <a:pt x="6790" y="20724"/>
                  <a:pt x="7061" y="20563"/>
                  <a:pt x="7377" y="20367"/>
                </a:cubicBezTo>
                <a:cubicBezTo>
                  <a:pt x="7693" y="20171"/>
                  <a:pt x="7968" y="20010"/>
                  <a:pt x="7986" y="20010"/>
                </a:cubicBezTo>
                <a:cubicBezTo>
                  <a:pt x="8003" y="20010"/>
                  <a:pt x="8034" y="19982"/>
                  <a:pt x="8057" y="19951"/>
                </a:cubicBezTo>
                <a:cubicBezTo>
                  <a:pt x="8079" y="19921"/>
                  <a:pt x="8159" y="19869"/>
                  <a:pt x="8232" y="19834"/>
                </a:cubicBezTo>
                <a:cubicBezTo>
                  <a:pt x="8304" y="19799"/>
                  <a:pt x="8374" y="19742"/>
                  <a:pt x="8387" y="19711"/>
                </a:cubicBezTo>
                <a:cubicBezTo>
                  <a:pt x="8401" y="19680"/>
                  <a:pt x="8422" y="19666"/>
                  <a:pt x="8435" y="19676"/>
                </a:cubicBezTo>
                <a:cubicBezTo>
                  <a:pt x="8447" y="19686"/>
                  <a:pt x="8561" y="19630"/>
                  <a:pt x="8685" y="19553"/>
                </a:cubicBezTo>
                <a:cubicBezTo>
                  <a:pt x="8809" y="19476"/>
                  <a:pt x="8940" y="19402"/>
                  <a:pt x="8973" y="19389"/>
                </a:cubicBezTo>
                <a:cubicBezTo>
                  <a:pt x="9006" y="19377"/>
                  <a:pt x="9068" y="19333"/>
                  <a:pt x="9115" y="19296"/>
                </a:cubicBezTo>
                <a:cubicBezTo>
                  <a:pt x="9213" y="19216"/>
                  <a:pt x="9352" y="19121"/>
                  <a:pt x="9379" y="19114"/>
                </a:cubicBezTo>
                <a:cubicBezTo>
                  <a:pt x="9420" y="19104"/>
                  <a:pt x="9606" y="18979"/>
                  <a:pt x="9648" y="18933"/>
                </a:cubicBezTo>
                <a:cubicBezTo>
                  <a:pt x="9673" y="18906"/>
                  <a:pt x="9696" y="18897"/>
                  <a:pt x="9696" y="18909"/>
                </a:cubicBezTo>
                <a:cubicBezTo>
                  <a:pt x="9696" y="18932"/>
                  <a:pt x="9889" y="18814"/>
                  <a:pt x="9946" y="18757"/>
                </a:cubicBezTo>
                <a:cubicBezTo>
                  <a:pt x="9965" y="18738"/>
                  <a:pt x="9997" y="18720"/>
                  <a:pt x="10017" y="18716"/>
                </a:cubicBezTo>
                <a:cubicBezTo>
                  <a:pt x="10089" y="18703"/>
                  <a:pt x="10439" y="18475"/>
                  <a:pt x="10508" y="18394"/>
                </a:cubicBezTo>
                <a:cubicBezTo>
                  <a:pt x="10547" y="18348"/>
                  <a:pt x="10594" y="18313"/>
                  <a:pt x="10612" y="18318"/>
                </a:cubicBezTo>
                <a:cubicBezTo>
                  <a:pt x="10644" y="18326"/>
                  <a:pt x="10785" y="18245"/>
                  <a:pt x="10848" y="18183"/>
                </a:cubicBezTo>
                <a:cubicBezTo>
                  <a:pt x="10867" y="18164"/>
                  <a:pt x="10894" y="18149"/>
                  <a:pt x="10909" y="18148"/>
                </a:cubicBezTo>
                <a:cubicBezTo>
                  <a:pt x="10946" y="18146"/>
                  <a:pt x="11392" y="17882"/>
                  <a:pt x="11443" y="17832"/>
                </a:cubicBezTo>
                <a:cubicBezTo>
                  <a:pt x="11464" y="17811"/>
                  <a:pt x="11521" y="17773"/>
                  <a:pt x="11570" y="17750"/>
                </a:cubicBezTo>
                <a:cubicBezTo>
                  <a:pt x="11620" y="17727"/>
                  <a:pt x="11682" y="17689"/>
                  <a:pt x="11707" y="17662"/>
                </a:cubicBezTo>
                <a:cubicBezTo>
                  <a:pt x="11733" y="17635"/>
                  <a:pt x="11767" y="17609"/>
                  <a:pt x="11788" y="17604"/>
                </a:cubicBezTo>
                <a:cubicBezTo>
                  <a:pt x="11877" y="17581"/>
                  <a:pt x="11892" y="17570"/>
                  <a:pt x="11958" y="17516"/>
                </a:cubicBezTo>
                <a:cubicBezTo>
                  <a:pt x="11996" y="17484"/>
                  <a:pt x="12046" y="17461"/>
                  <a:pt x="12066" y="17457"/>
                </a:cubicBezTo>
                <a:cubicBezTo>
                  <a:pt x="12087" y="17453"/>
                  <a:pt x="12118" y="17435"/>
                  <a:pt x="12137" y="17416"/>
                </a:cubicBezTo>
                <a:cubicBezTo>
                  <a:pt x="12195" y="17360"/>
                  <a:pt x="12595" y="17119"/>
                  <a:pt x="12595" y="17141"/>
                </a:cubicBezTo>
                <a:cubicBezTo>
                  <a:pt x="12595" y="17152"/>
                  <a:pt x="12616" y="17135"/>
                  <a:pt x="12643" y="17106"/>
                </a:cubicBezTo>
                <a:cubicBezTo>
                  <a:pt x="12669" y="17076"/>
                  <a:pt x="12718" y="17048"/>
                  <a:pt x="12746" y="17042"/>
                </a:cubicBezTo>
                <a:cubicBezTo>
                  <a:pt x="12775" y="17035"/>
                  <a:pt x="12843" y="16990"/>
                  <a:pt x="12898" y="16948"/>
                </a:cubicBezTo>
                <a:cubicBezTo>
                  <a:pt x="12952" y="16906"/>
                  <a:pt x="13013" y="16866"/>
                  <a:pt x="13035" y="16854"/>
                </a:cubicBezTo>
                <a:cubicBezTo>
                  <a:pt x="13056" y="16842"/>
                  <a:pt x="13106" y="16806"/>
                  <a:pt x="13148" y="16772"/>
                </a:cubicBezTo>
                <a:cubicBezTo>
                  <a:pt x="13190" y="16739"/>
                  <a:pt x="13245" y="16709"/>
                  <a:pt x="13266" y="16708"/>
                </a:cubicBezTo>
                <a:cubicBezTo>
                  <a:pt x="13287" y="16706"/>
                  <a:pt x="13330" y="16678"/>
                  <a:pt x="13365" y="16643"/>
                </a:cubicBezTo>
                <a:cubicBezTo>
                  <a:pt x="13400" y="16609"/>
                  <a:pt x="13451" y="16579"/>
                  <a:pt x="13474" y="16579"/>
                </a:cubicBezTo>
                <a:cubicBezTo>
                  <a:pt x="13497" y="16579"/>
                  <a:pt x="13542" y="16550"/>
                  <a:pt x="13578" y="16515"/>
                </a:cubicBezTo>
                <a:cubicBezTo>
                  <a:pt x="13614" y="16480"/>
                  <a:pt x="13661" y="16450"/>
                  <a:pt x="13682" y="16450"/>
                </a:cubicBezTo>
                <a:cubicBezTo>
                  <a:pt x="13702" y="16450"/>
                  <a:pt x="13747" y="16424"/>
                  <a:pt x="13781" y="16392"/>
                </a:cubicBezTo>
                <a:cubicBezTo>
                  <a:pt x="13814" y="16359"/>
                  <a:pt x="13850" y="16328"/>
                  <a:pt x="13861" y="16327"/>
                </a:cubicBezTo>
                <a:cubicBezTo>
                  <a:pt x="13881" y="16326"/>
                  <a:pt x="14371" y="16033"/>
                  <a:pt x="14447" y="15976"/>
                </a:cubicBezTo>
                <a:cubicBezTo>
                  <a:pt x="14468" y="15960"/>
                  <a:pt x="14638" y="15856"/>
                  <a:pt x="14829" y="15742"/>
                </a:cubicBezTo>
                <a:cubicBezTo>
                  <a:pt x="15020" y="15627"/>
                  <a:pt x="15205" y="15509"/>
                  <a:pt x="15240" y="15484"/>
                </a:cubicBezTo>
                <a:cubicBezTo>
                  <a:pt x="15275" y="15460"/>
                  <a:pt x="15420" y="15374"/>
                  <a:pt x="15561" y="15291"/>
                </a:cubicBezTo>
                <a:cubicBezTo>
                  <a:pt x="15702" y="15207"/>
                  <a:pt x="15839" y="15118"/>
                  <a:pt x="15863" y="15092"/>
                </a:cubicBezTo>
                <a:cubicBezTo>
                  <a:pt x="15888" y="15065"/>
                  <a:pt x="15911" y="15051"/>
                  <a:pt x="15911" y="15063"/>
                </a:cubicBezTo>
                <a:cubicBezTo>
                  <a:pt x="15911" y="15074"/>
                  <a:pt x="16033" y="15009"/>
                  <a:pt x="16185" y="14916"/>
                </a:cubicBezTo>
                <a:cubicBezTo>
                  <a:pt x="16336" y="14823"/>
                  <a:pt x="16624" y="14648"/>
                  <a:pt x="16822" y="14530"/>
                </a:cubicBezTo>
                <a:cubicBezTo>
                  <a:pt x="17020" y="14411"/>
                  <a:pt x="17204" y="14293"/>
                  <a:pt x="17228" y="14266"/>
                </a:cubicBezTo>
                <a:cubicBezTo>
                  <a:pt x="17253" y="14239"/>
                  <a:pt x="17271" y="14225"/>
                  <a:pt x="17271" y="14237"/>
                </a:cubicBezTo>
                <a:cubicBezTo>
                  <a:pt x="17271" y="14253"/>
                  <a:pt x="17877" y="13889"/>
                  <a:pt x="18069" y="13757"/>
                </a:cubicBezTo>
                <a:cubicBezTo>
                  <a:pt x="18090" y="13742"/>
                  <a:pt x="18157" y="13700"/>
                  <a:pt x="18220" y="13663"/>
                </a:cubicBezTo>
                <a:cubicBezTo>
                  <a:pt x="18665" y="13408"/>
                  <a:pt x="19505" y="12889"/>
                  <a:pt x="19519" y="12861"/>
                </a:cubicBezTo>
                <a:cubicBezTo>
                  <a:pt x="19528" y="12843"/>
                  <a:pt x="19556" y="12832"/>
                  <a:pt x="19580" y="12832"/>
                </a:cubicBezTo>
                <a:cubicBezTo>
                  <a:pt x="19604" y="12832"/>
                  <a:pt x="19702" y="12772"/>
                  <a:pt x="19798" y="12703"/>
                </a:cubicBezTo>
                <a:cubicBezTo>
                  <a:pt x="19893" y="12634"/>
                  <a:pt x="19968" y="12585"/>
                  <a:pt x="19968" y="12592"/>
                </a:cubicBezTo>
                <a:cubicBezTo>
                  <a:pt x="19968" y="12613"/>
                  <a:pt x="21210" y="11840"/>
                  <a:pt x="21257" y="11790"/>
                </a:cubicBezTo>
                <a:cubicBezTo>
                  <a:pt x="21282" y="11763"/>
                  <a:pt x="21304" y="11748"/>
                  <a:pt x="21304" y="11760"/>
                </a:cubicBezTo>
                <a:cubicBezTo>
                  <a:pt x="21304" y="11782"/>
                  <a:pt x="21527" y="11639"/>
                  <a:pt x="21569" y="11591"/>
                </a:cubicBezTo>
                <a:cubicBezTo>
                  <a:pt x="21590" y="11565"/>
                  <a:pt x="21309" y="11287"/>
                  <a:pt x="21177" y="11204"/>
                </a:cubicBezTo>
                <a:cubicBezTo>
                  <a:pt x="21141" y="11182"/>
                  <a:pt x="21057" y="11106"/>
                  <a:pt x="20992" y="11040"/>
                </a:cubicBezTo>
                <a:cubicBezTo>
                  <a:pt x="20928" y="10974"/>
                  <a:pt x="20864" y="10923"/>
                  <a:pt x="20851" y="10923"/>
                </a:cubicBezTo>
                <a:cubicBezTo>
                  <a:pt x="20837" y="10923"/>
                  <a:pt x="20786" y="10881"/>
                  <a:pt x="20737" y="10829"/>
                </a:cubicBezTo>
                <a:cubicBezTo>
                  <a:pt x="20688" y="10778"/>
                  <a:pt x="20636" y="10736"/>
                  <a:pt x="20619" y="10736"/>
                </a:cubicBezTo>
                <a:cubicBezTo>
                  <a:pt x="20602" y="10735"/>
                  <a:pt x="20579" y="10713"/>
                  <a:pt x="20567" y="10689"/>
                </a:cubicBezTo>
                <a:cubicBezTo>
                  <a:pt x="20556" y="10665"/>
                  <a:pt x="20506" y="10614"/>
                  <a:pt x="20454" y="10572"/>
                </a:cubicBezTo>
                <a:cubicBezTo>
                  <a:pt x="20402" y="10530"/>
                  <a:pt x="20225" y="10376"/>
                  <a:pt x="20062" y="10232"/>
                </a:cubicBezTo>
                <a:cubicBezTo>
                  <a:pt x="19899" y="10088"/>
                  <a:pt x="19749" y="9969"/>
                  <a:pt x="19727" y="9969"/>
                </a:cubicBezTo>
                <a:cubicBezTo>
                  <a:pt x="19704" y="9969"/>
                  <a:pt x="19679" y="9949"/>
                  <a:pt x="19670" y="9922"/>
                </a:cubicBezTo>
                <a:cubicBezTo>
                  <a:pt x="19661" y="9895"/>
                  <a:pt x="19617" y="9837"/>
                  <a:pt x="19571" y="9799"/>
                </a:cubicBezTo>
                <a:cubicBezTo>
                  <a:pt x="19525" y="9761"/>
                  <a:pt x="19416" y="9674"/>
                  <a:pt x="19330" y="9600"/>
                </a:cubicBezTo>
                <a:cubicBezTo>
                  <a:pt x="19244" y="9526"/>
                  <a:pt x="19162" y="9465"/>
                  <a:pt x="19146" y="9465"/>
                </a:cubicBezTo>
                <a:cubicBezTo>
                  <a:pt x="19129" y="9465"/>
                  <a:pt x="19086" y="9425"/>
                  <a:pt x="19047" y="9377"/>
                </a:cubicBezTo>
                <a:cubicBezTo>
                  <a:pt x="18934" y="9239"/>
                  <a:pt x="18613" y="8956"/>
                  <a:pt x="18570" y="8956"/>
                </a:cubicBezTo>
                <a:cubicBezTo>
                  <a:pt x="18548" y="8956"/>
                  <a:pt x="18522" y="8930"/>
                  <a:pt x="18508" y="8897"/>
                </a:cubicBezTo>
                <a:cubicBezTo>
                  <a:pt x="18494" y="8865"/>
                  <a:pt x="18443" y="8814"/>
                  <a:pt x="18395" y="8786"/>
                </a:cubicBezTo>
                <a:cubicBezTo>
                  <a:pt x="18347" y="8758"/>
                  <a:pt x="18290" y="8713"/>
                  <a:pt x="18272" y="8687"/>
                </a:cubicBezTo>
                <a:cubicBezTo>
                  <a:pt x="18254" y="8660"/>
                  <a:pt x="18229" y="8634"/>
                  <a:pt x="18215" y="8634"/>
                </a:cubicBezTo>
                <a:cubicBezTo>
                  <a:pt x="18202" y="8634"/>
                  <a:pt x="18141" y="8579"/>
                  <a:pt x="18078" y="8511"/>
                </a:cubicBezTo>
                <a:cubicBezTo>
                  <a:pt x="18016" y="8443"/>
                  <a:pt x="17924" y="8364"/>
                  <a:pt x="17875" y="8335"/>
                </a:cubicBezTo>
                <a:cubicBezTo>
                  <a:pt x="17826" y="8306"/>
                  <a:pt x="17786" y="8275"/>
                  <a:pt x="17786" y="8259"/>
                </a:cubicBezTo>
                <a:cubicBezTo>
                  <a:pt x="17786" y="8244"/>
                  <a:pt x="17761" y="8219"/>
                  <a:pt x="17729" y="8206"/>
                </a:cubicBezTo>
                <a:cubicBezTo>
                  <a:pt x="17697" y="8194"/>
                  <a:pt x="17593" y="8106"/>
                  <a:pt x="17502" y="8013"/>
                </a:cubicBezTo>
                <a:cubicBezTo>
                  <a:pt x="17412" y="7920"/>
                  <a:pt x="17332" y="7854"/>
                  <a:pt x="17323" y="7861"/>
                </a:cubicBezTo>
                <a:cubicBezTo>
                  <a:pt x="17313" y="7868"/>
                  <a:pt x="17273" y="7831"/>
                  <a:pt x="17233" y="7779"/>
                </a:cubicBezTo>
                <a:cubicBezTo>
                  <a:pt x="17193" y="7727"/>
                  <a:pt x="17142" y="7685"/>
                  <a:pt x="17124" y="7685"/>
                </a:cubicBezTo>
                <a:cubicBezTo>
                  <a:pt x="17107" y="7685"/>
                  <a:pt x="17084" y="7667"/>
                  <a:pt x="17072" y="7644"/>
                </a:cubicBezTo>
                <a:cubicBezTo>
                  <a:pt x="17047" y="7595"/>
                  <a:pt x="16792" y="7363"/>
                  <a:pt x="16761" y="7363"/>
                </a:cubicBezTo>
                <a:cubicBezTo>
                  <a:pt x="16748" y="7363"/>
                  <a:pt x="16726" y="7348"/>
                  <a:pt x="16709" y="7322"/>
                </a:cubicBezTo>
                <a:cubicBezTo>
                  <a:pt x="16661" y="7251"/>
                  <a:pt x="16388" y="7036"/>
                  <a:pt x="16345" y="7035"/>
                </a:cubicBezTo>
                <a:cubicBezTo>
                  <a:pt x="16324" y="7035"/>
                  <a:pt x="16309" y="7015"/>
                  <a:pt x="16312" y="6994"/>
                </a:cubicBezTo>
                <a:cubicBezTo>
                  <a:pt x="16315" y="6974"/>
                  <a:pt x="16250" y="6901"/>
                  <a:pt x="16166" y="6836"/>
                </a:cubicBezTo>
                <a:cubicBezTo>
                  <a:pt x="16081" y="6772"/>
                  <a:pt x="16015" y="6711"/>
                  <a:pt x="16015" y="6696"/>
                </a:cubicBezTo>
                <a:cubicBezTo>
                  <a:pt x="16015" y="6681"/>
                  <a:pt x="16006" y="6668"/>
                  <a:pt x="15996" y="6672"/>
                </a:cubicBezTo>
                <a:cubicBezTo>
                  <a:pt x="15967" y="6684"/>
                  <a:pt x="15679" y="6444"/>
                  <a:pt x="15679" y="6409"/>
                </a:cubicBezTo>
                <a:cubicBezTo>
                  <a:pt x="15679" y="6392"/>
                  <a:pt x="15672" y="6383"/>
                  <a:pt x="15660" y="6391"/>
                </a:cubicBezTo>
                <a:cubicBezTo>
                  <a:pt x="15649" y="6400"/>
                  <a:pt x="15586" y="6360"/>
                  <a:pt x="15523" y="6298"/>
                </a:cubicBezTo>
                <a:cubicBezTo>
                  <a:pt x="15388" y="6164"/>
                  <a:pt x="15213" y="6018"/>
                  <a:pt x="15183" y="6017"/>
                </a:cubicBezTo>
                <a:cubicBezTo>
                  <a:pt x="15172" y="6016"/>
                  <a:pt x="15148" y="5996"/>
                  <a:pt x="15131" y="5970"/>
                </a:cubicBezTo>
                <a:cubicBezTo>
                  <a:pt x="15089" y="5903"/>
                  <a:pt x="14909" y="5736"/>
                  <a:pt x="14909" y="5765"/>
                </a:cubicBezTo>
                <a:cubicBezTo>
                  <a:pt x="14909" y="5778"/>
                  <a:pt x="14872" y="5751"/>
                  <a:pt x="14829" y="5701"/>
                </a:cubicBezTo>
                <a:cubicBezTo>
                  <a:pt x="14787" y="5650"/>
                  <a:pt x="14754" y="5617"/>
                  <a:pt x="14754" y="5630"/>
                </a:cubicBezTo>
                <a:cubicBezTo>
                  <a:pt x="14754" y="5644"/>
                  <a:pt x="14699" y="5600"/>
                  <a:pt x="14636" y="5531"/>
                </a:cubicBezTo>
                <a:cubicBezTo>
                  <a:pt x="14572" y="5461"/>
                  <a:pt x="14481" y="5378"/>
                  <a:pt x="14432" y="5349"/>
                </a:cubicBezTo>
                <a:cubicBezTo>
                  <a:pt x="14384" y="5321"/>
                  <a:pt x="14337" y="5285"/>
                  <a:pt x="14329" y="5267"/>
                </a:cubicBezTo>
                <a:cubicBezTo>
                  <a:pt x="14314" y="5238"/>
                  <a:pt x="14118" y="5071"/>
                  <a:pt x="14088" y="5062"/>
                </a:cubicBezTo>
                <a:cubicBezTo>
                  <a:pt x="14025" y="5044"/>
                  <a:pt x="13929" y="4969"/>
                  <a:pt x="13852" y="4881"/>
                </a:cubicBezTo>
                <a:cubicBezTo>
                  <a:pt x="13801" y="4822"/>
                  <a:pt x="13727" y="4754"/>
                  <a:pt x="13686" y="4729"/>
                </a:cubicBezTo>
                <a:cubicBezTo>
                  <a:pt x="13645" y="4703"/>
                  <a:pt x="13582" y="4643"/>
                  <a:pt x="13549" y="4594"/>
                </a:cubicBezTo>
                <a:cubicBezTo>
                  <a:pt x="13517" y="4545"/>
                  <a:pt x="13470" y="4506"/>
                  <a:pt x="13445" y="4506"/>
                </a:cubicBezTo>
                <a:cubicBezTo>
                  <a:pt x="13420" y="4506"/>
                  <a:pt x="13320" y="4424"/>
                  <a:pt x="13219" y="4319"/>
                </a:cubicBezTo>
                <a:cubicBezTo>
                  <a:pt x="13118" y="4214"/>
                  <a:pt x="13027" y="4126"/>
                  <a:pt x="13020" y="4126"/>
                </a:cubicBezTo>
                <a:cubicBezTo>
                  <a:pt x="13014" y="4126"/>
                  <a:pt x="12954" y="4083"/>
                  <a:pt x="12888" y="4026"/>
                </a:cubicBezTo>
                <a:cubicBezTo>
                  <a:pt x="12822" y="3969"/>
                  <a:pt x="12734" y="3894"/>
                  <a:pt x="12690" y="3862"/>
                </a:cubicBezTo>
                <a:cubicBezTo>
                  <a:pt x="12645" y="3830"/>
                  <a:pt x="12587" y="3778"/>
                  <a:pt x="12558" y="3745"/>
                </a:cubicBezTo>
                <a:cubicBezTo>
                  <a:pt x="12528" y="3712"/>
                  <a:pt x="12483" y="3681"/>
                  <a:pt x="12458" y="3681"/>
                </a:cubicBezTo>
                <a:cubicBezTo>
                  <a:pt x="12433" y="3681"/>
                  <a:pt x="12408" y="3654"/>
                  <a:pt x="12402" y="3622"/>
                </a:cubicBezTo>
                <a:cubicBezTo>
                  <a:pt x="12388" y="3558"/>
                  <a:pt x="12252" y="3450"/>
                  <a:pt x="12227" y="3482"/>
                </a:cubicBezTo>
                <a:cubicBezTo>
                  <a:pt x="12206" y="3508"/>
                  <a:pt x="12131" y="3425"/>
                  <a:pt x="12147" y="3394"/>
                </a:cubicBezTo>
                <a:cubicBezTo>
                  <a:pt x="12153" y="3380"/>
                  <a:pt x="12141" y="3352"/>
                  <a:pt x="12118" y="3329"/>
                </a:cubicBezTo>
                <a:cubicBezTo>
                  <a:pt x="12096" y="3306"/>
                  <a:pt x="12046" y="3201"/>
                  <a:pt x="12005" y="3095"/>
                </a:cubicBezTo>
                <a:cubicBezTo>
                  <a:pt x="11964" y="2990"/>
                  <a:pt x="11918" y="2881"/>
                  <a:pt x="11906" y="2855"/>
                </a:cubicBezTo>
                <a:cubicBezTo>
                  <a:pt x="11893" y="2829"/>
                  <a:pt x="11868" y="2767"/>
                  <a:pt x="11849" y="2715"/>
                </a:cubicBezTo>
                <a:cubicBezTo>
                  <a:pt x="11830" y="2662"/>
                  <a:pt x="11796" y="2591"/>
                  <a:pt x="11774" y="2556"/>
                </a:cubicBezTo>
                <a:cubicBezTo>
                  <a:pt x="11751" y="2522"/>
                  <a:pt x="11710" y="2424"/>
                  <a:pt x="11684" y="2346"/>
                </a:cubicBezTo>
                <a:cubicBezTo>
                  <a:pt x="11657" y="2267"/>
                  <a:pt x="11622" y="2180"/>
                  <a:pt x="11604" y="2152"/>
                </a:cubicBezTo>
                <a:cubicBezTo>
                  <a:pt x="11585" y="2125"/>
                  <a:pt x="11570" y="2085"/>
                  <a:pt x="11570" y="2065"/>
                </a:cubicBezTo>
                <a:cubicBezTo>
                  <a:pt x="11570" y="2044"/>
                  <a:pt x="11557" y="2030"/>
                  <a:pt x="11542" y="2030"/>
                </a:cubicBezTo>
                <a:cubicBezTo>
                  <a:pt x="11528" y="2030"/>
                  <a:pt x="11496" y="1977"/>
                  <a:pt x="11471" y="1912"/>
                </a:cubicBezTo>
                <a:cubicBezTo>
                  <a:pt x="11447" y="1848"/>
                  <a:pt x="11404" y="1762"/>
                  <a:pt x="11372" y="1719"/>
                </a:cubicBezTo>
                <a:cubicBezTo>
                  <a:pt x="11340" y="1676"/>
                  <a:pt x="11311" y="1603"/>
                  <a:pt x="11311" y="1561"/>
                </a:cubicBezTo>
                <a:cubicBezTo>
                  <a:pt x="11311" y="1519"/>
                  <a:pt x="11301" y="1492"/>
                  <a:pt x="11287" y="1503"/>
                </a:cubicBezTo>
                <a:cubicBezTo>
                  <a:pt x="11263" y="1521"/>
                  <a:pt x="11204" y="1420"/>
                  <a:pt x="11193" y="1339"/>
                </a:cubicBezTo>
                <a:cubicBezTo>
                  <a:pt x="11190" y="1315"/>
                  <a:pt x="11170" y="1277"/>
                  <a:pt x="11150" y="1257"/>
                </a:cubicBezTo>
                <a:cubicBezTo>
                  <a:pt x="11130" y="1236"/>
                  <a:pt x="11087" y="1173"/>
                  <a:pt x="11056" y="1116"/>
                </a:cubicBezTo>
                <a:cubicBezTo>
                  <a:pt x="11024" y="1059"/>
                  <a:pt x="10989" y="1024"/>
                  <a:pt x="10975" y="1034"/>
                </a:cubicBezTo>
                <a:cubicBezTo>
                  <a:pt x="10962" y="1044"/>
                  <a:pt x="10942" y="1025"/>
                  <a:pt x="10933" y="993"/>
                </a:cubicBezTo>
                <a:cubicBezTo>
                  <a:pt x="10871" y="787"/>
                  <a:pt x="10422" y="225"/>
                  <a:pt x="10333" y="244"/>
                </a:cubicBezTo>
                <a:cubicBezTo>
                  <a:pt x="10309" y="249"/>
                  <a:pt x="10254" y="210"/>
                  <a:pt x="10210" y="156"/>
                </a:cubicBezTo>
                <a:cubicBezTo>
                  <a:pt x="10166" y="101"/>
                  <a:pt x="10130" y="68"/>
                  <a:pt x="10130" y="80"/>
                </a:cubicBezTo>
                <a:cubicBezTo>
                  <a:pt x="10130" y="92"/>
                  <a:pt x="10116" y="87"/>
                  <a:pt x="10097" y="68"/>
                </a:cubicBezTo>
                <a:cubicBezTo>
                  <a:pt x="10078" y="49"/>
                  <a:pt x="10028" y="38"/>
                  <a:pt x="9984" y="45"/>
                </a:cubicBezTo>
                <a:cubicBezTo>
                  <a:pt x="9939" y="52"/>
                  <a:pt x="9893" y="43"/>
                  <a:pt x="9884" y="27"/>
                </a:cubicBezTo>
                <a:close/>
              </a:path>
            </a:pathLst>
          </a:custGeom>
          <a:ln w="12700">
            <a:miter lim="400000"/>
          </a:ln>
        </p:spPr>
      </p:pic>
      <p:cxnSp>
        <p:nvCxnSpPr>
          <p:cNvPr id="727" name="Connection Line"/>
          <p:cNvCxnSpPr>
            <a:stCxn id="737" idx="0"/>
            <a:endCxn id="728" idx="0"/>
          </p:cNvCxnSpPr>
          <p:nvPr/>
        </p:nvCxnSpPr>
        <p:spPr>
          <a:xfrm flipH="1">
            <a:off x="5310124" y="3621854"/>
            <a:ext cx="1027176" cy="1315541"/>
          </a:xfrm>
          <a:prstGeom prst="straightConnector1">
            <a:avLst/>
          </a:prstGeom>
          <a:ln w="25400">
            <a:solidFill>
              <a:srgbClr val="000000"/>
            </a:solidFill>
            <a:headEnd type="triangle" len="sm"/>
            <a:tailEnd type="stealth"/>
          </a:ln>
        </p:spPr>
      </p:cxnSp>
      <p:sp>
        <p:nvSpPr>
          <p:cNvPr id="728" name="Oval"/>
          <p:cNvSpPr/>
          <p:nvPr/>
        </p:nvSpPr>
        <p:spPr>
          <a:xfrm>
            <a:off x="5256436" y="4911038"/>
            <a:ext cx="107376" cy="52713"/>
          </a:xfrm>
          <a:prstGeom prst="ellipse">
            <a:avLst/>
          </a:prstGeom>
          <a:ln w="19050">
            <a:solidFill>
              <a:srgbClr val="FFFFFF"/>
            </a:solidFill>
          </a:ln>
          <a:effectLst>
            <a:outerShdw sx="100000" sy="100000" kx="0" ky="0" algn="b" rotWithShape="0" blurRad="63500" dist="38100" dir="27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57799" marR="57799" algn="ctr" defTabSz="1295400">
              <a:spcBef>
                <a:spcPts val="0"/>
              </a:spcBef>
              <a:def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grpSp>
        <p:nvGrpSpPr>
          <p:cNvPr id="731" name="Group"/>
          <p:cNvGrpSpPr/>
          <p:nvPr/>
        </p:nvGrpSpPr>
        <p:grpSpPr>
          <a:xfrm>
            <a:off x="4912102" y="6603687"/>
            <a:ext cx="3606938" cy="2222543"/>
            <a:chOff x="-158" y="71"/>
            <a:chExt cx="3606937" cy="2222542"/>
          </a:xfrm>
        </p:grpSpPr>
        <p:pic>
          <p:nvPicPr>
            <p:cNvPr id="729" name="image.png" descr="image.png"/>
            <p:cNvPicPr>
              <a:picLocks noChangeAspect="0"/>
            </p:cNvPicPr>
            <p:nvPr/>
          </p:nvPicPr>
          <p:blipFill>
            <a:blip r:embed="rId12">
              <a:extLst/>
            </a:blip>
            <a:srcRect l="1320" t="2210" r="2407" b="4255"/>
            <a:stretch>
              <a:fillRect/>
            </a:stretch>
          </p:blipFill>
          <p:spPr>
            <a:xfrm>
              <a:off x="-159" y="71"/>
              <a:ext cx="3606938" cy="22225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563" fill="norm" stroke="1" extrusionOk="0">
                  <a:moveTo>
                    <a:pt x="9960" y="11"/>
                  </a:moveTo>
                  <a:cubicBezTo>
                    <a:pt x="9865" y="-27"/>
                    <a:pt x="9515" y="47"/>
                    <a:pt x="9485" y="111"/>
                  </a:cubicBezTo>
                  <a:cubicBezTo>
                    <a:pt x="9475" y="132"/>
                    <a:pt x="9439" y="146"/>
                    <a:pt x="9406" y="142"/>
                  </a:cubicBezTo>
                  <a:cubicBezTo>
                    <a:pt x="9371" y="137"/>
                    <a:pt x="9329" y="158"/>
                    <a:pt x="9304" y="192"/>
                  </a:cubicBezTo>
                  <a:cubicBezTo>
                    <a:pt x="9281" y="223"/>
                    <a:pt x="9251" y="249"/>
                    <a:pt x="9238" y="249"/>
                  </a:cubicBezTo>
                  <a:cubicBezTo>
                    <a:pt x="9224" y="249"/>
                    <a:pt x="9164" y="305"/>
                    <a:pt x="9105" y="373"/>
                  </a:cubicBezTo>
                  <a:cubicBezTo>
                    <a:pt x="9045" y="441"/>
                    <a:pt x="8985" y="485"/>
                    <a:pt x="8969" y="473"/>
                  </a:cubicBezTo>
                  <a:cubicBezTo>
                    <a:pt x="8953" y="460"/>
                    <a:pt x="8950" y="465"/>
                    <a:pt x="8960" y="484"/>
                  </a:cubicBezTo>
                  <a:cubicBezTo>
                    <a:pt x="8969" y="502"/>
                    <a:pt x="8936" y="556"/>
                    <a:pt x="8889" y="604"/>
                  </a:cubicBezTo>
                  <a:cubicBezTo>
                    <a:pt x="8833" y="661"/>
                    <a:pt x="8802" y="721"/>
                    <a:pt x="8798" y="777"/>
                  </a:cubicBezTo>
                  <a:cubicBezTo>
                    <a:pt x="8795" y="834"/>
                    <a:pt x="8762" y="893"/>
                    <a:pt x="8701" y="954"/>
                  </a:cubicBezTo>
                  <a:cubicBezTo>
                    <a:pt x="8607" y="1048"/>
                    <a:pt x="8509" y="1261"/>
                    <a:pt x="8509" y="1374"/>
                  </a:cubicBezTo>
                  <a:cubicBezTo>
                    <a:pt x="8509" y="1409"/>
                    <a:pt x="8473" y="1525"/>
                    <a:pt x="8430" y="1636"/>
                  </a:cubicBezTo>
                  <a:cubicBezTo>
                    <a:pt x="8387" y="1746"/>
                    <a:pt x="8351" y="1878"/>
                    <a:pt x="8350" y="1928"/>
                  </a:cubicBezTo>
                  <a:cubicBezTo>
                    <a:pt x="8348" y="1982"/>
                    <a:pt x="8336" y="2017"/>
                    <a:pt x="8319" y="2013"/>
                  </a:cubicBezTo>
                  <a:cubicBezTo>
                    <a:pt x="8302" y="2009"/>
                    <a:pt x="8281" y="2044"/>
                    <a:pt x="8274" y="2090"/>
                  </a:cubicBezTo>
                  <a:cubicBezTo>
                    <a:pt x="8248" y="2240"/>
                    <a:pt x="8243" y="2260"/>
                    <a:pt x="8188" y="2444"/>
                  </a:cubicBezTo>
                  <a:cubicBezTo>
                    <a:pt x="8158" y="2544"/>
                    <a:pt x="8126" y="2696"/>
                    <a:pt x="8114" y="2779"/>
                  </a:cubicBezTo>
                  <a:cubicBezTo>
                    <a:pt x="8074" y="3085"/>
                    <a:pt x="8016" y="3352"/>
                    <a:pt x="7970" y="3445"/>
                  </a:cubicBezTo>
                  <a:cubicBezTo>
                    <a:pt x="7943" y="3498"/>
                    <a:pt x="7906" y="3623"/>
                    <a:pt x="7887" y="3726"/>
                  </a:cubicBezTo>
                  <a:cubicBezTo>
                    <a:pt x="7867" y="3830"/>
                    <a:pt x="7850" y="3923"/>
                    <a:pt x="7849" y="3930"/>
                  </a:cubicBezTo>
                  <a:cubicBezTo>
                    <a:pt x="7847" y="3938"/>
                    <a:pt x="7840" y="3959"/>
                    <a:pt x="7834" y="3980"/>
                  </a:cubicBezTo>
                  <a:cubicBezTo>
                    <a:pt x="7829" y="4001"/>
                    <a:pt x="7819" y="4061"/>
                    <a:pt x="7813" y="4111"/>
                  </a:cubicBezTo>
                  <a:cubicBezTo>
                    <a:pt x="7807" y="4161"/>
                    <a:pt x="7777" y="4289"/>
                    <a:pt x="7744" y="4396"/>
                  </a:cubicBezTo>
                  <a:cubicBezTo>
                    <a:pt x="7701" y="4537"/>
                    <a:pt x="7672" y="4593"/>
                    <a:pt x="7637" y="4597"/>
                  </a:cubicBezTo>
                  <a:cubicBezTo>
                    <a:pt x="7550" y="4607"/>
                    <a:pt x="7245" y="4708"/>
                    <a:pt x="7222" y="4735"/>
                  </a:cubicBezTo>
                  <a:cubicBezTo>
                    <a:pt x="7209" y="4750"/>
                    <a:pt x="7168" y="4762"/>
                    <a:pt x="7131" y="4762"/>
                  </a:cubicBezTo>
                  <a:cubicBezTo>
                    <a:pt x="7094" y="4762"/>
                    <a:pt x="7057" y="4776"/>
                    <a:pt x="7048" y="4793"/>
                  </a:cubicBezTo>
                  <a:cubicBezTo>
                    <a:pt x="7040" y="4810"/>
                    <a:pt x="7024" y="4817"/>
                    <a:pt x="7013" y="4808"/>
                  </a:cubicBezTo>
                  <a:cubicBezTo>
                    <a:pt x="7001" y="4800"/>
                    <a:pt x="6961" y="4808"/>
                    <a:pt x="6922" y="4828"/>
                  </a:cubicBezTo>
                  <a:cubicBezTo>
                    <a:pt x="6884" y="4847"/>
                    <a:pt x="6826" y="4865"/>
                    <a:pt x="6792" y="4870"/>
                  </a:cubicBezTo>
                  <a:cubicBezTo>
                    <a:pt x="6699" y="4883"/>
                    <a:pt x="6512" y="4949"/>
                    <a:pt x="6485" y="4978"/>
                  </a:cubicBezTo>
                  <a:cubicBezTo>
                    <a:pt x="6473" y="4992"/>
                    <a:pt x="6441" y="5005"/>
                    <a:pt x="6412" y="5005"/>
                  </a:cubicBezTo>
                  <a:cubicBezTo>
                    <a:pt x="6383" y="5005"/>
                    <a:pt x="6352" y="5013"/>
                    <a:pt x="6343" y="5024"/>
                  </a:cubicBezTo>
                  <a:cubicBezTo>
                    <a:pt x="6334" y="5035"/>
                    <a:pt x="6294" y="5050"/>
                    <a:pt x="6258" y="5055"/>
                  </a:cubicBezTo>
                  <a:cubicBezTo>
                    <a:pt x="6221" y="5060"/>
                    <a:pt x="6168" y="5075"/>
                    <a:pt x="6141" y="5089"/>
                  </a:cubicBezTo>
                  <a:cubicBezTo>
                    <a:pt x="6060" y="5133"/>
                    <a:pt x="5754" y="5253"/>
                    <a:pt x="5688" y="5267"/>
                  </a:cubicBezTo>
                  <a:cubicBezTo>
                    <a:pt x="5606" y="5283"/>
                    <a:pt x="5362" y="5373"/>
                    <a:pt x="5331" y="5397"/>
                  </a:cubicBezTo>
                  <a:cubicBezTo>
                    <a:pt x="5318" y="5408"/>
                    <a:pt x="5277" y="5421"/>
                    <a:pt x="5239" y="5424"/>
                  </a:cubicBezTo>
                  <a:cubicBezTo>
                    <a:pt x="5201" y="5427"/>
                    <a:pt x="5149" y="5441"/>
                    <a:pt x="5122" y="5459"/>
                  </a:cubicBezTo>
                  <a:cubicBezTo>
                    <a:pt x="5096" y="5477"/>
                    <a:pt x="5063" y="5481"/>
                    <a:pt x="5049" y="5471"/>
                  </a:cubicBezTo>
                  <a:cubicBezTo>
                    <a:pt x="5035" y="5460"/>
                    <a:pt x="5005" y="5473"/>
                    <a:pt x="4982" y="5498"/>
                  </a:cubicBezTo>
                  <a:cubicBezTo>
                    <a:pt x="4960" y="5522"/>
                    <a:pt x="4896" y="5550"/>
                    <a:pt x="4842" y="5559"/>
                  </a:cubicBezTo>
                  <a:cubicBezTo>
                    <a:pt x="4788" y="5568"/>
                    <a:pt x="4712" y="5592"/>
                    <a:pt x="4671" y="5613"/>
                  </a:cubicBezTo>
                  <a:cubicBezTo>
                    <a:pt x="4631" y="5634"/>
                    <a:pt x="4587" y="5647"/>
                    <a:pt x="4576" y="5644"/>
                  </a:cubicBezTo>
                  <a:cubicBezTo>
                    <a:pt x="4565" y="5641"/>
                    <a:pt x="4517" y="5653"/>
                    <a:pt x="4467" y="5671"/>
                  </a:cubicBezTo>
                  <a:cubicBezTo>
                    <a:pt x="4418" y="5689"/>
                    <a:pt x="4272" y="5740"/>
                    <a:pt x="4144" y="5782"/>
                  </a:cubicBezTo>
                  <a:cubicBezTo>
                    <a:pt x="4016" y="5825"/>
                    <a:pt x="3901" y="5865"/>
                    <a:pt x="3888" y="5875"/>
                  </a:cubicBezTo>
                  <a:cubicBezTo>
                    <a:pt x="3874" y="5885"/>
                    <a:pt x="3834" y="5897"/>
                    <a:pt x="3800" y="5902"/>
                  </a:cubicBezTo>
                  <a:cubicBezTo>
                    <a:pt x="3766" y="5906"/>
                    <a:pt x="3718" y="5924"/>
                    <a:pt x="3691" y="5940"/>
                  </a:cubicBezTo>
                  <a:cubicBezTo>
                    <a:pt x="3649" y="5964"/>
                    <a:pt x="3360" y="6045"/>
                    <a:pt x="3306" y="6048"/>
                  </a:cubicBezTo>
                  <a:cubicBezTo>
                    <a:pt x="3297" y="6049"/>
                    <a:pt x="3280" y="6059"/>
                    <a:pt x="3270" y="6071"/>
                  </a:cubicBezTo>
                  <a:cubicBezTo>
                    <a:pt x="3260" y="6084"/>
                    <a:pt x="3234" y="6094"/>
                    <a:pt x="3211" y="6094"/>
                  </a:cubicBezTo>
                  <a:cubicBezTo>
                    <a:pt x="3188" y="6094"/>
                    <a:pt x="3125" y="6116"/>
                    <a:pt x="3073" y="6144"/>
                  </a:cubicBezTo>
                  <a:cubicBezTo>
                    <a:pt x="3021" y="6172"/>
                    <a:pt x="2968" y="6199"/>
                    <a:pt x="2954" y="6202"/>
                  </a:cubicBezTo>
                  <a:cubicBezTo>
                    <a:pt x="2729" y="6257"/>
                    <a:pt x="2646" y="6286"/>
                    <a:pt x="2634" y="6310"/>
                  </a:cubicBezTo>
                  <a:cubicBezTo>
                    <a:pt x="2626" y="6326"/>
                    <a:pt x="2611" y="6333"/>
                    <a:pt x="2601" y="6325"/>
                  </a:cubicBezTo>
                  <a:cubicBezTo>
                    <a:pt x="2590" y="6317"/>
                    <a:pt x="2542" y="6323"/>
                    <a:pt x="2496" y="6341"/>
                  </a:cubicBezTo>
                  <a:cubicBezTo>
                    <a:pt x="2450" y="6358"/>
                    <a:pt x="2385" y="6378"/>
                    <a:pt x="2351" y="6383"/>
                  </a:cubicBezTo>
                  <a:cubicBezTo>
                    <a:pt x="2318" y="6388"/>
                    <a:pt x="2254" y="6409"/>
                    <a:pt x="2206" y="6429"/>
                  </a:cubicBezTo>
                  <a:cubicBezTo>
                    <a:pt x="2081" y="6484"/>
                    <a:pt x="2051" y="6497"/>
                    <a:pt x="2012" y="6506"/>
                  </a:cubicBezTo>
                  <a:cubicBezTo>
                    <a:pt x="1940" y="6524"/>
                    <a:pt x="1579" y="6643"/>
                    <a:pt x="1544" y="6660"/>
                  </a:cubicBezTo>
                  <a:cubicBezTo>
                    <a:pt x="1498" y="6683"/>
                    <a:pt x="1502" y="6682"/>
                    <a:pt x="1387" y="6710"/>
                  </a:cubicBezTo>
                  <a:cubicBezTo>
                    <a:pt x="1335" y="6723"/>
                    <a:pt x="1264" y="6750"/>
                    <a:pt x="1228" y="6768"/>
                  </a:cubicBezTo>
                  <a:cubicBezTo>
                    <a:pt x="1192" y="6787"/>
                    <a:pt x="1138" y="6806"/>
                    <a:pt x="1107" y="6811"/>
                  </a:cubicBezTo>
                  <a:cubicBezTo>
                    <a:pt x="1076" y="6815"/>
                    <a:pt x="977" y="6847"/>
                    <a:pt x="886" y="6880"/>
                  </a:cubicBezTo>
                  <a:cubicBezTo>
                    <a:pt x="723" y="6939"/>
                    <a:pt x="534" y="6998"/>
                    <a:pt x="463" y="7015"/>
                  </a:cubicBezTo>
                  <a:cubicBezTo>
                    <a:pt x="404" y="7028"/>
                    <a:pt x="138" y="7126"/>
                    <a:pt x="65" y="7161"/>
                  </a:cubicBezTo>
                  <a:cubicBezTo>
                    <a:pt x="-12" y="7197"/>
                    <a:pt x="-19" y="7222"/>
                    <a:pt x="34" y="7276"/>
                  </a:cubicBezTo>
                  <a:cubicBezTo>
                    <a:pt x="54" y="7297"/>
                    <a:pt x="72" y="7339"/>
                    <a:pt x="72" y="7369"/>
                  </a:cubicBezTo>
                  <a:cubicBezTo>
                    <a:pt x="72" y="7399"/>
                    <a:pt x="81" y="7433"/>
                    <a:pt x="93" y="7442"/>
                  </a:cubicBezTo>
                  <a:cubicBezTo>
                    <a:pt x="105" y="7451"/>
                    <a:pt x="121" y="7496"/>
                    <a:pt x="129" y="7542"/>
                  </a:cubicBezTo>
                  <a:cubicBezTo>
                    <a:pt x="137" y="7588"/>
                    <a:pt x="167" y="7672"/>
                    <a:pt x="197" y="7731"/>
                  </a:cubicBezTo>
                  <a:cubicBezTo>
                    <a:pt x="228" y="7789"/>
                    <a:pt x="255" y="7859"/>
                    <a:pt x="259" y="7889"/>
                  </a:cubicBezTo>
                  <a:cubicBezTo>
                    <a:pt x="263" y="7918"/>
                    <a:pt x="309" y="8042"/>
                    <a:pt x="359" y="8162"/>
                  </a:cubicBezTo>
                  <a:cubicBezTo>
                    <a:pt x="409" y="8283"/>
                    <a:pt x="451" y="8389"/>
                    <a:pt x="452" y="8397"/>
                  </a:cubicBezTo>
                  <a:cubicBezTo>
                    <a:pt x="454" y="8425"/>
                    <a:pt x="592" y="8807"/>
                    <a:pt x="725" y="9148"/>
                  </a:cubicBezTo>
                  <a:cubicBezTo>
                    <a:pt x="797" y="9335"/>
                    <a:pt x="855" y="9501"/>
                    <a:pt x="855" y="9517"/>
                  </a:cubicBezTo>
                  <a:cubicBezTo>
                    <a:pt x="855" y="9534"/>
                    <a:pt x="888" y="9614"/>
                    <a:pt x="929" y="9698"/>
                  </a:cubicBezTo>
                  <a:cubicBezTo>
                    <a:pt x="969" y="9783"/>
                    <a:pt x="1002" y="9867"/>
                    <a:pt x="1002" y="9883"/>
                  </a:cubicBezTo>
                  <a:cubicBezTo>
                    <a:pt x="1002" y="9900"/>
                    <a:pt x="1022" y="9951"/>
                    <a:pt x="1045" y="9995"/>
                  </a:cubicBezTo>
                  <a:cubicBezTo>
                    <a:pt x="1068" y="10038"/>
                    <a:pt x="1090" y="10090"/>
                    <a:pt x="1093" y="10114"/>
                  </a:cubicBezTo>
                  <a:cubicBezTo>
                    <a:pt x="1096" y="10138"/>
                    <a:pt x="1117" y="10187"/>
                    <a:pt x="1140" y="10218"/>
                  </a:cubicBezTo>
                  <a:cubicBezTo>
                    <a:pt x="1164" y="10251"/>
                    <a:pt x="1176" y="10298"/>
                    <a:pt x="1169" y="10334"/>
                  </a:cubicBezTo>
                  <a:cubicBezTo>
                    <a:pt x="1162" y="10368"/>
                    <a:pt x="1165" y="10405"/>
                    <a:pt x="1178" y="10415"/>
                  </a:cubicBezTo>
                  <a:cubicBezTo>
                    <a:pt x="1191" y="10424"/>
                    <a:pt x="1236" y="10516"/>
                    <a:pt x="1276" y="10619"/>
                  </a:cubicBezTo>
                  <a:cubicBezTo>
                    <a:pt x="1315" y="10721"/>
                    <a:pt x="1356" y="10825"/>
                    <a:pt x="1368" y="10850"/>
                  </a:cubicBezTo>
                  <a:cubicBezTo>
                    <a:pt x="1415" y="10948"/>
                    <a:pt x="1544" y="11297"/>
                    <a:pt x="1544" y="11327"/>
                  </a:cubicBezTo>
                  <a:cubicBezTo>
                    <a:pt x="1544" y="11365"/>
                    <a:pt x="1614" y="11546"/>
                    <a:pt x="1651" y="11604"/>
                  </a:cubicBezTo>
                  <a:cubicBezTo>
                    <a:pt x="1677" y="11645"/>
                    <a:pt x="1735" y="11830"/>
                    <a:pt x="1748" y="11908"/>
                  </a:cubicBezTo>
                  <a:cubicBezTo>
                    <a:pt x="1752" y="11931"/>
                    <a:pt x="1773" y="11962"/>
                    <a:pt x="1796" y="11978"/>
                  </a:cubicBezTo>
                  <a:cubicBezTo>
                    <a:pt x="1818" y="11993"/>
                    <a:pt x="1838" y="12033"/>
                    <a:pt x="1838" y="12066"/>
                  </a:cubicBezTo>
                  <a:cubicBezTo>
                    <a:pt x="1838" y="12100"/>
                    <a:pt x="1856" y="12171"/>
                    <a:pt x="1879" y="12224"/>
                  </a:cubicBezTo>
                  <a:cubicBezTo>
                    <a:pt x="1902" y="12278"/>
                    <a:pt x="1924" y="12347"/>
                    <a:pt x="1929" y="12378"/>
                  </a:cubicBezTo>
                  <a:cubicBezTo>
                    <a:pt x="1933" y="12409"/>
                    <a:pt x="1969" y="12493"/>
                    <a:pt x="2009" y="12567"/>
                  </a:cubicBezTo>
                  <a:cubicBezTo>
                    <a:pt x="2050" y="12641"/>
                    <a:pt x="2083" y="12719"/>
                    <a:pt x="2083" y="12740"/>
                  </a:cubicBezTo>
                  <a:cubicBezTo>
                    <a:pt x="2083" y="12761"/>
                    <a:pt x="2113" y="12854"/>
                    <a:pt x="2149" y="12944"/>
                  </a:cubicBezTo>
                  <a:cubicBezTo>
                    <a:pt x="2186" y="13035"/>
                    <a:pt x="2217" y="13126"/>
                    <a:pt x="2221" y="13148"/>
                  </a:cubicBezTo>
                  <a:cubicBezTo>
                    <a:pt x="2224" y="13171"/>
                    <a:pt x="2247" y="13220"/>
                    <a:pt x="2273" y="13256"/>
                  </a:cubicBezTo>
                  <a:cubicBezTo>
                    <a:pt x="2299" y="13292"/>
                    <a:pt x="2316" y="13334"/>
                    <a:pt x="2311" y="13352"/>
                  </a:cubicBezTo>
                  <a:cubicBezTo>
                    <a:pt x="2305" y="13371"/>
                    <a:pt x="2319" y="13404"/>
                    <a:pt x="2339" y="13426"/>
                  </a:cubicBezTo>
                  <a:cubicBezTo>
                    <a:pt x="2360" y="13447"/>
                    <a:pt x="2377" y="13487"/>
                    <a:pt x="2377" y="13518"/>
                  </a:cubicBezTo>
                  <a:cubicBezTo>
                    <a:pt x="2377" y="13549"/>
                    <a:pt x="2396" y="13621"/>
                    <a:pt x="2420" y="13676"/>
                  </a:cubicBezTo>
                  <a:cubicBezTo>
                    <a:pt x="2444" y="13730"/>
                    <a:pt x="2496" y="13864"/>
                    <a:pt x="2534" y="13976"/>
                  </a:cubicBezTo>
                  <a:cubicBezTo>
                    <a:pt x="2572" y="14088"/>
                    <a:pt x="2618" y="14196"/>
                    <a:pt x="2636" y="14215"/>
                  </a:cubicBezTo>
                  <a:cubicBezTo>
                    <a:pt x="2654" y="14234"/>
                    <a:pt x="2664" y="14264"/>
                    <a:pt x="2658" y="14284"/>
                  </a:cubicBezTo>
                  <a:cubicBezTo>
                    <a:pt x="2651" y="14304"/>
                    <a:pt x="2684" y="14402"/>
                    <a:pt x="2731" y="14500"/>
                  </a:cubicBezTo>
                  <a:cubicBezTo>
                    <a:pt x="2779" y="14597"/>
                    <a:pt x="2819" y="14686"/>
                    <a:pt x="2819" y="14700"/>
                  </a:cubicBezTo>
                  <a:cubicBezTo>
                    <a:pt x="2819" y="14714"/>
                    <a:pt x="2840" y="14775"/>
                    <a:pt x="2867" y="14835"/>
                  </a:cubicBezTo>
                  <a:cubicBezTo>
                    <a:pt x="2894" y="14894"/>
                    <a:pt x="2916" y="14961"/>
                    <a:pt x="2916" y="14981"/>
                  </a:cubicBezTo>
                  <a:cubicBezTo>
                    <a:pt x="2917" y="15001"/>
                    <a:pt x="2960" y="15128"/>
                    <a:pt x="3014" y="15266"/>
                  </a:cubicBezTo>
                  <a:cubicBezTo>
                    <a:pt x="3068" y="15404"/>
                    <a:pt x="3114" y="15527"/>
                    <a:pt x="3114" y="15539"/>
                  </a:cubicBezTo>
                  <a:cubicBezTo>
                    <a:pt x="3114" y="15552"/>
                    <a:pt x="3133" y="15598"/>
                    <a:pt x="3156" y="15640"/>
                  </a:cubicBezTo>
                  <a:cubicBezTo>
                    <a:pt x="3180" y="15681"/>
                    <a:pt x="3199" y="15731"/>
                    <a:pt x="3201" y="15751"/>
                  </a:cubicBezTo>
                  <a:cubicBezTo>
                    <a:pt x="3204" y="15772"/>
                    <a:pt x="3258" y="15916"/>
                    <a:pt x="3320" y="16071"/>
                  </a:cubicBezTo>
                  <a:cubicBezTo>
                    <a:pt x="3382" y="16226"/>
                    <a:pt x="3432" y="16364"/>
                    <a:pt x="3432" y="16379"/>
                  </a:cubicBezTo>
                  <a:cubicBezTo>
                    <a:pt x="3432" y="16394"/>
                    <a:pt x="3445" y="16426"/>
                    <a:pt x="3463" y="16452"/>
                  </a:cubicBezTo>
                  <a:cubicBezTo>
                    <a:pt x="3480" y="16478"/>
                    <a:pt x="3510" y="16551"/>
                    <a:pt x="3527" y="16614"/>
                  </a:cubicBezTo>
                  <a:cubicBezTo>
                    <a:pt x="3553" y="16711"/>
                    <a:pt x="3708" y="17129"/>
                    <a:pt x="3771" y="17272"/>
                  </a:cubicBezTo>
                  <a:cubicBezTo>
                    <a:pt x="3790" y="17315"/>
                    <a:pt x="3849" y="17472"/>
                    <a:pt x="3945" y="17742"/>
                  </a:cubicBezTo>
                  <a:cubicBezTo>
                    <a:pt x="4002" y="17903"/>
                    <a:pt x="4089" y="18124"/>
                    <a:pt x="4116" y="18181"/>
                  </a:cubicBezTo>
                  <a:cubicBezTo>
                    <a:pt x="4128" y="18206"/>
                    <a:pt x="4147" y="18262"/>
                    <a:pt x="4161" y="18304"/>
                  </a:cubicBezTo>
                  <a:cubicBezTo>
                    <a:pt x="4234" y="18532"/>
                    <a:pt x="4306" y="18723"/>
                    <a:pt x="4346" y="18797"/>
                  </a:cubicBezTo>
                  <a:cubicBezTo>
                    <a:pt x="4371" y="18843"/>
                    <a:pt x="4383" y="18878"/>
                    <a:pt x="4374" y="18878"/>
                  </a:cubicBezTo>
                  <a:cubicBezTo>
                    <a:pt x="4366" y="18878"/>
                    <a:pt x="4387" y="18943"/>
                    <a:pt x="4422" y="19020"/>
                  </a:cubicBezTo>
                  <a:cubicBezTo>
                    <a:pt x="4457" y="19097"/>
                    <a:pt x="4486" y="19174"/>
                    <a:pt x="4486" y="19190"/>
                  </a:cubicBezTo>
                  <a:cubicBezTo>
                    <a:pt x="4486" y="19206"/>
                    <a:pt x="4509" y="19251"/>
                    <a:pt x="4536" y="19294"/>
                  </a:cubicBezTo>
                  <a:cubicBezTo>
                    <a:pt x="4563" y="19336"/>
                    <a:pt x="4583" y="19398"/>
                    <a:pt x="4583" y="19428"/>
                  </a:cubicBezTo>
                  <a:cubicBezTo>
                    <a:pt x="4583" y="19459"/>
                    <a:pt x="4611" y="19532"/>
                    <a:pt x="4645" y="19594"/>
                  </a:cubicBezTo>
                  <a:cubicBezTo>
                    <a:pt x="4679" y="19656"/>
                    <a:pt x="4714" y="19744"/>
                    <a:pt x="4721" y="19786"/>
                  </a:cubicBezTo>
                  <a:cubicBezTo>
                    <a:pt x="4728" y="19829"/>
                    <a:pt x="4751" y="19899"/>
                    <a:pt x="4771" y="19940"/>
                  </a:cubicBezTo>
                  <a:cubicBezTo>
                    <a:pt x="4791" y="19982"/>
                    <a:pt x="4826" y="20063"/>
                    <a:pt x="4847" y="20121"/>
                  </a:cubicBezTo>
                  <a:cubicBezTo>
                    <a:pt x="4868" y="20180"/>
                    <a:pt x="4901" y="20264"/>
                    <a:pt x="4921" y="20310"/>
                  </a:cubicBezTo>
                  <a:cubicBezTo>
                    <a:pt x="4940" y="20356"/>
                    <a:pt x="4948" y="20395"/>
                    <a:pt x="4940" y="20395"/>
                  </a:cubicBezTo>
                  <a:cubicBezTo>
                    <a:pt x="4931" y="20395"/>
                    <a:pt x="4945" y="20430"/>
                    <a:pt x="4970" y="20476"/>
                  </a:cubicBezTo>
                  <a:cubicBezTo>
                    <a:pt x="5012" y="20551"/>
                    <a:pt x="5110" y="20805"/>
                    <a:pt x="5113" y="20845"/>
                  </a:cubicBezTo>
                  <a:cubicBezTo>
                    <a:pt x="5114" y="20854"/>
                    <a:pt x="5171" y="21007"/>
                    <a:pt x="5241" y="21184"/>
                  </a:cubicBezTo>
                  <a:cubicBezTo>
                    <a:pt x="5311" y="21361"/>
                    <a:pt x="5369" y="21524"/>
                    <a:pt x="5369" y="21546"/>
                  </a:cubicBezTo>
                  <a:cubicBezTo>
                    <a:pt x="5369" y="21573"/>
                    <a:pt x="5386" y="21568"/>
                    <a:pt x="5419" y="21531"/>
                  </a:cubicBezTo>
                  <a:cubicBezTo>
                    <a:pt x="5446" y="21501"/>
                    <a:pt x="5467" y="21486"/>
                    <a:pt x="5467" y="21500"/>
                  </a:cubicBezTo>
                  <a:cubicBezTo>
                    <a:pt x="5467" y="21513"/>
                    <a:pt x="5486" y="21502"/>
                    <a:pt x="5510" y="21477"/>
                  </a:cubicBezTo>
                  <a:cubicBezTo>
                    <a:pt x="5548" y="21435"/>
                    <a:pt x="5773" y="21284"/>
                    <a:pt x="5773" y="21300"/>
                  </a:cubicBezTo>
                  <a:cubicBezTo>
                    <a:pt x="5773" y="21317"/>
                    <a:pt x="5877" y="21257"/>
                    <a:pt x="5913" y="21219"/>
                  </a:cubicBezTo>
                  <a:cubicBezTo>
                    <a:pt x="5936" y="21195"/>
                    <a:pt x="5969" y="21172"/>
                    <a:pt x="5987" y="21169"/>
                  </a:cubicBezTo>
                  <a:cubicBezTo>
                    <a:pt x="6005" y="21165"/>
                    <a:pt x="6046" y="21142"/>
                    <a:pt x="6079" y="21115"/>
                  </a:cubicBezTo>
                  <a:cubicBezTo>
                    <a:pt x="6113" y="21087"/>
                    <a:pt x="6170" y="21056"/>
                    <a:pt x="6205" y="21046"/>
                  </a:cubicBezTo>
                  <a:cubicBezTo>
                    <a:pt x="6240" y="21035"/>
                    <a:pt x="6299" y="20990"/>
                    <a:pt x="6338" y="20945"/>
                  </a:cubicBezTo>
                  <a:cubicBezTo>
                    <a:pt x="6377" y="20901"/>
                    <a:pt x="6422" y="20862"/>
                    <a:pt x="6436" y="20861"/>
                  </a:cubicBezTo>
                  <a:cubicBezTo>
                    <a:pt x="6518" y="20855"/>
                    <a:pt x="6679" y="20766"/>
                    <a:pt x="6711" y="20707"/>
                  </a:cubicBezTo>
                  <a:cubicBezTo>
                    <a:pt x="6731" y="20668"/>
                    <a:pt x="6759" y="20644"/>
                    <a:pt x="6770" y="20653"/>
                  </a:cubicBezTo>
                  <a:cubicBezTo>
                    <a:pt x="6788" y="20666"/>
                    <a:pt x="7212" y="20420"/>
                    <a:pt x="7416" y="20279"/>
                  </a:cubicBezTo>
                  <a:cubicBezTo>
                    <a:pt x="7443" y="20261"/>
                    <a:pt x="7522" y="20214"/>
                    <a:pt x="7590" y="20175"/>
                  </a:cubicBezTo>
                  <a:cubicBezTo>
                    <a:pt x="7657" y="20137"/>
                    <a:pt x="7725" y="20085"/>
                    <a:pt x="7742" y="20060"/>
                  </a:cubicBezTo>
                  <a:cubicBezTo>
                    <a:pt x="7758" y="20035"/>
                    <a:pt x="7772" y="20022"/>
                    <a:pt x="7773" y="20033"/>
                  </a:cubicBezTo>
                  <a:cubicBezTo>
                    <a:pt x="7773" y="20044"/>
                    <a:pt x="7896" y="19975"/>
                    <a:pt x="8048" y="19879"/>
                  </a:cubicBezTo>
                  <a:cubicBezTo>
                    <a:pt x="8557" y="19556"/>
                    <a:pt x="8741" y="19443"/>
                    <a:pt x="8753" y="19440"/>
                  </a:cubicBezTo>
                  <a:cubicBezTo>
                    <a:pt x="8760" y="19438"/>
                    <a:pt x="8901" y="19351"/>
                    <a:pt x="9067" y="19247"/>
                  </a:cubicBezTo>
                  <a:cubicBezTo>
                    <a:pt x="9232" y="19144"/>
                    <a:pt x="9366" y="19071"/>
                    <a:pt x="9366" y="19082"/>
                  </a:cubicBezTo>
                  <a:cubicBezTo>
                    <a:pt x="9366" y="19093"/>
                    <a:pt x="9387" y="19081"/>
                    <a:pt x="9411" y="19055"/>
                  </a:cubicBezTo>
                  <a:cubicBezTo>
                    <a:pt x="9470" y="18991"/>
                    <a:pt x="10488" y="18366"/>
                    <a:pt x="10503" y="18385"/>
                  </a:cubicBezTo>
                  <a:cubicBezTo>
                    <a:pt x="10510" y="18393"/>
                    <a:pt x="10528" y="18371"/>
                    <a:pt x="10544" y="18335"/>
                  </a:cubicBezTo>
                  <a:cubicBezTo>
                    <a:pt x="10559" y="18299"/>
                    <a:pt x="10579" y="18276"/>
                    <a:pt x="10586" y="18285"/>
                  </a:cubicBezTo>
                  <a:cubicBezTo>
                    <a:pt x="10600" y="18302"/>
                    <a:pt x="10777" y="18201"/>
                    <a:pt x="10836" y="18142"/>
                  </a:cubicBezTo>
                  <a:cubicBezTo>
                    <a:pt x="10854" y="18124"/>
                    <a:pt x="10880" y="18107"/>
                    <a:pt x="10895" y="18104"/>
                  </a:cubicBezTo>
                  <a:cubicBezTo>
                    <a:pt x="10911" y="18101"/>
                    <a:pt x="11194" y="17932"/>
                    <a:pt x="11524" y="17730"/>
                  </a:cubicBezTo>
                  <a:cubicBezTo>
                    <a:pt x="11855" y="17528"/>
                    <a:pt x="12137" y="17365"/>
                    <a:pt x="12151" y="17365"/>
                  </a:cubicBezTo>
                  <a:cubicBezTo>
                    <a:pt x="12166" y="17365"/>
                    <a:pt x="12205" y="17332"/>
                    <a:pt x="12237" y="17295"/>
                  </a:cubicBezTo>
                  <a:cubicBezTo>
                    <a:pt x="12269" y="17258"/>
                    <a:pt x="12308" y="17227"/>
                    <a:pt x="12322" y="17226"/>
                  </a:cubicBezTo>
                  <a:cubicBezTo>
                    <a:pt x="12350" y="17224"/>
                    <a:pt x="12450" y="17166"/>
                    <a:pt x="12702" y="17003"/>
                  </a:cubicBezTo>
                  <a:cubicBezTo>
                    <a:pt x="12790" y="16946"/>
                    <a:pt x="12866" y="16896"/>
                    <a:pt x="12873" y="16895"/>
                  </a:cubicBezTo>
                  <a:cubicBezTo>
                    <a:pt x="12907" y="16890"/>
                    <a:pt x="13062" y="16803"/>
                    <a:pt x="13094" y="16772"/>
                  </a:cubicBezTo>
                  <a:cubicBezTo>
                    <a:pt x="13114" y="16752"/>
                    <a:pt x="13159" y="16728"/>
                    <a:pt x="13194" y="16718"/>
                  </a:cubicBezTo>
                  <a:cubicBezTo>
                    <a:pt x="13229" y="16707"/>
                    <a:pt x="13301" y="16665"/>
                    <a:pt x="13353" y="16621"/>
                  </a:cubicBezTo>
                  <a:cubicBezTo>
                    <a:pt x="13405" y="16578"/>
                    <a:pt x="13469" y="16535"/>
                    <a:pt x="13495" y="16529"/>
                  </a:cubicBezTo>
                  <a:cubicBezTo>
                    <a:pt x="13522" y="16523"/>
                    <a:pt x="13563" y="16497"/>
                    <a:pt x="13586" y="16471"/>
                  </a:cubicBezTo>
                  <a:cubicBezTo>
                    <a:pt x="13608" y="16446"/>
                    <a:pt x="13641" y="16425"/>
                    <a:pt x="13657" y="16425"/>
                  </a:cubicBezTo>
                  <a:cubicBezTo>
                    <a:pt x="13692" y="16425"/>
                    <a:pt x="13797" y="16346"/>
                    <a:pt x="13873" y="16263"/>
                  </a:cubicBezTo>
                  <a:cubicBezTo>
                    <a:pt x="13903" y="16230"/>
                    <a:pt x="13930" y="16213"/>
                    <a:pt x="13930" y="16225"/>
                  </a:cubicBezTo>
                  <a:cubicBezTo>
                    <a:pt x="13930" y="16237"/>
                    <a:pt x="13964" y="16222"/>
                    <a:pt x="14008" y="16194"/>
                  </a:cubicBezTo>
                  <a:cubicBezTo>
                    <a:pt x="14119" y="16122"/>
                    <a:pt x="14160" y="16097"/>
                    <a:pt x="14384" y="15959"/>
                  </a:cubicBezTo>
                  <a:cubicBezTo>
                    <a:pt x="14492" y="15892"/>
                    <a:pt x="14610" y="15814"/>
                    <a:pt x="14647" y="15782"/>
                  </a:cubicBezTo>
                  <a:cubicBezTo>
                    <a:pt x="14684" y="15750"/>
                    <a:pt x="14714" y="15734"/>
                    <a:pt x="14714" y="15743"/>
                  </a:cubicBezTo>
                  <a:cubicBezTo>
                    <a:pt x="14714" y="15753"/>
                    <a:pt x="14909" y="15637"/>
                    <a:pt x="15148" y="15489"/>
                  </a:cubicBezTo>
                  <a:cubicBezTo>
                    <a:pt x="15388" y="15341"/>
                    <a:pt x="15685" y="15163"/>
                    <a:pt x="15806" y="15093"/>
                  </a:cubicBezTo>
                  <a:cubicBezTo>
                    <a:pt x="15927" y="15023"/>
                    <a:pt x="16046" y="14946"/>
                    <a:pt x="16069" y="14919"/>
                  </a:cubicBezTo>
                  <a:cubicBezTo>
                    <a:pt x="16093" y="14893"/>
                    <a:pt x="16112" y="14878"/>
                    <a:pt x="16112" y="14889"/>
                  </a:cubicBezTo>
                  <a:cubicBezTo>
                    <a:pt x="16112" y="14910"/>
                    <a:pt x="17180" y="14258"/>
                    <a:pt x="17235" y="14203"/>
                  </a:cubicBezTo>
                  <a:cubicBezTo>
                    <a:pt x="17254" y="14185"/>
                    <a:pt x="17287" y="14168"/>
                    <a:pt x="17307" y="14165"/>
                  </a:cubicBezTo>
                  <a:cubicBezTo>
                    <a:pt x="17347" y="14158"/>
                    <a:pt x="20085" y="12477"/>
                    <a:pt x="20180" y="12401"/>
                  </a:cubicBezTo>
                  <a:cubicBezTo>
                    <a:pt x="20212" y="12376"/>
                    <a:pt x="20260" y="12349"/>
                    <a:pt x="20287" y="12344"/>
                  </a:cubicBezTo>
                  <a:cubicBezTo>
                    <a:pt x="20313" y="12339"/>
                    <a:pt x="20365" y="12312"/>
                    <a:pt x="20401" y="12282"/>
                  </a:cubicBezTo>
                  <a:cubicBezTo>
                    <a:pt x="20436" y="12252"/>
                    <a:pt x="20521" y="12193"/>
                    <a:pt x="20588" y="12155"/>
                  </a:cubicBezTo>
                  <a:cubicBezTo>
                    <a:pt x="20656" y="12116"/>
                    <a:pt x="20732" y="12072"/>
                    <a:pt x="20759" y="12055"/>
                  </a:cubicBezTo>
                  <a:cubicBezTo>
                    <a:pt x="20786" y="12037"/>
                    <a:pt x="20876" y="11982"/>
                    <a:pt x="20956" y="11932"/>
                  </a:cubicBezTo>
                  <a:cubicBezTo>
                    <a:pt x="21037" y="11881"/>
                    <a:pt x="21133" y="11813"/>
                    <a:pt x="21170" y="11781"/>
                  </a:cubicBezTo>
                  <a:cubicBezTo>
                    <a:pt x="21207" y="11750"/>
                    <a:pt x="21237" y="11730"/>
                    <a:pt x="21237" y="11739"/>
                  </a:cubicBezTo>
                  <a:cubicBezTo>
                    <a:pt x="21237" y="11748"/>
                    <a:pt x="21316" y="11708"/>
                    <a:pt x="21410" y="11650"/>
                  </a:cubicBezTo>
                  <a:cubicBezTo>
                    <a:pt x="21504" y="11593"/>
                    <a:pt x="21581" y="11541"/>
                    <a:pt x="21581" y="11535"/>
                  </a:cubicBezTo>
                  <a:cubicBezTo>
                    <a:pt x="21581" y="11529"/>
                    <a:pt x="21506" y="11462"/>
                    <a:pt x="21415" y="11385"/>
                  </a:cubicBezTo>
                  <a:cubicBezTo>
                    <a:pt x="21324" y="11307"/>
                    <a:pt x="21139" y="11150"/>
                    <a:pt x="21004" y="11034"/>
                  </a:cubicBezTo>
                  <a:cubicBezTo>
                    <a:pt x="20869" y="10919"/>
                    <a:pt x="20748" y="10823"/>
                    <a:pt x="20733" y="10823"/>
                  </a:cubicBezTo>
                  <a:cubicBezTo>
                    <a:pt x="20719" y="10822"/>
                    <a:pt x="20680" y="10785"/>
                    <a:pt x="20648" y="10742"/>
                  </a:cubicBezTo>
                  <a:cubicBezTo>
                    <a:pt x="20615" y="10698"/>
                    <a:pt x="20566" y="10649"/>
                    <a:pt x="20539" y="10634"/>
                  </a:cubicBezTo>
                  <a:cubicBezTo>
                    <a:pt x="20512" y="10619"/>
                    <a:pt x="20412" y="10532"/>
                    <a:pt x="20318" y="10441"/>
                  </a:cubicBezTo>
                  <a:cubicBezTo>
                    <a:pt x="20223" y="10351"/>
                    <a:pt x="20113" y="10255"/>
                    <a:pt x="20071" y="10230"/>
                  </a:cubicBezTo>
                  <a:cubicBezTo>
                    <a:pt x="20029" y="10205"/>
                    <a:pt x="19981" y="10166"/>
                    <a:pt x="19964" y="10141"/>
                  </a:cubicBezTo>
                  <a:cubicBezTo>
                    <a:pt x="19947" y="10116"/>
                    <a:pt x="19918" y="10095"/>
                    <a:pt x="19900" y="10095"/>
                  </a:cubicBezTo>
                  <a:cubicBezTo>
                    <a:pt x="19882" y="10095"/>
                    <a:pt x="19856" y="10071"/>
                    <a:pt x="19843" y="10041"/>
                  </a:cubicBezTo>
                  <a:cubicBezTo>
                    <a:pt x="19830" y="10011"/>
                    <a:pt x="19788" y="9965"/>
                    <a:pt x="19750" y="9941"/>
                  </a:cubicBezTo>
                  <a:cubicBezTo>
                    <a:pt x="19712" y="9917"/>
                    <a:pt x="19645" y="9860"/>
                    <a:pt x="19601" y="9814"/>
                  </a:cubicBezTo>
                  <a:cubicBezTo>
                    <a:pt x="19556" y="9768"/>
                    <a:pt x="19506" y="9729"/>
                    <a:pt x="19489" y="9729"/>
                  </a:cubicBezTo>
                  <a:cubicBezTo>
                    <a:pt x="19472" y="9729"/>
                    <a:pt x="19442" y="9704"/>
                    <a:pt x="19420" y="9675"/>
                  </a:cubicBezTo>
                  <a:cubicBezTo>
                    <a:pt x="19399" y="9646"/>
                    <a:pt x="19301" y="9554"/>
                    <a:pt x="19204" y="9471"/>
                  </a:cubicBezTo>
                  <a:cubicBezTo>
                    <a:pt x="19107" y="9388"/>
                    <a:pt x="18995" y="9289"/>
                    <a:pt x="18957" y="9252"/>
                  </a:cubicBezTo>
                  <a:cubicBezTo>
                    <a:pt x="18919" y="9214"/>
                    <a:pt x="18877" y="9186"/>
                    <a:pt x="18864" y="9186"/>
                  </a:cubicBezTo>
                  <a:cubicBezTo>
                    <a:pt x="18852" y="9186"/>
                    <a:pt x="18822" y="9158"/>
                    <a:pt x="18798" y="9125"/>
                  </a:cubicBezTo>
                  <a:cubicBezTo>
                    <a:pt x="18774" y="9091"/>
                    <a:pt x="18738" y="9063"/>
                    <a:pt x="18720" y="9063"/>
                  </a:cubicBezTo>
                  <a:cubicBezTo>
                    <a:pt x="18701" y="9063"/>
                    <a:pt x="18680" y="9042"/>
                    <a:pt x="18672" y="9017"/>
                  </a:cubicBezTo>
                  <a:cubicBezTo>
                    <a:pt x="18664" y="8991"/>
                    <a:pt x="18624" y="8950"/>
                    <a:pt x="18584" y="8924"/>
                  </a:cubicBezTo>
                  <a:cubicBezTo>
                    <a:pt x="18545" y="8899"/>
                    <a:pt x="18455" y="8825"/>
                    <a:pt x="18385" y="8759"/>
                  </a:cubicBezTo>
                  <a:cubicBezTo>
                    <a:pt x="18315" y="8693"/>
                    <a:pt x="18244" y="8640"/>
                    <a:pt x="18228" y="8639"/>
                  </a:cubicBezTo>
                  <a:cubicBezTo>
                    <a:pt x="18212" y="8639"/>
                    <a:pt x="18189" y="8615"/>
                    <a:pt x="18176" y="8586"/>
                  </a:cubicBezTo>
                  <a:cubicBezTo>
                    <a:pt x="18163" y="8556"/>
                    <a:pt x="18121" y="8510"/>
                    <a:pt x="18083" y="8485"/>
                  </a:cubicBezTo>
                  <a:cubicBezTo>
                    <a:pt x="18012" y="8440"/>
                    <a:pt x="17786" y="8245"/>
                    <a:pt x="17573" y="8043"/>
                  </a:cubicBezTo>
                  <a:cubicBezTo>
                    <a:pt x="17417" y="7896"/>
                    <a:pt x="17314" y="7818"/>
                    <a:pt x="17314" y="7846"/>
                  </a:cubicBezTo>
                  <a:cubicBezTo>
                    <a:pt x="17313" y="7859"/>
                    <a:pt x="17294" y="7836"/>
                    <a:pt x="17271" y="7800"/>
                  </a:cubicBezTo>
                  <a:cubicBezTo>
                    <a:pt x="17227" y="7732"/>
                    <a:pt x="16684" y="7271"/>
                    <a:pt x="16537" y="7176"/>
                  </a:cubicBezTo>
                  <a:cubicBezTo>
                    <a:pt x="16491" y="7147"/>
                    <a:pt x="16460" y="7112"/>
                    <a:pt x="16468" y="7095"/>
                  </a:cubicBezTo>
                  <a:cubicBezTo>
                    <a:pt x="16477" y="7079"/>
                    <a:pt x="16468" y="7065"/>
                    <a:pt x="16452" y="7065"/>
                  </a:cubicBezTo>
                  <a:cubicBezTo>
                    <a:pt x="16435" y="7065"/>
                    <a:pt x="16364" y="7008"/>
                    <a:pt x="16293" y="6941"/>
                  </a:cubicBezTo>
                  <a:cubicBezTo>
                    <a:pt x="16221" y="6875"/>
                    <a:pt x="16152" y="6822"/>
                    <a:pt x="16138" y="6822"/>
                  </a:cubicBezTo>
                  <a:cubicBezTo>
                    <a:pt x="16125" y="6822"/>
                    <a:pt x="16098" y="6790"/>
                    <a:pt x="16077" y="6753"/>
                  </a:cubicBezTo>
                  <a:cubicBezTo>
                    <a:pt x="16056" y="6716"/>
                    <a:pt x="16039" y="6698"/>
                    <a:pt x="16039" y="6710"/>
                  </a:cubicBezTo>
                  <a:cubicBezTo>
                    <a:pt x="16039" y="6723"/>
                    <a:pt x="15995" y="6697"/>
                    <a:pt x="15941" y="6653"/>
                  </a:cubicBezTo>
                  <a:cubicBezTo>
                    <a:pt x="15888" y="6609"/>
                    <a:pt x="15847" y="6561"/>
                    <a:pt x="15853" y="6549"/>
                  </a:cubicBezTo>
                  <a:cubicBezTo>
                    <a:pt x="15860" y="6536"/>
                    <a:pt x="15836" y="6520"/>
                    <a:pt x="15799" y="6510"/>
                  </a:cubicBezTo>
                  <a:cubicBezTo>
                    <a:pt x="15762" y="6501"/>
                    <a:pt x="15688" y="6442"/>
                    <a:pt x="15635" y="6383"/>
                  </a:cubicBezTo>
                  <a:cubicBezTo>
                    <a:pt x="15582" y="6324"/>
                    <a:pt x="15530" y="6275"/>
                    <a:pt x="15521" y="6275"/>
                  </a:cubicBezTo>
                  <a:cubicBezTo>
                    <a:pt x="15511" y="6275"/>
                    <a:pt x="15410" y="6190"/>
                    <a:pt x="15295" y="6083"/>
                  </a:cubicBezTo>
                  <a:cubicBezTo>
                    <a:pt x="15180" y="5976"/>
                    <a:pt x="15080" y="5895"/>
                    <a:pt x="15075" y="5902"/>
                  </a:cubicBezTo>
                  <a:cubicBezTo>
                    <a:pt x="15069" y="5909"/>
                    <a:pt x="15044" y="5885"/>
                    <a:pt x="15020" y="5852"/>
                  </a:cubicBezTo>
                  <a:cubicBezTo>
                    <a:pt x="14995" y="5818"/>
                    <a:pt x="14966" y="5790"/>
                    <a:pt x="14953" y="5790"/>
                  </a:cubicBezTo>
                  <a:cubicBezTo>
                    <a:pt x="14941" y="5790"/>
                    <a:pt x="14899" y="5755"/>
                    <a:pt x="14858" y="5709"/>
                  </a:cubicBezTo>
                  <a:cubicBezTo>
                    <a:pt x="14818" y="5663"/>
                    <a:pt x="14756" y="5593"/>
                    <a:pt x="14723" y="5555"/>
                  </a:cubicBezTo>
                  <a:cubicBezTo>
                    <a:pt x="14690" y="5518"/>
                    <a:pt x="14643" y="5490"/>
                    <a:pt x="14619" y="5490"/>
                  </a:cubicBezTo>
                  <a:cubicBezTo>
                    <a:pt x="14594" y="5490"/>
                    <a:pt x="14545" y="5454"/>
                    <a:pt x="14509" y="5413"/>
                  </a:cubicBezTo>
                  <a:cubicBezTo>
                    <a:pt x="14474" y="5372"/>
                    <a:pt x="14443" y="5351"/>
                    <a:pt x="14443" y="5363"/>
                  </a:cubicBezTo>
                  <a:cubicBezTo>
                    <a:pt x="14442" y="5374"/>
                    <a:pt x="14428" y="5361"/>
                    <a:pt x="14412" y="5336"/>
                  </a:cubicBezTo>
                  <a:cubicBezTo>
                    <a:pt x="14357" y="5250"/>
                    <a:pt x="14242" y="5155"/>
                    <a:pt x="14217" y="5174"/>
                  </a:cubicBezTo>
                  <a:cubicBezTo>
                    <a:pt x="14204" y="5185"/>
                    <a:pt x="14175" y="5168"/>
                    <a:pt x="14153" y="5136"/>
                  </a:cubicBezTo>
                  <a:cubicBezTo>
                    <a:pt x="14102" y="5060"/>
                    <a:pt x="13847" y="4824"/>
                    <a:pt x="13816" y="4824"/>
                  </a:cubicBezTo>
                  <a:cubicBezTo>
                    <a:pt x="13803" y="4824"/>
                    <a:pt x="13755" y="4774"/>
                    <a:pt x="13709" y="4716"/>
                  </a:cubicBezTo>
                  <a:cubicBezTo>
                    <a:pt x="13663" y="4658"/>
                    <a:pt x="13612" y="4612"/>
                    <a:pt x="13595" y="4612"/>
                  </a:cubicBezTo>
                  <a:cubicBezTo>
                    <a:pt x="13579" y="4612"/>
                    <a:pt x="13533" y="4577"/>
                    <a:pt x="13493" y="4535"/>
                  </a:cubicBezTo>
                  <a:cubicBezTo>
                    <a:pt x="13453" y="4493"/>
                    <a:pt x="13410" y="4458"/>
                    <a:pt x="13398" y="4458"/>
                  </a:cubicBezTo>
                  <a:cubicBezTo>
                    <a:pt x="13386" y="4458"/>
                    <a:pt x="13338" y="4419"/>
                    <a:pt x="13291" y="4369"/>
                  </a:cubicBezTo>
                  <a:cubicBezTo>
                    <a:pt x="13244" y="4320"/>
                    <a:pt x="13191" y="4278"/>
                    <a:pt x="13175" y="4277"/>
                  </a:cubicBezTo>
                  <a:cubicBezTo>
                    <a:pt x="13159" y="4276"/>
                    <a:pt x="13138" y="4261"/>
                    <a:pt x="13127" y="4238"/>
                  </a:cubicBezTo>
                  <a:cubicBezTo>
                    <a:pt x="13117" y="4216"/>
                    <a:pt x="13075" y="4170"/>
                    <a:pt x="13035" y="4138"/>
                  </a:cubicBezTo>
                  <a:cubicBezTo>
                    <a:pt x="12994" y="4107"/>
                    <a:pt x="12891" y="4018"/>
                    <a:pt x="12807" y="3938"/>
                  </a:cubicBezTo>
                  <a:cubicBezTo>
                    <a:pt x="12723" y="3859"/>
                    <a:pt x="12646" y="3792"/>
                    <a:pt x="12636" y="3792"/>
                  </a:cubicBezTo>
                  <a:cubicBezTo>
                    <a:pt x="12625" y="3791"/>
                    <a:pt x="12589" y="3763"/>
                    <a:pt x="12555" y="3730"/>
                  </a:cubicBezTo>
                  <a:cubicBezTo>
                    <a:pt x="12521" y="3698"/>
                    <a:pt x="12475" y="3673"/>
                    <a:pt x="12453" y="3672"/>
                  </a:cubicBezTo>
                  <a:cubicBezTo>
                    <a:pt x="12431" y="3672"/>
                    <a:pt x="12398" y="3639"/>
                    <a:pt x="12377" y="3599"/>
                  </a:cubicBezTo>
                  <a:cubicBezTo>
                    <a:pt x="12356" y="3560"/>
                    <a:pt x="12287" y="3494"/>
                    <a:pt x="12223" y="3453"/>
                  </a:cubicBezTo>
                  <a:cubicBezTo>
                    <a:pt x="12159" y="3412"/>
                    <a:pt x="12103" y="3354"/>
                    <a:pt x="12099" y="3326"/>
                  </a:cubicBezTo>
                  <a:cubicBezTo>
                    <a:pt x="12096" y="3297"/>
                    <a:pt x="12073" y="3236"/>
                    <a:pt x="12049" y="3191"/>
                  </a:cubicBezTo>
                  <a:cubicBezTo>
                    <a:pt x="12025" y="3146"/>
                    <a:pt x="12003" y="3091"/>
                    <a:pt x="11999" y="3064"/>
                  </a:cubicBezTo>
                  <a:cubicBezTo>
                    <a:pt x="11993" y="3012"/>
                    <a:pt x="11835" y="2655"/>
                    <a:pt x="11786" y="2579"/>
                  </a:cubicBezTo>
                  <a:cubicBezTo>
                    <a:pt x="11769" y="2554"/>
                    <a:pt x="11741" y="2495"/>
                    <a:pt x="11722" y="2448"/>
                  </a:cubicBezTo>
                  <a:cubicBezTo>
                    <a:pt x="11702" y="2401"/>
                    <a:pt x="11667" y="2352"/>
                    <a:pt x="11643" y="2336"/>
                  </a:cubicBezTo>
                  <a:cubicBezTo>
                    <a:pt x="11619" y="2320"/>
                    <a:pt x="11598" y="2281"/>
                    <a:pt x="11598" y="2252"/>
                  </a:cubicBezTo>
                  <a:cubicBezTo>
                    <a:pt x="11598" y="2222"/>
                    <a:pt x="11558" y="2144"/>
                    <a:pt x="11508" y="2078"/>
                  </a:cubicBezTo>
                  <a:cubicBezTo>
                    <a:pt x="11458" y="2013"/>
                    <a:pt x="11419" y="1941"/>
                    <a:pt x="11422" y="1920"/>
                  </a:cubicBezTo>
                  <a:cubicBezTo>
                    <a:pt x="11426" y="1900"/>
                    <a:pt x="11418" y="1886"/>
                    <a:pt x="11403" y="1886"/>
                  </a:cubicBezTo>
                  <a:cubicBezTo>
                    <a:pt x="11389" y="1886"/>
                    <a:pt x="11361" y="1839"/>
                    <a:pt x="11342" y="1782"/>
                  </a:cubicBezTo>
                  <a:cubicBezTo>
                    <a:pt x="11322" y="1725"/>
                    <a:pt x="11294" y="1669"/>
                    <a:pt x="11280" y="1659"/>
                  </a:cubicBezTo>
                  <a:cubicBezTo>
                    <a:pt x="11266" y="1648"/>
                    <a:pt x="11261" y="1627"/>
                    <a:pt x="11268" y="1612"/>
                  </a:cubicBezTo>
                  <a:cubicBezTo>
                    <a:pt x="11275" y="1598"/>
                    <a:pt x="11271" y="1579"/>
                    <a:pt x="11258" y="1570"/>
                  </a:cubicBezTo>
                  <a:cubicBezTo>
                    <a:pt x="11246" y="1561"/>
                    <a:pt x="11207" y="1481"/>
                    <a:pt x="11171" y="1393"/>
                  </a:cubicBezTo>
                  <a:cubicBezTo>
                    <a:pt x="11088" y="1195"/>
                    <a:pt x="10863" y="853"/>
                    <a:pt x="10605" y="534"/>
                  </a:cubicBezTo>
                  <a:cubicBezTo>
                    <a:pt x="10359" y="229"/>
                    <a:pt x="10210" y="111"/>
                    <a:pt x="9960" y="11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sp>
          <p:nvSpPr>
            <p:cNvPr id="730" name="Oval"/>
            <p:cNvSpPr/>
            <p:nvPr/>
          </p:nvSpPr>
          <p:spPr>
            <a:xfrm>
              <a:off x="1169940" y="875424"/>
              <a:ext cx="186782" cy="75279"/>
            </a:xfrm>
            <a:prstGeom prst="ellipse">
              <a:avLst/>
            </a:prstGeom>
            <a:noFill/>
            <a:ln w="38100" cap="flat">
              <a:solidFill>
                <a:srgbClr val="FFFFFF"/>
              </a:solidFill>
              <a:prstDash val="solid"/>
              <a:round/>
            </a:ln>
            <a:effectLst>
              <a:outerShdw sx="100000" sy="100000" kx="0" ky="0" algn="b" rotWithShape="0" blurRad="63500" dist="38100" dir="270000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57799" marR="57799" algn="ctr" defTabSz="1295400">
                <a:spcBef>
                  <a:spcPts val="0"/>
                </a:spcBef>
                <a:defRPr sz="24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sp>
        <p:nvSpPr>
          <p:cNvPr id="732" name="reproduit de [Durand 02]"/>
          <p:cNvSpPr/>
          <p:nvPr/>
        </p:nvSpPr>
        <p:spPr>
          <a:xfrm>
            <a:off x="13500149" y="575733"/>
            <a:ext cx="1701801" cy="8001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2700" dist="12700" dir="1980000">
              <a:srgbClr val="D6D6D6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6200" tIns="76200" rIns="76200" bIns="76200" anchor="ctr">
            <a:spAutoFit/>
          </a:bodyPr>
          <a:lstStyle>
            <a:lvl1pPr algn="ctr" defTabSz="457200">
              <a:spcBef>
                <a:spcPts val="0"/>
              </a:spcBef>
              <a:buClr>
                <a:srgbClr val="727272"/>
              </a:buClr>
              <a:defRPr>
                <a:solidFill>
                  <a:srgbClr val="7A7A7A"/>
                </a:solidFill>
              </a:defRPr>
            </a:lvl1pPr>
          </a:lstStyle>
          <a:p>
            <a:pPr/>
            <a:r>
              <a:t>reproduit de [Durand 02]</a:t>
            </a:r>
          </a:p>
        </p:txBody>
      </p:sp>
      <p:sp>
        <p:nvSpPr>
          <p:cNvPr id="733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734" name="Image en sortie"/>
          <p:cNvSpPr/>
          <p:nvPr/>
        </p:nvSpPr>
        <p:spPr>
          <a:xfrm>
            <a:off x="685800" y="7340600"/>
            <a:ext cx="2032000" cy="596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6200" tIns="76200" rIns="76200" bIns="76200" anchor="ctr"/>
          <a:lstStyle>
            <a:lvl1pPr algn="ctr" defTabSz="457200">
              <a:spcBef>
                <a:spcPts val="0"/>
              </a:spcBef>
              <a:defRPr>
                <a:solidFill>
                  <a:srgbClr val="232A32"/>
                </a:solidFill>
              </a:defRPr>
            </a:lvl1pPr>
          </a:lstStyle>
          <a:p>
            <a:pPr/>
            <a:r>
              <a:t>Image en sortie</a:t>
            </a:r>
          </a:p>
        </p:txBody>
      </p:sp>
      <p:sp>
        <p:nvSpPr>
          <p:cNvPr id="735" name="Line"/>
          <p:cNvSpPr/>
          <p:nvPr/>
        </p:nvSpPr>
        <p:spPr>
          <a:xfrm rot="5400000">
            <a:off x="6546850" y="4375150"/>
            <a:ext cx="279400" cy="38481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cubicBezTo>
                  <a:pt x="5965" y="0"/>
                  <a:pt x="10800" y="1159"/>
                  <a:pt x="10800" y="2588"/>
                </a:cubicBezTo>
                <a:lnTo>
                  <a:pt x="10800" y="8212"/>
                </a:lnTo>
                <a:cubicBezTo>
                  <a:pt x="10800" y="9641"/>
                  <a:pt x="15635" y="10800"/>
                  <a:pt x="21600" y="10800"/>
                </a:cubicBezTo>
                <a:cubicBezTo>
                  <a:pt x="15635" y="10800"/>
                  <a:pt x="10800" y="11959"/>
                  <a:pt x="10800" y="13388"/>
                </a:cubicBezTo>
                <a:lnTo>
                  <a:pt x="10800" y="19012"/>
                </a:lnTo>
                <a:cubicBezTo>
                  <a:pt x="10800" y="20441"/>
                  <a:pt x="5965" y="21600"/>
                  <a:pt x="0" y="21600"/>
                </a:cubicBezTo>
              </a:path>
            </a:pathLst>
          </a:custGeom>
          <a:ln w="38100">
            <a:solidFill>
              <a:srgbClr val="000000"/>
            </a:solidFill>
          </a:ln>
          <a:effectLst>
            <a:outerShdw sx="100000" sy="100000" kx="0" ky="0" algn="b" rotWithShape="0" blurRad="63500" dist="38100" dir="27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57799" marR="57799" algn="ctr" defTabSz="1295400">
              <a:spcBef>
                <a:spcPts val="0"/>
              </a:spcBef>
              <a:def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736" name="×"/>
          <p:cNvSpPr/>
          <p:nvPr/>
        </p:nvSpPr>
        <p:spPr>
          <a:xfrm>
            <a:off x="6489566" y="4972050"/>
            <a:ext cx="415784" cy="647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6200" tIns="76200" rIns="76200" bIns="76200" anchor="ctr">
            <a:spAutoFit/>
          </a:bodyPr>
          <a:lstStyle>
            <a:lvl1pPr algn="ctr" defTabSz="457200">
              <a:spcBef>
                <a:spcPts val="0"/>
              </a:spcBef>
              <a:defRPr sz="3500">
                <a:solidFill>
                  <a:srgbClr val="232A32"/>
                </a:solidFill>
              </a:defRPr>
            </a:lvl1pPr>
          </a:lstStyle>
          <a:p>
            <a:pPr/>
            <a:r>
              <a:t>×</a:t>
            </a:r>
          </a:p>
        </p:txBody>
      </p:sp>
      <p:sp>
        <p:nvSpPr>
          <p:cNvPr id="737" name="accolade 2"/>
          <p:cNvSpPr/>
          <p:nvPr/>
        </p:nvSpPr>
        <p:spPr>
          <a:xfrm rot="16200000">
            <a:off x="6227822" y="2808551"/>
            <a:ext cx="218956" cy="162660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3" h="21527" fill="norm" stroke="1" extrusionOk="0">
                <a:moveTo>
                  <a:pt x="21585" y="0"/>
                </a:moveTo>
                <a:cubicBezTo>
                  <a:pt x="21587" y="199"/>
                  <a:pt x="21591" y="-46"/>
                  <a:pt x="21593" y="152"/>
                </a:cubicBezTo>
                <a:cubicBezTo>
                  <a:pt x="18318" y="111"/>
                  <a:pt x="15466" y="748"/>
                  <a:pt x="13691" y="1896"/>
                </a:cubicBezTo>
                <a:cubicBezTo>
                  <a:pt x="13267" y="2169"/>
                  <a:pt x="12941" y="3724"/>
                  <a:pt x="13034" y="4450"/>
                </a:cubicBezTo>
                <a:cubicBezTo>
                  <a:pt x="13210" y="5827"/>
                  <a:pt x="13621" y="7247"/>
                  <a:pt x="12281" y="8516"/>
                </a:cubicBezTo>
                <a:cubicBezTo>
                  <a:pt x="11833" y="8940"/>
                  <a:pt x="11251" y="9309"/>
                  <a:pt x="10427" y="9584"/>
                </a:cubicBezTo>
                <a:cubicBezTo>
                  <a:pt x="9536" y="9882"/>
                  <a:pt x="8420" y="10045"/>
                  <a:pt x="7289" y="10199"/>
                </a:cubicBezTo>
                <a:cubicBezTo>
                  <a:pt x="5339" y="10463"/>
                  <a:pt x="3349" y="10729"/>
                  <a:pt x="1315" y="10812"/>
                </a:cubicBezTo>
                <a:cubicBezTo>
                  <a:pt x="3323" y="10913"/>
                  <a:pt x="5300" y="11066"/>
                  <a:pt x="7224" y="11329"/>
                </a:cubicBezTo>
                <a:cubicBezTo>
                  <a:pt x="8350" y="11482"/>
                  <a:pt x="9448" y="11657"/>
                  <a:pt x="10361" y="11943"/>
                </a:cubicBezTo>
                <a:cubicBezTo>
                  <a:pt x="11341" y="12249"/>
                  <a:pt x="12071" y="12667"/>
                  <a:pt x="12519" y="13162"/>
                </a:cubicBezTo>
                <a:cubicBezTo>
                  <a:pt x="13401" y="14134"/>
                  <a:pt x="12997" y="15196"/>
                  <a:pt x="13057" y="16229"/>
                </a:cubicBezTo>
                <a:cubicBezTo>
                  <a:pt x="13117" y="17257"/>
                  <a:pt x="13035" y="19106"/>
                  <a:pt x="13760" y="19715"/>
                </a:cubicBezTo>
                <a:cubicBezTo>
                  <a:pt x="15122" y="20860"/>
                  <a:pt x="18414" y="21271"/>
                  <a:pt x="21528" y="21420"/>
                </a:cubicBezTo>
                <a:cubicBezTo>
                  <a:pt x="21527" y="21520"/>
                  <a:pt x="21521" y="21428"/>
                  <a:pt x="21520" y="21527"/>
                </a:cubicBezTo>
                <a:cubicBezTo>
                  <a:pt x="16892" y="21511"/>
                  <a:pt x="11873" y="21294"/>
                  <a:pt x="9505" y="19699"/>
                </a:cubicBezTo>
                <a:cubicBezTo>
                  <a:pt x="7841" y="18578"/>
                  <a:pt x="8340" y="17199"/>
                  <a:pt x="8311" y="15892"/>
                </a:cubicBezTo>
                <a:cubicBezTo>
                  <a:pt x="8284" y="14666"/>
                  <a:pt x="8815" y="13337"/>
                  <a:pt x="6902" y="12391"/>
                </a:cubicBezTo>
                <a:cubicBezTo>
                  <a:pt x="5235" y="11567"/>
                  <a:pt x="2512" y="11210"/>
                  <a:pt x="2" y="10945"/>
                </a:cubicBezTo>
                <a:cubicBezTo>
                  <a:pt x="-7" y="10904"/>
                  <a:pt x="21" y="10762"/>
                  <a:pt x="50" y="10631"/>
                </a:cubicBezTo>
                <a:cubicBezTo>
                  <a:pt x="2367" y="10510"/>
                  <a:pt x="4721" y="10028"/>
                  <a:pt x="6360" y="9342"/>
                </a:cubicBezTo>
                <a:cubicBezTo>
                  <a:pt x="8773" y="8333"/>
                  <a:pt x="8599" y="6796"/>
                  <a:pt x="8384" y="5374"/>
                </a:cubicBezTo>
                <a:cubicBezTo>
                  <a:pt x="8143" y="3778"/>
                  <a:pt x="8205" y="2060"/>
                  <a:pt x="11022" y="982"/>
                </a:cubicBezTo>
                <a:cubicBezTo>
                  <a:pt x="13775" y="-73"/>
                  <a:pt x="17826" y="13"/>
                  <a:pt x="21585" y="0"/>
                </a:cubicBezTo>
                <a:close/>
              </a:path>
            </a:pathLst>
          </a:custGeom>
          <a:solidFill>
            <a:srgbClr val="D2DFF6"/>
          </a:solidFill>
          <a:ln w="12700">
            <a:miter lim="400000"/>
          </a:ln>
          <a:effectLst>
            <a:outerShdw sx="100000" sy="100000" kx="0" ky="0" algn="b" rotWithShape="0" blurRad="38100" dist="114300" dir="2700000">
              <a:srgbClr val="929292">
                <a:alpha val="49999"/>
              </a:srgbClr>
            </a:outerShdw>
          </a:effectLst>
        </p:spPr>
        <p:txBody>
          <a:bodyPr lIns="76200" tIns="76200" rIns="76200" bIns="76200" anchor="ctr"/>
          <a:lstStyle/>
          <a:p>
            <a:pPr algn="ctr" defTabSz="457200">
              <a:spcBef>
                <a:spcPts val="0"/>
              </a:spcBef>
              <a:buClrTx/>
              <a:defRPr>
                <a:solidFill>
                  <a:srgbClr val="232A32"/>
                </a:solidFill>
              </a:defRPr>
            </a:pPr>
          </a:p>
        </p:txBody>
      </p:sp>
      <p:sp>
        <p:nvSpPr>
          <p:cNvPr id="738" name="Shape"/>
          <p:cNvSpPr/>
          <p:nvPr/>
        </p:nvSpPr>
        <p:spPr>
          <a:xfrm rot="16200000">
            <a:off x="8558347" y="2329049"/>
            <a:ext cx="215901" cy="258866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3" h="21527" fill="norm" stroke="1" extrusionOk="0">
                <a:moveTo>
                  <a:pt x="21585" y="0"/>
                </a:moveTo>
                <a:cubicBezTo>
                  <a:pt x="21587" y="199"/>
                  <a:pt x="21591" y="-46"/>
                  <a:pt x="21593" y="152"/>
                </a:cubicBezTo>
                <a:cubicBezTo>
                  <a:pt x="18318" y="111"/>
                  <a:pt x="15466" y="748"/>
                  <a:pt x="13691" y="1896"/>
                </a:cubicBezTo>
                <a:cubicBezTo>
                  <a:pt x="13267" y="2169"/>
                  <a:pt x="12941" y="3724"/>
                  <a:pt x="13034" y="4450"/>
                </a:cubicBezTo>
                <a:cubicBezTo>
                  <a:pt x="13210" y="5827"/>
                  <a:pt x="13621" y="7247"/>
                  <a:pt x="12281" y="8516"/>
                </a:cubicBezTo>
                <a:cubicBezTo>
                  <a:pt x="11833" y="8940"/>
                  <a:pt x="11251" y="9309"/>
                  <a:pt x="10427" y="9584"/>
                </a:cubicBezTo>
                <a:cubicBezTo>
                  <a:pt x="9536" y="9882"/>
                  <a:pt x="8420" y="10045"/>
                  <a:pt x="7289" y="10199"/>
                </a:cubicBezTo>
                <a:cubicBezTo>
                  <a:pt x="5339" y="10463"/>
                  <a:pt x="3349" y="10729"/>
                  <a:pt x="1315" y="10812"/>
                </a:cubicBezTo>
                <a:cubicBezTo>
                  <a:pt x="3323" y="10913"/>
                  <a:pt x="5300" y="11066"/>
                  <a:pt x="7224" y="11329"/>
                </a:cubicBezTo>
                <a:cubicBezTo>
                  <a:pt x="8350" y="11482"/>
                  <a:pt x="9448" y="11657"/>
                  <a:pt x="10361" y="11943"/>
                </a:cubicBezTo>
                <a:cubicBezTo>
                  <a:pt x="11341" y="12249"/>
                  <a:pt x="12071" y="12667"/>
                  <a:pt x="12519" y="13162"/>
                </a:cubicBezTo>
                <a:cubicBezTo>
                  <a:pt x="13401" y="14134"/>
                  <a:pt x="12997" y="15196"/>
                  <a:pt x="13057" y="16229"/>
                </a:cubicBezTo>
                <a:cubicBezTo>
                  <a:pt x="13117" y="17257"/>
                  <a:pt x="13035" y="19106"/>
                  <a:pt x="13760" y="19715"/>
                </a:cubicBezTo>
                <a:cubicBezTo>
                  <a:pt x="15122" y="20860"/>
                  <a:pt x="18414" y="21271"/>
                  <a:pt x="21528" y="21420"/>
                </a:cubicBezTo>
                <a:cubicBezTo>
                  <a:pt x="21527" y="21520"/>
                  <a:pt x="21521" y="21428"/>
                  <a:pt x="21520" y="21527"/>
                </a:cubicBezTo>
                <a:cubicBezTo>
                  <a:pt x="16892" y="21511"/>
                  <a:pt x="11873" y="21294"/>
                  <a:pt x="9505" y="19699"/>
                </a:cubicBezTo>
                <a:cubicBezTo>
                  <a:pt x="7841" y="18578"/>
                  <a:pt x="8340" y="17199"/>
                  <a:pt x="8311" y="15892"/>
                </a:cubicBezTo>
                <a:cubicBezTo>
                  <a:pt x="8284" y="14666"/>
                  <a:pt x="8815" y="13337"/>
                  <a:pt x="6902" y="12391"/>
                </a:cubicBezTo>
                <a:cubicBezTo>
                  <a:pt x="5235" y="11567"/>
                  <a:pt x="2512" y="11210"/>
                  <a:pt x="2" y="10945"/>
                </a:cubicBezTo>
                <a:cubicBezTo>
                  <a:pt x="-7" y="10904"/>
                  <a:pt x="21" y="10762"/>
                  <a:pt x="50" y="10631"/>
                </a:cubicBezTo>
                <a:cubicBezTo>
                  <a:pt x="2367" y="10510"/>
                  <a:pt x="4721" y="10028"/>
                  <a:pt x="6360" y="9342"/>
                </a:cubicBezTo>
                <a:cubicBezTo>
                  <a:pt x="8773" y="8333"/>
                  <a:pt x="8599" y="6796"/>
                  <a:pt x="8384" y="5374"/>
                </a:cubicBezTo>
                <a:cubicBezTo>
                  <a:pt x="8143" y="3778"/>
                  <a:pt x="8205" y="2060"/>
                  <a:pt x="11022" y="982"/>
                </a:cubicBezTo>
                <a:cubicBezTo>
                  <a:pt x="13775" y="-73"/>
                  <a:pt x="17826" y="13"/>
                  <a:pt x="21585" y="0"/>
                </a:cubicBezTo>
                <a:close/>
              </a:path>
            </a:pathLst>
          </a:custGeom>
          <a:solidFill>
            <a:srgbClr val="D2DFF6"/>
          </a:solidFill>
          <a:ln w="12700">
            <a:miter lim="400000"/>
          </a:ln>
          <a:effectLst>
            <a:outerShdw sx="100000" sy="100000" kx="0" ky="0" algn="b" rotWithShape="0" blurRad="38100" dist="114300" dir="2700000">
              <a:srgbClr val="929292">
                <a:alpha val="49999"/>
              </a:srgbClr>
            </a:outerShdw>
          </a:effectLst>
        </p:spPr>
        <p:txBody>
          <a:bodyPr lIns="76200" tIns="76200" rIns="76200" bIns="76200" anchor="ctr"/>
          <a:lstStyle/>
          <a:p>
            <a:pPr algn="ctr" defTabSz="457200">
              <a:spcBef>
                <a:spcPts val="0"/>
              </a:spcBef>
              <a:buClrTx/>
              <a:defRPr>
                <a:solidFill>
                  <a:srgbClr val="232A32"/>
                </a:solidFill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Class="entr" nodeType="after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after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ntr" nodeType="afterEffect" presetSubtype="0" presetID="1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nodeType="afterEffect" presetSubtype="0" presetID="1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Subtype="0" presetID="1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7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Class="entr" nodeType="afterEffect" presetSubtype="0" presetID="1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Class="entr" nodeType="afterEffect" presetSubtype="0" presetID="1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Class="entr" nodeType="afterEffect" presetSubtype="0" presetID="1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" fill="hold"/>
                                        <p:tgtEl>
                                          <p:spTgt spid="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Class="entr" nodeType="clickEffect" presetSubtype="0" presetID="1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9" fill="hold"/>
                                        <p:tgtEl>
                                          <p:spTgt spid="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Class="entr" nodeType="afterEffect" presetSubtype="0" presetID="1" grpId="1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Class="entr" nodeType="afterEffect" presetSubtype="0" presetID="1" grpId="1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5" fill="hold"/>
                                        <p:tgtEl>
                                          <p:spTgt spid="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Class="entr" nodeType="clickEffect" presetSubtype="0" presetID="1" grpId="1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9" fill="hold"/>
                                        <p:tgtEl>
                                          <p:spTgt spid="7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Class="entr" nodeType="afterEffect" presetSubtype="0" presetID="1" grpId="1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2" fill="hold"/>
                                        <p:tgtEl>
                                          <p:spTgt spid="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Class="entr" nodeType="afterEffect" presetSubtype="0" presetID="1" grpId="1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5" fill="hold"/>
                                        <p:tgtEl>
                                          <p:spTgt spid="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726" grpId="3"/>
      <p:bldP build="whole" bldLvl="1" animBg="1" rev="0" advAuto="0" spid="736" grpId="13"/>
      <p:bldP build="whole" bldLvl="1" animBg="1" rev="0" advAuto="0" spid="731" grpId="11"/>
      <p:bldP build="whole" bldLvl="1" animBg="1" rev="0" advAuto="0" spid="725" grpId="15"/>
      <p:bldP build="whole" bldLvl="1" animBg="1" rev="0" advAuto="0" spid="728" grpId="5"/>
      <p:bldP build="whole" bldLvl="1" animBg="1" rev="0" advAuto="0" spid="738" grpId="9"/>
      <p:bldP build="whole" bldLvl="1" animBg="1" rev="0" advAuto="0" spid="737" grpId="6"/>
      <p:bldP build="whole" bldLvl="1" animBg="1" rev="0" advAuto="0" spid="717" grpId="14"/>
      <p:bldP build="whole" bldLvl="1" animBg="1" rev="0" advAuto="0" spid="734" grpId="16"/>
      <p:bldP build="whole" bldLvl="1" animBg="1" rev="0" advAuto="0" spid="718" grpId="2"/>
      <p:bldP build="whole" bldLvl="1" animBg="1" rev="0" advAuto="0" spid="735" grpId="12"/>
      <p:bldP build="whole" bldLvl="1" animBg="1" rev="0" advAuto="0" spid="727" grpId="4"/>
      <p:bldP build="whole" bldLvl="1" animBg="1" rev="0" advAuto="0" spid="720" grpId="8"/>
      <p:bldP build="whole" bldLvl="1" animBg="1" rev="0" advAuto="0" spid="721" grpId="10"/>
      <p:bldP build="whole" bldLvl="1" animBg="1" rev="0" advAuto="0" spid="716" grpId="1"/>
      <p:bldP build="whole" bldLvl="1" animBg="1" rev="0" advAuto="0" spid="719" grpId="7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0" name="Source : S. Paris, A Gentle Introduction to Bilateral Filtering and its Applications, SIGGRAPH’07 Source : S. Paris, A Gentle Introduction to Bilateral Filtering and its Applications, SIGGRAPH’07" descr="Source : S. Paris, A Gentle Introduction to Bilateral Filtering and its Applications, SIGGRAPH’07 Source : S. Paris, A Gentle Introduction to Bilateral Filtering and its Applications, SIGGRAPH’07"/>
          <p:cNvPicPr>
            <a:picLocks noChangeAspect="0"/>
          </p:cNvPicPr>
          <p:nvPr>
            <p:ph type="body" idx="21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88900" y="8645711"/>
            <a:ext cx="6108700" cy="853889"/>
          </a:xfrm>
          <a:prstGeom prst="rect">
            <a:avLst/>
          </a:prstGeom>
          <a:ln w="9525">
            <a:round/>
          </a:ln>
          <a:effectLst>
            <a:outerShdw sx="100000" sy="100000" kx="0" ky="0" algn="b" rotWithShape="0" blurRad="12700" dist="12700" dir="1980000">
              <a:srgbClr val="D6D6D6"/>
            </a:outerShdw>
          </a:effectLst>
        </p:spPr>
      </p:pic>
      <p:sp>
        <p:nvSpPr>
          <p:cNvPr id="741" name="Réduction du bru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buAutoNum type="arabicPeriod" startAt="2"/>
            </a:lvl1pPr>
          </a:lstStyle>
          <a:p>
            <a:pPr/>
            <a:r>
              <a:t>Réduction du bruit</a:t>
            </a:r>
          </a:p>
        </p:txBody>
      </p:sp>
      <p:sp>
        <p:nvSpPr>
          <p:cNvPr id="742" name="Filtre bilatéral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buAutoNum type="arabicPeriod" startAt="4"/>
            </a:pPr>
            <a:r>
              <a:t>Filtre bilatéral</a:t>
            </a:r>
          </a:p>
          <a:p>
            <a:pPr lvl="2">
              <a:buBlip>
                <a:blip r:embed="rId3"/>
              </a:buBlip>
            </a:pPr>
            <a:r>
              <a:t>2D</a:t>
            </a:r>
          </a:p>
        </p:txBody>
      </p:sp>
      <p:sp>
        <p:nvSpPr>
          <p:cNvPr id="743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744" name="s18r01.png" descr="s18r01.png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649046" y="6908235"/>
            <a:ext cx="2514601" cy="2171330"/>
          </a:xfrm>
          <a:prstGeom prst="rect">
            <a:avLst/>
          </a:prstGeom>
        </p:spPr>
      </p:pic>
      <p:pic>
        <p:nvPicPr>
          <p:cNvPr id="745" name="s02r01.png" descr="s02r01.png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649046" y="2440940"/>
            <a:ext cx="2514601" cy="2171329"/>
          </a:xfrm>
          <a:prstGeom prst="rect">
            <a:avLst/>
          </a:prstGeom>
        </p:spPr>
      </p:pic>
      <p:pic>
        <p:nvPicPr>
          <p:cNvPr id="746" name="s06r01.png" descr="s06r01.png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4649046" y="4668237"/>
            <a:ext cx="2514601" cy="2171330"/>
          </a:xfrm>
          <a:prstGeom prst="rect">
            <a:avLst/>
          </a:prstGeom>
        </p:spPr>
      </p:pic>
      <p:pic>
        <p:nvPicPr>
          <p:cNvPr id="747" name="image.png" descr="image.png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0034411" y="2440940"/>
            <a:ext cx="2514601" cy="2171329"/>
          </a:xfrm>
          <a:prstGeom prst="rect">
            <a:avLst/>
          </a:prstGeom>
        </p:spPr>
      </p:pic>
      <p:pic>
        <p:nvPicPr>
          <p:cNvPr id="748" name="image.png" descr="image.png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0034411" y="4668237"/>
            <a:ext cx="2514601" cy="2171330"/>
          </a:xfrm>
          <a:prstGeom prst="rect">
            <a:avLst/>
          </a:prstGeom>
        </p:spPr>
      </p:pic>
      <p:pic>
        <p:nvPicPr>
          <p:cNvPr id="749" name="image.png" descr="image.png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10034411" y="6908235"/>
            <a:ext cx="2514601" cy="2171330"/>
          </a:xfrm>
          <a:prstGeom prst="rect">
            <a:avLst/>
          </a:prstGeom>
        </p:spPr>
      </p:pic>
      <p:sp>
        <p:nvSpPr>
          <p:cNvPr id="750" name="σs = 2"/>
          <p:cNvSpPr/>
          <p:nvPr/>
        </p:nvSpPr>
        <p:spPr>
          <a:xfrm>
            <a:off x="3862837" y="3263900"/>
            <a:ext cx="841476" cy="520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6200" tIns="76200" rIns="76200" bIns="76200" anchor="ctr">
            <a:spAutoFit/>
          </a:bodyPr>
          <a:lstStyle/>
          <a:p>
            <a:pPr defTabSz="1295400">
              <a:spcBef>
                <a:spcPts val="500"/>
              </a:spcBef>
              <a:defRPr spc="100">
                <a:uFill>
                  <a:solidFill>
                    <a:srgbClr val="232323"/>
                  </a:solidFill>
                </a:uFill>
                <a:latin typeface="+mj-lt"/>
                <a:ea typeface="+mj-ea"/>
                <a:cs typeface="+mj-cs"/>
                <a:sym typeface="Times Roman"/>
              </a:defRPr>
            </a:pPr>
            <a:r>
              <a:rPr i="1"/>
              <a:t>σ</a:t>
            </a:r>
            <a:r>
              <a:rPr baseline="-31000" i="1"/>
              <a:t>s</a:t>
            </a:r>
            <a:r>
              <a:t> = 2</a:t>
            </a:r>
          </a:p>
        </p:txBody>
      </p:sp>
      <p:sp>
        <p:nvSpPr>
          <p:cNvPr id="751" name="σs = 6"/>
          <p:cNvSpPr/>
          <p:nvPr/>
        </p:nvSpPr>
        <p:spPr>
          <a:xfrm>
            <a:off x="3862837" y="5459306"/>
            <a:ext cx="841476" cy="520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6200" tIns="76200" rIns="76200" bIns="76200" anchor="ctr">
            <a:spAutoFit/>
          </a:bodyPr>
          <a:lstStyle/>
          <a:p>
            <a:pPr defTabSz="1295400">
              <a:spcBef>
                <a:spcPts val="500"/>
              </a:spcBef>
              <a:defRPr spc="100">
                <a:uFill>
                  <a:solidFill>
                    <a:srgbClr val="232323"/>
                  </a:solidFill>
                </a:uFill>
                <a:latin typeface="+mj-lt"/>
                <a:ea typeface="+mj-ea"/>
                <a:cs typeface="+mj-cs"/>
                <a:sym typeface="Times Roman"/>
              </a:defRPr>
            </a:pPr>
            <a:r>
              <a:rPr i="1"/>
              <a:t>σ</a:t>
            </a:r>
            <a:r>
              <a:rPr baseline="-31000" i="1"/>
              <a:t>s</a:t>
            </a:r>
            <a:r>
              <a:t> = 6</a:t>
            </a:r>
          </a:p>
        </p:txBody>
      </p:sp>
      <p:sp>
        <p:nvSpPr>
          <p:cNvPr id="752" name="σs = 18"/>
          <p:cNvSpPr/>
          <p:nvPr/>
        </p:nvSpPr>
        <p:spPr>
          <a:xfrm>
            <a:off x="3806534" y="7734300"/>
            <a:ext cx="981175" cy="520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6200" tIns="76200" rIns="76200" bIns="76200" anchor="ctr">
            <a:spAutoFit/>
          </a:bodyPr>
          <a:lstStyle/>
          <a:p>
            <a:pPr defTabSz="1295400">
              <a:spcBef>
                <a:spcPts val="500"/>
              </a:spcBef>
              <a:defRPr spc="100">
                <a:uFill>
                  <a:solidFill>
                    <a:srgbClr val="232323"/>
                  </a:solidFill>
                </a:uFill>
                <a:latin typeface="+mj-lt"/>
                <a:ea typeface="+mj-ea"/>
                <a:cs typeface="+mj-cs"/>
                <a:sym typeface="Times Roman"/>
              </a:defRPr>
            </a:pPr>
            <a:r>
              <a:rPr i="1"/>
              <a:t>σ</a:t>
            </a:r>
            <a:r>
              <a:rPr baseline="-31000" i="1"/>
              <a:t>s</a:t>
            </a:r>
            <a:r>
              <a:t> = 18</a:t>
            </a:r>
          </a:p>
        </p:txBody>
      </p:sp>
      <p:sp>
        <p:nvSpPr>
          <p:cNvPr id="753" name="σi = 0.1"/>
          <p:cNvSpPr/>
          <p:nvPr/>
        </p:nvSpPr>
        <p:spPr>
          <a:xfrm>
            <a:off x="5497857" y="1846015"/>
            <a:ext cx="1038524" cy="520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6200" tIns="76200" rIns="76200" bIns="76200" anchor="ctr">
            <a:spAutoFit/>
          </a:bodyPr>
          <a:lstStyle/>
          <a:p>
            <a:pPr defTabSz="1295400">
              <a:spcBef>
                <a:spcPts val="500"/>
              </a:spcBef>
              <a:defRPr spc="100">
                <a:uFill>
                  <a:solidFill>
                    <a:srgbClr val="232323"/>
                  </a:solidFill>
                </a:uFill>
                <a:latin typeface="+mj-lt"/>
                <a:ea typeface="+mj-ea"/>
                <a:cs typeface="+mj-cs"/>
                <a:sym typeface="Times Roman"/>
              </a:defRPr>
            </a:pPr>
            <a:r>
              <a:rPr i="1"/>
              <a:t>σ</a:t>
            </a:r>
            <a:r>
              <a:rPr baseline="-31000" i="1"/>
              <a:t>i</a:t>
            </a:r>
            <a:r>
              <a:t> = 0.1</a:t>
            </a:r>
          </a:p>
        </p:txBody>
      </p:sp>
      <p:sp>
        <p:nvSpPr>
          <p:cNvPr id="754" name="σi = 0.25"/>
          <p:cNvSpPr/>
          <p:nvPr/>
        </p:nvSpPr>
        <p:spPr>
          <a:xfrm>
            <a:off x="8064245" y="1833315"/>
            <a:ext cx="1178224" cy="520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6200" tIns="76200" rIns="76200" bIns="76200" anchor="ctr">
            <a:spAutoFit/>
          </a:bodyPr>
          <a:lstStyle/>
          <a:p>
            <a:pPr defTabSz="1295400">
              <a:spcBef>
                <a:spcPts val="500"/>
              </a:spcBef>
              <a:defRPr spc="100">
                <a:uFill>
                  <a:solidFill>
                    <a:srgbClr val="232323"/>
                  </a:solidFill>
                </a:uFill>
                <a:latin typeface="+mj-lt"/>
                <a:ea typeface="+mj-ea"/>
                <a:cs typeface="+mj-cs"/>
                <a:sym typeface="Times Roman"/>
              </a:defRPr>
            </a:pPr>
            <a:r>
              <a:rPr i="1"/>
              <a:t>σ</a:t>
            </a:r>
            <a:r>
              <a:rPr baseline="-31000" i="1"/>
              <a:t>i</a:t>
            </a:r>
            <a:r>
              <a:t> = 0.25</a:t>
            </a:r>
          </a:p>
        </p:txBody>
      </p:sp>
      <p:sp>
        <p:nvSpPr>
          <p:cNvPr id="755" name="σi = ∞…"/>
          <p:cNvSpPr/>
          <p:nvPr/>
        </p:nvSpPr>
        <p:spPr>
          <a:xfrm>
            <a:off x="10521918" y="1644682"/>
            <a:ext cx="2489201" cy="9036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6200" tIns="76200" rIns="76200" bIns="76200" anchor="ctr">
            <a:spAutoFit/>
          </a:bodyPr>
          <a:lstStyle/>
          <a:p>
            <a:pPr defTabSz="1295400">
              <a:spcBef>
                <a:spcPts val="500"/>
              </a:spcBef>
              <a:defRPr spc="100">
                <a:uFill>
                  <a:solidFill>
                    <a:srgbClr val="232323"/>
                  </a:solidFill>
                </a:uFill>
                <a:latin typeface="+mj-lt"/>
                <a:ea typeface="+mj-ea"/>
                <a:cs typeface="+mj-cs"/>
                <a:sym typeface="Times Roman"/>
              </a:defRPr>
            </a:pPr>
            <a:r>
              <a:rPr i="1"/>
              <a:t>σ</a:t>
            </a:r>
            <a:r>
              <a:rPr baseline="-31000" i="1"/>
              <a:t>i</a:t>
            </a:r>
            <a:r>
              <a:t> = ∞ </a:t>
            </a:r>
          </a:p>
          <a:p>
            <a:pPr lvl="3" marL="304800" indent="-254000">
              <a:buClr>
                <a:srgbClr val="7F96C4"/>
              </a:buClr>
              <a:buSzPct val="100000"/>
              <a:buChar char="➡"/>
            </a:pPr>
            <a:r>
              <a:t>lissage gaussien</a:t>
            </a:r>
          </a:p>
        </p:txBody>
      </p:sp>
      <p:pic>
        <p:nvPicPr>
          <p:cNvPr id="756" name="input.png" descr="input.png"/>
          <p:cNvPicPr>
            <a:picLocks noChangeAspect="0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838200" y="4400973"/>
            <a:ext cx="2514601" cy="2171329"/>
          </a:xfrm>
          <a:prstGeom prst="rect">
            <a:avLst/>
          </a:prstGeom>
        </p:spPr>
      </p:pic>
      <p:pic>
        <p:nvPicPr>
          <p:cNvPr id="757" name="s18r025.png" descr="s18r025.png"/>
          <p:cNvPicPr>
            <a:picLocks noChangeAspect="0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7344268" y="6908235"/>
            <a:ext cx="2514601" cy="2171330"/>
          </a:xfrm>
          <a:prstGeom prst="rect">
            <a:avLst/>
          </a:prstGeom>
        </p:spPr>
      </p:pic>
      <p:pic>
        <p:nvPicPr>
          <p:cNvPr id="758" name="s02r025.png" descr="s02r025.png"/>
          <p:cNvPicPr>
            <a:picLocks noChangeAspect="0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7340600" y="2440940"/>
            <a:ext cx="2514600" cy="2171329"/>
          </a:xfrm>
          <a:prstGeom prst="rect">
            <a:avLst/>
          </a:prstGeom>
        </p:spPr>
      </p:pic>
      <p:pic>
        <p:nvPicPr>
          <p:cNvPr id="759" name="s06r025.png" descr="s06r025.png"/>
          <p:cNvPicPr>
            <a:picLocks noChangeAspect="0"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7344268" y="4668237"/>
            <a:ext cx="2514601" cy="217133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Class="entr" nodeType="after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after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entr" nodeType="after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ntr" nodeType="clickEffect" presetSubtype="0" presetID="1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nodeType="afterEffect" presetSubtype="0" presetID="1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Class="entr" nodeType="afterEffect" presetSubtype="0" presetID="1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Class="entr" nodeType="afterEffect" presetSubtype="0" presetID="1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754" grpId="1"/>
      <p:bldP build="whole" bldLvl="1" animBg="1" rev="0" advAuto="0" spid="749" grpId="8"/>
      <p:bldP build="whole" bldLvl="1" animBg="1" rev="0" advAuto="0" spid="748" grpId="7"/>
      <p:bldP build="whole" bldLvl="1" animBg="1" rev="0" advAuto="0" spid="757" grpId="2"/>
      <p:bldP build="whole" bldLvl="1" animBg="1" rev="0" advAuto="0" spid="758" grpId="3"/>
      <p:bldP build="whole" bldLvl="1" animBg="1" rev="0" advAuto="0" spid="759" grpId="4"/>
      <p:bldP build="whole" bldLvl="1" animBg="1" rev="0" advAuto="0" spid="747" grpId="6"/>
      <p:bldP build="whole" bldLvl="1" animBg="1" rev="0" advAuto="0" spid="755" grpId="5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1" name="Source : PM Jodoin Source : PM Jodoin" descr="Source : PM Jodoin Source : PM Jodoin"/>
          <p:cNvPicPr>
            <a:picLocks noChangeAspect="0"/>
          </p:cNvPicPr>
          <p:nvPr>
            <p:ph type="body" idx="21"/>
          </p:nvPr>
        </p:nvPicPr>
        <p:blipFill>
          <a:blip r:embed="rId3">
            <a:extLst/>
          </a:blip>
          <a:stretch>
            <a:fillRect/>
          </a:stretch>
        </p:blipFill>
        <p:spPr>
          <a:xfrm>
            <a:off x="88900" y="8912411"/>
            <a:ext cx="6108700" cy="587190"/>
          </a:xfrm>
          <a:prstGeom prst="rect">
            <a:avLst/>
          </a:prstGeom>
          <a:ln w="9525">
            <a:round/>
          </a:ln>
          <a:effectLst>
            <a:outerShdw sx="100000" sy="100000" kx="0" ky="0" algn="b" rotWithShape="0" blurRad="12700" dist="12700" dir="1980000">
              <a:srgbClr val="D6D6D6"/>
            </a:outerShdw>
          </a:effectLst>
        </p:spPr>
      </p:pic>
      <p:sp>
        <p:nvSpPr>
          <p:cNvPr id="762" name="Réduction du bru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buAutoNum type="arabicPeriod" startAt="2"/>
            </a:lvl1pPr>
          </a:lstStyle>
          <a:p>
            <a:pPr/>
            <a:r>
              <a:t>Réduction du bruit</a:t>
            </a:r>
          </a:p>
        </p:txBody>
      </p:sp>
      <p:sp>
        <p:nvSpPr>
          <p:cNvPr id="763" name="Filtre bilatéral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buAutoNum type="arabicPeriod" startAt="4"/>
            </a:pPr>
            <a:r>
              <a:t>Filtre bilatéral</a:t>
            </a:r>
          </a:p>
          <a:p>
            <a:pPr lvl="2">
              <a:buBlip>
                <a:blip r:embed="rId4"/>
              </a:buBlip>
              <a:defRPr i="1"/>
            </a:pPr>
            <a:r>
              <a:t>Inconvénients</a:t>
            </a:r>
          </a:p>
          <a:p>
            <a:pPr lvl="3"/>
            <a:r>
              <a:t>Impossible à effectuer dans Fourier </a:t>
            </a:r>
            <a:br/>
            <a:r>
              <a:t>car non linéaire</a:t>
            </a:r>
          </a:p>
          <a:p>
            <a:pPr lvl="3"/>
            <a:r>
              <a:t>Lent : il faut recalculer les poids et </a:t>
            </a:r>
            <a:br/>
            <a:r>
              <a:t>la normalisation à chaque pixel</a:t>
            </a:r>
          </a:p>
          <a:p>
            <a:pPr lvl="3"/>
            <a:r>
              <a:t>Fonctionne mal en présence de fort </a:t>
            </a:r>
            <a:br/>
            <a:r>
              <a:t>bruit</a:t>
            </a:r>
          </a:p>
        </p:txBody>
      </p:sp>
      <p:sp>
        <p:nvSpPr>
          <p:cNvPr id="764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765" name="droppedImage.tiff" descr="droppedImage.tiff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334000" y="2543825"/>
            <a:ext cx="2717800" cy="2692401"/>
          </a:xfrm>
          <a:prstGeom prst="rect">
            <a:avLst/>
          </a:prstGeom>
        </p:spPr>
      </p:pic>
      <p:pic>
        <p:nvPicPr>
          <p:cNvPr id="766" name="droppedImage.tiff" descr="droppedImage.tiff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9740899" y="2324100"/>
            <a:ext cx="2717801" cy="2772426"/>
          </a:xfrm>
          <a:prstGeom prst="rect">
            <a:avLst/>
          </a:prstGeom>
        </p:spPr>
      </p:pic>
      <p:pic>
        <p:nvPicPr>
          <p:cNvPr id="767" name="droppedImage.tiff" descr="droppedImage.tiff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5232400" y="5600699"/>
            <a:ext cx="2717800" cy="2772427"/>
          </a:xfrm>
          <a:prstGeom prst="rect">
            <a:avLst/>
          </a:prstGeom>
        </p:spPr>
      </p:pic>
      <p:pic>
        <p:nvPicPr>
          <p:cNvPr id="768" name="droppedImage.tiff" descr="droppedImage.tiff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9740900" y="5600700"/>
            <a:ext cx="2717801" cy="2790275"/>
          </a:xfrm>
          <a:prstGeom prst="rect">
            <a:avLst/>
          </a:prstGeom>
        </p:spPr>
      </p:pic>
      <p:sp>
        <p:nvSpPr>
          <p:cNvPr id="769" name="Arrow"/>
          <p:cNvSpPr/>
          <p:nvPr/>
        </p:nvSpPr>
        <p:spPr>
          <a:xfrm>
            <a:off x="8305800" y="3441700"/>
            <a:ext cx="1066800" cy="876300"/>
          </a:xfrm>
          <a:prstGeom prst="rightArrow">
            <a:avLst>
              <a:gd name="adj1" fmla="val 49973"/>
              <a:gd name="adj2" fmla="val 43655"/>
            </a:avLst>
          </a:prstGeom>
          <a:solidFill>
            <a:srgbClr val="D2DFF6"/>
          </a:solidFill>
          <a:ln w="12700">
            <a:miter lim="400000"/>
          </a:ln>
          <a:effectLst>
            <a:outerShdw sx="100000" sy="100000" kx="0" ky="0" algn="b" rotWithShape="0" blurRad="38100" dist="114300" dir="2700000">
              <a:srgbClr val="929292">
                <a:alpha val="49999"/>
              </a:srgbClr>
            </a:outerShdw>
          </a:effectLst>
        </p:spPr>
        <p:txBody>
          <a:bodyPr lIns="76200" tIns="76200" rIns="76200" bIns="76200" anchor="ctr"/>
          <a:lstStyle/>
          <a:p>
            <a:pPr algn="ctr" defTabSz="457200">
              <a:spcBef>
                <a:spcPts val="0"/>
              </a:spcBef>
              <a:defRPr>
                <a:solidFill>
                  <a:srgbClr val="232A32"/>
                </a:solidFill>
              </a:defRPr>
            </a:pPr>
          </a:p>
        </p:txBody>
      </p:sp>
      <p:sp>
        <p:nvSpPr>
          <p:cNvPr id="770" name="Arrow"/>
          <p:cNvSpPr/>
          <p:nvPr/>
        </p:nvSpPr>
        <p:spPr>
          <a:xfrm>
            <a:off x="8242300" y="6553200"/>
            <a:ext cx="1193800" cy="876300"/>
          </a:xfrm>
          <a:prstGeom prst="rightArrow">
            <a:avLst>
              <a:gd name="adj1" fmla="val 55792"/>
              <a:gd name="adj2" fmla="val 49925"/>
            </a:avLst>
          </a:prstGeom>
          <a:solidFill>
            <a:srgbClr val="D2DFF6"/>
          </a:solidFill>
          <a:ln w="12700">
            <a:miter lim="400000"/>
          </a:ln>
          <a:effectLst>
            <a:outerShdw sx="100000" sy="100000" kx="0" ky="0" algn="b" rotWithShape="0" blurRad="38100" dist="114300" dir="2700000">
              <a:srgbClr val="929292">
                <a:alpha val="49999"/>
              </a:srgbClr>
            </a:outerShdw>
          </a:effectLst>
        </p:spPr>
        <p:txBody>
          <a:bodyPr lIns="76200" tIns="76200" rIns="76200" bIns="76200" anchor="ctr"/>
          <a:lstStyle/>
          <a:p>
            <a:pPr algn="ctr" defTabSz="457200">
              <a:spcBef>
                <a:spcPts val="0"/>
              </a:spcBef>
              <a:defRPr>
                <a:solidFill>
                  <a:srgbClr val="232A32"/>
                </a:solidFill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7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7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Class="entr" nodeType="after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7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entr" nodeType="after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770" grpId="4"/>
      <p:bldP build="p" bldLvl="5" animBg="1" rev="0" advAuto="0" spid="763" grpId="1"/>
      <p:bldP build="whole" bldLvl="1" animBg="1" rev="0" advAuto="0" spid="767" grpId="2"/>
      <p:bldP build="whole" bldLvl="1" animBg="1" rev="0" advAuto="0" spid="768" grpId="3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4" name="Source : PM Jodoin Source : PM Jodoin" descr="Source : PM Jodoin Source : PM Jodoin"/>
          <p:cNvPicPr>
            <a:picLocks noChangeAspect="0"/>
          </p:cNvPicPr>
          <p:nvPr>
            <p:ph type="body" idx="21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88900" y="8912411"/>
            <a:ext cx="6108700" cy="587190"/>
          </a:xfrm>
          <a:prstGeom prst="rect">
            <a:avLst/>
          </a:prstGeom>
          <a:ln w="9525">
            <a:round/>
          </a:ln>
          <a:effectLst>
            <a:outerShdw sx="100000" sy="100000" kx="0" ky="0" algn="b" rotWithShape="0" blurRad="12700" dist="12700" dir="1980000">
              <a:srgbClr val="D6D6D6"/>
            </a:outerShdw>
          </a:effectLst>
        </p:spPr>
      </p:pic>
      <p:sp>
        <p:nvSpPr>
          <p:cNvPr id="775" name="Réduction du bru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buAutoNum type="arabicPeriod" startAt="2"/>
            </a:lvl1pPr>
          </a:lstStyle>
          <a:p>
            <a:pPr/>
            <a:r>
              <a:t>Réduction du bruit</a:t>
            </a:r>
          </a:p>
        </p:txBody>
      </p:sp>
      <p:sp>
        <p:nvSpPr>
          <p:cNvPr id="776" name="Filtre bilatéral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buAutoNum type="arabicPeriod" startAt="4"/>
            </a:pPr>
            <a:r>
              <a:t>Filtre bilatéral</a:t>
            </a:r>
          </a:p>
          <a:p>
            <a:pPr lvl="2">
              <a:buBlip>
                <a:blip r:embed="rId3"/>
              </a:buBlip>
            </a:pPr>
            <a:r>
              <a:t>Peut être itératif </a:t>
            </a:r>
          </a:p>
        </p:txBody>
      </p:sp>
      <p:sp>
        <p:nvSpPr>
          <p:cNvPr id="777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778" name="droppedImage.tiff" descr="droppedImage.tiff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57200" y="2921000"/>
            <a:ext cx="2933700" cy="2926247"/>
          </a:xfrm>
          <a:prstGeom prst="rect">
            <a:avLst/>
          </a:prstGeom>
        </p:spPr>
      </p:pic>
      <p:pic>
        <p:nvPicPr>
          <p:cNvPr id="779" name="droppedImage.tiff" descr="droppedImage.tiff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784600" y="5689600"/>
            <a:ext cx="2933700" cy="2997912"/>
          </a:xfrm>
          <a:prstGeom prst="rect">
            <a:avLst/>
          </a:prstGeom>
        </p:spPr>
      </p:pic>
      <p:pic>
        <p:nvPicPr>
          <p:cNvPr id="780" name="droppedImage.tiff" descr="droppedImage.tiff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6705600" y="1600200"/>
            <a:ext cx="2933700" cy="2984918"/>
          </a:xfrm>
          <a:prstGeom prst="rect">
            <a:avLst/>
          </a:prstGeom>
        </p:spPr>
      </p:pic>
      <p:pic>
        <p:nvPicPr>
          <p:cNvPr id="781" name="droppedImage.tiff" descr="droppedImage.tiff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9372600" y="5333999"/>
            <a:ext cx="2933701" cy="2946050"/>
          </a:xfrm>
          <a:prstGeom prst="rect">
            <a:avLst/>
          </a:prstGeom>
        </p:spPr>
      </p:pic>
      <p:sp>
        <p:nvSpPr>
          <p:cNvPr id="782" name="Arrow"/>
          <p:cNvSpPr/>
          <p:nvPr/>
        </p:nvSpPr>
        <p:spPr>
          <a:xfrm rot="3158313">
            <a:off x="3505199" y="4508500"/>
            <a:ext cx="1320801" cy="876300"/>
          </a:xfrm>
          <a:prstGeom prst="rightArrow">
            <a:avLst>
              <a:gd name="adj1" fmla="val 56297"/>
              <a:gd name="adj2" fmla="val 64476"/>
            </a:avLst>
          </a:prstGeom>
          <a:solidFill>
            <a:srgbClr val="D2DFF6"/>
          </a:solidFill>
          <a:ln w="12700">
            <a:miter lim="400000"/>
          </a:ln>
          <a:effectLst>
            <a:outerShdw sx="100000" sy="100000" kx="0" ky="0" algn="b" rotWithShape="0" blurRad="38100" dist="114300" dir="2700000">
              <a:srgbClr val="929292">
                <a:alpha val="49999"/>
              </a:srgbClr>
            </a:outerShdw>
          </a:effectLst>
        </p:spPr>
        <p:txBody>
          <a:bodyPr lIns="76200" tIns="76200" rIns="76200" bIns="76200" anchor="ctr"/>
          <a:lstStyle/>
          <a:p>
            <a:pPr algn="ctr" defTabSz="457200">
              <a:spcBef>
                <a:spcPts val="0"/>
              </a:spcBef>
              <a:defRPr>
                <a:solidFill>
                  <a:srgbClr val="232A32"/>
                </a:solidFill>
              </a:defRPr>
            </a:pPr>
          </a:p>
        </p:txBody>
      </p:sp>
      <p:sp>
        <p:nvSpPr>
          <p:cNvPr id="783" name="Arrow"/>
          <p:cNvSpPr/>
          <p:nvPr/>
        </p:nvSpPr>
        <p:spPr>
          <a:xfrm rot="19007333">
            <a:off x="5168609" y="4226138"/>
            <a:ext cx="1320801" cy="876301"/>
          </a:xfrm>
          <a:prstGeom prst="rightArrow">
            <a:avLst>
              <a:gd name="adj1" fmla="val 56297"/>
              <a:gd name="adj2" fmla="val 64476"/>
            </a:avLst>
          </a:prstGeom>
          <a:solidFill>
            <a:srgbClr val="D2DFF6"/>
          </a:solidFill>
          <a:ln w="12700">
            <a:miter lim="400000"/>
          </a:ln>
          <a:effectLst>
            <a:outerShdw sx="100000" sy="100000" kx="0" ky="0" algn="b" rotWithShape="0" blurRad="38100" dist="114300" dir="2700000">
              <a:srgbClr val="929292">
                <a:alpha val="49999"/>
              </a:srgbClr>
            </a:outerShdw>
          </a:effectLst>
        </p:spPr>
        <p:txBody>
          <a:bodyPr lIns="76200" tIns="76200" rIns="76200" bIns="76200" anchor="ctr"/>
          <a:lstStyle/>
          <a:p>
            <a:pPr algn="ctr" defTabSz="457200">
              <a:spcBef>
                <a:spcPts val="0"/>
              </a:spcBef>
              <a:defRPr>
                <a:solidFill>
                  <a:srgbClr val="232A32"/>
                </a:solidFill>
              </a:defRPr>
            </a:pPr>
          </a:p>
        </p:txBody>
      </p:sp>
      <p:sp>
        <p:nvSpPr>
          <p:cNvPr id="784" name="Arrow"/>
          <p:cNvSpPr/>
          <p:nvPr/>
        </p:nvSpPr>
        <p:spPr>
          <a:xfrm rot="3158313">
            <a:off x="9766009" y="4022938"/>
            <a:ext cx="1320801" cy="876301"/>
          </a:xfrm>
          <a:prstGeom prst="rightArrow">
            <a:avLst>
              <a:gd name="adj1" fmla="val 56297"/>
              <a:gd name="adj2" fmla="val 64476"/>
            </a:avLst>
          </a:prstGeom>
          <a:solidFill>
            <a:srgbClr val="D2DFF6"/>
          </a:solidFill>
          <a:ln w="12700">
            <a:miter lim="400000"/>
          </a:ln>
          <a:effectLst>
            <a:outerShdw sx="100000" sy="100000" kx="0" ky="0" algn="b" rotWithShape="0" blurRad="38100" dist="114300" dir="2700000">
              <a:srgbClr val="929292">
                <a:alpha val="49999"/>
              </a:srgbClr>
            </a:outerShdw>
          </a:effectLst>
        </p:spPr>
        <p:txBody>
          <a:bodyPr lIns="76200" tIns="76200" rIns="76200" bIns="76200" anchor="ctr"/>
          <a:lstStyle/>
          <a:p>
            <a:pPr algn="ctr" defTabSz="457200">
              <a:spcBef>
                <a:spcPts val="0"/>
              </a:spcBef>
              <a:defRPr>
                <a:solidFill>
                  <a:srgbClr val="232A32"/>
                </a:solidFill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Class="entr" nodeType="after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after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entr" nodeType="clickEffect" presetSubtype="0" presetID="1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7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Class="entr" nodeType="afterEffect" presetSubtype="0" presetID="1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783" grpId="3"/>
      <p:bldP build="whole" bldLvl="1" animBg="1" rev="0" advAuto="0" spid="779" grpId="2"/>
      <p:bldP build="whole" bldLvl="1" animBg="1" rev="0" advAuto="0" spid="780" grpId="4"/>
      <p:bldP build="whole" bldLvl="1" animBg="1" rev="0" advAuto="0" spid="784" grpId="5"/>
      <p:bldP build="whole" bldLvl="1" animBg="1" rev="0" advAuto="0" spid="782" grpId="1"/>
      <p:bldP build="whole" bldLvl="1" animBg="1" rev="0" advAuto="0" spid="781" grpId="6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6" name="Source : Matt Zucker Source : Matt Zucker" descr="Source : Matt Zucker Source : Matt Zucker"/>
          <p:cNvPicPr>
            <a:picLocks noChangeAspect="0"/>
          </p:cNvPicPr>
          <p:nvPr>
            <p:ph type="body" idx="21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88900" y="8912411"/>
            <a:ext cx="6108700" cy="587190"/>
          </a:xfrm>
          <a:prstGeom prst="rect">
            <a:avLst/>
          </a:prstGeom>
          <a:ln w="9525">
            <a:round/>
          </a:ln>
          <a:effectLst>
            <a:outerShdw sx="100000" sy="100000" kx="0" ky="0" algn="b" rotWithShape="0" blurRad="12700" dist="12700" dir="1980000">
              <a:srgbClr val="D6D6D6"/>
            </a:outerShdw>
          </a:effectLst>
        </p:spPr>
      </p:pic>
      <p:sp>
        <p:nvSpPr>
          <p:cNvPr id="787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88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89" name="Slide Number"/>
          <p:cNvSpPr txBox="1"/>
          <p:nvPr>
            <p:ph type="sldNum" sz="quarter" idx="2"/>
          </p:nvPr>
        </p:nvSpPr>
        <p:spPr>
          <a:xfrm>
            <a:off x="6387970" y="9093200"/>
            <a:ext cx="229871" cy="3302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790" name="filter-slides (glissé(e)s) 1.pdf" descr="filter-slides (glissé(e)s) 1.pdf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003611" y="1778000"/>
            <a:ext cx="8603878" cy="67183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788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Slide Number"/>
          <p:cNvSpPr txBox="1"/>
          <p:nvPr>
            <p:ph type="sldNum" sz="quarter" idx="2"/>
          </p:nvPr>
        </p:nvSpPr>
        <p:spPr>
          <a:xfrm>
            <a:off x="11772392" y="8886613"/>
            <a:ext cx="257049" cy="38703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45" name="Rectangle"/>
          <p:cNvSpPr/>
          <p:nvPr/>
        </p:nvSpPr>
        <p:spPr>
          <a:xfrm>
            <a:off x="11568853" y="8927253"/>
            <a:ext cx="772161" cy="48768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65023" tIns="65023" rIns="65023" bIns="65023" anchor="ctr"/>
          <a:lstStyle/>
          <a:p>
            <a:pPr defTabSz="1300480">
              <a:spcBef>
                <a:spcPts val="0"/>
              </a:spcBef>
              <a:buClrTx/>
              <a:defRPr sz="3400">
                <a:solidFill>
                  <a:srgbClr val="000000"/>
                </a:solidFill>
              </a:defRPr>
            </a:pPr>
          </a:p>
        </p:txBody>
      </p:sp>
      <p:sp>
        <p:nvSpPr>
          <p:cNvPr id="146" name="Filtres passe-bas"/>
          <p:cNvSpPr txBox="1"/>
          <p:nvPr>
            <p:ph type="title" idx="4294967295"/>
          </p:nvPr>
        </p:nvSpPr>
        <p:spPr>
          <a:xfrm>
            <a:off x="975359" y="216746"/>
            <a:ext cx="11054082" cy="1625601"/>
          </a:xfrm>
          <a:prstGeom prst="rect">
            <a:avLst/>
          </a:prstGeom>
        </p:spPr>
        <p:txBody>
          <a:bodyPr lIns="65023" tIns="65023" rIns="65023" bIns="65023"/>
          <a:lstStyle>
            <a:lvl1pPr marL="0" indent="0" defTabSz="1300480">
              <a:buSzTx/>
              <a:buNone/>
              <a:defRPr b="0" cap="none" sz="50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Filtres passe-bas</a:t>
            </a:r>
          </a:p>
        </p:txBody>
      </p:sp>
      <p:sp>
        <p:nvSpPr>
          <p:cNvPr id="147" name="Exemple :"/>
          <p:cNvSpPr txBox="1"/>
          <p:nvPr/>
        </p:nvSpPr>
        <p:spPr>
          <a:xfrm>
            <a:off x="344988" y="2971235"/>
            <a:ext cx="1283268" cy="4483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defTabSz="1300480">
              <a:spcBef>
                <a:spcPts val="0"/>
              </a:spcBef>
              <a:buClrTx/>
              <a:defRPr sz="2200">
                <a:solidFill>
                  <a:srgbClr val="000000"/>
                </a:solidFill>
              </a:defRPr>
            </a:lvl1pPr>
          </a:lstStyle>
          <a:p>
            <a:pPr/>
            <a:r>
              <a:t>Exemple :</a:t>
            </a:r>
          </a:p>
        </p:txBody>
      </p:sp>
      <p:sp>
        <p:nvSpPr>
          <p:cNvPr id="148" name="Filtres utilisés lors de filtrages fréquentiels"/>
          <p:cNvSpPr txBox="1"/>
          <p:nvPr/>
        </p:nvSpPr>
        <p:spPr>
          <a:xfrm>
            <a:off x="1464846" y="1262097"/>
            <a:ext cx="4047143" cy="3870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defTabSz="1300480">
              <a:spcBef>
                <a:spcPts val="0"/>
              </a:spcBef>
              <a:buClrTx/>
              <a:defRPr sz="1800">
                <a:solidFill>
                  <a:srgbClr val="000000"/>
                </a:solidFill>
              </a:defRPr>
            </a:lvl1pPr>
          </a:lstStyle>
          <a:p>
            <a:pPr/>
            <a:r>
              <a:t>Filtres utilisés lors de filtrages fréquentiels</a:t>
            </a:r>
          </a:p>
        </p:txBody>
      </p:sp>
      <p:pic>
        <p:nvPicPr>
          <p:cNvPr id="149" name="image.pdf" descr="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650631" y="2587413"/>
            <a:ext cx="778934" cy="340925"/>
          </a:xfrm>
          <a:prstGeom prst="rect">
            <a:avLst/>
          </a:prstGeom>
          <a:ln w="12700">
            <a:miter lim="400000"/>
          </a:ln>
        </p:spPr>
      </p:pic>
      <p:pic>
        <p:nvPicPr>
          <p:cNvPr id="150" name="image.pdf" descr="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296746" y="2551288"/>
            <a:ext cx="824090" cy="386081"/>
          </a:xfrm>
          <a:prstGeom prst="rect">
            <a:avLst/>
          </a:prstGeom>
          <a:ln w="12700">
            <a:miter lim="400000"/>
          </a:ln>
        </p:spPr>
      </p:pic>
      <p:pic>
        <p:nvPicPr>
          <p:cNvPr id="151" name="image.pdf" descr="image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913510" y="2524195"/>
            <a:ext cx="846668" cy="386081"/>
          </a:xfrm>
          <a:prstGeom prst="rect">
            <a:avLst/>
          </a:prstGeom>
          <a:ln w="12700">
            <a:miter lim="400000"/>
          </a:ln>
        </p:spPr>
      </p:pic>
      <p:pic>
        <p:nvPicPr>
          <p:cNvPr id="152" name="image.pdf" descr="image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0376746" y="2497102"/>
            <a:ext cx="984392" cy="386081"/>
          </a:xfrm>
          <a:prstGeom prst="rect">
            <a:avLst/>
          </a:prstGeom>
          <a:ln w="12700">
            <a:miter lim="400000"/>
          </a:ln>
        </p:spPr>
      </p:pic>
      <p:sp>
        <p:nvSpPr>
          <p:cNvPr id="153" name="Rectangle"/>
          <p:cNvSpPr/>
          <p:nvPr/>
        </p:nvSpPr>
        <p:spPr>
          <a:xfrm>
            <a:off x="9997440" y="3508586"/>
            <a:ext cx="636694" cy="704428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defTabSz="1300480">
              <a:spcBef>
                <a:spcPts val="0"/>
              </a:spcBef>
              <a:buClrTx/>
              <a:defRPr sz="3400">
                <a:solidFill>
                  <a:srgbClr val="000000"/>
                </a:solidFill>
              </a:defRPr>
            </a:pPr>
          </a:p>
        </p:txBody>
      </p:sp>
      <p:pic>
        <p:nvPicPr>
          <p:cNvPr id="154" name="image.pdf" descr="image.pd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7938346" y="4707466"/>
            <a:ext cx="688623" cy="27319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57" name="Group"/>
          <p:cNvGrpSpPr/>
          <p:nvPr/>
        </p:nvGrpSpPr>
        <p:grpSpPr>
          <a:xfrm>
            <a:off x="2049400" y="2885439"/>
            <a:ext cx="2274245" cy="3541196"/>
            <a:chOff x="0" y="0"/>
            <a:chExt cx="2274243" cy="3541194"/>
          </a:xfrm>
        </p:grpSpPr>
        <p:pic>
          <p:nvPicPr>
            <p:cNvPr id="155" name="cameraman" descr="cameraman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0" y="0"/>
              <a:ext cx="2274244" cy="232938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56" name="« cameraman »"/>
            <p:cNvSpPr/>
            <p:nvPr/>
          </p:nvSpPr>
          <p:spPr>
            <a:xfrm>
              <a:off x="52138" y="2271194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65023" tIns="65023" rIns="65023" bIns="65023" numCol="1" anchor="t">
              <a:spAutoFit/>
            </a:bodyPr>
            <a:lstStyle>
              <a:lvl1pPr defTabSz="1300480">
                <a:spcBef>
                  <a:spcPts val="0"/>
                </a:spcBef>
                <a:buClrTx/>
                <a:defRPr sz="1600">
                  <a:solidFill>
                    <a:srgbClr val="000000"/>
                  </a:solidFill>
                </a:defRPr>
              </a:lvl1pPr>
            </a:lstStyle>
            <a:p>
              <a:pPr/>
              <a:r>
                <a:t>« cameraman »</a:t>
              </a:r>
            </a:p>
          </p:txBody>
        </p:sp>
      </p:grpSp>
      <p:pic>
        <p:nvPicPr>
          <p:cNvPr id="158" name="fftCameraman" descr="fftCameraman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4488462" y="2903502"/>
            <a:ext cx="2291645" cy="2291645"/>
          </a:xfrm>
          <a:prstGeom prst="rect">
            <a:avLst/>
          </a:prstGeom>
          <a:ln w="12700">
            <a:miter lim="400000"/>
          </a:ln>
        </p:spPr>
      </p:pic>
      <p:pic>
        <p:nvPicPr>
          <p:cNvPr id="159" name="fftCameramanHPfilter" descr="fftCameramanHPfilter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9703928" y="2862862"/>
            <a:ext cx="2332286" cy="2332285"/>
          </a:xfrm>
          <a:prstGeom prst="rect">
            <a:avLst/>
          </a:prstGeom>
          <a:ln w="12700">
            <a:miter lim="400000"/>
          </a:ln>
        </p:spPr>
      </p:pic>
      <p:pic>
        <p:nvPicPr>
          <p:cNvPr id="160" name="filtreLP" descr="filtreLP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7143608" y="2889955"/>
            <a:ext cx="2278099" cy="227809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1" name="image.pdf" descr="image.pdf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7423573" y="5174826"/>
            <a:ext cx="1745263" cy="34092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74" name="Group"/>
          <p:cNvGrpSpPr/>
          <p:nvPr/>
        </p:nvGrpSpPr>
        <p:grpSpPr>
          <a:xfrm>
            <a:off x="451555" y="6005688"/>
            <a:ext cx="12133299" cy="3303130"/>
            <a:chOff x="0" y="0"/>
            <a:chExt cx="12133298" cy="3303128"/>
          </a:xfrm>
        </p:grpSpPr>
        <p:grpSp>
          <p:nvGrpSpPr>
            <p:cNvPr id="164" name="Group"/>
            <p:cNvGrpSpPr/>
            <p:nvPr/>
          </p:nvGrpSpPr>
          <p:grpSpPr>
            <a:xfrm>
              <a:off x="9311075" y="27093"/>
              <a:ext cx="2822224" cy="3276036"/>
              <a:chOff x="0" y="0"/>
              <a:chExt cx="2822222" cy="3276035"/>
            </a:xfrm>
          </p:grpSpPr>
          <p:pic>
            <p:nvPicPr>
              <p:cNvPr id="162" name="image.pdf" descr="image.pdf"/>
              <p:cNvPicPr>
                <a:picLocks noChangeAspect="1"/>
              </p:cNvPicPr>
              <p:nvPr/>
            </p:nvPicPr>
            <p:blipFill>
              <a:blip r:embed="rId12">
                <a:extLst/>
              </a:blip>
              <a:stretch>
                <a:fillRect/>
              </a:stretch>
            </p:blipFill>
            <p:spPr>
              <a:xfrm>
                <a:off x="593795" y="2935111"/>
                <a:ext cx="1632375" cy="34092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63" name="cameramanHp_8" descr="cameramanHp_8"/>
              <p:cNvPicPr>
                <a:picLocks noChangeAspect="1"/>
              </p:cNvPicPr>
              <p:nvPr/>
            </p:nvPicPr>
            <p:blipFill>
              <a:blip r:embed="rId13">
                <a:extLst/>
              </a:blip>
              <a:stretch>
                <a:fillRect/>
              </a:stretch>
            </p:blipFill>
            <p:spPr>
              <a:xfrm>
                <a:off x="0" y="0"/>
                <a:ext cx="2822223" cy="282222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67" name="Group"/>
            <p:cNvGrpSpPr/>
            <p:nvPr/>
          </p:nvGrpSpPr>
          <p:grpSpPr>
            <a:xfrm>
              <a:off x="6245013" y="27093"/>
              <a:ext cx="2819965" cy="3208303"/>
              <a:chOff x="0" y="0"/>
              <a:chExt cx="2819964" cy="3208302"/>
            </a:xfrm>
          </p:grpSpPr>
          <p:pic>
            <p:nvPicPr>
              <p:cNvPr id="165" name="image.pdf" descr="image.pdf"/>
              <p:cNvPicPr>
                <a:picLocks noChangeAspect="1"/>
              </p:cNvPicPr>
              <p:nvPr/>
            </p:nvPicPr>
            <p:blipFill>
              <a:blip r:embed="rId14">
                <a:extLst/>
              </a:blip>
              <a:stretch>
                <a:fillRect/>
              </a:stretch>
            </p:blipFill>
            <p:spPr>
              <a:xfrm>
                <a:off x="523804" y="2867377"/>
                <a:ext cx="1747521" cy="34092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66" name="cameramanHp_16" descr="cameramanHp_16"/>
              <p:cNvPicPr>
                <a:picLocks noChangeAspect="1"/>
              </p:cNvPicPr>
              <p:nvPr/>
            </p:nvPicPr>
            <p:blipFill>
              <a:blip r:embed="rId15">
                <a:extLst/>
              </a:blip>
              <a:stretch>
                <a:fillRect/>
              </a:stretch>
            </p:blipFill>
            <p:spPr>
              <a:xfrm>
                <a:off x="0" y="0"/>
                <a:ext cx="2819965" cy="281996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70" name="Group"/>
            <p:cNvGrpSpPr/>
            <p:nvPr/>
          </p:nvGrpSpPr>
          <p:grpSpPr>
            <a:xfrm>
              <a:off x="3115733" y="13546"/>
              <a:ext cx="2849317" cy="3235397"/>
              <a:chOff x="0" y="0"/>
              <a:chExt cx="2849315" cy="3235395"/>
            </a:xfrm>
          </p:grpSpPr>
          <p:pic>
            <p:nvPicPr>
              <p:cNvPr id="168" name="cameramanHp_32" descr="cameramanHp_32"/>
              <p:cNvPicPr>
                <a:picLocks noChangeAspect="1"/>
              </p:cNvPicPr>
              <p:nvPr/>
            </p:nvPicPr>
            <p:blipFill>
              <a:blip r:embed="rId16">
                <a:extLst/>
              </a:blip>
              <a:stretch>
                <a:fillRect/>
              </a:stretch>
            </p:blipFill>
            <p:spPr>
              <a:xfrm>
                <a:off x="0" y="0"/>
                <a:ext cx="2849316" cy="284931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69" name="image.pdf" descr="image.pdf"/>
              <p:cNvPicPr>
                <a:picLocks noChangeAspect="1"/>
              </p:cNvPicPr>
              <p:nvPr/>
            </p:nvPicPr>
            <p:blipFill>
              <a:blip r:embed="rId17">
                <a:extLst/>
              </a:blip>
              <a:stretch>
                <a:fillRect/>
              </a:stretch>
            </p:blipFill>
            <p:spPr>
              <a:xfrm>
                <a:off x="562186" y="2894471"/>
                <a:ext cx="1722686" cy="34092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73" name="Group"/>
            <p:cNvGrpSpPr/>
            <p:nvPr/>
          </p:nvGrpSpPr>
          <p:grpSpPr>
            <a:xfrm>
              <a:off x="0" y="0"/>
              <a:ext cx="2862863" cy="3235396"/>
              <a:chOff x="0" y="0"/>
              <a:chExt cx="2862862" cy="3235395"/>
            </a:xfrm>
          </p:grpSpPr>
          <p:pic>
            <p:nvPicPr>
              <p:cNvPr id="171" name="cameramanHp_64" descr="cameramanHp_64"/>
              <p:cNvPicPr>
                <a:picLocks noChangeAspect="1"/>
              </p:cNvPicPr>
              <p:nvPr/>
            </p:nvPicPr>
            <p:blipFill>
              <a:blip r:embed="rId18">
                <a:extLst/>
              </a:blip>
              <a:stretch>
                <a:fillRect/>
              </a:stretch>
            </p:blipFill>
            <p:spPr>
              <a:xfrm>
                <a:off x="0" y="0"/>
                <a:ext cx="2862863" cy="286286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72" name="image.pdf" descr="image.pdf"/>
              <p:cNvPicPr>
                <a:picLocks noChangeAspect="1"/>
              </p:cNvPicPr>
              <p:nvPr/>
            </p:nvPicPr>
            <p:blipFill>
              <a:blip r:embed="rId19">
                <a:extLst/>
              </a:blip>
              <a:stretch>
                <a:fillRect/>
              </a:stretch>
            </p:blipFill>
            <p:spPr>
              <a:xfrm>
                <a:off x="589280" y="2894471"/>
                <a:ext cx="1724943" cy="34092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sp>
        <p:nvSpPr>
          <p:cNvPr id="175" name="Filtre passe-bas rectangulaire: élimine toutes les fréquences situées au-delà d’un certain seuil.  Le…"/>
          <p:cNvSpPr txBox="1"/>
          <p:nvPr/>
        </p:nvSpPr>
        <p:spPr>
          <a:xfrm>
            <a:off x="620437" y="1679786"/>
            <a:ext cx="11354356" cy="7785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/>
          <a:p>
            <a:pPr defTabSz="1300480">
              <a:spcBef>
                <a:spcPts val="0"/>
              </a:spcBef>
              <a:buClrTx/>
              <a:defRPr b="1" sz="2200">
                <a:solidFill>
                  <a:srgbClr val="000000"/>
                </a:solidFill>
              </a:defRPr>
            </a:pPr>
            <a:r>
              <a:t>Filtre passe-bas rectangulaire</a:t>
            </a:r>
            <a:r>
              <a:rPr b="0"/>
              <a:t>: élimine toutes les fréquences situées au-delà d’un certain seuil.  Le </a:t>
            </a:r>
          </a:p>
          <a:p>
            <a:pPr defTabSz="1300480">
              <a:spcBef>
                <a:spcPts val="0"/>
              </a:spcBef>
              <a:buClrTx/>
              <a:defRPr sz="2200">
                <a:solidFill>
                  <a:srgbClr val="000000"/>
                </a:solidFill>
              </a:defRPr>
            </a:pPr>
            <a:r>
              <a:t>			filtre passe-bas rectangulaire est la fonction « </a:t>
            </a:r>
            <a:r>
              <a:rPr b="1"/>
              <a:t>porte</a:t>
            </a:r>
            <a:r>
              <a:t> ».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74" grpId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2" name="Source : Matt Zucker Source : Matt Zucker" descr="Source : Matt Zucker Source : Matt Zucker"/>
          <p:cNvPicPr>
            <a:picLocks noChangeAspect="0"/>
          </p:cNvPicPr>
          <p:nvPr>
            <p:ph type="body" idx="21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88900" y="8912411"/>
            <a:ext cx="6108700" cy="587190"/>
          </a:xfrm>
          <a:prstGeom prst="rect">
            <a:avLst/>
          </a:prstGeom>
          <a:ln w="9525">
            <a:round/>
          </a:ln>
          <a:effectLst>
            <a:outerShdw sx="100000" sy="100000" kx="0" ky="0" algn="b" rotWithShape="0" blurRad="12700" dist="12700" dir="1980000">
              <a:srgbClr val="D6D6D6"/>
            </a:outerShdw>
          </a:effectLst>
        </p:spPr>
      </p:pic>
      <p:sp>
        <p:nvSpPr>
          <p:cNvPr id="793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94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95" name="Slide Number"/>
          <p:cNvSpPr txBox="1"/>
          <p:nvPr>
            <p:ph type="sldNum" sz="quarter" idx="2"/>
          </p:nvPr>
        </p:nvSpPr>
        <p:spPr>
          <a:xfrm>
            <a:off x="6387970" y="9093200"/>
            <a:ext cx="229871" cy="3302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796" name="filter-slides (glissé(e)s) 3.pdf" descr="filter-slides (glissé(e)s) 3.pdf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006600" y="1778000"/>
            <a:ext cx="8603877" cy="67183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794" grpId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" name="Source : Matt Zucker Source : Matt Zucker" descr="Source : Matt Zucker Source : Matt Zucker"/>
          <p:cNvPicPr>
            <a:picLocks noChangeAspect="0"/>
          </p:cNvPicPr>
          <p:nvPr>
            <p:ph type="body" idx="21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88900" y="8912411"/>
            <a:ext cx="6108700" cy="587190"/>
          </a:xfrm>
          <a:prstGeom prst="rect">
            <a:avLst/>
          </a:prstGeom>
          <a:ln w="9525">
            <a:round/>
          </a:ln>
          <a:effectLst>
            <a:outerShdw sx="100000" sy="100000" kx="0" ky="0" algn="b" rotWithShape="0" blurRad="12700" dist="12700" dir="1980000">
              <a:srgbClr val="D6D6D6"/>
            </a:outerShdw>
          </a:effectLst>
        </p:spPr>
      </p:pic>
      <p:sp>
        <p:nvSpPr>
          <p:cNvPr id="799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00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01" name="Slide Number"/>
          <p:cNvSpPr txBox="1"/>
          <p:nvPr>
            <p:ph type="sldNum" sz="quarter" idx="2"/>
          </p:nvPr>
        </p:nvSpPr>
        <p:spPr>
          <a:xfrm>
            <a:off x="6387970" y="9093200"/>
            <a:ext cx="229871" cy="3302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802" name="filter-slides (glissé(e)s) 4.pdf" descr="filter-slides (glissé(e)s) 4.pdf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006600" y="1778000"/>
            <a:ext cx="8603877" cy="67183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800" grpId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4" name="Source : Matt Zucker Source : Matt Zucker" descr="Source : Matt Zucker Source : Matt Zucker"/>
          <p:cNvPicPr>
            <a:picLocks noChangeAspect="0"/>
          </p:cNvPicPr>
          <p:nvPr>
            <p:ph type="body" idx="21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88900" y="8912411"/>
            <a:ext cx="6108700" cy="587190"/>
          </a:xfrm>
          <a:prstGeom prst="rect">
            <a:avLst/>
          </a:prstGeom>
          <a:ln w="9525">
            <a:round/>
          </a:ln>
          <a:effectLst>
            <a:outerShdw sx="100000" sy="100000" kx="0" ky="0" algn="b" rotWithShape="0" blurRad="12700" dist="12700" dir="1980000">
              <a:srgbClr val="D6D6D6"/>
            </a:outerShdw>
          </a:effectLst>
        </p:spPr>
      </p:pic>
      <p:sp>
        <p:nvSpPr>
          <p:cNvPr id="805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06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07" name="Slide Number"/>
          <p:cNvSpPr txBox="1"/>
          <p:nvPr>
            <p:ph type="sldNum" sz="quarter" idx="2"/>
          </p:nvPr>
        </p:nvSpPr>
        <p:spPr>
          <a:xfrm>
            <a:off x="6387970" y="9093200"/>
            <a:ext cx="229871" cy="3302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808" name="filter-slides (glissé(e)s) 5.pdf" descr="filter-slides (glissé(e)s) 5.pdf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006600" y="1778000"/>
            <a:ext cx="8603877" cy="67183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806" grpId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0" name="Rehaussement du contrast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solidFill>
                  <a:srgbClr val="4C4C4F">
                    <a:alpha val="60000"/>
                  </a:srgbClr>
                </a:solidFill>
              </a:defRPr>
            </a:pPr>
            <a:r>
              <a:t>Rehaussement du contraste</a:t>
            </a:r>
          </a:p>
          <a:p>
            <a:pPr>
              <a:defRPr>
                <a:solidFill>
                  <a:srgbClr val="4C4C4F">
                    <a:alpha val="60000"/>
                  </a:srgbClr>
                </a:solidFill>
              </a:defRPr>
            </a:pPr>
            <a:r>
              <a:t>Réduction du bruit</a:t>
            </a:r>
          </a:p>
          <a:p>
            <a:pPr/>
            <a:r>
              <a:t>Amélioration de la netteté</a:t>
            </a:r>
          </a:p>
          <a:p>
            <a:pPr lvl="1"/>
            <a:r>
              <a:t>Filtrage passe-haut</a:t>
            </a:r>
          </a:p>
          <a:p>
            <a:pPr lvl="1"/>
            <a:r>
              <a:t>Rehaussement des contours</a:t>
            </a:r>
          </a:p>
          <a:p>
            <a:pPr lvl="1"/>
            <a:r>
              <a:t>2e dérivée de l’image</a:t>
            </a:r>
          </a:p>
          <a:p>
            <a:pPr>
              <a:defRPr>
                <a:solidFill>
                  <a:srgbClr val="4C4C4F">
                    <a:alpha val="60000"/>
                  </a:srgbClr>
                </a:solidFill>
              </a:defRPr>
            </a:pPr>
            <a:r>
              <a:t>Corrélation</a:t>
            </a:r>
          </a:p>
        </p:txBody>
      </p:sp>
      <p:sp>
        <p:nvSpPr>
          <p:cNvPr id="811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3" name="Source : DIP 2 Source : DIP 2" descr="Source : DIP 2 Source : DIP 2"/>
          <p:cNvPicPr>
            <a:picLocks noChangeAspect="0"/>
          </p:cNvPicPr>
          <p:nvPr>
            <p:ph type="body" idx="21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88900" y="8912411"/>
            <a:ext cx="6108700" cy="587190"/>
          </a:xfrm>
          <a:prstGeom prst="rect">
            <a:avLst/>
          </a:prstGeom>
          <a:ln w="9525">
            <a:round/>
          </a:ln>
          <a:effectLst>
            <a:outerShdw sx="100000" sy="100000" kx="0" ky="0" algn="b" rotWithShape="0" blurRad="12700" dist="12700" dir="1980000">
              <a:srgbClr val="D6D6D6"/>
            </a:outerShdw>
          </a:effectLst>
        </p:spPr>
      </p:pic>
      <p:sp>
        <p:nvSpPr>
          <p:cNvPr id="814" name="Filtrage passe-haut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Filtrage passe-haut </a:t>
            </a:r>
          </a:p>
          <a:p>
            <a:pPr lvl="2">
              <a:buBlip>
                <a:blip r:embed="rId3"/>
              </a:buBlip>
            </a:pPr>
            <a:r>
              <a:t>Rappel du filtre idéal</a:t>
            </a:r>
          </a:p>
          <a:p>
            <a:pPr lvl="3"/>
            <a:r>
              <a:t>Élimine toutes les fréquences situées en deçà d’un certain seuil</a:t>
            </a:r>
          </a:p>
        </p:txBody>
      </p:sp>
      <p:sp>
        <p:nvSpPr>
          <p:cNvPr id="815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816" name="Amélioration de la netteté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buAutoNum type="arabicPeriod" startAt="3"/>
            </a:lvl1pPr>
          </a:lstStyle>
          <a:p>
            <a:pPr/>
            <a:r>
              <a:t>Amélioration de la netteté</a:t>
            </a:r>
          </a:p>
        </p:txBody>
      </p:sp>
      <p:grpSp>
        <p:nvGrpSpPr>
          <p:cNvPr id="827" name="Group"/>
          <p:cNvGrpSpPr/>
          <p:nvPr/>
        </p:nvGrpSpPr>
        <p:grpSpPr>
          <a:xfrm>
            <a:off x="393700" y="3281684"/>
            <a:ext cx="4203700" cy="5613401"/>
            <a:chOff x="-88900" y="-114300"/>
            <a:chExt cx="4203700" cy="5613400"/>
          </a:xfrm>
        </p:grpSpPr>
        <p:pic>
          <p:nvPicPr>
            <p:cNvPr id="817" name="1D 1D" descr="1D 1D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-88900" y="-114300"/>
              <a:ext cx="4203700" cy="5613400"/>
            </a:xfrm>
            <a:prstGeom prst="rect">
              <a:avLst/>
            </a:prstGeom>
            <a:effectLst/>
          </p:spPr>
        </p:pic>
        <p:sp>
          <p:nvSpPr>
            <p:cNvPr id="818" name="Line"/>
            <p:cNvSpPr/>
            <p:nvPr/>
          </p:nvSpPr>
          <p:spPr>
            <a:xfrm flipV="1">
              <a:off x="441040" y="2124512"/>
              <a:ext cx="3075723" cy="2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round/>
              <a:headEnd type="triangle" w="med" len="sm"/>
              <a:tailEnd type="stealth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914400">
                <a:spcBef>
                  <a:spcPts val="0"/>
                </a:spcBef>
                <a:buClrTx/>
                <a:tabLst>
                  <a:tab pos="914400" algn="l"/>
                </a:tabLst>
                <a:defRPr>
                  <a:solidFill>
                    <a:srgbClr val="232A32"/>
                  </a:solidFill>
                </a:defRPr>
              </a:pPr>
            </a:p>
          </p:txBody>
        </p:sp>
        <p:sp>
          <p:nvSpPr>
            <p:cNvPr id="819" name="Line"/>
            <p:cNvSpPr/>
            <p:nvPr/>
          </p:nvSpPr>
          <p:spPr>
            <a:xfrm flipV="1">
              <a:off x="1945384" y="743857"/>
              <a:ext cx="10893" cy="1397853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round/>
              <a:headEnd type="triangle" w="med" len="sm"/>
              <a:tailEnd type="stealth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914400">
                <a:spcBef>
                  <a:spcPts val="0"/>
                </a:spcBef>
                <a:buClrTx/>
                <a:tabLst>
                  <a:tab pos="914400" algn="l"/>
                </a:tabLst>
                <a:defRPr>
                  <a:solidFill>
                    <a:srgbClr val="232A32"/>
                  </a:solidFill>
                </a:defRPr>
              </a:pPr>
            </a:p>
          </p:txBody>
        </p:sp>
        <p:sp>
          <p:nvSpPr>
            <p:cNvPr id="820" name="Line"/>
            <p:cNvSpPr/>
            <p:nvPr/>
          </p:nvSpPr>
          <p:spPr>
            <a:xfrm>
              <a:off x="373749" y="1136274"/>
              <a:ext cx="3129918" cy="9814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601" y="0"/>
                  </a:lnTo>
                  <a:lnTo>
                    <a:pt x="5601" y="21600"/>
                  </a:lnTo>
                  <a:lnTo>
                    <a:pt x="16124" y="21600"/>
                  </a:lnTo>
                  <a:lnTo>
                    <a:pt x="16124" y="377"/>
                  </a:lnTo>
                  <a:lnTo>
                    <a:pt x="21600" y="0"/>
                  </a:lnTo>
                </a:path>
              </a:pathLst>
            </a:custGeom>
            <a:noFill/>
            <a:ln w="254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914400">
                <a:spcBef>
                  <a:spcPts val="0"/>
                </a:spcBef>
                <a:buClrTx/>
                <a:tabLst>
                  <a:tab pos="914400" algn="l"/>
                </a:tabLst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76200" dist="12700" dir="5400000">
                      <a:srgbClr val="000000">
                        <a:alpha val="50000"/>
                      </a:srgbClr>
                    </a:outerShdw>
                  </a:effectLst>
                  <a:latin typeface="Bradley Hand ITC TT-Bold"/>
                  <a:ea typeface="Bradley Hand ITC TT-Bold"/>
                  <a:cs typeface="Bradley Hand ITC TT-Bold"/>
                  <a:sym typeface="Bradley Hand ITC TT-Bold"/>
                </a:defRPr>
              </a:pPr>
            </a:p>
          </p:txBody>
        </p:sp>
        <p:sp>
          <p:nvSpPr>
            <p:cNvPr id="821" name="1"/>
            <p:cNvSpPr/>
            <p:nvPr/>
          </p:nvSpPr>
          <p:spPr>
            <a:xfrm>
              <a:off x="1547692" y="710150"/>
              <a:ext cx="292101" cy="4543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6200" tIns="76200" rIns="76200" bIns="76200" numCol="1" anchor="ctr">
              <a:noAutofit/>
            </a:bodyPr>
            <a:lstStyle>
              <a:lvl1pPr algn="ctr" defTabSz="457200">
                <a:spcBef>
                  <a:spcPts val="0"/>
                </a:spcBef>
                <a:defRPr>
                  <a:solidFill>
                    <a:srgbClr val="232A32"/>
                  </a:solidFill>
                </a:defRPr>
              </a:lvl1pPr>
            </a:lstStyle>
            <a:p>
              <a:pPr/>
              <a:r>
                <a:t>1</a:t>
              </a:r>
            </a:p>
          </p:txBody>
        </p:sp>
        <p:sp>
          <p:nvSpPr>
            <p:cNvPr id="822" name="-1/(2S)"/>
            <p:cNvSpPr/>
            <p:nvPr/>
          </p:nvSpPr>
          <p:spPr>
            <a:xfrm>
              <a:off x="785544" y="2173387"/>
              <a:ext cx="882857" cy="4191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6200" tIns="76200" rIns="76200" bIns="76200" numCol="1" anchor="ctr">
              <a:noAutofit/>
            </a:bodyPr>
            <a:lstStyle/>
            <a:p>
              <a:pPr algn="ctr" defTabSz="457200">
                <a:spcBef>
                  <a:spcPts val="0"/>
                </a:spcBef>
                <a:defRPr>
                  <a:solidFill>
                    <a:srgbClr val="232A32"/>
                  </a:solidFill>
                </a:defRPr>
              </a:pPr>
              <a:r>
                <a:t>-1/(2</a:t>
              </a:r>
              <a:r>
                <a:rPr i="1"/>
                <a:t>S</a:t>
              </a:r>
              <a:r>
                <a:t>)</a:t>
              </a:r>
            </a:p>
          </p:txBody>
        </p:sp>
        <p:sp>
          <p:nvSpPr>
            <p:cNvPr id="823" name="1/(2S)"/>
            <p:cNvSpPr/>
            <p:nvPr/>
          </p:nvSpPr>
          <p:spPr>
            <a:xfrm>
              <a:off x="2445062" y="2147987"/>
              <a:ext cx="889275" cy="4699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6200" tIns="76200" rIns="76200" bIns="76200" numCol="1" anchor="ctr">
              <a:noAutofit/>
            </a:bodyPr>
            <a:lstStyle/>
            <a:p>
              <a:pPr algn="ctr" defTabSz="457200">
                <a:spcBef>
                  <a:spcPts val="0"/>
                </a:spcBef>
                <a:defRPr>
                  <a:solidFill>
                    <a:srgbClr val="232A32"/>
                  </a:solidFill>
                </a:defRPr>
              </a:pPr>
              <a:r>
                <a:t>1/(2</a:t>
              </a:r>
              <a:r>
                <a:rPr i="1"/>
                <a:t>S</a:t>
              </a:r>
              <a:r>
                <a:t>)</a:t>
              </a:r>
            </a:p>
          </p:txBody>
        </p:sp>
        <p:sp>
          <p:nvSpPr>
            <p:cNvPr id="824" name="H(u) = 1 - Π(Su)"/>
            <p:cNvSpPr/>
            <p:nvPr/>
          </p:nvSpPr>
          <p:spPr>
            <a:xfrm>
              <a:off x="813796" y="253104"/>
              <a:ext cx="2006601" cy="43513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6200" tIns="76200" rIns="76200" bIns="76200" numCol="1" anchor="ctr">
              <a:noAutofit/>
            </a:bodyPr>
            <a:lstStyle/>
            <a:p>
              <a:pPr algn="ctr" defTabSz="457200">
                <a:spcBef>
                  <a:spcPts val="0"/>
                </a:spcBef>
                <a:defRPr>
                  <a:solidFill>
                    <a:srgbClr val="232A32"/>
                  </a:solidFill>
                </a:defRPr>
              </a:pPr>
              <a:r>
                <a:rPr i="1"/>
                <a:t>H</a:t>
              </a:r>
              <a:r>
                <a:t>(</a:t>
              </a:r>
              <a:r>
                <a:rPr i="1"/>
                <a:t>u</a:t>
              </a:r>
              <a:r>
                <a:t>) = 1 - Π(</a:t>
              </a:r>
              <a:r>
                <a:rPr i="1"/>
                <a:t>Su</a:t>
              </a:r>
              <a:r>
                <a:t>)</a:t>
              </a:r>
            </a:p>
          </p:txBody>
        </p:sp>
        <p:pic>
          <p:nvPicPr>
            <p:cNvPr id="825" name="image.png" descr="image.png"/>
            <p:cNvPicPr>
              <a:picLocks noChangeAspect="0"/>
            </p:cNvPicPr>
            <p:nvPr/>
          </p:nvPicPr>
          <p:blipFill>
            <a:blip r:embed="rId5">
              <a:extLst/>
            </a:blip>
            <a:srcRect l="826" t="49381" r="67555" b="15648"/>
            <a:stretch>
              <a:fillRect/>
            </a:stretch>
          </p:blipFill>
          <p:spPr>
            <a:xfrm>
              <a:off x="263525" y="3703315"/>
              <a:ext cx="3187700" cy="13716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26" name="temp.pdf" descr="temp.pdf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539955" y="2915915"/>
              <a:ext cx="2636275" cy="6985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828" name="u"/>
          <p:cNvSpPr/>
          <p:nvPr/>
        </p:nvSpPr>
        <p:spPr>
          <a:xfrm>
            <a:off x="3890757" y="5815645"/>
            <a:ext cx="292101" cy="4337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6200" tIns="76200" rIns="76200" bIns="76200" anchor="ctr">
            <a:spAutoFit/>
          </a:bodyPr>
          <a:lstStyle>
            <a:lvl1pPr algn="ctr" defTabSz="457200">
              <a:spcBef>
                <a:spcPts val="0"/>
              </a:spcBef>
              <a:defRPr i="1">
                <a:solidFill>
                  <a:srgbClr val="232A32"/>
                </a:solidFill>
              </a:defRPr>
            </a:lvl1pPr>
          </a:lstStyle>
          <a:p>
            <a:pPr/>
            <a:r>
              <a:t>u</a:t>
            </a:r>
          </a:p>
        </p:txBody>
      </p:sp>
      <p:sp>
        <p:nvSpPr>
          <p:cNvPr id="829" name="x"/>
          <p:cNvSpPr/>
          <p:nvPr/>
        </p:nvSpPr>
        <p:spPr>
          <a:xfrm>
            <a:off x="3092518" y="8000045"/>
            <a:ext cx="277838" cy="4337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6200" tIns="76200" rIns="76200" bIns="76200" anchor="ctr">
            <a:spAutoFit/>
          </a:bodyPr>
          <a:lstStyle>
            <a:lvl1pPr algn="ctr" defTabSz="457200">
              <a:spcBef>
                <a:spcPts val="0"/>
              </a:spcBef>
              <a:defRPr i="1">
                <a:solidFill>
                  <a:srgbClr val="232A32"/>
                </a:solidFill>
              </a:defRPr>
            </a:lvl1pPr>
          </a:lstStyle>
          <a:p>
            <a:pPr/>
            <a:r>
              <a:t>x</a:t>
            </a:r>
          </a:p>
        </p:txBody>
      </p:sp>
      <p:grpSp>
        <p:nvGrpSpPr>
          <p:cNvPr id="846" name="Group"/>
          <p:cNvGrpSpPr/>
          <p:nvPr/>
        </p:nvGrpSpPr>
        <p:grpSpPr>
          <a:xfrm>
            <a:off x="4699000" y="3340100"/>
            <a:ext cx="8013700" cy="5270500"/>
            <a:chOff x="-88900" y="-114300"/>
            <a:chExt cx="8013700" cy="5270500"/>
          </a:xfrm>
        </p:grpSpPr>
        <p:pic>
          <p:nvPicPr>
            <p:cNvPr id="830" name="2D 2D" descr="2D 2D"/>
            <p:cNvPicPr>
              <a:picLocks noChangeAspect="0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-88900" y="-114300"/>
              <a:ext cx="8013700" cy="5270500"/>
            </a:xfrm>
            <a:prstGeom prst="rect">
              <a:avLst/>
            </a:prstGeom>
            <a:effectLst/>
          </p:spPr>
        </p:pic>
        <p:sp>
          <p:nvSpPr>
            <p:cNvPr id="831" name="fonction porte ronde"/>
            <p:cNvSpPr/>
            <p:nvPr/>
          </p:nvSpPr>
          <p:spPr>
            <a:xfrm>
              <a:off x="520700" y="532445"/>
              <a:ext cx="2387600" cy="43371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6200" tIns="76200" rIns="76200" bIns="76200" numCol="1" anchor="ctr">
              <a:spAutoFit/>
            </a:bodyPr>
            <a:lstStyle>
              <a:lvl1pPr algn="ctr" defTabSz="457200">
                <a:spcBef>
                  <a:spcPts val="0"/>
                </a:spcBef>
                <a:defRPr>
                  <a:solidFill>
                    <a:srgbClr val="232A32"/>
                  </a:solidFill>
                </a:defRPr>
              </a:lvl1pPr>
            </a:lstStyle>
            <a:p>
              <a:pPr/>
              <a:r>
                <a:t>fonction porte ronde</a:t>
              </a:r>
            </a:p>
          </p:txBody>
        </p:sp>
        <p:pic>
          <p:nvPicPr>
            <p:cNvPr id="832" name="temp.pdf" descr="temp.pdf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635000" y="1117600"/>
              <a:ext cx="2875936" cy="59731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33" name="MathTypeImage.pdf" descr="MathTypeImage.pdf"/>
            <p:cNvPicPr>
              <a:picLocks noChangeAspect="1"/>
            </p:cNvPicPr>
            <p:nvPr/>
          </p:nvPicPr>
          <p:blipFill>
            <a:blip r:embed="rId9">
              <a:extLst/>
            </a:blip>
            <a:srcRect l="0" t="0" r="0" b="0"/>
            <a:stretch>
              <a:fillRect/>
            </a:stretch>
          </p:blipFill>
          <p:spPr>
            <a:xfrm>
              <a:off x="3619500" y="57150"/>
              <a:ext cx="4182341" cy="8890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839" name="Group"/>
            <p:cNvGrpSpPr/>
            <p:nvPr/>
          </p:nvGrpSpPr>
          <p:grpSpPr>
            <a:xfrm>
              <a:off x="152400" y="1689099"/>
              <a:ext cx="3670300" cy="3137856"/>
              <a:chOff x="0" y="0"/>
              <a:chExt cx="3670300" cy="3137854"/>
            </a:xfrm>
          </p:grpSpPr>
          <p:pic>
            <p:nvPicPr>
              <p:cNvPr id="834" name="invporte ronde.tiff" descr="invporte ronde.tiff"/>
              <p:cNvPicPr>
                <a:picLocks noChangeAspect="1"/>
              </p:cNvPicPr>
              <p:nvPr/>
            </p:nvPicPr>
            <p:blipFill>
              <a:blip r:embed="rId10">
                <a:extLst/>
              </a:blip>
              <a:srcRect l="4998" t="0" r="4712" b="0"/>
              <a:stretch>
                <a:fillRect/>
              </a:stretch>
            </p:blipFill>
            <p:spPr>
              <a:xfrm>
                <a:off x="0" y="0"/>
                <a:ext cx="3670300" cy="306070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835" name="u"/>
              <p:cNvSpPr/>
              <p:nvPr/>
            </p:nvSpPr>
            <p:spPr>
              <a:xfrm>
                <a:off x="431800" y="2551745"/>
                <a:ext cx="292100" cy="43371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76200" tIns="76200" rIns="76200" bIns="76200" numCol="1" anchor="ctr">
                <a:spAutoFit/>
              </a:bodyPr>
              <a:lstStyle>
                <a:lvl1pPr algn="ctr" defTabSz="457200">
                  <a:spcBef>
                    <a:spcPts val="0"/>
                  </a:spcBef>
                  <a:defRPr i="1">
                    <a:solidFill>
                      <a:srgbClr val="232A32"/>
                    </a:solidFill>
                  </a:defRPr>
                </a:lvl1pPr>
              </a:lstStyle>
              <a:p>
                <a:pPr/>
                <a:r>
                  <a:t>u</a:t>
                </a:r>
              </a:p>
            </p:txBody>
          </p:sp>
          <p:sp>
            <p:nvSpPr>
              <p:cNvPr id="836" name="v"/>
              <p:cNvSpPr/>
              <p:nvPr/>
            </p:nvSpPr>
            <p:spPr>
              <a:xfrm>
                <a:off x="2787718" y="2704145"/>
                <a:ext cx="277838" cy="43371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76200" tIns="76200" rIns="76200" bIns="76200" numCol="1" anchor="ctr">
                <a:spAutoFit/>
              </a:bodyPr>
              <a:lstStyle>
                <a:lvl1pPr algn="ctr" defTabSz="457200">
                  <a:spcBef>
                    <a:spcPts val="0"/>
                  </a:spcBef>
                  <a:defRPr i="1">
                    <a:solidFill>
                      <a:srgbClr val="232A32"/>
                    </a:solidFill>
                  </a:defRPr>
                </a:lvl1pPr>
              </a:lstStyle>
              <a:p>
                <a:pPr/>
                <a:r>
                  <a:t>v</a:t>
                </a:r>
              </a:p>
            </p:txBody>
          </p:sp>
          <p:sp>
            <p:nvSpPr>
              <p:cNvPr id="837" name="Line"/>
              <p:cNvSpPr/>
              <p:nvPr/>
            </p:nvSpPr>
            <p:spPr>
              <a:xfrm flipH="1">
                <a:off x="288170" y="2493764"/>
                <a:ext cx="484037" cy="122436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round/>
                <a:headEnd type="triangle" w="med" len="sm"/>
                <a:tailEnd type="stealth" w="med" len="med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defTabSz="914400">
                  <a:spcBef>
                    <a:spcPts val="0"/>
                  </a:spcBef>
                  <a:buClrTx/>
                  <a:tabLst>
                    <a:tab pos="914400" algn="l"/>
                  </a:tabLst>
                  <a:defRPr>
                    <a:solidFill>
                      <a:srgbClr val="232A32"/>
                    </a:solidFill>
                  </a:defRPr>
                </a:pPr>
              </a:p>
            </p:txBody>
          </p:sp>
          <p:sp>
            <p:nvSpPr>
              <p:cNvPr id="838" name="Line"/>
              <p:cNvSpPr/>
              <p:nvPr/>
            </p:nvSpPr>
            <p:spPr>
              <a:xfrm>
                <a:off x="2752793" y="2596421"/>
                <a:ext cx="577123" cy="326482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round/>
                <a:headEnd type="triangle" w="med" len="sm"/>
                <a:tailEnd type="stealth" w="med" len="med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defTabSz="914400">
                  <a:spcBef>
                    <a:spcPts val="0"/>
                  </a:spcBef>
                  <a:buClrTx/>
                  <a:tabLst>
                    <a:tab pos="914400" algn="l"/>
                  </a:tabLst>
                  <a:defRPr>
                    <a:solidFill>
                      <a:srgbClr val="232A32"/>
                    </a:solidFill>
                  </a:defRPr>
                </a:pPr>
              </a:p>
            </p:txBody>
          </p:sp>
        </p:grpSp>
        <p:grpSp>
          <p:nvGrpSpPr>
            <p:cNvPr id="845" name="Group"/>
            <p:cNvGrpSpPr/>
            <p:nvPr/>
          </p:nvGrpSpPr>
          <p:grpSpPr>
            <a:xfrm>
              <a:off x="3783903" y="1041399"/>
              <a:ext cx="3886897" cy="3074356"/>
              <a:chOff x="0" y="0"/>
              <a:chExt cx="3886896" cy="3074354"/>
            </a:xfrm>
          </p:grpSpPr>
          <p:pic>
            <p:nvPicPr>
              <p:cNvPr id="840" name="dirac-sincronde.tiff" descr="dirac-sincronde.tiff"/>
              <p:cNvPicPr>
                <a:picLocks noChangeAspect="1"/>
              </p:cNvPicPr>
              <p:nvPr/>
            </p:nvPicPr>
            <p:blipFill>
              <a:blip r:embed="rId11">
                <a:extLst/>
              </a:blip>
              <a:stretch>
                <a:fillRect/>
              </a:stretch>
            </p:blipFill>
            <p:spPr>
              <a:xfrm>
                <a:off x="696" y="0"/>
                <a:ext cx="3886201" cy="247069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841" name="Line"/>
              <p:cNvSpPr/>
              <p:nvPr/>
            </p:nvSpPr>
            <p:spPr>
              <a:xfrm flipH="1">
                <a:off x="0" y="2154415"/>
                <a:ext cx="706256" cy="151281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round/>
                <a:headEnd type="triangle" w="med" len="sm"/>
                <a:tailEnd type="stealth" w="med" len="med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defTabSz="914400">
                  <a:spcBef>
                    <a:spcPts val="0"/>
                  </a:spcBef>
                  <a:buClrTx/>
                  <a:tabLst>
                    <a:tab pos="914400" algn="l"/>
                  </a:tabLst>
                  <a:defRPr>
                    <a:solidFill>
                      <a:srgbClr val="232A32"/>
                    </a:solidFill>
                  </a:defRPr>
                </a:pPr>
              </a:p>
            </p:txBody>
          </p:sp>
          <p:sp>
            <p:nvSpPr>
              <p:cNvPr id="842" name="Line"/>
              <p:cNvSpPr/>
              <p:nvPr/>
            </p:nvSpPr>
            <p:spPr>
              <a:xfrm>
                <a:off x="2925543" y="2249358"/>
                <a:ext cx="643854" cy="290643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round/>
                <a:headEnd type="triangle" w="med" len="sm"/>
                <a:tailEnd type="stealth" w="med" len="med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defTabSz="914400">
                  <a:spcBef>
                    <a:spcPts val="0"/>
                  </a:spcBef>
                  <a:buClrTx/>
                  <a:tabLst>
                    <a:tab pos="914400" algn="l"/>
                  </a:tabLst>
                  <a:defRPr>
                    <a:solidFill>
                      <a:srgbClr val="232A32"/>
                    </a:solidFill>
                  </a:defRPr>
                </a:pPr>
              </a:p>
            </p:txBody>
          </p:sp>
          <p:sp>
            <p:nvSpPr>
              <p:cNvPr id="843" name="x"/>
              <p:cNvSpPr/>
              <p:nvPr/>
            </p:nvSpPr>
            <p:spPr>
              <a:xfrm>
                <a:off x="578615" y="2488245"/>
                <a:ext cx="277838" cy="43371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76200" tIns="76200" rIns="76200" bIns="76200" numCol="1" anchor="ctr">
                <a:spAutoFit/>
              </a:bodyPr>
              <a:lstStyle>
                <a:lvl1pPr algn="ctr" defTabSz="457200">
                  <a:spcBef>
                    <a:spcPts val="0"/>
                  </a:spcBef>
                  <a:defRPr i="1">
                    <a:solidFill>
                      <a:srgbClr val="232A32"/>
                    </a:solidFill>
                  </a:defRPr>
                </a:lvl1pPr>
              </a:lstStyle>
              <a:p>
                <a:pPr/>
                <a:r>
                  <a:t>x</a:t>
                </a:r>
              </a:p>
            </p:txBody>
          </p:sp>
          <p:sp>
            <p:nvSpPr>
              <p:cNvPr id="844" name="y"/>
              <p:cNvSpPr/>
              <p:nvPr/>
            </p:nvSpPr>
            <p:spPr>
              <a:xfrm>
                <a:off x="2934396" y="2640645"/>
                <a:ext cx="277839" cy="43371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76200" tIns="76200" rIns="76200" bIns="76200" numCol="1" anchor="ctr">
                <a:spAutoFit/>
              </a:bodyPr>
              <a:lstStyle>
                <a:lvl1pPr algn="ctr" defTabSz="457200">
                  <a:spcBef>
                    <a:spcPts val="0"/>
                  </a:spcBef>
                  <a:defRPr i="1">
                    <a:solidFill>
                      <a:srgbClr val="232A32"/>
                    </a:solidFill>
                  </a:defRPr>
                </a:lvl1pPr>
              </a:lstStyle>
              <a:p>
                <a:pPr/>
                <a:r>
                  <a:t>y</a:t>
                </a:r>
              </a:p>
            </p:txBody>
          </p:sp>
        </p:grpSp>
      </p:grpSp>
      <p:sp>
        <p:nvSpPr>
          <p:cNvPr id="847" name="Objectif :…"/>
          <p:cNvSpPr/>
          <p:nvPr/>
        </p:nvSpPr>
        <p:spPr>
          <a:xfrm>
            <a:off x="6426200" y="1446844"/>
            <a:ext cx="5562600" cy="11195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6200" tIns="76200" rIns="76200" bIns="76200" anchor="ctr">
            <a:spAutoFit/>
          </a:bodyPr>
          <a:lstStyle/>
          <a:p>
            <a:pPr/>
            <a:r>
              <a:rPr i="1"/>
              <a:t>Objectif</a:t>
            </a:r>
            <a:r>
              <a:t> : </a:t>
            </a:r>
          </a:p>
          <a:p>
            <a:pPr lvl="1" marL="419100" indent="-317500">
              <a:buSzPct val="63000"/>
              <a:buFont typeface="TimesNewRomanPSMT"/>
              <a:buBlip>
                <a:blip r:embed="rId12"/>
              </a:buBlip>
            </a:pPr>
            <a:r>
              <a:t>Utilisation d'un filtre passe-haut pour rehausser les contours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846" grpId="1"/>
      <p:bldP build="whole" bldLvl="1" animBg="1" rev="0" advAuto="0" spid="847" grpId="2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" name="Filtrage passe-haut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Filtrage passe-haut </a:t>
            </a:r>
          </a:p>
          <a:p>
            <a:pPr lvl="2">
              <a:buBlip>
                <a:blip r:embed="rId2"/>
              </a:buBlip>
            </a:pPr>
            <a:r>
              <a:t>Problème du filtre idéal</a:t>
            </a:r>
          </a:p>
          <a:p>
            <a:pPr lvl="3"/>
            <a:r>
              <a:t>La forme spatiale nous donne la puce à l’oeil </a:t>
            </a:r>
          </a:p>
        </p:txBody>
      </p:sp>
      <p:sp>
        <p:nvSpPr>
          <p:cNvPr id="850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851" name="Amélioration de la netteté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buAutoNum type="arabicPeriod" startAt="3"/>
            </a:lvl1pPr>
          </a:lstStyle>
          <a:p>
            <a:pPr/>
            <a:r>
              <a:t>Amélioration de la netteté</a:t>
            </a:r>
          </a:p>
        </p:txBody>
      </p:sp>
      <p:sp>
        <p:nvSpPr>
          <p:cNvPr id="852" name="Source : PMJodoin"/>
          <p:cNvSpPr/>
          <p:nvPr/>
        </p:nvSpPr>
        <p:spPr>
          <a:xfrm>
            <a:off x="990600" y="10147299"/>
            <a:ext cx="1892300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6200" tIns="76200" rIns="76200" bIns="76200" anchor="ctr">
            <a:spAutoFit/>
          </a:bodyPr>
          <a:lstStyle/>
          <a:p>
            <a:pPr/>
            <a:r>
              <a:t>Source : PMJodoin</a:t>
            </a:r>
          </a:p>
        </p:txBody>
      </p:sp>
      <p:pic>
        <p:nvPicPr>
          <p:cNvPr id="853" name="droppedImage.tiff" descr="droppedImage.tiff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81000" y="3495095"/>
            <a:ext cx="11049001" cy="513082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5" name="Slide Number"/>
          <p:cNvSpPr txBox="1"/>
          <p:nvPr>
            <p:ph type="sldNum" sz="quarter" idx="2"/>
          </p:nvPr>
        </p:nvSpPr>
        <p:spPr>
          <a:xfrm>
            <a:off x="11658092" y="8886613"/>
            <a:ext cx="371349" cy="38703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856" name="Filtres passe-haut"/>
          <p:cNvSpPr txBox="1"/>
          <p:nvPr>
            <p:ph type="title" idx="4294967295"/>
          </p:nvPr>
        </p:nvSpPr>
        <p:spPr>
          <a:xfrm>
            <a:off x="975359" y="216746"/>
            <a:ext cx="11054082" cy="1625601"/>
          </a:xfrm>
          <a:prstGeom prst="rect">
            <a:avLst/>
          </a:prstGeom>
        </p:spPr>
        <p:txBody>
          <a:bodyPr lIns="65023" tIns="65023" rIns="65023" bIns="65023"/>
          <a:lstStyle>
            <a:lvl1pPr marL="0" indent="0" defTabSz="1300480">
              <a:buSzTx/>
              <a:buNone/>
              <a:defRPr b="0" cap="none" sz="50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Filtres passe-haut</a:t>
            </a:r>
          </a:p>
        </p:txBody>
      </p:sp>
      <p:sp>
        <p:nvSpPr>
          <p:cNvPr id="857" name="Filtres utilisés lors de filtrages spatiaux et fréquentiels"/>
          <p:cNvSpPr txBox="1"/>
          <p:nvPr/>
        </p:nvSpPr>
        <p:spPr>
          <a:xfrm>
            <a:off x="1464846" y="1262097"/>
            <a:ext cx="5088233" cy="3870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defTabSz="1300480">
              <a:spcBef>
                <a:spcPts val="0"/>
              </a:spcBef>
              <a:buClrTx/>
              <a:defRPr sz="1800">
                <a:solidFill>
                  <a:srgbClr val="000000"/>
                </a:solidFill>
              </a:defRPr>
            </a:lvl1pPr>
          </a:lstStyle>
          <a:p>
            <a:pPr/>
            <a:r>
              <a:t>Filtres utilisés lors de filtrages spatiaux et fréquentiels</a:t>
            </a:r>
          </a:p>
        </p:txBody>
      </p:sp>
      <p:pic>
        <p:nvPicPr>
          <p:cNvPr id="858" name="image.pdf" descr="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21084" y="2273582"/>
            <a:ext cx="5028072" cy="155109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861" name="Group"/>
          <p:cNvGrpSpPr/>
          <p:nvPr/>
        </p:nvGrpSpPr>
        <p:grpSpPr>
          <a:xfrm>
            <a:off x="9437511" y="257386"/>
            <a:ext cx="3187983" cy="4354126"/>
            <a:chOff x="0" y="0"/>
            <a:chExt cx="3187982" cy="4354124"/>
          </a:xfrm>
        </p:grpSpPr>
        <p:pic>
          <p:nvPicPr>
            <p:cNvPr id="859" name="cameraman" descr="cameraman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3187983" cy="316314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860" name="« cameraman »"/>
            <p:cNvSpPr/>
            <p:nvPr/>
          </p:nvSpPr>
          <p:spPr>
            <a:xfrm>
              <a:off x="46961" y="3084124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65023" tIns="65023" rIns="65023" bIns="65023" numCol="1" anchor="t">
              <a:spAutoFit/>
            </a:bodyPr>
            <a:lstStyle>
              <a:lvl1pPr defTabSz="1300480">
                <a:spcBef>
                  <a:spcPts val="0"/>
                </a:spcBef>
                <a:buClrTx/>
                <a:defRPr sz="1600">
                  <a:solidFill>
                    <a:srgbClr val="000000"/>
                  </a:solidFill>
                </a:defRPr>
              </a:lvl1pPr>
            </a:lstStyle>
            <a:p>
              <a:pPr/>
              <a:r>
                <a:t>« cameraman »</a:t>
              </a:r>
            </a:p>
          </p:txBody>
        </p:sp>
      </p:grpSp>
      <p:pic>
        <p:nvPicPr>
          <p:cNvPr id="862" name="repFreqInvGaussSig3" descr="repFreqInvGaussSig3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934222" y="7267786"/>
            <a:ext cx="2876410" cy="2158437"/>
          </a:xfrm>
          <a:prstGeom prst="rect">
            <a:avLst/>
          </a:prstGeom>
          <a:ln w="12700">
            <a:miter lim="400000"/>
          </a:ln>
        </p:spPr>
      </p:pic>
      <p:pic>
        <p:nvPicPr>
          <p:cNvPr id="863" name="repFreqInvGaussSig1b" descr="repFreqInvGaussSig1b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467946" y="7342293"/>
            <a:ext cx="2790614" cy="2092961"/>
          </a:xfrm>
          <a:prstGeom prst="rect">
            <a:avLst/>
          </a:prstGeom>
          <a:ln w="12700">
            <a:miter lim="400000"/>
          </a:ln>
        </p:spPr>
      </p:pic>
      <p:pic>
        <p:nvPicPr>
          <p:cNvPr id="864" name="repFreqInvGaussSig2" descr="repFreqInvGaussSig2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6642382" y="7358098"/>
            <a:ext cx="2813192" cy="2113281"/>
          </a:xfrm>
          <a:prstGeom prst="rect">
            <a:avLst/>
          </a:prstGeom>
          <a:ln w="12700">
            <a:miter lim="400000"/>
          </a:ln>
        </p:spPr>
      </p:pic>
      <p:pic>
        <p:nvPicPr>
          <p:cNvPr id="865" name="repFreqInvGaussSig0" descr="repFreqInvGaussSig0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474133" y="7351324"/>
            <a:ext cx="2786098" cy="2092961"/>
          </a:xfrm>
          <a:prstGeom prst="rect">
            <a:avLst/>
          </a:prstGeom>
          <a:ln w="12700">
            <a:miter lim="400000"/>
          </a:ln>
        </p:spPr>
      </p:pic>
      <p:sp>
        <p:nvSpPr>
          <p:cNvPr id="866" name="Exemple :"/>
          <p:cNvSpPr txBox="1"/>
          <p:nvPr/>
        </p:nvSpPr>
        <p:spPr>
          <a:xfrm>
            <a:off x="344988" y="3770488"/>
            <a:ext cx="1283268" cy="4483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defTabSz="1300480">
              <a:spcBef>
                <a:spcPts val="0"/>
              </a:spcBef>
              <a:buClrTx/>
              <a:defRPr sz="2200">
                <a:solidFill>
                  <a:srgbClr val="000000"/>
                </a:solidFill>
              </a:defRPr>
            </a:lvl1pPr>
          </a:lstStyle>
          <a:p>
            <a:pPr/>
            <a:r>
              <a:t>Exemple :</a:t>
            </a:r>
          </a:p>
        </p:txBody>
      </p:sp>
      <p:pic>
        <p:nvPicPr>
          <p:cNvPr id="867" name="cameramanInvGaussSig0" descr="cameramanInvGaussSig0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370275" y="4339448"/>
            <a:ext cx="2971237" cy="2971237"/>
          </a:xfrm>
          <a:prstGeom prst="rect">
            <a:avLst/>
          </a:prstGeom>
          <a:ln w="12700">
            <a:miter lim="400000"/>
          </a:ln>
        </p:spPr>
      </p:pic>
      <p:pic>
        <p:nvPicPr>
          <p:cNvPr id="868" name="cameramanInvGaussSig1" descr="cameramanInvGaussSig1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3427306" y="4337191"/>
            <a:ext cx="3023166" cy="3000587"/>
          </a:xfrm>
          <a:prstGeom prst="rect">
            <a:avLst/>
          </a:prstGeom>
          <a:ln w="12700">
            <a:miter lim="400000"/>
          </a:ln>
        </p:spPr>
      </p:pic>
      <p:pic>
        <p:nvPicPr>
          <p:cNvPr id="869" name="cameramanInvGaussSig2" descr="cameramanInvGaussSig2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6534008" y="4314613"/>
            <a:ext cx="3025424" cy="3014134"/>
          </a:xfrm>
          <a:prstGeom prst="rect">
            <a:avLst/>
          </a:prstGeom>
          <a:ln w="12700">
            <a:miter lim="400000"/>
          </a:ln>
        </p:spPr>
      </p:pic>
      <p:pic>
        <p:nvPicPr>
          <p:cNvPr id="870" name="cameramanInvGaussSig3" descr="cameramanInvGaussSig3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9649741" y="4325902"/>
            <a:ext cx="3002846" cy="2993814"/>
          </a:xfrm>
          <a:prstGeom prst="rect">
            <a:avLst/>
          </a:prstGeom>
          <a:ln w="12700">
            <a:miter lim="400000"/>
          </a:ln>
        </p:spPr>
      </p:pic>
      <p:pic>
        <p:nvPicPr>
          <p:cNvPr id="871" name="image.pdf" descr="image.pdf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12058791" y="7376159"/>
            <a:ext cx="593796" cy="225779"/>
          </a:xfrm>
          <a:prstGeom prst="rect">
            <a:avLst/>
          </a:prstGeom>
          <a:ln w="12700">
            <a:miter lim="400000"/>
          </a:ln>
        </p:spPr>
      </p:pic>
      <p:pic>
        <p:nvPicPr>
          <p:cNvPr id="872" name="image.pdf" descr="image.pdf"/>
          <p:cNvPicPr>
            <a:picLocks noChangeAspect="1"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9001759" y="7335519"/>
            <a:ext cx="523806" cy="259646"/>
          </a:xfrm>
          <a:prstGeom prst="rect">
            <a:avLst/>
          </a:prstGeom>
          <a:ln w="12700">
            <a:miter lim="400000"/>
          </a:ln>
        </p:spPr>
      </p:pic>
      <p:pic>
        <p:nvPicPr>
          <p:cNvPr id="873" name="image.pdf" descr="image.pdf"/>
          <p:cNvPicPr>
            <a:picLocks noChangeAspect="1"/>
          </p:cNvPicPr>
          <p:nvPr/>
        </p:nvPicPr>
        <p:blipFill>
          <a:blip r:embed="rId14">
            <a:extLst/>
          </a:blip>
          <a:stretch>
            <a:fillRect/>
          </a:stretch>
        </p:blipFill>
        <p:spPr>
          <a:xfrm>
            <a:off x="5886026" y="7362613"/>
            <a:ext cx="548641" cy="259645"/>
          </a:xfrm>
          <a:prstGeom prst="rect">
            <a:avLst/>
          </a:prstGeom>
          <a:ln w="12700">
            <a:miter lim="400000"/>
          </a:ln>
        </p:spPr>
      </p:pic>
      <p:pic>
        <p:nvPicPr>
          <p:cNvPr id="874" name="image.pdf" descr="image.pdf"/>
          <p:cNvPicPr>
            <a:picLocks noChangeAspect="1"/>
          </p:cNvPicPr>
          <p:nvPr/>
        </p:nvPicPr>
        <p:blipFill>
          <a:blip r:embed="rId15">
            <a:extLst/>
          </a:blip>
          <a:stretch>
            <a:fillRect/>
          </a:stretch>
        </p:blipFill>
        <p:spPr>
          <a:xfrm>
            <a:off x="2716106" y="7389707"/>
            <a:ext cx="548641" cy="259645"/>
          </a:xfrm>
          <a:prstGeom prst="rect">
            <a:avLst/>
          </a:prstGeom>
          <a:ln w="12700">
            <a:miter lim="400000"/>
          </a:ln>
        </p:spPr>
      </p:pic>
      <p:sp>
        <p:nvSpPr>
          <p:cNvPr id="875" name="Filtre passe-haut gaussien:"/>
          <p:cNvSpPr txBox="1"/>
          <p:nvPr/>
        </p:nvSpPr>
        <p:spPr>
          <a:xfrm>
            <a:off x="1076508" y="1670755"/>
            <a:ext cx="3304416" cy="4483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/>
          <a:p>
            <a:pPr defTabSz="1300480">
              <a:spcBef>
                <a:spcPts val="0"/>
              </a:spcBef>
              <a:buClrTx/>
              <a:defRPr b="1" sz="2200">
                <a:solidFill>
                  <a:srgbClr val="000000"/>
                </a:solidFill>
              </a:defRPr>
            </a:pPr>
            <a:r>
              <a:t>Filtre passe-</a:t>
            </a:r>
            <a:r>
              <a:t>haut</a:t>
            </a:r>
            <a:r>
              <a:t> </a:t>
            </a:r>
            <a:r>
              <a:t>gaussien</a:t>
            </a:r>
            <a:r>
              <a:rPr b="0"/>
              <a:t>: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7" name="Source : Source : " descr="Source : Source : "/>
          <p:cNvPicPr>
            <a:picLocks noChangeAspect="0"/>
          </p:cNvPicPr>
          <p:nvPr>
            <p:ph type="body" idx="21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88900" y="8912411"/>
            <a:ext cx="6108700" cy="587190"/>
          </a:xfrm>
          <a:prstGeom prst="rect">
            <a:avLst/>
          </a:prstGeom>
          <a:ln w="9525">
            <a:round/>
          </a:ln>
          <a:effectLst>
            <a:outerShdw sx="100000" sy="100000" kx="0" ky="0" algn="b" rotWithShape="0" blurRad="12700" dist="12700" dir="1980000">
              <a:srgbClr val="D6D6D6"/>
            </a:outerShdw>
          </a:effectLst>
        </p:spPr>
      </p:pic>
      <p:sp>
        <p:nvSpPr>
          <p:cNvPr id="878" name="Filtrage passe-hau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Filtrage passe-haut </a:t>
            </a:r>
          </a:p>
        </p:txBody>
      </p:sp>
      <p:sp>
        <p:nvSpPr>
          <p:cNvPr id="879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880" name="droppedImage.png" descr="droppedImage.png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3220700" y="6629823"/>
            <a:ext cx="5245100" cy="2247901"/>
          </a:xfrm>
          <a:prstGeom prst="rect">
            <a:avLst/>
          </a:prstGeom>
        </p:spPr>
      </p:pic>
      <p:pic>
        <p:nvPicPr>
          <p:cNvPr id="881" name="droppedImage.png" descr="droppedImage.png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3286841" y="1552363"/>
            <a:ext cx="5156201" cy="2535837"/>
          </a:xfrm>
          <a:prstGeom prst="rect">
            <a:avLst/>
          </a:prstGeom>
        </p:spPr>
      </p:pic>
      <p:pic>
        <p:nvPicPr>
          <p:cNvPr id="882" name="droppedImage.png" descr="droppedImage.png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3221803" y="4133677"/>
            <a:ext cx="5245101" cy="2556984"/>
          </a:xfrm>
          <a:prstGeom prst="rect">
            <a:avLst/>
          </a:prstGeom>
        </p:spPr>
      </p:pic>
      <p:sp>
        <p:nvSpPr>
          <p:cNvPr id="883" name="Image originale f(x) : contour de type marche…"/>
          <p:cNvSpPr/>
          <p:nvPr/>
        </p:nvSpPr>
        <p:spPr>
          <a:xfrm>
            <a:off x="2586026" y="2405694"/>
            <a:ext cx="3759201" cy="11195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6200" tIns="76200" rIns="76200" bIns="76200" anchor="ctr">
            <a:spAutoFit/>
          </a:bodyPr>
          <a:lstStyle/>
          <a:p>
            <a:pPr lvl="1" marL="419100" indent="-317500">
              <a:buSzPct val="63000"/>
              <a:buFont typeface="TimesNewRomanPSMT"/>
              <a:buBlip>
                <a:blip r:embed="rId6"/>
              </a:buBlip>
            </a:pPr>
            <a:r>
              <a:t>Image originale </a:t>
            </a:r>
            <a:r>
              <a:rPr i="1"/>
              <a:t>f</a:t>
            </a:r>
            <a:r>
              <a:t>(</a:t>
            </a:r>
            <a:r>
              <a:rPr i="1"/>
              <a:t>x</a:t>
            </a:r>
            <a:r>
              <a:t>) : contour de type marche</a:t>
            </a:r>
          </a:p>
          <a:p>
            <a:pPr lvl="2" marL="508000" indent="-254000">
              <a:buClr>
                <a:srgbClr val="7F96C4"/>
              </a:buClr>
              <a:buSzPct val="100000"/>
              <a:buChar char="✓"/>
            </a:pPr>
            <a:r>
              <a:t>non net mais non bruité</a:t>
            </a:r>
          </a:p>
        </p:txBody>
      </p:sp>
      <p:sp>
        <p:nvSpPr>
          <p:cNvPr id="884" name="Image filtrée par un filtre passe-haut"/>
          <p:cNvSpPr/>
          <p:nvPr/>
        </p:nvSpPr>
        <p:spPr>
          <a:xfrm>
            <a:off x="2590800" y="6959600"/>
            <a:ext cx="3759200" cy="800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6200" tIns="76200" rIns="76200" bIns="76200" anchor="ctr">
            <a:spAutoFit/>
          </a:bodyPr>
          <a:lstStyle/>
          <a:p>
            <a:pPr lvl="1" marL="419100" indent="-317500">
              <a:buSzPct val="63000"/>
              <a:buFont typeface="TimesNewRomanPSMT"/>
              <a:buBlip>
                <a:blip r:embed="rId6"/>
              </a:buBlip>
            </a:pPr>
            <a:r>
              <a:t>Image filtrée par un filtre passe-haut</a:t>
            </a:r>
          </a:p>
        </p:txBody>
      </p:sp>
      <p:sp>
        <p:nvSpPr>
          <p:cNvPr id="885" name="Amélioration de la netteté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buAutoNum type="arabicPeriod" startAt="3"/>
            </a:lvl1pPr>
          </a:lstStyle>
          <a:p>
            <a:pPr/>
            <a:r>
              <a:t>Amélioration de la netteté</a:t>
            </a:r>
          </a:p>
        </p:txBody>
      </p:sp>
      <p:pic>
        <p:nvPicPr>
          <p:cNvPr id="886" name="I(x).jpg" descr="I(x).jpg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731000" y="1549400"/>
            <a:ext cx="5152532" cy="2228427"/>
          </a:xfrm>
          <a:prstGeom prst="rect">
            <a:avLst/>
          </a:prstGeom>
        </p:spPr>
      </p:pic>
      <p:pic>
        <p:nvPicPr>
          <p:cNvPr id="887" name="I(x)Conv.jpg" descr="I(x)Conv.jpg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731000" y="4076700"/>
            <a:ext cx="5156200" cy="2248747"/>
          </a:xfrm>
          <a:prstGeom prst="rect">
            <a:avLst/>
          </a:prstGeom>
        </p:spPr>
      </p:pic>
      <p:pic>
        <p:nvPicPr>
          <p:cNvPr id="888" name="I(x)-I(x)Conv.jpg" descr="I(x)-I(x)Conv.jpg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6731000" y="6489700"/>
            <a:ext cx="5156200" cy="2248747"/>
          </a:xfrm>
          <a:prstGeom prst="rect">
            <a:avLst/>
          </a:prstGeom>
        </p:spPr>
      </p:pic>
      <p:pic>
        <p:nvPicPr>
          <p:cNvPr id="889" name="temp.pdf" descr="temp.pdf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7312377" y="4305300"/>
            <a:ext cx="1065743" cy="355248"/>
          </a:xfrm>
          <a:prstGeom prst="rect">
            <a:avLst/>
          </a:prstGeom>
          <a:ln w="12700">
            <a:miter lim="400000"/>
          </a:ln>
        </p:spPr>
      </p:pic>
      <p:pic>
        <p:nvPicPr>
          <p:cNvPr id="890" name="temp.pdf" descr="temp.pdf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7340600" y="6718300"/>
            <a:ext cx="1682751" cy="355248"/>
          </a:xfrm>
          <a:prstGeom prst="rect">
            <a:avLst/>
          </a:prstGeom>
          <a:ln w="12700">
            <a:miter lim="400000"/>
          </a:ln>
        </p:spPr>
      </p:pic>
      <p:sp>
        <p:nvSpPr>
          <p:cNvPr id="891" name="f(x)"/>
          <p:cNvSpPr/>
          <p:nvPr/>
        </p:nvSpPr>
        <p:spPr>
          <a:xfrm>
            <a:off x="7340600" y="1638299"/>
            <a:ext cx="568375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6200" tIns="76200" rIns="76200" bIns="76200" anchor="ctr">
            <a:spAutoFit/>
          </a:bodyPr>
          <a:lstStyle/>
          <a:p>
            <a:pPr defTabSz="1295400">
              <a:spcBef>
                <a:spcPts val="500"/>
              </a:spcBef>
              <a:defRPr spc="100">
                <a:uFill>
                  <a:solidFill>
                    <a:srgbClr val="232323"/>
                  </a:solidFill>
                </a:uFill>
                <a:latin typeface="+mj-lt"/>
                <a:ea typeface="+mj-ea"/>
                <a:cs typeface="+mj-cs"/>
                <a:sym typeface="Times Roman"/>
              </a:defRPr>
            </a:pPr>
            <a:r>
              <a:rPr i="1"/>
              <a:t>f</a:t>
            </a:r>
            <a:r>
              <a:t>(</a:t>
            </a:r>
            <a:r>
              <a:rPr i="1"/>
              <a:t>x</a:t>
            </a:r>
            <a:r>
              <a:t>)</a:t>
            </a:r>
          </a:p>
        </p:txBody>
      </p:sp>
      <p:sp>
        <p:nvSpPr>
          <p:cNvPr id="892" name="Image filtrée par un filtre passe-bas"/>
          <p:cNvSpPr/>
          <p:nvPr/>
        </p:nvSpPr>
        <p:spPr>
          <a:xfrm>
            <a:off x="2590800" y="4635500"/>
            <a:ext cx="3759200" cy="800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6200" tIns="76200" rIns="76200" bIns="76200" anchor="ctr">
            <a:spAutoFit/>
          </a:bodyPr>
          <a:lstStyle/>
          <a:p>
            <a:pPr lvl="1" marL="419100" indent="-317500">
              <a:buSzPct val="63000"/>
              <a:buFont typeface="TimesNewRomanPSMT"/>
              <a:buBlip>
                <a:blip r:embed="rId6"/>
              </a:buBlip>
            </a:pPr>
            <a:r>
              <a:t>Image filtrée par un filtre passe-bas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87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Class="entr" nodeType="with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8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8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entr" nodeType="after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after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8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afterEffect" presetSubtype="0" presetID="1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8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Class="entr" nodeType="clickEffect" presetSubtype="0" presetID="1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Class="entr" nodeType="afterEffect" presetSubtype="0" presetID="1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8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Class="entr" nodeType="afterEffect" presetSubtype="0" presetID="1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Class="entr" nodeType="afterEffect" presetSubtype="0" presetID="1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8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890" grpId="8"/>
      <p:bldP build="whole" bldLvl="1" animBg="1" rev="0" advAuto="0" spid="887" grpId="4"/>
      <p:bldP build="whole" bldLvl="1" animBg="1" rev="0" advAuto="0" spid="888" grpId="9"/>
      <p:bldP build="whole" bldLvl="1" animBg="1" rev="0" advAuto="0" spid="882" grpId="2"/>
      <p:bldP build="whole" bldLvl="1" animBg="1" rev="0" advAuto="0" spid="880" grpId="6"/>
      <p:bldP build="whole" bldLvl="1" animBg="1" rev="0" advAuto="0" spid="884" grpId="7"/>
      <p:bldP build="p" bldLvl="5" animBg="1" rev="0" advAuto="0" spid="878" grpId="1"/>
      <p:bldP build="whole" bldLvl="1" animBg="1" rev="0" advAuto="0" spid="892" grpId="3"/>
      <p:bldP build="whole" bldLvl="1" animBg="1" rev="0" advAuto="0" spid="889" grpId="5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4" name="Source : Source : " descr="Source : Source : "/>
          <p:cNvPicPr>
            <a:picLocks noChangeAspect="0"/>
          </p:cNvPicPr>
          <p:nvPr>
            <p:ph type="body" idx="21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88900" y="8912411"/>
            <a:ext cx="6108700" cy="587190"/>
          </a:xfrm>
          <a:prstGeom prst="rect">
            <a:avLst/>
          </a:prstGeom>
          <a:ln w="9525">
            <a:round/>
          </a:ln>
          <a:effectLst>
            <a:outerShdw sx="100000" sy="100000" kx="0" ky="0" algn="b" rotWithShape="0" blurRad="12700" dist="12700" dir="1980000">
              <a:srgbClr val="D6D6D6"/>
            </a:outerShdw>
          </a:effectLst>
        </p:spPr>
      </p:pic>
      <p:sp>
        <p:nvSpPr>
          <p:cNvPr id="895" name="Filtrage passe-hau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Filtrage passe-haut </a:t>
            </a:r>
          </a:p>
        </p:txBody>
      </p:sp>
      <p:sp>
        <p:nvSpPr>
          <p:cNvPr id="896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897" name="Amélioration de la netteté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buAutoNum type="arabicPeriod" startAt="3"/>
            </a:lvl1pPr>
          </a:lstStyle>
          <a:p>
            <a:pPr/>
            <a:r>
              <a:t>Amélioration de la netteté</a:t>
            </a:r>
          </a:p>
        </p:txBody>
      </p:sp>
      <p:grpSp>
        <p:nvGrpSpPr>
          <p:cNvPr id="900" name="Group"/>
          <p:cNvGrpSpPr/>
          <p:nvPr/>
        </p:nvGrpSpPr>
        <p:grpSpPr>
          <a:xfrm>
            <a:off x="5041900" y="1930400"/>
            <a:ext cx="2921000" cy="3454400"/>
            <a:chOff x="-63500" y="0"/>
            <a:chExt cx="2921000" cy="3454400"/>
          </a:xfrm>
        </p:grpSpPr>
        <p:pic>
          <p:nvPicPr>
            <p:cNvPr id="898" name="cameraPHorig.png" descr="cameraPHorig.png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63500" y="495300"/>
              <a:ext cx="2921000" cy="2959100"/>
            </a:xfrm>
            <a:prstGeom prst="rect">
              <a:avLst/>
            </a:prstGeom>
            <a:effectLst/>
          </p:spPr>
        </p:pic>
        <p:pic>
          <p:nvPicPr>
            <p:cNvPr id="899" name="temp.pdf" descr="temp.pdf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50800" y="0"/>
              <a:ext cx="2168879" cy="35524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903" name="Group"/>
          <p:cNvGrpSpPr/>
          <p:nvPr/>
        </p:nvGrpSpPr>
        <p:grpSpPr>
          <a:xfrm>
            <a:off x="850900" y="2667000"/>
            <a:ext cx="2921000" cy="2959100"/>
            <a:chOff x="-63500" y="-88900"/>
            <a:chExt cx="2921000" cy="2959100"/>
          </a:xfrm>
        </p:grpSpPr>
        <p:pic>
          <p:nvPicPr>
            <p:cNvPr id="901" name="camera.pgm" descr="camera.pgm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-63500" y="-88900"/>
              <a:ext cx="2921000" cy="2959100"/>
            </a:xfrm>
            <a:prstGeom prst="rect">
              <a:avLst/>
            </a:prstGeom>
            <a:effectLst/>
          </p:spPr>
        </p:pic>
        <p:pic>
          <p:nvPicPr>
            <p:cNvPr id="902" name="temp.pdf" descr="temp.pdf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63500" y="152400"/>
              <a:ext cx="747890" cy="35524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906" name="Group"/>
          <p:cNvGrpSpPr/>
          <p:nvPr/>
        </p:nvGrpSpPr>
        <p:grpSpPr>
          <a:xfrm>
            <a:off x="850900" y="5956300"/>
            <a:ext cx="2921000" cy="2959100"/>
            <a:chOff x="-63500" y="-88900"/>
            <a:chExt cx="2921000" cy="2959100"/>
          </a:xfrm>
        </p:grpSpPr>
        <p:pic>
          <p:nvPicPr>
            <p:cNvPr id="904" name="cameraPB.png" descr="cameraPB.png"/>
            <p:cNvPicPr>
              <a:picLocks noChangeAspect="0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-63500" y="-88900"/>
              <a:ext cx="2921000" cy="2959100"/>
            </a:xfrm>
            <a:prstGeom prst="rect">
              <a:avLst/>
            </a:prstGeom>
            <a:effectLst/>
          </p:spPr>
        </p:pic>
        <p:pic>
          <p:nvPicPr>
            <p:cNvPr id="905" name="temp.pdf" descr="temp.pdf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165100" y="88900"/>
              <a:ext cx="1869723" cy="35524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910" name="Group"/>
          <p:cNvGrpSpPr/>
          <p:nvPr/>
        </p:nvGrpSpPr>
        <p:grpSpPr>
          <a:xfrm>
            <a:off x="5041900" y="5783895"/>
            <a:ext cx="7604277" cy="3131505"/>
            <a:chOff x="-63500" y="0"/>
            <a:chExt cx="7604276" cy="3131504"/>
          </a:xfrm>
        </p:grpSpPr>
        <p:pic>
          <p:nvPicPr>
            <p:cNvPr id="907" name="cameraPH.png" descr="cameraPH.png"/>
            <p:cNvPicPr>
              <a:picLocks noChangeAspect="0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-63500" y="172404"/>
              <a:ext cx="2921000" cy="2959101"/>
            </a:xfrm>
            <a:prstGeom prst="rect">
              <a:avLst/>
            </a:prstGeom>
            <a:effectLst/>
          </p:spPr>
        </p:pic>
        <p:pic>
          <p:nvPicPr>
            <p:cNvPr id="908" name="droppedImage.png" descr="droppedImage.png"/>
            <p:cNvPicPr>
              <a:picLocks noChangeAspect="0"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3230637" y="793325"/>
              <a:ext cx="4310140" cy="2095501"/>
            </a:xfrm>
            <a:prstGeom prst="rect">
              <a:avLst/>
            </a:prstGeom>
            <a:effectLst/>
          </p:spPr>
        </p:pic>
        <p:sp>
          <p:nvSpPr>
            <p:cNvPr id="909" name="après changement de dynamique linéaire"/>
            <p:cNvSpPr/>
            <p:nvPr/>
          </p:nvSpPr>
          <p:spPr>
            <a:xfrm>
              <a:off x="3824138" y="-1"/>
              <a:ext cx="3111501" cy="72581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6200" tIns="76200" rIns="76200" bIns="76200" numCol="1" anchor="ctr">
              <a:spAutoFit/>
            </a:bodyPr>
            <a:lstStyle>
              <a:lvl1pPr algn="ctr" defTabSz="457200">
                <a:spcBef>
                  <a:spcPts val="0"/>
                </a:spcBef>
                <a:defRPr>
                  <a:solidFill>
                    <a:srgbClr val="232A32"/>
                  </a:solidFill>
                </a:defRPr>
              </a:lvl1pPr>
            </a:lstStyle>
            <a:p>
              <a:pPr/>
              <a:r>
                <a:t>après changement de dynamique linéaire</a:t>
              </a:r>
            </a:p>
          </p:txBody>
        </p:sp>
      </p:grpSp>
      <p:grpSp>
        <p:nvGrpSpPr>
          <p:cNvPr id="913" name="Group"/>
          <p:cNvGrpSpPr/>
          <p:nvPr/>
        </p:nvGrpSpPr>
        <p:grpSpPr>
          <a:xfrm>
            <a:off x="8166100" y="1865945"/>
            <a:ext cx="4635500" cy="3159648"/>
            <a:chOff x="-76200" y="-44449"/>
            <a:chExt cx="4635500" cy="3159647"/>
          </a:xfrm>
        </p:grpSpPr>
        <p:pic>
          <p:nvPicPr>
            <p:cNvPr id="911" name="droppedImage.png" descr="droppedImage.png"/>
            <p:cNvPicPr>
              <a:picLocks noChangeAspect="0"/>
            </p:cNvPicPr>
            <p:nvPr/>
          </p:nvPicPr>
          <p:blipFill>
            <a:blip r:embed="rId11">
              <a:extLst/>
            </a:blip>
            <a:stretch>
              <a:fillRect/>
            </a:stretch>
          </p:blipFill>
          <p:spPr>
            <a:xfrm>
              <a:off x="-76200" y="867297"/>
              <a:ext cx="4635500" cy="2247901"/>
            </a:xfrm>
            <a:prstGeom prst="rect">
              <a:avLst/>
            </a:prstGeom>
            <a:effectLst/>
          </p:spPr>
        </p:pic>
        <p:sp>
          <p:nvSpPr>
            <p:cNvPr id="912" name="Soustraction de 2 images…"/>
            <p:cNvSpPr/>
            <p:nvPr/>
          </p:nvSpPr>
          <p:spPr>
            <a:xfrm>
              <a:off x="190500" y="-44450"/>
              <a:ext cx="3111500" cy="82741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6200" tIns="76200" rIns="76200" bIns="76200" numCol="1" anchor="ctr">
              <a:spAutoFit/>
            </a:bodyPr>
            <a:lstStyle>
              <a:lvl2pPr marL="419100" indent="-317500">
                <a:buSzPct val="63000"/>
                <a:buFont typeface="TimesNewRomanPSMT"/>
                <a:buBlip>
                  <a:blip r:embed="rId12"/>
                </a:buBlip>
              </a:lvl2pPr>
            </a:lstStyle>
            <a:p>
              <a:pPr/>
              <a:r>
                <a:t>Soustraction de 2 images</a:t>
              </a:r>
            </a:p>
            <a:p>
              <a:pPr lvl="1"/>
              <a:r>
                <a:t>il y a des négatifs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9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9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9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910" grpId="4"/>
      <p:bldP build="whole" bldLvl="1" animBg="1" rev="0" advAuto="0" spid="900" grpId="2"/>
      <p:bldP build="whole" bldLvl="1" animBg="1" rev="0" advAuto="0" spid="913" grpId="3"/>
      <p:bldP build="whole" bldLvl="1" animBg="1" rev="0" advAuto="0" spid="906" grpId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5" name="Source : Source : " descr="Source : Source : "/>
          <p:cNvPicPr>
            <a:picLocks noChangeAspect="0"/>
          </p:cNvPicPr>
          <p:nvPr>
            <p:ph type="body" idx="21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88900" y="8912411"/>
            <a:ext cx="6108700" cy="587190"/>
          </a:xfrm>
          <a:prstGeom prst="rect">
            <a:avLst/>
          </a:prstGeom>
          <a:ln w="9525">
            <a:round/>
          </a:ln>
          <a:effectLst>
            <a:outerShdw sx="100000" sy="100000" kx="0" ky="0" algn="b" rotWithShape="0" blurRad="12700" dist="12700" dir="1980000">
              <a:srgbClr val="D6D6D6"/>
            </a:outerShdw>
          </a:effectLst>
        </p:spPr>
      </p:pic>
      <p:sp>
        <p:nvSpPr>
          <p:cNvPr id="916" name="Rehaussement des contours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AutoNum type="arabicPeriod" startAt="2"/>
            </a:lvl1pPr>
          </a:lstStyle>
          <a:p>
            <a:pPr/>
            <a:r>
              <a:t>Rehaussement des contours</a:t>
            </a:r>
          </a:p>
        </p:txBody>
      </p:sp>
      <p:sp>
        <p:nvSpPr>
          <p:cNvPr id="917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918" name="Amélioration de la netteté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buAutoNum type="arabicPeriod" startAt="3"/>
            </a:lvl1pPr>
          </a:lstStyle>
          <a:p>
            <a:pPr/>
            <a:r>
              <a:t>Amélioration de la netteté</a:t>
            </a:r>
          </a:p>
        </p:txBody>
      </p:sp>
      <p:grpSp>
        <p:nvGrpSpPr>
          <p:cNvPr id="922" name="Group"/>
          <p:cNvGrpSpPr/>
          <p:nvPr/>
        </p:nvGrpSpPr>
        <p:grpSpPr>
          <a:xfrm>
            <a:off x="4885210" y="1612900"/>
            <a:ext cx="6989856" cy="2228427"/>
            <a:chOff x="0" y="-100645"/>
            <a:chExt cx="6989854" cy="2228426"/>
          </a:xfrm>
        </p:grpSpPr>
        <p:pic>
          <p:nvPicPr>
            <p:cNvPr id="919" name="I(x).jpg" descr="I(x).jpg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837323" y="-100646"/>
              <a:ext cx="5152532" cy="2228428"/>
            </a:xfrm>
            <a:prstGeom prst="rect">
              <a:avLst/>
            </a:prstGeom>
            <a:effectLst/>
          </p:spPr>
        </p:pic>
        <p:sp>
          <p:nvSpPr>
            <p:cNvPr id="920" name="Image originale"/>
            <p:cNvSpPr/>
            <p:nvPr/>
          </p:nvSpPr>
          <p:spPr>
            <a:xfrm>
              <a:off x="0" y="793749"/>
              <a:ext cx="1765995" cy="43371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76200" tIns="76200" rIns="76200" bIns="76200" numCol="1" anchor="ctr">
              <a:spAutoFit/>
            </a:bodyPr>
            <a:lstStyle>
              <a:lvl1pPr algn="ctr" defTabSz="457200">
                <a:spcBef>
                  <a:spcPts val="0"/>
                </a:spcBef>
                <a:defRPr>
                  <a:solidFill>
                    <a:srgbClr val="232A32"/>
                  </a:solidFill>
                </a:defRPr>
              </a:lvl1pPr>
            </a:lstStyle>
            <a:p>
              <a:pPr/>
              <a:r>
                <a:t>Image originale</a:t>
              </a:r>
            </a:p>
          </p:txBody>
        </p:sp>
        <p:sp>
          <p:nvSpPr>
            <p:cNvPr id="921" name="f(x)"/>
            <p:cNvSpPr/>
            <p:nvPr/>
          </p:nvSpPr>
          <p:spPr>
            <a:xfrm>
              <a:off x="2531267" y="-1"/>
              <a:ext cx="517575" cy="43371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76200" tIns="76200" rIns="76200" bIns="76200" numCol="1" anchor="ctr">
              <a:spAutoFit/>
            </a:bodyPr>
            <a:lstStyle/>
            <a:p>
              <a:pPr algn="ctr" defTabSz="457200">
                <a:spcBef>
                  <a:spcPts val="0"/>
                </a:spcBef>
                <a:defRPr>
                  <a:solidFill>
                    <a:srgbClr val="232A32"/>
                  </a:solidFill>
                </a:defRPr>
              </a:pPr>
              <a:r>
                <a:rPr i="1"/>
                <a:t>f</a:t>
              </a:r>
              <a:r>
                <a:t>(</a:t>
              </a:r>
              <a:r>
                <a:rPr i="1"/>
                <a:t>x</a:t>
              </a:r>
              <a:r>
                <a:t>)</a:t>
              </a:r>
            </a:p>
          </p:txBody>
        </p:sp>
      </p:grpSp>
      <p:sp>
        <p:nvSpPr>
          <p:cNvPr id="923" name="Oval"/>
          <p:cNvSpPr/>
          <p:nvPr/>
        </p:nvSpPr>
        <p:spPr>
          <a:xfrm>
            <a:off x="10045700" y="1384300"/>
            <a:ext cx="1701800" cy="749300"/>
          </a:xfrm>
          <a:prstGeom prst="ellipse">
            <a:avLst/>
          </a:prstGeom>
          <a:ln w="12700">
            <a:miter lim="400000"/>
          </a:ln>
          <a:effectLst>
            <a:outerShdw sx="100000" sy="100000" kx="0" ky="0" algn="b" rotWithShape="0" blurRad="38100" dist="114300" dir="2700000">
              <a:srgbClr val="929292">
                <a:alpha val="49999"/>
              </a:srgbClr>
            </a:outerShdw>
          </a:effectLst>
        </p:spPr>
        <p:txBody>
          <a:bodyPr lIns="76200" tIns="76200" rIns="76200" bIns="76200" anchor="ctr"/>
          <a:lstStyle/>
          <a:p>
            <a:pPr algn="ctr" defTabSz="457200">
              <a:spcBef>
                <a:spcPts val="0"/>
              </a:spcBef>
              <a:defRPr>
                <a:solidFill>
                  <a:srgbClr val="232A32"/>
                </a:solidFill>
              </a:defRPr>
            </a:pPr>
          </a:p>
        </p:txBody>
      </p:sp>
      <p:grpSp>
        <p:nvGrpSpPr>
          <p:cNvPr id="927" name="Group"/>
          <p:cNvGrpSpPr/>
          <p:nvPr/>
        </p:nvGrpSpPr>
        <p:grpSpPr>
          <a:xfrm>
            <a:off x="4317999" y="3898900"/>
            <a:ext cx="7556501" cy="2248747"/>
            <a:chOff x="0" y="-101600"/>
            <a:chExt cx="7556499" cy="2248746"/>
          </a:xfrm>
        </p:grpSpPr>
        <p:pic>
          <p:nvPicPr>
            <p:cNvPr id="924" name="I(x)-I(x)Conv.jpg" descr="I(x)-I(x)Conv.jpg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2400300" y="-101600"/>
              <a:ext cx="5156200" cy="2248747"/>
            </a:xfrm>
            <a:prstGeom prst="rect">
              <a:avLst/>
            </a:prstGeom>
            <a:effectLst/>
          </p:spPr>
        </p:pic>
        <p:sp>
          <p:nvSpPr>
            <p:cNvPr id="925" name="Image filtrée par un filtre passe-haut"/>
            <p:cNvSpPr/>
            <p:nvPr/>
          </p:nvSpPr>
          <p:spPr>
            <a:xfrm>
              <a:off x="0" y="545145"/>
              <a:ext cx="2260600" cy="72581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6200" tIns="76200" rIns="76200" bIns="76200" numCol="1" anchor="ctr">
              <a:spAutoFit/>
            </a:bodyPr>
            <a:lstStyle>
              <a:lvl1pPr algn="ctr" defTabSz="457200">
                <a:spcBef>
                  <a:spcPts val="0"/>
                </a:spcBef>
                <a:defRPr>
                  <a:solidFill>
                    <a:srgbClr val="232A32"/>
                  </a:solidFill>
                </a:defRPr>
              </a:lvl1pPr>
            </a:lstStyle>
            <a:p>
              <a:pPr/>
              <a:r>
                <a:t>Image filtrée par un filtre passe-haut</a:t>
              </a:r>
            </a:p>
          </p:txBody>
        </p:sp>
        <p:pic>
          <p:nvPicPr>
            <p:cNvPr id="926" name="temp.pdf" descr="temp.pdf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3073400" y="50800"/>
              <a:ext cx="1682751" cy="35524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928" name="Oval"/>
          <p:cNvSpPr/>
          <p:nvPr/>
        </p:nvSpPr>
        <p:spPr>
          <a:xfrm>
            <a:off x="10477500" y="4470400"/>
            <a:ext cx="1701800" cy="749300"/>
          </a:xfrm>
          <a:prstGeom prst="ellipse">
            <a:avLst/>
          </a:prstGeom>
          <a:ln w="12700">
            <a:miter lim="400000"/>
          </a:ln>
          <a:effectLst>
            <a:outerShdw sx="100000" sy="100000" kx="0" ky="0" algn="b" rotWithShape="0" blurRad="38100" dist="114300" dir="2700000">
              <a:srgbClr val="929292">
                <a:alpha val="49999"/>
              </a:srgbClr>
            </a:outerShdw>
          </a:effectLst>
        </p:spPr>
        <p:txBody>
          <a:bodyPr lIns="76200" tIns="76200" rIns="76200" bIns="76200" anchor="ctr"/>
          <a:lstStyle/>
          <a:p>
            <a:pPr algn="ctr" defTabSz="457200">
              <a:spcBef>
                <a:spcPts val="0"/>
              </a:spcBef>
              <a:defRPr>
                <a:solidFill>
                  <a:srgbClr val="232A32"/>
                </a:solidFill>
              </a:defRPr>
            </a:pPr>
          </a:p>
        </p:txBody>
      </p:sp>
      <p:sp>
        <p:nvSpPr>
          <p:cNvPr id="929" name="Oval"/>
          <p:cNvSpPr/>
          <p:nvPr/>
        </p:nvSpPr>
        <p:spPr>
          <a:xfrm>
            <a:off x="6769100" y="3733800"/>
            <a:ext cx="622300" cy="2362200"/>
          </a:xfrm>
          <a:prstGeom prst="ellipse">
            <a:avLst/>
          </a:prstGeom>
          <a:ln w="76200">
            <a:solidFill>
              <a:srgbClr val="E32400"/>
            </a:solidFill>
          </a:ln>
          <a:effectLst>
            <a:outerShdw sx="100000" sy="100000" kx="0" ky="0" algn="b" rotWithShape="0" blurRad="38100" dist="114300" dir="2700000">
              <a:srgbClr val="929292">
                <a:alpha val="49999"/>
              </a:srgbClr>
            </a:outerShdw>
          </a:effectLst>
        </p:spPr>
        <p:txBody>
          <a:bodyPr lIns="76200" tIns="76200" rIns="76200" bIns="76200" anchor="ctr"/>
          <a:lstStyle/>
          <a:p>
            <a:pPr algn="ctr" defTabSz="457200">
              <a:spcBef>
                <a:spcPts val="0"/>
              </a:spcBef>
              <a:defRPr>
                <a:solidFill>
                  <a:srgbClr val="232A32"/>
                </a:solidFill>
              </a:defRPr>
            </a:pPr>
          </a:p>
        </p:txBody>
      </p:sp>
      <p:grpSp>
        <p:nvGrpSpPr>
          <p:cNvPr id="933" name="Group"/>
          <p:cNvGrpSpPr/>
          <p:nvPr/>
        </p:nvGrpSpPr>
        <p:grpSpPr>
          <a:xfrm>
            <a:off x="3733800" y="6438900"/>
            <a:ext cx="8188961" cy="2248747"/>
            <a:chOff x="0" y="-101600"/>
            <a:chExt cx="8188960" cy="2248746"/>
          </a:xfrm>
        </p:grpSpPr>
        <p:pic>
          <p:nvPicPr>
            <p:cNvPr id="930" name="2I(x)-I(x)Conv.jpg" descr="2I(x)-I(x)Conv.jpg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3016108" y="-101600"/>
              <a:ext cx="5172853" cy="2248747"/>
            </a:xfrm>
            <a:prstGeom prst="rect">
              <a:avLst/>
            </a:prstGeom>
            <a:effectLst/>
          </p:spPr>
        </p:pic>
        <p:sp>
          <p:nvSpPr>
            <p:cNvPr id="931" name="Correction du niveau de gris moyen"/>
            <p:cNvSpPr/>
            <p:nvPr/>
          </p:nvSpPr>
          <p:spPr>
            <a:xfrm>
              <a:off x="0" y="456245"/>
              <a:ext cx="2768600" cy="72581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6200" tIns="76200" rIns="76200" bIns="76200" numCol="1" anchor="ctr">
              <a:spAutoFit/>
            </a:bodyPr>
            <a:lstStyle>
              <a:lvl1pPr algn="ctr" defTabSz="457200">
                <a:spcBef>
                  <a:spcPts val="0"/>
                </a:spcBef>
                <a:defRPr>
                  <a:solidFill>
                    <a:srgbClr val="232A32"/>
                  </a:solidFill>
                </a:defRPr>
              </a:lvl1pPr>
            </a:lstStyle>
            <a:p>
              <a:pPr/>
              <a:r>
                <a:t>Correction du niveau de gris moyen </a:t>
              </a:r>
            </a:p>
          </p:txBody>
        </p:sp>
        <p:pic>
          <p:nvPicPr>
            <p:cNvPr id="932" name="temp.pdf" descr="temp.pdf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3568700" y="88900"/>
              <a:ext cx="1813631" cy="35524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cxnSp>
        <p:nvCxnSpPr>
          <p:cNvPr id="934" name="Connection Line"/>
          <p:cNvCxnSpPr>
            <a:stCxn id="923" idx="0"/>
            <a:endCxn id="928" idx="0"/>
          </p:cNvCxnSpPr>
          <p:nvPr/>
        </p:nvCxnSpPr>
        <p:spPr>
          <a:xfrm>
            <a:off x="10896600" y="1758950"/>
            <a:ext cx="431800" cy="3086100"/>
          </a:xfrm>
          <a:prstGeom prst="straightConnector1">
            <a:avLst/>
          </a:prstGeom>
          <a:ln w="25400">
            <a:solidFill>
              <a:srgbClr val="000000"/>
            </a:solidFill>
            <a:headEnd type="triangle" len="sm"/>
            <a:tailEnd type="stealth"/>
          </a:ln>
        </p:spPr>
      </p:cxn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9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9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Class="entr" nodeType="after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after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entr" nodeType="clickEffect" presetSubtype="0" presetID="1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9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928" grpId="4"/>
      <p:bldP build="whole" bldLvl="1" animBg="1" rev="0" advAuto="0" spid="933" grpId="5"/>
      <p:bldP build="whole" bldLvl="1" animBg="1" rev="0" advAuto="0" spid="929" grpId="1"/>
      <p:bldP build="whole" bldLvl="1" animBg="1" rev="0" advAuto="0" spid="923" grpId="3"/>
      <p:bldP build="whole" bldLvl="1" animBg="1" rev="0" advAuto="0" spid="934" grpId="2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Filtre moyenneur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buAutoNum type="arabicPeriod" startAt="2"/>
            </a:pPr>
            <a:r>
              <a:t>Filtre moyenneur </a:t>
            </a:r>
          </a:p>
          <a:p>
            <a:pPr lvl="1"/>
            <a:r>
              <a:t>Non pondéré</a:t>
            </a:r>
          </a:p>
          <a:p>
            <a:pPr lvl="2">
              <a:buBlip>
                <a:blip r:embed="rId2"/>
              </a:buBlip>
            </a:pPr>
            <a:r>
              <a:t>1D - rappel IMN359 (</a:t>
            </a:r>
            <a:r>
              <a:rPr u="sng">
                <a:hlinkClick r:id="rId3" invalidUrl="" action="" tgtFrame="" tooltip="" history="1" highlightClick="0" endSnd="0"/>
              </a:rPr>
              <a:t>https://scil.usherbrooke.ca/courses/imn359/</a:t>
            </a:r>
            <a:r>
              <a:t>) </a:t>
            </a:r>
          </a:p>
        </p:txBody>
      </p:sp>
      <p:sp>
        <p:nvSpPr>
          <p:cNvPr id="178" name="Slide Number"/>
          <p:cNvSpPr txBox="1"/>
          <p:nvPr>
            <p:ph type="sldNum" sz="quarter" idx="2"/>
          </p:nvPr>
        </p:nvSpPr>
        <p:spPr>
          <a:xfrm>
            <a:off x="6391526" y="9093200"/>
            <a:ext cx="222759" cy="3302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79" name="Réduction du bru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buAutoNum type="arabicPeriod" startAt="2"/>
            </a:lvl1pPr>
          </a:lstStyle>
          <a:p>
            <a:pPr/>
            <a:r>
              <a:t>Réduction du bruit</a:t>
            </a:r>
          </a:p>
        </p:txBody>
      </p:sp>
      <p:pic>
        <p:nvPicPr>
          <p:cNvPr id="180" name="droppedImage.tiff" descr="droppedImage.tiff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3309600" y="4102100"/>
            <a:ext cx="4927600" cy="3009900"/>
          </a:xfrm>
          <a:prstGeom prst="rect">
            <a:avLst/>
          </a:prstGeom>
        </p:spPr>
      </p:pic>
      <p:grpSp>
        <p:nvGrpSpPr>
          <p:cNvPr id="189" name="Group"/>
          <p:cNvGrpSpPr/>
          <p:nvPr/>
        </p:nvGrpSpPr>
        <p:grpSpPr>
          <a:xfrm>
            <a:off x="1460500" y="4520245"/>
            <a:ext cx="3848100" cy="3187700"/>
            <a:chOff x="-88900" y="-114300"/>
            <a:chExt cx="3848100" cy="3187699"/>
          </a:xfrm>
        </p:grpSpPr>
        <p:pic>
          <p:nvPicPr>
            <p:cNvPr id="181" name="filtre spatial filtre spatial" descr="filtre spatial filtre spatial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-88900" y="-114300"/>
              <a:ext cx="3848100" cy="3187700"/>
            </a:xfrm>
            <a:prstGeom prst="rect">
              <a:avLst/>
            </a:prstGeom>
            <a:effectLst/>
          </p:spPr>
        </p:pic>
        <p:sp>
          <p:nvSpPr>
            <p:cNvPr id="182" name="Line"/>
            <p:cNvSpPr/>
            <p:nvPr/>
          </p:nvSpPr>
          <p:spPr>
            <a:xfrm flipV="1">
              <a:off x="254965" y="2281486"/>
              <a:ext cx="3130066" cy="2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round/>
              <a:headEnd type="triangle" w="med" len="sm"/>
              <a:tailEnd type="stealth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914400">
                <a:spcBef>
                  <a:spcPts val="0"/>
                </a:spcBef>
                <a:buClrTx/>
                <a:tabLst>
                  <a:tab pos="914400" algn="l"/>
                </a:tabLst>
                <a:defRPr>
                  <a:solidFill>
                    <a:srgbClr val="232A32"/>
                  </a:solidFill>
                </a:defRPr>
              </a:pPr>
            </a:p>
          </p:txBody>
        </p:sp>
        <p:sp>
          <p:nvSpPr>
            <p:cNvPr id="183" name="Line"/>
            <p:cNvSpPr/>
            <p:nvPr/>
          </p:nvSpPr>
          <p:spPr>
            <a:xfrm flipV="1">
              <a:off x="1785889" y="205302"/>
              <a:ext cx="1210" cy="2095087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round/>
              <a:headEnd type="triangle" w="med" len="sm"/>
              <a:tailEnd type="stealth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914400">
                <a:spcBef>
                  <a:spcPts val="0"/>
                </a:spcBef>
                <a:buClrTx/>
                <a:tabLst>
                  <a:tab pos="914400" algn="l"/>
                </a:tabLst>
                <a:defRPr>
                  <a:solidFill>
                    <a:srgbClr val="232A32"/>
                  </a:solidFill>
                </a:defRPr>
              </a:pPr>
            </a:p>
          </p:txBody>
        </p:sp>
        <p:sp>
          <p:nvSpPr>
            <p:cNvPr id="184" name="Line"/>
            <p:cNvSpPr/>
            <p:nvPr/>
          </p:nvSpPr>
          <p:spPr>
            <a:xfrm>
              <a:off x="1012251" y="1326493"/>
              <a:ext cx="1552119" cy="947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0" y="21600"/>
                  </a:moveTo>
                  <a:lnTo>
                    <a:pt x="0" y="0"/>
                  </a:lnTo>
                  <a:lnTo>
                    <a:pt x="21600" y="0"/>
                  </a:lnTo>
                  <a:lnTo>
                    <a:pt x="21600" y="21600"/>
                  </a:lnTo>
                </a:path>
              </a:pathLst>
            </a:custGeom>
            <a:noFill/>
            <a:ln w="254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914400">
                <a:spcBef>
                  <a:spcPts val="0"/>
                </a:spcBef>
                <a:buClrTx/>
                <a:tabLst>
                  <a:tab pos="914400" algn="l"/>
                </a:tabLst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76200" dist="12700" dir="5400000">
                      <a:srgbClr val="000000">
                        <a:alpha val="50000"/>
                      </a:srgbClr>
                    </a:outerShdw>
                  </a:effectLst>
                  <a:latin typeface="Bradley Hand ITC TT-Bold"/>
                  <a:ea typeface="Bradley Hand ITC TT-Bold"/>
                  <a:cs typeface="Bradley Hand ITC TT-Bold"/>
                  <a:sym typeface="Bradley Hand ITC TT-Bold"/>
                </a:defRPr>
              </a:pPr>
            </a:p>
          </p:txBody>
        </p:sp>
        <p:sp>
          <p:nvSpPr>
            <p:cNvPr id="185" name="1/S"/>
            <p:cNvSpPr/>
            <p:nvPr/>
          </p:nvSpPr>
          <p:spPr>
            <a:xfrm>
              <a:off x="1840392" y="915463"/>
              <a:ext cx="609601" cy="381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6200" tIns="76200" rIns="76200" bIns="76200" numCol="1" anchor="ctr">
              <a:noAutofit/>
            </a:bodyPr>
            <a:lstStyle/>
            <a:p>
              <a:pPr algn="ctr" defTabSz="457200">
                <a:spcBef>
                  <a:spcPts val="0"/>
                </a:spcBef>
                <a:defRPr i="1">
                  <a:solidFill>
                    <a:srgbClr val="232A32"/>
                  </a:solidFill>
                </a:defRPr>
              </a:pPr>
              <a:r>
                <a:rPr i="0"/>
                <a:t>1</a:t>
              </a:r>
              <a:r>
                <a:t>/S</a:t>
              </a:r>
            </a:p>
          </p:txBody>
        </p:sp>
        <p:sp>
          <p:nvSpPr>
            <p:cNvPr id="186" name="-S/2"/>
            <p:cNvSpPr/>
            <p:nvPr/>
          </p:nvSpPr>
          <p:spPr>
            <a:xfrm>
              <a:off x="605558" y="2361449"/>
              <a:ext cx="796081" cy="40815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6200" tIns="76200" rIns="76200" bIns="76200" numCol="1" anchor="ctr">
              <a:noAutofit/>
            </a:bodyPr>
            <a:lstStyle/>
            <a:p>
              <a:pPr/>
              <a:r>
                <a:t>-</a:t>
              </a:r>
              <a:r>
                <a:rPr i="1"/>
                <a:t>S</a:t>
              </a:r>
              <a:r>
                <a:t>/2</a:t>
              </a:r>
            </a:p>
          </p:txBody>
        </p:sp>
        <p:sp>
          <p:nvSpPr>
            <p:cNvPr id="187" name="S/2"/>
            <p:cNvSpPr/>
            <p:nvPr/>
          </p:nvSpPr>
          <p:spPr>
            <a:xfrm>
              <a:off x="2294395" y="2361449"/>
              <a:ext cx="715181" cy="40815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6200" tIns="76200" rIns="76200" bIns="76200" numCol="1" anchor="ctr">
              <a:noAutofit/>
            </a:bodyPr>
            <a:lstStyle/>
            <a:p>
              <a:pPr/>
              <a:r>
                <a:rPr i="1"/>
                <a:t>S</a:t>
              </a:r>
              <a:r>
                <a:t>/2</a:t>
              </a:r>
            </a:p>
          </p:txBody>
        </p:sp>
        <p:sp>
          <p:nvSpPr>
            <p:cNvPr id="188" name="x"/>
            <p:cNvSpPr/>
            <p:nvPr/>
          </p:nvSpPr>
          <p:spPr>
            <a:xfrm>
              <a:off x="3165044" y="2288564"/>
              <a:ext cx="229299" cy="40815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6200" tIns="76200" rIns="76200" bIns="76200" numCol="1" anchor="ctr">
              <a:noAutofit/>
            </a:bodyPr>
            <a:lstStyle>
              <a:lvl1pPr algn="ctr" defTabSz="457200">
                <a:spcBef>
                  <a:spcPts val="0"/>
                </a:spcBef>
                <a:defRPr i="1">
                  <a:solidFill>
                    <a:srgbClr val="232A32"/>
                  </a:solidFill>
                </a:defRPr>
              </a:lvl1pPr>
            </a:lstStyle>
            <a:p>
              <a:pPr/>
              <a:r>
                <a:t>x</a:t>
              </a:r>
            </a:p>
          </p:txBody>
        </p:sp>
      </p:grpSp>
      <p:pic>
        <p:nvPicPr>
          <p:cNvPr id="190" name="temp.pdf" descr="temp.pd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226896" y="3538925"/>
            <a:ext cx="1820008" cy="87044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94" name="Group"/>
          <p:cNvGrpSpPr/>
          <p:nvPr/>
        </p:nvGrpSpPr>
        <p:grpSpPr>
          <a:xfrm>
            <a:off x="6847005" y="3974145"/>
            <a:ext cx="4328995" cy="3513841"/>
            <a:chOff x="0" y="0"/>
            <a:chExt cx="4328994" cy="3513840"/>
          </a:xfrm>
        </p:grpSpPr>
        <p:sp>
          <p:nvSpPr>
            <p:cNvPr id="191" name="filtre spectral"/>
            <p:cNvSpPr/>
            <p:nvPr/>
          </p:nvSpPr>
          <p:spPr>
            <a:xfrm>
              <a:off x="0" y="-1"/>
              <a:ext cx="1511995" cy="43371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76200" tIns="76200" rIns="76200" bIns="76200" numCol="1" anchor="ctr">
              <a:spAutoFit/>
            </a:bodyPr>
            <a:lstStyle/>
            <a:p>
              <a:pPr/>
              <a:r>
                <a:t>filtre spectral</a:t>
              </a:r>
            </a:p>
          </p:txBody>
        </p:sp>
        <p:pic>
          <p:nvPicPr>
            <p:cNvPr id="192" name="sinc.tiff" descr="sinc.tiff"/>
            <p:cNvPicPr>
              <a:picLocks noChangeAspect="0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264994" y="573569"/>
              <a:ext cx="4064001" cy="2940272"/>
            </a:xfrm>
            <a:prstGeom prst="rect">
              <a:avLst/>
            </a:prstGeom>
            <a:effectLst/>
          </p:spPr>
        </p:pic>
        <p:pic>
          <p:nvPicPr>
            <p:cNvPr id="193" name="temp.pdf" descr="temp.pdf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1623894" y="25399"/>
              <a:ext cx="1931738" cy="4318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94" grpId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6" name="Source : Source : " descr="Source : Source : "/>
          <p:cNvPicPr>
            <a:picLocks noChangeAspect="0"/>
          </p:cNvPicPr>
          <p:nvPr>
            <p:ph type="body" idx="21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88900" y="8912411"/>
            <a:ext cx="6108700" cy="587190"/>
          </a:xfrm>
          <a:prstGeom prst="rect">
            <a:avLst/>
          </a:prstGeom>
          <a:ln w="9525">
            <a:round/>
          </a:ln>
          <a:effectLst>
            <a:outerShdw sx="100000" sy="100000" kx="0" ky="0" algn="b" rotWithShape="0" blurRad="12700" dist="12700" dir="1980000">
              <a:srgbClr val="D6D6D6"/>
            </a:outerShdw>
          </a:effectLst>
        </p:spPr>
      </p:pic>
      <p:sp>
        <p:nvSpPr>
          <p:cNvPr id="937" name="Rehaussement des contours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AutoNum type="arabicPeriod" startAt="2"/>
            </a:lvl1pPr>
          </a:lstStyle>
          <a:p>
            <a:pPr/>
            <a:r>
              <a:t>Rehaussement des contours</a:t>
            </a:r>
          </a:p>
        </p:txBody>
      </p:sp>
      <p:sp>
        <p:nvSpPr>
          <p:cNvPr id="938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939" name="Amélioration de la netteté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buAutoNum type="arabicPeriod" startAt="3"/>
            </a:lvl1pPr>
          </a:lstStyle>
          <a:p>
            <a:pPr/>
            <a:r>
              <a:t>Amélioration de la netteté</a:t>
            </a:r>
          </a:p>
        </p:txBody>
      </p:sp>
      <p:pic>
        <p:nvPicPr>
          <p:cNvPr id="940" name="plancherPB.png" descr="plancherPB.png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953000" y="3440658"/>
            <a:ext cx="2679700" cy="2181694"/>
          </a:xfrm>
          <a:prstGeom prst="rect">
            <a:avLst/>
          </a:prstGeom>
        </p:spPr>
      </p:pic>
      <p:pic>
        <p:nvPicPr>
          <p:cNvPr id="941" name="plancherD.jpg" descr="plancherD.jpg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384300" y="3441700"/>
            <a:ext cx="2679701" cy="2202543"/>
          </a:xfrm>
          <a:prstGeom prst="rect">
            <a:avLst/>
          </a:prstGeom>
        </p:spPr>
      </p:pic>
      <p:pic>
        <p:nvPicPr>
          <p:cNvPr id="942" name="plancherPH.png" descr="plancherPH.png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8521700" y="3454400"/>
            <a:ext cx="2679700" cy="2162175"/>
          </a:xfrm>
          <a:prstGeom prst="rect">
            <a:avLst/>
          </a:prstGeom>
        </p:spPr>
      </p:pic>
      <p:pic>
        <p:nvPicPr>
          <p:cNvPr id="943" name="plancherHB.png" descr="plancherHB.png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377950" y="6565900"/>
            <a:ext cx="2679701" cy="2185678"/>
          </a:xfrm>
          <a:prstGeom prst="rect">
            <a:avLst/>
          </a:prstGeom>
        </p:spPr>
      </p:pic>
      <p:sp>
        <p:nvSpPr>
          <p:cNvPr id="944" name="−"/>
          <p:cNvSpPr/>
          <p:nvPr/>
        </p:nvSpPr>
        <p:spPr>
          <a:xfrm>
            <a:off x="4163076" y="4171950"/>
            <a:ext cx="365647" cy="546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6200" tIns="76200" rIns="76200" bIns="76200" anchor="ctr">
            <a:spAutoFit/>
          </a:bodyPr>
          <a:lstStyle>
            <a:lvl1pPr algn="ctr" defTabSz="457200">
              <a:spcBef>
                <a:spcPts val="0"/>
              </a:spcBef>
              <a:defRPr sz="2800">
                <a:solidFill>
                  <a:srgbClr val="232A32"/>
                </a:solidFill>
              </a:defRPr>
            </a:lvl1pPr>
          </a:lstStyle>
          <a:p>
            <a:pPr/>
            <a:r>
              <a:t>−</a:t>
            </a:r>
          </a:p>
        </p:txBody>
      </p:sp>
      <p:sp>
        <p:nvSpPr>
          <p:cNvPr id="945" name="="/>
          <p:cNvSpPr/>
          <p:nvPr/>
        </p:nvSpPr>
        <p:spPr>
          <a:xfrm>
            <a:off x="7700912" y="4267200"/>
            <a:ext cx="365647" cy="546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6200" tIns="76200" rIns="76200" bIns="76200" anchor="ctr">
            <a:spAutoFit/>
          </a:bodyPr>
          <a:lstStyle>
            <a:lvl1pPr algn="ctr" defTabSz="457200">
              <a:spcBef>
                <a:spcPts val="0"/>
              </a:spcBef>
              <a:defRPr sz="2800">
                <a:solidFill>
                  <a:srgbClr val="232A32"/>
                </a:solidFill>
              </a:defRPr>
            </a:lvl1pPr>
          </a:lstStyle>
          <a:p>
            <a:pPr/>
            <a:r>
              <a:t>=</a:t>
            </a:r>
          </a:p>
        </p:txBody>
      </p:sp>
      <p:sp>
        <p:nvSpPr>
          <p:cNvPr id="946" name="f[m, n]"/>
          <p:cNvSpPr/>
          <p:nvPr/>
        </p:nvSpPr>
        <p:spPr>
          <a:xfrm>
            <a:off x="2205732" y="5675945"/>
            <a:ext cx="931169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6200" tIns="76200" rIns="76200" bIns="76200" anchor="ctr">
            <a:spAutoFit/>
          </a:bodyPr>
          <a:lstStyle/>
          <a:p>
            <a:pPr defTabSz="1295400">
              <a:spcBef>
                <a:spcPts val="500"/>
              </a:spcBef>
              <a:defRPr spc="100">
                <a:uFill>
                  <a:solidFill>
                    <a:srgbClr val="232323"/>
                  </a:solidFill>
                </a:uFill>
                <a:latin typeface="+mj-lt"/>
                <a:ea typeface="+mj-ea"/>
                <a:cs typeface="+mj-cs"/>
                <a:sym typeface="Times Roman"/>
              </a:defRPr>
            </a:pPr>
            <a:r>
              <a:rPr i="1"/>
              <a:t>f</a:t>
            </a:r>
            <a:r>
              <a:t>[</a:t>
            </a:r>
            <a:r>
              <a:rPr i="1"/>
              <a:t>m</a:t>
            </a:r>
            <a:r>
              <a:t>, </a:t>
            </a:r>
            <a:r>
              <a:rPr i="1"/>
              <a:t>n</a:t>
            </a:r>
            <a:r>
              <a:t>]</a:t>
            </a:r>
          </a:p>
        </p:txBody>
      </p:sp>
      <p:sp>
        <p:nvSpPr>
          <p:cNvPr id="947" name="avec σ = 1.3 (N = 9)"/>
          <p:cNvSpPr/>
          <p:nvPr/>
        </p:nvSpPr>
        <p:spPr>
          <a:xfrm>
            <a:off x="5212815" y="6197247"/>
            <a:ext cx="2476501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6200" tIns="76200" rIns="76200" bIns="76200" anchor="ctr">
            <a:spAutoFit/>
          </a:bodyPr>
          <a:lstStyle/>
          <a:p>
            <a:pPr/>
            <a:r>
              <a:t>avec </a:t>
            </a:r>
            <a:r>
              <a:rPr i="1" spc="100">
                <a:latin typeface="+mj-lt"/>
                <a:ea typeface="+mj-ea"/>
                <a:cs typeface="+mj-cs"/>
                <a:sym typeface="Times Roman"/>
              </a:rPr>
              <a:t>σ</a:t>
            </a:r>
            <a:r>
              <a:rPr spc="100">
                <a:latin typeface="+mj-lt"/>
                <a:ea typeface="+mj-ea"/>
                <a:cs typeface="+mj-cs"/>
                <a:sym typeface="Times Roman"/>
              </a:rPr>
              <a:t> = 1.3 (</a:t>
            </a:r>
            <a:r>
              <a:rPr i="1" spc="100">
                <a:latin typeface="+mj-lt"/>
                <a:ea typeface="+mj-ea"/>
                <a:cs typeface="+mj-cs"/>
                <a:sym typeface="Times Roman"/>
              </a:rPr>
              <a:t>N</a:t>
            </a:r>
            <a:r>
              <a:rPr spc="100">
                <a:latin typeface="+mj-lt"/>
                <a:ea typeface="+mj-ea"/>
                <a:cs typeface="+mj-cs"/>
                <a:sym typeface="Times Roman"/>
              </a:rPr>
              <a:t> = 9)</a:t>
            </a:r>
          </a:p>
        </p:txBody>
      </p:sp>
      <p:sp>
        <p:nvSpPr>
          <p:cNvPr id="948" name="f[m, n] rehaussée"/>
          <p:cNvSpPr/>
          <p:nvPr/>
        </p:nvSpPr>
        <p:spPr>
          <a:xfrm>
            <a:off x="4266318" y="7344323"/>
            <a:ext cx="1892995" cy="4337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6200" tIns="76200" rIns="76200" bIns="76200" anchor="ctr">
            <a:spAutoFit/>
          </a:bodyPr>
          <a:lstStyle/>
          <a:p>
            <a:pPr/>
            <a:r>
              <a:rPr i="1"/>
              <a:t>f</a:t>
            </a:r>
            <a:r>
              <a:t>[</a:t>
            </a:r>
            <a:r>
              <a:rPr i="1"/>
              <a:t>m</a:t>
            </a:r>
            <a:r>
              <a:t>, </a:t>
            </a:r>
            <a:r>
              <a:rPr i="1"/>
              <a:t>n</a:t>
            </a:r>
            <a:r>
              <a:t>] rehaussée</a:t>
            </a:r>
          </a:p>
        </p:txBody>
      </p:sp>
      <p:pic>
        <p:nvPicPr>
          <p:cNvPr id="949" name="temp.pdf" descr="temp.pdf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9017000" y="5867400"/>
            <a:ext cx="1664054" cy="355248"/>
          </a:xfrm>
          <a:prstGeom prst="rect">
            <a:avLst/>
          </a:prstGeom>
          <a:ln w="12700">
            <a:miter lim="400000"/>
          </a:ln>
        </p:spPr>
      </p:pic>
      <p:pic>
        <p:nvPicPr>
          <p:cNvPr id="950" name="temp.pdf" descr="temp.pdf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5245100" y="5842000"/>
            <a:ext cx="2243667" cy="355248"/>
          </a:xfrm>
          <a:prstGeom prst="rect">
            <a:avLst/>
          </a:prstGeom>
          <a:ln w="12700">
            <a:miter lim="400000"/>
          </a:ln>
        </p:spPr>
      </p:pic>
      <p:pic>
        <p:nvPicPr>
          <p:cNvPr id="951" name="temp.pdf" descr="temp.pdf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4266318" y="8013700"/>
            <a:ext cx="2159001" cy="431800"/>
          </a:xfrm>
          <a:prstGeom prst="rect">
            <a:avLst/>
          </a:prstGeom>
          <a:ln w="12700">
            <a:miter lim="400000"/>
          </a:ln>
        </p:spPr>
      </p:pic>
      <p:pic>
        <p:nvPicPr>
          <p:cNvPr id="952" name="droppedImage.tiff" descr="droppedImage.tiff"/>
          <p:cNvPicPr>
            <a:picLocks noChangeAspect="0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14249400" y="4343400"/>
            <a:ext cx="2679700" cy="2162175"/>
          </a:xfrm>
          <a:prstGeom prst="rect">
            <a:avLst/>
          </a:prstGeom>
        </p:spPr>
      </p:pic>
      <p:pic>
        <p:nvPicPr>
          <p:cNvPr id="953" name="droppedImage.tiff" descr="droppedImage.tiff"/>
          <p:cNvPicPr>
            <a:picLocks noChangeAspect="0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13589000" y="7264400"/>
            <a:ext cx="2679700" cy="2185678"/>
          </a:xfrm>
          <a:prstGeom prst="rect">
            <a:avLst/>
          </a:prstGeom>
        </p:spPr>
      </p:pic>
      <p:sp>
        <p:nvSpPr>
          <p:cNvPr id="954" name="Valeur absolue avec changement de la dynamique"/>
          <p:cNvSpPr/>
          <p:nvPr/>
        </p:nvSpPr>
        <p:spPr>
          <a:xfrm>
            <a:off x="8318500" y="2469195"/>
            <a:ext cx="3263900" cy="7258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6200" tIns="76200" rIns="76200" bIns="76200" anchor="ctr">
            <a:spAutoFit/>
          </a:bodyPr>
          <a:lstStyle>
            <a:lvl1pPr algn="ctr" defTabSz="457200">
              <a:spcBef>
                <a:spcPts val="0"/>
              </a:spcBef>
              <a:defRPr>
                <a:solidFill>
                  <a:srgbClr val="232A32"/>
                </a:solidFill>
              </a:defRPr>
            </a:lvl1pPr>
          </a:lstStyle>
          <a:p>
            <a:pPr/>
            <a:r>
              <a:t>Valeur absolue avec changement de la dynamique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Class="entr" nodeType="after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after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entr" nodeType="after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ntr" nodeType="clickEffect" presetSubtype="0" presetID="1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nodeType="afterEffect" presetSubtype="0" presetID="1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Class="entr" nodeType="afterEffect" presetSubtype="0" presetID="1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Class="entr" nodeType="clickEffect" presetSubtype="0" presetID="1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Class="entr" nodeType="afterEffect" presetSubtype="0" presetID="1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Class="entr" nodeType="afterEffect" presetSubtype="0" presetID="1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" fill="hold"/>
                                        <p:tgtEl>
                                          <p:spTgt spid="9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Class="entr" nodeType="afterEffect" presetSubtype="0" presetID="1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9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954" grpId="11"/>
      <p:bldP build="whole" bldLvl="1" animBg="1" rev="0" advAuto="0" spid="948" grpId="9"/>
      <p:bldP build="whole" bldLvl="1" animBg="1" rev="0" advAuto="0" spid="945" grpId="6"/>
      <p:bldP build="whole" bldLvl="1" animBg="1" rev="0" advAuto="0" spid="947" grpId="3"/>
      <p:bldP build="whole" bldLvl="1" animBg="1" rev="0" advAuto="0" spid="944" grpId="2"/>
      <p:bldP build="whole" bldLvl="1" animBg="1" rev="0" advAuto="0" spid="943" grpId="8"/>
      <p:bldP build="whole" bldLvl="1" animBg="1" rev="0" advAuto="0" spid="949" grpId="7"/>
      <p:bldP build="whole" bldLvl="1" animBg="1" rev="0" advAuto="0" spid="951" grpId="10"/>
      <p:bldP build="whole" bldLvl="1" animBg="1" rev="0" advAuto="0" spid="942" grpId="5"/>
      <p:bldP build="whole" bldLvl="1" animBg="1" rev="0" advAuto="0" spid="940" grpId="1"/>
      <p:bldP build="whole" bldLvl="1" animBg="1" rev="0" advAuto="0" spid="950" grpId="4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6" name="Source de l'image originale : DIP2 Source de l'image originale : DIP2" descr="Source de l'image originale : DIP2 Source de l'image originale : DIP2"/>
          <p:cNvPicPr>
            <a:picLocks noChangeAspect="0"/>
          </p:cNvPicPr>
          <p:nvPr>
            <p:ph type="body" idx="21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88900" y="8912411"/>
            <a:ext cx="6108700" cy="587190"/>
          </a:xfrm>
          <a:prstGeom prst="rect">
            <a:avLst/>
          </a:prstGeom>
          <a:ln w="9525">
            <a:round/>
          </a:ln>
          <a:effectLst>
            <a:outerShdw sx="100000" sy="100000" kx="0" ky="0" algn="b" rotWithShape="0" blurRad="12700" dist="12700" dir="1980000">
              <a:srgbClr val="D6D6D6"/>
            </a:outerShdw>
          </a:effectLst>
        </p:spPr>
      </p:pic>
      <p:sp>
        <p:nvSpPr>
          <p:cNvPr id="957" name="Rehaussement des contours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AutoNum type="arabicPeriod" startAt="2"/>
            </a:lvl1pPr>
          </a:lstStyle>
          <a:p>
            <a:pPr/>
            <a:r>
              <a:t>Rehaussement des contours</a:t>
            </a:r>
          </a:p>
        </p:txBody>
      </p:sp>
      <p:sp>
        <p:nvSpPr>
          <p:cNvPr id="958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959" name="electronicPH.png" descr="electronicPH.png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537855" y="3691744"/>
            <a:ext cx="3746501" cy="2880749"/>
          </a:xfrm>
          <a:prstGeom prst="rect">
            <a:avLst/>
          </a:prstGeom>
        </p:spPr>
      </p:pic>
      <p:pic>
        <p:nvPicPr>
          <p:cNvPr id="960" name="Chips.jpg" descr="Chips.jpg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 rot="5400000">
            <a:off x="1058076" y="2409024"/>
            <a:ext cx="2844801" cy="3787473"/>
          </a:xfrm>
          <a:prstGeom prst="rect">
            <a:avLst/>
          </a:prstGeom>
        </p:spPr>
      </p:pic>
      <p:sp>
        <p:nvSpPr>
          <p:cNvPr id="961" name="Image originale : f[m, n]"/>
          <p:cNvSpPr/>
          <p:nvPr/>
        </p:nvSpPr>
        <p:spPr>
          <a:xfrm>
            <a:off x="898751" y="5784849"/>
            <a:ext cx="2729633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6200" tIns="76200" rIns="76200" bIns="76200" anchor="ctr">
            <a:spAutoFit/>
          </a:bodyPr>
          <a:lstStyle/>
          <a:p>
            <a:pPr algn="ctr" defTabSz="457200">
              <a:spcBef>
                <a:spcPts val="0"/>
              </a:spcBef>
              <a:defRPr>
                <a:solidFill>
                  <a:srgbClr val="232A32"/>
                </a:solidFill>
              </a:defRPr>
            </a:pPr>
            <a:r>
              <a:t>Image originale : </a:t>
            </a:r>
            <a:r>
              <a:rPr i="1" spc="100">
                <a:latin typeface="+mj-lt"/>
                <a:ea typeface="+mj-ea"/>
                <a:cs typeface="+mj-cs"/>
                <a:sym typeface="Times Roman"/>
              </a:rPr>
              <a:t>f</a:t>
            </a:r>
            <a:r>
              <a:rPr spc="100">
                <a:latin typeface="+mj-lt"/>
                <a:ea typeface="+mj-ea"/>
                <a:cs typeface="+mj-cs"/>
                <a:sym typeface="Times Roman"/>
              </a:rPr>
              <a:t>[</a:t>
            </a:r>
            <a:r>
              <a:rPr i="1" spc="100">
                <a:latin typeface="+mj-lt"/>
                <a:ea typeface="+mj-ea"/>
                <a:cs typeface="+mj-cs"/>
                <a:sym typeface="Times Roman"/>
              </a:rPr>
              <a:t>m</a:t>
            </a:r>
            <a:r>
              <a:rPr spc="100">
                <a:latin typeface="+mj-lt"/>
                <a:ea typeface="+mj-ea"/>
                <a:cs typeface="+mj-cs"/>
                <a:sym typeface="Times Roman"/>
              </a:rPr>
              <a:t>, </a:t>
            </a:r>
            <a:r>
              <a:rPr i="1" spc="100">
                <a:latin typeface="+mj-lt"/>
                <a:ea typeface="+mj-ea"/>
                <a:cs typeface="+mj-cs"/>
                <a:sym typeface="Times Roman"/>
              </a:rPr>
              <a:t>n</a:t>
            </a:r>
            <a:r>
              <a:rPr spc="100">
                <a:latin typeface="+mj-lt"/>
                <a:ea typeface="+mj-ea"/>
                <a:cs typeface="+mj-cs"/>
                <a:sym typeface="Times Roman"/>
              </a:rPr>
              <a:t>]</a:t>
            </a:r>
          </a:p>
        </p:txBody>
      </p:sp>
      <p:sp>
        <p:nvSpPr>
          <p:cNvPr id="962" name="Image filtrée par un filtre passe-haut…"/>
          <p:cNvSpPr/>
          <p:nvPr/>
        </p:nvSpPr>
        <p:spPr>
          <a:xfrm>
            <a:off x="4533900" y="6629400"/>
            <a:ext cx="3937000" cy="1028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6200" tIns="76200" rIns="76200" bIns="76200" anchor="ctr">
            <a:spAutoFit/>
          </a:bodyPr>
          <a:lstStyle/>
          <a:p>
            <a:pPr algn="ctr" defTabSz="457200">
              <a:spcBef>
                <a:spcPts val="0"/>
              </a:spcBef>
              <a:defRPr>
                <a:solidFill>
                  <a:srgbClr val="232A32"/>
                </a:solidFill>
              </a:defRPr>
            </a:pPr>
            <a:r>
              <a:t>Image filtrée par un filtre passe-haut</a:t>
            </a:r>
          </a:p>
          <a:p>
            <a:pPr algn="ctr" defTabSz="457200">
              <a:spcBef>
                <a:spcPts val="0"/>
              </a:spcBef>
              <a:defRPr>
                <a:solidFill>
                  <a:srgbClr val="232A32"/>
                </a:solidFill>
              </a:defRPr>
            </a:pPr>
            <a:r>
              <a:t>avec changement de dynamique pour la visualisation</a:t>
            </a:r>
          </a:p>
        </p:txBody>
      </p:sp>
      <p:sp>
        <p:nvSpPr>
          <p:cNvPr id="963" name="Correction du niveau de gris moyen"/>
          <p:cNvSpPr/>
          <p:nvPr/>
        </p:nvSpPr>
        <p:spPr>
          <a:xfrm>
            <a:off x="3797300" y="2354895"/>
            <a:ext cx="3911600" cy="4337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6200" tIns="76200" rIns="76200" bIns="76200" anchor="ctr">
            <a:spAutoFit/>
          </a:bodyPr>
          <a:lstStyle>
            <a:lvl1pPr algn="ctr" defTabSz="457200">
              <a:spcBef>
                <a:spcPts val="0"/>
              </a:spcBef>
              <a:defRPr>
                <a:solidFill>
                  <a:srgbClr val="232A32"/>
                </a:solidFill>
              </a:defRPr>
            </a:lvl1pPr>
          </a:lstStyle>
          <a:p>
            <a:pPr/>
            <a:r>
              <a:t>Correction du niveau de gris moyen</a:t>
            </a:r>
          </a:p>
        </p:txBody>
      </p:sp>
      <p:sp>
        <p:nvSpPr>
          <p:cNvPr id="964" name="Amélioration de la netteté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buAutoNum type="arabicPeriod" startAt="3"/>
            </a:lvl1pPr>
          </a:lstStyle>
          <a:p>
            <a:pPr/>
            <a:r>
              <a:t>Amélioration de la netteté</a:t>
            </a:r>
          </a:p>
        </p:txBody>
      </p:sp>
      <p:pic>
        <p:nvPicPr>
          <p:cNvPr id="965" name="temp.pdf" descr="temp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016500" y="7734300"/>
            <a:ext cx="2954162" cy="355248"/>
          </a:xfrm>
          <a:prstGeom prst="rect">
            <a:avLst/>
          </a:prstGeom>
          <a:ln w="12700">
            <a:miter lim="400000"/>
          </a:ln>
        </p:spPr>
      </p:pic>
      <p:pic>
        <p:nvPicPr>
          <p:cNvPr id="966" name="temp.pdf" descr="temp.pd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8864600" y="7988300"/>
            <a:ext cx="2355851" cy="355248"/>
          </a:xfrm>
          <a:prstGeom prst="rect">
            <a:avLst/>
          </a:prstGeom>
          <a:ln w="12700">
            <a:miter lim="400000"/>
          </a:ln>
        </p:spPr>
      </p:pic>
      <p:pic>
        <p:nvPicPr>
          <p:cNvPr id="967" name="highPassChips.jpg" descr="highPassChips.jpg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 rot="5400000">
            <a:off x="13880554" y="165282"/>
            <a:ext cx="2844801" cy="3758836"/>
          </a:xfrm>
          <a:prstGeom prst="rect">
            <a:avLst/>
          </a:prstGeom>
        </p:spPr>
      </p:pic>
      <p:pic>
        <p:nvPicPr>
          <p:cNvPr id="968" name="HighPassChipsb.jpg" descr="HighPassChipsb.jpg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 rot="5400000">
            <a:off x="13893435" y="4076348"/>
            <a:ext cx="2844801" cy="3784599"/>
          </a:xfrm>
          <a:prstGeom prst="rect">
            <a:avLst/>
          </a:prstGeom>
        </p:spPr>
      </p:pic>
      <p:pic>
        <p:nvPicPr>
          <p:cNvPr id="969" name="electronicHB1.5.png" descr="electronicHB1.5.png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8674100" y="1270000"/>
            <a:ext cx="3746500" cy="2880748"/>
          </a:xfrm>
          <a:prstGeom prst="rect">
            <a:avLst/>
          </a:prstGeom>
        </p:spPr>
      </p:pic>
      <p:pic>
        <p:nvPicPr>
          <p:cNvPr id="970" name="electronicHB2.png" descr="electronicHB2.png"/>
          <p:cNvPicPr>
            <a:picLocks noChangeAspect="0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8674100" y="5016500"/>
            <a:ext cx="3746500" cy="2880748"/>
          </a:xfrm>
          <a:prstGeom prst="rect">
            <a:avLst/>
          </a:prstGeom>
        </p:spPr>
      </p:pic>
      <p:pic>
        <p:nvPicPr>
          <p:cNvPr id="971" name="temp.pdf" descr="temp.pdf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8788400" y="4191000"/>
            <a:ext cx="2505428" cy="35524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9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Class="entr" nodeType="after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after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entr" nodeType="after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ntr" nodeType="clickEffect" presetSubtype="0" presetID="1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9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nodeType="afterEffect" presetSubtype="0" presetID="1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9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Subtype="0" presetID="1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Class="entr" nodeType="afterEffect" presetSubtype="0" presetID="1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970" grpId="7"/>
      <p:bldP build="whole" bldLvl="1" animBg="1" rev="0" advAuto="0" spid="969" grpId="5"/>
      <p:bldP build="whole" bldLvl="1" animBg="1" rev="0" advAuto="0" spid="962" grpId="2"/>
      <p:bldP build="whole" bldLvl="1" animBg="1" rev="0" advAuto="0" spid="963" grpId="4"/>
      <p:bldP build="whole" bldLvl="1" animBg="1" rev="0" advAuto="0" spid="971" grpId="6"/>
      <p:bldP build="whole" bldLvl="1" animBg="1" rev="0" advAuto="0" spid="959" grpId="1"/>
      <p:bldP build="whole" bldLvl="1" animBg="1" rev="0" advAuto="0" spid="965" grpId="3"/>
      <p:bldP build="whole" bldLvl="1" animBg="1" rev="0" advAuto="0" spid="966" grpId="8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3" name="Source : Source : " descr="Source : Source : "/>
          <p:cNvPicPr>
            <a:picLocks noChangeAspect="0"/>
          </p:cNvPicPr>
          <p:nvPr>
            <p:ph type="body" idx="21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88900" y="8912411"/>
            <a:ext cx="6108700" cy="587190"/>
          </a:xfrm>
          <a:prstGeom prst="rect">
            <a:avLst/>
          </a:prstGeom>
          <a:ln w="9525">
            <a:round/>
          </a:ln>
          <a:effectLst>
            <a:outerShdw sx="100000" sy="100000" kx="0" ky="0" algn="b" rotWithShape="0" blurRad="12700" dist="12700" dir="1980000">
              <a:srgbClr val="D6D6D6"/>
            </a:outerShdw>
          </a:effectLst>
        </p:spPr>
      </p:pic>
      <p:sp>
        <p:nvSpPr>
          <p:cNvPr id="974" name="2e dérivée de l’image"/>
          <p:cNvSpPr txBox="1"/>
          <p:nvPr>
            <p:ph type="body" idx="1"/>
          </p:nvPr>
        </p:nvSpPr>
        <p:spPr>
          <a:xfrm>
            <a:off x="342900" y="1866900"/>
            <a:ext cx="12319000" cy="6731000"/>
          </a:xfrm>
          <a:prstGeom prst="rect">
            <a:avLst/>
          </a:prstGeom>
        </p:spPr>
        <p:txBody>
          <a:bodyPr/>
          <a:lstStyle>
            <a:lvl1pPr>
              <a:buAutoNum type="arabicPeriod" startAt="3"/>
            </a:lvl1pPr>
          </a:lstStyle>
          <a:p>
            <a:pPr/>
            <a:r>
              <a:t>2e dérivée de l’image</a:t>
            </a:r>
          </a:p>
        </p:txBody>
      </p:sp>
      <p:sp>
        <p:nvSpPr>
          <p:cNvPr id="975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976" name="Image originale…"/>
          <p:cNvSpPr/>
          <p:nvPr/>
        </p:nvSpPr>
        <p:spPr>
          <a:xfrm>
            <a:off x="3952554" y="2609850"/>
            <a:ext cx="3263901" cy="736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6200" tIns="76200" rIns="76200" bIns="76200" anchor="ctr">
            <a:spAutoFit/>
          </a:bodyPr>
          <a:lstStyle/>
          <a:p>
            <a:pPr algn="ctr" defTabSz="457200">
              <a:spcBef>
                <a:spcPts val="0"/>
              </a:spcBef>
              <a:defRPr>
                <a:solidFill>
                  <a:srgbClr val="232A32"/>
                </a:solidFill>
              </a:defRPr>
            </a:pPr>
            <a:r>
              <a:t>Image originale</a:t>
            </a:r>
          </a:p>
          <a:p>
            <a:pPr algn="ctr" defTabSz="457200">
              <a:spcBef>
                <a:spcPts val="0"/>
              </a:spcBef>
              <a:defRPr>
                <a:solidFill>
                  <a:srgbClr val="232A32"/>
                </a:solidFill>
              </a:defRPr>
            </a:pPr>
            <a:r>
              <a:t>Contour modélisé par erf(</a:t>
            </a:r>
            <a:r>
              <a:rPr i="1"/>
              <a:t>x</a:t>
            </a:r>
            <a:r>
              <a:t>) </a:t>
            </a:r>
          </a:p>
        </p:txBody>
      </p:sp>
      <p:sp>
        <p:nvSpPr>
          <p:cNvPr id="977" name="Image dérivée selon x"/>
          <p:cNvSpPr/>
          <p:nvPr/>
        </p:nvSpPr>
        <p:spPr>
          <a:xfrm>
            <a:off x="4660900" y="4399595"/>
            <a:ext cx="2425700" cy="4337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6200" tIns="76200" rIns="76200" bIns="76200" anchor="ctr">
            <a:spAutoFit/>
          </a:bodyPr>
          <a:lstStyle/>
          <a:p>
            <a:pPr algn="ctr" defTabSz="457200">
              <a:spcBef>
                <a:spcPts val="0"/>
              </a:spcBef>
              <a:defRPr>
                <a:solidFill>
                  <a:srgbClr val="232A32"/>
                </a:solidFill>
              </a:defRPr>
            </a:pPr>
            <a:r>
              <a:t>Image dérivée selon </a:t>
            </a:r>
            <a:r>
              <a:rPr i="1"/>
              <a:t>x</a:t>
            </a:r>
          </a:p>
        </p:txBody>
      </p:sp>
      <p:sp>
        <p:nvSpPr>
          <p:cNvPr id="978" name="Deuxième dérivée selon x"/>
          <p:cNvSpPr/>
          <p:nvPr/>
        </p:nvSpPr>
        <p:spPr>
          <a:xfrm>
            <a:off x="7378700" y="8412795"/>
            <a:ext cx="3124200" cy="4337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6200" tIns="76200" rIns="76200" bIns="76200" anchor="ctr">
            <a:spAutoFit/>
          </a:bodyPr>
          <a:lstStyle/>
          <a:p>
            <a:pPr algn="ctr" defTabSz="457200">
              <a:spcBef>
                <a:spcPts val="0"/>
              </a:spcBef>
              <a:defRPr>
                <a:solidFill>
                  <a:srgbClr val="232A32"/>
                </a:solidFill>
              </a:defRPr>
            </a:pPr>
            <a:r>
              <a:t>Deuxième dérivée selon </a:t>
            </a:r>
            <a:r>
              <a:rPr i="1"/>
              <a:t>x</a:t>
            </a:r>
          </a:p>
        </p:txBody>
      </p:sp>
      <p:sp>
        <p:nvSpPr>
          <p:cNvPr id="979" name="Amélioration de la netteté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buAutoNum type="arabicPeriod" startAt="3"/>
            </a:lvl1pPr>
          </a:lstStyle>
          <a:p>
            <a:pPr/>
            <a:r>
              <a:t>Amélioration de la netteté</a:t>
            </a:r>
          </a:p>
        </p:txBody>
      </p:sp>
      <p:grpSp>
        <p:nvGrpSpPr>
          <p:cNvPr id="982" name="Group"/>
          <p:cNvGrpSpPr/>
          <p:nvPr/>
        </p:nvGrpSpPr>
        <p:grpSpPr>
          <a:xfrm>
            <a:off x="7150100" y="1892300"/>
            <a:ext cx="5041901" cy="2181014"/>
            <a:chOff x="-76200" y="-87945"/>
            <a:chExt cx="5041900" cy="2181013"/>
          </a:xfrm>
        </p:grpSpPr>
        <p:pic>
          <p:nvPicPr>
            <p:cNvPr id="980" name="I(x).jpg" descr="I(x).jpg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76200" y="-87946"/>
              <a:ext cx="5041901" cy="2181015"/>
            </a:xfrm>
            <a:prstGeom prst="rect">
              <a:avLst/>
            </a:prstGeom>
            <a:effectLst/>
          </p:spPr>
        </p:pic>
        <p:sp>
          <p:nvSpPr>
            <p:cNvPr id="981" name="f(x) = erf (x)"/>
            <p:cNvSpPr/>
            <p:nvPr/>
          </p:nvSpPr>
          <p:spPr>
            <a:xfrm>
              <a:off x="583877" y="-1"/>
              <a:ext cx="1415133" cy="43371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76200" tIns="76200" rIns="76200" bIns="76200" numCol="1" anchor="ctr">
              <a:spAutoFit/>
            </a:bodyPr>
            <a:lstStyle/>
            <a:p>
              <a:pPr/>
              <a:r>
                <a:rPr i="1"/>
                <a:t>f</a:t>
              </a:r>
              <a:r>
                <a:t>(</a:t>
              </a:r>
              <a:r>
                <a:rPr i="1"/>
                <a:t>x</a:t>
              </a:r>
              <a:r>
                <a:t>) = erf (</a:t>
              </a:r>
              <a:r>
                <a:rPr i="1"/>
                <a:t>x</a:t>
              </a:r>
              <a:r>
                <a:t>)</a:t>
              </a:r>
            </a:p>
          </p:txBody>
        </p:sp>
      </p:grpSp>
      <p:grpSp>
        <p:nvGrpSpPr>
          <p:cNvPr id="985" name="Group"/>
          <p:cNvGrpSpPr/>
          <p:nvPr/>
        </p:nvGrpSpPr>
        <p:grpSpPr>
          <a:xfrm>
            <a:off x="7150100" y="4026746"/>
            <a:ext cx="5041900" cy="2181015"/>
            <a:chOff x="-76200" y="-101600"/>
            <a:chExt cx="5041899" cy="2181013"/>
          </a:xfrm>
        </p:grpSpPr>
        <p:pic>
          <p:nvPicPr>
            <p:cNvPr id="983" name="Ix(x).jpg" descr="Ix(x).jpg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-76200" y="-101600"/>
              <a:ext cx="5041900" cy="2181014"/>
            </a:xfrm>
            <a:prstGeom prst="rect">
              <a:avLst/>
            </a:prstGeom>
            <a:effectLst/>
          </p:spPr>
        </p:pic>
        <p:pic>
          <p:nvPicPr>
            <p:cNvPr id="984" name="temp.pdf" descr="temp.pdf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533400" y="75353"/>
              <a:ext cx="654403" cy="57961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988" name="Group"/>
          <p:cNvGrpSpPr/>
          <p:nvPr/>
        </p:nvGrpSpPr>
        <p:grpSpPr>
          <a:xfrm>
            <a:off x="7150100" y="6210017"/>
            <a:ext cx="5041900" cy="2165210"/>
            <a:chOff x="-76200" y="-101600"/>
            <a:chExt cx="5041900" cy="2165208"/>
          </a:xfrm>
        </p:grpSpPr>
        <p:pic>
          <p:nvPicPr>
            <p:cNvPr id="986" name="Ixx(x).jpg" descr="Ixx(x).jpg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-76200" y="-101600"/>
              <a:ext cx="5041900" cy="2165209"/>
            </a:xfrm>
            <a:prstGeom prst="rect">
              <a:avLst/>
            </a:prstGeom>
            <a:effectLst/>
          </p:spPr>
        </p:pic>
        <p:pic>
          <p:nvPicPr>
            <p:cNvPr id="987" name="temp.pdf" descr="temp.pdf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2819400" y="89182"/>
              <a:ext cx="710495" cy="59831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991" name="Group"/>
          <p:cNvGrpSpPr/>
          <p:nvPr/>
        </p:nvGrpSpPr>
        <p:grpSpPr>
          <a:xfrm>
            <a:off x="431800" y="5194300"/>
            <a:ext cx="5156200" cy="2248747"/>
            <a:chOff x="-76200" y="-101600"/>
            <a:chExt cx="5156199" cy="2248746"/>
          </a:xfrm>
        </p:grpSpPr>
        <p:pic>
          <p:nvPicPr>
            <p:cNvPr id="989" name="I(x)-I(x)Conv.jpg" descr="I(x)-I(x)Conv.jpg"/>
            <p:cNvPicPr>
              <a:picLocks noChangeAspect="0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-76200" y="-101600"/>
              <a:ext cx="5156200" cy="2248747"/>
            </a:xfrm>
            <a:prstGeom prst="rect">
              <a:avLst/>
            </a:prstGeom>
            <a:effectLst/>
          </p:spPr>
        </p:pic>
        <p:pic>
          <p:nvPicPr>
            <p:cNvPr id="990" name="temp.pdf" descr="temp.pdf"/>
            <p:cNvPicPr>
              <a:picLocks noChangeAspect="1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939800" y="63500"/>
              <a:ext cx="1645356" cy="37394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992" name="temp.pdf" descr="temp.pdf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3302000" y="7950200"/>
            <a:ext cx="3122437" cy="617009"/>
          </a:xfrm>
          <a:prstGeom prst="rect">
            <a:avLst/>
          </a:prstGeom>
          <a:ln w="12700">
            <a:miter lim="400000"/>
          </a:ln>
        </p:spPr>
      </p:pic>
      <p:sp>
        <p:nvSpPr>
          <p:cNvPr id="993" name="Double Arrow"/>
          <p:cNvSpPr/>
          <p:nvPr/>
        </p:nvSpPr>
        <p:spPr>
          <a:xfrm rot="1500000">
            <a:off x="5401962" y="6419043"/>
            <a:ext cx="1854201" cy="1041401"/>
          </a:xfrm>
          <a:prstGeom prst="leftRightArrow">
            <a:avLst>
              <a:gd name="adj1" fmla="val 55933"/>
              <a:gd name="adj2" fmla="val 30875"/>
            </a:avLst>
          </a:prstGeom>
          <a:solidFill>
            <a:srgbClr val="D2DFF6"/>
          </a:solidFill>
          <a:ln w="12700">
            <a:miter lim="400000"/>
          </a:ln>
          <a:effectLst>
            <a:outerShdw sx="100000" sy="100000" kx="0" ky="0" algn="b" rotWithShape="0" blurRad="38100" dist="114300" dir="2700000">
              <a:srgbClr val="929292">
                <a:alpha val="49999"/>
              </a:srgbClr>
            </a:outerShdw>
          </a:effectLst>
        </p:spPr>
        <p:txBody>
          <a:bodyPr lIns="76200" tIns="76200" rIns="76200" bIns="76200" anchor="ctr"/>
          <a:lstStyle/>
          <a:p>
            <a:pPr algn="ctr" defTabSz="457200">
              <a:spcBef>
                <a:spcPts val="0"/>
              </a:spcBef>
              <a:defRPr>
                <a:solidFill>
                  <a:srgbClr val="232A32"/>
                </a:solidFill>
              </a:defRPr>
            </a:pPr>
          </a:p>
        </p:txBody>
      </p:sp>
      <p:pic>
        <p:nvPicPr>
          <p:cNvPr id="994" name="Oval Oval" descr="Oval Oval"/>
          <p:cNvPicPr>
            <a:picLocks noChangeAspect="0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444500" y="5041900"/>
            <a:ext cx="749301" cy="2324100"/>
          </a:xfrm>
          <a:prstGeom prst="rect">
            <a:avLst/>
          </a:prstGeom>
          <a:effectLst>
            <a:outerShdw sx="100000" sy="100000" kx="0" ky="0" algn="b" rotWithShape="0" blurRad="38100" dist="114300" dir="2700000">
              <a:srgbClr val="929292">
                <a:alpha val="49999"/>
              </a:srgbClr>
            </a:outerShdw>
          </a:effectLst>
        </p:spPr>
      </p:pic>
      <p:pic>
        <p:nvPicPr>
          <p:cNvPr id="995" name="Oval Oval" descr="Oval Oval"/>
          <p:cNvPicPr>
            <a:picLocks noChangeAspect="0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7112000" y="6083299"/>
            <a:ext cx="749301" cy="2235201"/>
          </a:xfrm>
          <a:prstGeom prst="rect">
            <a:avLst/>
          </a:prstGeom>
          <a:effectLst>
            <a:outerShdw sx="100000" sy="100000" kx="0" ky="0" algn="b" rotWithShape="0" blurRad="38100" dist="114300" dir="2700000">
              <a:srgbClr val="929292">
                <a:alpha val="49999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9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Class="entr" nodeType="after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9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after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9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entr" nodeType="clickEffect" presetSubtype="0" presetID="1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9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Subtype="0" presetID="1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9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Class="entr" nodeType="afterEffect" presetSubtype="0" presetID="1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9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Class="entr" nodeType="afterEffect" presetSubtype="0" presetID="1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Class="entr" nodeType="clickEffect" presetSubtype="0" presetID="1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9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977" grpId="2"/>
      <p:bldP build="whole" bldLvl="1" animBg="1" rev="0" advAuto="0" spid="991" grpId="5"/>
      <p:bldP build="whole" bldLvl="1" animBg="1" rev="0" advAuto="0" spid="994" grpId="7"/>
      <p:bldP build="whole" bldLvl="1" animBg="1" rev="0" advAuto="0" spid="993" grpId="6"/>
      <p:bldP build="whole" bldLvl="1" animBg="1" rev="0" advAuto="0" spid="978" grpId="4"/>
      <p:bldP build="whole" bldLvl="1" animBg="1" rev="0" advAuto="0" spid="985" grpId="1"/>
      <p:bldP build="whole" bldLvl="1" animBg="1" rev="0" advAuto="0" spid="988" grpId="3"/>
      <p:bldP build="whole" bldLvl="1" animBg="1" rev="0" advAuto="0" spid="995" grpId="8"/>
      <p:bldP build="whole" bldLvl="1" animBg="1" rev="0" advAuto="0" spid="992" grpId="9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7" name="Source des images : PM Jodoin Source des images : PM Jodoin" descr="Source des images : PM Jodoin Source des images : PM Jodoin"/>
          <p:cNvPicPr>
            <a:picLocks noChangeAspect="0"/>
          </p:cNvPicPr>
          <p:nvPr>
            <p:ph type="body" idx="21"/>
          </p:nvPr>
        </p:nvPicPr>
        <p:blipFill>
          <a:blip r:embed="rId3">
            <a:extLst/>
          </a:blip>
          <a:stretch>
            <a:fillRect/>
          </a:stretch>
        </p:blipFill>
        <p:spPr>
          <a:xfrm>
            <a:off x="88900" y="8912411"/>
            <a:ext cx="6108700" cy="587190"/>
          </a:xfrm>
          <a:prstGeom prst="rect">
            <a:avLst/>
          </a:prstGeom>
          <a:ln w="9525">
            <a:round/>
          </a:ln>
          <a:effectLst>
            <a:outerShdw sx="100000" sy="100000" kx="0" ky="0" algn="b" rotWithShape="0" blurRad="12700" dist="12700" dir="1980000">
              <a:srgbClr val="D6D6D6"/>
            </a:outerShdw>
          </a:effectLst>
        </p:spPr>
      </p:pic>
      <p:sp>
        <p:nvSpPr>
          <p:cNvPr id="998" name="Filtrage passe-haut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AutoNum type="arabicPeriod" startAt="8"/>
            </a:lvl1pPr>
            <a:lvl2pPr>
              <a:buAutoNum type="alphaLcParenR" startAt="3"/>
            </a:lvl2pPr>
          </a:lstStyle>
          <a:p>
            <a:pPr/>
            <a:r>
              <a:t>Filtrage passe-haut</a:t>
            </a:r>
          </a:p>
          <a:p>
            <a:pPr lvl="1"/>
            <a:r>
              <a:t>2e dérivée de l’image</a:t>
            </a:r>
          </a:p>
        </p:txBody>
      </p:sp>
      <p:sp>
        <p:nvSpPr>
          <p:cNvPr id="999" name="Slide Number"/>
          <p:cNvSpPr txBox="1"/>
          <p:nvPr>
            <p:ph type="sldNum" sz="quarter" idx="2"/>
          </p:nvPr>
        </p:nvSpPr>
        <p:spPr>
          <a:xfrm>
            <a:off x="6387970" y="9093200"/>
            <a:ext cx="229871" cy="3302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000" name="Amélioration de la netteté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buAutoNum type="arabicPeriod" startAt="3"/>
            </a:lvl1pPr>
          </a:lstStyle>
          <a:p>
            <a:pPr/>
            <a:r>
              <a:t>Amélioration de la netteté</a:t>
            </a:r>
          </a:p>
        </p:txBody>
      </p:sp>
      <p:pic>
        <p:nvPicPr>
          <p:cNvPr id="1001" name="droppedImage.tiff" descr="droppedImage.tiff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27100" y="3848100"/>
            <a:ext cx="5118100" cy="4114800"/>
          </a:xfrm>
          <a:prstGeom prst="rect">
            <a:avLst/>
          </a:prstGeom>
        </p:spPr>
      </p:pic>
      <p:pic>
        <p:nvPicPr>
          <p:cNvPr id="1002" name="droppedImage.tiff" descr="droppedImage.tiff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162800" y="3870380"/>
            <a:ext cx="4953000" cy="4067120"/>
          </a:xfrm>
          <a:prstGeom prst="rect">
            <a:avLst/>
          </a:prstGeom>
        </p:spPr>
      </p:pic>
      <p:sp>
        <p:nvSpPr>
          <p:cNvPr id="1003" name="Amplitude de la TF du filtre"/>
          <p:cNvSpPr/>
          <p:nvPr/>
        </p:nvSpPr>
        <p:spPr>
          <a:xfrm>
            <a:off x="727614" y="3162300"/>
            <a:ext cx="3107731" cy="508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6200" tIns="76200" rIns="76200" bIns="76200" anchor="ctr">
            <a:spAutoFit/>
          </a:bodyPr>
          <a:lstStyle/>
          <a:p>
            <a:pPr/>
            <a:r>
              <a:t>Amplitude de la TF du filtre</a:t>
            </a:r>
          </a:p>
        </p:txBody>
      </p:sp>
      <p:pic>
        <p:nvPicPr>
          <p:cNvPr id="1004" name="temp.pdf" descr="temp.pd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3760263" y="3222525"/>
            <a:ext cx="2132069" cy="362051"/>
          </a:xfrm>
          <a:prstGeom prst="rect">
            <a:avLst/>
          </a:prstGeom>
          <a:ln w="12700">
            <a:miter lim="400000"/>
          </a:ln>
        </p:spPr>
      </p:pic>
      <p:sp>
        <p:nvSpPr>
          <p:cNvPr id="1005" name="L’amplitude à (u = 0, v = 0) est 0.  Le filtre coupe les basses fréquences"/>
          <p:cNvSpPr/>
          <p:nvPr/>
        </p:nvSpPr>
        <p:spPr>
          <a:xfrm>
            <a:off x="1471407" y="7772400"/>
            <a:ext cx="3746501" cy="1092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6200" tIns="76200" rIns="76200" bIns="76200" anchor="ctr">
            <a:spAutoFit/>
          </a:bodyPr>
          <a:lstStyle/>
          <a:p>
            <a:pPr/>
            <a:r>
              <a:t>L’amplitude à (</a:t>
            </a:r>
            <a:r>
              <a:rPr i="1"/>
              <a:t>u</a:t>
            </a:r>
            <a:r>
              <a:t> = 0, </a:t>
            </a:r>
            <a:r>
              <a:rPr i="1"/>
              <a:t>v</a:t>
            </a:r>
            <a:r>
              <a:t> = 0) est 0.  Le filtre coupe les basses fréquences</a:t>
            </a:r>
          </a:p>
        </p:txBody>
      </p:sp>
      <p:sp>
        <p:nvSpPr>
          <p:cNvPr id="1006" name="Amplitude de la TF du filtre"/>
          <p:cNvSpPr/>
          <p:nvPr/>
        </p:nvSpPr>
        <p:spPr>
          <a:xfrm>
            <a:off x="7188200" y="3200400"/>
            <a:ext cx="3107730" cy="508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6200" tIns="76200" rIns="76200" bIns="76200" anchor="ctr">
            <a:spAutoFit/>
          </a:bodyPr>
          <a:lstStyle/>
          <a:p>
            <a:pPr/>
            <a:r>
              <a:t>Amplitude de la TF du filtre</a:t>
            </a:r>
          </a:p>
        </p:txBody>
      </p:sp>
      <p:pic>
        <p:nvPicPr>
          <p:cNvPr id="1007" name="temp.pdf" descr="temp.pd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0159598" y="3287390"/>
            <a:ext cx="2254915" cy="38291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99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Class="entr" nodeType="with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9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after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9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998" grpId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1" name="Source : DIP 2 Source : DIP 2" descr="Source : DIP 2 Source : DIP 2"/>
          <p:cNvPicPr>
            <a:picLocks noChangeAspect="0"/>
          </p:cNvPicPr>
          <p:nvPr>
            <p:ph type="body" idx="21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88900" y="8912411"/>
            <a:ext cx="6108700" cy="587190"/>
          </a:xfrm>
          <a:prstGeom prst="rect">
            <a:avLst/>
          </a:prstGeom>
          <a:ln w="9525">
            <a:round/>
          </a:ln>
          <a:effectLst>
            <a:outerShdw sx="100000" sy="100000" kx="0" ky="0" algn="b" rotWithShape="0" blurRad="12700" dist="12700" dir="1980000">
              <a:srgbClr val="D6D6D6"/>
            </a:outerShdw>
          </a:effectLst>
        </p:spPr>
      </p:pic>
      <p:sp>
        <p:nvSpPr>
          <p:cNvPr id="1012" name="2e dérivée de l’imag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buAutoNum type="arabicPeriod" startAt="3"/>
            </a:pPr>
            <a:r>
              <a:t>2e dérivée de l’image</a:t>
            </a:r>
          </a:p>
          <a:p>
            <a:pPr lvl="2">
              <a:buBlip>
                <a:blip r:embed="rId3"/>
              </a:buBlip>
            </a:pPr>
            <a:r>
              <a:t>Utilisation du Laplacien pour rehausser la netteté</a:t>
            </a:r>
          </a:p>
        </p:txBody>
      </p:sp>
      <p:sp>
        <p:nvSpPr>
          <p:cNvPr id="1013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014" name="laplaceMoon.jpg" descr="laplaceMoon.jpg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643379" y="3685560"/>
            <a:ext cx="3800569" cy="4445001"/>
          </a:xfrm>
          <a:prstGeom prst="rect">
            <a:avLst/>
          </a:prstGeom>
        </p:spPr>
      </p:pic>
      <p:sp>
        <p:nvSpPr>
          <p:cNvPr id="1015" name="Image originale : f[m, n]"/>
          <p:cNvSpPr/>
          <p:nvPr/>
        </p:nvSpPr>
        <p:spPr>
          <a:xfrm>
            <a:off x="2218545" y="3116895"/>
            <a:ext cx="2640733" cy="4337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6200" tIns="76200" rIns="76200" bIns="76200" anchor="ctr">
            <a:spAutoFit/>
          </a:bodyPr>
          <a:lstStyle/>
          <a:p>
            <a:pPr algn="ctr" defTabSz="457200">
              <a:spcBef>
                <a:spcPts val="0"/>
              </a:spcBef>
              <a:defRPr>
                <a:solidFill>
                  <a:srgbClr val="232A32"/>
                </a:solidFill>
              </a:defRPr>
            </a:pPr>
            <a:r>
              <a:t>Image originale : </a:t>
            </a:r>
            <a:r>
              <a:rPr i="1"/>
              <a:t>f</a:t>
            </a:r>
            <a:r>
              <a:t>[</a:t>
            </a:r>
            <a:r>
              <a:rPr i="1"/>
              <a:t>m</a:t>
            </a:r>
            <a:r>
              <a:t>, </a:t>
            </a:r>
            <a:r>
              <a:rPr i="1"/>
              <a:t>n</a:t>
            </a:r>
            <a:r>
              <a:t>]</a:t>
            </a:r>
          </a:p>
        </p:txBody>
      </p:sp>
      <p:pic>
        <p:nvPicPr>
          <p:cNvPr id="1016" name="laplaceMoonLap0.jpg" descr="laplaceMoonLap0.jpg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226268" y="3316815"/>
            <a:ext cx="3833351" cy="4445001"/>
          </a:xfrm>
          <a:prstGeom prst="rect">
            <a:avLst/>
          </a:prstGeom>
        </p:spPr>
      </p:pic>
      <p:sp>
        <p:nvSpPr>
          <p:cNvPr id="1017" name="Amélioration de la netteté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buAutoNum type="arabicPeriod" startAt="3"/>
            </a:lvl1pPr>
          </a:lstStyle>
          <a:p>
            <a:pPr/>
            <a:r>
              <a:t>Amélioration de la netteté</a:t>
            </a:r>
          </a:p>
        </p:txBody>
      </p:sp>
      <p:grpSp>
        <p:nvGrpSpPr>
          <p:cNvPr id="1020" name="Group"/>
          <p:cNvGrpSpPr/>
          <p:nvPr/>
        </p:nvGrpSpPr>
        <p:grpSpPr>
          <a:xfrm>
            <a:off x="7594062" y="2354298"/>
            <a:ext cx="5124266" cy="723901"/>
            <a:chOff x="1008310" y="-30303"/>
            <a:chExt cx="5124265" cy="723900"/>
          </a:xfrm>
        </p:grpSpPr>
        <p:sp>
          <p:nvSpPr>
            <p:cNvPr id="1018" name="Laplacien :"/>
            <p:cNvSpPr/>
            <p:nvPr/>
          </p:nvSpPr>
          <p:spPr>
            <a:xfrm>
              <a:off x="1008310" y="114791"/>
              <a:ext cx="1300412" cy="43371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76200" tIns="76200" rIns="76200" bIns="76200" numCol="1" anchor="ctr">
              <a:spAutoFit/>
            </a:bodyPr>
            <a:lstStyle/>
            <a:p>
              <a:pPr/>
              <a:r>
                <a:t>Laplacien :</a:t>
              </a:r>
            </a:p>
          </p:txBody>
        </p:sp>
        <p:pic>
          <p:nvPicPr>
            <p:cNvPr id="1019" name="temp.pdf" descr="temp.pdf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2359521" y="-30304"/>
              <a:ext cx="3773055" cy="7239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021" name="(valeur absolue, dynamique rehaussée)"/>
          <p:cNvSpPr/>
          <p:nvPr/>
        </p:nvSpPr>
        <p:spPr>
          <a:xfrm>
            <a:off x="7198258" y="8063545"/>
            <a:ext cx="4143153" cy="4337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6200" tIns="76200" rIns="76200" bIns="76200" anchor="ctr">
            <a:spAutoFit/>
          </a:bodyPr>
          <a:lstStyle/>
          <a:p>
            <a:pPr algn="ctr" defTabSz="457200">
              <a:spcBef>
                <a:spcPts val="0"/>
              </a:spcBef>
              <a:defRPr>
                <a:solidFill>
                  <a:srgbClr val="232A32"/>
                </a:solidFill>
              </a:defRPr>
            </a:pPr>
            <a:r>
              <a:t>(valeur </a:t>
            </a:r>
            <a:r>
              <a:rPr b="1" i="1"/>
              <a:t>absolue</a:t>
            </a:r>
            <a:r>
              <a:t>, dynamique rehaussée)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0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Class="entr" nodeType="after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after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021" grpId="2"/>
      <p:bldP build="whole" bldLvl="1" animBg="1" rev="0" advAuto="0" spid="1020" grpId="3"/>
      <p:bldP build="whole" bldLvl="1" animBg="1" rev="0" advAuto="0" spid="1016" grpId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3" name="Source : DIP 2 Source : DIP 2" descr="Source : DIP 2 Source : DIP 2"/>
          <p:cNvPicPr>
            <a:picLocks noChangeAspect="0"/>
          </p:cNvPicPr>
          <p:nvPr>
            <p:ph type="body" idx="21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88900" y="8912411"/>
            <a:ext cx="6108700" cy="587190"/>
          </a:xfrm>
          <a:prstGeom prst="rect">
            <a:avLst/>
          </a:prstGeom>
          <a:ln w="9525">
            <a:round/>
          </a:ln>
          <a:effectLst>
            <a:outerShdw sx="100000" sy="100000" kx="0" ky="0" algn="b" rotWithShape="0" blurRad="12700" dist="12700" dir="1980000">
              <a:srgbClr val="D6D6D6"/>
            </a:outerShdw>
          </a:effectLst>
        </p:spPr>
      </p:pic>
      <p:sp>
        <p:nvSpPr>
          <p:cNvPr id="1024" name="2e dérivée de l’imag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buAutoNum type="arabicPeriod" startAt="3"/>
            </a:pPr>
            <a:r>
              <a:t>2e dérivée de l’image</a:t>
            </a:r>
          </a:p>
          <a:p>
            <a:pPr lvl="2">
              <a:buBlip>
                <a:blip r:embed="rId3"/>
              </a:buBlip>
            </a:pPr>
            <a:r>
              <a:t>Utilisation du Laplacien pour rehausser la netteté</a:t>
            </a:r>
          </a:p>
        </p:txBody>
      </p:sp>
      <p:sp>
        <p:nvSpPr>
          <p:cNvPr id="1025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026" name="Amélioration de la netteté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buAutoNum type="arabicPeriod" startAt="3"/>
            </a:lvl1pPr>
          </a:lstStyle>
          <a:p>
            <a:pPr/>
            <a:r>
              <a:t>Amélioration de la netteté</a:t>
            </a:r>
          </a:p>
        </p:txBody>
      </p:sp>
      <p:grpSp>
        <p:nvGrpSpPr>
          <p:cNvPr id="1029" name="Group"/>
          <p:cNvGrpSpPr/>
          <p:nvPr/>
        </p:nvGrpSpPr>
        <p:grpSpPr>
          <a:xfrm>
            <a:off x="6883400" y="1981199"/>
            <a:ext cx="5435600" cy="5284156"/>
            <a:chOff x="0" y="-88900"/>
            <a:chExt cx="5435600" cy="5284154"/>
          </a:xfrm>
        </p:grpSpPr>
        <p:pic>
          <p:nvPicPr>
            <p:cNvPr id="1027" name="laplaceMoonLap128.jpg" descr="laplaceMoonLap128.jpg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647700" y="-88900"/>
              <a:ext cx="3797300" cy="4445000"/>
            </a:xfrm>
            <a:prstGeom prst="rect">
              <a:avLst/>
            </a:prstGeom>
            <a:effectLst/>
          </p:spPr>
        </p:pic>
        <p:sp>
          <p:nvSpPr>
            <p:cNvPr id="1028" name="Laplacien avec changement de dynamique pour fins de visualisation. Le 0 est au niveau de gris 128"/>
            <p:cNvSpPr/>
            <p:nvPr/>
          </p:nvSpPr>
          <p:spPr>
            <a:xfrm>
              <a:off x="0" y="4469445"/>
              <a:ext cx="5435600" cy="72581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6200" tIns="76200" rIns="76200" bIns="76200" numCol="1" anchor="ctr">
              <a:spAutoFit/>
            </a:bodyPr>
            <a:lstStyle>
              <a:lvl1pPr algn="ctr" defTabSz="457200">
                <a:spcBef>
                  <a:spcPts val="0"/>
                </a:spcBef>
                <a:defRPr>
                  <a:solidFill>
                    <a:srgbClr val="232A32"/>
                  </a:solidFill>
                </a:defRPr>
              </a:lvl1pPr>
            </a:lstStyle>
            <a:p>
              <a:pPr/>
              <a:r>
                <a:t>Laplacien avec changement de dynamique pour fins de visualisation. Le 0 est au niveau de gris 128</a:t>
              </a:r>
            </a:p>
          </p:txBody>
        </p:sp>
      </p:grpSp>
      <p:grpSp>
        <p:nvGrpSpPr>
          <p:cNvPr id="1035" name="Group"/>
          <p:cNvGrpSpPr/>
          <p:nvPr/>
        </p:nvGrpSpPr>
        <p:grpSpPr>
          <a:xfrm>
            <a:off x="1040862" y="2971800"/>
            <a:ext cx="4954693" cy="6794500"/>
            <a:chOff x="0" y="-88900"/>
            <a:chExt cx="4954691" cy="6794500"/>
          </a:xfrm>
        </p:grpSpPr>
        <p:pic>
          <p:nvPicPr>
            <p:cNvPr id="1030" name="laplaceMoonLap0.jpg" descr="laplaceMoonLap0.jpg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546637" y="-88900"/>
              <a:ext cx="3800569" cy="4407126"/>
            </a:xfrm>
            <a:prstGeom prst="rect">
              <a:avLst/>
            </a:prstGeom>
            <a:effectLst/>
          </p:spPr>
        </p:pic>
        <p:sp>
          <p:nvSpPr>
            <p:cNvPr id="1031" name="(valeur absolue, dynamique rehaussée)"/>
            <p:cNvSpPr/>
            <p:nvPr/>
          </p:nvSpPr>
          <p:spPr>
            <a:xfrm>
              <a:off x="2437771" y="5435600"/>
              <a:ext cx="1270001" cy="1270000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76200" tIns="76200" rIns="76200" bIns="76200" numCol="1" anchor="ctr">
              <a:spAutoFit/>
            </a:bodyPr>
            <a:lstStyle/>
            <a:p>
              <a:pPr algn="ctr" defTabSz="457200">
                <a:spcBef>
                  <a:spcPts val="0"/>
                </a:spcBef>
                <a:defRPr>
                  <a:solidFill>
                    <a:srgbClr val="232A32"/>
                  </a:solidFill>
                </a:defRPr>
              </a:pPr>
              <a:r>
                <a:t>(valeur </a:t>
              </a:r>
              <a:r>
                <a:rPr b="1" i="1"/>
                <a:t>absolue</a:t>
              </a:r>
              <a:r>
                <a:t>, dynamique rehaussée)</a:t>
              </a:r>
            </a:p>
          </p:txBody>
        </p:sp>
        <p:grpSp>
          <p:nvGrpSpPr>
            <p:cNvPr id="1034" name="Group"/>
            <p:cNvGrpSpPr/>
            <p:nvPr/>
          </p:nvGrpSpPr>
          <p:grpSpPr>
            <a:xfrm>
              <a:off x="0" y="4442001"/>
              <a:ext cx="4954692" cy="1639748"/>
              <a:chOff x="0" y="0"/>
              <a:chExt cx="4954691" cy="1639746"/>
            </a:xfrm>
          </p:grpSpPr>
          <p:sp>
            <p:nvSpPr>
              <p:cNvPr id="1032" name="Laplacien :"/>
              <p:cNvSpPr/>
              <p:nvPr/>
            </p:nvSpPr>
            <p:spPr>
              <a:xfrm>
                <a:off x="0" y="369746"/>
                <a:ext cx="1270000" cy="1270001"/>
              </a:xfrm>
              <a:prstGeom prst="line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76200" tIns="76200" rIns="76200" bIns="76200" numCol="1" anchor="ctr">
                <a:spAutoFit/>
              </a:bodyPr>
              <a:lstStyle/>
              <a:p>
                <a:pPr/>
                <a:r>
                  <a:t>Laplacien :</a:t>
                </a:r>
              </a:p>
            </p:txBody>
          </p:sp>
          <p:pic>
            <p:nvPicPr>
              <p:cNvPr id="1033" name="temp.pdf" descr="temp.pdf"/>
              <p:cNvPicPr>
                <a:picLocks noChangeAspect="1"/>
              </p:cNvPicPr>
              <p:nvPr/>
            </p:nvPicPr>
            <p:blipFill>
              <a:blip r:embed="rId6">
                <a:extLst/>
              </a:blip>
              <a:stretch>
                <a:fillRect/>
              </a:stretch>
            </p:blipFill>
            <p:spPr>
              <a:xfrm>
                <a:off x="1181637" y="0"/>
                <a:ext cx="3773055" cy="72390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029" grpId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7" name="Source : DIP 2 Source : DIP 2" descr="Source : DIP 2 Source : DIP 2"/>
          <p:cNvPicPr>
            <a:picLocks noChangeAspect="0"/>
          </p:cNvPicPr>
          <p:nvPr>
            <p:ph type="body" idx="21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88900" y="8912411"/>
            <a:ext cx="6108700" cy="587190"/>
          </a:xfrm>
          <a:prstGeom prst="rect">
            <a:avLst/>
          </a:prstGeom>
          <a:ln w="9525">
            <a:round/>
          </a:ln>
          <a:effectLst>
            <a:outerShdw sx="100000" sy="100000" kx="0" ky="0" algn="b" rotWithShape="0" blurRad="12700" dist="12700" dir="1980000">
              <a:srgbClr val="D6D6D6"/>
            </a:outerShdw>
          </a:effectLst>
        </p:spPr>
      </p:pic>
      <p:sp>
        <p:nvSpPr>
          <p:cNvPr id="1038" name="2e dérivée de l’imag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buAutoNum type="arabicPeriod" startAt="3"/>
            </a:pPr>
            <a:r>
              <a:t>2e dérivée de l’image</a:t>
            </a:r>
          </a:p>
          <a:p>
            <a:pPr lvl="2">
              <a:buBlip>
                <a:blip r:embed="rId3"/>
              </a:buBlip>
            </a:pPr>
            <a:r>
              <a:t>Utilisation du Laplacien pour rehausser la netteté</a:t>
            </a:r>
          </a:p>
        </p:txBody>
      </p:sp>
      <p:sp>
        <p:nvSpPr>
          <p:cNvPr id="1039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040" name="laplaceMoon.jpg" descr="laplaceMoon.jpg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333500" y="3035300"/>
            <a:ext cx="3800569" cy="4445000"/>
          </a:xfrm>
          <a:prstGeom prst="rect">
            <a:avLst/>
          </a:prstGeom>
        </p:spPr>
      </p:pic>
      <p:sp>
        <p:nvSpPr>
          <p:cNvPr id="1041" name="Amélioration de la netteté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buAutoNum type="arabicPeriod" startAt="3"/>
            </a:lvl1pPr>
          </a:lstStyle>
          <a:p>
            <a:pPr/>
            <a:r>
              <a:t>Amélioration de la netteté</a:t>
            </a:r>
          </a:p>
        </p:txBody>
      </p:sp>
      <p:sp>
        <p:nvSpPr>
          <p:cNvPr id="1042" name="Image originale : f[m, n]"/>
          <p:cNvSpPr/>
          <p:nvPr/>
        </p:nvSpPr>
        <p:spPr>
          <a:xfrm>
            <a:off x="1901045" y="7714295"/>
            <a:ext cx="2640733" cy="4337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6200" tIns="76200" rIns="76200" bIns="76200" anchor="ctr">
            <a:spAutoFit/>
          </a:bodyPr>
          <a:lstStyle/>
          <a:p>
            <a:pPr algn="ctr" defTabSz="457200">
              <a:spcBef>
                <a:spcPts val="0"/>
              </a:spcBef>
              <a:defRPr>
                <a:solidFill>
                  <a:srgbClr val="232A32"/>
                </a:solidFill>
              </a:defRPr>
            </a:pPr>
            <a:r>
              <a:t>Image originale : </a:t>
            </a:r>
            <a:r>
              <a:rPr i="1"/>
              <a:t>f</a:t>
            </a:r>
            <a:r>
              <a:t>[</a:t>
            </a:r>
            <a:r>
              <a:rPr i="1"/>
              <a:t>m</a:t>
            </a:r>
            <a:r>
              <a:t>, </a:t>
            </a:r>
            <a:r>
              <a:rPr i="1"/>
              <a:t>n</a:t>
            </a:r>
            <a:r>
              <a:t>]</a:t>
            </a:r>
          </a:p>
        </p:txBody>
      </p:sp>
      <p:grpSp>
        <p:nvGrpSpPr>
          <p:cNvPr id="1046" name="Group"/>
          <p:cNvGrpSpPr/>
          <p:nvPr/>
        </p:nvGrpSpPr>
        <p:grpSpPr>
          <a:xfrm>
            <a:off x="7285451" y="2984500"/>
            <a:ext cx="3928650" cy="6308215"/>
            <a:chOff x="0" y="-88900"/>
            <a:chExt cx="3928648" cy="6308214"/>
          </a:xfrm>
        </p:grpSpPr>
        <p:pic>
          <p:nvPicPr>
            <p:cNvPr id="1043" name="laplaceMoonRehauss.jpg" descr="laplaceMoonRehauss.jpg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17048" y="-88900"/>
              <a:ext cx="3833351" cy="4435278"/>
            </a:xfrm>
            <a:prstGeom prst="rect">
              <a:avLst/>
            </a:prstGeom>
            <a:effectLst/>
          </p:spPr>
        </p:pic>
        <p:pic>
          <p:nvPicPr>
            <p:cNvPr id="1044" name="temp.pdf" descr="temp.pdf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960148" y="4757859"/>
              <a:ext cx="1968501" cy="3937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045" name="Image rehaussée :"/>
            <p:cNvSpPr/>
            <p:nvPr/>
          </p:nvSpPr>
          <p:spPr>
            <a:xfrm>
              <a:off x="0" y="4949314"/>
              <a:ext cx="1270000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76200" tIns="76200" rIns="76200" bIns="76200" numCol="1" anchor="ctr">
              <a:spAutoFit/>
            </a:bodyPr>
            <a:lstStyle/>
            <a:p>
              <a:pPr/>
              <a:r>
                <a:t>Image rehaussée :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046" grpId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8" name="Source : Source :" descr="Source : Source :"/>
          <p:cNvPicPr>
            <a:picLocks noChangeAspect="0"/>
          </p:cNvPicPr>
          <p:nvPr>
            <p:ph type="body" idx="21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88900" y="8912411"/>
            <a:ext cx="6108700" cy="587190"/>
          </a:xfrm>
          <a:prstGeom prst="rect">
            <a:avLst/>
          </a:prstGeom>
          <a:ln w="9525">
            <a:round/>
          </a:ln>
          <a:effectLst>
            <a:outerShdw sx="100000" sy="100000" kx="0" ky="0" algn="b" rotWithShape="0" blurRad="12700" dist="12700" dir="1980000">
              <a:srgbClr val="D6D6D6"/>
            </a:outerShdw>
          </a:effectLst>
        </p:spPr>
      </p:pic>
      <p:sp>
        <p:nvSpPr>
          <p:cNvPr id="1049" name="2e dérivée de l’imag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buAutoNum type="arabicPeriod" startAt="3"/>
            </a:pPr>
            <a:r>
              <a:t>2e dérivée de l’image</a:t>
            </a:r>
          </a:p>
          <a:p>
            <a:pPr lvl="2">
              <a:buBlip>
                <a:blip r:embed="rId3"/>
              </a:buBlip>
            </a:pPr>
            <a:r>
              <a:t>Utilisation du Laplacien pour rehausser la netteté</a:t>
            </a:r>
          </a:p>
        </p:txBody>
      </p:sp>
      <p:sp>
        <p:nvSpPr>
          <p:cNvPr id="1050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051" name="droppedImage.tiff" descr="droppedImage.tiff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854200" y="2959100"/>
            <a:ext cx="4343400" cy="4381500"/>
          </a:xfrm>
          <a:prstGeom prst="rect">
            <a:avLst/>
          </a:prstGeom>
        </p:spPr>
      </p:pic>
      <p:pic>
        <p:nvPicPr>
          <p:cNvPr id="1052" name="droppedImage.tiff" descr="droppedImage.tiff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137400" y="2959100"/>
            <a:ext cx="4343400" cy="4381500"/>
          </a:xfrm>
          <a:prstGeom prst="rect">
            <a:avLst/>
          </a:prstGeom>
        </p:spPr>
      </p:pic>
      <p:sp>
        <p:nvSpPr>
          <p:cNvPr id="1053" name="Amélioration de la netteté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buAutoNum type="arabicPeriod" startAt="3"/>
            </a:lvl1pPr>
          </a:lstStyle>
          <a:p>
            <a:pPr/>
            <a:r>
              <a:t>Amélioration de la netteté</a:t>
            </a:r>
          </a:p>
        </p:txBody>
      </p:sp>
      <p:pic>
        <p:nvPicPr>
          <p:cNvPr id="1054" name="temp.pdf" descr="temp.pd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9283700" y="7429500"/>
            <a:ext cx="1888421" cy="1028348"/>
          </a:xfrm>
          <a:prstGeom prst="rect">
            <a:avLst/>
          </a:prstGeom>
          <a:ln w="12700">
            <a:miter lim="400000"/>
          </a:ln>
        </p:spPr>
      </p:pic>
      <p:sp>
        <p:nvSpPr>
          <p:cNvPr id="1055" name="Image rehaussée"/>
          <p:cNvSpPr/>
          <p:nvPr/>
        </p:nvSpPr>
        <p:spPr>
          <a:xfrm>
            <a:off x="7413519" y="7733345"/>
            <a:ext cx="1850456" cy="4337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6200" tIns="76200" rIns="76200" bIns="76200" anchor="ctr">
            <a:spAutoFit/>
          </a:bodyPr>
          <a:lstStyle>
            <a:lvl1pPr algn="ctr" defTabSz="457200">
              <a:spcBef>
                <a:spcPts val="0"/>
              </a:spcBef>
              <a:defRPr>
                <a:solidFill>
                  <a:srgbClr val="232A32"/>
                </a:solidFill>
              </a:defRPr>
            </a:lvl1pPr>
          </a:lstStyle>
          <a:p>
            <a:pPr/>
            <a:r>
              <a:t>Image rehaussée</a:t>
            </a:r>
          </a:p>
        </p:txBody>
      </p:sp>
      <p:sp>
        <p:nvSpPr>
          <p:cNvPr id="1056" name="Image originale : f[m, n]"/>
          <p:cNvSpPr/>
          <p:nvPr/>
        </p:nvSpPr>
        <p:spPr>
          <a:xfrm>
            <a:off x="2701145" y="7396795"/>
            <a:ext cx="2640733" cy="4337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6200" tIns="76200" rIns="76200" bIns="76200" anchor="ctr">
            <a:spAutoFit/>
          </a:bodyPr>
          <a:lstStyle/>
          <a:p>
            <a:pPr algn="ctr" defTabSz="457200">
              <a:spcBef>
                <a:spcPts val="0"/>
              </a:spcBef>
              <a:defRPr>
                <a:solidFill>
                  <a:srgbClr val="232A32"/>
                </a:solidFill>
              </a:defRPr>
            </a:pPr>
            <a:r>
              <a:t>Image originale : </a:t>
            </a:r>
            <a:r>
              <a:rPr i="1"/>
              <a:t>f</a:t>
            </a:r>
            <a:r>
              <a:t>[</a:t>
            </a:r>
            <a:r>
              <a:rPr i="1"/>
              <a:t>m</a:t>
            </a:r>
            <a:r>
              <a:t>, </a:t>
            </a:r>
            <a:r>
              <a:rPr i="1"/>
              <a:t>n</a:t>
            </a:r>
            <a:r>
              <a:t>]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Class="entr" nodeType="after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after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052" grpId="1"/>
      <p:bldP build="whole" bldLvl="1" animBg="1" rev="0" advAuto="0" spid="1055" grpId="3"/>
      <p:bldP build="whole" bldLvl="1" animBg="1" rev="0" advAuto="0" spid="1054" grpId="2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8" name="Source : Source : " descr="Source : Source : "/>
          <p:cNvPicPr>
            <a:picLocks noChangeAspect="0"/>
          </p:cNvPicPr>
          <p:nvPr>
            <p:ph type="body" idx="21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88900" y="8912411"/>
            <a:ext cx="6108700" cy="587190"/>
          </a:xfrm>
          <a:prstGeom prst="rect">
            <a:avLst/>
          </a:prstGeom>
          <a:ln w="9525">
            <a:round/>
          </a:ln>
          <a:effectLst>
            <a:outerShdw sx="100000" sy="100000" kx="0" ky="0" algn="b" rotWithShape="0" blurRad="12700" dist="12700" dir="1980000">
              <a:srgbClr val="D6D6D6"/>
            </a:outerShdw>
          </a:effectLst>
        </p:spPr>
      </p:pic>
      <p:sp>
        <p:nvSpPr>
          <p:cNvPr id="1059" name="2e dérivée de l’imag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buAutoNum type="arabicPeriod" startAt="3"/>
            </a:pPr>
            <a:r>
              <a:t>2e dérivée de l’image</a:t>
            </a:r>
          </a:p>
          <a:p>
            <a:pPr lvl="2">
              <a:buBlip>
                <a:blip r:embed="rId3"/>
              </a:buBlip>
            </a:pPr>
            <a:r>
              <a:t>Utilisation du Laplacien pour rehausser la netteté</a:t>
            </a:r>
          </a:p>
        </p:txBody>
      </p:sp>
      <p:sp>
        <p:nvSpPr>
          <p:cNvPr id="1060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061" name="droppedImage.tiff" descr="droppedImage.tiff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854200" y="2959100"/>
            <a:ext cx="4343400" cy="4381500"/>
          </a:xfrm>
          <a:prstGeom prst="rect">
            <a:avLst/>
          </a:prstGeom>
        </p:spPr>
      </p:pic>
      <p:pic>
        <p:nvPicPr>
          <p:cNvPr id="1062" name="droppedImage.tiff" descr="droppedImage.tiff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137400" y="2959100"/>
            <a:ext cx="4343400" cy="4381500"/>
          </a:xfrm>
          <a:prstGeom prst="rect">
            <a:avLst/>
          </a:prstGeom>
        </p:spPr>
      </p:pic>
      <p:sp>
        <p:nvSpPr>
          <p:cNvPr id="1063" name="Amélioration de la netteté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buAutoNum type="arabicPeriod" startAt="3"/>
            </a:lvl1pPr>
          </a:lstStyle>
          <a:p>
            <a:pPr/>
            <a:r>
              <a:t>Amélioration de la netteté</a:t>
            </a:r>
          </a:p>
        </p:txBody>
      </p:sp>
      <p:pic>
        <p:nvPicPr>
          <p:cNvPr id="1064" name="temp.pdf" descr="temp.pd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9283700" y="7429500"/>
            <a:ext cx="1963210" cy="1009651"/>
          </a:xfrm>
          <a:prstGeom prst="rect">
            <a:avLst/>
          </a:prstGeom>
          <a:ln w="12700">
            <a:miter lim="400000"/>
          </a:ln>
        </p:spPr>
      </p:pic>
      <p:sp>
        <p:nvSpPr>
          <p:cNvPr id="1065" name="Image originale : f[m, n]"/>
          <p:cNvSpPr/>
          <p:nvPr/>
        </p:nvSpPr>
        <p:spPr>
          <a:xfrm>
            <a:off x="2701145" y="7396795"/>
            <a:ext cx="2640733" cy="4337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6200" tIns="76200" rIns="76200" bIns="76200" anchor="ctr">
            <a:spAutoFit/>
          </a:bodyPr>
          <a:lstStyle/>
          <a:p>
            <a:pPr algn="ctr" defTabSz="457200">
              <a:spcBef>
                <a:spcPts val="0"/>
              </a:spcBef>
              <a:defRPr>
                <a:solidFill>
                  <a:srgbClr val="232A32"/>
                </a:solidFill>
              </a:defRPr>
            </a:pPr>
            <a:r>
              <a:t>Image originale : </a:t>
            </a:r>
            <a:r>
              <a:rPr i="1"/>
              <a:t>f</a:t>
            </a:r>
            <a:r>
              <a:t>[</a:t>
            </a:r>
            <a:r>
              <a:rPr i="1"/>
              <a:t>m</a:t>
            </a:r>
            <a:r>
              <a:t>, </a:t>
            </a:r>
            <a:r>
              <a:rPr i="1"/>
              <a:t>n</a:t>
            </a:r>
            <a:r>
              <a:t>]</a:t>
            </a:r>
          </a:p>
        </p:txBody>
      </p:sp>
      <p:sp>
        <p:nvSpPr>
          <p:cNvPr id="1066" name="Image rehaussée"/>
          <p:cNvSpPr/>
          <p:nvPr/>
        </p:nvSpPr>
        <p:spPr>
          <a:xfrm>
            <a:off x="7413519" y="7733345"/>
            <a:ext cx="1850456" cy="4337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6200" tIns="76200" rIns="76200" bIns="76200" anchor="ctr">
            <a:spAutoFit/>
          </a:bodyPr>
          <a:lstStyle>
            <a:lvl1pPr algn="ctr" defTabSz="457200">
              <a:spcBef>
                <a:spcPts val="0"/>
              </a:spcBef>
              <a:defRPr>
                <a:solidFill>
                  <a:srgbClr val="232A32"/>
                </a:solidFill>
              </a:defRPr>
            </a:lvl1pPr>
          </a:lstStyle>
          <a:p>
            <a:pPr/>
            <a:r>
              <a:t>Image rehaussée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8" name="Source : Source : " descr="Source : Source : "/>
          <p:cNvPicPr>
            <a:picLocks noChangeAspect="0"/>
          </p:cNvPicPr>
          <p:nvPr>
            <p:ph type="body" idx="21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88900" y="8912411"/>
            <a:ext cx="6108700" cy="587190"/>
          </a:xfrm>
          <a:prstGeom prst="rect">
            <a:avLst/>
          </a:prstGeom>
          <a:ln w="9525">
            <a:round/>
          </a:ln>
          <a:effectLst>
            <a:outerShdw sx="100000" sy="100000" kx="0" ky="0" algn="b" rotWithShape="0" blurRad="12700" dist="12700" dir="1980000">
              <a:srgbClr val="D6D6D6"/>
            </a:outerShdw>
          </a:effectLst>
        </p:spPr>
      </p:pic>
      <p:sp>
        <p:nvSpPr>
          <p:cNvPr id="1069" name="2e dérivée de l’imag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buAutoNum type="arabicPeriod" startAt="3"/>
            </a:pPr>
            <a:r>
              <a:t>2e dérivée de l’image</a:t>
            </a:r>
          </a:p>
          <a:p>
            <a:pPr lvl="2">
              <a:buBlip>
                <a:blip r:embed="rId3"/>
              </a:buBlip>
            </a:pPr>
            <a:r>
              <a:t>Utilisation du Laplacien pour rehausser la netteté</a:t>
            </a:r>
          </a:p>
        </p:txBody>
      </p:sp>
      <p:sp>
        <p:nvSpPr>
          <p:cNvPr id="1070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071" name="droppedImage.tiff" descr="droppedImage.tiff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854200" y="2959100"/>
            <a:ext cx="4343400" cy="4381500"/>
          </a:xfrm>
          <a:prstGeom prst="rect">
            <a:avLst/>
          </a:prstGeom>
        </p:spPr>
      </p:pic>
      <p:pic>
        <p:nvPicPr>
          <p:cNvPr id="1072" name="droppedImage.tiff" descr="droppedImage.tiff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137400" y="2959100"/>
            <a:ext cx="4343400" cy="4381500"/>
          </a:xfrm>
          <a:prstGeom prst="rect">
            <a:avLst/>
          </a:prstGeom>
        </p:spPr>
      </p:pic>
      <p:sp>
        <p:nvSpPr>
          <p:cNvPr id="1073" name="Amélioration de la netteté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buAutoNum type="arabicPeriod" startAt="3"/>
            </a:lvl1pPr>
          </a:lstStyle>
          <a:p>
            <a:pPr/>
            <a:r>
              <a:t>Amélioration de la netteté</a:t>
            </a:r>
          </a:p>
        </p:txBody>
      </p:sp>
      <p:pic>
        <p:nvPicPr>
          <p:cNvPr id="1074" name="temp.pdf" descr="temp.pd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9296400" y="7429500"/>
            <a:ext cx="1963209" cy="1009651"/>
          </a:xfrm>
          <a:prstGeom prst="rect">
            <a:avLst/>
          </a:prstGeom>
          <a:ln w="12700">
            <a:miter lim="400000"/>
          </a:ln>
        </p:spPr>
      </p:pic>
      <p:sp>
        <p:nvSpPr>
          <p:cNvPr id="1075" name="Image originale : f[m, n]"/>
          <p:cNvSpPr/>
          <p:nvPr/>
        </p:nvSpPr>
        <p:spPr>
          <a:xfrm>
            <a:off x="2713845" y="7396795"/>
            <a:ext cx="2640733" cy="4337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6200" tIns="76200" rIns="76200" bIns="76200" anchor="ctr">
            <a:spAutoFit/>
          </a:bodyPr>
          <a:lstStyle/>
          <a:p>
            <a:pPr algn="ctr" defTabSz="457200">
              <a:spcBef>
                <a:spcPts val="0"/>
              </a:spcBef>
              <a:defRPr>
                <a:solidFill>
                  <a:srgbClr val="232A32"/>
                </a:solidFill>
              </a:defRPr>
            </a:pPr>
            <a:r>
              <a:t>Image originale : </a:t>
            </a:r>
            <a:r>
              <a:rPr i="1"/>
              <a:t>f</a:t>
            </a:r>
            <a:r>
              <a:t>[</a:t>
            </a:r>
            <a:r>
              <a:rPr i="1"/>
              <a:t>m</a:t>
            </a:r>
            <a:r>
              <a:t>, </a:t>
            </a:r>
            <a:r>
              <a:rPr i="1"/>
              <a:t>n</a:t>
            </a:r>
            <a:r>
              <a:t>]</a:t>
            </a:r>
          </a:p>
        </p:txBody>
      </p:sp>
      <p:sp>
        <p:nvSpPr>
          <p:cNvPr id="1076" name="Image rehaussée"/>
          <p:cNvSpPr/>
          <p:nvPr/>
        </p:nvSpPr>
        <p:spPr>
          <a:xfrm>
            <a:off x="7426219" y="7733345"/>
            <a:ext cx="1850456" cy="4337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6200" tIns="76200" rIns="76200" bIns="76200" anchor="ctr">
            <a:spAutoFit/>
          </a:bodyPr>
          <a:lstStyle>
            <a:lvl1pPr algn="ctr" defTabSz="457200">
              <a:spcBef>
                <a:spcPts val="0"/>
              </a:spcBef>
              <a:defRPr>
                <a:solidFill>
                  <a:srgbClr val="232A32"/>
                </a:solidFill>
              </a:defRPr>
            </a:lvl1pPr>
          </a:lstStyle>
          <a:p>
            <a:pPr/>
            <a:r>
              <a:t>Image rehaussée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" name="Source : PM Jodoin Source : PM Jodoin" descr="Source : PM Jodoin Source : PM Jodoin"/>
          <p:cNvPicPr>
            <a:picLocks noChangeAspect="0"/>
          </p:cNvPicPr>
          <p:nvPr>
            <p:ph type="body" idx="21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88900" y="8912411"/>
            <a:ext cx="6108700" cy="587190"/>
          </a:xfrm>
          <a:prstGeom prst="rect">
            <a:avLst/>
          </a:prstGeom>
          <a:ln w="9525">
            <a:round/>
          </a:ln>
          <a:effectLst>
            <a:outerShdw sx="100000" sy="100000" kx="0" ky="0" algn="b" rotWithShape="0" blurRad="12700" dist="12700" dir="1980000">
              <a:srgbClr val="D6D6D6"/>
            </a:outerShdw>
          </a:effectLst>
        </p:spPr>
      </p:pic>
      <p:sp>
        <p:nvSpPr>
          <p:cNvPr id="197" name="Filtre moyenneur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buAutoNum type="arabicPeriod" startAt="2"/>
            </a:pPr>
            <a:r>
              <a:t>Filtre moyenneur</a:t>
            </a:r>
          </a:p>
          <a:p>
            <a:pPr lvl="1"/>
            <a:r>
              <a:t>Non pondéré</a:t>
            </a:r>
          </a:p>
          <a:p>
            <a:pPr lvl="2">
              <a:buBlip>
                <a:blip r:embed="rId3"/>
              </a:buBlip>
            </a:pPr>
            <a:r>
              <a:t>2D - rappel IMN359  </a:t>
            </a:r>
            <a:r>
              <a:rPr u="sng">
                <a:hlinkClick r:id="rId4" invalidUrl="" action="" tgtFrame="" tooltip="" history="1" highlightClick="0" endSnd="0"/>
              </a:rPr>
              <a:t>https://scil.usherbrooke.ca/courses/imn359/</a:t>
            </a:r>
            <a:r>
              <a:t> </a:t>
            </a:r>
          </a:p>
        </p:txBody>
      </p:sp>
      <p:grpSp>
        <p:nvGrpSpPr>
          <p:cNvPr id="204" name="Group"/>
          <p:cNvGrpSpPr/>
          <p:nvPr/>
        </p:nvGrpSpPr>
        <p:grpSpPr>
          <a:xfrm>
            <a:off x="495300" y="3314700"/>
            <a:ext cx="5524500" cy="5689600"/>
            <a:chOff x="-88899" y="-114300"/>
            <a:chExt cx="5524500" cy="5689600"/>
          </a:xfrm>
        </p:grpSpPr>
        <p:pic>
          <p:nvPicPr>
            <p:cNvPr id="198" name="Rectangle Rectangle" descr="Rectangle Rectangle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-88900" y="-114300"/>
              <a:ext cx="5524501" cy="5689600"/>
            </a:xfrm>
            <a:prstGeom prst="rect">
              <a:avLst/>
            </a:prstGeom>
            <a:effectLst/>
          </p:spPr>
        </p:pic>
        <p:sp>
          <p:nvSpPr>
            <p:cNvPr id="199" name="filtre spatial"/>
            <p:cNvSpPr/>
            <p:nvPr/>
          </p:nvSpPr>
          <p:spPr>
            <a:xfrm>
              <a:off x="1987438" y="1484945"/>
              <a:ext cx="1385243" cy="43371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76200" tIns="76200" rIns="76200" bIns="76200" numCol="1" anchor="ctr">
              <a:spAutoFit/>
            </a:bodyPr>
            <a:lstStyle/>
            <a:p>
              <a:pPr/>
              <a:r>
                <a:t>filtre spatial</a:t>
              </a:r>
            </a:p>
          </p:txBody>
        </p:sp>
        <p:pic>
          <p:nvPicPr>
            <p:cNvPr id="200" name="rect.png" descr="rect.png"/>
            <p:cNvPicPr>
              <a:picLocks noChangeAspect="1"/>
            </p:cNvPicPr>
            <p:nvPr/>
          </p:nvPicPr>
          <p:blipFill>
            <a:blip r:embed="rId6">
              <a:extLst/>
            </a:blip>
            <a:srcRect l="11" t="3738" r="0" b="62"/>
            <a:stretch>
              <a:fillRect/>
            </a:stretch>
          </p:blipFill>
          <p:spPr>
            <a:xfrm>
              <a:off x="190725" y="25400"/>
              <a:ext cx="3546930" cy="24130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01" name="droppedImage.tiff" descr="droppedImage.tiff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2387600" y="2501900"/>
              <a:ext cx="2679700" cy="26797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02" name="filtre spatial"/>
            <p:cNvSpPr/>
            <p:nvPr/>
          </p:nvSpPr>
          <p:spPr>
            <a:xfrm>
              <a:off x="311038" y="3408040"/>
              <a:ext cx="1385243" cy="43371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76200" tIns="76200" rIns="76200" bIns="76200" numCol="1" anchor="ctr">
              <a:spAutoFit/>
            </a:bodyPr>
            <a:lstStyle>
              <a:lvl1pPr algn="ctr" defTabSz="457200">
                <a:spcBef>
                  <a:spcPts val="0"/>
                </a:spcBef>
                <a:defRPr>
                  <a:solidFill>
                    <a:srgbClr val="232A32"/>
                  </a:solidFill>
                </a:defRPr>
              </a:lvl1pPr>
            </a:lstStyle>
            <a:p>
              <a:pPr/>
              <a:r>
                <a:t>filtre spatial</a:t>
              </a:r>
            </a:p>
          </p:txBody>
        </p:sp>
        <p:pic>
          <p:nvPicPr>
            <p:cNvPr id="203" name="temp.pdf" descr="temp.pdf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2679700" y="469900"/>
              <a:ext cx="2667000" cy="88146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05" name="Slide Number"/>
          <p:cNvSpPr txBox="1"/>
          <p:nvPr>
            <p:ph type="sldNum" sz="quarter" idx="2"/>
          </p:nvPr>
        </p:nvSpPr>
        <p:spPr>
          <a:xfrm>
            <a:off x="6391526" y="9093200"/>
            <a:ext cx="222759" cy="3302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206" name="Réduction du bru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buAutoNum type="arabicPeriod" startAt="2"/>
            </a:lvl1pPr>
          </a:lstStyle>
          <a:p>
            <a:pPr/>
            <a:r>
              <a:t>Réduction du bruit</a:t>
            </a:r>
          </a:p>
        </p:txBody>
      </p:sp>
      <p:pic>
        <p:nvPicPr>
          <p:cNvPr id="207" name="droppedImage.tiff" descr="droppedImage.tiff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13195300" y="5664200"/>
            <a:ext cx="5829300" cy="3314700"/>
          </a:xfrm>
          <a:prstGeom prst="rect">
            <a:avLst/>
          </a:prstGeom>
        </p:spPr>
      </p:pic>
      <p:pic>
        <p:nvPicPr>
          <p:cNvPr id="208" name="droppedImage.tiff" descr="droppedImage.tiff"/>
          <p:cNvPicPr>
            <a:picLocks noChangeAspect="0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13055600" y="190500"/>
            <a:ext cx="5156200" cy="2882900"/>
          </a:xfrm>
          <a:prstGeom prst="rect">
            <a:avLst/>
          </a:prstGeom>
        </p:spPr>
      </p:pic>
      <p:grpSp>
        <p:nvGrpSpPr>
          <p:cNvPr id="214" name="Group"/>
          <p:cNvGrpSpPr/>
          <p:nvPr/>
        </p:nvGrpSpPr>
        <p:grpSpPr>
          <a:xfrm>
            <a:off x="6172200" y="3073400"/>
            <a:ext cx="6350000" cy="5689600"/>
            <a:chOff x="-88900" y="-114300"/>
            <a:chExt cx="6350000" cy="5689600"/>
          </a:xfrm>
        </p:grpSpPr>
        <p:pic>
          <p:nvPicPr>
            <p:cNvPr id="209" name="Rectangle Rectangle" descr="Rectangle Rectangle"/>
            <p:cNvPicPr>
              <a:picLocks noChangeAspect="0"/>
            </p:cNvPicPr>
            <p:nvPr/>
          </p:nvPicPr>
          <p:blipFill>
            <a:blip r:embed="rId11">
              <a:extLst/>
            </a:blip>
            <a:stretch>
              <a:fillRect/>
            </a:stretch>
          </p:blipFill>
          <p:spPr>
            <a:xfrm>
              <a:off x="-88900" y="-114300"/>
              <a:ext cx="6350000" cy="5689600"/>
            </a:xfrm>
            <a:prstGeom prst="rect">
              <a:avLst/>
            </a:prstGeom>
            <a:effectLst/>
          </p:spPr>
        </p:pic>
        <p:pic>
          <p:nvPicPr>
            <p:cNvPr id="210" name="sincrect2d.tiff" descr="sincrect2d.tiff"/>
            <p:cNvPicPr>
              <a:picLocks noChangeAspect="1"/>
            </p:cNvPicPr>
            <p:nvPr/>
          </p:nvPicPr>
          <p:blipFill>
            <a:blip r:embed="rId12">
              <a:extLst/>
            </a:blip>
            <a:srcRect l="8144" t="7538" r="9563" b="3977"/>
            <a:stretch>
              <a:fillRect/>
            </a:stretch>
          </p:blipFill>
          <p:spPr>
            <a:xfrm>
              <a:off x="190500" y="101600"/>
              <a:ext cx="3721100" cy="28321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11" name="filtre spectral"/>
            <p:cNvSpPr/>
            <p:nvPr/>
          </p:nvSpPr>
          <p:spPr>
            <a:xfrm>
              <a:off x="433505" y="3848099"/>
              <a:ext cx="1511995" cy="43371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76200" tIns="76200" rIns="76200" bIns="76200" numCol="1" anchor="ctr">
              <a:spAutoFit/>
            </a:bodyPr>
            <a:lstStyle>
              <a:lvl1pPr algn="ctr" defTabSz="457200">
                <a:spcBef>
                  <a:spcPts val="0"/>
                </a:spcBef>
                <a:defRPr>
                  <a:solidFill>
                    <a:srgbClr val="232A32"/>
                  </a:solidFill>
                </a:defRPr>
              </a:lvl1pPr>
            </a:lstStyle>
            <a:p>
              <a:pPr/>
              <a:r>
                <a:t>filtre spectral</a:t>
              </a:r>
            </a:p>
          </p:txBody>
        </p:sp>
        <p:pic>
          <p:nvPicPr>
            <p:cNvPr id="212" name="droppedImage.tiff" descr="droppedImage.tiff"/>
            <p:cNvPicPr>
              <a:picLocks noChangeAspect="1"/>
            </p:cNvPicPr>
            <p:nvPr/>
          </p:nvPicPr>
          <p:blipFill>
            <a:blip r:embed="rId13">
              <a:extLst/>
            </a:blip>
            <a:stretch>
              <a:fillRect/>
            </a:stretch>
          </p:blipFill>
          <p:spPr>
            <a:xfrm>
              <a:off x="3082003" y="2514600"/>
              <a:ext cx="2658398" cy="26670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13" name="temp.pdf" descr="temp.pdf"/>
            <p:cNvPicPr>
              <a:picLocks noChangeAspect="1"/>
            </p:cNvPicPr>
            <p:nvPr/>
          </p:nvPicPr>
          <p:blipFill>
            <a:blip r:embed="rId14">
              <a:extLst/>
            </a:blip>
            <a:stretch>
              <a:fillRect/>
            </a:stretch>
          </p:blipFill>
          <p:spPr>
            <a:xfrm>
              <a:off x="2616200" y="584200"/>
              <a:ext cx="3228623" cy="47413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14" grpId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8" name="Rehaussement du contrast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solidFill>
                  <a:srgbClr val="4C4C4F">
                    <a:alpha val="60000"/>
                  </a:srgbClr>
                </a:solidFill>
              </a:defRPr>
            </a:pPr>
            <a:r>
              <a:t>Rehaussement du contraste</a:t>
            </a:r>
          </a:p>
          <a:p>
            <a:pPr>
              <a:defRPr>
                <a:solidFill>
                  <a:srgbClr val="4C4C4F">
                    <a:alpha val="60000"/>
                  </a:srgbClr>
                </a:solidFill>
              </a:defRPr>
            </a:pPr>
            <a:r>
              <a:t>Réduction du bruit</a:t>
            </a:r>
          </a:p>
          <a:p>
            <a:pPr>
              <a:defRPr>
                <a:solidFill>
                  <a:srgbClr val="4C4C4F">
                    <a:alpha val="60000"/>
                  </a:srgbClr>
                </a:solidFill>
              </a:defRPr>
            </a:pPr>
            <a:r>
              <a:t>Amélioration de la qualité</a:t>
            </a:r>
          </a:p>
          <a:p>
            <a:pPr/>
            <a:r>
              <a:t>Corrélation</a:t>
            </a:r>
          </a:p>
        </p:txBody>
      </p:sp>
      <p:sp>
        <p:nvSpPr>
          <p:cNvPr id="1079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1" name="Titre 1"/>
          <p:cNvSpPr txBox="1"/>
          <p:nvPr>
            <p:ph type="title"/>
          </p:nvPr>
        </p:nvSpPr>
        <p:spPr>
          <a:xfrm>
            <a:off x="466926" y="508136"/>
            <a:ext cx="11725075" cy="1196078"/>
          </a:xfrm>
          <a:prstGeom prst="rect">
            <a:avLst/>
          </a:prstGeom>
        </p:spPr>
        <p:txBody>
          <a:bodyPr/>
          <a:lstStyle>
            <a:lvl1pPr>
              <a:defRPr spc="-200">
                <a:solidFill>
                  <a:srgbClr val="000000"/>
                </a:solidFill>
              </a:defRPr>
            </a:lvl1pPr>
          </a:lstStyle>
          <a:p>
            <a:pPr/>
            <a:r>
              <a:t>Corrélation</a:t>
            </a:r>
          </a:p>
        </p:txBody>
      </p:sp>
      <p:pic>
        <p:nvPicPr>
          <p:cNvPr id="1082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rcRect l="0" t="24452" r="0" b="27232"/>
          <a:stretch>
            <a:fillRect/>
          </a:stretch>
        </p:blipFill>
        <p:spPr>
          <a:xfrm>
            <a:off x="963456" y="2901269"/>
            <a:ext cx="10813190" cy="391925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4" name="Titre 1"/>
          <p:cNvSpPr txBox="1"/>
          <p:nvPr>
            <p:ph type="title"/>
          </p:nvPr>
        </p:nvSpPr>
        <p:spPr>
          <a:xfrm>
            <a:off x="466926" y="508136"/>
            <a:ext cx="11725075" cy="1196078"/>
          </a:xfrm>
          <a:prstGeom prst="rect">
            <a:avLst/>
          </a:prstGeom>
        </p:spPr>
        <p:txBody>
          <a:bodyPr/>
          <a:lstStyle>
            <a:lvl1pPr>
              <a:defRPr spc="-200">
                <a:solidFill>
                  <a:srgbClr val="000000"/>
                </a:solidFill>
              </a:defRPr>
            </a:lvl1pPr>
          </a:lstStyle>
          <a:p>
            <a:pPr/>
            <a:r>
              <a:t>Corrélation</a:t>
            </a:r>
          </a:p>
        </p:txBody>
      </p:sp>
      <p:sp>
        <p:nvSpPr>
          <p:cNvPr id="1085" name="ZoneTexte 3"/>
          <p:cNvSpPr txBox="1"/>
          <p:nvPr/>
        </p:nvSpPr>
        <p:spPr>
          <a:xfrm>
            <a:off x="1061793" y="2984797"/>
            <a:ext cx="11116343" cy="650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defTabSz="457200">
              <a:spcBef>
                <a:spcPts val="0"/>
              </a:spcBef>
              <a:buClrTx/>
              <a:defRPr b="1" sz="18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t>                                   Positive                                Nulle                                       Négative           </a:t>
            </a:r>
          </a:p>
          <a:p>
            <a:pPr defTabSz="457200">
              <a:spcBef>
                <a:spcPts val="0"/>
              </a:spcBef>
              <a:buClrTx/>
              <a:defRPr b="1" sz="18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t>(forte)                                                    (faible)                                 (fabile)                                            (forte)</a:t>
            </a:r>
          </a:p>
        </p:txBody>
      </p:sp>
      <p:pic>
        <p:nvPicPr>
          <p:cNvPr id="1086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rcRect l="0" t="29497" r="0" b="35436"/>
          <a:stretch>
            <a:fillRect/>
          </a:stretch>
        </p:blipFill>
        <p:spPr>
          <a:xfrm>
            <a:off x="614462" y="7331147"/>
            <a:ext cx="11430001" cy="1830331"/>
          </a:xfrm>
          <a:prstGeom prst="rect">
            <a:avLst/>
          </a:prstGeom>
          <a:ln w="12700">
            <a:miter lim="400000"/>
          </a:ln>
        </p:spPr>
      </p:pic>
      <p:sp>
        <p:nvSpPr>
          <p:cNvPr id="1087" name="Espace réservé du contenu 10"/>
          <p:cNvSpPr txBox="1"/>
          <p:nvPr>
            <p:ph type="body" idx="1"/>
          </p:nvPr>
        </p:nvSpPr>
        <p:spPr>
          <a:xfrm>
            <a:off x="466926" y="2237362"/>
            <a:ext cx="11725075" cy="5954039"/>
          </a:xfrm>
          <a:prstGeom prst="rect">
            <a:avLst/>
          </a:prstGeom>
        </p:spPr>
        <p:txBody>
          <a:bodyPr/>
          <a:lstStyle/>
          <a:p>
            <a:pPr/>
            <a:r>
              <a:t>Indique si le nuage de point est bien aligné</a:t>
            </a:r>
          </a:p>
          <a:p>
            <a:pPr/>
          </a:p>
          <a:p>
            <a:pPr/>
          </a:p>
          <a:p>
            <a:pPr/>
          </a:p>
          <a:p>
            <a:pPr/>
          </a:p>
          <a:p>
            <a:pPr/>
            <a:r>
              <a:t>Rappel: n’indique PAS la pente de la droite! </a:t>
            </a:r>
            <a:br/>
            <a:r>
              <a:t>(sauf le signe)</a:t>
            </a:r>
          </a:p>
        </p:txBody>
      </p:sp>
      <p:pic>
        <p:nvPicPr>
          <p:cNvPr id="1088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rcRect l="0" t="0" r="0" b="71684"/>
          <a:stretch>
            <a:fillRect/>
          </a:stretch>
        </p:blipFill>
        <p:spPr>
          <a:xfrm>
            <a:off x="738246" y="4045103"/>
            <a:ext cx="11430001" cy="147802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0" name="Source : DIP2 Source : DIP2" descr="Source : DIP2 Source : DIP2"/>
          <p:cNvPicPr>
            <a:picLocks noChangeAspect="0"/>
          </p:cNvPicPr>
          <p:nvPr>
            <p:ph type="body" idx="21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88900" y="8912411"/>
            <a:ext cx="6108700" cy="587190"/>
          </a:xfrm>
          <a:prstGeom prst="rect">
            <a:avLst/>
          </a:prstGeom>
          <a:ln w="9525">
            <a:round/>
          </a:ln>
          <a:effectLst>
            <a:outerShdw sx="100000" sy="100000" kx="0" ky="0" algn="b" rotWithShape="0" blurRad="12700" dist="12700" dir="1980000">
              <a:srgbClr val="D6D6D6"/>
            </a:outerShdw>
          </a:effectLst>
        </p:spPr>
      </p:pic>
      <p:sp>
        <p:nvSpPr>
          <p:cNvPr id="1091" name="Rectangle"/>
          <p:cNvSpPr/>
          <p:nvPr/>
        </p:nvSpPr>
        <p:spPr>
          <a:xfrm>
            <a:off x="8178800" y="4610100"/>
            <a:ext cx="1270000" cy="3721100"/>
          </a:xfrm>
          <a:prstGeom prst="rect">
            <a:avLst/>
          </a:prstGeom>
          <a:solidFill>
            <a:srgbClr val="D2DFF6"/>
          </a:solidFill>
          <a:ln w="12700">
            <a:miter lim="400000"/>
          </a:ln>
          <a:effectLst>
            <a:outerShdw sx="100000" sy="100000" kx="0" ky="0" algn="b" rotWithShape="0" blurRad="38100" dist="114300" dir="2700000">
              <a:srgbClr val="929292">
                <a:alpha val="49999"/>
              </a:srgbClr>
            </a:outerShdw>
          </a:effectLst>
        </p:spPr>
        <p:txBody>
          <a:bodyPr lIns="76200" tIns="76200" rIns="76200" bIns="76200" anchor="ctr"/>
          <a:lstStyle/>
          <a:p>
            <a:pPr algn="ctr" defTabSz="457200">
              <a:spcBef>
                <a:spcPts val="0"/>
              </a:spcBef>
              <a:defRPr>
                <a:solidFill>
                  <a:srgbClr val="232A32"/>
                </a:solidFill>
              </a:defRPr>
            </a:pPr>
          </a:p>
        </p:txBody>
      </p:sp>
      <p:sp>
        <p:nvSpPr>
          <p:cNvPr id="1092" name="Exemple 1: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2">
              <a:buBlip>
                <a:blip r:embed="rId3"/>
              </a:buBlip>
            </a:pPr>
            <a:r>
              <a:rPr i="1"/>
              <a:t>Exemple</a:t>
            </a:r>
            <a:r>
              <a:t> 1:</a:t>
            </a:r>
          </a:p>
          <a:p>
            <a:pPr lvl="2">
              <a:spcBef>
                <a:spcPts val="14100"/>
              </a:spcBef>
              <a:buBlip>
                <a:blip r:embed="rId3"/>
              </a:buBlip>
            </a:pPr>
            <a:r>
              <a:rPr i="1"/>
              <a:t>Exemple</a:t>
            </a:r>
            <a:r>
              <a:t> 2 :</a:t>
            </a:r>
          </a:p>
        </p:txBody>
      </p:sp>
      <p:sp>
        <p:nvSpPr>
          <p:cNvPr id="1093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094" name="CorrelationUTK.jpg" descr="CorrelationUTK.jpg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171700" y="2565400"/>
            <a:ext cx="2247900" cy="1066800"/>
          </a:xfrm>
          <a:prstGeom prst="rect">
            <a:avLst/>
          </a:prstGeom>
        </p:spPr>
      </p:pic>
      <p:sp>
        <p:nvSpPr>
          <p:cNvPr id="1095" name="Corrélation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buAutoNum type="arabicPeriod" startAt="4"/>
            </a:lvl1pPr>
          </a:lstStyle>
          <a:p>
            <a:pPr/>
            <a:r>
              <a:t>Corrélation</a:t>
            </a:r>
          </a:p>
        </p:txBody>
      </p:sp>
      <p:grpSp>
        <p:nvGrpSpPr>
          <p:cNvPr id="1098" name="Group"/>
          <p:cNvGrpSpPr/>
          <p:nvPr/>
        </p:nvGrpSpPr>
        <p:grpSpPr>
          <a:xfrm>
            <a:off x="5969000" y="2514600"/>
            <a:ext cx="4762500" cy="1270000"/>
            <a:chOff x="0" y="0"/>
            <a:chExt cx="4762500" cy="1270000"/>
          </a:xfrm>
        </p:grpSpPr>
        <p:sp>
          <p:nvSpPr>
            <p:cNvPr id="1096" name="Question :…"/>
            <p:cNvSpPr/>
            <p:nvPr/>
          </p:nvSpPr>
          <p:spPr>
            <a:xfrm>
              <a:off x="0" y="0"/>
              <a:ext cx="4762500" cy="1270000"/>
            </a:xfrm>
            <a:prstGeom prst="roundRect">
              <a:avLst>
                <a:gd name="adj" fmla="val 15000"/>
              </a:avLst>
            </a:prstGeom>
            <a:solidFill>
              <a:srgbClr val="D2DFF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114300" dir="2700000">
                <a:srgbClr val="929292">
                  <a:alpha val="49999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6200" tIns="76200" rIns="76200" bIns="76200" numCol="1" anchor="ctr">
              <a:noAutofit/>
            </a:bodyPr>
            <a:lstStyle/>
            <a:p>
              <a:pPr>
                <a:buClr>
                  <a:srgbClr val="000000"/>
                </a:buClr>
                <a:buFont typeface="Arial"/>
              </a:pPr>
              <a:r>
                <a:rPr i="1"/>
                <a:t>Question</a:t>
              </a:r>
              <a:r>
                <a:t> : </a:t>
              </a:r>
            </a:p>
            <a:p>
              <a:pPr lvl="1" marL="419100" indent="-317500">
                <a:buClr>
                  <a:srgbClr val="000000"/>
                </a:buClr>
                <a:buSzPct val="55000"/>
                <a:buFont typeface="Arial"/>
                <a:buBlip>
                  <a:blip r:embed="rId5"/>
                </a:buBlip>
              </a:pPr>
              <a:r>
                <a:t>Est-ce que cette image contient             ?</a:t>
              </a:r>
            </a:p>
          </p:txBody>
        </p:sp>
        <p:pic>
          <p:nvPicPr>
            <p:cNvPr id="1097" name="CorrelationT.jpg" descr="CorrelationT.jpg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3657600" y="444500"/>
              <a:ext cx="729545" cy="749300"/>
            </a:xfrm>
            <a:prstGeom prst="rect">
              <a:avLst/>
            </a:prstGeom>
            <a:effectLst/>
          </p:spPr>
        </p:pic>
      </p:grpSp>
      <p:sp>
        <p:nvSpPr>
          <p:cNvPr id="1112" name="Connection Line"/>
          <p:cNvSpPr/>
          <p:nvPr/>
        </p:nvSpPr>
        <p:spPr>
          <a:xfrm>
            <a:off x="7083028" y="6024809"/>
            <a:ext cx="1290638" cy="3087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ln w="25400">
            <a:solidFill>
              <a:srgbClr val="000000"/>
            </a:solidFill>
            <a:headEnd type="triangle" len="sm"/>
            <a:tailEnd type="stealth"/>
          </a:ln>
        </p:spPr>
        <p:txBody>
          <a:bodyPr/>
          <a:lstStyle/>
          <a:p>
            <a:pPr/>
          </a:p>
        </p:txBody>
      </p:sp>
      <p:sp>
        <p:nvSpPr>
          <p:cNvPr id="1113" name="Connection Line"/>
          <p:cNvSpPr/>
          <p:nvPr/>
        </p:nvSpPr>
        <p:spPr>
          <a:xfrm>
            <a:off x="7079456" y="6298853"/>
            <a:ext cx="1285133" cy="115775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ln w="25400">
            <a:solidFill>
              <a:srgbClr val="000000"/>
            </a:solidFill>
            <a:headEnd type="triangle" len="sm"/>
            <a:tailEnd type="stealth"/>
          </a:ln>
        </p:spPr>
        <p:txBody>
          <a:bodyPr/>
          <a:lstStyle/>
          <a:p>
            <a:pPr/>
          </a:p>
        </p:txBody>
      </p:sp>
      <p:sp>
        <p:nvSpPr>
          <p:cNvPr id="1114" name="Connection Line"/>
          <p:cNvSpPr/>
          <p:nvPr/>
        </p:nvSpPr>
        <p:spPr>
          <a:xfrm>
            <a:off x="7029450" y="5229353"/>
            <a:ext cx="1377950" cy="54946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lnTo>
                  <a:pt x="21600" y="0"/>
                </a:lnTo>
              </a:path>
            </a:pathLst>
          </a:custGeom>
          <a:ln w="25400">
            <a:solidFill>
              <a:srgbClr val="000000"/>
            </a:solidFill>
            <a:headEnd type="triangle" len="sm"/>
            <a:tailEnd type="stealth"/>
          </a:ln>
        </p:spPr>
        <p:txBody>
          <a:bodyPr/>
          <a:lstStyle/>
          <a:p>
            <a:pPr/>
          </a:p>
        </p:txBody>
      </p:sp>
      <p:pic>
        <p:nvPicPr>
          <p:cNvPr id="1102" name="CorrelationT.jpg" descr="CorrelationT.jpg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6299200" y="5549900"/>
            <a:ext cx="729545" cy="749300"/>
          </a:xfrm>
          <a:prstGeom prst="rect">
            <a:avLst/>
          </a:prstGeom>
        </p:spPr>
      </p:pic>
      <p:pic>
        <p:nvPicPr>
          <p:cNvPr id="1103" name="CorrelationUTK.jpg" descr="CorrelationUTK.jpg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8407400" y="4686300"/>
            <a:ext cx="812800" cy="762000"/>
          </a:xfrm>
          <a:prstGeom prst="rect">
            <a:avLst/>
          </a:prstGeom>
        </p:spPr>
      </p:pic>
      <p:pic>
        <p:nvPicPr>
          <p:cNvPr id="1104" name="CorrelationUTK.jpg" descr="CorrelationUTK.jpg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8407400" y="6057900"/>
            <a:ext cx="812800" cy="762000"/>
          </a:xfrm>
          <a:prstGeom prst="rect">
            <a:avLst/>
          </a:prstGeom>
        </p:spPr>
      </p:pic>
      <p:pic>
        <p:nvPicPr>
          <p:cNvPr id="1105" name="CorrelationUTK.jpg" descr="CorrelationUTK.jpg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8407400" y="7480300"/>
            <a:ext cx="812800" cy="762000"/>
          </a:xfrm>
          <a:prstGeom prst="rect">
            <a:avLst/>
          </a:prstGeom>
        </p:spPr>
      </p:pic>
      <p:sp>
        <p:nvSpPr>
          <p:cNvPr id="1106" name="⋮"/>
          <p:cNvSpPr/>
          <p:nvPr/>
        </p:nvSpPr>
        <p:spPr>
          <a:xfrm>
            <a:off x="8640557" y="5470525"/>
            <a:ext cx="355601" cy="444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6200" tIns="76200" rIns="76200" bIns="76200" anchor="ctr">
            <a:spAutoFit/>
          </a:bodyPr>
          <a:lstStyle>
            <a:lvl1pPr algn="ctr" defTabSz="457200">
              <a:spcBef>
                <a:spcPts val="0"/>
              </a:spcBef>
              <a:defRPr b="1">
                <a:solidFill>
                  <a:srgbClr val="232A32"/>
                </a:solidFill>
              </a:defRPr>
            </a:lvl1pPr>
          </a:lstStyle>
          <a:p>
            <a:pPr/>
            <a:r>
              <a:t>⋮</a:t>
            </a:r>
          </a:p>
        </p:txBody>
      </p:sp>
      <p:sp>
        <p:nvSpPr>
          <p:cNvPr id="1107" name="⋮"/>
          <p:cNvSpPr/>
          <p:nvPr/>
        </p:nvSpPr>
        <p:spPr>
          <a:xfrm>
            <a:off x="8636000" y="6845300"/>
            <a:ext cx="355600" cy="444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6200" tIns="76200" rIns="76200" bIns="76200" anchor="ctr">
            <a:spAutoFit/>
          </a:bodyPr>
          <a:lstStyle>
            <a:lvl1pPr algn="ctr" defTabSz="457200">
              <a:spcBef>
                <a:spcPts val="0"/>
              </a:spcBef>
              <a:defRPr b="1">
                <a:solidFill>
                  <a:srgbClr val="232A32"/>
                </a:solidFill>
              </a:defRPr>
            </a:lvl1pPr>
          </a:lstStyle>
          <a:p>
            <a:pPr/>
            <a:r>
              <a:t>⋮</a:t>
            </a:r>
          </a:p>
        </p:txBody>
      </p:sp>
      <p:sp>
        <p:nvSpPr>
          <p:cNvPr id="1108" name="?"/>
          <p:cNvSpPr/>
          <p:nvPr/>
        </p:nvSpPr>
        <p:spPr>
          <a:xfrm>
            <a:off x="7353300" y="5040945"/>
            <a:ext cx="355600" cy="4337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6200" tIns="76200" rIns="76200" bIns="76200" anchor="ctr">
            <a:spAutoFit/>
          </a:bodyPr>
          <a:lstStyle>
            <a:lvl1pPr algn="ctr" defTabSz="457200">
              <a:spcBef>
                <a:spcPts val="0"/>
              </a:spcBef>
              <a:defRPr b="1">
                <a:solidFill>
                  <a:srgbClr val="232A32"/>
                </a:solidFill>
              </a:defRPr>
            </a:lvl1pPr>
          </a:lstStyle>
          <a:p>
            <a:pPr/>
            <a:r>
              <a:t>?</a:t>
            </a:r>
          </a:p>
        </p:txBody>
      </p:sp>
      <p:sp>
        <p:nvSpPr>
          <p:cNvPr id="1109" name="?"/>
          <p:cNvSpPr/>
          <p:nvPr/>
        </p:nvSpPr>
        <p:spPr>
          <a:xfrm>
            <a:off x="7531100" y="5625145"/>
            <a:ext cx="355600" cy="4337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6200" tIns="76200" rIns="76200" bIns="76200" anchor="ctr">
            <a:spAutoFit/>
          </a:bodyPr>
          <a:lstStyle>
            <a:lvl1pPr algn="ctr" defTabSz="457200">
              <a:spcBef>
                <a:spcPts val="0"/>
              </a:spcBef>
              <a:defRPr b="1">
                <a:solidFill>
                  <a:srgbClr val="232A32"/>
                </a:solidFill>
              </a:defRPr>
            </a:lvl1pPr>
          </a:lstStyle>
          <a:p>
            <a:pPr/>
            <a:r>
              <a:t>?</a:t>
            </a:r>
          </a:p>
        </p:txBody>
      </p:sp>
      <p:sp>
        <p:nvSpPr>
          <p:cNvPr id="1110" name="?"/>
          <p:cNvSpPr/>
          <p:nvPr/>
        </p:nvSpPr>
        <p:spPr>
          <a:xfrm>
            <a:off x="7531100" y="6310945"/>
            <a:ext cx="355600" cy="4337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6200" tIns="76200" rIns="76200" bIns="76200" anchor="ctr">
            <a:spAutoFit/>
          </a:bodyPr>
          <a:lstStyle>
            <a:lvl1pPr algn="ctr" defTabSz="457200">
              <a:spcBef>
                <a:spcPts val="0"/>
              </a:spcBef>
              <a:defRPr b="1">
                <a:solidFill>
                  <a:srgbClr val="232A32"/>
                </a:solidFill>
              </a:defRPr>
            </a:lvl1pPr>
          </a:lstStyle>
          <a:p>
            <a:pPr/>
            <a:r>
              <a:t>?</a:t>
            </a:r>
          </a:p>
        </p:txBody>
      </p:sp>
      <p:sp>
        <p:nvSpPr>
          <p:cNvPr id="1111" name="Question :…"/>
          <p:cNvSpPr/>
          <p:nvPr/>
        </p:nvSpPr>
        <p:spPr>
          <a:xfrm>
            <a:off x="1181100" y="4850444"/>
            <a:ext cx="3937000" cy="1119511"/>
          </a:xfrm>
          <a:prstGeom prst="rect">
            <a:avLst/>
          </a:prstGeom>
          <a:solidFill>
            <a:srgbClr val="D2DFF6"/>
          </a:solidFill>
          <a:ln w="12700">
            <a:miter lim="400000"/>
          </a:ln>
          <a:effectLst>
            <a:outerShdw sx="100000" sy="100000" kx="0" ky="0" algn="b" rotWithShape="0" blurRad="38100" dist="114300" dir="2700000">
              <a:srgbClr val="929292">
                <a:alpha val="49999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6200" tIns="76200" rIns="76200" bIns="76200" anchor="ctr">
            <a:spAutoFit/>
          </a:bodyPr>
          <a:lstStyle/>
          <a:p>
            <a:pPr/>
            <a:r>
              <a:rPr i="1"/>
              <a:t>Question</a:t>
            </a:r>
            <a:r>
              <a:t> : </a:t>
            </a:r>
          </a:p>
          <a:p>
            <a:pPr lvl="1" marL="419100" indent="-317500">
              <a:buSzPct val="63000"/>
              <a:buFont typeface="TimesNewRomanPSMT"/>
              <a:buBlip>
                <a:blip r:embed="rId5"/>
              </a:buBlip>
            </a:pPr>
            <a:r>
              <a:t>Est-ce que cette image est dans la banque d’images?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0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Class="entr" nodeType="after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after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entr" nodeType="after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1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afterEffect" presetSubtype="0" presetID="1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afterEffect" presetSubtype="0" presetID="1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1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afterEffect" presetSubtype="0" presetID="1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1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Class="entr" nodeType="afterEffect" presetSubtype="0" presetID="1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1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Class="entr" nodeType="afterEffect" presetSubtype="0" presetID="1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1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Class="entr" nodeType="afterEffect" presetSubtype="0" presetID="1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1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Class="entr" nodeType="afterEffect" presetSubtype="0" presetID="1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1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Class="entr" nodeType="afterEffect" presetSubtype="0" presetID="1" grpId="1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9" fill="hold"/>
                                        <p:tgtEl>
                                          <p:spTgt spid="1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Class="entr" nodeType="afterEffect" presetSubtype="0" presetID="1" grpId="1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1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Class="entr" nodeType="afterEffect" presetSubtype="0" presetID="1" grpId="1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5" fill="hold"/>
                                        <p:tgtEl>
                                          <p:spTgt spid="1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Class="entr" nodeType="afterEffect" presetSubtype="0" presetID="1" grpId="1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8" fill="hold"/>
                                        <p:tgtEl>
                                          <p:spTgt spid="1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111" grpId="2"/>
      <p:bldP build="whole" bldLvl="1" animBg="1" rev="0" advAuto="0" spid="1112" grpId="4"/>
      <p:bldP build="whole" bldLvl="1" animBg="1" rev="0" advAuto="0" spid="1105" grpId="9"/>
      <p:bldP build="whole" bldLvl="1" animBg="1" rev="0" advAuto="0" spid="1104" grpId="8"/>
      <p:bldP build="whole" bldLvl="1" animBg="1" rev="0" advAuto="0" spid="1114" grpId="15"/>
      <p:bldP build="whole" bldLvl="1" animBg="1" rev="0" advAuto="0" spid="1108" grpId="12"/>
      <p:bldP build="whole" bldLvl="1" animBg="1" rev="0" advAuto="0" spid="1102" grpId="6"/>
      <p:bldP build="whole" bldLvl="1" animBg="1" rev="0" advAuto="0" spid="1109" grpId="13"/>
      <p:bldP build="whole" bldLvl="1" animBg="1" rev="0" advAuto="0" spid="1091" grpId="3"/>
      <p:bldP build="p" bldLvl="5" animBg="1" rev="0" advAuto="0" spid="1092" grpId="1"/>
      <p:bldP build="whole" bldLvl="1" animBg="1" rev="0" advAuto="0" spid="1103" grpId="7"/>
      <p:bldP build="whole" bldLvl="1" animBg="1" rev="0" advAuto="0" spid="1107" grpId="11"/>
      <p:bldP build="whole" bldLvl="1" animBg="1" rev="0" advAuto="0" spid="1106" grpId="10"/>
      <p:bldP build="whole" bldLvl="1" animBg="1" rev="0" advAuto="0" spid="1110" grpId="14"/>
      <p:bldP build="whole" bldLvl="1" animBg="1" rev="0" advAuto="0" spid="1113" grpId="5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" name="Source : DIP2 Source : DIP2" descr="Source : DIP2 Source : DIP2"/>
          <p:cNvPicPr>
            <a:picLocks noChangeAspect="0"/>
          </p:cNvPicPr>
          <p:nvPr>
            <p:ph type="body" idx="21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88900" y="8912411"/>
            <a:ext cx="6108700" cy="587190"/>
          </a:xfrm>
          <a:prstGeom prst="rect">
            <a:avLst/>
          </a:prstGeom>
          <a:ln w="9525">
            <a:round/>
          </a:ln>
          <a:effectLst>
            <a:outerShdw sx="100000" sy="100000" kx="0" ky="0" algn="b" rotWithShape="0" blurRad="12700" dist="12700" dir="1980000">
              <a:srgbClr val="D6D6D6"/>
            </a:outerShdw>
          </a:effectLst>
        </p:spPr>
      </p:pic>
      <p:sp>
        <p:nvSpPr>
          <p:cNvPr id="1117" name="2D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buAutoNum type="arabicPeriod" startAt="2"/>
            </a:pPr>
            <a:r>
              <a:t>2D</a:t>
            </a:r>
          </a:p>
          <a:p>
            <a:pPr lvl="2">
              <a:buBlip>
                <a:blip r:embed="rId3"/>
              </a:buBlip>
            </a:pPr>
            <a:r>
              <a:t>Implantation directe de la corrélation</a:t>
            </a:r>
          </a:p>
        </p:txBody>
      </p:sp>
      <p:sp>
        <p:nvSpPr>
          <p:cNvPr id="1118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119" name="CorrelationT.jpg" descr="CorrelationT.jpg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73100" y="2933700"/>
            <a:ext cx="729545" cy="749300"/>
          </a:xfrm>
          <a:prstGeom prst="rect">
            <a:avLst/>
          </a:prstGeom>
        </p:spPr>
      </p:pic>
      <p:pic>
        <p:nvPicPr>
          <p:cNvPr id="1120" name="CorrelationUTK.jpg" descr="CorrelationUTK.jpg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825500" y="4114235"/>
            <a:ext cx="3302000" cy="3368606"/>
          </a:xfrm>
          <a:prstGeom prst="rect">
            <a:avLst/>
          </a:prstGeom>
        </p:spPr>
      </p:pic>
      <p:pic>
        <p:nvPicPr>
          <p:cNvPr id="1121" name="CorrelationTPad.jpg" descr="CorrelationTPad.jpg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8457071" y="4130040"/>
            <a:ext cx="3721101" cy="3793068"/>
          </a:xfrm>
          <a:prstGeom prst="rect">
            <a:avLst/>
          </a:prstGeom>
        </p:spPr>
      </p:pic>
      <p:pic>
        <p:nvPicPr>
          <p:cNvPr id="1122" name="CorrelationUTKPad.jpg" descr="CorrelationUTKPad.jpg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4356100" y="4117340"/>
            <a:ext cx="3743678" cy="3793068"/>
          </a:xfrm>
          <a:prstGeom prst="rect">
            <a:avLst/>
          </a:prstGeom>
        </p:spPr>
      </p:pic>
      <p:sp>
        <p:nvSpPr>
          <p:cNvPr id="1123" name="Patron à rechercher : h"/>
          <p:cNvSpPr/>
          <p:nvPr/>
        </p:nvSpPr>
        <p:spPr>
          <a:xfrm>
            <a:off x="1501206" y="3130550"/>
            <a:ext cx="2464000" cy="431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buClrTx/>
            </a:pPr>
            <a:r>
              <a:t>Patron à rechercher : </a:t>
            </a:r>
            <a:r>
              <a:rPr i="1"/>
              <a:t>h</a:t>
            </a:r>
          </a:p>
        </p:txBody>
      </p:sp>
      <p:sp>
        <p:nvSpPr>
          <p:cNvPr id="1124" name="Image : f"/>
          <p:cNvSpPr/>
          <p:nvPr/>
        </p:nvSpPr>
        <p:spPr>
          <a:xfrm>
            <a:off x="2069033" y="7476697"/>
            <a:ext cx="1067867" cy="4337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6200" tIns="76200" rIns="76200" bIns="76200" anchor="ctr">
            <a:spAutoFit/>
          </a:bodyPr>
          <a:lstStyle/>
          <a:p>
            <a:pPr algn="ctr" defTabSz="457200">
              <a:spcBef>
                <a:spcPts val="0"/>
              </a:spcBef>
              <a:buClr>
                <a:srgbClr val="000000"/>
              </a:buClr>
              <a:buFont typeface="Arial"/>
              <a:defRPr>
                <a:solidFill>
                  <a:srgbClr val="232A32"/>
                </a:solidFill>
              </a:defRPr>
            </a:pPr>
            <a:r>
              <a:t>Image : </a:t>
            </a:r>
            <a:r>
              <a:rPr i="1"/>
              <a:t>f</a:t>
            </a:r>
          </a:p>
        </p:txBody>
      </p:sp>
      <p:sp>
        <p:nvSpPr>
          <p:cNvPr id="1125" name="h remplie avec des 0"/>
          <p:cNvSpPr/>
          <p:nvPr/>
        </p:nvSpPr>
        <p:spPr>
          <a:xfrm>
            <a:off x="9191290" y="7910407"/>
            <a:ext cx="2252663" cy="4337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6200" tIns="76200" rIns="76200" bIns="76200" anchor="ctr">
            <a:spAutoFit/>
          </a:bodyPr>
          <a:lstStyle/>
          <a:p>
            <a:pPr algn="ctr" defTabSz="457200">
              <a:spcBef>
                <a:spcPts val="0"/>
              </a:spcBef>
              <a:buClr>
                <a:srgbClr val="000000"/>
              </a:buClr>
              <a:buFont typeface="Arial"/>
              <a:defRPr>
                <a:solidFill>
                  <a:srgbClr val="232A32"/>
                </a:solidFill>
              </a:defRPr>
            </a:pPr>
            <a:r>
              <a:rPr i="1"/>
              <a:t>h</a:t>
            </a:r>
            <a:r>
              <a:t> remplie avec des 0</a:t>
            </a:r>
          </a:p>
        </p:txBody>
      </p:sp>
      <p:sp>
        <p:nvSpPr>
          <p:cNvPr id="1126" name="f remplie avec des 0"/>
          <p:cNvSpPr/>
          <p:nvPr/>
        </p:nvSpPr>
        <p:spPr>
          <a:xfrm>
            <a:off x="5010584" y="7910407"/>
            <a:ext cx="2196232" cy="4337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6200" tIns="76200" rIns="76200" bIns="76200" anchor="ctr">
            <a:spAutoFit/>
          </a:bodyPr>
          <a:lstStyle/>
          <a:p>
            <a:pPr algn="ctr" defTabSz="457200">
              <a:spcBef>
                <a:spcPts val="0"/>
              </a:spcBef>
              <a:buClr>
                <a:srgbClr val="000000"/>
              </a:buClr>
              <a:buFont typeface="Arial"/>
              <a:defRPr>
                <a:solidFill>
                  <a:srgbClr val="232A32"/>
                </a:solidFill>
              </a:defRPr>
            </a:pPr>
            <a:r>
              <a:rPr i="1"/>
              <a:t>f</a:t>
            </a:r>
            <a:r>
              <a:t> remplie avec des 0</a:t>
            </a:r>
          </a:p>
        </p:txBody>
      </p:sp>
      <p:sp>
        <p:nvSpPr>
          <p:cNvPr id="1127" name="Corrélation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buAutoNum type="arabicPeriod" startAt="4"/>
            </a:lvl1pPr>
          </a:lstStyle>
          <a:p>
            <a:pPr/>
            <a:r>
              <a:t>Corrélation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Class="entr" nodeType="after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1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after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121" grpId="3"/>
      <p:bldP build="whole" bldLvl="1" animBg="1" rev="0" advAuto="0" spid="1122" grpId="1"/>
      <p:bldP build="whole" bldLvl="1" animBg="1" rev="0" advAuto="0" spid="1126" grpId="2"/>
      <p:bldP build="whole" bldLvl="1" animBg="1" rev="0" advAuto="0" spid="1125" grpId="4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9" name="Source : DIP2 Source : DIP2" descr="Source : DIP2 Source : DIP2"/>
          <p:cNvPicPr>
            <a:picLocks noChangeAspect="0"/>
          </p:cNvPicPr>
          <p:nvPr>
            <p:ph type="body" idx="21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88900" y="8912411"/>
            <a:ext cx="6108700" cy="587190"/>
          </a:xfrm>
          <a:prstGeom prst="rect">
            <a:avLst/>
          </a:prstGeom>
          <a:ln w="9525">
            <a:round/>
          </a:ln>
          <a:effectLst>
            <a:outerShdw sx="100000" sy="100000" kx="0" ky="0" algn="b" rotWithShape="0" blurRad="12700" dist="12700" dir="1980000">
              <a:srgbClr val="D6D6D6"/>
            </a:outerShdw>
          </a:effectLst>
        </p:spPr>
      </p:pic>
      <p:sp>
        <p:nvSpPr>
          <p:cNvPr id="1130" name="2D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AutoNum type="arabicPeriod" startAt="2"/>
            </a:lvl1pPr>
          </a:lstStyle>
          <a:p>
            <a:pPr/>
            <a:r>
              <a:t>2D</a:t>
            </a:r>
          </a:p>
        </p:txBody>
      </p:sp>
      <p:sp>
        <p:nvSpPr>
          <p:cNvPr id="1131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132" name="CorrelationUTK_T.jpg" descr="CorrelationUTK_T.jpg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17600" y="3810000"/>
            <a:ext cx="3721100" cy="3817903"/>
          </a:xfrm>
          <a:prstGeom prst="rect">
            <a:avLst/>
          </a:prstGeom>
        </p:spPr>
      </p:pic>
      <p:sp>
        <p:nvSpPr>
          <p:cNvPr id="1133" name="Image de corrélation : C"/>
          <p:cNvSpPr/>
          <p:nvPr/>
        </p:nvSpPr>
        <p:spPr>
          <a:xfrm>
            <a:off x="1661380" y="7627902"/>
            <a:ext cx="2633540" cy="4337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6200" tIns="76200" rIns="76200" bIns="76200" anchor="ctr">
            <a:spAutoFit/>
          </a:bodyPr>
          <a:lstStyle/>
          <a:p>
            <a:pPr algn="ctr" defTabSz="457200">
              <a:spcBef>
                <a:spcPts val="0"/>
              </a:spcBef>
              <a:defRPr>
                <a:solidFill>
                  <a:srgbClr val="232A32"/>
                </a:solidFill>
              </a:defRPr>
            </a:pPr>
            <a:r>
              <a:t>Image de corrélation : </a:t>
            </a:r>
            <a:r>
              <a:rPr i="1"/>
              <a:t>C</a:t>
            </a:r>
          </a:p>
        </p:txBody>
      </p:sp>
      <p:sp>
        <p:nvSpPr>
          <p:cNvPr id="1134" name="Une ligne de C…"/>
          <p:cNvSpPr/>
          <p:nvPr/>
        </p:nvSpPr>
        <p:spPr>
          <a:xfrm>
            <a:off x="6668510" y="6350000"/>
            <a:ext cx="2540001" cy="1028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6200" tIns="76200" rIns="76200" bIns="76200" anchor="ctr">
            <a:spAutoFit/>
          </a:bodyPr>
          <a:lstStyle/>
          <a:p>
            <a:pPr algn="ctr" defTabSz="457200">
              <a:spcBef>
                <a:spcPts val="0"/>
              </a:spcBef>
              <a:defRPr>
                <a:solidFill>
                  <a:srgbClr val="232A32"/>
                </a:solidFill>
              </a:defRPr>
            </a:pPr>
            <a:r>
              <a:t>Une ligne de </a:t>
            </a:r>
            <a:r>
              <a:rPr i="1"/>
              <a:t>C</a:t>
            </a:r>
          </a:p>
          <a:p>
            <a:pPr algn="ctr" defTabSz="457200">
              <a:spcBef>
                <a:spcPts val="0"/>
              </a:spcBef>
              <a:defRPr>
                <a:solidFill>
                  <a:srgbClr val="232A32"/>
                </a:solidFill>
              </a:defRPr>
            </a:pPr>
            <a:r>
              <a:t>où la fonction est maximale</a:t>
            </a:r>
          </a:p>
        </p:txBody>
      </p:sp>
      <p:sp>
        <p:nvSpPr>
          <p:cNvPr id="1135" name="Corrélation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buAutoNum type="arabicPeriod" startAt="4"/>
            </a:lvl1pPr>
          </a:lstStyle>
          <a:p>
            <a:pPr/>
            <a:r>
              <a:t>Corrélation</a:t>
            </a:r>
          </a:p>
        </p:txBody>
      </p:sp>
      <p:grpSp>
        <p:nvGrpSpPr>
          <p:cNvPr id="1141" name="Group"/>
          <p:cNvGrpSpPr/>
          <p:nvPr/>
        </p:nvGrpSpPr>
        <p:grpSpPr>
          <a:xfrm>
            <a:off x="5765800" y="3848100"/>
            <a:ext cx="4203700" cy="2501900"/>
            <a:chOff x="0" y="0"/>
            <a:chExt cx="4203700" cy="2501900"/>
          </a:xfrm>
        </p:grpSpPr>
        <p:sp>
          <p:nvSpPr>
            <p:cNvPr id="1136" name="Rectangle"/>
            <p:cNvSpPr/>
            <p:nvPr/>
          </p:nvSpPr>
          <p:spPr>
            <a:xfrm>
              <a:off x="0" y="0"/>
              <a:ext cx="4203700" cy="2501900"/>
            </a:xfrm>
            <a:prstGeom prst="rect">
              <a:avLst/>
            </a:prstGeom>
            <a:solidFill>
              <a:srgbClr val="FFFFFF"/>
            </a:solidFill>
            <a:ln w="19050" cap="flat">
              <a:solidFill>
                <a:srgbClr val="FF4013"/>
              </a:solidFill>
              <a:custDash>
                <a:ds d="200000" sp="200000"/>
              </a:custDash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457200">
                <a:spcBef>
                  <a:spcPts val="0"/>
                </a:spcBef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76200" dist="12700" dir="5400000">
                      <a:srgbClr val="000000">
                        <a:alpha val="50000"/>
                      </a:srgbClr>
                    </a:outerShdw>
                  </a:effectLst>
                  <a:latin typeface="Bradley Hand ITC TT-Bold"/>
                  <a:ea typeface="Bradley Hand ITC TT-Bold"/>
                  <a:cs typeface="Bradley Hand ITC TT-Bold"/>
                  <a:sym typeface="Bradley Hand ITC TT-Bold"/>
                </a:defRPr>
              </a:pPr>
            </a:p>
          </p:txBody>
        </p:sp>
        <p:grpSp>
          <p:nvGrpSpPr>
            <p:cNvPr id="1140" name="Group"/>
            <p:cNvGrpSpPr/>
            <p:nvPr/>
          </p:nvGrpSpPr>
          <p:grpSpPr>
            <a:xfrm>
              <a:off x="114300" y="196026"/>
              <a:ext cx="3962400" cy="2178875"/>
              <a:chOff x="0" y="0"/>
              <a:chExt cx="3962399" cy="2178873"/>
            </a:xfrm>
          </p:grpSpPr>
          <p:pic>
            <p:nvPicPr>
              <p:cNvPr id="1137" name="photo.jpg" descr="photo.jpg"/>
              <p:cNvPicPr>
                <a:picLocks noChangeAspect="0"/>
              </p:cNvPicPr>
              <p:nvPr/>
            </p:nvPicPr>
            <p:blipFill>
              <a:blip r:embed="rId4">
                <a:extLst/>
              </a:blip>
              <a:srcRect l="4306" t="9329" r="21770" b="1822"/>
              <a:stretch>
                <a:fillRect/>
              </a:stretch>
            </p:blipFill>
            <p:spPr>
              <a:xfrm>
                <a:off x="0" y="45273"/>
                <a:ext cx="3924300" cy="2133601"/>
              </a:xfrm>
              <a:prstGeom prst="rect">
                <a:avLst/>
              </a:prstGeom>
              <a:ln w="12700" cap="flat">
                <a:noFill/>
                <a:round/>
              </a:ln>
              <a:effectLst/>
            </p:spPr>
          </p:pic>
          <p:sp>
            <p:nvSpPr>
              <p:cNvPr id="1138" name="Rectangle"/>
              <p:cNvSpPr/>
              <p:nvPr/>
            </p:nvSpPr>
            <p:spPr>
              <a:xfrm>
                <a:off x="2032000" y="0"/>
                <a:ext cx="1765300" cy="177800"/>
              </a:xfrm>
              <a:prstGeom prst="rect">
                <a:avLst/>
              </a:prstGeom>
              <a:solidFill>
                <a:srgbClr val="FFFFFF"/>
              </a:solidFill>
              <a:ln w="76200" cap="flat">
                <a:noFill/>
                <a:round/>
              </a:ln>
              <a:effectLst/>
            </p:spPr>
            <p:txBody>
              <a:bodyPr wrap="square" lIns="76200" tIns="76200" rIns="76200" bIns="76200" numCol="1" anchor="ctr">
                <a:noAutofit/>
              </a:bodyPr>
              <a:lstStyle/>
              <a:p>
                <a:pPr algn="ctr" defTabSz="457200">
                  <a:spcBef>
                    <a:spcPts val="0"/>
                  </a:spcBef>
                  <a:defRPr>
                    <a:solidFill>
                      <a:srgbClr val="232A32"/>
                    </a:solidFill>
                  </a:defRPr>
                </a:pPr>
              </a:p>
            </p:txBody>
          </p:sp>
          <p:sp>
            <p:nvSpPr>
              <p:cNvPr id="1139" name="Rectangle"/>
              <p:cNvSpPr/>
              <p:nvPr/>
            </p:nvSpPr>
            <p:spPr>
              <a:xfrm>
                <a:off x="3390899" y="1034864"/>
                <a:ext cx="571501" cy="279401"/>
              </a:xfrm>
              <a:prstGeom prst="rect">
                <a:avLst/>
              </a:prstGeom>
              <a:solidFill>
                <a:srgbClr val="FFFFFF"/>
              </a:solidFill>
              <a:ln w="76200" cap="flat">
                <a:noFill/>
                <a:round/>
              </a:ln>
              <a:effectLst/>
            </p:spPr>
            <p:txBody>
              <a:bodyPr wrap="square" lIns="76200" tIns="76200" rIns="76200" bIns="76200" numCol="1" anchor="ctr">
                <a:noAutofit/>
              </a:bodyPr>
              <a:lstStyle/>
              <a:p>
                <a:pPr algn="ctr" defTabSz="457200">
                  <a:spcBef>
                    <a:spcPts val="0"/>
                  </a:spcBef>
                  <a:defRPr>
                    <a:solidFill>
                      <a:srgbClr val="232A32"/>
                    </a:solidFill>
                  </a:defRPr>
                </a:pPr>
              </a:p>
            </p:txBody>
          </p:sp>
        </p:grpSp>
      </p:grpSp>
      <p:sp>
        <p:nvSpPr>
          <p:cNvPr id="1142" name="Line"/>
          <p:cNvSpPr/>
          <p:nvPr/>
        </p:nvSpPr>
        <p:spPr>
          <a:xfrm>
            <a:off x="3541389" y="5247647"/>
            <a:ext cx="2075795" cy="6646"/>
          </a:xfrm>
          <a:prstGeom prst="line">
            <a:avLst/>
          </a:prstGeom>
          <a:ln w="19050">
            <a:solidFill>
              <a:srgbClr val="FF4013"/>
            </a:solidFill>
            <a:custDash>
              <a:ds d="200000" sp="200000"/>
            </a:custDash>
            <a:headEnd type="triangle" len="sm"/>
            <a:tailEnd type="stealth"/>
          </a:ln>
        </p:spPr>
        <p:txBody>
          <a:bodyPr lIns="0" tIns="0" rIns="0" bIns="0"/>
          <a:lstStyle/>
          <a:p>
            <a:pPr defTabSz="914400">
              <a:spcBef>
                <a:spcPts val="0"/>
              </a:spcBef>
              <a:buClrTx/>
              <a:tabLst>
                <a:tab pos="914400" algn="l"/>
              </a:tabLst>
              <a:defRPr>
                <a:solidFill>
                  <a:srgbClr val="232A32"/>
                </a:solidFill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Class="entr" nodeType="after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after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142" grpId="1"/>
      <p:bldP build="whole" bldLvl="1" animBg="1" rev="0" advAuto="0" spid="1141" grpId="2"/>
      <p:bldP build="whole" bldLvl="1" animBg="1" rev="0" advAuto="0" spid="1134" grpId="3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4" name="Slide Number"/>
          <p:cNvSpPr txBox="1"/>
          <p:nvPr>
            <p:ph type="sldNum" sz="quarter" idx="2"/>
          </p:nvPr>
        </p:nvSpPr>
        <p:spPr>
          <a:xfrm>
            <a:off x="11658092" y="8886613"/>
            <a:ext cx="371349" cy="38703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145" name="Corrélation"/>
          <p:cNvSpPr txBox="1"/>
          <p:nvPr>
            <p:ph type="title" idx="4294967295"/>
          </p:nvPr>
        </p:nvSpPr>
        <p:spPr>
          <a:xfrm>
            <a:off x="975359" y="216746"/>
            <a:ext cx="11054082" cy="1625601"/>
          </a:xfrm>
          <a:prstGeom prst="rect">
            <a:avLst/>
          </a:prstGeom>
        </p:spPr>
        <p:txBody>
          <a:bodyPr lIns="65023" tIns="65023" rIns="65023" bIns="65023"/>
          <a:lstStyle>
            <a:lvl1pPr marL="0" indent="0" defTabSz="1300480">
              <a:buSzTx/>
              <a:buNone/>
              <a:defRPr b="0" cap="none" sz="50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Corrélation</a:t>
            </a:r>
          </a:p>
        </p:txBody>
      </p:sp>
      <p:pic>
        <p:nvPicPr>
          <p:cNvPr id="1146" name="CorrelationT" descr="CorrelationT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26346" y="3495040"/>
            <a:ext cx="381566" cy="365761"/>
          </a:xfrm>
          <a:prstGeom prst="rect">
            <a:avLst/>
          </a:prstGeom>
          <a:ln w="12700">
            <a:miter lim="400000"/>
          </a:ln>
        </p:spPr>
      </p:pic>
      <p:pic>
        <p:nvPicPr>
          <p:cNvPr id="1147" name="CorrelationUTK" descr="CorrelationUTK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99253" y="3928533"/>
            <a:ext cx="2479041" cy="2497103"/>
          </a:xfrm>
          <a:prstGeom prst="rect">
            <a:avLst/>
          </a:prstGeom>
          <a:ln w="12700">
            <a:miter lim="400000"/>
          </a:ln>
        </p:spPr>
      </p:pic>
      <p:pic>
        <p:nvPicPr>
          <p:cNvPr id="1148" name="image.pdf" descr="image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374986" y="2659662"/>
            <a:ext cx="4009814" cy="794738"/>
          </a:xfrm>
          <a:prstGeom prst="rect">
            <a:avLst/>
          </a:prstGeom>
          <a:ln w="12700">
            <a:miter lim="400000"/>
          </a:ln>
        </p:spPr>
      </p:pic>
      <p:pic>
        <p:nvPicPr>
          <p:cNvPr id="1149" name="image.png" descr="image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165013" y="4217529"/>
            <a:ext cx="347698" cy="331894"/>
          </a:xfrm>
          <a:prstGeom prst="rect">
            <a:avLst/>
          </a:prstGeom>
          <a:ln w="12700">
            <a:solidFill>
              <a:srgbClr val="FFFFFF"/>
            </a:solidFill>
          </a:ln>
        </p:spPr>
      </p:pic>
      <p:sp>
        <p:nvSpPr>
          <p:cNvPr id="1150" name="Line"/>
          <p:cNvSpPr/>
          <p:nvPr/>
        </p:nvSpPr>
        <p:spPr>
          <a:xfrm>
            <a:off x="839893" y="4470400"/>
            <a:ext cx="2384214" cy="66378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7732" y="0"/>
                </a:moveTo>
                <a:lnTo>
                  <a:pt x="21355" y="0"/>
                </a:lnTo>
                <a:lnTo>
                  <a:pt x="21109" y="5290"/>
                </a:lnTo>
                <a:lnTo>
                  <a:pt x="368" y="5290"/>
                </a:lnTo>
                <a:lnTo>
                  <a:pt x="368" y="10139"/>
                </a:lnTo>
                <a:lnTo>
                  <a:pt x="21600" y="10139"/>
                </a:lnTo>
                <a:lnTo>
                  <a:pt x="21477" y="14547"/>
                </a:lnTo>
                <a:lnTo>
                  <a:pt x="0" y="14547"/>
                </a:lnTo>
                <a:lnTo>
                  <a:pt x="0" y="21600"/>
                </a:lnTo>
                <a:lnTo>
                  <a:pt x="4418" y="21600"/>
                </a:lnTo>
              </a:path>
            </a:pathLst>
          </a:custGeom>
          <a:ln w="12700">
            <a:solidFill>
              <a:srgbClr val="FFFFFF"/>
            </a:solidFill>
            <a:tailEnd type="triangle"/>
          </a:ln>
        </p:spPr>
        <p:txBody>
          <a:bodyPr lIns="65023" tIns="65023" rIns="65023" bIns="65023"/>
          <a:lstStyle/>
          <a:p>
            <a:pPr defTabSz="1300480">
              <a:spcBef>
                <a:spcPts val="0"/>
              </a:spcBef>
              <a:buClrTx/>
              <a:defRPr sz="3400">
                <a:solidFill>
                  <a:srgbClr val="000000"/>
                </a:solidFill>
              </a:defRPr>
            </a:pPr>
          </a:p>
        </p:txBody>
      </p:sp>
      <p:sp>
        <p:nvSpPr>
          <p:cNvPr id="1151" name="Convolution"/>
          <p:cNvSpPr txBox="1"/>
          <p:nvPr/>
        </p:nvSpPr>
        <p:spPr>
          <a:xfrm>
            <a:off x="2681788" y="1914595"/>
            <a:ext cx="1539885" cy="4483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defTabSz="1300480">
              <a:spcBef>
                <a:spcPts val="0"/>
              </a:spcBef>
              <a:buClrTx/>
              <a:defRPr sz="2200">
                <a:solidFill>
                  <a:srgbClr val="000000"/>
                </a:solidFill>
              </a:defRPr>
            </a:lvl1pPr>
          </a:lstStyle>
          <a:p>
            <a:pPr/>
            <a:r>
              <a:t>Convolution</a:t>
            </a:r>
          </a:p>
        </p:txBody>
      </p:sp>
      <p:pic>
        <p:nvPicPr>
          <p:cNvPr id="1152" name="CorrelationUTK_TLine" descr="CorrelationUTK_TLin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0566400" y="6637866"/>
            <a:ext cx="2153921" cy="1377246"/>
          </a:xfrm>
          <a:prstGeom prst="rect">
            <a:avLst/>
          </a:prstGeom>
          <a:ln w="12700">
            <a:miter lim="400000"/>
          </a:ln>
        </p:spPr>
      </p:pic>
      <p:pic>
        <p:nvPicPr>
          <p:cNvPr id="1153" name="CorrelationUTK_T" descr="CorrelationUTK_T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7491306" y="6664959"/>
            <a:ext cx="2675468" cy="2720624"/>
          </a:xfrm>
          <a:prstGeom prst="rect">
            <a:avLst/>
          </a:prstGeom>
          <a:ln w="12700">
            <a:miter lim="400000"/>
          </a:ln>
        </p:spPr>
      </p:pic>
      <p:sp>
        <p:nvSpPr>
          <p:cNvPr id="1154" name="Line"/>
          <p:cNvSpPr/>
          <p:nvPr/>
        </p:nvSpPr>
        <p:spPr>
          <a:xfrm flipH="1">
            <a:off x="9496213" y="4849706"/>
            <a:ext cx="1165014" cy="1"/>
          </a:xfrm>
          <a:prstGeom prst="line">
            <a:avLst/>
          </a:prstGeom>
          <a:ln w="12700">
            <a:solidFill>
              <a:srgbClr val="FFFFFF"/>
            </a:solidFill>
            <a:tailEnd type="triangle"/>
          </a:ln>
        </p:spPr>
        <p:txBody>
          <a:bodyPr lIns="65023" tIns="65023" rIns="65023" bIns="65023"/>
          <a:lstStyle/>
          <a:p>
            <a:pPr defTabSz="1300480">
              <a:spcBef>
                <a:spcPts val="0"/>
              </a:spcBef>
              <a:buClrTx/>
              <a:defRPr sz="3400">
                <a:solidFill>
                  <a:srgbClr val="000000"/>
                </a:solidFill>
              </a:defRPr>
            </a:pPr>
          </a:p>
        </p:txBody>
      </p:sp>
      <p:pic>
        <p:nvPicPr>
          <p:cNvPr id="1155" name="image.pdf" descr="image.pdf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917831" y="2659662"/>
            <a:ext cx="4032392" cy="794738"/>
          </a:xfrm>
          <a:prstGeom prst="rect">
            <a:avLst/>
          </a:prstGeom>
          <a:ln w="12700">
            <a:miter lim="400000"/>
          </a:ln>
        </p:spPr>
      </p:pic>
      <p:pic>
        <p:nvPicPr>
          <p:cNvPr id="1156" name="CorrelationT" descr="CorrelationT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112000" y="3522133"/>
            <a:ext cx="381565" cy="365761"/>
          </a:xfrm>
          <a:prstGeom prst="rect">
            <a:avLst/>
          </a:prstGeom>
          <a:ln w="12700">
            <a:miter lim="400000"/>
          </a:ln>
        </p:spPr>
      </p:pic>
      <p:pic>
        <p:nvPicPr>
          <p:cNvPr id="1157" name="CorrelationUTK" descr="CorrelationUTK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084906" y="3926275"/>
            <a:ext cx="2682241" cy="2702561"/>
          </a:xfrm>
          <a:prstGeom prst="rect">
            <a:avLst/>
          </a:prstGeom>
          <a:ln w="12700">
            <a:miter lim="400000"/>
          </a:ln>
        </p:spPr>
      </p:pic>
      <p:pic>
        <p:nvPicPr>
          <p:cNvPr id="1158" name="CorrelationT" descr="CorrelationT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450666" y="4199466"/>
            <a:ext cx="381566" cy="365761"/>
          </a:xfrm>
          <a:prstGeom prst="rect">
            <a:avLst/>
          </a:prstGeom>
          <a:ln w="12700">
            <a:solidFill>
              <a:srgbClr val="FFFFFF"/>
            </a:solidFill>
          </a:ln>
        </p:spPr>
      </p:pic>
      <p:sp>
        <p:nvSpPr>
          <p:cNvPr id="1159" name="Line"/>
          <p:cNvSpPr/>
          <p:nvPr/>
        </p:nvSpPr>
        <p:spPr>
          <a:xfrm>
            <a:off x="7152640" y="4470400"/>
            <a:ext cx="2384214" cy="66378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7732" y="0"/>
                </a:moveTo>
                <a:lnTo>
                  <a:pt x="21355" y="0"/>
                </a:lnTo>
                <a:lnTo>
                  <a:pt x="21109" y="5290"/>
                </a:lnTo>
                <a:lnTo>
                  <a:pt x="368" y="5290"/>
                </a:lnTo>
                <a:lnTo>
                  <a:pt x="368" y="10139"/>
                </a:lnTo>
                <a:lnTo>
                  <a:pt x="21600" y="10139"/>
                </a:lnTo>
                <a:lnTo>
                  <a:pt x="21477" y="14547"/>
                </a:lnTo>
                <a:lnTo>
                  <a:pt x="0" y="14547"/>
                </a:lnTo>
                <a:lnTo>
                  <a:pt x="0" y="21600"/>
                </a:lnTo>
                <a:lnTo>
                  <a:pt x="4418" y="21600"/>
                </a:lnTo>
              </a:path>
            </a:pathLst>
          </a:custGeom>
          <a:ln w="12700">
            <a:solidFill>
              <a:srgbClr val="FFFFFF"/>
            </a:solidFill>
            <a:tailEnd type="triangle"/>
          </a:ln>
        </p:spPr>
        <p:txBody>
          <a:bodyPr lIns="65023" tIns="65023" rIns="65023" bIns="65023"/>
          <a:lstStyle/>
          <a:p>
            <a:pPr defTabSz="1300480">
              <a:spcBef>
                <a:spcPts val="0"/>
              </a:spcBef>
              <a:buClrTx/>
              <a:defRPr sz="3400">
                <a:solidFill>
                  <a:srgbClr val="000000"/>
                </a:solidFill>
              </a:defRPr>
            </a:pPr>
          </a:p>
        </p:txBody>
      </p:sp>
      <p:sp>
        <p:nvSpPr>
          <p:cNvPr id="1160" name="Corrélation"/>
          <p:cNvSpPr txBox="1"/>
          <p:nvPr/>
        </p:nvSpPr>
        <p:spPr>
          <a:xfrm>
            <a:off x="7761788" y="1955235"/>
            <a:ext cx="1415192" cy="4483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defTabSz="1300480">
              <a:spcBef>
                <a:spcPts val="0"/>
              </a:spcBef>
              <a:buClrTx/>
              <a:defRPr sz="2200">
                <a:solidFill>
                  <a:srgbClr val="000000"/>
                </a:solidFill>
              </a:defRPr>
            </a:lvl1pPr>
          </a:lstStyle>
          <a:p>
            <a:pPr/>
            <a:r>
              <a:t>Corrélation</a:t>
            </a:r>
          </a:p>
        </p:txBody>
      </p:sp>
      <p:sp>
        <p:nvSpPr>
          <p:cNvPr id="1161" name="Rectangle"/>
          <p:cNvSpPr/>
          <p:nvPr/>
        </p:nvSpPr>
        <p:spPr>
          <a:xfrm>
            <a:off x="9780693" y="6651413"/>
            <a:ext cx="419948" cy="276352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65023" tIns="65023" rIns="65023" bIns="65023" anchor="ctr"/>
          <a:lstStyle/>
          <a:p>
            <a:pPr defTabSz="1300480">
              <a:spcBef>
                <a:spcPts val="0"/>
              </a:spcBef>
              <a:buClrTx/>
              <a:defRPr sz="3400">
                <a:solidFill>
                  <a:srgbClr val="000000"/>
                </a:solidFill>
              </a:defRPr>
            </a:pPr>
          </a:p>
        </p:txBody>
      </p:sp>
      <p:sp>
        <p:nvSpPr>
          <p:cNvPr id="1162" name="Line"/>
          <p:cNvSpPr/>
          <p:nvPr/>
        </p:nvSpPr>
        <p:spPr>
          <a:xfrm flipH="1">
            <a:off x="9834880" y="7680959"/>
            <a:ext cx="975361" cy="1"/>
          </a:xfrm>
          <a:prstGeom prst="line">
            <a:avLst/>
          </a:prstGeom>
          <a:ln w="12700">
            <a:solidFill>
              <a:srgbClr val="000000"/>
            </a:solidFill>
            <a:tailEnd type="triangle"/>
          </a:ln>
        </p:spPr>
        <p:txBody>
          <a:bodyPr lIns="65023" tIns="65023" rIns="65023" bIns="65023"/>
          <a:lstStyle/>
          <a:p>
            <a:pPr defTabSz="1300480">
              <a:spcBef>
                <a:spcPts val="0"/>
              </a:spcBef>
              <a:buClrTx/>
              <a:defRPr sz="3400">
                <a:solidFill>
                  <a:srgbClr val="000000"/>
                </a:solidFill>
              </a:defRPr>
            </a:pPr>
          </a:p>
        </p:txBody>
      </p:sp>
      <p:sp>
        <p:nvSpPr>
          <p:cNvPr id="1163" name="Rectangle"/>
          <p:cNvSpPr/>
          <p:nvPr/>
        </p:nvSpPr>
        <p:spPr>
          <a:xfrm>
            <a:off x="7066844" y="6660444"/>
            <a:ext cx="419948" cy="2722881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65023" tIns="65023" rIns="65023" bIns="65023" anchor="ctr"/>
          <a:lstStyle/>
          <a:p>
            <a:pPr defTabSz="1300480">
              <a:spcBef>
                <a:spcPts val="0"/>
              </a:spcBef>
              <a:buClrTx/>
              <a:defRPr sz="3400">
                <a:solidFill>
                  <a:srgbClr val="000000"/>
                </a:solidFill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5" name="Slide Number"/>
          <p:cNvSpPr txBox="1"/>
          <p:nvPr>
            <p:ph type="sldNum" sz="quarter" idx="2"/>
          </p:nvPr>
        </p:nvSpPr>
        <p:spPr>
          <a:xfrm>
            <a:off x="11658092" y="8886613"/>
            <a:ext cx="371349" cy="38703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166" name="Corrélation"/>
          <p:cNvSpPr txBox="1"/>
          <p:nvPr>
            <p:ph type="title" idx="4294967295"/>
          </p:nvPr>
        </p:nvSpPr>
        <p:spPr>
          <a:xfrm>
            <a:off x="975359" y="216746"/>
            <a:ext cx="11054082" cy="1625601"/>
          </a:xfrm>
          <a:prstGeom prst="rect">
            <a:avLst/>
          </a:prstGeom>
        </p:spPr>
        <p:txBody>
          <a:bodyPr lIns="65023" tIns="65023" rIns="65023" bIns="65023"/>
          <a:lstStyle>
            <a:lvl1pPr marL="0" indent="0" defTabSz="1300480">
              <a:buSzTx/>
              <a:buNone/>
              <a:defRPr b="0" cap="none" sz="50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Corrélation</a:t>
            </a:r>
          </a:p>
        </p:txBody>
      </p:sp>
      <p:pic>
        <p:nvPicPr>
          <p:cNvPr id="1167" name="image.pdf" descr="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74986" y="3878862"/>
            <a:ext cx="4009814" cy="794738"/>
          </a:xfrm>
          <a:prstGeom prst="rect">
            <a:avLst/>
          </a:prstGeom>
          <a:ln w="12700">
            <a:miter lim="400000"/>
          </a:ln>
        </p:spPr>
      </p:pic>
      <p:sp>
        <p:nvSpPr>
          <p:cNvPr id="1168" name="Convolution"/>
          <p:cNvSpPr txBox="1"/>
          <p:nvPr/>
        </p:nvSpPr>
        <p:spPr>
          <a:xfrm>
            <a:off x="2681788" y="3133795"/>
            <a:ext cx="1539885" cy="4483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defTabSz="1300480">
              <a:spcBef>
                <a:spcPts val="0"/>
              </a:spcBef>
              <a:buClrTx/>
              <a:defRPr sz="2200">
                <a:solidFill>
                  <a:srgbClr val="000000"/>
                </a:solidFill>
              </a:defRPr>
            </a:lvl1pPr>
          </a:lstStyle>
          <a:p>
            <a:pPr/>
            <a:r>
              <a:t>Convolution</a:t>
            </a:r>
          </a:p>
        </p:txBody>
      </p:sp>
      <p:pic>
        <p:nvPicPr>
          <p:cNvPr id="1169" name="image.pdf" descr="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651413" y="3797582"/>
            <a:ext cx="6003432" cy="794738"/>
          </a:xfrm>
          <a:prstGeom prst="rect">
            <a:avLst/>
          </a:prstGeom>
          <a:ln w="12700">
            <a:miter lim="400000"/>
          </a:ln>
        </p:spPr>
      </p:pic>
      <p:sp>
        <p:nvSpPr>
          <p:cNvPr id="1170" name="Corrélation"/>
          <p:cNvSpPr txBox="1"/>
          <p:nvPr/>
        </p:nvSpPr>
        <p:spPr>
          <a:xfrm>
            <a:off x="7761788" y="3174435"/>
            <a:ext cx="1415192" cy="4483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defTabSz="1300480">
              <a:spcBef>
                <a:spcPts val="0"/>
              </a:spcBef>
              <a:buClrTx/>
              <a:defRPr sz="2200">
                <a:solidFill>
                  <a:srgbClr val="000000"/>
                </a:solidFill>
              </a:defRPr>
            </a:lvl1pPr>
          </a:lstStyle>
          <a:p>
            <a:pPr/>
            <a:r>
              <a:t>Corrélation</a:t>
            </a:r>
          </a:p>
        </p:txBody>
      </p:sp>
      <p:grpSp>
        <p:nvGrpSpPr>
          <p:cNvPr id="1204" name="Group"/>
          <p:cNvGrpSpPr/>
          <p:nvPr/>
        </p:nvGrpSpPr>
        <p:grpSpPr>
          <a:xfrm>
            <a:off x="7563555" y="189653"/>
            <a:ext cx="4953566" cy="2517423"/>
            <a:chOff x="0" y="0"/>
            <a:chExt cx="4953564" cy="2517422"/>
          </a:xfrm>
        </p:grpSpPr>
        <p:pic>
          <p:nvPicPr>
            <p:cNvPr id="1171" name="image.png" descr="image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408657"/>
              <a:ext cx="1684303" cy="168430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172" name="Square"/>
            <p:cNvSpPr/>
            <p:nvPr/>
          </p:nvSpPr>
          <p:spPr>
            <a:xfrm>
              <a:off x="212231" y="593795"/>
              <a:ext cx="149014" cy="149014"/>
            </a:xfrm>
            <a:prstGeom prst="rect">
              <a:avLst/>
            </a:prstGeom>
            <a:noFill/>
            <a:ln w="25400" cap="flat">
              <a:solidFill>
                <a:srgbClr val="FF0000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ctr">
              <a:noAutofit/>
            </a:bodyPr>
            <a:lstStyle/>
            <a:p>
              <a:pPr defTabSz="1300480">
                <a:spcBef>
                  <a:spcPts val="0"/>
                </a:spcBef>
                <a:buClrTx/>
                <a:defRPr sz="3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73" name="Rectangle"/>
            <p:cNvSpPr/>
            <p:nvPr/>
          </p:nvSpPr>
          <p:spPr>
            <a:xfrm>
              <a:off x="1133404" y="742808"/>
              <a:ext cx="1869441" cy="1774615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rgbClr val="FF0000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ctr">
              <a:noAutofit/>
            </a:bodyPr>
            <a:lstStyle/>
            <a:p>
              <a:pPr defTabSz="1300480">
                <a:spcBef>
                  <a:spcPts val="0"/>
                </a:spcBef>
                <a:buClrTx/>
                <a:defRPr sz="3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74" name="Line"/>
            <p:cNvSpPr/>
            <p:nvPr/>
          </p:nvSpPr>
          <p:spPr>
            <a:xfrm>
              <a:off x="1718169" y="742808"/>
              <a:ext cx="4516" cy="1774615"/>
            </a:xfrm>
            <a:prstGeom prst="line">
              <a:avLst/>
            </a:prstGeom>
            <a:noFill/>
            <a:ln w="25400" cap="flat">
              <a:solidFill>
                <a:srgbClr val="FF0000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defTabSz="1300480">
                <a:spcBef>
                  <a:spcPts val="0"/>
                </a:spcBef>
                <a:buClrTx/>
                <a:defRPr sz="3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75" name="Line"/>
            <p:cNvSpPr/>
            <p:nvPr/>
          </p:nvSpPr>
          <p:spPr>
            <a:xfrm>
              <a:off x="2350346" y="742808"/>
              <a:ext cx="2259" cy="1774615"/>
            </a:xfrm>
            <a:prstGeom prst="line">
              <a:avLst/>
            </a:prstGeom>
            <a:noFill/>
            <a:ln w="25400" cap="flat">
              <a:solidFill>
                <a:srgbClr val="FF0000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defTabSz="1300480">
                <a:spcBef>
                  <a:spcPts val="0"/>
                </a:spcBef>
                <a:buClrTx/>
                <a:defRPr sz="3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76" name="Line"/>
            <p:cNvSpPr/>
            <p:nvPr/>
          </p:nvSpPr>
          <p:spPr>
            <a:xfrm flipH="1" flipV="1">
              <a:off x="1160496" y="1958175"/>
              <a:ext cx="1840093" cy="3152"/>
            </a:xfrm>
            <a:prstGeom prst="line">
              <a:avLst/>
            </a:prstGeom>
            <a:noFill/>
            <a:ln w="25400" cap="flat">
              <a:solidFill>
                <a:srgbClr val="FF0000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defTabSz="1300480">
                <a:spcBef>
                  <a:spcPts val="0"/>
                </a:spcBef>
                <a:buClrTx/>
                <a:defRPr sz="3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77" name="Line"/>
            <p:cNvSpPr/>
            <p:nvPr/>
          </p:nvSpPr>
          <p:spPr>
            <a:xfrm flipH="1" flipV="1">
              <a:off x="1135656" y="1359836"/>
              <a:ext cx="1853649" cy="951"/>
            </a:xfrm>
            <a:prstGeom prst="line">
              <a:avLst/>
            </a:prstGeom>
            <a:noFill/>
            <a:ln w="25400" cap="flat">
              <a:solidFill>
                <a:srgbClr val="FF0000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defTabSz="1300480">
                <a:spcBef>
                  <a:spcPts val="0"/>
                </a:spcBef>
                <a:buClrTx/>
                <a:defRPr sz="3400">
                  <a:solidFill>
                    <a:srgbClr val="000000"/>
                  </a:solidFill>
                </a:defRPr>
              </a:pPr>
            </a:p>
          </p:txBody>
        </p:sp>
        <p:pic>
          <p:nvPicPr>
            <p:cNvPr id="1178" name="image.pdf" descr="image.pdf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1819768" y="1476586"/>
              <a:ext cx="401886" cy="26641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79" name="image.pdf" descr="image.pdf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2327768" y="2122311"/>
              <a:ext cx="657015" cy="24835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80" name="image.pdf" descr="image.pdf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2411306" y="1526257"/>
              <a:ext cx="465103" cy="2483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81" name="image.pdf" descr="image.pdf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1205653" y="1499164"/>
              <a:ext cx="465103" cy="2483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82" name="image.pdf" descr="image.pdf"/>
            <p:cNvPicPr>
              <a:picLocks noChangeAspect="1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1095022" y="970844"/>
              <a:ext cx="659272" cy="24835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83" name="image.pdf" descr="image.pdf"/>
            <p:cNvPicPr>
              <a:picLocks noChangeAspect="1"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1828800" y="984391"/>
              <a:ext cx="465103" cy="24835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84" name="image.pdf" descr="image.pdf"/>
            <p:cNvPicPr>
              <a:picLocks noChangeAspect="1"/>
            </p:cNvPicPr>
            <p:nvPr/>
          </p:nvPicPr>
          <p:blipFill>
            <a:blip r:embed="rId11">
              <a:extLst/>
            </a:blip>
            <a:stretch>
              <a:fillRect/>
            </a:stretch>
          </p:blipFill>
          <p:spPr>
            <a:xfrm>
              <a:off x="2341315" y="970844"/>
              <a:ext cx="659272" cy="24835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85" name="image.pdf" descr="image.pdf"/>
            <p:cNvPicPr>
              <a:picLocks noChangeAspect="1"/>
            </p:cNvPicPr>
            <p:nvPr/>
          </p:nvPicPr>
          <p:blipFill>
            <a:blip r:embed="rId12">
              <a:extLst/>
            </a:blip>
            <a:stretch>
              <a:fillRect/>
            </a:stretch>
          </p:blipFill>
          <p:spPr>
            <a:xfrm>
              <a:off x="1081475" y="2122311"/>
              <a:ext cx="659272" cy="24835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86" name="image.pdf" descr="image.pdf"/>
            <p:cNvPicPr>
              <a:picLocks noChangeAspect="1"/>
            </p:cNvPicPr>
            <p:nvPr/>
          </p:nvPicPr>
          <p:blipFill>
            <a:blip r:embed="rId13">
              <a:extLst/>
            </a:blip>
            <a:stretch>
              <a:fillRect/>
            </a:stretch>
          </p:blipFill>
          <p:spPr>
            <a:xfrm>
              <a:off x="1788160" y="2108764"/>
              <a:ext cx="465103" cy="2483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87" name="image.pdf" descr="image.pdf"/>
            <p:cNvPicPr>
              <a:picLocks noChangeAspect="1"/>
            </p:cNvPicPr>
            <p:nvPr/>
          </p:nvPicPr>
          <p:blipFill>
            <a:blip r:embed="rId14">
              <a:extLst/>
            </a:blip>
            <a:stretch>
              <a:fillRect/>
            </a:stretch>
          </p:blipFill>
          <p:spPr>
            <a:xfrm>
              <a:off x="519288" y="0"/>
              <a:ext cx="742810" cy="38833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88" name="image.pdf" descr="image.pdf"/>
            <p:cNvPicPr>
              <a:picLocks noChangeAspect="1"/>
            </p:cNvPicPr>
            <p:nvPr/>
          </p:nvPicPr>
          <p:blipFill>
            <a:blip r:embed="rId15">
              <a:extLst/>
            </a:blip>
            <a:stretch>
              <a:fillRect/>
            </a:stretch>
          </p:blipFill>
          <p:spPr>
            <a:xfrm>
              <a:off x="4034649" y="13546"/>
              <a:ext cx="699912" cy="38833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1194" name="Group"/>
            <p:cNvGrpSpPr/>
            <p:nvPr/>
          </p:nvGrpSpPr>
          <p:grpSpPr>
            <a:xfrm>
              <a:off x="3409244" y="444782"/>
              <a:ext cx="1544321" cy="1463041"/>
              <a:chOff x="0" y="0"/>
              <a:chExt cx="1544320" cy="1463040"/>
            </a:xfrm>
          </p:grpSpPr>
          <p:sp>
            <p:nvSpPr>
              <p:cNvPr id="1189" name="Rectangle"/>
              <p:cNvSpPr/>
              <p:nvPr/>
            </p:nvSpPr>
            <p:spPr>
              <a:xfrm>
                <a:off x="0" y="0"/>
                <a:ext cx="1544321" cy="1463041"/>
              </a:xfrm>
              <a:prstGeom prst="rect">
                <a:avLst/>
              </a:prstGeom>
              <a:solidFill>
                <a:srgbClr val="FFFFFF"/>
              </a:solidFill>
              <a:ln w="25400" cap="flat">
                <a:solidFill>
                  <a:srgbClr val="3333CC"/>
                </a:solidFill>
                <a:prstDash val="solid"/>
                <a:round/>
              </a:ln>
              <a:effectLst/>
            </p:spPr>
            <p:txBody>
              <a:bodyPr wrap="square" lIns="65023" tIns="65023" rIns="65023" bIns="65023" numCol="1" anchor="ctr">
                <a:noAutofit/>
              </a:bodyPr>
              <a:lstStyle/>
              <a:p>
                <a:pPr defTabSz="1300480">
                  <a:spcBef>
                    <a:spcPts val="0"/>
                  </a:spcBef>
                  <a:buClrTx/>
                  <a:defRPr sz="3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190" name="Line"/>
              <p:cNvSpPr/>
              <p:nvPr/>
            </p:nvSpPr>
            <p:spPr>
              <a:xfrm>
                <a:off x="483066" y="0"/>
                <a:ext cx="3731" cy="1463041"/>
              </a:xfrm>
              <a:prstGeom prst="line">
                <a:avLst/>
              </a:prstGeom>
              <a:noFill/>
              <a:ln w="25400" cap="flat">
                <a:solidFill>
                  <a:srgbClr val="3333CC"/>
                </a:solidFill>
                <a:prstDash val="solid"/>
                <a:round/>
              </a:ln>
              <a:effectLst/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defTabSz="1300480">
                  <a:spcBef>
                    <a:spcPts val="0"/>
                  </a:spcBef>
                  <a:buClrTx/>
                  <a:defRPr sz="3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191" name="Line"/>
              <p:cNvSpPr/>
              <p:nvPr/>
            </p:nvSpPr>
            <p:spPr>
              <a:xfrm>
                <a:off x="1005300" y="0"/>
                <a:ext cx="1866" cy="1463041"/>
              </a:xfrm>
              <a:prstGeom prst="line">
                <a:avLst/>
              </a:prstGeom>
              <a:noFill/>
              <a:ln w="25400" cap="flat">
                <a:solidFill>
                  <a:srgbClr val="3333CC"/>
                </a:solidFill>
                <a:prstDash val="solid"/>
                <a:round/>
              </a:ln>
              <a:effectLst/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defTabSz="1300480">
                  <a:spcBef>
                    <a:spcPts val="0"/>
                  </a:spcBef>
                  <a:buClrTx/>
                  <a:defRPr sz="3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192" name="Line"/>
              <p:cNvSpPr/>
              <p:nvPr/>
            </p:nvSpPr>
            <p:spPr>
              <a:xfrm flipH="1" flipV="1">
                <a:off x="22380" y="1001975"/>
                <a:ext cx="1520077" cy="2611"/>
              </a:xfrm>
              <a:prstGeom prst="line">
                <a:avLst/>
              </a:prstGeom>
              <a:noFill/>
              <a:ln w="25400" cap="flat">
                <a:solidFill>
                  <a:srgbClr val="3333CC"/>
                </a:solidFill>
                <a:prstDash val="solid"/>
                <a:round/>
              </a:ln>
              <a:effectLst/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defTabSz="1300480">
                  <a:spcBef>
                    <a:spcPts val="0"/>
                  </a:spcBef>
                  <a:buClrTx/>
                  <a:defRPr sz="3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193" name="Line"/>
              <p:cNvSpPr/>
              <p:nvPr/>
            </p:nvSpPr>
            <p:spPr>
              <a:xfrm flipH="1">
                <a:off x="1856" y="507618"/>
                <a:ext cx="1529418" cy="1074"/>
              </a:xfrm>
              <a:prstGeom prst="line">
                <a:avLst/>
              </a:prstGeom>
              <a:noFill/>
              <a:ln w="25400" cap="flat">
                <a:solidFill>
                  <a:srgbClr val="3333CC"/>
                </a:solidFill>
                <a:prstDash val="solid"/>
                <a:round/>
              </a:ln>
              <a:effectLst/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defTabSz="1300480">
                  <a:spcBef>
                    <a:spcPts val="0"/>
                  </a:spcBef>
                  <a:buClrTx/>
                  <a:defRPr sz="3400">
                    <a:solidFill>
                      <a:srgbClr val="000000"/>
                    </a:solidFill>
                  </a:defRPr>
                </a:pPr>
              </a:p>
            </p:txBody>
          </p:sp>
        </p:grpSp>
        <p:pic>
          <p:nvPicPr>
            <p:cNvPr id="1195" name="image.pdf" descr="image.pdf"/>
            <p:cNvPicPr>
              <a:picLocks noChangeAspect="1"/>
            </p:cNvPicPr>
            <p:nvPr/>
          </p:nvPicPr>
          <p:blipFill>
            <a:blip r:embed="rId16">
              <a:extLst/>
            </a:blip>
            <a:stretch>
              <a:fillRect/>
            </a:stretch>
          </p:blipFill>
          <p:spPr>
            <a:xfrm>
              <a:off x="4070773" y="1097280"/>
              <a:ext cx="207717" cy="26641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96" name="image.pdf" descr="image.pdf"/>
            <p:cNvPicPr>
              <a:picLocks noChangeAspect="1"/>
            </p:cNvPicPr>
            <p:nvPr/>
          </p:nvPicPr>
          <p:blipFill>
            <a:blip r:embed="rId17">
              <a:extLst/>
            </a:blip>
            <a:stretch>
              <a:fillRect/>
            </a:stretch>
          </p:blipFill>
          <p:spPr>
            <a:xfrm>
              <a:off x="4569742" y="1573671"/>
              <a:ext cx="209974" cy="26416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97" name="image.pdf" descr="image.pdf"/>
            <p:cNvPicPr>
              <a:picLocks noChangeAspect="1"/>
            </p:cNvPicPr>
            <p:nvPr/>
          </p:nvPicPr>
          <p:blipFill>
            <a:blip r:embed="rId18">
              <a:extLst/>
            </a:blip>
            <a:stretch>
              <a:fillRect/>
            </a:stretch>
          </p:blipFill>
          <p:spPr>
            <a:xfrm>
              <a:off x="4569742" y="1083733"/>
              <a:ext cx="209974" cy="26641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98" name="image.pdf" descr="image.pdf"/>
            <p:cNvPicPr>
              <a:picLocks noChangeAspect="1"/>
            </p:cNvPicPr>
            <p:nvPr/>
          </p:nvPicPr>
          <p:blipFill>
            <a:blip r:embed="rId19">
              <a:extLst/>
            </a:blip>
            <a:stretch>
              <a:fillRect/>
            </a:stretch>
          </p:blipFill>
          <p:spPr>
            <a:xfrm>
              <a:off x="3553742" y="1070186"/>
              <a:ext cx="212232" cy="26641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99" name="image.pdf" descr="image.pdf"/>
            <p:cNvPicPr>
              <a:picLocks noChangeAspect="1"/>
            </p:cNvPicPr>
            <p:nvPr/>
          </p:nvPicPr>
          <p:blipFill>
            <a:blip r:embed="rId20">
              <a:extLst/>
            </a:blip>
            <a:stretch>
              <a:fillRect/>
            </a:stretch>
          </p:blipFill>
          <p:spPr>
            <a:xfrm>
              <a:off x="3549226" y="568959"/>
              <a:ext cx="194170" cy="26641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00" name="image.pdf" descr="image.pdf"/>
            <p:cNvPicPr>
              <a:picLocks noChangeAspect="1"/>
            </p:cNvPicPr>
            <p:nvPr/>
          </p:nvPicPr>
          <p:blipFill>
            <a:blip r:embed="rId21">
              <a:extLst/>
            </a:blip>
            <a:stretch>
              <a:fillRect/>
            </a:stretch>
          </p:blipFill>
          <p:spPr>
            <a:xfrm>
              <a:off x="4082062" y="571217"/>
              <a:ext cx="209974" cy="26416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01" name="image.pdf" descr="image.pdf"/>
            <p:cNvPicPr>
              <a:picLocks noChangeAspect="1"/>
            </p:cNvPicPr>
            <p:nvPr/>
          </p:nvPicPr>
          <p:blipFill>
            <a:blip r:embed="rId22">
              <a:extLst/>
            </a:blip>
            <a:stretch>
              <a:fillRect/>
            </a:stretch>
          </p:blipFill>
          <p:spPr>
            <a:xfrm>
              <a:off x="4583288" y="596053"/>
              <a:ext cx="209975" cy="26641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02" name="image.pdf" descr="image.pdf"/>
            <p:cNvPicPr>
              <a:picLocks noChangeAspect="1"/>
            </p:cNvPicPr>
            <p:nvPr/>
          </p:nvPicPr>
          <p:blipFill>
            <a:blip r:embed="rId23">
              <a:extLst/>
            </a:blip>
            <a:stretch>
              <a:fillRect/>
            </a:stretch>
          </p:blipFill>
          <p:spPr>
            <a:xfrm>
              <a:off x="3556000" y="1546577"/>
              <a:ext cx="207716" cy="26416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03" name="image.pdf" descr="image.pdf"/>
            <p:cNvPicPr>
              <a:picLocks noChangeAspect="1"/>
            </p:cNvPicPr>
            <p:nvPr/>
          </p:nvPicPr>
          <p:blipFill>
            <a:blip r:embed="rId24">
              <a:extLst/>
            </a:blip>
            <a:stretch>
              <a:fillRect/>
            </a:stretch>
          </p:blipFill>
          <p:spPr>
            <a:xfrm>
              <a:off x="4068515" y="1557866"/>
              <a:ext cx="209974" cy="26641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1205" name="image.pdf" descr="image.pdf"/>
          <p:cNvPicPr>
            <a:picLocks noChangeAspect="1"/>
          </p:cNvPicPr>
          <p:nvPr/>
        </p:nvPicPr>
        <p:blipFill>
          <a:blip r:embed="rId25">
            <a:extLst/>
          </a:blip>
          <a:stretch>
            <a:fillRect/>
          </a:stretch>
        </p:blipFill>
        <p:spPr>
          <a:xfrm>
            <a:off x="189653" y="4919697"/>
            <a:ext cx="5928925" cy="388339"/>
          </a:xfrm>
          <a:prstGeom prst="rect">
            <a:avLst/>
          </a:prstGeom>
          <a:ln w="12700">
            <a:miter lim="400000"/>
          </a:ln>
        </p:spPr>
      </p:pic>
      <p:pic>
        <p:nvPicPr>
          <p:cNvPr id="1206" name="image.pdf" descr="image.pdf"/>
          <p:cNvPicPr>
            <a:picLocks noChangeAspect="1"/>
          </p:cNvPicPr>
          <p:nvPr/>
        </p:nvPicPr>
        <p:blipFill>
          <a:blip r:embed="rId26">
            <a:extLst/>
          </a:blip>
          <a:stretch>
            <a:fillRect/>
          </a:stretch>
        </p:blipFill>
        <p:spPr>
          <a:xfrm>
            <a:off x="1395306" y="5366737"/>
            <a:ext cx="4350739" cy="388339"/>
          </a:xfrm>
          <a:prstGeom prst="rect">
            <a:avLst/>
          </a:prstGeom>
          <a:ln w="12700">
            <a:miter lim="400000"/>
          </a:ln>
        </p:spPr>
      </p:pic>
      <p:pic>
        <p:nvPicPr>
          <p:cNvPr id="1207" name="image.pdf" descr="image.pdf"/>
          <p:cNvPicPr>
            <a:picLocks noChangeAspect="1"/>
          </p:cNvPicPr>
          <p:nvPr/>
        </p:nvPicPr>
        <p:blipFill>
          <a:blip r:embed="rId27">
            <a:extLst/>
          </a:blip>
          <a:stretch>
            <a:fillRect/>
          </a:stretch>
        </p:blipFill>
        <p:spPr>
          <a:xfrm>
            <a:off x="1379502" y="5786684"/>
            <a:ext cx="4682632" cy="388339"/>
          </a:xfrm>
          <a:prstGeom prst="rect">
            <a:avLst/>
          </a:prstGeom>
          <a:ln w="12700">
            <a:miter lim="400000"/>
          </a:ln>
        </p:spPr>
      </p:pic>
      <p:pic>
        <p:nvPicPr>
          <p:cNvPr id="1208" name="image.pdf" descr="image.pdf"/>
          <p:cNvPicPr>
            <a:picLocks noChangeAspect="1"/>
          </p:cNvPicPr>
          <p:nvPr/>
        </p:nvPicPr>
        <p:blipFill>
          <a:blip r:embed="rId28">
            <a:extLst/>
          </a:blip>
          <a:stretch>
            <a:fillRect/>
          </a:stretch>
        </p:blipFill>
        <p:spPr>
          <a:xfrm>
            <a:off x="6689795" y="4892604"/>
            <a:ext cx="5906348" cy="388339"/>
          </a:xfrm>
          <a:prstGeom prst="rect">
            <a:avLst/>
          </a:prstGeom>
          <a:ln w="12700">
            <a:miter lim="400000"/>
          </a:ln>
        </p:spPr>
      </p:pic>
      <p:pic>
        <p:nvPicPr>
          <p:cNvPr id="1209" name="image.pdf" descr="image.pdf"/>
          <p:cNvPicPr>
            <a:picLocks noChangeAspect="1"/>
          </p:cNvPicPr>
          <p:nvPr/>
        </p:nvPicPr>
        <p:blipFill>
          <a:blip r:embed="rId29">
            <a:extLst/>
          </a:blip>
          <a:stretch>
            <a:fillRect/>
          </a:stretch>
        </p:blipFill>
        <p:spPr>
          <a:xfrm>
            <a:off x="7884159" y="5339644"/>
            <a:ext cx="4350739" cy="388339"/>
          </a:xfrm>
          <a:prstGeom prst="rect">
            <a:avLst/>
          </a:prstGeom>
          <a:ln w="12700">
            <a:miter lim="400000"/>
          </a:ln>
        </p:spPr>
      </p:pic>
      <p:pic>
        <p:nvPicPr>
          <p:cNvPr id="1210" name="image.pdf" descr="image.pdf"/>
          <p:cNvPicPr>
            <a:picLocks noChangeAspect="1"/>
          </p:cNvPicPr>
          <p:nvPr/>
        </p:nvPicPr>
        <p:blipFill>
          <a:blip r:embed="rId30">
            <a:extLst/>
          </a:blip>
          <a:stretch>
            <a:fillRect/>
          </a:stretch>
        </p:blipFill>
        <p:spPr>
          <a:xfrm>
            <a:off x="7857066" y="5786684"/>
            <a:ext cx="4705210" cy="388339"/>
          </a:xfrm>
          <a:prstGeom prst="rect">
            <a:avLst/>
          </a:prstGeom>
          <a:ln w="12700">
            <a:miter lim="400000"/>
          </a:ln>
        </p:spPr>
      </p:pic>
      <p:sp>
        <p:nvSpPr>
          <p:cNvPr id="1211" name="Rectangle"/>
          <p:cNvSpPr/>
          <p:nvPr/>
        </p:nvSpPr>
        <p:spPr>
          <a:xfrm>
            <a:off x="203199" y="3034453"/>
            <a:ext cx="12611949" cy="3887895"/>
          </a:xfrm>
          <a:prstGeom prst="rect">
            <a:avLst/>
          </a:prstGeom>
          <a:ln w="254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defTabSz="1300480">
              <a:spcBef>
                <a:spcPts val="0"/>
              </a:spcBef>
              <a:buClrTx/>
              <a:defRPr sz="3400">
                <a:solidFill>
                  <a:srgbClr val="000000"/>
                </a:solidFill>
              </a:defRPr>
            </a:pPr>
          </a:p>
        </p:txBody>
      </p:sp>
      <p:sp>
        <p:nvSpPr>
          <p:cNvPr id="1212" name="Line"/>
          <p:cNvSpPr/>
          <p:nvPr/>
        </p:nvSpPr>
        <p:spPr>
          <a:xfrm flipH="1">
            <a:off x="6502399" y="3034453"/>
            <a:ext cx="1" cy="3887894"/>
          </a:xfrm>
          <a:prstGeom prst="line">
            <a:avLst/>
          </a:prstGeom>
          <a:ln w="25400">
            <a:solidFill>
              <a:srgbClr val="000000"/>
            </a:solidFill>
          </a:ln>
        </p:spPr>
        <p:txBody>
          <a:bodyPr lIns="65023" tIns="65023" rIns="65023" bIns="65023"/>
          <a:lstStyle/>
          <a:p>
            <a:pPr defTabSz="1300480">
              <a:spcBef>
                <a:spcPts val="0"/>
              </a:spcBef>
              <a:buClrTx/>
              <a:defRPr sz="3400">
                <a:solidFill>
                  <a:srgbClr val="000000"/>
                </a:solidFill>
              </a:defRPr>
            </a:pPr>
          </a:p>
        </p:txBody>
      </p:sp>
      <p:sp>
        <p:nvSpPr>
          <p:cNvPr id="1213" name="Propriétés de la corrélation:"/>
          <p:cNvSpPr txBox="1"/>
          <p:nvPr/>
        </p:nvSpPr>
        <p:spPr>
          <a:xfrm>
            <a:off x="473681" y="7048782"/>
            <a:ext cx="3238250" cy="4483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defTabSz="1300480">
              <a:spcBef>
                <a:spcPts val="0"/>
              </a:spcBef>
              <a:buClrTx/>
              <a:defRPr sz="2200">
                <a:solidFill>
                  <a:srgbClr val="000000"/>
                </a:solidFill>
              </a:defRPr>
            </a:lvl1pPr>
          </a:lstStyle>
          <a:p>
            <a:pPr/>
            <a:r>
              <a:t>Propriétés de la corrélation:</a:t>
            </a:r>
          </a:p>
        </p:txBody>
      </p:sp>
      <p:pic>
        <p:nvPicPr>
          <p:cNvPr id="1214" name="image.pdf" descr="image.pdf"/>
          <p:cNvPicPr>
            <a:picLocks noChangeAspect="1"/>
          </p:cNvPicPr>
          <p:nvPr/>
        </p:nvPicPr>
        <p:blipFill>
          <a:blip r:embed="rId31">
            <a:extLst/>
          </a:blip>
          <a:stretch>
            <a:fillRect/>
          </a:stretch>
        </p:blipFill>
        <p:spPr>
          <a:xfrm>
            <a:off x="3592124" y="7669671"/>
            <a:ext cx="4398152" cy="71797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6" name="2D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AutoNum type="arabicPeriod" startAt="2"/>
            </a:lvl1pPr>
          </a:lstStyle>
          <a:p>
            <a:pPr/>
            <a:r>
              <a:t>2D</a:t>
            </a:r>
          </a:p>
        </p:txBody>
      </p:sp>
      <p:sp>
        <p:nvSpPr>
          <p:cNvPr id="1217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218" name="Corrélation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buAutoNum type="arabicPeriod" startAt="4"/>
            </a:lvl1pPr>
          </a:lstStyle>
          <a:p>
            <a:pPr/>
            <a:r>
              <a:t>Corrélation</a:t>
            </a:r>
          </a:p>
        </p:txBody>
      </p:sp>
      <p:graphicFrame>
        <p:nvGraphicFramePr>
          <p:cNvPr id="1219" name="Algorithme 2.2  : Corrélation directe"/>
          <p:cNvGraphicFramePr/>
          <p:nvPr/>
        </p:nvGraphicFramePr>
        <p:xfrm>
          <a:off x="489611" y="2677765"/>
          <a:ext cx="12025578" cy="5416551"/>
        </p:xfrm>
        <a:graphic xmlns:a="http://schemas.openxmlformats.org/drawingml/2006/main">
          <a:graphicData uri="http://schemas.openxmlformats.org/drawingml/2006/table">
            <a:tbl>
              <a:tblPr firstCol="1" firstRow="0" lastCol="0" lastRow="0" bandCol="0" bandRow="0" rtl="0">
                <a:tableStyleId>{844297C5-4BE6-44A0-908A-AA92721DC1D7}</a:tableStyleId>
              </a:tblPr>
              <a:tblGrid>
                <a:gridCol w="379722"/>
                <a:gridCol w="315708"/>
                <a:gridCol w="333030"/>
                <a:gridCol w="241308"/>
                <a:gridCol w="102694"/>
                <a:gridCol w="429580"/>
                <a:gridCol w="430674"/>
                <a:gridCol w="4626207"/>
                <a:gridCol w="5369851"/>
              </a:tblGrid>
              <a:tr h="584200">
                <a:tc gridSpan="9">
                  <a:txBody>
                    <a:bodyPr/>
                    <a:lstStyle/>
                    <a:p>
                      <a:pPr algn="l" defTabSz="469900">
                        <a:defRPr b="0" sz="1800"/>
                      </a:pPr>
                      <a:r>
                        <a:rPr b="1" sz="20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Algorithme 2.2  : Corrélation directe</a:t>
                      </a:r>
                    </a:p>
                  </a:txBody>
                  <a:tcPr marL="139700" marR="139700" marT="139700" marB="139700" anchor="ctr" anchorCtr="0" horzOverflow="overflow">
                    <a:lnL/>
                    <a:lnR/>
                    <a:lnT/>
                    <a:lnB/>
                    <a:solidFill>
                      <a:srgbClr val="000000">
                        <a:alpha val="0"/>
                      </a:srgbClr>
                    </a:solidFill>
                  </a:tcPr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</a:tr>
              <a:tr h="482600">
                <a:tc gridSpan="8">
                  <a:txBody>
                    <a:bodyPr/>
                    <a:lstStyle/>
                    <a:p>
                      <a:pPr marL="3784181" indent="-3784181" algn="l" defTabSz="914400">
                        <a:tabLst>
                          <a:tab pos="3390900" algn="r"/>
                          <a:tab pos="3898900" algn="l"/>
                        </a:tabLst>
                        <a:defRPr sz="2000">
                          <a:sym typeface="Times Roman"/>
                        </a:defRPr>
                      </a:pPr>
                      <a:r>
                        <a:t>Entrées : 	</a:t>
                      </a:r>
                      <a:r>
                        <a:rPr i="1"/>
                        <a:t>f</a:t>
                      </a:r>
                      <a:r>
                        <a:rPr i="1"/>
                        <a:t>  </a:t>
                      </a:r>
                      <a:r>
                        <a:t>(</a:t>
                      </a:r>
                      <a:r>
                        <a:rPr i="1"/>
                        <a:t>M</a:t>
                      </a:r>
                      <a:r>
                        <a:rPr baseline="-5999" i="1"/>
                        <a:t> </a:t>
                      </a:r>
                      <a:r>
                        <a:rPr b="0" spc="154" sz="2200">
                          <a:latin typeface="Apple Symbols"/>
                          <a:ea typeface="Apple Symbols"/>
                          <a:cs typeface="Apple Symbols"/>
                          <a:sym typeface="Apple Symbols"/>
                        </a:rPr>
                        <a:t>×</a:t>
                      </a:r>
                      <a:r>
                        <a:rPr i="1"/>
                        <a:t> N</a:t>
                      </a:r>
                      <a:r>
                        <a:t>) et </a:t>
                      </a:r>
                      <a:r>
                        <a:rPr i="1"/>
                        <a:t>h </a:t>
                      </a:r>
                      <a:r>
                        <a:t>(</a:t>
                      </a:r>
                      <a:r>
                        <a:rPr i="1"/>
                        <a:t>M</a:t>
                      </a:r>
                      <a:r>
                        <a:rPr baseline="-31000" i="1"/>
                        <a:t>h</a:t>
                      </a:r>
                      <a:r>
                        <a:rPr baseline="-5999" i="1"/>
                        <a:t> </a:t>
                      </a:r>
                      <a:r>
                        <a:rPr b="0" spc="154" sz="2200">
                          <a:latin typeface="Apple Symbols"/>
                          <a:ea typeface="Apple Symbols"/>
                          <a:cs typeface="Apple Symbols"/>
                          <a:sym typeface="Apple Symbols"/>
                        </a:rPr>
                        <a:t>×</a:t>
                      </a:r>
                      <a:r>
                        <a:rPr i="1"/>
                        <a:t> N</a:t>
                      </a:r>
                      <a:r>
                        <a:rPr baseline="-31000" i="1"/>
                        <a:t>h</a:t>
                      </a:r>
                      <a:r>
                        <a:t>)</a:t>
                      </a:r>
                      <a:r>
                        <a:t>		2 images</a:t>
                      </a:r>
                    </a:p>
                  </a:txBody>
                  <a:tcPr marL="50800" marR="50800" marT="50800" marB="50800" anchor="t" anchorCtr="0" horzOverflow="overflow">
                    <a:lnR w="12700">
                      <a:miter lim="400000"/>
                    </a:lnR>
                    <a:lnB w="0">
                      <a:miter lim="400000"/>
                    </a:lnB>
                  </a:tcPr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>
                  <a:txBody>
                    <a:bodyPr/>
                    <a:lstStyle/>
                    <a:p>
                      <a:pPr marL="215900" indent="-215900" algn="l" defTabSz="914400">
                        <a:buSzPct val="100000"/>
                        <a:buFont typeface="TimesNewRomanPSMT"/>
                        <a:buChar char="//"/>
                        <a:defRPr b="1" sz="2000">
                          <a:solidFill>
                            <a:srgbClr val="000000"/>
                          </a:solidFill>
                          <a:latin typeface="+mj-lt"/>
                          <a:ea typeface="+mj-ea"/>
                          <a:cs typeface="+mj-cs"/>
                          <a:sym typeface="Times Roman"/>
                        </a:defRPr>
                      </a:pPr>
                      <a:r>
                        <a:t>cas </a:t>
                      </a:r>
                      <a:r>
                        <a:rPr i="1" spc="100"/>
                        <a:t>M</a:t>
                      </a:r>
                      <a:r>
                        <a:rPr baseline="-31000" i="1"/>
                        <a:t>f</a:t>
                      </a:r>
                      <a:r>
                        <a:rPr spc="100"/>
                        <a:t> </a:t>
                      </a:r>
                      <a:r>
                        <a:rPr b="0" spc="154" sz="2200">
                          <a:latin typeface="Apple Symbols"/>
                          <a:ea typeface="Apple Symbols"/>
                          <a:cs typeface="Apple Symbols"/>
                          <a:sym typeface="Apple Symbols"/>
                        </a:rPr>
                        <a:t>≫</a:t>
                      </a:r>
                      <a:r>
                        <a:rPr spc="100"/>
                        <a:t> </a:t>
                      </a:r>
                      <a:r>
                        <a:rPr i="1" spc="100"/>
                        <a:t>M</a:t>
                      </a:r>
                      <a:r>
                        <a:rPr baseline="-31000" i="1"/>
                        <a:t>h</a:t>
                      </a:r>
                      <a:r>
                        <a:t> et </a:t>
                      </a:r>
                      <a:r>
                        <a:rPr i="1" spc="100"/>
                        <a:t>N</a:t>
                      </a:r>
                      <a:r>
                        <a:rPr baseline="-31000" i="1"/>
                        <a:t>f</a:t>
                      </a:r>
                      <a:r>
                        <a:rPr spc="100"/>
                        <a:t> </a:t>
                      </a:r>
                      <a:r>
                        <a:rPr b="0" spc="154" sz="2200">
                          <a:latin typeface="Apple Symbols"/>
                          <a:ea typeface="Apple Symbols"/>
                          <a:cs typeface="Apple Symbols"/>
                          <a:sym typeface="Apple Symbols"/>
                        </a:rPr>
                        <a:t>≫</a:t>
                      </a:r>
                      <a:r>
                        <a:rPr spc="100"/>
                        <a:t> </a:t>
                      </a:r>
                      <a:r>
                        <a:rPr i="1" spc="100"/>
                        <a:t>N</a:t>
                      </a:r>
                      <a:r>
                        <a:rPr baseline="-31000" i="1"/>
                        <a:t>h</a:t>
                      </a:r>
                    </a:p>
                  </a:txBody>
                  <a:tcPr marL="50800" marR="50800" marT="50800" marB="50800" anchor="t" anchorCtr="0" horzOverflow="overflow">
                    <a:lnL w="12700">
                      <a:miter lim="400000"/>
                    </a:lnL>
                    <a:lnT w="12700">
                      <a:miter lim="400000"/>
                    </a:lnT>
                    <a:lnB w="0">
                      <a:miter lim="400000"/>
                    </a:lnB>
                  </a:tcPr>
                </a:tc>
              </a:tr>
              <a:tr h="484187">
                <a:tc gridSpan="9">
                  <a:txBody>
                    <a:bodyPr/>
                    <a:lstStyle/>
                    <a:p>
                      <a:pPr marL="3784181" indent="-3784181" algn="l" defTabSz="914400">
                        <a:tabLst>
                          <a:tab pos="3390900" algn="r"/>
                          <a:tab pos="3898900" algn="l"/>
                        </a:tabLst>
                        <a:defRPr sz="2000">
                          <a:sym typeface="Times Roman"/>
                        </a:defRPr>
                      </a:pPr>
                      <a:r>
                        <a:t>Sortie : 	</a:t>
                      </a:r>
                      <a:r>
                        <a:rPr i="1" spc="100"/>
                        <a:t>R</a:t>
                      </a:r>
                      <a:r>
                        <a:rPr spc="100"/>
                        <a:t>(</a:t>
                      </a:r>
                      <a:r>
                        <a:rPr i="1" spc="100"/>
                        <a:t>M</a:t>
                      </a:r>
                      <a:r>
                        <a:rPr spc="100"/>
                        <a:t> </a:t>
                      </a:r>
                      <a:r>
                        <a:rPr b="0" spc="154" sz="2200">
                          <a:latin typeface="Apple Symbols"/>
                          <a:ea typeface="Apple Symbols"/>
                          <a:cs typeface="Apple Symbols"/>
                          <a:sym typeface="Apple Symbols"/>
                        </a:rPr>
                        <a:t>×</a:t>
                      </a:r>
                      <a:r>
                        <a:rPr spc="100"/>
                        <a:t> </a:t>
                      </a:r>
                      <a:r>
                        <a:rPr i="1" spc="100"/>
                        <a:t>N</a:t>
                      </a:r>
                      <a:r>
                        <a:rPr spc="100"/>
                        <a:t>)</a:t>
                      </a:r>
                      <a:r>
                        <a:t>		Image du résultat de la corrélation</a:t>
                      </a:r>
                    </a:p>
                  </a:txBody>
                  <a:tcPr marL="50800" marR="50800" marT="50800" marB="50800" anchor="t" anchorCtr="0" horzOverflow="overflow">
                    <a:lnR w="12700">
                      <a:miter lim="400000"/>
                    </a:lnR>
                    <a:lnT w="0">
                      <a:miter lim="400000"/>
                    </a:lnT>
                    <a:lnB>
                      <a:solidFill>
                        <a:srgbClr val="000000"/>
                      </a:solidFill>
                      <a:miter lim="400000"/>
                    </a:lnB>
                  </a:tcPr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</a:tr>
              <a:tr h="496887">
                <a:tc>
                  <a:txBody>
                    <a:bodyPr/>
                    <a:lstStyle/>
                    <a:p>
                      <a:pPr algn="l" defTabSz="914400">
                        <a:defRPr sz="2000">
                          <a:sym typeface="Times Roman"/>
                        </a:defRPr>
                      </a:pPr>
                    </a:p>
                  </a:txBody>
                  <a:tcPr marL="50800" marR="50800" marT="50800" marB="50800" anchor="t" anchorCtr="0" horzOverflow="overflow">
                    <a:lnT>
                      <a:solidFill>
                        <a:srgbClr val="000000"/>
                      </a:solidFill>
                      <a:miter lim="400000"/>
                    </a:lnT>
                  </a:tcPr>
                </a:tc>
                <a:tc gridSpan="7">
                  <a:txBody>
                    <a:bodyPr/>
                    <a:lstStyle/>
                    <a:p>
                      <a:pPr algn="l" defTabSz="457200">
                        <a:spcBef>
                          <a:spcPts val="1100"/>
                        </a:spcBef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>
                          <a:solidFill>
                            <a:srgbClr val="232A32"/>
                          </a:solidFill>
                          <a:sym typeface="Menlo Regular"/>
                        </a:rPr>
                        <a:t>Pour tous [m, n]</a:t>
                      </a:r>
                    </a:p>
                  </a:txBody>
                  <a:tcPr marL="63500" marR="63500" marT="63500" marB="63500" anchor="t" anchorCtr="0" horzOverflow="overflow"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>
                  <a:txBody>
                    <a:bodyPr/>
                    <a:lstStyle/>
                    <a:p>
                      <a:pPr marL="172720" indent="-172720" algn="l" defTabSz="457200">
                        <a:spcBef>
                          <a:spcPts val="1100"/>
                        </a:spcBef>
                        <a:buSzPct val="100000"/>
                        <a:buFont typeface="TimesNewRomanPSMT"/>
                        <a:buChar char="//"/>
                        <a:defRPr sz="1600">
                          <a:sym typeface="Menlo Regular"/>
                        </a:defRPr>
                      </a:pPr>
                      <a:r>
                        <a:t>tous les pixels</a:t>
                      </a:r>
                    </a:p>
                  </a:txBody>
                  <a:tcPr marL="63500" marR="63500" marT="63500" marB="63500" anchor="t" anchorCtr="0" horzOverflow="overflow"/>
                </a:tc>
              </a:tr>
              <a:tr h="495300">
                <a:tc>
                  <a:txBody>
                    <a:bodyPr/>
                    <a:lstStyle/>
                    <a:p>
                      <a:pPr algn="l" defTabSz="914400">
                        <a:defRPr sz="2000">
                          <a:sym typeface="Times Roman"/>
                        </a:defRPr>
                      </a:pPr>
                    </a:p>
                  </a:txBody>
                  <a:tcPr marL="50800" marR="50800" marT="50800" marB="50800" anchor="t" anchorCtr="0" horzOverflow="overflow"/>
                </a:tc>
                <a:tc>
                  <a:txBody>
                    <a:bodyPr/>
                    <a:lstStyle/>
                    <a:p>
                      <a:pPr algn="l" defTabSz="457200">
                        <a:spcBef>
                          <a:spcPts val="1100"/>
                        </a:spcBef>
                        <a:defRPr sz="1600">
                          <a:sym typeface="Menlo Regular"/>
                        </a:defRPr>
                      </a:pPr>
                    </a:p>
                  </a:txBody>
                  <a:tcPr marL="63500" marR="63500" marT="63500" marB="63500" anchor="t" anchorCtr="0" horzOverflow="overflow"/>
                </a:tc>
                <a:tc gridSpan="6">
                  <a:txBody>
                    <a:bodyPr/>
                    <a:lstStyle/>
                    <a:p>
                      <a:pPr algn="l" defTabSz="457200">
                        <a:spcBef>
                          <a:spcPts val="1100"/>
                        </a:spcBef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>
                          <a:solidFill>
                            <a:srgbClr val="232A32"/>
                          </a:solidFill>
                          <a:sym typeface="Menlo Regular"/>
                        </a:rPr>
                        <a:t>R[m, n] = 0</a:t>
                      </a:r>
                    </a:p>
                  </a:txBody>
                  <a:tcPr marL="63500" marR="63500" marT="63500" marB="63500" anchor="t" anchorCtr="0" horzOverflow="overflow"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>
                  <a:txBody>
                    <a:bodyPr/>
                    <a:lstStyle/>
                    <a:p>
                      <a:pPr marL="172720" indent="-172720" algn="l" defTabSz="457200">
                        <a:spcBef>
                          <a:spcPts val="1100"/>
                        </a:spcBef>
                        <a:buSzPct val="100000"/>
                        <a:buFont typeface="TimesNewRomanPSMT"/>
                        <a:buChar char="//"/>
                        <a:defRPr sz="1600">
                          <a:sym typeface="Menlo Regular"/>
                        </a:defRPr>
                      </a:pPr>
                      <a:r>
                        <a:t>Initialiser le résultat à 0</a:t>
                      </a:r>
                    </a:p>
                  </a:txBody>
                  <a:tcPr marL="63500" marR="63500" marT="63500" marB="63500" anchor="t" anchorCtr="0" horzOverflow="overflow"/>
                </a:tc>
              </a:tr>
              <a:tr h="495300">
                <a:tc>
                  <a:txBody>
                    <a:bodyPr/>
                    <a:lstStyle/>
                    <a:p>
                      <a:pPr algn="l" defTabSz="914400">
                        <a:defRPr sz="2000">
                          <a:sym typeface="Times Roman"/>
                        </a:defRPr>
                      </a:pPr>
                    </a:p>
                  </a:txBody>
                  <a:tcPr marL="50800" marR="50800" marT="50800" marB="50800" anchor="t" anchorCtr="0" horzOverflow="overflow"/>
                </a:tc>
                <a:tc gridSpan="7">
                  <a:txBody>
                    <a:bodyPr/>
                    <a:lstStyle/>
                    <a:p>
                      <a:pPr algn="l" defTabSz="457200">
                        <a:spcBef>
                          <a:spcPts val="1100"/>
                        </a:spcBef>
                        <a:defRPr sz="1600">
                          <a:sym typeface="Menlo Regular"/>
                        </a:defRPr>
                      </a:pPr>
                      <a:r>
                        <a:t>Pour tous m de M</a:t>
                      </a:r>
                      <a:r>
                        <a:rPr baseline="-37250"/>
                        <a:t>h</a:t>
                      </a:r>
                      <a:r>
                        <a:t>/2 à M</a:t>
                      </a:r>
                      <a:r>
                        <a:rPr baseline="-37250"/>
                        <a:t>f</a:t>
                      </a:r>
                      <a:r>
                        <a:t>−M</a:t>
                      </a:r>
                      <a:r>
                        <a:rPr baseline="-37250"/>
                        <a:t>h</a:t>
                      </a:r>
                      <a:r>
                        <a:t>/2</a:t>
                      </a:r>
                    </a:p>
                  </a:txBody>
                  <a:tcPr marL="63500" marR="63500" marT="63500" marB="63500" anchor="t" anchorCtr="0" horzOverflow="overflow"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>
                  <a:txBody>
                    <a:bodyPr/>
                    <a:lstStyle/>
                    <a:p>
                      <a:pPr marL="172720" indent="-172720" algn="l" defTabSz="457200">
                        <a:spcBef>
                          <a:spcPts val="1100"/>
                        </a:spcBef>
                        <a:buSzPct val="100000"/>
                        <a:buFont typeface="TimesNewRomanPSMT"/>
                        <a:buChar char="//"/>
                        <a:defRPr sz="1600">
                          <a:sym typeface="Menlo Regular"/>
                        </a:defRPr>
                      </a:pPr>
                      <a:r>
                        <a:t>tous les pixels de f sauf les bords</a:t>
                      </a:r>
                    </a:p>
                  </a:txBody>
                  <a:tcPr marL="63500" marR="63500" marT="63500" marB="63500" anchor="t" anchorCtr="0" horzOverflow="overflow"/>
                </a:tc>
              </a:tr>
              <a:tr h="495300">
                <a:tc>
                  <a:txBody>
                    <a:bodyPr/>
                    <a:lstStyle/>
                    <a:p>
                      <a:pPr algn="l" defTabSz="914400">
                        <a:defRPr sz="2000">
                          <a:sym typeface="Times Roman"/>
                        </a:defRPr>
                      </a:pPr>
                    </a:p>
                  </a:txBody>
                  <a:tcPr marL="50800" marR="50800" marT="50800" marB="50800" anchor="t" anchorCtr="0" horzOverflow="overflow"/>
                </a:tc>
                <a:tc>
                  <a:txBody>
                    <a:bodyPr/>
                    <a:lstStyle/>
                    <a:p>
                      <a:pPr algn="l" defTabSz="457200">
                        <a:spcBef>
                          <a:spcPts val="1100"/>
                        </a:spcBef>
                        <a:defRPr sz="1600">
                          <a:sym typeface="Menlo Regular"/>
                        </a:defRPr>
                      </a:pPr>
                    </a:p>
                  </a:txBody>
                  <a:tcPr marL="63500" marR="63500" marT="63500" marB="63500" anchor="t" anchorCtr="0" horzOverflow="overflow"/>
                </a:tc>
                <a:tc gridSpan="6">
                  <a:txBody>
                    <a:bodyPr/>
                    <a:lstStyle/>
                    <a:p>
                      <a:pPr algn="l" defTabSz="457200">
                        <a:spcBef>
                          <a:spcPts val="1100"/>
                        </a:spcBef>
                        <a:defRPr sz="1600">
                          <a:sym typeface="Menlo Regular"/>
                        </a:defRPr>
                      </a:pPr>
                      <a:r>
                        <a:t>Pour tous n de N</a:t>
                      </a:r>
                      <a:r>
                        <a:rPr baseline="-37250"/>
                        <a:t>h</a:t>
                      </a:r>
                      <a:r>
                        <a:t>/2 à N</a:t>
                      </a:r>
                      <a:r>
                        <a:rPr baseline="-37250"/>
                        <a:t>f</a:t>
                      </a:r>
                      <a:r>
                        <a:t>−N</a:t>
                      </a:r>
                      <a:r>
                        <a:rPr baseline="-37250"/>
                        <a:t>h</a:t>
                      </a:r>
                      <a:r>
                        <a:t>/2</a:t>
                      </a:r>
                    </a:p>
                  </a:txBody>
                  <a:tcPr marL="63500" marR="63500" marT="63500" marB="63500" anchor="t" anchorCtr="0" horzOverflow="overflow"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>
                  <a:txBody>
                    <a:bodyPr/>
                    <a:lstStyle/>
                    <a:p>
                      <a:pPr algn="l" defTabSz="457200">
                        <a:spcBef>
                          <a:spcPts val="1100"/>
                        </a:spcBef>
                        <a:defRPr sz="1600">
                          <a:sym typeface="Menlo Regular"/>
                        </a:defRPr>
                      </a:pPr>
                    </a:p>
                  </a:txBody>
                  <a:tcPr marL="63500" marR="63500" marT="63500" marB="63500" anchor="t" anchorCtr="0" horzOverflow="overflow"/>
                </a:tc>
              </a:tr>
              <a:tr h="495300">
                <a:tc>
                  <a:txBody>
                    <a:bodyPr/>
                    <a:lstStyle/>
                    <a:p>
                      <a:pPr algn="l" defTabSz="914400">
                        <a:defRPr sz="2000">
                          <a:sym typeface="Times Roman"/>
                        </a:defRPr>
                      </a:pPr>
                    </a:p>
                  </a:txBody>
                  <a:tcPr marL="50800" marR="50800" marT="50800" marB="50800" anchor="t" anchorCtr="0" horzOverflow="overflow"/>
                </a:tc>
                <a:tc>
                  <a:txBody>
                    <a:bodyPr/>
                    <a:lstStyle/>
                    <a:p>
                      <a:pPr algn="l" defTabSz="457200">
                        <a:spcBef>
                          <a:spcPts val="1100"/>
                        </a:spcBef>
                        <a:defRPr sz="1600">
                          <a:sym typeface="Menlo Regular"/>
                        </a:defRPr>
                      </a:pPr>
                    </a:p>
                  </a:txBody>
                  <a:tcPr marL="63500" marR="63500" marT="63500" marB="63500" anchor="t" anchorCtr="0" horzOverflow="overflow"/>
                </a:tc>
                <a:tc>
                  <a:txBody>
                    <a:bodyPr/>
                    <a:lstStyle/>
                    <a:p>
                      <a:pPr algn="l" defTabSz="457200">
                        <a:spcBef>
                          <a:spcPts val="1100"/>
                        </a:spcBef>
                        <a:defRPr sz="1600">
                          <a:sym typeface="Menlo Regular"/>
                        </a:defRPr>
                      </a:pPr>
                    </a:p>
                  </a:txBody>
                  <a:tcPr marL="63500" marR="63500" marT="63500" marB="63500" anchor="t" anchorCtr="0" horzOverflow="overflow"/>
                </a:tc>
                <a:tc gridSpan="5">
                  <a:txBody>
                    <a:bodyPr/>
                    <a:lstStyle/>
                    <a:p>
                      <a:pPr algn="l" defTabSz="457200">
                        <a:spcBef>
                          <a:spcPts val="1100"/>
                        </a:spcBef>
                        <a:defRPr sz="1600">
                          <a:sym typeface="Menlo Regular"/>
                        </a:defRPr>
                      </a:pPr>
                      <a:r>
                        <a:t>Pour tous k de -M</a:t>
                      </a:r>
                      <a:r>
                        <a:rPr baseline="-37250"/>
                        <a:t>h</a:t>
                      </a:r>
                      <a:r>
                        <a:t>/2 à M</a:t>
                      </a:r>
                      <a:r>
                        <a:rPr baseline="-37250"/>
                        <a:t>h</a:t>
                      </a:r>
                      <a:r>
                        <a:t>/2</a:t>
                      </a:r>
                    </a:p>
                  </a:txBody>
                  <a:tcPr marL="63500" marR="63500" marT="63500" marB="63500" anchor="t" anchorCtr="0" horzOverflow="overflow"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>
                  <a:txBody>
                    <a:bodyPr/>
                    <a:lstStyle/>
                    <a:p>
                      <a:pPr marL="172720" indent="-172720" algn="l" defTabSz="457200">
                        <a:spcBef>
                          <a:spcPts val="1100"/>
                        </a:spcBef>
                        <a:buSzPct val="100000"/>
                        <a:buFont typeface="TimesNewRomanPSMT"/>
                        <a:buChar char="//"/>
                        <a:defRPr sz="1600">
                          <a:sym typeface="Menlo Regular"/>
                        </a:defRPr>
                      </a:pPr>
                      <a:r>
                        <a:t>tous les pixels de h</a:t>
                      </a:r>
                    </a:p>
                  </a:txBody>
                  <a:tcPr marL="63500" marR="63500" marT="63500" marB="63500" anchor="t" anchorCtr="0" horzOverflow="overflow"/>
                </a:tc>
              </a:tr>
              <a:tr h="495300">
                <a:tc>
                  <a:txBody>
                    <a:bodyPr/>
                    <a:lstStyle/>
                    <a:p>
                      <a:pPr algn="l" defTabSz="914400">
                        <a:defRPr sz="2000">
                          <a:sym typeface="Times Roman"/>
                        </a:defRPr>
                      </a:pPr>
                    </a:p>
                  </a:txBody>
                  <a:tcPr marL="50800" marR="50800" marT="50800" marB="50800" anchor="t" anchorCtr="0" horzOverflow="overflow"/>
                </a:tc>
                <a:tc>
                  <a:txBody>
                    <a:bodyPr/>
                    <a:lstStyle/>
                    <a:p>
                      <a:pPr algn="l" defTabSz="457200">
                        <a:spcBef>
                          <a:spcPts val="1100"/>
                        </a:spcBef>
                        <a:defRPr sz="1600">
                          <a:sym typeface="Menlo Regular"/>
                        </a:defRPr>
                      </a:pPr>
                    </a:p>
                  </a:txBody>
                  <a:tcPr marL="63500" marR="63500" marT="63500" marB="63500" anchor="t" anchorCtr="0" horzOverflow="overflow"/>
                </a:tc>
                <a:tc gridSpan="2">
                  <a:txBody>
                    <a:bodyPr/>
                    <a:lstStyle/>
                    <a:p>
                      <a:pPr algn="l" defTabSz="457200">
                        <a:spcBef>
                          <a:spcPts val="1100"/>
                        </a:spcBef>
                        <a:defRPr sz="1600">
                          <a:sym typeface="Menlo Regular"/>
                        </a:defRPr>
                      </a:pPr>
                    </a:p>
                  </a:txBody>
                  <a:tcPr marL="63500" marR="63500" marT="63500" marB="63500" anchor="t" anchorCtr="0" horzOverflow="overflow"/>
                </a:tc>
                <a:tc hMerge="1">
                  <a:tcPr/>
                </a:tc>
                <a:tc>
                  <a:txBody>
                    <a:bodyPr/>
                    <a:lstStyle/>
                    <a:p>
                      <a:pPr algn="l" defTabSz="457200">
                        <a:spcBef>
                          <a:spcPts val="1100"/>
                        </a:spcBef>
                        <a:defRPr sz="1600">
                          <a:sym typeface="Menlo Regular"/>
                        </a:defRPr>
                      </a:pPr>
                    </a:p>
                  </a:txBody>
                  <a:tcPr marL="63500" marR="63500" marT="63500" marB="63500" anchor="t" anchorCtr="0" horzOverflow="overflow"/>
                </a:tc>
                <a:tc gridSpan="3">
                  <a:txBody>
                    <a:bodyPr/>
                    <a:lstStyle/>
                    <a:p>
                      <a:pPr algn="l" defTabSz="457200">
                        <a:spcBef>
                          <a:spcPts val="1100"/>
                        </a:spcBef>
                        <a:defRPr sz="1600">
                          <a:sym typeface="Menlo Regular"/>
                        </a:defRPr>
                      </a:pPr>
                      <a:r>
                        <a:t>Pour tous l de -N</a:t>
                      </a:r>
                      <a:r>
                        <a:rPr baseline="-37250"/>
                        <a:t>h</a:t>
                      </a:r>
                      <a:r>
                        <a:t>/2 à N</a:t>
                      </a:r>
                      <a:r>
                        <a:rPr baseline="-37250"/>
                        <a:t>h</a:t>
                      </a:r>
                      <a:r>
                        <a:t>/2</a:t>
                      </a:r>
                    </a:p>
                  </a:txBody>
                  <a:tcPr marL="63500" marR="63500" marT="63500" marB="63500" anchor="t" anchorCtr="0" horzOverflow="overflow"/>
                </a:tc>
                <a:tc hMerge="1">
                  <a:tcPr/>
                </a:tc>
                <a:tc hMerge="1">
                  <a:tcPr/>
                </a:tc>
                <a:tc>
                  <a:txBody>
                    <a:bodyPr/>
                    <a:lstStyle/>
                    <a:p>
                      <a:pPr algn="l" defTabSz="457200">
                        <a:spcBef>
                          <a:spcPts val="1100"/>
                        </a:spcBef>
                        <a:defRPr sz="1600">
                          <a:sym typeface="Menlo Regular"/>
                        </a:defRPr>
                      </a:pPr>
                    </a:p>
                  </a:txBody>
                  <a:tcPr marL="63500" marR="63500" marT="63500" marB="63500" anchor="t" anchorCtr="0" horzOverflow="overflow"/>
                </a:tc>
              </a:tr>
              <a:tr h="495300">
                <a:tc>
                  <a:txBody>
                    <a:bodyPr/>
                    <a:lstStyle/>
                    <a:p>
                      <a:pPr algn="l" defTabSz="914400">
                        <a:defRPr sz="2000">
                          <a:sym typeface="Times Roman"/>
                        </a:defRPr>
                      </a:pPr>
                    </a:p>
                  </a:txBody>
                  <a:tcPr marL="50800" marR="50800" marT="50800" marB="50800" anchor="t" anchorCtr="0" horzOverflow="overflow"/>
                </a:tc>
                <a:tc>
                  <a:txBody>
                    <a:bodyPr/>
                    <a:lstStyle/>
                    <a:p>
                      <a:pPr algn="l" defTabSz="457200">
                        <a:spcBef>
                          <a:spcPts val="1100"/>
                        </a:spcBef>
                        <a:defRPr sz="1600">
                          <a:sym typeface="Menlo Regular"/>
                        </a:defRPr>
                      </a:pPr>
                    </a:p>
                  </a:txBody>
                  <a:tcPr marL="63500" marR="63500" marT="63500" marB="63500" anchor="t" anchorCtr="0" horzOverflow="overflow"/>
                </a:tc>
                <a:tc gridSpan="2">
                  <a:txBody>
                    <a:bodyPr/>
                    <a:lstStyle/>
                    <a:p>
                      <a:pPr algn="l" defTabSz="457200">
                        <a:spcBef>
                          <a:spcPts val="1100"/>
                        </a:spcBef>
                        <a:defRPr sz="1600">
                          <a:sym typeface="Menlo Regular"/>
                        </a:defRPr>
                      </a:pPr>
                    </a:p>
                  </a:txBody>
                  <a:tcPr marL="63500" marR="63500" marT="63500" marB="63500" anchor="t" anchorCtr="0" horzOverflow="overflow"/>
                </a:tc>
                <a:tc hMerge="1">
                  <a:tcPr/>
                </a:tc>
                <a:tc>
                  <a:txBody>
                    <a:bodyPr/>
                    <a:lstStyle/>
                    <a:p>
                      <a:pPr algn="l" defTabSz="457200">
                        <a:spcBef>
                          <a:spcPts val="1100"/>
                        </a:spcBef>
                        <a:defRPr sz="1600">
                          <a:sym typeface="Menlo Regular"/>
                        </a:defRPr>
                      </a:pPr>
                    </a:p>
                  </a:txBody>
                  <a:tcPr marL="63500" marR="63500" marT="63500" marB="63500" anchor="t" anchorCtr="0" horzOverflow="overflow"/>
                </a:tc>
                <a:tc>
                  <a:txBody>
                    <a:bodyPr/>
                    <a:lstStyle/>
                    <a:p>
                      <a:pPr algn="l" defTabSz="457200">
                        <a:spcBef>
                          <a:spcPts val="1100"/>
                        </a:spcBef>
                        <a:defRPr sz="1600">
                          <a:sym typeface="Menlo Regular"/>
                        </a:defRPr>
                      </a:pPr>
                    </a:p>
                  </a:txBody>
                  <a:tcPr marL="63500" marR="63500" marT="63500" marB="63500" anchor="t" anchorCtr="0" horzOverflow="overflow"/>
                </a:tc>
                <a:tc gridSpan="3">
                  <a:txBody>
                    <a:bodyPr/>
                    <a:lstStyle/>
                    <a:p>
                      <a:pPr algn="l" defTabSz="457200">
                        <a:spcBef>
                          <a:spcPts val="1100"/>
                        </a:spcBef>
                        <a:defRPr sz="1600">
                          <a:sym typeface="Menlo Regular"/>
                        </a:defRPr>
                      </a:pPr>
                      <a:r>
                        <a:t>R[m, n] += f[m + k, n + l] h[M</a:t>
                      </a:r>
                      <a:r>
                        <a:rPr baseline="-37250"/>
                        <a:t>h</a:t>
                      </a:r>
                      <a:r>
                        <a:t>/2 + k, N</a:t>
                      </a:r>
                      <a:r>
                        <a:rPr baseline="-37250"/>
                        <a:t>h</a:t>
                      </a:r>
                      <a:r>
                        <a:t>/2 + l]</a:t>
                      </a:r>
                    </a:p>
                  </a:txBody>
                  <a:tcPr marL="63500" marR="63500" marT="63500" marB="63500" anchor="t" anchorCtr="0" horzOverflow="overflow"/>
                </a:tc>
                <a:tc hMerge="1">
                  <a:tcPr/>
                </a:tc>
                <a:tc hMerge="1">
                  <a:tcPr/>
                </a:tc>
              </a:tr>
              <a:tr h="496887">
                <a:tc>
                  <a:txBody>
                    <a:bodyPr/>
                    <a:lstStyle/>
                    <a:p>
                      <a:pPr algn="l" defTabSz="914400">
                        <a:defRPr sz="2000">
                          <a:sym typeface="Times Roman"/>
                        </a:defRPr>
                      </a:pPr>
                    </a:p>
                  </a:txBody>
                  <a:tcPr marL="50800" marR="50800" marT="50800" marB="50800" anchor="t" anchorCtr="0" horzOverflow="overflow"/>
                </a:tc>
                <a:tc>
                  <a:txBody>
                    <a:bodyPr/>
                    <a:lstStyle/>
                    <a:p>
                      <a:pPr algn="l" defTabSz="457200">
                        <a:spcBef>
                          <a:spcPts val="1100"/>
                        </a:spcBef>
                        <a:defRPr sz="1600">
                          <a:sym typeface="Menlo Regular"/>
                        </a:defRPr>
                      </a:pPr>
                    </a:p>
                  </a:txBody>
                  <a:tcPr marL="63500" marR="63500" marT="63500" marB="63500" anchor="t" anchorCtr="0" horzOverflow="overflow"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spcBef>
                          <a:spcPts val="1100"/>
                        </a:spcBef>
                        <a:defRPr sz="1600">
                          <a:sym typeface="Menlo Regular"/>
                        </a:defRPr>
                      </a:pPr>
                    </a:p>
                  </a:txBody>
                  <a:tcPr marL="63500" marR="63500" marT="63500" marB="63500" anchor="t" anchorCtr="0" horzOverflow="overflow">
                    <a:lnB w="12700">
                      <a:miter lim="400000"/>
                    </a:lnB>
                  </a:tcPr>
                </a:tc>
                <a:tc gridSpan="5">
                  <a:txBody>
                    <a:bodyPr/>
                    <a:lstStyle/>
                    <a:p>
                      <a:pPr algn="l" defTabSz="457200">
                        <a:spcBef>
                          <a:spcPts val="1100"/>
                        </a:spcBef>
                        <a:defRPr sz="1600">
                          <a:sym typeface="Menlo Regular"/>
                        </a:defRPr>
                      </a:pPr>
                      <a:r>
                        <a:t>R[m, n] = R[m, n]/(M</a:t>
                      </a:r>
                      <a:r>
                        <a:rPr baseline="-37250"/>
                        <a:t>h</a:t>
                      </a:r>
                      <a:r>
                        <a:t> × N</a:t>
                      </a:r>
                      <a:r>
                        <a:rPr baseline="-37250"/>
                        <a:t>h</a:t>
                      </a:r>
                      <a:r>
                        <a:t>)</a:t>
                      </a:r>
                    </a:p>
                  </a:txBody>
                  <a:tcPr marL="63500" marR="63500" marT="63500" marB="63500" anchor="t" anchorCtr="0" horzOverflow="overflow">
                    <a:lnB w="12700">
                      <a:miter lim="400000"/>
                    </a:lnB>
                  </a:tcPr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>
                  <a:txBody>
                    <a:bodyPr/>
                    <a:lstStyle/>
                    <a:p>
                      <a:pPr marL="172720" indent="-172720" algn="l" defTabSz="457200">
                        <a:spcBef>
                          <a:spcPts val="1100"/>
                        </a:spcBef>
                        <a:buSzPct val="100000"/>
                        <a:buFont typeface="TimesNewRomanPSMT"/>
                        <a:buChar char="//"/>
                        <a:defRPr sz="1600">
                          <a:sym typeface="Menlo Regular"/>
                        </a:defRPr>
                      </a:pPr>
                      <a:r>
                        <a:t>division par le nombre de pixels dans le masque h</a:t>
                      </a:r>
                    </a:p>
                  </a:txBody>
                  <a:tcPr marL="63500" marR="63500" marT="63500" marB="63500" anchor="t" anchorCtr="0" horzOverflow="overflow">
                    <a:lnB w="12700">
                      <a:miter lim="400000"/>
                    </a:lnB>
                  </a:tcPr>
                </a:tc>
              </a:tr>
            </a:tbl>
          </a:graphicData>
        </a:graphic>
      </p:graphicFrame>
      <p:sp>
        <p:nvSpPr>
          <p:cNvPr id="1220" name="Square"/>
          <p:cNvSpPr/>
          <p:nvPr/>
        </p:nvSpPr>
        <p:spPr>
          <a:xfrm>
            <a:off x="6159500" y="1422400"/>
            <a:ext cx="1181100" cy="1181100"/>
          </a:xfrm>
          <a:prstGeom prst="rect">
            <a:avLst/>
          </a:prstGeom>
          <a:solidFill>
            <a:srgbClr val="FFFFFF"/>
          </a:solidFill>
          <a:ln w="15875">
            <a:solidFill>
              <a:srgbClr val="232323"/>
            </a:solidFill>
          </a:ln>
          <a:effectLst>
            <a:outerShdw sx="100000" sy="100000" kx="0" ky="0" algn="b" rotWithShape="0" blurRad="38100" dist="114300" dir="2700000">
              <a:srgbClr val="929292">
                <a:alpha val="49999"/>
              </a:srgbClr>
            </a:outerShdw>
          </a:effectLst>
        </p:spPr>
        <p:txBody>
          <a:bodyPr lIns="76200" tIns="76200" rIns="76200" bIns="76200" anchor="ctr"/>
          <a:lstStyle/>
          <a:p>
            <a:pPr algn="ctr" defTabSz="457200">
              <a:spcBef>
                <a:spcPts val="0"/>
              </a:spcBef>
              <a:defRPr>
                <a:solidFill>
                  <a:srgbClr val="232A32"/>
                </a:solidFill>
              </a:defRPr>
            </a:pPr>
          </a:p>
        </p:txBody>
      </p:sp>
      <p:sp>
        <p:nvSpPr>
          <p:cNvPr id="1221" name="Square"/>
          <p:cNvSpPr/>
          <p:nvPr/>
        </p:nvSpPr>
        <p:spPr>
          <a:xfrm>
            <a:off x="10375900" y="1422400"/>
            <a:ext cx="1181100" cy="1181100"/>
          </a:xfrm>
          <a:prstGeom prst="rect">
            <a:avLst/>
          </a:prstGeom>
          <a:solidFill>
            <a:srgbClr val="FFFFFF"/>
          </a:solidFill>
          <a:ln w="15875">
            <a:solidFill>
              <a:srgbClr val="232323"/>
            </a:solidFill>
          </a:ln>
          <a:effectLst>
            <a:outerShdw sx="100000" sy="100000" kx="0" ky="0" algn="b" rotWithShape="0" blurRad="38100" dist="114300" dir="2700000">
              <a:srgbClr val="929292">
                <a:alpha val="49999"/>
              </a:srgbClr>
            </a:outerShdw>
          </a:effectLst>
        </p:spPr>
        <p:txBody>
          <a:bodyPr lIns="76200" tIns="76200" rIns="76200" bIns="76200" anchor="ctr"/>
          <a:lstStyle/>
          <a:p>
            <a:pPr algn="ctr" defTabSz="457200">
              <a:spcBef>
                <a:spcPts val="0"/>
              </a:spcBef>
              <a:defRPr>
                <a:solidFill>
                  <a:srgbClr val="232A32"/>
                </a:solidFill>
              </a:defRPr>
            </a:pPr>
          </a:p>
        </p:txBody>
      </p:sp>
      <p:cxnSp>
        <p:nvCxnSpPr>
          <p:cNvPr id="1222" name="Connection Line"/>
          <p:cNvCxnSpPr>
            <a:stCxn id="1223" idx="0"/>
            <a:endCxn id="1225" idx="0"/>
          </p:cNvCxnSpPr>
          <p:nvPr/>
        </p:nvCxnSpPr>
        <p:spPr>
          <a:xfrm>
            <a:off x="6870700" y="2222500"/>
            <a:ext cx="4127500" cy="0"/>
          </a:xfrm>
          <a:prstGeom prst="straightConnector1">
            <a:avLst/>
          </a:prstGeom>
          <a:ln w="25400">
            <a:solidFill>
              <a:srgbClr val="000000"/>
            </a:solidFill>
            <a:headEnd type="triangle" len="sm"/>
            <a:tailEnd type="stealth"/>
          </a:ln>
        </p:spPr>
      </p:cxnSp>
      <p:sp>
        <p:nvSpPr>
          <p:cNvPr id="1223" name="Circle"/>
          <p:cNvSpPr/>
          <p:nvPr/>
        </p:nvSpPr>
        <p:spPr>
          <a:xfrm>
            <a:off x="6642100" y="1993900"/>
            <a:ext cx="457200" cy="457200"/>
          </a:xfrm>
          <a:prstGeom prst="ellipse">
            <a:avLst/>
          </a:prstGeom>
          <a:solidFill>
            <a:srgbClr val="0056D6">
              <a:alpha val="32000"/>
            </a:srgbClr>
          </a:solidFill>
          <a:ln w="15875">
            <a:solidFill>
              <a:srgbClr val="000000"/>
            </a:solidFill>
          </a:ln>
          <a:effectLst>
            <a:outerShdw sx="100000" sy="100000" kx="0" ky="0" algn="b" rotWithShape="0" blurRad="38100" dist="114300" dir="2700000">
              <a:srgbClr val="929292">
                <a:alpha val="49999"/>
              </a:srgbClr>
            </a:outerShdw>
          </a:effectLst>
        </p:spPr>
        <p:txBody>
          <a:bodyPr lIns="76200" tIns="76200" rIns="76200" bIns="76200" anchor="ctr"/>
          <a:lstStyle/>
          <a:p>
            <a:pPr algn="ctr" defTabSz="457200">
              <a:spcBef>
                <a:spcPts val="0"/>
              </a:spcBef>
              <a:defRPr>
                <a:solidFill>
                  <a:srgbClr val="232A32"/>
                </a:solidFill>
              </a:defRPr>
            </a:pPr>
          </a:p>
        </p:txBody>
      </p:sp>
      <p:sp>
        <p:nvSpPr>
          <p:cNvPr id="1224" name="Circle"/>
          <p:cNvSpPr/>
          <p:nvPr/>
        </p:nvSpPr>
        <p:spPr>
          <a:xfrm>
            <a:off x="6819900" y="2171700"/>
            <a:ext cx="101600" cy="101600"/>
          </a:xfrm>
          <a:prstGeom prst="ellipse">
            <a:avLst/>
          </a:prstGeom>
          <a:solidFill>
            <a:srgbClr val="0056D6"/>
          </a:solidFill>
          <a:ln w="15875">
            <a:solidFill>
              <a:srgbClr val="000000"/>
            </a:solidFill>
          </a:ln>
          <a:effectLst>
            <a:outerShdw sx="100000" sy="100000" kx="0" ky="0" algn="b" rotWithShape="0" blurRad="38100" dist="114300" dir="2700000">
              <a:srgbClr val="929292">
                <a:alpha val="49999"/>
              </a:srgbClr>
            </a:outerShdw>
          </a:effectLst>
        </p:spPr>
        <p:txBody>
          <a:bodyPr lIns="76200" tIns="76200" rIns="76200" bIns="76200" anchor="ctr"/>
          <a:lstStyle/>
          <a:p>
            <a:pPr algn="ctr" defTabSz="457200">
              <a:spcBef>
                <a:spcPts val="0"/>
              </a:spcBef>
              <a:defRPr>
                <a:solidFill>
                  <a:srgbClr val="232A32"/>
                </a:solidFill>
              </a:defRPr>
            </a:pPr>
          </a:p>
        </p:txBody>
      </p:sp>
      <p:sp>
        <p:nvSpPr>
          <p:cNvPr id="1225" name="Circle"/>
          <p:cNvSpPr/>
          <p:nvPr/>
        </p:nvSpPr>
        <p:spPr>
          <a:xfrm>
            <a:off x="10947400" y="2171700"/>
            <a:ext cx="101600" cy="101600"/>
          </a:xfrm>
          <a:prstGeom prst="ellipse">
            <a:avLst/>
          </a:prstGeom>
          <a:solidFill>
            <a:srgbClr val="0056D6"/>
          </a:solidFill>
          <a:ln w="15875">
            <a:solidFill>
              <a:srgbClr val="000000"/>
            </a:solidFill>
          </a:ln>
          <a:effectLst>
            <a:outerShdw sx="100000" sy="100000" kx="0" ky="0" algn="b" rotWithShape="0" blurRad="38100" dist="114300" dir="2700000">
              <a:srgbClr val="929292">
                <a:alpha val="49999"/>
              </a:srgbClr>
            </a:outerShdw>
          </a:effectLst>
        </p:spPr>
        <p:txBody>
          <a:bodyPr lIns="76200" tIns="76200" rIns="76200" bIns="76200" anchor="ctr"/>
          <a:lstStyle/>
          <a:p>
            <a:pPr algn="ctr" defTabSz="457200">
              <a:spcBef>
                <a:spcPts val="0"/>
              </a:spcBef>
              <a:defRPr>
                <a:solidFill>
                  <a:srgbClr val="232A32"/>
                </a:solidFill>
              </a:defRPr>
            </a:pPr>
          </a:p>
        </p:txBody>
      </p:sp>
      <p:sp>
        <p:nvSpPr>
          <p:cNvPr id="1226" name="La corrélation est une opération locale"/>
          <p:cNvSpPr/>
          <p:nvPr/>
        </p:nvSpPr>
        <p:spPr>
          <a:xfrm>
            <a:off x="3361669" y="1782762"/>
            <a:ext cx="2654301" cy="762001"/>
          </a:xfrm>
          <a:prstGeom prst="roundRect">
            <a:avLst>
              <a:gd name="adj" fmla="val 25000"/>
            </a:avLst>
          </a:prstGeom>
          <a:solidFill>
            <a:srgbClr val="D2DFF6"/>
          </a:solidFill>
          <a:ln w="12700">
            <a:miter lim="400000"/>
          </a:ln>
          <a:effectLst>
            <a:outerShdw sx="100000" sy="100000" kx="0" ky="0" algn="b" rotWithShape="0" blurRad="38100" dist="114300" dir="2700000">
              <a:srgbClr val="929292">
                <a:alpha val="49999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6200" tIns="76200" rIns="76200" bIns="76200" anchor="ctr"/>
          <a:lstStyle>
            <a:lvl1pPr algn="ctr" defTabSz="457200">
              <a:spcBef>
                <a:spcPts val="0"/>
              </a:spcBef>
              <a:defRPr>
                <a:solidFill>
                  <a:srgbClr val="232A32"/>
                </a:solidFill>
              </a:defRPr>
            </a:lvl1pPr>
          </a:lstStyle>
          <a:p>
            <a:pPr/>
            <a:r>
              <a:t>La corrélation est une opération locale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Class="entr" nodeType="after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after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entr" nodeType="after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1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afterEffect" presetSubtype="0" presetID="1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afterEffect" presetSubtype="0" presetID="1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1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afterEffect" presetSubtype="0" presetID="1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1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222" grpId="3"/>
      <p:bldP build="whole" bldLvl="1" animBg="1" rev="0" advAuto="0" spid="1225" grpId="6"/>
      <p:bldP build="whole" bldLvl="1" animBg="1" rev="0" advAuto="0" spid="1223" grpId="4"/>
      <p:bldP build="whole" bldLvl="1" animBg="1" rev="0" advAuto="0" spid="1226" grpId="7"/>
      <p:bldP build="whole" bldLvl="1" animBg="1" rev="0" advAuto="0" spid="1221" grpId="2"/>
      <p:bldP build="whole" bldLvl="1" animBg="1" rev="0" advAuto="0" spid="1220" grpId="1"/>
      <p:bldP build="whole" bldLvl="1" animBg="1" rev="0" advAuto="0" spid="1224" grpId="5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" name="Source : DIP2 Source : DIP2" descr="Source : DIP2 Source : DIP2"/>
          <p:cNvPicPr>
            <a:picLocks noChangeAspect="0"/>
          </p:cNvPicPr>
          <p:nvPr>
            <p:ph type="body" idx="21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88900" y="8912411"/>
            <a:ext cx="6108700" cy="587190"/>
          </a:xfrm>
          <a:prstGeom prst="rect">
            <a:avLst/>
          </a:prstGeom>
          <a:ln w="9525">
            <a:round/>
          </a:ln>
          <a:effectLst>
            <a:outerShdw sx="100000" sy="100000" kx="0" ky="0" algn="b" rotWithShape="0" blurRad="12700" dist="12700" dir="1980000">
              <a:srgbClr val="D6D6D6"/>
            </a:outerShdw>
          </a:effectLst>
        </p:spPr>
      </p:pic>
      <p:sp>
        <p:nvSpPr>
          <p:cNvPr id="1229" name="2D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AutoNum type="arabicPeriod" startAt="2"/>
            </a:lvl1pPr>
          </a:lstStyle>
          <a:p>
            <a:pPr/>
            <a:r>
              <a:t>2D</a:t>
            </a:r>
          </a:p>
        </p:txBody>
      </p:sp>
      <p:sp>
        <p:nvSpPr>
          <p:cNvPr id="1230" name="Corrélation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buAutoNum type="arabicPeriod" startAt="4"/>
            </a:lvl1pPr>
          </a:lstStyle>
          <a:p>
            <a:pPr/>
            <a:r>
              <a:t>Corrélation</a:t>
            </a:r>
          </a:p>
        </p:txBody>
      </p:sp>
      <p:sp>
        <p:nvSpPr>
          <p:cNvPr id="1231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232" name="image.png" descr="image.png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251200" y="2274800"/>
            <a:ext cx="7061200" cy="6299201"/>
          </a:xfrm>
          <a:prstGeom prst="rect">
            <a:avLst/>
          </a:prstGeom>
        </p:spPr>
      </p:pic>
      <p:sp>
        <p:nvSpPr>
          <p:cNvPr id="1233" name="f [m, n]"/>
          <p:cNvSpPr/>
          <p:nvPr/>
        </p:nvSpPr>
        <p:spPr>
          <a:xfrm>
            <a:off x="4914900" y="7726995"/>
            <a:ext cx="1016000" cy="43371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6200" tIns="76200" rIns="76200" bIns="76200" anchor="ctr">
            <a:spAutoFit/>
          </a:bodyPr>
          <a:lstStyle/>
          <a:p>
            <a:pPr algn="ctr" defTabSz="457200">
              <a:spcBef>
                <a:spcPts val="0"/>
              </a:spcBef>
              <a:defRPr>
                <a:solidFill>
                  <a:srgbClr val="232A32"/>
                </a:solidFill>
              </a:defRPr>
            </a:pPr>
            <a:r>
              <a:rPr i="1"/>
              <a:t>f</a:t>
            </a:r>
            <a:r>
              <a:t> [</a:t>
            </a:r>
            <a:r>
              <a:rPr i="1"/>
              <a:t>m</a:t>
            </a:r>
            <a:r>
              <a:t>, </a:t>
            </a:r>
            <a:r>
              <a:rPr i="1"/>
              <a:t>n</a:t>
            </a:r>
            <a:r>
              <a:t>]</a:t>
            </a:r>
          </a:p>
        </p:txBody>
      </p:sp>
      <p:sp>
        <p:nvSpPr>
          <p:cNvPr id="1234" name="h[m0 + k, n0 + l]"/>
          <p:cNvSpPr/>
          <p:nvPr/>
        </p:nvSpPr>
        <p:spPr>
          <a:xfrm>
            <a:off x="6438900" y="6343650"/>
            <a:ext cx="2057400" cy="5207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6200" tIns="76200" rIns="76200" bIns="76200" anchor="ctr">
            <a:spAutoFit/>
          </a:bodyPr>
          <a:lstStyle/>
          <a:p>
            <a:pPr defTabSz="1295400">
              <a:spcBef>
                <a:spcPts val="500"/>
              </a:spcBef>
              <a:defRPr spc="100">
                <a:uFill>
                  <a:solidFill>
                    <a:srgbClr val="232323"/>
                  </a:solidFill>
                </a:uFill>
                <a:latin typeface="+mj-lt"/>
                <a:ea typeface="+mj-ea"/>
                <a:cs typeface="+mj-cs"/>
                <a:sym typeface="Times Roman"/>
              </a:defRPr>
            </a:pPr>
            <a:r>
              <a:rPr i="1"/>
              <a:t>h</a:t>
            </a:r>
            <a:r>
              <a:t>[</a:t>
            </a:r>
            <a:r>
              <a:rPr i="1"/>
              <a:t>m</a:t>
            </a:r>
            <a:r>
              <a:rPr baseline="-31000"/>
              <a:t>0</a:t>
            </a:r>
            <a:r>
              <a:rPr baseline="-5999"/>
              <a:t> </a:t>
            </a:r>
            <a:r>
              <a:t>+ </a:t>
            </a:r>
            <a:r>
              <a:rPr i="1"/>
              <a:t>k</a:t>
            </a:r>
            <a:r>
              <a:t>, </a:t>
            </a:r>
            <a:r>
              <a:rPr i="1"/>
              <a:t>n</a:t>
            </a:r>
            <a:r>
              <a:rPr baseline="-31000"/>
              <a:t>0</a:t>
            </a:r>
            <a:r>
              <a:t> + </a:t>
            </a:r>
            <a:r>
              <a:rPr i="1"/>
              <a:t>l</a:t>
            </a:r>
            <a:r>
              <a:t>]</a:t>
            </a:r>
          </a:p>
        </p:txBody>
      </p:sp>
      <p:sp>
        <p:nvSpPr>
          <p:cNvPr id="1235" name="m"/>
          <p:cNvSpPr/>
          <p:nvPr/>
        </p:nvSpPr>
        <p:spPr>
          <a:xfrm>
            <a:off x="3423915" y="5524499"/>
            <a:ext cx="330201" cy="43371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6200" tIns="76200" rIns="76200" bIns="76200" anchor="ctr">
            <a:spAutoFit/>
          </a:bodyPr>
          <a:lstStyle>
            <a:lvl1pPr algn="ctr" defTabSz="457200">
              <a:spcBef>
                <a:spcPts val="0"/>
              </a:spcBef>
              <a:defRPr i="1">
                <a:solidFill>
                  <a:srgbClr val="232A32"/>
                </a:solidFill>
              </a:defRPr>
            </a:lvl1pPr>
          </a:lstStyle>
          <a:p>
            <a:pPr/>
            <a:r>
              <a:t>m</a:t>
            </a:r>
          </a:p>
        </p:txBody>
      </p:sp>
      <p:sp>
        <p:nvSpPr>
          <p:cNvPr id="1236" name="n"/>
          <p:cNvSpPr/>
          <p:nvPr/>
        </p:nvSpPr>
        <p:spPr>
          <a:xfrm>
            <a:off x="6616700" y="2405924"/>
            <a:ext cx="330200" cy="43371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6200" tIns="76200" rIns="76200" bIns="76200" anchor="ctr">
            <a:spAutoFit/>
          </a:bodyPr>
          <a:lstStyle>
            <a:lvl1pPr algn="ctr" defTabSz="457200">
              <a:spcBef>
                <a:spcPts val="0"/>
              </a:spcBef>
              <a:defRPr i="1">
                <a:solidFill>
                  <a:srgbClr val="232A32"/>
                </a:solidFill>
              </a:defRPr>
            </a:lvl1pPr>
          </a:lstStyle>
          <a:p>
            <a:pPr/>
            <a:r>
              <a:t>n</a:t>
            </a:r>
          </a:p>
        </p:txBody>
      </p:sp>
      <p:sp>
        <p:nvSpPr>
          <p:cNvPr id="1237" name="[m0, n0]"/>
          <p:cNvSpPr/>
          <p:nvPr/>
        </p:nvSpPr>
        <p:spPr>
          <a:xfrm>
            <a:off x="6997700" y="5264150"/>
            <a:ext cx="1016000" cy="5207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6200" tIns="76200" rIns="76200" bIns="76200" anchor="ctr">
            <a:spAutoFit/>
          </a:bodyPr>
          <a:lstStyle/>
          <a:p>
            <a:pPr defTabSz="1295400">
              <a:spcBef>
                <a:spcPts val="500"/>
              </a:spcBef>
              <a:defRPr spc="100">
                <a:uFill>
                  <a:solidFill>
                    <a:srgbClr val="232323"/>
                  </a:solidFill>
                </a:uFill>
                <a:latin typeface="+mj-lt"/>
                <a:ea typeface="+mj-ea"/>
                <a:cs typeface="+mj-cs"/>
                <a:sym typeface="Times Roman"/>
              </a:defRPr>
            </a:pPr>
            <a:r>
              <a:t>[</a:t>
            </a:r>
            <a:r>
              <a:rPr i="1"/>
              <a:t>m</a:t>
            </a:r>
            <a:r>
              <a:rPr baseline="-31000"/>
              <a:t>0</a:t>
            </a:r>
            <a:r>
              <a:t>, </a:t>
            </a:r>
            <a:r>
              <a:rPr i="1"/>
              <a:t>n</a:t>
            </a:r>
            <a:r>
              <a:rPr baseline="-31000"/>
              <a:t>0</a:t>
            </a:r>
            <a:r>
              <a:t>]</a:t>
            </a:r>
          </a:p>
        </p:txBody>
      </p:sp>
      <p:sp>
        <p:nvSpPr>
          <p:cNvPr id="1238" name="m0"/>
          <p:cNvSpPr/>
          <p:nvPr/>
        </p:nvSpPr>
        <p:spPr>
          <a:xfrm>
            <a:off x="4445000" y="5002845"/>
            <a:ext cx="508000" cy="43371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6200" tIns="76200" rIns="76200" bIns="76200" anchor="ctr">
            <a:spAutoFit/>
          </a:bodyPr>
          <a:lstStyle/>
          <a:p>
            <a:pPr algn="ctr" defTabSz="457200">
              <a:spcBef>
                <a:spcPts val="0"/>
              </a:spcBef>
              <a:defRPr>
                <a:solidFill>
                  <a:srgbClr val="232A32"/>
                </a:solidFill>
              </a:defRPr>
            </a:pPr>
            <a:r>
              <a:rPr i="1"/>
              <a:t>m</a:t>
            </a:r>
            <a:r>
              <a:rPr baseline="-5999"/>
              <a:t>0</a:t>
            </a:r>
          </a:p>
        </p:txBody>
      </p:sp>
      <p:sp>
        <p:nvSpPr>
          <p:cNvPr id="1239" name="n0"/>
          <p:cNvSpPr/>
          <p:nvPr/>
        </p:nvSpPr>
        <p:spPr>
          <a:xfrm>
            <a:off x="7213600" y="2969728"/>
            <a:ext cx="508000" cy="51214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6200" tIns="76200" rIns="76200" bIns="76200" anchor="ctr">
            <a:spAutoFit/>
          </a:bodyPr>
          <a:lstStyle/>
          <a:p>
            <a:pPr algn="ctr" defTabSz="457200">
              <a:spcBef>
                <a:spcPts val="0"/>
              </a:spcBef>
              <a:defRPr>
                <a:solidFill>
                  <a:srgbClr val="232A32"/>
                </a:solidFill>
              </a:defRPr>
            </a:pPr>
            <a:r>
              <a:rPr i="1">
                <a:latin typeface="+mj-lt"/>
                <a:ea typeface="+mj-ea"/>
                <a:cs typeface="+mj-cs"/>
                <a:sym typeface="Times Roman"/>
              </a:rPr>
              <a:t>n</a:t>
            </a:r>
            <a:r>
              <a:rPr baseline="-31000"/>
              <a:t>0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Class="entr" nodeType="after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after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entr" nodeType="after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1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afterEffect" presetSubtype="0" presetID="1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234" grpId="2"/>
      <p:bldP build="whole" bldLvl="1" animBg="1" rev="0" advAuto="0" spid="1237" grpId="3"/>
      <p:bldP build="whole" bldLvl="1" animBg="1" rev="0" advAuto="0" spid="1238" grpId="4"/>
      <p:bldP build="whole" bldLvl="1" animBg="1" rev="0" advAuto="0" spid="1233" grpId="1"/>
      <p:bldP build="whole" bldLvl="1" animBg="1" rev="0" advAuto="0" spid="1239" grpId="5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Source : DIP2 Source : DIP2" descr="Source : DIP2 Source : DIP2"/>
          <p:cNvPicPr>
            <a:picLocks noChangeAspect="0"/>
          </p:cNvPicPr>
          <p:nvPr>
            <p:ph type="body" idx="21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88900" y="8912411"/>
            <a:ext cx="6108700" cy="587190"/>
          </a:xfrm>
          <a:prstGeom prst="rect">
            <a:avLst/>
          </a:prstGeom>
          <a:ln w="9525">
            <a:round/>
          </a:ln>
          <a:effectLst>
            <a:outerShdw sx="100000" sy="100000" kx="0" ky="0" algn="b" rotWithShape="0" blurRad="12700" dist="12700" dir="1980000">
              <a:srgbClr val="D6D6D6"/>
            </a:outerShdw>
          </a:effectLst>
        </p:spPr>
      </p:pic>
      <p:sp>
        <p:nvSpPr>
          <p:cNvPr id="217" name="Problème du filtre idéal passe-bas (rappel)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2">
              <a:buBlip>
                <a:blip r:embed="rId3"/>
              </a:buBlip>
            </a:pPr>
            <a:r>
              <a:t>Problème du filtre idéal passe-bas (rappel)</a:t>
            </a:r>
          </a:p>
          <a:p>
            <a:pPr lvl="3"/>
            <a:r>
              <a:rPr>
                <a:solidFill>
                  <a:srgbClr val="000000"/>
                </a:solidFill>
              </a:rPr>
              <a:t>Présence d’ondulations autour des contours nets </a:t>
            </a:r>
            <a:endParaRPr>
              <a:solidFill>
                <a:srgbClr val="000000"/>
              </a:solidFill>
            </a:endParaRPr>
          </a:p>
          <a:p>
            <a:pPr lvl="3"/>
            <a:r>
              <a:t>La forme spatiale nous donne la puce à l’oeil</a:t>
            </a:r>
          </a:p>
        </p:txBody>
      </p:sp>
      <p:sp>
        <p:nvSpPr>
          <p:cNvPr id="218" name="Slide Number"/>
          <p:cNvSpPr txBox="1"/>
          <p:nvPr>
            <p:ph type="sldNum" sz="quarter" idx="2"/>
          </p:nvPr>
        </p:nvSpPr>
        <p:spPr>
          <a:xfrm>
            <a:off x="6391526" y="9093200"/>
            <a:ext cx="222759" cy="3302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219" name="Réduction du bru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buAutoNum type="arabicPeriod" startAt="2"/>
            </a:lvl1pPr>
          </a:lstStyle>
          <a:p>
            <a:pPr/>
            <a:r>
              <a:t>Réduction du bruit</a:t>
            </a:r>
          </a:p>
        </p:txBody>
      </p:sp>
      <p:pic>
        <p:nvPicPr>
          <p:cNvPr id="220" name="image.png" descr="image.png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39800" y="3619500"/>
            <a:ext cx="4038600" cy="4114371"/>
          </a:xfrm>
          <a:prstGeom prst="rect">
            <a:avLst/>
          </a:prstGeom>
        </p:spPr>
      </p:pic>
      <p:grpSp>
        <p:nvGrpSpPr>
          <p:cNvPr id="223" name="Group"/>
          <p:cNvGrpSpPr/>
          <p:nvPr/>
        </p:nvGrpSpPr>
        <p:grpSpPr>
          <a:xfrm>
            <a:off x="5816600" y="3783644"/>
            <a:ext cx="4038600" cy="4864627"/>
            <a:chOff x="-63500" y="0"/>
            <a:chExt cx="4038600" cy="4864625"/>
          </a:xfrm>
        </p:grpSpPr>
        <p:sp>
          <p:nvSpPr>
            <p:cNvPr id="221" name="Image filtrée en augmentant le diamètre de la fonction porte"/>
            <p:cNvSpPr/>
            <p:nvPr/>
          </p:nvSpPr>
          <p:spPr>
            <a:xfrm>
              <a:off x="279400" y="-1"/>
              <a:ext cx="3340100" cy="72581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6200" tIns="76200" rIns="76200" bIns="76200" numCol="1" anchor="ctr">
              <a:spAutoFit/>
            </a:bodyPr>
            <a:lstStyle>
              <a:lvl1pPr algn="ctr" defTabSz="457200">
                <a:spcBef>
                  <a:spcPts val="0"/>
                </a:spcBef>
                <a:defRPr>
                  <a:solidFill>
                    <a:srgbClr val="232A32"/>
                  </a:solidFill>
                </a:defRPr>
              </a:lvl1pPr>
            </a:lstStyle>
            <a:p>
              <a:pPr/>
              <a:r>
                <a:t>Image filtrée en augmentant le diamètre de la fonction porte</a:t>
              </a:r>
            </a:p>
          </p:txBody>
        </p:sp>
        <p:pic>
          <p:nvPicPr>
            <p:cNvPr id="222" name="image.png" descr="image.png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-63500" y="750254"/>
              <a:ext cx="4038600" cy="4114372"/>
            </a:xfrm>
            <a:prstGeom prst="rect">
              <a:avLst/>
            </a:prstGeom>
            <a:effectLst/>
          </p:spPr>
        </p:pic>
      </p:grpSp>
      <p:pic>
        <p:nvPicPr>
          <p:cNvPr id="224" name="sincronde.tiff" descr="sincronde.tiff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7937500" y="1383138"/>
            <a:ext cx="3365500" cy="2020462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Class="entr" nodeType="after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after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24" grpId="2"/>
      <p:bldP build="p" bldLvl="5" animBg="1" rev="0" advAuto="0" spid="217" grpId="1"/>
      <p:bldP build="whole" bldLvl="1" animBg="1" rev="0" advAuto="0" spid="223" grpId="3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1" name="Source : DIP2 Source : DIP2" descr="Source : DIP2 Source : DIP2"/>
          <p:cNvPicPr>
            <a:picLocks noChangeAspect="0"/>
          </p:cNvPicPr>
          <p:nvPr>
            <p:ph type="body" idx="21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88900" y="8912411"/>
            <a:ext cx="6108700" cy="587190"/>
          </a:xfrm>
          <a:prstGeom prst="rect">
            <a:avLst/>
          </a:prstGeom>
          <a:ln w="9525">
            <a:round/>
          </a:ln>
          <a:effectLst>
            <a:outerShdw sx="100000" sy="100000" kx="0" ky="0" algn="b" rotWithShape="0" blurRad="12700" dist="12700" dir="1980000">
              <a:srgbClr val="D6D6D6"/>
            </a:outerShdw>
          </a:effectLst>
        </p:spPr>
      </p:pic>
      <p:sp>
        <p:nvSpPr>
          <p:cNvPr id="1242" name="2D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AutoNum type="arabicPeriod" startAt="2"/>
            </a:lvl1pPr>
          </a:lstStyle>
          <a:p>
            <a:pPr/>
            <a:r>
              <a:t>2D</a:t>
            </a:r>
          </a:p>
        </p:txBody>
      </p:sp>
      <p:sp>
        <p:nvSpPr>
          <p:cNvPr id="1243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244" name="Corrélation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buAutoNum type="arabicPeriod" startAt="4"/>
            </a:lvl1pPr>
          </a:lstStyle>
          <a:p>
            <a:pPr/>
            <a:r>
              <a:t>Corrélation</a:t>
            </a:r>
          </a:p>
        </p:txBody>
      </p:sp>
      <p:pic>
        <p:nvPicPr>
          <p:cNvPr id="1245" name="image.png" descr="image.png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97100" y="3225800"/>
            <a:ext cx="3187700" cy="3632200"/>
          </a:xfrm>
          <a:prstGeom prst="rect">
            <a:avLst/>
          </a:prstGeom>
        </p:spPr>
      </p:pic>
      <p:pic>
        <p:nvPicPr>
          <p:cNvPr id="1246" name="image.png" descr="image.png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089900" y="3213100"/>
            <a:ext cx="3175000" cy="3644900"/>
          </a:xfrm>
          <a:prstGeom prst="rect">
            <a:avLst/>
          </a:prstGeom>
        </p:spPr>
      </p:pic>
      <p:pic>
        <p:nvPicPr>
          <p:cNvPr id="1247" name="image.png" descr="image.png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765800" y="4622800"/>
            <a:ext cx="850900" cy="838200"/>
          </a:xfrm>
          <a:prstGeom prst="rect">
            <a:avLst/>
          </a:prstGeom>
        </p:spPr>
      </p:pic>
      <p:sp>
        <p:nvSpPr>
          <p:cNvPr id="1248" name="◦"/>
          <p:cNvSpPr/>
          <p:nvPr/>
        </p:nvSpPr>
        <p:spPr>
          <a:xfrm>
            <a:off x="5461124" y="4762500"/>
            <a:ext cx="313668" cy="609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6200" tIns="76200" rIns="76200" bIns="76200" anchor="ctr">
            <a:spAutoFit/>
          </a:bodyPr>
          <a:lstStyle>
            <a:lvl1pPr algn="ctr" defTabSz="457200">
              <a:spcBef>
                <a:spcPts val="0"/>
              </a:spcBef>
              <a:defRPr sz="3300">
                <a:solidFill>
                  <a:srgbClr val="232A32"/>
                </a:solidFill>
              </a:defRPr>
            </a:lvl1pPr>
          </a:lstStyle>
          <a:p>
            <a:pPr/>
            <a:r>
              <a:t>◦</a:t>
            </a:r>
          </a:p>
        </p:txBody>
      </p:sp>
      <p:sp>
        <p:nvSpPr>
          <p:cNvPr id="1249" name="="/>
          <p:cNvSpPr/>
          <p:nvPr/>
        </p:nvSpPr>
        <p:spPr>
          <a:xfrm>
            <a:off x="7315200" y="4762500"/>
            <a:ext cx="685800" cy="609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6200" tIns="76200" rIns="76200" bIns="76200" anchor="ctr">
            <a:spAutoFit/>
          </a:bodyPr>
          <a:lstStyle>
            <a:lvl1pPr algn="ctr" defTabSz="457200">
              <a:spcBef>
                <a:spcPts val="0"/>
              </a:spcBef>
              <a:defRPr sz="3300">
                <a:solidFill>
                  <a:srgbClr val="232A32"/>
                </a:solidFill>
              </a:defRPr>
            </a:lvl1pPr>
          </a:lstStyle>
          <a:p>
            <a:pPr/>
            <a:r>
              <a:t>=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1" name="1D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1D </a:t>
            </a:r>
          </a:p>
          <a:p>
            <a:pPr lvl="1"/>
            <a:r>
              <a:t>continue</a:t>
            </a:r>
          </a:p>
          <a:p>
            <a:pPr lvl="2">
              <a:buBlip>
                <a:blip r:embed="rId2"/>
              </a:buBlip>
            </a:pPr>
            <a:r>
              <a:t>Posons 2 signaux 1D </a:t>
            </a:r>
            <a:r>
              <a:rPr i="1"/>
              <a:t>f</a:t>
            </a:r>
            <a:r>
              <a:t>(</a:t>
            </a:r>
            <a:r>
              <a:rPr i="1"/>
              <a:t>t</a:t>
            </a:r>
            <a:r>
              <a:t>) et </a:t>
            </a:r>
            <a:r>
              <a:rPr i="1"/>
              <a:t>h</a:t>
            </a:r>
            <a:r>
              <a:t>(</a:t>
            </a:r>
            <a:r>
              <a:rPr i="1"/>
              <a:t>t</a:t>
            </a:r>
            <a:r>
              <a:t>)</a:t>
            </a:r>
          </a:p>
        </p:txBody>
      </p:sp>
      <p:sp>
        <p:nvSpPr>
          <p:cNvPr id="1252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253" name="Corrélation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buAutoNum type="arabicPeriod" startAt="4"/>
            </a:lvl1pPr>
          </a:lstStyle>
          <a:p>
            <a:pPr/>
            <a:r>
              <a:t>Corrélation</a:t>
            </a:r>
          </a:p>
        </p:txBody>
      </p:sp>
      <p:grpSp>
        <p:nvGrpSpPr>
          <p:cNvPr id="1256" name="Group"/>
          <p:cNvGrpSpPr/>
          <p:nvPr/>
        </p:nvGrpSpPr>
        <p:grpSpPr>
          <a:xfrm>
            <a:off x="5632450" y="3009900"/>
            <a:ext cx="6870700" cy="1693334"/>
            <a:chOff x="-76199" y="-101600"/>
            <a:chExt cx="6870700" cy="1693333"/>
          </a:xfrm>
        </p:grpSpPr>
        <p:pic>
          <p:nvPicPr>
            <p:cNvPr id="1254" name="droppedImage.tiff" descr="droppedImage.tiff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76200" y="-101600"/>
              <a:ext cx="6870701" cy="1693334"/>
            </a:xfrm>
            <a:prstGeom prst="rect">
              <a:avLst/>
            </a:prstGeom>
            <a:effectLst/>
          </p:spPr>
        </p:pic>
        <p:sp>
          <p:nvSpPr>
            <p:cNvPr id="1255" name="f"/>
            <p:cNvSpPr/>
            <p:nvPr/>
          </p:nvSpPr>
          <p:spPr>
            <a:xfrm>
              <a:off x="268436" y="87945"/>
              <a:ext cx="235670" cy="43371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76200" tIns="76200" rIns="76200" bIns="76200" numCol="1" anchor="ctr">
              <a:spAutoFit/>
            </a:bodyPr>
            <a:lstStyle>
              <a:lvl1pPr algn="ctr" defTabSz="457200">
                <a:spcBef>
                  <a:spcPts val="0"/>
                </a:spcBef>
                <a:defRPr i="1">
                  <a:solidFill>
                    <a:srgbClr val="232A32"/>
                  </a:solidFill>
                </a:defRPr>
              </a:lvl1pPr>
            </a:lstStyle>
            <a:p>
              <a:pPr/>
              <a:r>
                <a:t>f</a:t>
              </a:r>
            </a:p>
          </p:txBody>
        </p:sp>
      </p:grpSp>
      <p:grpSp>
        <p:nvGrpSpPr>
          <p:cNvPr id="1259" name="Group"/>
          <p:cNvGrpSpPr/>
          <p:nvPr/>
        </p:nvGrpSpPr>
        <p:grpSpPr>
          <a:xfrm>
            <a:off x="5638686" y="4991100"/>
            <a:ext cx="6870701" cy="1699324"/>
            <a:chOff x="-76200" y="-101600"/>
            <a:chExt cx="6870700" cy="1699323"/>
          </a:xfrm>
        </p:grpSpPr>
        <p:pic>
          <p:nvPicPr>
            <p:cNvPr id="1257" name="droppedImage.tiff" descr="droppedImage.tiff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-76200" y="-101600"/>
              <a:ext cx="6870700" cy="1699324"/>
            </a:xfrm>
            <a:prstGeom prst="rect">
              <a:avLst/>
            </a:prstGeom>
            <a:effectLst/>
          </p:spPr>
        </p:pic>
        <p:sp>
          <p:nvSpPr>
            <p:cNvPr id="1258" name="h"/>
            <p:cNvSpPr/>
            <p:nvPr/>
          </p:nvSpPr>
          <p:spPr>
            <a:xfrm>
              <a:off x="260470" y="100645"/>
              <a:ext cx="292101" cy="43371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76200" tIns="76200" rIns="76200" bIns="76200" numCol="1" anchor="ctr">
              <a:spAutoFit/>
            </a:bodyPr>
            <a:lstStyle>
              <a:lvl1pPr algn="ctr" defTabSz="457200">
                <a:spcBef>
                  <a:spcPts val="0"/>
                </a:spcBef>
                <a:defRPr i="1">
                  <a:solidFill>
                    <a:srgbClr val="232A32"/>
                  </a:solidFill>
                </a:defRPr>
              </a:lvl1pPr>
            </a:lstStyle>
            <a:p>
              <a:pPr/>
              <a:r>
                <a:t>h</a:t>
              </a:r>
            </a:p>
          </p:txBody>
        </p:sp>
      </p:grpSp>
      <p:grpSp>
        <p:nvGrpSpPr>
          <p:cNvPr id="1262" name="Group"/>
          <p:cNvGrpSpPr/>
          <p:nvPr/>
        </p:nvGrpSpPr>
        <p:grpSpPr>
          <a:xfrm>
            <a:off x="5675703" y="6985000"/>
            <a:ext cx="6870701" cy="1704555"/>
            <a:chOff x="-76200" y="-101600"/>
            <a:chExt cx="6870700" cy="1704554"/>
          </a:xfrm>
        </p:grpSpPr>
        <p:pic>
          <p:nvPicPr>
            <p:cNvPr id="1260" name="droppedImage.tiff" descr="droppedImage.tiff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-76200" y="-101600"/>
              <a:ext cx="6870700" cy="1704555"/>
            </a:xfrm>
            <a:prstGeom prst="rect">
              <a:avLst/>
            </a:prstGeom>
            <a:effectLst/>
          </p:spPr>
        </p:pic>
        <p:sp>
          <p:nvSpPr>
            <p:cNvPr id="1261" name="( f ◦h )"/>
            <p:cNvSpPr/>
            <p:nvPr/>
          </p:nvSpPr>
          <p:spPr>
            <a:xfrm>
              <a:off x="119074" y="73025"/>
              <a:ext cx="969950" cy="4635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76200" tIns="76200" rIns="76200" bIns="76200" numCol="1" anchor="ctr">
              <a:spAutoFit/>
            </a:bodyPr>
            <a:lstStyle/>
            <a:p>
              <a:pPr defTabSz="1295400">
                <a:spcBef>
                  <a:spcPts val="500"/>
                </a:spcBef>
                <a:defRPr spc="100">
                  <a:uFill>
                    <a:solidFill>
                      <a:srgbClr val="232323"/>
                    </a:solidFill>
                  </a:uFill>
                  <a:latin typeface="+mj-lt"/>
                  <a:ea typeface="+mj-ea"/>
                  <a:cs typeface="+mj-cs"/>
                  <a:sym typeface="Times Roman"/>
                </a:defRPr>
              </a:pPr>
              <a:r>
                <a:t>( </a:t>
              </a:r>
              <a:r>
                <a:rPr i="1"/>
                <a:t>f</a:t>
              </a:r>
              <a:r>
                <a:t> </a:t>
              </a:r>
              <a:r>
                <a:rPr spc="154" sz="2200">
                  <a:latin typeface="Apple Symbols"/>
                  <a:ea typeface="Apple Symbols"/>
                  <a:cs typeface="Apple Symbols"/>
                  <a:sym typeface="Apple Symbols"/>
                </a:rPr>
                <a:t>◦</a:t>
              </a:r>
              <a:r>
                <a:rPr i="1"/>
                <a:t>h</a:t>
              </a:r>
              <a:r>
                <a:t> </a:t>
              </a:r>
              <a:r>
                <a:t>)</a:t>
              </a:r>
            </a:p>
          </p:txBody>
        </p:sp>
      </p:grpSp>
      <p:pic>
        <p:nvPicPr>
          <p:cNvPr id="1263" name="Source : Source :" descr="Source : Source :"/>
          <p:cNvPicPr>
            <a:picLocks noChangeAspect="0"/>
          </p:cNvPicPr>
          <p:nvPr>
            <p:ph type="body" idx="21"/>
          </p:nvPr>
        </p:nvPicPr>
        <p:blipFill>
          <a:blip r:embed="rId6">
            <a:extLst/>
          </a:blip>
          <a:stretch>
            <a:fillRect/>
          </a:stretch>
        </p:blipFill>
        <p:spPr>
          <a:xfrm>
            <a:off x="88900" y="8912411"/>
            <a:ext cx="6108700" cy="587190"/>
          </a:xfrm>
          <a:prstGeom prst="rect">
            <a:avLst/>
          </a:prstGeom>
          <a:ln w="9525">
            <a:round/>
          </a:ln>
          <a:effectLst>
            <a:outerShdw sx="100000" sy="100000" kx="0" ky="0" algn="b" rotWithShape="0" blurRad="12700" dist="12700" dir="1980000">
              <a:srgbClr val="D6D6D6"/>
            </a:outerShdw>
          </a:effectLst>
        </p:spPr>
      </p:pic>
      <p:sp>
        <p:nvSpPr>
          <p:cNvPr id="1264" name="est la corrélation"/>
          <p:cNvSpPr/>
          <p:nvPr/>
        </p:nvSpPr>
        <p:spPr>
          <a:xfrm>
            <a:off x="889000" y="4167923"/>
            <a:ext cx="1857648" cy="4337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6200" tIns="76200" rIns="76200" bIns="76200" anchor="ctr">
            <a:spAutoFit/>
          </a:bodyPr>
          <a:lstStyle/>
          <a:p>
            <a:pPr/>
            <a:r>
              <a:t>est la corrélation</a:t>
            </a:r>
          </a:p>
        </p:txBody>
      </p:sp>
      <p:pic>
        <p:nvPicPr>
          <p:cNvPr id="1265" name="Image" descr="Image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206500" y="3288983"/>
            <a:ext cx="2901653" cy="76686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Class="entr" nodeType="after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1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256" grpId="1"/>
      <p:bldP build="whole" bldLvl="1" animBg="1" rev="0" advAuto="0" spid="1262" grpId="3"/>
      <p:bldP build="whole" bldLvl="1" animBg="1" rev="0" advAuto="0" spid="1259" grpId="2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7" name="Source : DIP2 Source : DIP2" descr="Source : DIP2 Source : DIP2"/>
          <p:cNvPicPr>
            <a:picLocks noChangeAspect="0"/>
          </p:cNvPicPr>
          <p:nvPr>
            <p:ph type="body" idx="21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88900" y="8912411"/>
            <a:ext cx="6108700" cy="587190"/>
          </a:xfrm>
          <a:prstGeom prst="rect">
            <a:avLst/>
          </a:prstGeom>
          <a:ln w="9525">
            <a:round/>
          </a:ln>
          <a:effectLst>
            <a:outerShdw sx="100000" sy="100000" kx="0" ky="0" algn="b" rotWithShape="0" blurRad="12700" dist="12700" dir="1980000">
              <a:srgbClr val="D6D6D6"/>
            </a:outerShdw>
          </a:effectLst>
        </p:spPr>
      </p:pic>
      <p:sp>
        <p:nvSpPr>
          <p:cNvPr id="1268" name="2D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buAutoNum type="arabicPeriod" startAt="2"/>
            </a:pPr>
            <a:r>
              <a:t>2D</a:t>
            </a:r>
          </a:p>
          <a:p>
            <a:pPr lvl="2">
              <a:buBlip>
                <a:blip r:embed="rId3"/>
              </a:buBlip>
            </a:pPr>
            <a:r>
              <a:rPr i="1"/>
              <a:t>Exemple</a:t>
            </a:r>
            <a:r>
              <a:t> d'</a:t>
            </a:r>
            <a:r>
              <a:rPr>
                <a:solidFill>
                  <a:srgbClr val="000000"/>
                </a:solidFill>
              </a:rPr>
              <a:t>application : repérer les cimes</a:t>
            </a:r>
          </a:p>
        </p:txBody>
      </p:sp>
      <p:sp>
        <p:nvSpPr>
          <p:cNvPr id="1269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grpSp>
        <p:nvGrpSpPr>
          <p:cNvPr id="1272" name="Group"/>
          <p:cNvGrpSpPr/>
          <p:nvPr/>
        </p:nvGrpSpPr>
        <p:grpSpPr>
          <a:xfrm>
            <a:off x="1113648" y="3490204"/>
            <a:ext cx="5147452" cy="5087306"/>
            <a:chOff x="-63500" y="362904"/>
            <a:chExt cx="5147451" cy="5087304"/>
          </a:xfrm>
        </p:grpSpPr>
        <p:pic>
          <p:nvPicPr>
            <p:cNvPr id="1270" name="correlationArbres.jpg" descr="correlationArbres.jpg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-63500" y="725809"/>
              <a:ext cx="5147452" cy="4724401"/>
            </a:xfrm>
            <a:prstGeom prst="rect">
              <a:avLst/>
            </a:prstGeom>
            <a:effectLst/>
          </p:spPr>
        </p:pic>
        <p:sp>
          <p:nvSpPr>
            <p:cNvPr id="1271" name="Image originale…"/>
            <p:cNvSpPr/>
            <p:nvPr/>
          </p:nvSpPr>
          <p:spPr>
            <a:xfrm>
              <a:off x="711200" y="362904"/>
              <a:ext cx="2959100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6200" tIns="76200" rIns="76200" bIns="76200" numCol="1" anchor="ctr">
              <a:spAutoFit/>
            </a:bodyPr>
            <a:lstStyle/>
            <a:p>
              <a:pPr algn="ctr" defTabSz="457200">
                <a:spcBef>
                  <a:spcPts val="0"/>
                </a:spcBef>
                <a:defRPr>
                  <a:solidFill>
                    <a:srgbClr val="232A32"/>
                  </a:solidFill>
                </a:defRPr>
              </a:pPr>
              <a:r>
                <a:t>Image originale </a:t>
              </a:r>
            </a:p>
            <a:p>
              <a:pPr algn="ctr" defTabSz="457200">
                <a:spcBef>
                  <a:spcPts val="0"/>
                </a:spcBef>
                <a:defRPr>
                  <a:solidFill>
                    <a:srgbClr val="232A32"/>
                  </a:solidFill>
                </a:defRPr>
              </a:pPr>
              <a:r>
                <a:rPr i="1"/>
                <a:t>h</a:t>
              </a:r>
              <a:r>
                <a:t> est entouré de pointillés</a:t>
              </a:r>
            </a:p>
          </p:txBody>
        </p:sp>
      </p:grpSp>
      <p:grpSp>
        <p:nvGrpSpPr>
          <p:cNvPr id="1275" name="Group"/>
          <p:cNvGrpSpPr/>
          <p:nvPr/>
        </p:nvGrpSpPr>
        <p:grpSpPr>
          <a:xfrm>
            <a:off x="6671168" y="3478845"/>
            <a:ext cx="5147453" cy="4941255"/>
            <a:chOff x="-63500" y="216854"/>
            <a:chExt cx="5147451" cy="4941254"/>
          </a:xfrm>
        </p:grpSpPr>
        <p:pic>
          <p:nvPicPr>
            <p:cNvPr id="1273" name="correlationArbre2.jpg" descr="correlationArbre2.jpg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-63500" y="433709"/>
              <a:ext cx="5147452" cy="4724401"/>
            </a:xfrm>
            <a:prstGeom prst="rect">
              <a:avLst/>
            </a:prstGeom>
            <a:effectLst/>
          </p:spPr>
        </p:pic>
        <p:sp>
          <p:nvSpPr>
            <p:cNvPr id="1274" name="Image de corrélation"/>
            <p:cNvSpPr/>
            <p:nvPr/>
          </p:nvSpPr>
          <p:spPr>
            <a:xfrm>
              <a:off x="1125925" y="216854"/>
              <a:ext cx="2768601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6200" tIns="76200" rIns="76200" bIns="76200" numCol="1" anchor="ctr">
              <a:spAutoFit/>
            </a:bodyPr>
            <a:lstStyle>
              <a:lvl1pPr algn="ctr" defTabSz="457200">
                <a:spcBef>
                  <a:spcPts val="0"/>
                </a:spcBef>
                <a:defRPr>
                  <a:solidFill>
                    <a:srgbClr val="232A32"/>
                  </a:solidFill>
                </a:defRPr>
              </a:lvl1pPr>
            </a:lstStyle>
            <a:p>
              <a:pPr/>
              <a:r>
                <a:t>Image de corrélation</a:t>
              </a:r>
            </a:p>
          </p:txBody>
        </p:sp>
      </p:grpSp>
      <p:sp>
        <p:nvSpPr>
          <p:cNvPr id="1276" name="Corrélation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buAutoNum type="arabicPeriod" startAt="4"/>
            </a:lvl1pPr>
          </a:lstStyle>
          <a:p>
            <a:pPr/>
            <a:r>
              <a:t>Corrélation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275" grpId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8" name="Source : N. Vandenbroucke, LISIC, france Source : N. Vandenbroucke, LISIC, france" descr="Source : N. Vandenbroucke, LISIC, france Source : N. Vandenbroucke, LISIC, france"/>
          <p:cNvPicPr>
            <a:picLocks noChangeAspect="0"/>
          </p:cNvPicPr>
          <p:nvPr>
            <p:ph type="body" idx="21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88900" y="8912411"/>
            <a:ext cx="6108700" cy="587190"/>
          </a:xfrm>
          <a:prstGeom prst="rect">
            <a:avLst/>
          </a:prstGeom>
          <a:ln w="9525">
            <a:round/>
          </a:ln>
          <a:effectLst>
            <a:outerShdw sx="100000" sy="100000" kx="0" ky="0" algn="b" rotWithShape="0" blurRad="12700" dist="12700" dir="1980000">
              <a:srgbClr val="D6D6D6"/>
            </a:outerShdw>
          </a:effectLst>
        </p:spPr>
      </p:pic>
      <p:sp>
        <p:nvSpPr>
          <p:cNvPr id="1279" name="2D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buAutoNum type="arabicPeriod" startAt="2"/>
            </a:pPr>
            <a:r>
              <a:t>2D</a:t>
            </a:r>
          </a:p>
          <a:p>
            <a:pPr lvl="1"/>
            <a:r>
              <a:t>Corrélation normalisée</a:t>
            </a:r>
          </a:p>
          <a:p>
            <a:pPr lvl="2">
              <a:buBlip>
                <a:blip r:embed="rId3"/>
              </a:buBlip>
            </a:pPr>
            <a:r>
              <a:rPr i="1"/>
              <a:t>Problème</a:t>
            </a:r>
            <a:r>
              <a:t>: la corrélation est très sensible aux changement d’intensités</a:t>
            </a:r>
          </a:p>
          <a:p>
            <a:pPr lvl="3"/>
            <a:r>
              <a:t>Le résultat risque d’être maximum si l’intensité de </a:t>
            </a:r>
            <a:r>
              <a:rPr i="1"/>
              <a:t>f</a:t>
            </a:r>
            <a:r>
              <a:t> est grand.</a:t>
            </a:r>
          </a:p>
          <a:p>
            <a:pPr lvl="3"/>
            <a:r>
              <a:rPr i="1"/>
              <a:t>Exemple</a:t>
            </a:r>
            <a:r>
              <a:t> :</a:t>
            </a:r>
          </a:p>
        </p:txBody>
      </p:sp>
      <p:sp>
        <p:nvSpPr>
          <p:cNvPr id="1280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281" name="Corrélation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buAutoNum type="arabicPeriod" startAt="4"/>
            </a:lvl1pPr>
          </a:lstStyle>
          <a:p>
            <a:pPr/>
            <a:r>
              <a:t>Corrélation</a:t>
            </a:r>
          </a:p>
        </p:txBody>
      </p:sp>
      <p:grpSp>
        <p:nvGrpSpPr>
          <p:cNvPr id="1284" name="Group"/>
          <p:cNvGrpSpPr/>
          <p:nvPr/>
        </p:nvGrpSpPr>
        <p:grpSpPr>
          <a:xfrm>
            <a:off x="1723553" y="4178300"/>
            <a:ext cx="5778501" cy="4484954"/>
            <a:chOff x="-76200" y="-101600"/>
            <a:chExt cx="5778499" cy="4484953"/>
          </a:xfrm>
        </p:grpSpPr>
        <p:pic>
          <p:nvPicPr>
            <p:cNvPr id="1282" name="droppedImage.tiff" descr="droppedImage.tiff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-76200" y="-101600"/>
              <a:ext cx="5778500" cy="4484954"/>
            </a:xfrm>
            <a:prstGeom prst="rect">
              <a:avLst/>
            </a:prstGeom>
            <a:effectLst/>
          </p:spPr>
        </p:pic>
        <p:sp>
          <p:nvSpPr>
            <p:cNvPr id="1283" name="Rectangle"/>
            <p:cNvSpPr/>
            <p:nvPr/>
          </p:nvSpPr>
          <p:spPr>
            <a:xfrm>
              <a:off x="5299546" y="2095500"/>
              <a:ext cx="317501" cy="215900"/>
            </a:xfrm>
            <a:prstGeom prst="rect">
              <a:avLst/>
            </a:prstGeom>
            <a:solidFill>
              <a:srgbClr val="FFFFFF"/>
            </a:solidFill>
            <a:ln w="76200" cap="flat">
              <a:noFill/>
              <a:round/>
            </a:ln>
            <a:effectLst/>
          </p:spPr>
          <p:txBody>
            <a:bodyPr wrap="square" lIns="76200" tIns="76200" rIns="76200" bIns="76200" numCol="1" anchor="ctr">
              <a:noAutofit/>
            </a:bodyPr>
            <a:lstStyle/>
            <a:p>
              <a:pPr algn="ctr" defTabSz="457200">
                <a:spcBef>
                  <a:spcPts val="0"/>
                </a:spcBef>
                <a:defRPr>
                  <a:solidFill>
                    <a:srgbClr val="232A32"/>
                  </a:solidFill>
                </a:defRPr>
              </a:pPr>
            </a:p>
          </p:txBody>
        </p:sp>
      </p:grpSp>
      <p:sp>
        <p:nvSpPr>
          <p:cNvPr id="1285" name="①"/>
          <p:cNvSpPr/>
          <p:nvPr/>
        </p:nvSpPr>
        <p:spPr>
          <a:xfrm>
            <a:off x="2863850" y="7784020"/>
            <a:ext cx="546100" cy="68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6200" tIns="76200" rIns="76200" bIns="76200" anchor="ctr">
            <a:spAutoFit/>
          </a:bodyPr>
          <a:lstStyle>
            <a:lvl1pPr algn="ctr" defTabSz="457200">
              <a:spcBef>
                <a:spcPts val="0"/>
              </a:spcBef>
              <a:defRPr sz="3000">
                <a:solidFill>
                  <a:srgbClr val="B51A00"/>
                </a:solidFill>
              </a:defRPr>
            </a:lvl1pPr>
          </a:lstStyle>
          <a:p>
            <a:pPr/>
            <a:r>
              <a:t>①</a:t>
            </a:r>
          </a:p>
        </p:txBody>
      </p:sp>
      <p:sp>
        <p:nvSpPr>
          <p:cNvPr id="1286" name="②"/>
          <p:cNvSpPr/>
          <p:nvPr/>
        </p:nvSpPr>
        <p:spPr>
          <a:xfrm>
            <a:off x="4712417" y="6247483"/>
            <a:ext cx="546101" cy="68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6200" tIns="76200" rIns="76200" bIns="76200" anchor="ctr">
            <a:spAutoFit/>
          </a:bodyPr>
          <a:lstStyle>
            <a:lvl1pPr algn="ctr" defTabSz="457200">
              <a:spcBef>
                <a:spcPts val="0"/>
              </a:spcBef>
              <a:defRPr sz="3000">
                <a:solidFill>
                  <a:srgbClr val="B51A00"/>
                </a:solidFill>
              </a:defRPr>
            </a:lvl1pPr>
          </a:lstStyle>
          <a:p>
            <a:pPr/>
            <a:r>
              <a:t>②</a:t>
            </a:r>
          </a:p>
        </p:txBody>
      </p:sp>
      <p:sp>
        <p:nvSpPr>
          <p:cNvPr id="1287" name="② ◦ ① = 20×170×170 + 5×85×85…"/>
          <p:cNvSpPr/>
          <p:nvPr/>
        </p:nvSpPr>
        <p:spPr>
          <a:xfrm>
            <a:off x="7805210" y="4668177"/>
            <a:ext cx="4149924" cy="175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6200" tIns="76200" rIns="76200" bIns="76200" anchor="ctr">
            <a:spAutoFit/>
          </a:bodyPr>
          <a:lstStyle/>
          <a:p>
            <a:pPr algn="ctr" defTabSz="1295400">
              <a:spcBef>
                <a:spcPts val="500"/>
              </a:spcBef>
              <a:defRPr spc="100">
                <a:uFill>
                  <a:solidFill>
                    <a:srgbClr val="232323"/>
                  </a:solidFill>
                </a:uFill>
                <a:latin typeface="+mj-lt"/>
                <a:ea typeface="+mj-ea"/>
                <a:cs typeface="+mj-cs"/>
                <a:sym typeface="Times Roman"/>
              </a:defRPr>
            </a:pPr>
            <a:r>
              <a:t>② ◦ ① = 20×170×170 + 5×85×85</a:t>
            </a:r>
          </a:p>
          <a:p>
            <a:pPr algn="ctr" defTabSz="1295400">
              <a:spcBef>
                <a:spcPts val="500"/>
              </a:spcBef>
              <a:defRPr spc="100">
                <a:uFill>
                  <a:solidFill>
                    <a:srgbClr val="232323"/>
                  </a:solidFill>
                </a:uFill>
                <a:latin typeface="+mj-lt"/>
                <a:ea typeface="+mj-ea"/>
                <a:cs typeface="+mj-cs"/>
                <a:sym typeface="Times Roman"/>
              </a:defRPr>
            </a:pPr>
            <a:r>
              <a:t>&lt;</a:t>
            </a:r>
          </a:p>
          <a:p>
            <a:pPr algn="ctr" defTabSz="1295400">
              <a:spcBef>
                <a:spcPts val="500"/>
              </a:spcBef>
              <a:defRPr spc="100">
                <a:uFill>
                  <a:solidFill>
                    <a:srgbClr val="232323"/>
                  </a:solidFill>
                </a:uFill>
                <a:latin typeface="+mj-lt"/>
                <a:ea typeface="+mj-ea"/>
                <a:cs typeface="+mj-cs"/>
                <a:sym typeface="Times Roman"/>
              </a:defRPr>
            </a:pPr>
            <a:r>
              <a:t>③ ◦ ① = 20×170×170 + 5×85×170</a:t>
            </a:r>
          </a:p>
        </p:txBody>
      </p:sp>
      <p:sp>
        <p:nvSpPr>
          <p:cNvPr id="1288" name="③"/>
          <p:cNvSpPr/>
          <p:nvPr/>
        </p:nvSpPr>
        <p:spPr>
          <a:xfrm>
            <a:off x="4712417" y="5384800"/>
            <a:ext cx="546101" cy="685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6200" tIns="76200" rIns="76200" bIns="76200" anchor="ctr">
            <a:spAutoFit/>
          </a:bodyPr>
          <a:lstStyle>
            <a:lvl1pPr algn="ctr" defTabSz="457200">
              <a:spcBef>
                <a:spcPts val="0"/>
              </a:spcBef>
              <a:defRPr sz="3000">
                <a:solidFill>
                  <a:srgbClr val="B51A00"/>
                </a:solidFill>
              </a:defRPr>
            </a:lvl1pPr>
          </a:lstStyle>
          <a:p>
            <a:pPr/>
            <a:r>
              <a:t>③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2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2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Class="entr" nodeType="after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1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entr" nodeType="after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1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Class="entr" nodeType="after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1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afterEffect" presetSubtype="0" presetID="1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1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Class="entr" nodeType="afterEffect" presetSubtype="0" presetID="1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1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Class="entr" nodeType="clickEffect" presetSubtype="0" presetID="1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128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Class="entr" nodeType="withEffect" presetSubtype="0" presetID="1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" fill="hold"/>
                                        <p:tgtEl>
                                          <p:spTgt spid="12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Class="entr" nodeType="clickEffect" presetSubtype="0" presetID="1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9" fill="hold"/>
                                        <p:tgtEl>
                                          <p:spTgt spid="12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Class="entr" nodeType="clickEffect" presetSubtype="0" presetID="1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3" fill="hold"/>
                                        <p:tgtEl>
                                          <p:spTgt spid="12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285" grpId="4"/>
      <p:bldP build="whole" bldLvl="1" animBg="1" rev="0" advAuto="0" spid="1288" grpId="6"/>
      <p:bldP build="p" bldLvl="5" animBg="1" rev="0" advAuto="0" spid="1279" grpId="1"/>
      <p:bldP build="whole" bldLvl="1" animBg="1" rev="0" advAuto="0" spid="1284" grpId="2"/>
      <p:bldP build="whole" bldLvl="1" animBg="1" rev="0" advAuto="0" spid="1278" grpId="3"/>
      <p:bldP build="p" bldLvl="5" animBg="1" rev="0" advAuto="0" spid="1287" grpId="7"/>
      <p:bldP build="whole" bldLvl="1" animBg="1" rev="0" advAuto="0" spid="1286" grpId="5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0" name="Source : Source : " descr="Source : Source : "/>
          <p:cNvPicPr>
            <a:picLocks noChangeAspect="0"/>
          </p:cNvPicPr>
          <p:nvPr>
            <p:ph type="body" idx="21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88900" y="8912411"/>
            <a:ext cx="6108700" cy="587190"/>
          </a:xfrm>
          <a:prstGeom prst="rect">
            <a:avLst/>
          </a:prstGeom>
          <a:ln w="9525">
            <a:round/>
          </a:ln>
          <a:effectLst>
            <a:outerShdw sx="100000" sy="100000" kx="0" ky="0" algn="b" rotWithShape="0" blurRad="12700" dist="12700" dir="1980000">
              <a:srgbClr val="D6D6D6"/>
            </a:outerShdw>
          </a:effectLst>
        </p:spPr>
      </p:pic>
      <p:sp>
        <p:nvSpPr>
          <p:cNvPr id="1291" name="2D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buAutoNum type="arabicPeriod" startAt="2"/>
            </a:pPr>
            <a:r>
              <a:t>2D</a:t>
            </a:r>
          </a:p>
          <a:p>
            <a:pPr lvl="1"/>
            <a:r>
              <a:t>Corrélation normalisée</a:t>
            </a:r>
          </a:p>
          <a:p>
            <a:pPr lvl="2">
              <a:buBlip>
                <a:blip r:embed="rId3"/>
              </a:buBlip>
            </a:pPr>
            <a:r>
              <a:rPr i="1"/>
              <a:t>Solution</a:t>
            </a:r>
            <a:r>
              <a:t> : on normalise la corrélation par rapport à la moyenne et la variance</a:t>
            </a:r>
          </a:p>
        </p:txBody>
      </p:sp>
      <p:sp>
        <p:nvSpPr>
          <p:cNvPr id="1292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293" name="Corrélation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buAutoNum type="arabicPeriod" startAt="4"/>
            </a:lvl1pPr>
          </a:lstStyle>
          <a:p>
            <a:pPr/>
            <a:r>
              <a:t>Corrélation</a:t>
            </a:r>
          </a:p>
        </p:txBody>
      </p:sp>
      <p:sp>
        <p:nvSpPr>
          <p:cNvPr id="1315" name="Connection Line"/>
          <p:cNvSpPr/>
          <p:nvPr/>
        </p:nvSpPr>
        <p:spPr>
          <a:xfrm>
            <a:off x="3009074" y="3728484"/>
            <a:ext cx="2151416" cy="1833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8367" fill="norm" stroke="1" extrusionOk="0">
                <a:moveTo>
                  <a:pt x="21600" y="18367"/>
                </a:moveTo>
                <a:cubicBezTo>
                  <a:pt x="17051" y="2289"/>
                  <a:pt x="9851" y="-3233"/>
                  <a:pt x="0" y="1800"/>
                </a:cubicBezTo>
              </a:path>
            </a:pathLst>
          </a:custGeom>
          <a:ln w="25400">
            <a:solidFill>
              <a:srgbClr val="0433FF"/>
            </a:solidFill>
            <a:headEnd type="triangle" len="sm"/>
            <a:tailEnd type="stealth"/>
          </a:ln>
        </p:spPr>
        <p:txBody>
          <a:bodyPr/>
          <a:lstStyle/>
          <a:p>
            <a:pPr/>
          </a:p>
        </p:txBody>
      </p:sp>
      <p:sp>
        <p:nvSpPr>
          <p:cNvPr id="1316" name="Connection Line"/>
          <p:cNvSpPr/>
          <p:nvPr/>
        </p:nvSpPr>
        <p:spPr>
          <a:xfrm>
            <a:off x="7629544" y="5112340"/>
            <a:ext cx="1417601" cy="7931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cubicBezTo>
                  <a:pt x="20750" y="16518"/>
                  <a:pt x="13550" y="9318"/>
                  <a:pt x="0" y="0"/>
                </a:cubicBezTo>
              </a:path>
            </a:pathLst>
          </a:custGeom>
          <a:ln w="25400">
            <a:solidFill>
              <a:srgbClr val="0433FF"/>
            </a:solidFill>
            <a:headEnd type="triangle" len="sm"/>
            <a:tailEnd type="stealth"/>
          </a:ln>
        </p:spPr>
        <p:txBody>
          <a:bodyPr/>
          <a:lstStyle/>
          <a:p>
            <a:pPr/>
          </a:p>
        </p:txBody>
      </p:sp>
      <p:sp>
        <p:nvSpPr>
          <p:cNvPr id="1317" name="Connection Line"/>
          <p:cNvSpPr/>
          <p:nvPr/>
        </p:nvSpPr>
        <p:spPr>
          <a:xfrm>
            <a:off x="3893076" y="6725749"/>
            <a:ext cx="74486" cy="4162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121" h="21600" fill="norm" stroke="1" extrusionOk="0">
                <a:moveTo>
                  <a:pt x="19845" y="0"/>
                </a:moveTo>
                <a:cubicBezTo>
                  <a:pt x="21600" y="7566"/>
                  <a:pt x="14985" y="14766"/>
                  <a:pt x="0" y="21600"/>
                </a:cubicBezTo>
              </a:path>
            </a:pathLst>
          </a:custGeom>
          <a:ln w="25400">
            <a:solidFill>
              <a:srgbClr val="FF2D7F"/>
            </a:solidFill>
            <a:headEnd type="triangle" len="sm"/>
            <a:tailEnd type="stealth"/>
          </a:ln>
        </p:spPr>
        <p:txBody>
          <a:bodyPr/>
          <a:lstStyle/>
          <a:p>
            <a:pPr/>
          </a:p>
        </p:txBody>
      </p:sp>
      <p:sp>
        <p:nvSpPr>
          <p:cNvPr id="1318" name="Connection Line"/>
          <p:cNvSpPr/>
          <p:nvPr/>
        </p:nvSpPr>
        <p:spPr>
          <a:xfrm>
            <a:off x="3277628" y="7788856"/>
            <a:ext cx="2152902" cy="8316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554" fill="norm" stroke="1" extrusionOk="0">
                <a:moveTo>
                  <a:pt x="0" y="130"/>
                </a:moveTo>
                <a:cubicBezTo>
                  <a:pt x="14151" y="-1046"/>
                  <a:pt x="21351" y="5762"/>
                  <a:pt x="21600" y="20554"/>
                </a:cubicBezTo>
              </a:path>
            </a:pathLst>
          </a:custGeom>
          <a:ln w="25400">
            <a:solidFill>
              <a:srgbClr val="FF2D7F"/>
            </a:solidFill>
            <a:headEnd type="triangle" len="sm"/>
            <a:tailEnd type="stealth"/>
          </a:ln>
        </p:spPr>
        <p:txBody>
          <a:bodyPr/>
          <a:lstStyle/>
          <a:p>
            <a:pPr/>
          </a:p>
        </p:txBody>
      </p:sp>
      <p:sp>
        <p:nvSpPr>
          <p:cNvPr id="1319" name="Connection Line"/>
          <p:cNvSpPr/>
          <p:nvPr/>
        </p:nvSpPr>
        <p:spPr>
          <a:xfrm>
            <a:off x="9977777" y="2705268"/>
            <a:ext cx="67653" cy="8251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8722" h="21600" fill="norm" stroke="1" extrusionOk="0">
                <a:moveTo>
                  <a:pt x="1324" y="21600"/>
                </a:moveTo>
                <a:cubicBezTo>
                  <a:pt x="-2878" y="15756"/>
                  <a:pt x="2921" y="8556"/>
                  <a:pt x="18722" y="0"/>
                </a:cubicBezTo>
              </a:path>
            </a:pathLst>
          </a:custGeom>
          <a:ln w="25400">
            <a:solidFill>
              <a:srgbClr val="3E8100"/>
            </a:solidFill>
            <a:headEnd type="triangle" len="sm"/>
            <a:tailEnd type="stealth"/>
          </a:ln>
        </p:spPr>
        <p:txBody>
          <a:bodyPr/>
          <a:lstStyle/>
          <a:p>
            <a:pPr/>
          </a:p>
        </p:txBody>
      </p:sp>
      <p:sp>
        <p:nvSpPr>
          <p:cNvPr id="1320" name="Connection Line"/>
          <p:cNvSpPr/>
          <p:nvPr/>
        </p:nvSpPr>
        <p:spPr>
          <a:xfrm>
            <a:off x="10757734" y="4918260"/>
            <a:ext cx="49936" cy="103247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385" h="21600" fill="norm" stroke="1" extrusionOk="0">
                <a:moveTo>
                  <a:pt x="0" y="21600"/>
                </a:moveTo>
                <a:cubicBezTo>
                  <a:pt x="19526" y="17048"/>
                  <a:pt x="21600" y="9848"/>
                  <a:pt x="6221" y="0"/>
                </a:cubicBezTo>
              </a:path>
            </a:pathLst>
          </a:custGeom>
          <a:ln w="25400">
            <a:solidFill>
              <a:srgbClr val="3E8100"/>
            </a:solidFill>
            <a:headEnd type="triangle" len="sm"/>
            <a:tailEnd type="stealth"/>
          </a:ln>
        </p:spPr>
        <p:txBody>
          <a:bodyPr/>
          <a:lstStyle/>
          <a:p>
            <a:pPr/>
          </a:p>
        </p:txBody>
      </p:sp>
      <p:sp>
        <p:nvSpPr>
          <p:cNvPr id="1321" name="Connection Line"/>
          <p:cNvSpPr/>
          <p:nvPr/>
        </p:nvSpPr>
        <p:spPr>
          <a:xfrm>
            <a:off x="5067754" y="6613111"/>
            <a:ext cx="1843352" cy="4995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cubicBezTo>
                  <a:pt x="3250" y="9394"/>
                  <a:pt x="10450" y="16594"/>
                  <a:pt x="21600" y="21600"/>
                </a:cubicBezTo>
              </a:path>
            </a:pathLst>
          </a:custGeom>
          <a:ln w="25400">
            <a:solidFill>
              <a:srgbClr val="FF8100"/>
            </a:solidFill>
            <a:headEnd type="triangle" len="sm"/>
            <a:tailEnd type="stealth"/>
          </a:ln>
        </p:spPr>
        <p:txBody>
          <a:bodyPr/>
          <a:lstStyle/>
          <a:p>
            <a:pPr/>
          </a:p>
        </p:txBody>
      </p:sp>
      <p:sp>
        <p:nvSpPr>
          <p:cNvPr id="1322" name="Connection Line"/>
          <p:cNvSpPr/>
          <p:nvPr/>
        </p:nvSpPr>
        <p:spPr>
          <a:xfrm>
            <a:off x="9392037" y="7993805"/>
            <a:ext cx="5550" cy="535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cubicBezTo>
                  <a:pt x="7093" y="7265"/>
                  <a:pt x="14293" y="14465"/>
                  <a:pt x="21600" y="21600"/>
                </a:cubicBezTo>
              </a:path>
            </a:pathLst>
          </a:custGeom>
          <a:ln w="25400">
            <a:solidFill>
              <a:srgbClr val="FF8100"/>
            </a:solidFill>
            <a:headEnd type="triangle" len="sm"/>
            <a:tailEnd type="stealth"/>
          </a:ln>
        </p:spPr>
        <p:txBody>
          <a:bodyPr/>
          <a:lstStyle/>
          <a:p>
            <a:pPr/>
          </a:p>
        </p:txBody>
      </p:sp>
      <p:sp>
        <p:nvSpPr>
          <p:cNvPr id="1302" name="moyenne de"/>
          <p:cNvSpPr/>
          <p:nvPr/>
        </p:nvSpPr>
        <p:spPr>
          <a:xfrm>
            <a:off x="10089915" y="2474599"/>
            <a:ext cx="1597482" cy="4610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6200" tIns="76200" rIns="76200" bIns="76200" anchor="ctr">
            <a:spAutoFit/>
          </a:bodyPr>
          <a:lstStyle/>
          <a:p>
            <a:pPr algn="ctr" defTabSz="457200">
              <a:spcBef>
                <a:spcPts val="0"/>
              </a:spcBef>
              <a:defRPr>
                <a:solidFill>
                  <a:srgbClr val="4F8F00"/>
                </a:solidFill>
              </a:defRPr>
            </a:pPr>
            <a:r>
              <a:t>moyenne de </a:t>
            </a:r>
            <a14:m>
              <m:oMath>
                <m:r>
                  <a:rPr xmlns:a="http://schemas.openxmlformats.org/drawingml/2006/main" sz="2100" i="1">
                    <a:solidFill>
                      <a:srgbClr val="4E8F00"/>
                    </a:solidFill>
                    <a:latin typeface="Cambria Math" panose="02040503050406030204" pitchFamily="18" charset="0"/>
                  </a:rPr>
                  <m:t>h</m:t>
                </m:r>
              </m:oMath>
            </a14:m>
          </a:p>
        </p:txBody>
      </p:sp>
      <p:sp>
        <p:nvSpPr>
          <p:cNvPr id="1303" name="moyenne de   vis-à-vis"/>
          <p:cNvSpPr/>
          <p:nvPr/>
        </p:nvSpPr>
        <p:spPr>
          <a:xfrm>
            <a:off x="338899" y="3630299"/>
            <a:ext cx="2670190" cy="4610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6200" tIns="76200" rIns="76200" bIns="76200" anchor="ctr">
            <a:spAutoFit/>
          </a:bodyPr>
          <a:lstStyle/>
          <a:p>
            <a:pPr algn="ctr" defTabSz="457200">
              <a:spcBef>
                <a:spcPts val="0"/>
              </a:spcBef>
              <a:defRPr>
                <a:solidFill>
                  <a:srgbClr val="0433FF"/>
                </a:solidFill>
              </a:defRPr>
            </a:pPr>
            <a:r>
              <a:t>moyenne de </a:t>
            </a:r>
            <a14:m>
              <m:oMath>
                <m:r>
                  <a:rPr xmlns:a="http://schemas.openxmlformats.org/drawingml/2006/main" sz="2000" i="1">
                    <a:solidFill>
                      <a:srgbClr val="0432FF"/>
                    </a:solidFill>
                    <a:latin typeface="Cambria Math" panose="02040503050406030204" pitchFamily="18" charset="0"/>
                  </a:rPr>
                  <m:t>f</m:t>
                </m:r>
              </m:oMath>
            </a14:m>
            <a:r>
              <a:t> vis-à-vis </a:t>
            </a:r>
            <a14:m>
              <m:oMath>
                <m:r>
                  <a:rPr xmlns:a="http://schemas.openxmlformats.org/drawingml/2006/main" sz="2100" i="1">
                    <a:solidFill>
                      <a:srgbClr val="0432FF"/>
                    </a:solidFill>
                    <a:latin typeface="Cambria Math" panose="02040503050406030204" pitchFamily="18" charset="0"/>
                  </a:rPr>
                  <m:t>h</m:t>
                </m:r>
              </m:oMath>
            </a14:m>
          </a:p>
        </p:txBody>
      </p:sp>
      <p:sp>
        <p:nvSpPr>
          <p:cNvPr id="1304" name="variance de"/>
          <p:cNvSpPr/>
          <p:nvPr/>
        </p:nvSpPr>
        <p:spPr>
          <a:xfrm>
            <a:off x="10160857" y="8137844"/>
            <a:ext cx="1526541" cy="4610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6200" tIns="76200" rIns="76200" bIns="76200" anchor="ctr">
            <a:spAutoFit/>
          </a:bodyPr>
          <a:lstStyle/>
          <a:p>
            <a:pPr algn="ctr" defTabSz="457200">
              <a:spcBef>
                <a:spcPts val="0"/>
              </a:spcBef>
              <a:defRPr>
                <a:solidFill>
                  <a:srgbClr val="ED7700"/>
                </a:solidFill>
              </a:defRPr>
            </a:pPr>
            <a:r>
              <a:t>variance de </a:t>
            </a:r>
            <a14:m>
              <m:oMath>
                <m:r>
                  <a:rPr xmlns:a="http://schemas.openxmlformats.org/drawingml/2006/main" sz="2100" i="1">
                    <a:solidFill>
                      <a:srgbClr val="ED7600"/>
                    </a:solidFill>
                    <a:latin typeface="Cambria Math" panose="02040503050406030204" pitchFamily="18" charset="0"/>
                  </a:rPr>
                  <m:t>h</m:t>
                </m:r>
              </m:oMath>
            </a14:m>
          </a:p>
        </p:txBody>
      </p:sp>
      <p:sp>
        <p:nvSpPr>
          <p:cNvPr id="1305" name="variance de   vis-à-vis"/>
          <p:cNvSpPr/>
          <p:nvPr/>
        </p:nvSpPr>
        <p:spPr>
          <a:xfrm>
            <a:off x="5430529" y="8620553"/>
            <a:ext cx="2603116" cy="46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6200" tIns="76200" rIns="76200" bIns="76200" anchor="ctr">
            <a:spAutoFit/>
          </a:bodyPr>
          <a:lstStyle/>
          <a:p>
            <a:pPr algn="ctr" defTabSz="457200">
              <a:spcBef>
                <a:spcPts val="0"/>
              </a:spcBef>
              <a:defRPr>
                <a:solidFill>
                  <a:srgbClr val="FF2F92"/>
                </a:solidFill>
              </a:defRPr>
            </a:pPr>
            <a:r>
              <a:t>variance de </a:t>
            </a:r>
            <a14:m>
              <m:oMath>
                <m:r>
                  <a:rPr xmlns:a="http://schemas.openxmlformats.org/drawingml/2006/main" sz="2100" i="1">
                    <a:solidFill>
                      <a:srgbClr val="FF2F92"/>
                    </a:solidFill>
                    <a:latin typeface="Cambria Math" panose="02040503050406030204" pitchFamily="18" charset="0"/>
                  </a:rPr>
                  <m:t>f</m:t>
                </m:r>
              </m:oMath>
            </a14:m>
            <a:r>
              <a:t> vis-à-vis </a:t>
            </a:r>
            <a14:m>
              <m:oMath>
                <m:r>
                  <a:rPr xmlns:a="http://schemas.openxmlformats.org/drawingml/2006/main" sz="2100" i="1">
                    <a:solidFill>
                      <a:srgbClr val="FF2F92"/>
                    </a:solidFill>
                    <a:latin typeface="Cambria Math" panose="02040503050406030204" pitchFamily="18" charset="0"/>
                  </a:rPr>
                  <m:t>h</m:t>
                </m:r>
              </m:oMath>
            </a14:m>
          </a:p>
        </p:txBody>
      </p:sp>
      <p:sp>
        <p:nvSpPr>
          <p:cNvPr id="1306" name="Circle"/>
          <p:cNvSpPr/>
          <p:nvPr/>
        </p:nvSpPr>
        <p:spPr>
          <a:xfrm>
            <a:off x="10517175" y="5946775"/>
            <a:ext cx="339726" cy="339726"/>
          </a:xfrm>
          <a:prstGeom prst="ellipse">
            <a:avLst/>
          </a:prstGeom>
          <a:ln w="19050">
            <a:solidFill>
              <a:srgbClr val="000000">
                <a:alpha val="0"/>
              </a:srgbClr>
            </a:solidFill>
          </a:ln>
          <a:effectLst>
            <a:outerShdw sx="100000" sy="100000" kx="0" ky="0" algn="b" rotWithShape="0" blurRad="38100" dist="114300" dir="2700000">
              <a:srgbClr val="929292">
                <a:alpha val="49999"/>
              </a:srgbClr>
            </a:outerShdw>
          </a:effectLst>
        </p:spPr>
        <p:txBody>
          <a:bodyPr lIns="76200" tIns="76200" rIns="76200" bIns="76200" anchor="ctr"/>
          <a:lstStyle/>
          <a:p>
            <a:pPr algn="ctr" defTabSz="457200">
              <a:spcBef>
                <a:spcPts val="0"/>
              </a:spcBef>
              <a:defRPr>
                <a:solidFill>
                  <a:srgbClr val="232A32"/>
                </a:solidFill>
              </a:defRPr>
            </a:pPr>
          </a:p>
        </p:txBody>
      </p:sp>
      <p:sp>
        <p:nvSpPr>
          <p:cNvPr id="1307" name="Oval"/>
          <p:cNvSpPr/>
          <p:nvPr/>
        </p:nvSpPr>
        <p:spPr>
          <a:xfrm>
            <a:off x="8377909" y="5906789"/>
            <a:ext cx="1026372" cy="390185"/>
          </a:xfrm>
          <a:prstGeom prst="ellipse">
            <a:avLst/>
          </a:prstGeom>
          <a:ln w="19050">
            <a:solidFill>
              <a:srgbClr val="000000">
                <a:alpha val="0"/>
              </a:srgbClr>
            </a:solidFill>
          </a:ln>
          <a:effectLst>
            <a:outerShdw sx="100000" sy="100000" kx="0" ky="0" algn="b" rotWithShape="0" blurRad="38100" dist="114300" dir="2700000">
              <a:srgbClr val="929292">
                <a:alpha val="49999"/>
              </a:srgbClr>
            </a:outerShdw>
          </a:effectLst>
        </p:spPr>
        <p:txBody>
          <a:bodyPr lIns="76200" tIns="76200" rIns="76200" bIns="76200" anchor="ctr"/>
          <a:lstStyle/>
          <a:p>
            <a:pPr algn="ctr" defTabSz="457200">
              <a:spcBef>
                <a:spcPts val="0"/>
              </a:spcBef>
              <a:defRPr>
                <a:solidFill>
                  <a:srgbClr val="232A32"/>
                </a:solidFill>
              </a:defRPr>
            </a:pPr>
          </a:p>
        </p:txBody>
      </p:sp>
      <p:sp>
        <p:nvSpPr>
          <p:cNvPr id="1308" name="Circle"/>
          <p:cNvSpPr/>
          <p:nvPr/>
        </p:nvSpPr>
        <p:spPr>
          <a:xfrm>
            <a:off x="4733925" y="6143625"/>
            <a:ext cx="325749" cy="325749"/>
          </a:xfrm>
          <a:prstGeom prst="ellipse">
            <a:avLst/>
          </a:prstGeom>
          <a:ln w="19050">
            <a:solidFill>
              <a:srgbClr val="000000">
                <a:alpha val="0"/>
              </a:srgbClr>
            </a:solidFill>
          </a:ln>
          <a:effectLst>
            <a:outerShdw sx="100000" sy="100000" kx="0" ky="0" algn="b" rotWithShape="0" blurRad="38100" dist="114300" dir="2700000">
              <a:srgbClr val="929292">
                <a:alpha val="49999"/>
              </a:srgbClr>
            </a:outerShdw>
          </a:effectLst>
        </p:spPr>
        <p:txBody>
          <a:bodyPr lIns="76200" tIns="76200" rIns="76200" bIns="76200" anchor="ctr"/>
          <a:lstStyle/>
          <a:p>
            <a:pPr algn="ctr" defTabSz="457200">
              <a:spcBef>
                <a:spcPts val="0"/>
              </a:spcBef>
              <a:defRPr>
                <a:solidFill>
                  <a:srgbClr val="232A32"/>
                </a:solidFill>
              </a:defRPr>
            </a:pPr>
          </a:p>
        </p:txBody>
      </p:sp>
      <p:sp>
        <p:nvSpPr>
          <p:cNvPr id="1309" name="Circle"/>
          <p:cNvSpPr/>
          <p:nvPr/>
        </p:nvSpPr>
        <p:spPr>
          <a:xfrm>
            <a:off x="3628817" y="6030809"/>
            <a:ext cx="433492" cy="433492"/>
          </a:xfrm>
          <a:prstGeom prst="ellipse">
            <a:avLst/>
          </a:prstGeom>
          <a:ln w="19050">
            <a:solidFill>
              <a:srgbClr val="000000">
                <a:alpha val="0"/>
              </a:srgbClr>
            </a:solidFill>
          </a:ln>
          <a:effectLst>
            <a:outerShdw sx="100000" sy="100000" kx="0" ky="0" algn="b" rotWithShape="0" blurRad="38100" dist="114300" dir="2700000">
              <a:srgbClr val="929292">
                <a:alpha val="49999"/>
              </a:srgbClr>
            </a:outerShdw>
          </a:effectLst>
        </p:spPr>
        <p:txBody>
          <a:bodyPr lIns="76200" tIns="76200" rIns="76200" bIns="76200" anchor="ctr"/>
          <a:lstStyle/>
          <a:p>
            <a:pPr algn="ctr" defTabSz="457200">
              <a:spcBef>
                <a:spcPts val="0"/>
              </a:spcBef>
              <a:defRPr>
                <a:solidFill>
                  <a:srgbClr val="232A32"/>
                </a:solidFill>
              </a:defRPr>
            </a:pPr>
          </a:p>
        </p:txBody>
      </p:sp>
      <p:pic>
        <p:nvPicPr>
          <p:cNvPr id="1310" name="MathTypeImage.pdf" descr="MathTypeImage.pdf"/>
          <p:cNvPicPr>
            <a:picLocks noChangeAspect="1"/>
          </p:cNvPicPr>
          <p:nvPr/>
        </p:nvPicPr>
        <p:blipFill>
          <a:blip r:embed="rId4">
            <a:extLst/>
          </a:blip>
          <a:srcRect l="0" t="0" r="0" b="0"/>
          <a:stretch>
            <a:fillRect/>
          </a:stretch>
        </p:blipFill>
        <p:spPr>
          <a:xfrm>
            <a:off x="8713390" y="3787960"/>
            <a:ext cx="3948444" cy="917059"/>
          </a:xfrm>
          <a:prstGeom prst="rect">
            <a:avLst/>
          </a:prstGeom>
          <a:ln w="12700">
            <a:miter lim="400000"/>
          </a:ln>
        </p:spPr>
      </p:pic>
      <p:pic>
        <p:nvPicPr>
          <p:cNvPr id="1311" name="MathTypeImage.pdf" descr="MathTypeImage.pdf"/>
          <p:cNvPicPr>
            <a:picLocks noChangeAspect="1"/>
          </p:cNvPicPr>
          <p:nvPr/>
        </p:nvPicPr>
        <p:blipFill>
          <a:blip r:embed="rId5">
            <a:extLst/>
          </a:blip>
          <a:srcRect l="0" t="0" r="0" b="0"/>
          <a:stretch>
            <a:fillRect/>
          </a:stretch>
        </p:blipFill>
        <p:spPr>
          <a:xfrm>
            <a:off x="3145670" y="4047525"/>
            <a:ext cx="5181255" cy="829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312" name="MathTypeImage.pdf" descr="MathTypeImage.pdf"/>
          <p:cNvPicPr>
            <a:picLocks noChangeAspect="1"/>
          </p:cNvPicPr>
          <p:nvPr/>
        </p:nvPicPr>
        <p:blipFill>
          <a:blip r:embed="rId6">
            <a:extLst/>
          </a:blip>
          <a:srcRect l="0" t="0" r="0" b="0"/>
          <a:stretch>
            <a:fillRect/>
          </a:stretch>
        </p:blipFill>
        <p:spPr>
          <a:xfrm>
            <a:off x="493550" y="7367472"/>
            <a:ext cx="5568243" cy="853372"/>
          </a:xfrm>
          <a:prstGeom prst="rect">
            <a:avLst/>
          </a:prstGeom>
          <a:ln w="12700">
            <a:miter lim="400000"/>
          </a:ln>
        </p:spPr>
      </p:pic>
      <p:pic>
        <p:nvPicPr>
          <p:cNvPr id="1313" name="Image" descr="Image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7055613" y="6741664"/>
            <a:ext cx="4817984" cy="1082694"/>
          </a:xfrm>
          <a:prstGeom prst="rect">
            <a:avLst/>
          </a:prstGeom>
          <a:ln w="12700">
            <a:miter lim="400000"/>
          </a:ln>
        </p:spPr>
      </p:pic>
      <p:pic>
        <p:nvPicPr>
          <p:cNvPr id="1314" name="Image" descr="Image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2339819" y="5648474"/>
            <a:ext cx="8784535" cy="94712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Class="entr" nodeType="after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after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ntr" nodeType="afterEffect" presetSubtype="0" presetID="1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1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nodeType="afterEffect" presetSubtype="0" presetID="1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Subtype="0" presetID="1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1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Class="entr" nodeType="afterEffect" presetSubtype="0" presetID="1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1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Class="entr" nodeType="afterEffect" presetSubtype="0" presetID="1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1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Class="entr" nodeType="clickEffect" presetSubtype="0" presetID="1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1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Class="entr" nodeType="afterEffect" presetSubtype="0" presetID="1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9" fill="hold"/>
                                        <p:tgtEl>
                                          <p:spTgt spid="1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Class="entr" nodeType="afterEffect" presetSubtype="0" presetID="1" grpId="1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1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303" grpId="4"/>
      <p:bldP build="whole" bldLvl="1" animBg="1" rev="0" advAuto="0" spid="1304" grpId="7"/>
      <p:bldP build="whole" bldLvl="1" animBg="1" rev="0" advAuto="0" spid="1319" grpId="2"/>
      <p:bldP build="whole" bldLvl="1" animBg="1" rev="0" advAuto="0" spid="1320" grpId="3"/>
      <p:bldP build="whole" bldLvl="1" animBg="1" rev="0" advAuto="0" spid="1321" grpId="8"/>
      <p:bldP build="whole" bldLvl="1" animBg="1" rev="0" advAuto="0" spid="1317" grpId="11"/>
      <p:bldP build="whole" bldLvl="1" animBg="1" rev="0" advAuto="0" spid="1305" grpId="10"/>
      <p:bldP build="whole" bldLvl="1" animBg="1" rev="0" advAuto="0" spid="1318" grpId="12"/>
      <p:bldP build="whole" bldLvl="1" animBg="1" rev="0" advAuto="0" spid="1302" grpId="1"/>
      <p:bldP build="whole" bldLvl="1" animBg="1" rev="0" advAuto="0" spid="1316" grpId="6"/>
      <p:bldP build="whole" bldLvl="1" animBg="1" rev="0" advAuto="0" spid="1322" grpId="9"/>
      <p:bldP build="whole" bldLvl="1" animBg="1" rev="0" advAuto="0" spid="1315" grpId="5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4" name="Slide Number"/>
          <p:cNvSpPr txBox="1"/>
          <p:nvPr>
            <p:ph type="sldNum" sz="quarter" idx="2"/>
          </p:nvPr>
        </p:nvSpPr>
        <p:spPr>
          <a:xfrm>
            <a:off x="11658092" y="8886613"/>
            <a:ext cx="371349" cy="38703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325" name="Coefficients de la corrélation"/>
          <p:cNvSpPr txBox="1"/>
          <p:nvPr>
            <p:ph type="title" idx="4294967295"/>
          </p:nvPr>
        </p:nvSpPr>
        <p:spPr>
          <a:xfrm>
            <a:off x="975359" y="-243841"/>
            <a:ext cx="11054082" cy="1625601"/>
          </a:xfrm>
          <a:prstGeom prst="rect">
            <a:avLst/>
          </a:prstGeom>
        </p:spPr>
        <p:txBody>
          <a:bodyPr lIns="65023" tIns="65023" rIns="65023" bIns="65023"/>
          <a:lstStyle>
            <a:lvl1pPr marL="0" indent="0" defTabSz="1300480">
              <a:buSzTx/>
              <a:buNone/>
              <a:defRPr b="0" cap="none" sz="50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Coefficients de la corrélation</a:t>
            </a:r>
          </a:p>
        </p:txBody>
      </p:sp>
      <p:sp>
        <p:nvSpPr>
          <p:cNvPr id="1326" name="Application : repérer les cimes"/>
          <p:cNvSpPr txBox="1"/>
          <p:nvPr/>
        </p:nvSpPr>
        <p:spPr>
          <a:xfrm>
            <a:off x="2787904" y="9076266"/>
            <a:ext cx="7781206" cy="4483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>
            <a:lvl1pPr algn="ctr" defTabSz="1300480">
              <a:spcBef>
                <a:spcPts val="0"/>
              </a:spcBef>
              <a:buClrTx/>
              <a:defRPr b="1" sz="2200">
                <a:solidFill>
                  <a:srgbClr val="000000"/>
                </a:solidFill>
              </a:defRPr>
            </a:lvl1pPr>
          </a:lstStyle>
          <a:p>
            <a:pPr/>
            <a:r>
              <a:t>Application : repérer les cimes</a:t>
            </a:r>
          </a:p>
        </p:txBody>
      </p:sp>
      <p:pic>
        <p:nvPicPr>
          <p:cNvPr id="1327" name="correlationArbres" descr="correlationArbres"/>
          <p:cNvPicPr>
            <a:picLocks noChangeAspect="1"/>
          </p:cNvPicPr>
          <p:nvPr/>
        </p:nvPicPr>
        <p:blipFill>
          <a:blip r:embed="rId2">
            <a:extLst/>
          </a:blip>
          <a:srcRect l="26866" t="10638" r="23880" b="0"/>
          <a:stretch>
            <a:fillRect/>
          </a:stretch>
        </p:blipFill>
        <p:spPr>
          <a:xfrm>
            <a:off x="1923626" y="5432213"/>
            <a:ext cx="3605672" cy="3278294"/>
          </a:xfrm>
          <a:prstGeom prst="rect">
            <a:avLst/>
          </a:prstGeom>
          <a:ln w="12700">
            <a:miter lim="400000"/>
          </a:ln>
        </p:spPr>
      </p:pic>
      <p:pic>
        <p:nvPicPr>
          <p:cNvPr id="1328" name="correlationArbre2" descr="correlationArbre2"/>
          <p:cNvPicPr>
            <a:picLocks noChangeAspect="1"/>
          </p:cNvPicPr>
          <p:nvPr/>
        </p:nvPicPr>
        <p:blipFill>
          <a:blip r:embed="rId3">
            <a:extLst/>
          </a:blip>
          <a:srcRect l="26866" t="10638" r="23880" b="0"/>
          <a:stretch>
            <a:fillRect/>
          </a:stretch>
        </p:blipFill>
        <p:spPr>
          <a:xfrm>
            <a:off x="7563555" y="5513493"/>
            <a:ext cx="3605672" cy="3278294"/>
          </a:xfrm>
          <a:prstGeom prst="rect">
            <a:avLst/>
          </a:prstGeom>
          <a:ln w="12700">
            <a:miter lim="400000"/>
          </a:ln>
        </p:spPr>
      </p:pic>
      <p:sp>
        <p:nvSpPr>
          <p:cNvPr id="1329" name="Image originale : h est entouré de pointillés"/>
          <p:cNvSpPr txBox="1"/>
          <p:nvPr/>
        </p:nvSpPr>
        <p:spPr>
          <a:xfrm>
            <a:off x="1934463" y="8597617"/>
            <a:ext cx="3879767" cy="7785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>
            <a:lvl1pPr defTabSz="1300480">
              <a:spcBef>
                <a:spcPts val="0"/>
              </a:spcBef>
              <a:buClrTx/>
              <a:defRPr sz="2200">
                <a:solidFill>
                  <a:srgbClr val="000000"/>
                </a:solidFill>
              </a:defRPr>
            </a:lvl1pPr>
          </a:lstStyle>
          <a:p>
            <a:pPr/>
            <a:r>
              <a:t>Image originale : h est entouré de pointillés</a:t>
            </a:r>
          </a:p>
        </p:txBody>
      </p:sp>
      <p:sp>
        <p:nvSpPr>
          <p:cNvPr id="1330" name="Image de corrélation"/>
          <p:cNvSpPr txBox="1"/>
          <p:nvPr/>
        </p:nvSpPr>
        <p:spPr>
          <a:xfrm>
            <a:off x="7678250" y="8737600"/>
            <a:ext cx="3879767" cy="4483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>
            <a:lvl1pPr defTabSz="1300480">
              <a:spcBef>
                <a:spcPts val="0"/>
              </a:spcBef>
              <a:buClrTx/>
              <a:defRPr sz="2200">
                <a:solidFill>
                  <a:srgbClr val="000000"/>
                </a:solidFill>
              </a:defRPr>
            </a:lvl1pPr>
          </a:lstStyle>
          <a:p>
            <a:pPr/>
            <a:r>
              <a:t>Image de corrélation</a:t>
            </a:r>
          </a:p>
        </p:txBody>
      </p:sp>
      <p:pic>
        <p:nvPicPr>
          <p:cNvPr id="1331" name="image.pdf" descr="image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809804" y="1411111"/>
            <a:ext cx="7385192" cy="349052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3" name="Source : PM Jodoin Source : PM Jodoin" descr="Source : PM Jodoin Source : PM Jodoin"/>
          <p:cNvPicPr>
            <a:picLocks noChangeAspect="0"/>
          </p:cNvPicPr>
          <p:nvPr>
            <p:ph type="body" idx="21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88900" y="8912411"/>
            <a:ext cx="6108700" cy="587190"/>
          </a:xfrm>
          <a:prstGeom prst="rect">
            <a:avLst/>
          </a:prstGeom>
          <a:ln w="9525">
            <a:round/>
          </a:ln>
          <a:effectLst>
            <a:outerShdw sx="100000" sy="100000" kx="0" ky="0" algn="b" rotWithShape="0" blurRad="12700" dist="12700" dir="1980000">
              <a:srgbClr val="D6D6D6"/>
            </a:outerShdw>
          </a:effectLst>
        </p:spPr>
      </p:pic>
      <p:sp>
        <p:nvSpPr>
          <p:cNvPr id="1334" name="2D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2D</a:t>
            </a:r>
          </a:p>
        </p:txBody>
      </p:sp>
      <p:sp>
        <p:nvSpPr>
          <p:cNvPr id="1335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336" name="Corrélation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buAutoNum type="arabicPeriod" startAt="4"/>
            </a:lvl1pPr>
          </a:lstStyle>
          <a:p>
            <a:pPr/>
            <a:r>
              <a:t>Corrélation</a:t>
            </a:r>
          </a:p>
        </p:txBody>
      </p:sp>
      <p:pic>
        <p:nvPicPr>
          <p:cNvPr id="1337" name="Chaise.tiff" descr="Chaise.tiff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327400" y="3240428"/>
            <a:ext cx="4284903" cy="4432301"/>
          </a:xfrm>
          <a:prstGeom prst="rect">
            <a:avLst/>
          </a:prstGeom>
        </p:spPr>
      </p:pic>
      <p:pic>
        <p:nvPicPr>
          <p:cNvPr id="1338" name="chaise_correl.tiff" descr="chaise_correl.tiff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077200" y="3291383"/>
            <a:ext cx="4279900" cy="4338217"/>
          </a:xfrm>
          <a:prstGeom prst="rect">
            <a:avLst/>
          </a:prstGeom>
        </p:spPr>
      </p:pic>
      <p:pic>
        <p:nvPicPr>
          <p:cNvPr id="1339" name="droppedImage.tiff" descr="droppedImage.tiff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041400" y="4251456"/>
            <a:ext cx="1244600" cy="1936488"/>
          </a:xfrm>
          <a:prstGeom prst="rect">
            <a:avLst/>
          </a:prstGeom>
        </p:spPr>
      </p:pic>
      <p:sp>
        <p:nvSpPr>
          <p:cNvPr id="1340" name="Ceci est une chaise"/>
          <p:cNvSpPr/>
          <p:nvPr/>
        </p:nvSpPr>
        <p:spPr>
          <a:xfrm>
            <a:off x="573310" y="3743456"/>
            <a:ext cx="2180780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6200" tIns="76200" rIns="76200" bIns="76200" anchor="ctr">
            <a:spAutoFit/>
          </a:bodyPr>
          <a:lstStyle>
            <a:lvl1pPr algn="ctr">
              <a:spcBef>
                <a:spcPts val="100"/>
              </a:spcBef>
              <a:defRPr>
                <a:solidFill>
                  <a:srgbClr val="000000"/>
                </a:solidFill>
              </a:defRPr>
            </a:lvl1pPr>
          </a:lstStyle>
          <a:p>
            <a:pPr/>
            <a:r>
              <a:t>Ceci est une chaise</a:t>
            </a:r>
          </a:p>
        </p:txBody>
      </p:sp>
      <p:sp>
        <p:nvSpPr>
          <p:cNvPr id="1341" name="Trouver la chaise"/>
          <p:cNvSpPr/>
          <p:nvPr/>
        </p:nvSpPr>
        <p:spPr>
          <a:xfrm>
            <a:off x="4113336" y="2602243"/>
            <a:ext cx="1995364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6200" tIns="76200" rIns="76200" bIns="76200" anchor="ctr">
            <a:spAutoFit/>
          </a:bodyPr>
          <a:lstStyle>
            <a:lvl1pPr algn="ctr">
              <a:spcBef>
                <a:spcPts val="100"/>
              </a:spcBef>
              <a:defRPr>
                <a:solidFill>
                  <a:srgbClr val="000000"/>
                </a:solidFill>
              </a:defRPr>
            </a:lvl1pPr>
          </a:lstStyle>
          <a:p>
            <a:pPr/>
            <a:r>
              <a:t>Trouver la chaise</a:t>
            </a:r>
          </a:p>
        </p:txBody>
      </p:sp>
      <p:sp>
        <p:nvSpPr>
          <p:cNvPr id="1342" name="Résultat d’une corrélation normalisée"/>
          <p:cNvSpPr/>
          <p:nvPr/>
        </p:nvSpPr>
        <p:spPr>
          <a:xfrm>
            <a:off x="8188647" y="2602243"/>
            <a:ext cx="4057006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6200" tIns="76200" rIns="76200" bIns="76200" anchor="ctr">
            <a:spAutoFit/>
          </a:bodyPr>
          <a:lstStyle>
            <a:lvl1pPr algn="ctr">
              <a:spcBef>
                <a:spcPts val="100"/>
              </a:spcBef>
              <a:defRPr>
                <a:solidFill>
                  <a:srgbClr val="000000"/>
                </a:solidFill>
              </a:defRPr>
            </a:lvl1pPr>
          </a:lstStyle>
          <a:p>
            <a:pPr/>
            <a:r>
              <a:t>Résultat d’une corrélation normalisée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33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Class="entr" nodeType="with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13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1334" grpId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4" name="Source : Source :" descr="Source : Source :"/>
          <p:cNvPicPr>
            <a:picLocks noChangeAspect="0"/>
          </p:cNvPicPr>
          <p:nvPr>
            <p:ph type="body" idx="21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88900" y="8912411"/>
            <a:ext cx="6108700" cy="587190"/>
          </a:xfrm>
          <a:prstGeom prst="rect">
            <a:avLst/>
          </a:prstGeom>
          <a:ln w="9525">
            <a:round/>
          </a:ln>
          <a:effectLst>
            <a:outerShdw sx="100000" sy="100000" kx="0" ky="0" algn="b" rotWithShape="0" blurRad="12700" dist="12700" dir="1980000">
              <a:srgbClr val="D6D6D6"/>
            </a:outerShdw>
          </a:effectLst>
        </p:spPr>
      </p:pic>
      <p:sp>
        <p:nvSpPr>
          <p:cNvPr id="1345" name="2D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AutoNum type="arabicPeriod" startAt="2"/>
            </a:lvl1pPr>
          </a:lstStyle>
          <a:p>
            <a:pPr/>
            <a:r>
              <a:t>2D</a:t>
            </a:r>
          </a:p>
        </p:txBody>
      </p:sp>
      <p:sp>
        <p:nvSpPr>
          <p:cNvPr id="1346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347" name="Corrélation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buAutoNum type="arabicPeriod" startAt="4"/>
            </a:lvl1pPr>
          </a:lstStyle>
          <a:p>
            <a:pPr/>
            <a:r>
              <a:t>Corrélation</a:t>
            </a:r>
          </a:p>
        </p:txBody>
      </p:sp>
      <p:grpSp>
        <p:nvGrpSpPr>
          <p:cNvPr id="1350" name="Group"/>
          <p:cNvGrpSpPr/>
          <p:nvPr/>
        </p:nvGrpSpPr>
        <p:grpSpPr>
          <a:xfrm>
            <a:off x="1104900" y="3897945"/>
            <a:ext cx="1842566" cy="2178743"/>
            <a:chOff x="606785" y="216854"/>
            <a:chExt cx="1842565" cy="2178742"/>
          </a:xfrm>
        </p:grpSpPr>
        <p:pic>
          <p:nvPicPr>
            <p:cNvPr id="1348" name="bouteille.jpg" descr="bouteille.jpg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606785" y="433709"/>
              <a:ext cx="1145133" cy="1961889"/>
            </a:xfrm>
            <a:prstGeom prst="rect">
              <a:avLst/>
            </a:prstGeom>
            <a:effectLst/>
          </p:spPr>
        </p:pic>
        <p:sp>
          <p:nvSpPr>
            <p:cNvPr id="1349" name="Ceci est une bouteille"/>
            <p:cNvSpPr/>
            <p:nvPr/>
          </p:nvSpPr>
          <p:spPr>
            <a:xfrm>
              <a:off x="1179351" y="216854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76200" tIns="76200" rIns="76200" bIns="76200" numCol="1" anchor="ctr">
              <a:spAutoFit/>
            </a:bodyPr>
            <a:lstStyle>
              <a:lvl1pPr algn="ctr">
                <a:spcBef>
                  <a:spcPts val="100"/>
                </a:spcBef>
                <a:defRPr>
                  <a:solidFill>
                    <a:srgbClr val="000000"/>
                  </a:solidFill>
                </a:defRPr>
              </a:lvl1pPr>
            </a:lstStyle>
            <a:p>
              <a:pPr/>
              <a:r>
                <a:t>Ceci est une bouteille</a:t>
              </a:r>
            </a:p>
          </p:txBody>
        </p:sp>
      </p:grpSp>
      <p:grpSp>
        <p:nvGrpSpPr>
          <p:cNvPr id="1353" name="Group"/>
          <p:cNvGrpSpPr/>
          <p:nvPr/>
        </p:nvGrpSpPr>
        <p:grpSpPr>
          <a:xfrm>
            <a:off x="3556000" y="2729545"/>
            <a:ext cx="3863975" cy="5360355"/>
            <a:chOff x="-63500" y="216854"/>
            <a:chExt cx="3863975" cy="5360354"/>
          </a:xfrm>
        </p:grpSpPr>
        <p:pic>
          <p:nvPicPr>
            <p:cNvPr id="1351" name="bicyclette.jpg" descr="bicyclette.jpg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-63500" y="433709"/>
              <a:ext cx="3863975" cy="5143501"/>
            </a:xfrm>
            <a:prstGeom prst="rect">
              <a:avLst/>
            </a:prstGeom>
            <a:effectLst/>
          </p:spPr>
        </p:pic>
        <p:sp>
          <p:nvSpPr>
            <p:cNvPr id="1352" name="Trouver la bouteille"/>
            <p:cNvSpPr/>
            <p:nvPr/>
          </p:nvSpPr>
          <p:spPr>
            <a:xfrm>
              <a:off x="1868487" y="216854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76200" tIns="76200" rIns="76200" bIns="76200" numCol="1" anchor="ctr">
              <a:spAutoFit/>
            </a:bodyPr>
            <a:lstStyle>
              <a:lvl1pPr algn="ctr">
                <a:spcBef>
                  <a:spcPts val="100"/>
                </a:spcBef>
                <a:defRPr>
                  <a:solidFill>
                    <a:srgbClr val="000000"/>
                  </a:solidFill>
                </a:defRPr>
              </a:lvl1pPr>
            </a:lstStyle>
            <a:p>
              <a:pPr/>
              <a:r>
                <a:t>Trouver la bouteille</a:t>
              </a:r>
            </a:p>
          </p:txBody>
        </p:sp>
      </p:grpSp>
      <p:grpSp>
        <p:nvGrpSpPr>
          <p:cNvPr id="1356" name="Group"/>
          <p:cNvGrpSpPr/>
          <p:nvPr/>
        </p:nvGrpSpPr>
        <p:grpSpPr>
          <a:xfrm>
            <a:off x="8212911" y="2747447"/>
            <a:ext cx="3746501" cy="5362670"/>
            <a:chOff x="117152" y="216854"/>
            <a:chExt cx="3746500" cy="5362668"/>
          </a:xfrm>
        </p:grpSpPr>
        <p:pic>
          <p:nvPicPr>
            <p:cNvPr id="1354" name="normxcorr.jpg" descr="normxcorr.jpg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117152" y="433709"/>
              <a:ext cx="3746501" cy="5145815"/>
            </a:xfrm>
            <a:prstGeom prst="rect">
              <a:avLst/>
            </a:prstGeom>
            <a:effectLst/>
          </p:spPr>
        </p:pic>
        <p:sp>
          <p:nvSpPr>
            <p:cNvPr id="1355" name="Résultat d’une corrélation normalisée"/>
            <p:cNvSpPr/>
            <p:nvPr/>
          </p:nvSpPr>
          <p:spPr>
            <a:xfrm>
              <a:off x="1990402" y="216854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76200" tIns="76200" rIns="76200" bIns="76200" numCol="1" anchor="ctr">
              <a:spAutoFit/>
            </a:bodyPr>
            <a:lstStyle>
              <a:lvl1pPr algn="ctr" defTabSz="457200">
                <a:spcBef>
                  <a:spcPts val="0"/>
                </a:spcBef>
                <a:defRPr>
                  <a:solidFill>
                    <a:srgbClr val="232A32"/>
                  </a:solidFill>
                </a:defRPr>
              </a:lvl1pPr>
            </a:lstStyle>
            <a:p>
              <a:pPr/>
              <a:r>
                <a:t>Résultat d’une corrélation normalisée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353" grpId="1"/>
      <p:bldP build="whole" bldLvl="1" animBg="1" rev="0" advAuto="0" spid="1356" grpId="2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8" name="Source : Source :" descr="Source : Source :"/>
          <p:cNvPicPr>
            <a:picLocks noChangeAspect="0"/>
          </p:cNvPicPr>
          <p:nvPr>
            <p:ph type="body" idx="21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88900" y="8912411"/>
            <a:ext cx="6108700" cy="587190"/>
          </a:xfrm>
          <a:prstGeom prst="rect">
            <a:avLst/>
          </a:prstGeom>
          <a:ln w="9525">
            <a:round/>
          </a:ln>
          <a:effectLst>
            <a:outerShdw sx="100000" sy="100000" kx="0" ky="0" algn="b" rotWithShape="0" blurRad="12700" dist="12700" dir="1980000">
              <a:srgbClr val="D6D6D6"/>
            </a:outerShdw>
          </a:effectLst>
        </p:spPr>
      </p:pic>
      <p:sp>
        <p:nvSpPr>
          <p:cNvPr id="1359" name="2D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AutoNum type="arabicPeriod" startAt="2"/>
            </a:lvl1pPr>
          </a:lstStyle>
          <a:p>
            <a:pPr/>
            <a:r>
              <a:t>2D</a:t>
            </a:r>
          </a:p>
        </p:txBody>
      </p:sp>
      <p:sp>
        <p:nvSpPr>
          <p:cNvPr id="1360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361" name="barb.png" descr="barb.png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87400" y="2997200"/>
            <a:ext cx="5232400" cy="5270500"/>
          </a:xfrm>
          <a:prstGeom prst="rect">
            <a:avLst/>
          </a:prstGeom>
        </p:spPr>
      </p:pic>
      <p:grpSp>
        <p:nvGrpSpPr>
          <p:cNvPr id="1364" name="Group"/>
          <p:cNvGrpSpPr/>
          <p:nvPr/>
        </p:nvGrpSpPr>
        <p:grpSpPr>
          <a:xfrm>
            <a:off x="7759700" y="2893690"/>
            <a:ext cx="4546600" cy="5053556"/>
            <a:chOff x="-76200" y="-20004"/>
            <a:chExt cx="4546600" cy="5053555"/>
          </a:xfrm>
        </p:grpSpPr>
        <p:pic>
          <p:nvPicPr>
            <p:cNvPr id="1362" name="untitled.png" descr="untitled.png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-76200" y="413704"/>
              <a:ext cx="4546600" cy="4619847"/>
            </a:xfrm>
            <a:prstGeom prst="rect">
              <a:avLst/>
            </a:prstGeom>
            <a:effectLst/>
          </p:spPr>
        </p:pic>
        <p:sp>
          <p:nvSpPr>
            <p:cNvPr id="1363" name="Image de corrélation"/>
            <p:cNvSpPr/>
            <p:nvPr/>
          </p:nvSpPr>
          <p:spPr>
            <a:xfrm>
              <a:off x="546100" y="-20005"/>
              <a:ext cx="3302000" cy="43371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6200" tIns="76200" rIns="76200" bIns="76200" numCol="1" anchor="ctr">
              <a:spAutoFit/>
            </a:bodyPr>
            <a:lstStyle>
              <a:lvl1pPr algn="ctr" defTabSz="457200">
                <a:spcBef>
                  <a:spcPts val="0"/>
                </a:spcBef>
                <a:defRPr>
                  <a:solidFill>
                    <a:srgbClr val="232A32"/>
                  </a:solidFill>
                </a:defRPr>
              </a:lvl1pPr>
            </a:lstStyle>
            <a:p>
              <a:pPr/>
              <a:r>
                <a:t>Image de corrélation</a:t>
              </a:r>
            </a:p>
          </p:txBody>
        </p:sp>
      </p:grpSp>
      <p:sp>
        <p:nvSpPr>
          <p:cNvPr id="1365" name="Corrélation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buAutoNum type="arabicPeriod" startAt="4"/>
            </a:lvl1pPr>
          </a:lstStyle>
          <a:p>
            <a:pPr/>
            <a:r>
              <a:t>Corrélation</a:t>
            </a:r>
          </a:p>
        </p:txBody>
      </p:sp>
      <p:pic>
        <p:nvPicPr>
          <p:cNvPr id="1366" name="NezBarb.png" descr="NezBarb.png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540500" y="5448300"/>
            <a:ext cx="592546" cy="685800"/>
          </a:xfrm>
          <a:prstGeom prst="rect">
            <a:avLst/>
          </a:prstGeom>
        </p:spPr>
      </p:pic>
      <p:sp>
        <p:nvSpPr>
          <p:cNvPr id="1367" name="◦"/>
          <p:cNvSpPr/>
          <p:nvPr/>
        </p:nvSpPr>
        <p:spPr>
          <a:xfrm>
            <a:off x="6235824" y="5511800"/>
            <a:ext cx="313668" cy="609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6200" tIns="76200" rIns="76200" bIns="76200" anchor="ctr">
            <a:spAutoFit/>
          </a:bodyPr>
          <a:lstStyle>
            <a:lvl1pPr algn="ctr" defTabSz="457200">
              <a:spcBef>
                <a:spcPts val="0"/>
              </a:spcBef>
              <a:defRPr sz="3300">
                <a:solidFill>
                  <a:srgbClr val="232A32"/>
                </a:solidFill>
              </a:defRPr>
            </a:lvl1pPr>
          </a:lstStyle>
          <a:p>
            <a:pPr/>
            <a:r>
              <a:t>◦</a:t>
            </a:r>
          </a:p>
        </p:txBody>
      </p:sp>
      <p:sp>
        <p:nvSpPr>
          <p:cNvPr id="1368" name="="/>
          <p:cNvSpPr/>
          <p:nvPr/>
        </p:nvSpPr>
        <p:spPr>
          <a:xfrm>
            <a:off x="7150100" y="5511800"/>
            <a:ext cx="508000" cy="609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6200" tIns="76200" rIns="76200" bIns="76200" anchor="ctr">
            <a:spAutoFit/>
          </a:bodyPr>
          <a:lstStyle>
            <a:lvl1pPr algn="ctr" defTabSz="457200">
              <a:spcBef>
                <a:spcPts val="0"/>
              </a:spcBef>
              <a:defRPr sz="3300">
                <a:solidFill>
                  <a:srgbClr val="232A32"/>
                </a:solidFill>
              </a:defRPr>
            </a:lvl1pPr>
          </a:lstStyle>
          <a:p>
            <a:pPr/>
            <a:r>
              <a:t>=</a:t>
            </a:r>
          </a:p>
        </p:txBody>
      </p:sp>
      <p:cxnSp>
        <p:nvCxnSpPr>
          <p:cNvPr id="1369" name="Connection Line"/>
          <p:cNvCxnSpPr>
            <a:stCxn id="1371" idx="0"/>
            <a:endCxn id="1370" idx="0"/>
          </p:cNvCxnSpPr>
          <p:nvPr/>
        </p:nvCxnSpPr>
        <p:spPr>
          <a:xfrm>
            <a:off x="7889185" y="2676835"/>
            <a:ext cx="2435915" cy="1996765"/>
          </a:xfrm>
          <a:prstGeom prst="straightConnector1">
            <a:avLst/>
          </a:prstGeom>
          <a:ln w="25400">
            <a:solidFill>
              <a:srgbClr val="E32400"/>
            </a:solidFill>
            <a:headEnd type="triangle" len="sm"/>
            <a:tailEnd type="stealth"/>
          </a:ln>
        </p:spPr>
      </p:cxnSp>
      <p:sp>
        <p:nvSpPr>
          <p:cNvPr id="1370" name="Oval"/>
          <p:cNvSpPr/>
          <p:nvPr/>
        </p:nvSpPr>
        <p:spPr>
          <a:xfrm>
            <a:off x="10058400" y="4432300"/>
            <a:ext cx="533400" cy="482600"/>
          </a:xfrm>
          <a:prstGeom prst="ellipse">
            <a:avLst/>
          </a:prstGeom>
          <a:ln w="76200">
            <a:solidFill>
              <a:srgbClr val="E32400"/>
            </a:solidFill>
          </a:ln>
          <a:effectLst>
            <a:outerShdw sx="100000" sy="100000" kx="0" ky="0" algn="b" rotWithShape="0" blurRad="38100" dist="114300" dir="2700000">
              <a:srgbClr val="929292">
                <a:alpha val="49999"/>
              </a:srgbClr>
            </a:outerShdw>
          </a:effectLst>
        </p:spPr>
        <p:txBody>
          <a:bodyPr lIns="76200" tIns="76200" rIns="76200" bIns="76200" anchor="ctr"/>
          <a:lstStyle/>
          <a:p>
            <a:pPr algn="ctr" defTabSz="457200">
              <a:spcBef>
                <a:spcPts val="0"/>
              </a:spcBef>
              <a:defRPr>
                <a:solidFill>
                  <a:srgbClr val="232A32"/>
                </a:solidFill>
              </a:defRPr>
            </a:pPr>
          </a:p>
        </p:txBody>
      </p:sp>
      <p:sp>
        <p:nvSpPr>
          <p:cNvPr id="1371" name="Réponse maximale"/>
          <p:cNvSpPr/>
          <p:nvPr/>
        </p:nvSpPr>
        <p:spPr>
          <a:xfrm>
            <a:off x="6836772" y="2459980"/>
            <a:ext cx="2104828" cy="4337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6200" tIns="76200" rIns="76200" bIns="76200" anchor="ctr">
            <a:spAutoFit/>
          </a:bodyPr>
          <a:lstStyle>
            <a:lvl1pPr algn="ctr" defTabSz="457200">
              <a:spcBef>
                <a:spcPts val="0"/>
              </a:spcBef>
              <a:defRPr>
                <a:solidFill>
                  <a:srgbClr val="232A32"/>
                </a:solidFill>
              </a:defRPr>
            </a:lvl1pPr>
          </a:lstStyle>
          <a:p>
            <a:pPr/>
            <a:r>
              <a:t>Réponse maximale</a:t>
            </a:r>
          </a:p>
        </p:txBody>
      </p:sp>
      <p:pic>
        <p:nvPicPr>
          <p:cNvPr id="1372" name="droppedImage.tiff" descr="droppedImage.tiff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1023600" y="6159500"/>
            <a:ext cx="1701800" cy="23749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Class="entr" nodeType="after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1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Class="entr" nodeType="click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1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entr" nodeType="afterEffect" presetSubtype="0" presetID="1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1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370" grpId="3"/>
      <p:bldP build="whole" bldLvl="1" animBg="1" rev="0" advAuto="0" spid="1369" grpId="5"/>
      <p:bldP build="whole" bldLvl="1" animBg="1" rev="0" advAuto="0" spid="1364" grpId="1"/>
      <p:bldP build="whole" bldLvl="1" animBg="1" rev="0" advAuto="0" spid="1372" grpId="4"/>
      <p:bldP build="whole" bldLvl="1" animBg="1" rev="0" advAuto="0" spid="1371" grpId="2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4" name="Source : N. Vandenbroucke, LISIC, france Source : N. Vandenbroucke, LISIC, france" descr="Source : N. Vandenbroucke, LISIC, france Source : N. Vandenbroucke, LISIC, france"/>
          <p:cNvPicPr>
            <a:picLocks noChangeAspect="0"/>
          </p:cNvPicPr>
          <p:nvPr>
            <p:ph type="body" idx="21"/>
          </p:nvPr>
        </p:nvPicPr>
        <p:blipFill>
          <a:blip r:embed="rId3">
            <a:extLst/>
          </a:blip>
          <a:stretch>
            <a:fillRect/>
          </a:stretch>
        </p:blipFill>
        <p:spPr>
          <a:xfrm>
            <a:off x="88900" y="8912411"/>
            <a:ext cx="6108700" cy="587190"/>
          </a:xfrm>
          <a:prstGeom prst="rect">
            <a:avLst/>
          </a:prstGeom>
          <a:ln w="9525">
            <a:round/>
          </a:ln>
          <a:effectLst>
            <a:outerShdw sx="100000" sy="100000" kx="0" ky="0" algn="b" rotWithShape="0" blurRad="12700" dist="12700" dir="1980000">
              <a:srgbClr val="D6D6D6"/>
            </a:outerShdw>
          </a:effectLst>
        </p:spPr>
      </p:pic>
      <p:sp>
        <p:nvSpPr>
          <p:cNvPr id="1375" name="2D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AutoNum type="arabicPeriod" startAt="2"/>
            </a:lvl1pPr>
          </a:lstStyle>
          <a:p>
            <a:pPr/>
            <a:r>
              <a:t>2D</a:t>
            </a:r>
          </a:p>
        </p:txBody>
      </p:sp>
      <p:sp>
        <p:nvSpPr>
          <p:cNvPr id="1376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377" name="Reconnaissance de caractère"/>
          <p:cNvSpPr/>
          <p:nvPr/>
        </p:nvSpPr>
        <p:spPr>
          <a:xfrm>
            <a:off x="1625600" y="6977695"/>
            <a:ext cx="3187700" cy="4337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6200" tIns="76200" rIns="76200" bIns="76200" anchor="ctr">
            <a:spAutoFit/>
          </a:bodyPr>
          <a:lstStyle>
            <a:lvl1pPr algn="ctr">
              <a:spcBef>
                <a:spcPts val="100"/>
              </a:spcBef>
              <a:defRPr>
                <a:solidFill>
                  <a:srgbClr val="000000"/>
                </a:solidFill>
              </a:defRPr>
            </a:lvl1pPr>
          </a:lstStyle>
          <a:p>
            <a:pPr/>
            <a:r>
              <a:t>Reconnaissance de caractère</a:t>
            </a:r>
          </a:p>
        </p:txBody>
      </p:sp>
      <p:pic>
        <p:nvPicPr>
          <p:cNvPr id="1378" name="droppedImage.tiff" descr="droppedImage.tiff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84664" y="2759799"/>
            <a:ext cx="4865330" cy="2095501"/>
          </a:xfrm>
          <a:prstGeom prst="rect">
            <a:avLst/>
          </a:prstGeom>
        </p:spPr>
      </p:pic>
      <p:pic>
        <p:nvPicPr>
          <p:cNvPr id="1379" name="droppedImage.tiff" descr="droppedImage.tiff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752427" y="5593210"/>
            <a:ext cx="6523003" cy="2997201"/>
          </a:xfrm>
          <a:prstGeom prst="rect">
            <a:avLst/>
          </a:prstGeom>
        </p:spPr>
      </p:pic>
      <p:sp>
        <p:nvSpPr>
          <p:cNvPr id="1380" name="Corrélation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buAutoNum type="arabicPeriod" startAt="4"/>
            </a:lvl1pPr>
          </a:lstStyle>
          <a:p>
            <a:pPr/>
            <a:r>
              <a:t>Corrélation</a:t>
            </a:r>
          </a:p>
        </p:txBody>
      </p:sp>
      <p:pic>
        <p:nvPicPr>
          <p:cNvPr id="1381" name="droppedImage.tiff" descr="droppedImage.tiff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6616700" y="3528348"/>
            <a:ext cx="698500" cy="561052"/>
          </a:xfrm>
          <a:prstGeom prst="rect">
            <a:avLst/>
          </a:prstGeom>
        </p:spPr>
      </p:pic>
      <p:cxnSp>
        <p:nvCxnSpPr>
          <p:cNvPr id="1382" name="Connection Line"/>
          <p:cNvCxnSpPr>
            <a:stCxn id="1384" idx="0"/>
            <a:endCxn id="1383" idx="0"/>
          </p:cNvCxnSpPr>
          <p:nvPr/>
        </p:nvCxnSpPr>
        <p:spPr>
          <a:xfrm flipH="1">
            <a:off x="8826499" y="4571999"/>
            <a:ext cx="1131932" cy="2768601"/>
          </a:xfrm>
          <a:prstGeom prst="straightConnector1">
            <a:avLst/>
          </a:prstGeom>
          <a:ln w="25400">
            <a:solidFill>
              <a:srgbClr val="E32400"/>
            </a:solidFill>
            <a:headEnd type="triangle" len="sm"/>
            <a:tailEnd type="stealth"/>
          </a:ln>
        </p:spPr>
      </p:cxnSp>
      <p:sp>
        <p:nvSpPr>
          <p:cNvPr id="1383" name="Oval"/>
          <p:cNvSpPr/>
          <p:nvPr/>
        </p:nvSpPr>
        <p:spPr>
          <a:xfrm>
            <a:off x="8559800" y="7099300"/>
            <a:ext cx="533400" cy="482600"/>
          </a:xfrm>
          <a:prstGeom prst="ellipse">
            <a:avLst/>
          </a:prstGeom>
          <a:ln w="76200">
            <a:solidFill>
              <a:srgbClr val="E32400"/>
            </a:solidFill>
          </a:ln>
          <a:effectLst>
            <a:outerShdw sx="100000" sy="100000" kx="0" ky="0" algn="b" rotWithShape="0" blurRad="38100" dist="114300" dir="2700000">
              <a:srgbClr val="929292">
                <a:alpha val="49999"/>
              </a:srgbClr>
            </a:outerShdw>
          </a:effectLst>
        </p:spPr>
        <p:txBody>
          <a:bodyPr lIns="76200" tIns="76200" rIns="76200" bIns="76200" anchor="ctr"/>
          <a:lstStyle/>
          <a:p>
            <a:pPr algn="ctr" defTabSz="457200">
              <a:spcBef>
                <a:spcPts val="0"/>
              </a:spcBef>
              <a:defRPr>
                <a:solidFill>
                  <a:srgbClr val="232A32"/>
                </a:solidFill>
              </a:defRPr>
            </a:pPr>
          </a:p>
        </p:txBody>
      </p:sp>
      <p:sp>
        <p:nvSpPr>
          <p:cNvPr id="1384" name="Réponse maximale"/>
          <p:cNvSpPr/>
          <p:nvPr/>
        </p:nvSpPr>
        <p:spPr>
          <a:xfrm>
            <a:off x="8906017" y="4355145"/>
            <a:ext cx="2104828" cy="4337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6200" tIns="76200" rIns="76200" bIns="76200" anchor="ctr">
            <a:spAutoFit/>
          </a:bodyPr>
          <a:lstStyle>
            <a:lvl1pPr algn="ctr">
              <a:spcBef>
                <a:spcPts val="100"/>
              </a:spcBef>
              <a:defRPr>
                <a:solidFill>
                  <a:srgbClr val="000000"/>
                </a:solidFill>
              </a:defRPr>
            </a:lvl1pPr>
          </a:lstStyle>
          <a:p>
            <a:pPr/>
            <a:r>
              <a:t>Réponse maximale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Class="entr" nodeType="after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after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384" grpId="1"/>
      <p:bldP build="whole" bldLvl="1" animBg="1" rev="0" advAuto="0" spid="1382" grpId="2"/>
      <p:bldP build="whole" bldLvl="1" animBg="1" rev="0" advAuto="0" spid="1383" grpId="3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" name="Source : Source : " descr="Source : Source : "/>
          <p:cNvPicPr>
            <a:picLocks noChangeAspect="0"/>
          </p:cNvPicPr>
          <p:nvPr>
            <p:ph type="body" idx="21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88900" y="8912411"/>
            <a:ext cx="6108700" cy="587190"/>
          </a:xfrm>
          <a:prstGeom prst="rect">
            <a:avLst/>
          </a:prstGeom>
          <a:ln w="9525">
            <a:round/>
          </a:ln>
          <a:effectLst>
            <a:outerShdw sx="100000" sy="100000" kx="0" ky="0" algn="b" rotWithShape="0" blurRad="12700" dist="12700" dir="1980000">
              <a:srgbClr val="D6D6D6"/>
            </a:outerShdw>
          </a:effectLst>
        </p:spPr>
      </p:pic>
      <p:sp>
        <p:nvSpPr>
          <p:cNvPr id="227" name="Slide Number"/>
          <p:cNvSpPr txBox="1"/>
          <p:nvPr>
            <p:ph type="sldNum" sz="quarter" idx="2"/>
          </p:nvPr>
        </p:nvSpPr>
        <p:spPr>
          <a:xfrm>
            <a:off x="6391526" y="9093200"/>
            <a:ext cx="222759" cy="3302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228" name="Filtre moyenneur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AutoNum type="arabicPeriod" startAt="2"/>
            </a:lvl1pPr>
          </a:lstStyle>
          <a:p>
            <a:pPr/>
            <a:r>
              <a:t>Filtre moyenneur </a:t>
            </a:r>
          </a:p>
          <a:p>
            <a:pPr lvl="1"/>
            <a:r>
              <a:t>Non pondéré</a:t>
            </a:r>
          </a:p>
        </p:txBody>
      </p:sp>
      <p:sp>
        <p:nvSpPr>
          <p:cNvPr id="229" name="Réduction du bru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buAutoNum type="arabicPeriod" startAt="2"/>
            </a:lvl1pPr>
          </a:lstStyle>
          <a:p>
            <a:pPr/>
            <a:r>
              <a:t>Réduction du bruit</a:t>
            </a:r>
          </a:p>
        </p:txBody>
      </p:sp>
      <p:grpSp>
        <p:nvGrpSpPr>
          <p:cNvPr id="232" name="Group"/>
          <p:cNvGrpSpPr/>
          <p:nvPr/>
        </p:nvGrpSpPr>
        <p:grpSpPr>
          <a:xfrm>
            <a:off x="668915" y="2768674"/>
            <a:ext cx="3327401" cy="3699843"/>
            <a:chOff x="-245597" y="-1506066"/>
            <a:chExt cx="3327400" cy="3699842"/>
          </a:xfrm>
        </p:grpSpPr>
        <p:sp>
          <p:nvSpPr>
            <p:cNvPr id="230" name="Image originale"/>
            <p:cNvSpPr/>
            <p:nvPr/>
          </p:nvSpPr>
          <p:spPr>
            <a:xfrm>
              <a:off x="-245598" y="-1506067"/>
              <a:ext cx="3327401" cy="369984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76200" tIns="76200" rIns="76200" bIns="76200" numCol="1" anchor="ctr">
              <a:spAutoFit/>
            </a:bodyPr>
            <a:lstStyle/>
            <a:p>
              <a:pPr algn="ctr" defTabSz="457200">
                <a:spcBef>
                  <a:spcPts val="0"/>
                </a:spcBef>
                <a:defRPr>
                  <a:solidFill>
                    <a:srgbClr val="232A32"/>
                  </a:solidFill>
                </a:defRPr>
              </a:pPr>
              <a:r>
                <a:t>Image originale</a:t>
              </a:r>
            </a:p>
            <a:p>
              <a:pPr algn="ctr" defTabSz="457200">
                <a:spcBef>
                  <a:spcPts val="0"/>
                </a:spcBef>
                <a:defRPr>
                  <a:solidFill>
                    <a:srgbClr val="232A32"/>
                  </a:solidFill>
                </a:defRPr>
              </a:pPr>
            </a:p>
          </p:txBody>
        </p:sp>
        <p:pic>
          <p:nvPicPr>
            <p:cNvPr id="231" name="droppedImage.tiff" descr="droppedImage.tiff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245598" y="-1506067"/>
              <a:ext cx="3162301" cy="3200401"/>
            </a:xfrm>
            <a:prstGeom prst="rect">
              <a:avLst/>
            </a:prstGeom>
            <a:effectLst/>
          </p:spPr>
        </p:pic>
      </p:grpSp>
      <p:grpSp>
        <p:nvGrpSpPr>
          <p:cNvPr id="235" name="Group"/>
          <p:cNvGrpSpPr/>
          <p:nvPr/>
        </p:nvGrpSpPr>
        <p:grpSpPr>
          <a:xfrm>
            <a:off x="4214307" y="2344842"/>
            <a:ext cx="3327401" cy="3727290"/>
            <a:chOff x="-107950" y="-1570589"/>
            <a:chExt cx="3327400" cy="3727288"/>
          </a:xfrm>
        </p:grpSpPr>
        <p:sp>
          <p:nvSpPr>
            <p:cNvPr id="233" name="lissage moyen 3 × 3"/>
            <p:cNvSpPr/>
            <p:nvPr/>
          </p:nvSpPr>
          <p:spPr>
            <a:xfrm>
              <a:off x="-107951" y="-1570590"/>
              <a:ext cx="3327401" cy="37272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76200" tIns="76200" rIns="76200" bIns="76200" numCol="1" anchor="ctr">
              <a:spAutoFit/>
            </a:bodyPr>
            <a:lstStyle/>
            <a:p>
              <a:pPr algn="ctr" defTabSz="457200">
                <a:spcBef>
                  <a:spcPts val="0"/>
                </a:spcBef>
                <a:defRPr>
                  <a:solidFill>
                    <a:srgbClr val="232A32"/>
                  </a:solidFill>
                </a:defRPr>
              </a:pPr>
              <a:r>
                <a:t>lissage moyen 3 </a:t>
              </a:r>
              <a:r>
                <a:rPr spc="154" sz="2200">
                  <a:latin typeface="Apple Symbols"/>
                  <a:ea typeface="Apple Symbols"/>
                  <a:cs typeface="Apple Symbols"/>
                  <a:sym typeface="Apple Symbols"/>
                </a:rPr>
                <a:t>×</a:t>
              </a:r>
              <a:r>
                <a:t> 3</a:t>
              </a:r>
            </a:p>
            <a:p>
              <a:pPr algn="ctr" defTabSz="457200">
                <a:spcBef>
                  <a:spcPts val="0"/>
                </a:spcBef>
                <a:defRPr>
                  <a:solidFill>
                    <a:srgbClr val="232A32"/>
                  </a:solidFill>
                </a:defRPr>
              </a:pPr>
            </a:p>
          </p:txBody>
        </p:sp>
        <p:pic>
          <p:nvPicPr>
            <p:cNvPr id="234" name="droppedImage.tiff" descr="droppedImage.tiff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-107951" y="-1570590"/>
              <a:ext cx="3162301" cy="3200401"/>
            </a:xfrm>
            <a:prstGeom prst="rect">
              <a:avLst/>
            </a:prstGeom>
            <a:effectLst/>
          </p:spPr>
        </p:pic>
      </p:grpSp>
      <p:grpSp>
        <p:nvGrpSpPr>
          <p:cNvPr id="238" name="Group"/>
          <p:cNvGrpSpPr/>
          <p:nvPr/>
        </p:nvGrpSpPr>
        <p:grpSpPr>
          <a:xfrm>
            <a:off x="7759699" y="1338703"/>
            <a:ext cx="3327401" cy="3727289"/>
            <a:chOff x="-343743" y="-1646789"/>
            <a:chExt cx="3327400" cy="3727288"/>
          </a:xfrm>
        </p:grpSpPr>
        <p:sp>
          <p:nvSpPr>
            <p:cNvPr id="236" name="lissage moyen 5 × 5"/>
            <p:cNvSpPr/>
            <p:nvPr/>
          </p:nvSpPr>
          <p:spPr>
            <a:xfrm>
              <a:off x="-343744" y="-1646790"/>
              <a:ext cx="3327401" cy="37272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76200" tIns="76200" rIns="76200" bIns="76200" numCol="1" anchor="ctr">
              <a:spAutoFit/>
            </a:bodyPr>
            <a:lstStyle/>
            <a:p>
              <a:pPr algn="ctr" defTabSz="457200">
                <a:spcBef>
                  <a:spcPts val="0"/>
                </a:spcBef>
                <a:defRPr>
                  <a:solidFill>
                    <a:srgbClr val="232A32"/>
                  </a:solidFill>
                </a:defRPr>
              </a:pPr>
              <a:r>
                <a:t>lissage moyen 5 </a:t>
              </a:r>
              <a:r>
                <a:rPr spc="154" sz="2200">
                  <a:latin typeface="Apple Symbols"/>
                  <a:ea typeface="Apple Symbols"/>
                  <a:cs typeface="Apple Symbols"/>
                  <a:sym typeface="Apple Symbols"/>
                </a:rPr>
                <a:t>×</a:t>
              </a:r>
              <a:r>
                <a:t> 5</a:t>
              </a:r>
            </a:p>
            <a:p>
              <a:pPr algn="ctr" defTabSz="457200">
                <a:spcBef>
                  <a:spcPts val="0"/>
                </a:spcBef>
                <a:defRPr>
                  <a:solidFill>
                    <a:srgbClr val="232A32"/>
                  </a:solidFill>
                </a:defRPr>
              </a:pPr>
            </a:p>
          </p:txBody>
        </p:sp>
        <p:pic>
          <p:nvPicPr>
            <p:cNvPr id="237" name="droppedImage.tiff" descr="droppedImage.tiff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-343744" y="-1646790"/>
              <a:ext cx="3162301" cy="3200401"/>
            </a:xfrm>
            <a:prstGeom prst="rect">
              <a:avLst/>
            </a:prstGeom>
            <a:effectLst/>
          </p:spPr>
        </p:pic>
      </p:grpSp>
      <p:grpSp>
        <p:nvGrpSpPr>
          <p:cNvPr id="241" name="Group"/>
          <p:cNvGrpSpPr/>
          <p:nvPr/>
        </p:nvGrpSpPr>
        <p:grpSpPr>
          <a:xfrm>
            <a:off x="8750543" y="5034925"/>
            <a:ext cx="3327401" cy="3727290"/>
            <a:chOff x="-564219" y="-1646789"/>
            <a:chExt cx="3327400" cy="3727288"/>
          </a:xfrm>
        </p:grpSpPr>
        <p:sp>
          <p:nvSpPr>
            <p:cNvPr id="239" name="lissage moyen 7 × 7"/>
            <p:cNvSpPr/>
            <p:nvPr/>
          </p:nvSpPr>
          <p:spPr>
            <a:xfrm>
              <a:off x="-564220" y="-1646790"/>
              <a:ext cx="3327401" cy="37272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76200" tIns="76200" rIns="76200" bIns="76200" numCol="1" anchor="ctr">
              <a:spAutoFit/>
            </a:bodyPr>
            <a:lstStyle/>
            <a:p>
              <a:pPr algn="ctr" defTabSz="457200">
                <a:spcBef>
                  <a:spcPts val="0"/>
                </a:spcBef>
                <a:defRPr>
                  <a:solidFill>
                    <a:srgbClr val="232A32"/>
                  </a:solidFill>
                </a:defRPr>
              </a:pPr>
              <a:r>
                <a:t>lissage moyen 7 </a:t>
              </a:r>
              <a:r>
                <a:rPr spc="154" sz="2200">
                  <a:latin typeface="Apple Symbols"/>
                  <a:ea typeface="Apple Symbols"/>
                  <a:cs typeface="Apple Symbols"/>
                  <a:sym typeface="Apple Symbols"/>
                </a:rPr>
                <a:t>×</a:t>
              </a:r>
              <a:r>
                <a:t> 7</a:t>
              </a:r>
            </a:p>
            <a:p>
              <a:pPr algn="ctr" defTabSz="457200">
                <a:spcBef>
                  <a:spcPts val="0"/>
                </a:spcBef>
                <a:defRPr>
                  <a:solidFill>
                    <a:srgbClr val="232A32"/>
                  </a:solidFill>
                </a:defRPr>
              </a:pPr>
            </a:p>
          </p:txBody>
        </p:sp>
        <p:pic>
          <p:nvPicPr>
            <p:cNvPr id="240" name="droppedImage.tiff" descr="droppedImage.tiff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-564220" y="-1646790"/>
              <a:ext cx="3162301" cy="3200401"/>
            </a:xfrm>
            <a:prstGeom prst="rect">
              <a:avLst/>
            </a:prstGeom>
            <a:effectLst/>
          </p:spPr>
        </p:pic>
      </p:grpSp>
      <p:sp>
        <p:nvSpPr>
          <p:cNvPr id="242" name="Remarque :…"/>
          <p:cNvSpPr/>
          <p:nvPr/>
        </p:nvSpPr>
        <p:spPr>
          <a:xfrm>
            <a:off x="673100" y="6554028"/>
            <a:ext cx="7600504" cy="16641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6200" tIns="76200" rIns="76200" bIns="76200" anchor="ctr">
            <a:spAutoFit/>
          </a:bodyPr>
          <a:lstStyle/>
          <a:p>
            <a:pPr/>
            <a:r>
              <a:rPr i="1"/>
              <a:t>Remarque</a:t>
            </a:r>
            <a:r>
              <a:t> : </a:t>
            </a:r>
          </a:p>
          <a:p>
            <a:pPr lvl="1" marL="419100" indent="-317500">
              <a:buSzPct val="63000"/>
              <a:buFont typeface="TimesNewRomanPSMT"/>
              <a:buBlip>
                <a:blip r:embed="rId7"/>
              </a:buBlip>
            </a:pPr>
            <a:r>
              <a:t>Quand </a:t>
            </a:r>
            <a14:m>
              <m:oMath>
                <m:r>
                  <a:rPr xmlns:a="http://schemas.openxmlformats.org/drawingml/2006/main" sz="2050" i="1">
                    <a:solidFill>
                      <a:srgbClr val="222222"/>
                    </a:solidFill>
                    <a:latin typeface="Cambria Math" panose="02040503050406030204" pitchFamily="18" charset="0"/>
                  </a:rPr>
                  <m:t>N</m:t>
                </m:r>
              </m:oMath>
            </a14:m>
            <a:r>
              <a:t> augmente︎, la variance du signal diminue︎</a:t>
            </a:r>
          </a:p>
          <a:p>
            <a:pPr lvl="2" marL="508000" indent="-254000">
              <a:buClr>
                <a:srgbClr val="7F96C4"/>
              </a:buClr>
              <a:buSzPct val="100000"/>
              <a:buChar char="✓"/>
            </a:pPr>
            <a14:m>
              <m:oMath>
                <m:r>
                  <a:rPr xmlns:a="http://schemas.openxmlformats.org/drawingml/2006/main" sz="2100" i="1">
                    <a:solidFill>
                      <a:srgbClr val="222222"/>
                    </a:solidFill>
                    <a:latin typeface="Cambria Math" panose="02040503050406030204" pitchFamily="18" charset="0"/>
                  </a:rPr>
                  <m:t>N</m:t>
                </m:r>
                <m:r>
                  <a:rPr xmlns:a="http://schemas.openxmlformats.org/drawingml/2006/main" sz="2100" i="1">
                    <a:solidFill>
                      <a:srgbClr val="222222"/>
                    </a:solidFill>
                    <a:latin typeface="Cambria Math" panose="02040503050406030204" pitchFamily="18" charset="0"/>
                  </a:rPr>
                  <m:t>→</m:t>
                </m:r>
                <m:r>
                  <m:rPr>
                    <m:sty m:val="p"/>
                  </m:rPr>
                  <a:rPr xmlns:a="http://schemas.openxmlformats.org/drawingml/2006/main" sz="2100" i="1">
                    <a:solidFill>
                      <a:srgbClr val="222222"/>
                    </a:solidFill>
                    <a:latin typeface="Cambria Math" panose="02040503050406030204" pitchFamily="18" charset="0"/>
                  </a:rPr>
                  <m:t>∞</m:t>
                </m:r>
              </m:oMath>
            </a14:m>
            <a:r>
              <a:t> : on élimine complètement le bruit mais tout le reste aussi</a:t>
            </a:r>
          </a:p>
          <a:p>
            <a:pPr lvl="3" marL="762000" indent="-254000">
              <a:buClr>
                <a:srgbClr val="7F96C4"/>
              </a:buClr>
              <a:buSzPct val="100000"/>
              <a:buChar char="✓"/>
            </a:pPr>
            <a:r>
              <a:t>variance </a:t>
            </a:r>
            <a14:m>
              <m:oMath>
                <m:r>
                  <a:rPr xmlns:a="http://schemas.openxmlformats.org/drawingml/2006/main" sz="2000" i="1">
                    <a:solidFill>
                      <a:srgbClr val="222222"/>
                    </a:solidFill>
                    <a:latin typeface="Cambria Math" panose="02040503050406030204" pitchFamily="18" charset="0"/>
                  </a:rPr>
                  <m:t>→</m:t>
                </m:r>
                <m:r>
                  <a:rPr xmlns:a="http://schemas.openxmlformats.org/drawingml/2006/main" sz="2000" i="1">
                    <a:solidFill>
                      <a:srgbClr val="222222"/>
                    </a:solidFill>
                    <a:latin typeface="Cambria Math" panose="02040503050406030204" pitchFamily="18" charset="0"/>
                  </a:rPr>
                  <m:t>0</m:t>
                </m:r>
              </m:oMath>
            </a14:m>
            <a:r>
              <a:t>, image constante</a:t>
            </a:r>
            <a:endParaRPr sz="2200"/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42" grpId="4"/>
      <p:bldP build="whole" bldLvl="1" animBg="1" rev="0" advAuto="0" spid="241" grpId="3"/>
      <p:bldP build="whole" bldLvl="1" animBg="1" rev="0" advAuto="0" spid="235" grpId="1"/>
      <p:bldP build="whole" bldLvl="1" animBg="1" rev="0" advAuto="0" spid="238" grpId="2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8" name="Slide Number"/>
          <p:cNvSpPr txBox="1"/>
          <p:nvPr>
            <p:ph type="sldNum" sz="quarter" idx="2"/>
          </p:nvPr>
        </p:nvSpPr>
        <p:spPr>
          <a:xfrm>
            <a:off x="11658092" y="8886613"/>
            <a:ext cx="371349" cy="38703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389" name="Corrélation &amp; Convolution"/>
          <p:cNvSpPr txBox="1"/>
          <p:nvPr>
            <p:ph type="title" idx="4294967295"/>
          </p:nvPr>
        </p:nvSpPr>
        <p:spPr>
          <a:xfrm>
            <a:off x="975359" y="216746"/>
            <a:ext cx="11054082" cy="1625601"/>
          </a:xfrm>
          <a:prstGeom prst="rect">
            <a:avLst/>
          </a:prstGeom>
        </p:spPr>
        <p:txBody>
          <a:bodyPr lIns="65023" tIns="65023" rIns="65023" bIns="65023"/>
          <a:lstStyle>
            <a:lvl1pPr marL="0" indent="0" defTabSz="1300480">
              <a:buSzTx/>
              <a:buNone/>
              <a:defRPr b="0" cap="none" sz="50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Corrélation &amp; Convolution</a:t>
            </a:r>
          </a:p>
        </p:txBody>
      </p:sp>
      <p:sp>
        <p:nvSpPr>
          <p:cNvPr id="1390" name="Il y a certains filtres pour lesquels la convolution = corrélation.  C’est entre autre le cas de :"/>
          <p:cNvSpPr txBox="1"/>
          <p:nvPr/>
        </p:nvSpPr>
        <p:spPr>
          <a:xfrm>
            <a:off x="1189397" y="2032000"/>
            <a:ext cx="11276246" cy="4483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/>
          <a:p>
            <a:pPr defTabSz="1300480">
              <a:spcBef>
                <a:spcPts val="0"/>
              </a:spcBef>
              <a:buClrTx/>
              <a:defRPr sz="2200">
                <a:solidFill>
                  <a:srgbClr val="000000"/>
                </a:solidFill>
              </a:defRPr>
            </a:pPr>
            <a:r>
              <a:t>Il y a certains filtres pour lesquels la </a:t>
            </a:r>
            <a:r>
              <a:rPr b="1"/>
              <a:t>convolution = corrélation</a:t>
            </a:r>
            <a:r>
              <a:t>.  C’est entre autre le cas de :</a:t>
            </a:r>
          </a:p>
        </p:txBody>
      </p:sp>
      <p:pic>
        <p:nvPicPr>
          <p:cNvPr id="1391" name="image.pdf" descr="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560319" y="3312159"/>
            <a:ext cx="1221459" cy="1212428"/>
          </a:xfrm>
          <a:prstGeom prst="rect">
            <a:avLst/>
          </a:prstGeom>
          <a:ln w="12700">
            <a:miter lim="400000"/>
          </a:ln>
        </p:spPr>
      </p:pic>
      <p:pic>
        <p:nvPicPr>
          <p:cNvPr id="1392" name="image.pdf" descr="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547555" y="3352800"/>
            <a:ext cx="1390792" cy="1171787"/>
          </a:xfrm>
          <a:prstGeom prst="rect">
            <a:avLst/>
          </a:prstGeom>
          <a:ln w="12700">
            <a:miter lim="400000"/>
          </a:ln>
        </p:spPr>
      </p:pic>
      <p:pic>
        <p:nvPicPr>
          <p:cNvPr id="1393" name="image.pdf" descr="image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359377" y="5210951"/>
            <a:ext cx="1718170" cy="1408854"/>
          </a:xfrm>
          <a:prstGeom prst="rect">
            <a:avLst/>
          </a:prstGeom>
          <a:ln w="12700">
            <a:miter lim="400000"/>
          </a:ln>
        </p:spPr>
      </p:pic>
      <p:pic>
        <p:nvPicPr>
          <p:cNvPr id="1394" name="image.pdf" descr="image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432017" y="5251591"/>
            <a:ext cx="1718170" cy="1408854"/>
          </a:xfrm>
          <a:prstGeom prst="rect">
            <a:avLst/>
          </a:prstGeom>
          <a:ln w="12700">
            <a:miter lim="400000"/>
          </a:ln>
        </p:spPr>
      </p:pic>
      <p:pic>
        <p:nvPicPr>
          <p:cNvPr id="1395" name="image.pdf" descr="image.pd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6529493" y="5210951"/>
            <a:ext cx="2320997" cy="1408854"/>
          </a:xfrm>
          <a:prstGeom prst="rect">
            <a:avLst/>
          </a:prstGeom>
          <a:ln w="12700">
            <a:miter lim="400000"/>
          </a:ln>
        </p:spPr>
      </p:pic>
      <p:pic>
        <p:nvPicPr>
          <p:cNvPr id="1396" name="image.pdf" descr="image.pdf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8545689" y="3339253"/>
            <a:ext cx="1144694" cy="1178561"/>
          </a:xfrm>
          <a:prstGeom prst="rect">
            <a:avLst/>
          </a:prstGeom>
          <a:ln w="12700">
            <a:miter lim="400000"/>
          </a:ln>
        </p:spPr>
      </p:pic>
      <p:pic>
        <p:nvPicPr>
          <p:cNvPr id="1397" name="image.pdf" descr="image.pdf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4404924" y="3287324"/>
            <a:ext cx="1745263" cy="1528517"/>
          </a:xfrm>
          <a:prstGeom prst="rect">
            <a:avLst/>
          </a:prstGeom>
          <a:ln w="12700">
            <a:miter lim="400000"/>
          </a:ln>
        </p:spPr>
      </p:pic>
      <p:sp>
        <p:nvSpPr>
          <p:cNvPr id="1398" name="(…)"/>
          <p:cNvSpPr txBox="1"/>
          <p:nvPr/>
        </p:nvSpPr>
        <p:spPr>
          <a:xfrm>
            <a:off x="9084846" y="6100515"/>
            <a:ext cx="608234" cy="4483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defTabSz="1300480">
              <a:spcBef>
                <a:spcPts val="0"/>
              </a:spcBef>
              <a:buClrTx/>
              <a:defRPr sz="2200">
                <a:solidFill>
                  <a:srgbClr val="000000"/>
                </a:solidFill>
              </a:defRPr>
            </a:lvl1pPr>
          </a:lstStyle>
          <a:p>
            <a:pPr/>
            <a:r>
              <a:t>(…)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Slide Number"/>
          <p:cNvSpPr txBox="1"/>
          <p:nvPr>
            <p:ph type="sldNum" sz="quarter" idx="2"/>
          </p:nvPr>
        </p:nvSpPr>
        <p:spPr>
          <a:xfrm>
            <a:off x="11772392" y="8886613"/>
            <a:ext cx="257049" cy="38703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245" name="Filtres passe-bas"/>
          <p:cNvSpPr txBox="1"/>
          <p:nvPr>
            <p:ph type="title" idx="4294967295"/>
          </p:nvPr>
        </p:nvSpPr>
        <p:spPr>
          <a:xfrm>
            <a:off x="975359" y="216746"/>
            <a:ext cx="11054082" cy="1625601"/>
          </a:xfrm>
          <a:prstGeom prst="rect">
            <a:avLst/>
          </a:prstGeom>
        </p:spPr>
        <p:txBody>
          <a:bodyPr lIns="65023" tIns="65023" rIns="65023" bIns="65023"/>
          <a:lstStyle>
            <a:lvl1pPr marL="0" indent="0" defTabSz="1300480">
              <a:buSzTx/>
              <a:buNone/>
              <a:defRPr b="0" cap="none" sz="50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Filtres passe-bas</a:t>
            </a:r>
          </a:p>
        </p:txBody>
      </p:sp>
      <p:sp>
        <p:nvSpPr>
          <p:cNvPr id="246" name="Filtre moyenneur"/>
          <p:cNvSpPr txBox="1"/>
          <p:nvPr/>
        </p:nvSpPr>
        <p:spPr>
          <a:xfrm>
            <a:off x="1577734" y="1657208"/>
            <a:ext cx="2224880" cy="4483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defTabSz="1300480">
              <a:spcBef>
                <a:spcPts val="0"/>
              </a:spcBef>
              <a:buClrTx/>
              <a:defRPr b="1" sz="2200">
                <a:solidFill>
                  <a:srgbClr val="000000"/>
                </a:solidFill>
              </a:defRPr>
            </a:lvl1pPr>
          </a:lstStyle>
          <a:p>
            <a:pPr/>
            <a:r>
              <a:t>Filtre moyenneur</a:t>
            </a:r>
          </a:p>
        </p:txBody>
      </p:sp>
      <p:sp>
        <p:nvSpPr>
          <p:cNvPr id="247" name="Line"/>
          <p:cNvSpPr/>
          <p:nvPr/>
        </p:nvSpPr>
        <p:spPr>
          <a:xfrm>
            <a:off x="1178559" y="8141547"/>
            <a:ext cx="3102188" cy="2258"/>
          </a:xfrm>
          <a:prstGeom prst="line">
            <a:avLst/>
          </a:prstGeom>
          <a:ln w="12700">
            <a:solidFill>
              <a:srgbClr val="000000"/>
            </a:solidFill>
            <a:tailEnd type="triangle"/>
          </a:ln>
        </p:spPr>
        <p:txBody>
          <a:bodyPr lIns="65023" tIns="65023" rIns="65023" bIns="65023"/>
          <a:lstStyle/>
          <a:p>
            <a:pPr defTabSz="1300480">
              <a:spcBef>
                <a:spcPts val="0"/>
              </a:spcBef>
              <a:buClrTx/>
              <a:defRPr sz="3400">
                <a:solidFill>
                  <a:srgbClr val="000000"/>
                </a:solidFill>
              </a:defRPr>
            </a:pPr>
          </a:p>
        </p:txBody>
      </p:sp>
      <p:sp>
        <p:nvSpPr>
          <p:cNvPr id="248" name="Line"/>
          <p:cNvSpPr/>
          <p:nvPr/>
        </p:nvSpPr>
        <p:spPr>
          <a:xfrm flipV="1">
            <a:off x="2628053" y="6908799"/>
            <a:ext cx="1" cy="1246295"/>
          </a:xfrm>
          <a:prstGeom prst="line">
            <a:avLst/>
          </a:prstGeom>
          <a:ln w="12700">
            <a:solidFill>
              <a:srgbClr val="000000"/>
            </a:solidFill>
            <a:tailEnd type="triangle"/>
          </a:ln>
        </p:spPr>
        <p:txBody>
          <a:bodyPr lIns="65023" tIns="65023" rIns="65023" bIns="65023"/>
          <a:lstStyle/>
          <a:p>
            <a:pPr defTabSz="1300480">
              <a:spcBef>
                <a:spcPts val="0"/>
              </a:spcBef>
              <a:buClrTx/>
              <a:defRPr sz="3400">
                <a:solidFill>
                  <a:srgbClr val="000000"/>
                </a:solidFill>
              </a:defRPr>
            </a:pPr>
          </a:p>
        </p:txBody>
      </p:sp>
      <p:sp>
        <p:nvSpPr>
          <p:cNvPr id="249" name="Line"/>
          <p:cNvSpPr/>
          <p:nvPr/>
        </p:nvSpPr>
        <p:spPr>
          <a:xfrm>
            <a:off x="1612053" y="7586133"/>
            <a:ext cx="1964267" cy="55541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lnTo>
                  <a:pt x="0" y="0"/>
                </a:lnTo>
                <a:lnTo>
                  <a:pt x="21600" y="0"/>
                </a:lnTo>
                <a:lnTo>
                  <a:pt x="21600" y="2160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lIns="65023" tIns="65023" rIns="65023" bIns="65023"/>
          <a:lstStyle/>
          <a:p>
            <a:pPr defTabSz="1300480">
              <a:spcBef>
                <a:spcPts val="0"/>
              </a:spcBef>
              <a:buClrTx/>
              <a:defRPr sz="3400">
                <a:solidFill>
                  <a:srgbClr val="000000"/>
                </a:solidFill>
              </a:defRPr>
            </a:pPr>
          </a:p>
        </p:txBody>
      </p:sp>
      <p:sp>
        <p:nvSpPr>
          <p:cNvPr id="250" name="S"/>
          <p:cNvSpPr txBox="1"/>
          <p:nvPr/>
        </p:nvSpPr>
        <p:spPr>
          <a:xfrm>
            <a:off x="2620828" y="7242950"/>
            <a:ext cx="244349" cy="3500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defTabSz="1300480">
              <a:spcBef>
                <a:spcPts val="0"/>
              </a:spcBef>
              <a:buClrTx/>
              <a:defRPr i="1" sz="1600">
                <a:solidFill>
                  <a:srgbClr val="000000"/>
                </a:solidFill>
              </a:defRPr>
            </a:lvl1pPr>
          </a:lstStyle>
          <a:p>
            <a:pPr/>
            <a:r>
              <a:t>S</a:t>
            </a:r>
          </a:p>
        </p:txBody>
      </p:sp>
      <p:pic>
        <p:nvPicPr>
          <p:cNvPr id="251" name="PlotSinc" descr="PlotSinc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94648" y="2844800"/>
            <a:ext cx="3002846" cy="2253263"/>
          </a:xfrm>
          <a:prstGeom prst="rect">
            <a:avLst/>
          </a:prstGeom>
          <a:ln w="12700">
            <a:miter lim="400000"/>
          </a:ln>
        </p:spPr>
      </p:pic>
      <p:pic>
        <p:nvPicPr>
          <p:cNvPr id="252" name="image.pdf" descr="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60693" y="4942275"/>
            <a:ext cx="1736232" cy="591539"/>
          </a:xfrm>
          <a:prstGeom prst="rect">
            <a:avLst/>
          </a:prstGeom>
          <a:ln w="12700">
            <a:miter lim="400000"/>
          </a:ln>
        </p:spPr>
      </p:pic>
      <p:sp>
        <p:nvSpPr>
          <p:cNvPr id="253" name="Forme spectrale du filtre"/>
          <p:cNvSpPr txBox="1"/>
          <p:nvPr/>
        </p:nvSpPr>
        <p:spPr>
          <a:xfrm>
            <a:off x="530126" y="2282613"/>
            <a:ext cx="2896912" cy="4483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defTabSz="1300480">
              <a:spcBef>
                <a:spcPts val="0"/>
              </a:spcBef>
              <a:buClrTx/>
              <a:defRPr sz="2200">
                <a:solidFill>
                  <a:srgbClr val="000000"/>
                </a:solidFill>
              </a:defRPr>
            </a:lvl1pPr>
          </a:lstStyle>
          <a:p>
            <a:pPr/>
            <a:r>
              <a:t>Forme spectrale du filtre</a:t>
            </a:r>
          </a:p>
        </p:txBody>
      </p:sp>
      <p:sp>
        <p:nvSpPr>
          <p:cNvPr id="254" name="Forme spatiale du filtre"/>
          <p:cNvSpPr txBox="1"/>
          <p:nvPr/>
        </p:nvSpPr>
        <p:spPr>
          <a:xfrm>
            <a:off x="530126" y="5886026"/>
            <a:ext cx="2757485" cy="4483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defTabSz="1300480">
              <a:spcBef>
                <a:spcPts val="0"/>
              </a:spcBef>
              <a:buClrTx/>
              <a:defRPr sz="2200">
                <a:solidFill>
                  <a:srgbClr val="000000"/>
                </a:solidFill>
              </a:defRPr>
            </a:lvl1pPr>
          </a:lstStyle>
          <a:p>
            <a:pPr/>
            <a:r>
              <a:t>Forme spatiale du filtre</a:t>
            </a:r>
          </a:p>
        </p:txBody>
      </p:sp>
      <p:pic>
        <p:nvPicPr>
          <p:cNvPr id="255" name="image.pdf" descr="image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187590" y="8128000"/>
            <a:ext cx="891824" cy="340925"/>
          </a:xfrm>
          <a:prstGeom prst="rect">
            <a:avLst/>
          </a:prstGeom>
          <a:ln w="12700">
            <a:miter lim="400000"/>
          </a:ln>
        </p:spPr>
      </p:pic>
      <p:pic>
        <p:nvPicPr>
          <p:cNvPr id="256" name="image.pdf" descr="image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206044" y="8100907"/>
            <a:ext cx="751841" cy="340925"/>
          </a:xfrm>
          <a:prstGeom prst="rect">
            <a:avLst/>
          </a:prstGeom>
          <a:ln w="12700">
            <a:miter lim="400000"/>
          </a:ln>
        </p:spPr>
      </p:pic>
      <p:sp>
        <p:nvSpPr>
          <p:cNvPr id="257" name="1D"/>
          <p:cNvSpPr txBox="1"/>
          <p:nvPr/>
        </p:nvSpPr>
        <p:spPr>
          <a:xfrm>
            <a:off x="557219" y="2849315"/>
            <a:ext cx="484223" cy="4483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defTabSz="1300480">
              <a:spcBef>
                <a:spcPts val="0"/>
              </a:spcBef>
              <a:buClrTx/>
              <a:defRPr sz="2200">
                <a:solidFill>
                  <a:srgbClr val="000000"/>
                </a:solidFill>
              </a:defRPr>
            </a:lvl1pPr>
          </a:lstStyle>
          <a:p>
            <a:pPr/>
            <a:r>
              <a:t>1D</a:t>
            </a:r>
          </a:p>
        </p:txBody>
      </p:sp>
      <p:pic>
        <p:nvPicPr>
          <p:cNvPr id="258" name="image.pdf" descr="image.pd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948462" y="8426026"/>
            <a:ext cx="1372729" cy="34092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68" name="Group"/>
          <p:cNvGrpSpPr/>
          <p:nvPr/>
        </p:nvGrpSpPr>
        <p:grpSpPr>
          <a:xfrm>
            <a:off x="4932793" y="2804160"/>
            <a:ext cx="6974728" cy="5956018"/>
            <a:chOff x="0" y="0"/>
            <a:chExt cx="6974727" cy="5956017"/>
          </a:xfrm>
        </p:grpSpPr>
        <p:pic>
          <p:nvPicPr>
            <p:cNvPr id="259" name="PlotPorte2D" descr="PlotPorte2D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472327" y="3481493"/>
              <a:ext cx="2849316" cy="213811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60" name="PlotSinc2D" descr="PlotSinc2D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499420" y="0"/>
              <a:ext cx="2831254" cy="212456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61" name="image.pdf" descr="image.pdf"/>
            <p:cNvPicPr>
              <a:picLocks noChangeAspect="1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400078" y="1986844"/>
              <a:ext cx="3084125" cy="73152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62" name="image.png" descr="image.png"/>
            <p:cNvPicPr>
              <a:picLocks noChangeAspect="1"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3256167" y="3772746"/>
              <a:ext cx="1476587" cy="153077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63" name="image.png" descr="image.png"/>
            <p:cNvPicPr>
              <a:picLocks noChangeAspect="1"/>
            </p:cNvPicPr>
            <p:nvPr/>
          </p:nvPicPr>
          <p:blipFill>
            <a:blip r:embed="rId11">
              <a:extLst/>
            </a:blip>
            <a:stretch>
              <a:fillRect/>
            </a:stretch>
          </p:blipFill>
          <p:spPr>
            <a:xfrm>
              <a:off x="3235847" y="311573"/>
              <a:ext cx="1490134" cy="146304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64" name="image.pdf" descr="image.pdf"/>
            <p:cNvPicPr>
              <a:picLocks noChangeAspect="1"/>
            </p:cNvPicPr>
            <p:nvPr/>
          </p:nvPicPr>
          <p:blipFill>
            <a:blip r:embed="rId12">
              <a:extLst/>
            </a:blip>
            <a:stretch>
              <a:fillRect/>
            </a:stretch>
          </p:blipFill>
          <p:spPr>
            <a:xfrm>
              <a:off x="5690051" y="4831644"/>
              <a:ext cx="1284677" cy="112437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65" name="image.pdf" descr="image.pdf"/>
            <p:cNvPicPr>
              <a:picLocks noChangeAspect="1"/>
            </p:cNvPicPr>
            <p:nvPr/>
          </p:nvPicPr>
          <p:blipFill>
            <a:blip r:embed="rId13">
              <a:extLst/>
            </a:blip>
            <a:stretch>
              <a:fillRect/>
            </a:stretch>
          </p:blipFill>
          <p:spPr>
            <a:xfrm>
              <a:off x="5827776" y="3817902"/>
              <a:ext cx="817316" cy="68636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66" name="2D"/>
            <p:cNvSpPr txBox="1"/>
            <p:nvPr/>
          </p:nvSpPr>
          <p:spPr>
            <a:xfrm>
              <a:off x="0" y="99342"/>
              <a:ext cx="484222" cy="44838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65023" tIns="65023" rIns="65023" bIns="65023" numCol="1" anchor="t">
              <a:spAutoFit/>
            </a:bodyPr>
            <a:lstStyle>
              <a:lvl1pPr defTabSz="1300480">
                <a:spcBef>
                  <a:spcPts val="0"/>
                </a:spcBef>
                <a:buClrTx/>
                <a:defRPr sz="2200">
                  <a:solidFill>
                    <a:srgbClr val="000000"/>
                  </a:solidFill>
                </a:defRPr>
              </a:lvl1pPr>
            </a:lstStyle>
            <a:p>
              <a:pPr/>
              <a:r>
                <a:t>2D</a:t>
              </a:r>
            </a:p>
          </p:txBody>
        </p:sp>
        <p:pic>
          <p:nvPicPr>
            <p:cNvPr id="267" name="image.pdf" descr="image.pdf"/>
            <p:cNvPicPr>
              <a:picLocks noChangeAspect="1"/>
            </p:cNvPicPr>
            <p:nvPr/>
          </p:nvPicPr>
          <p:blipFill>
            <a:blip r:embed="rId14">
              <a:extLst/>
            </a:blip>
            <a:stretch>
              <a:fillRect/>
            </a:stretch>
          </p:blipFill>
          <p:spPr>
            <a:xfrm>
              <a:off x="797447" y="5490915"/>
              <a:ext cx="2104250" cy="38608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69" name="Filtre utilisé lors de filtrages spatiaux"/>
          <p:cNvSpPr txBox="1"/>
          <p:nvPr/>
        </p:nvSpPr>
        <p:spPr>
          <a:xfrm>
            <a:off x="1464846" y="1262097"/>
            <a:ext cx="3551992" cy="3870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/>
          <a:p>
            <a:pPr defTabSz="1300480">
              <a:spcBef>
                <a:spcPts val="0"/>
              </a:spcBef>
              <a:buClrTx/>
              <a:defRPr sz="1800">
                <a:solidFill>
                  <a:srgbClr val="000000"/>
                </a:solidFill>
              </a:defRPr>
            </a:pPr>
            <a:r>
              <a:t>Filtre utilisé lors de filtrages </a:t>
            </a:r>
            <a:r>
              <a:t>spatiaux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68" grpId="1"/>
    </p:bldLst>
  </p:timing>
</p:sld>
</file>

<file path=ppt/theme/theme1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232323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Times Roman"/>
        <a:ea typeface="Times Roman"/>
        <a:cs typeface="Times Roman"/>
      </a:majorFont>
      <a:minorFont>
        <a:latin typeface="Helvetica"/>
        <a:ea typeface="Helvetica"/>
        <a:cs typeface="Helvetica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114300" dir="2700000">
              <a:srgbClr val="929292">
                <a:alpha val="49999"/>
              </a:srgbClr>
            </a:outerShdw>
          </a:effectLst>
        </a:effectStyle>
        <a:effectStyle>
          <a:effectLst>
            <a:outerShdw sx="100000" sy="100000" kx="0" ky="0" algn="b" rotWithShape="0" blurRad="63500" dist="139700" dir="2700000">
              <a:srgbClr val="44505D">
                <a:alpha val="78000"/>
              </a:srgbClr>
            </a:outerShdw>
          </a:effectLst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D2DFF6"/>
        </a:solidFill>
        <a:ln w="12700" cap="flat">
          <a:noFill/>
          <a:miter lim="400000"/>
        </a:ln>
        <a:effectLst>
          <a:outerShdw sx="100000" sy="100000" kx="0" ky="0" algn="b" rotWithShape="0" blurRad="38100" dist="114300" dir="2700000">
            <a:srgbClr val="929292">
              <a:alpha val="49999"/>
            </a:srgbClr>
          </a:outerShdw>
        </a:effectLst>
        <a:sp3d/>
      </a:spPr>
      <a:bodyPr rot="0" spcFirstLastPara="1" vertOverflow="overflow" horzOverflow="overflow" vert="horz" wrap="square" lIns="76200" tIns="76200" rIns="76200" bIns="76200" numCol="1" spcCol="38100" rtlCol="0" anchor="ctr" upright="0">
        <a:spAutoFit/>
      </a:bodyPr>
      <a:lstStyle>
        <a:defPPr marL="0" marR="0" indent="0" algn="ctr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>
            <a:srgbClr val="7F97C3"/>
          </a:buClr>
          <a:buSzTx/>
          <a:buFontTx/>
          <a:buNone/>
          <a:tabLst/>
          <a:defRPr b="0" baseline="0" cap="none" i="0" spc="0" strike="noStrike" sz="2000" u="none" kumimoji="0" normalizeH="0">
            <a:ln>
              <a:noFill/>
            </a:ln>
            <a:solidFill>
              <a:srgbClr val="232A32"/>
            </a:solidFill>
            <a:effectLst/>
            <a:uFillTx/>
            <a:latin typeface="Times New Roman"/>
            <a:ea typeface="Times New Roman"/>
            <a:cs typeface="Times New Roman"/>
            <a:sym typeface="Times New Roman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6200" tIns="76200" rIns="76200" bIns="76200" numCol="1" spcCol="38100" rtlCol="0" anchor="ctr" upright="0">
        <a:spAutoFit/>
      </a:bodyPr>
      <a:lstStyle>
        <a:defPPr marL="0" marR="0" indent="0" algn="l" defTabSz="584200" rtl="0" fontAlgn="auto" latinLnBrk="0" hangingPunct="0">
          <a:lnSpc>
            <a:spcPct val="100000"/>
          </a:lnSpc>
          <a:spcBef>
            <a:spcPts val="800"/>
          </a:spcBef>
          <a:spcAft>
            <a:spcPts val="0"/>
          </a:spcAft>
          <a:buClr>
            <a:srgbClr val="7F97C3"/>
          </a:buClr>
          <a:buSzTx/>
          <a:buFontTx/>
          <a:buNone/>
          <a:tabLst/>
          <a:defRPr b="0" baseline="0" cap="none" i="0" spc="0" strike="noStrike" sz="2000" u="none" kumimoji="0" normalizeH="0">
            <a:ln>
              <a:noFill/>
            </a:ln>
            <a:solidFill>
              <a:srgbClr val="232323"/>
            </a:solidFill>
            <a:effectLst/>
            <a:uFillTx/>
            <a:latin typeface="Times New Roman"/>
            <a:ea typeface="Times New Roman"/>
            <a:cs typeface="Times New Roman"/>
            <a:sym typeface="Times New Roman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Times Roman"/>
        <a:ea typeface="Times Roman"/>
        <a:cs typeface="Times Roman"/>
      </a:majorFont>
      <a:minorFont>
        <a:latin typeface="Helvetica"/>
        <a:ea typeface="Helvetica"/>
        <a:cs typeface="Helvetica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114300" dir="2700000">
              <a:srgbClr val="929292">
                <a:alpha val="49999"/>
              </a:srgbClr>
            </a:outerShdw>
          </a:effectLst>
        </a:effectStyle>
        <a:effectStyle>
          <a:effectLst>
            <a:outerShdw sx="100000" sy="100000" kx="0" ky="0" algn="b" rotWithShape="0" blurRad="63500" dist="139700" dir="2700000">
              <a:srgbClr val="44505D">
                <a:alpha val="78000"/>
              </a:srgbClr>
            </a:outerShdw>
          </a:effectLst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D2DFF6"/>
        </a:solidFill>
        <a:ln w="12700" cap="flat">
          <a:noFill/>
          <a:miter lim="400000"/>
        </a:ln>
        <a:effectLst>
          <a:outerShdw sx="100000" sy="100000" kx="0" ky="0" algn="b" rotWithShape="0" blurRad="38100" dist="114300" dir="2700000">
            <a:srgbClr val="929292">
              <a:alpha val="49999"/>
            </a:srgbClr>
          </a:outerShdw>
        </a:effectLst>
        <a:sp3d/>
      </a:spPr>
      <a:bodyPr rot="0" spcFirstLastPara="1" vertOverflow="overflow" horzOverflow="overflow" vert="horz" wrap="square" lIns="76200" tIns="76200" rIns="76200" bIns="76200" numCol="1" spcCol="38100" rtlCol="0" anchor="ctr" upright="0">
        <a:spAutoFit/>
      </a:bodyPr>
      <a:lstStyle>
        <a:defPPr marL="0" marR="0" indent="0" algn="ctr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>
            <a:srgbClr val="7F97C3"/>
          </a:buClr>
          <a:buSzTx/>
          <a:buFontTx/>
          <a:buNone/>
          <a:tabLst/>
          <a:defRPr b="0" baseline="0" cap="none" i="0" spc="0" strike="noStrike" sz="2000" u="none" kumimoji="0" normalizeH="0">
            <a:ln>
              <a:noFill/>
            </a:ln>
            <a:solidFill>
              <a:srgbClr val="232A32"/>
            </a:solidFill>
            <a:effectLst/>
            <a:uFillTx/>
            <a:latin typeface="Times New Roman"/>
            <a:ea typeface="Times New Roman"/>
            <a:cs typeface="Times New Roman"/>
            <a:sym typeface="Times New Roman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6200" tIns="76200" rIns="76200" bIns="76200" numCol="1" spcCol="38100" rtlCol="0" anchor="ctr" upright="0">
        <a:spAutoFit/>
      </a:bodyPr>
      <a:lstStyle>
        <a:defPPr marL="0" marR="0" indent="0" algn="l" defTabSz="584200" rtl="0" fontAlgn="auto" latinLnBrk="0" hangingPunct="0">
          <a:lnSpc>
            <a:spcPct val="100000"/>
          </a:lnSpc>
          <a:spcBef>
            <a:spcPts val="800"/>
          </a:spcBef>
          <a:spcAft>
            <a:spcPts val="0"/>
          </a:spcAft>
          <a:buClr>
            <a:srgbClr val="7F97C3"/>
          </a:buClr>
          <a:buSzTx/>
          <a:buFontTx/>
          <a:buNone/>
          <a:tabLst/>
          <a:defRPr b="0" baseline="0" cap="none" i="0" spc="0" strike="noStrike" sz="2000" u="none" kumimoji="0" normalizeH="0">
            <a:ln>
              <a:noFill/>
            </a:ln>
            <a:solidFill>
              <a:srgbClr val="232323"/>
            </a:solidFill>
            <a:effectLst/>
            <a:uFillTx/>
            <a:latin typeface="Times New Roman"/>
            <a:ea typeface="Times New Roman"/>
            <a:cs typeface="Times New Roman"/>
            <a:sym typeface="Times New Roman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