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mov" ContentType="vide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800"/>
      </a:spcBef>
      <a:spcAft>
        <a:spcPts val="0"/>
      </a:spcAft>
      <a:buClr>
        <a:srgbClr val="7F97C3"/>
      </a:buClr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32323"/>
        </a:solidFill>
        <a:effectLst/>
        <a:uFillTx/>
        <a:latin typeface="Times New Roman"/>
        <a:ea typeface="Times New Roman"/>
        <a:cs typeface="Times New Roman"/>
        <a:sym typeface="Times New Roman"/>
      </a:defRPr>
    </a:lvl1pPr>
    <a:lvl2pPr marL="0" marR="0" indent="76200" algn="l" defTabSz="584200" rtl="0" fontAlgn="auto" latinLnBrk="0" hangingPunct="0">
      <a:lnSpc>
        <a:spcPct val="100000"/>
      </a:lnSpc>
      <a:spcBef>
        <a:spcPts val="800"/>
      </a:spcBef>
      <a:spcAft>
        <a:spcPts val="0"/>
      </a:spcAft>
      <a:buClr>
        <a:srgbClr val="7F97C3"/>
      </a:buClr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32323"/>
        </a:solidFill>
        <a:effectLst/>
        <a:uFillTx/>
        <a:latin typeface="Times New Roman"/>
        <a:ea typeface="Times New Roman"/>
        <a:cs typeface="Times New Roman"/>
        <a:sym typeface="Times New Roman"/>
      </a:defRPr>
    </a:lvl2pPr>
    <a:lvl3pPr marL="0" marR="0" indent="254000" algn="l" defTabSz="584200" rtl="0" fontAlgn="auto" latinLnBrk="0" hangingPunct="0">
      <a:lnSpc>
        <a:spcPct val="100000"/>
      </a:lnSpc>
      <a:spcBef>
        <a:spcPts val="800"/>
      </a:spcBef>
      <a:spcAft>
        <a:spcPts val="0"/>
      </a:spcAft>
      <a:buClr>
        <a:srgbClr val="7F97C3"/>
      </a:buClr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32323"/>
        </a:solidFill>
        <a:effectLst/>
        <a:uFillTx/>
        <a:latin typeface="Times New Roman"/>
        <a:ea typeface="Times New Roman"/>
        <a:cs typeface="Times New Roman"/>
        <a:sym typeface="Times New Roman"/>
      </a:defRPr>
    </a:lvl3pPr>
    <a:lvl4pPr marL="0" marR="0" indent="508000" algn="l" defTabSz="584200" rtl="0" fontAlgn="auto" latinLnBrk="0" hangingPunct="0">
      <a:lnSpc>
        <a:spcPct val="100000"/>
      </a:lnSpc>
      <a:spcBef>
        <a:spcPts val="800"/>
      </a:spcBef>
      <a:spcAft>
        <a:spcPts val="0"/>
      </a:spcAft>
      <a:buClr>
        <a:srgbClr val="7F97C3"/>
      </a:buClr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32323"/>
        </a:solidFill>
        <a:effectLst/>
        <a:uFillTx/>
        <a:latin typeface="Times New Roman"/>
        <a:ea typeface="Times New Roman"/>
        <a:cs typeface="Times New Roman"/>
        <a:sym typeface="Times New Roman"/>
      </a:defRPr>
    </a:lvl4pPr>
    <a:lvl5pPr marL="0" marR="0" indent="1371600" algn="l" defTabSz="584200" rtl="0" fontAlgn="auto" latinLnBrk="0" hangingPunct="0">
      <a:lnSpc>
        <a:spcPct val="100000"/>
      </a:lnSpc>
      <a:spcBef>
        <a:spcPts val="800"/>
      </a:spcBef>
      <a:spcAft>
        <a:spcPts val="0"/>
      </a:spcAft>
      <a:buClr>
        <a:srgbClr val="7F97C3"/>
      </a:buClr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32323"/>
        </a:solidFill>
        <a:effectLst/>
        <a:uFillTx/>
        <a:latin typeface="Times New Roman"/>
        <a:ea typeface="Times New Roman"/>
        <a:cs typeface="Times New Roman"/>
        <a:sym typeface="Times New Roman"/>
      </a:defRPr>
    </a:lvl5pPr>
    <a:lvl6pPr marL="0" marR="0" indent="1714500" algn="l" defTabSz="584200" rtl="0" fontAlgn="auto" latinLnBrk="0" hangingPunct="0">
      <a:lnSpc>
        <a:spcPct val="100000"/>
      </a:lnSpc>
      <a:spcBef>
        <a:spcPts val="800"/>
      </a:spcBef>
      <a:spcAft>
        <a:spcPts val="0"/>
      </a:spcAft>
      <a:buClr>
        <a:srgbClr val="7F97C3"/>
      </a:buClr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32323"/>
        </a:solidFill>
        <a:effectLst/>
        <a:uFillTx/>
        <a:latin typeface="Times New Roman"/>
        <a:ea typeface="Times New Roman"/>
        <a:cs typeface="Times New Roman"/>
        <a:sym typeface="Times New Roman"/>
      </a:defRPr>
    </a:lvl6pPr>
    <a:lvl7pPr marL="0" marR="0" indent="2057400" algn="l" defTabSz="584200" rtl="0" fontAlgn="auto" latinLnBrk="0" hangingPunct="0">
      <a:lnSpc>
        <a:spcPct val="100000"/>
      </a:lnSpc>
      <a:spcBef>
        <a:spcPts val="800"/>
      </a:spcBef>
      <a:spcAft>
        <a:spcPts val="0"/>
      </a:spcAft>
      <a:buClr>
        <a:srgbClr val="7F97C3"/>
      </a:buClr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32323"/>
        </a:solidFill>
        <a:effectLst/>
        <a:uFillTx/>
        <a:latin typeface="Times New Roman"/>
        <a:ea typeface="Times New Roman"/>
        <a:cs typeface="Times New Roman"/>
        <a:sym typeface="Times New Roman"/>
      </a:defRPr>
    </a:lvl7pPr>
    <a:lvl8pPr marL="0" marR="0" indent="2400300" algn="l" defTabSz="584200" rtl="0" fontAlgn="auto" latinLnBrk="0" hangingPunct="0">
      <a:lnSpc>
        <a:spcPct val="100000"/>
      </a:lnSpc>
      <a:spcBef>
        <a:spcPts val="800"/>
      </a:spcBef>
      <a:spcAft>
        <a:spcPts val="0"/>
      </a:spcAft>
      <a:buClr>
        <a:srgbClr val="7F97C3"/>
      </a:buClr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32323"/>
        </a:solidFill>
        <a:effectLst/>
        <a:uFillTx/>
        <a:latin typeface="Times New Roman"/>
        <a:ea typeface="Times New Roman"/>
        <a:cs typeface="Times New Roman"/>
        <a:sym typeface="Times New Roman"/>
      </a:defRPr>
    </a:lvl8pPr>
    <a:lvl9pPr marL="0" marR="0" indent="2743200" algn="l" defTabSz="584200" rtl="0" fontAlgn="auto" latinLnBrk="0" hangingPunct="0">
      <a:lnSpc>
        <a:spcPct val="100000"/>
      </a:lnSpc>
      <a:spcBef>
        <a:spcPts val="800"/>
      </a:spcBef>
      <a:spcAft>
        <a:spcPts val="0"/>
      </a:spcAft>
      <a:buClr>
        <a:srgbClr val="7F97C3"/>
      </a:buClr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232323"/>
        </a:solidFill>
        <a:effectLst/>
        <a:uFillTx/>
        <a:latin typeface="Times New Roman"/>
        <a:ea typeface="Times New Roman"/>
        <a:cs typeface="Times New Roman"/>
        <a:sym typeface="Times New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CE6853C5-AF05-4506-A7D1-3B0CAEB9951E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232323"/>
      </a:tcTxStyle>
      <a:tcStyle>
        <a:tcBdr>
          <a:left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6D5D5">
              <a:alpha val="37216"/>
            </a:srgbClr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952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952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232323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952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C26A18F-58E9-413E-9064-4B09A6635BE7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27791">
              <a:alpha val="16000"/>
            </a:srgbClr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232A32"/>
      </a:tcTxStyle>
      <a:tcStyle>
        <a:tcBdr>
          <a:left>
            <a:ln w="3175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CED8E5"/>
          </a:solidFill>
        </a:fill>
      </a:tcStyle>
    </a:firstRow>
  </a:tblStyle>
  <a:tblStyle styleId="{49DFECD9-E0A4-49BC-99AB-E6325E7586A1}" styleName="">
    <a:tblBg/>
    <a:wholeTbl>
      <a:tcTxStyle b="off" i="off">
        <a:fontRef idx="maj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27791">
              <a:alpha val="16000"/>
            </a:srgbClr>
          </a:solidFill>
        </a:fill>
      </a:tcStyle>
    </a:band2H>
    <a:firstCol>
      <a:tcTxStyle b="off" i="off">
        <a:fontRef idx="maj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232A3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B0F51FC2-4CD8-45DC-9563-E795650338EC}" styleName="">
    <a:tblBg/>
    <a:wholeTbl>
      <a:tcTxStyle b="off" i="off">
        <a:font>
          <a:latin typeface="Courier"/>
          <a:ea typeface="Courier"/>
          <a:cs typeface="Courier"/>
        </a:font>
        <a:srgbClr val="000000"/>
      </a:tcTxStyle>
      <a:tcStyle>
        <a:tcBdr>
          <a:left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635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EFE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952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952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952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" name="Shape 9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" name="Shape 1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7700">
              <a:tabLst>
                <a:tab pos="914400" algn="l"/>
              </a:tabLst>
              <a:defRPr sz="1600">
                <a:solidFill>
                  <a:srgbClr val="232A3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L’an prochain mettre la définition de l’histogramme au début du chapitre. (?)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2.tif"/><Relationship Id="rId5" Type="http://schemas.openxmlformats.org/officeDocument/2006/relationships/image" Target="../media/image3.tif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MN259 - Analyse d'images"/>
          <p:cNvSpPr/>
          <p:nvPr/>
        </p:nvSpPr>
        <p:spPr>
          <a:xfrm>
            <a:off x="1115742" y="2641600"/>
            <a:ext cx="10769601" cy="9525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12700" dir="594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>
            <a:spAutoFit/>
          </a:bodyPr>
          <a:lstStyle>
            <a:lvl1pPr algn="ctr">
              <a:spcBef>
                <a:spcPts val="100"/>
              </a:spcBef>
              <a:buClrTx/>
              <a:defRPr sz="5100">
                <a:solidFill>
                  <a:srgbClr val="DEE8F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IMN259 - Analyse d'images</a:t>
            </a:r>
          </a:p>
        </p:txBody>
      </p:sp>
      <p:sp>
        <p:nvSpPr>
          <p:cNvPr id="13" name="Adapté des notes de cours de  Marie-Flavie Auclair-Fortier et Pierre-Marc Jodoin"/>
          <p:cNvSpPr/>
          <p:nvPr/>
        </p:nvSpPr>
        <p:spPr>
          <a:xfrm>
            <a:off x="3255539" y="8382000"/>
            <a:ext cx="6544520" cy="863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12700" dir="594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>
            <a:spAutoFit/>
          </a:bodyPr>
          <a:lstStyle/>
          <a:p>
            <a:pPr algn="ctr">
              <a:spcBef>
                <a:spcPts val="100"/>
              </a:spcBef>
              <a:buClrTx/>
              <a:buFont typeface="Arial"/>
              <a:defRPr sz="2300">
                <a:solidFill>
                  <a:srgbClr val="DEE8F1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Adapté des notes de cours de </a:t>
            </a:r>
            <a:br/>
            <a:r>
              <a:t>Marie-Flavie Auclair-Fortier et Pierre-Marc Jodoin</a:t>
            </a:r>
          </a:p>
        </p:txBody>
      </p:sp>
      <p:sp>
        <p:nvSpPr>
          <p:cNvPr id="14" name="Body Level One…"/>
          <p:cNvSpPr txBox="1"/>
          <p:nvPr>
            <p:ph type="body" sz="half" idx="1"/>
          </p:nvPr>
        </p:nvSpPr>
        <p:spPr>
          <a:xfrm>
            <a:off x="787400" y="4660900"/>
            <a:ext cx="11430000" cy="3276600"/>
          </a:xfrm>
          <a:prstGeom prst="rect">
            <a:avLst/>
          </a:prstGeom>
          <a:effectLst>
            <a:outerShdw sx="100000" sy="100000" kx="0" ky="0" algn="b" rotWithShape="0" blurRad="76200" dist="12700" dir="6120000">
              <a:srgbClr val="000000"/>
            </a:outerShdw>
          </a:effectLst>
        </p:spPr>
        <p:txBody>
          <a:bodyPr lIns="50800" tIns="50800" rIns="50800" bIns="50800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4600">
                <a:solidFill>
                  <a:srgbClr val="DEE8F1"/>
                </a:solidFill>
                <a:effectLst>
                  <a:outerShdw sx="100000" sy="100000" kx="0" ky="0" algn="b" rotWithShape="0" blurRad="25400" dist="12700" dir="162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1pPr>
            <a:lvl2pPr marL="0" indent="0" algn="ctr">
              <a:spcBef>
                <a:spcPts val="1900"/>
              </a:spcBef>
              <a:buSzTx/>
              <a:buNone/>
              <a:defRPr b="1" sz="3500">
                <a:solidFill>
                  <a:srgbClr val="DEE8F1"/>
                </a:solidFill>
                <a:effectLst>
                  <a:outerShdw sx="100000" sy="100000" kx="0" ky="0" algn="b" rotWithShape="0" blurRad="25400" dist="12700" dir="162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b="1" sz="3200">
                <a:solidFill>
                  <a:srgbClr val="DEE8F1"/>
                </a:solidFill>
                <a:effectLst>
                  <a:outerShdw sx="100000" sy="100000" kx="0" ky="0" algn="b" rotWithShape="0" blurRad="25400" dist="12700" dir="162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b="1" sz="3200">
                <a:solidFill>
                  <a:srgbClr val="DEE8F1"/>
                </a:solidFill>
                <a:effectLst>
                  <a:outerShdw sx="100000" sy="100000" kx="0" ky="0" algn="b" rotWithShape="0" blurRad="25400" dist="12700" dir="162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b="1" sz="3200">
                <a:solidFill>
                  <a:srgbClr val="DEE8F1"/>
                </a:solidFill>
                <a:effectLst>
                  <a:outerShdw sx="100000" sy="100000" kx="0" ky="0" algn="b" rotWithShape="0" blurRad="25400" dist="12700" dir="1620000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xfrm>
            <a:off x="6311509" y="9258300"/>
            <a:ext cx="368574" cy="381000"/>
          </a:xfrm>
          <a:prstGeom prst="rect">
            <a:avLst/>
          </a:prstGeom>
          <a:effectLst>
            <a:outerShdw sx="100000" sy="100000" kx="0" ky="0" algn="b" rotWithShape="0" blurRad="25400" dist="12700" dir="16200000">
              <a:srgbClr val="000000"/>
            </a:outerShdw>
          </a:effectLst>
        </p:spPr>
        <p:txBody>
          <a:bodyPr anchor="b"/>
          <a:lstStyle>
            <a:lvl1pPr>
              <a:defRPr b="1" sz="1800">
                <a:solidFill>
                  <a:srgbClr val="DEE8F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n"/>
          <p:cNvSpPr/>
          <p:nvPr/>
        </p:nvSpPr>
        <p:spPr>
          <a:xfrm>
            <a:off x="342900" y="1270000"/>
            <a:ext cx="3279298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normAutofit fontScale="100000" lnSpcReduction="0"/>
          </a:bodyPr>
          <a:lstStyle>
            <a:lvl1pPr>
              <a:spcBef>
                <a:spcPts val="0"/>
              </a:spcBef>
              <a:defRPr b="1" cap="small" sz="3200">
                <a:solidFill>
                  <a:srgbClr val="4C4C4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2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2pPr marL="901700" indent="-698500">
              <a:buAutoNum type="arabicPeriod" startAt="1"/>
              <a:defRPr sz="2200">
                <a:solidFill>
                  <a:srgbClr val="4C4C4F"/>
                </a:solidFill>
                <a:latin typeface="Stone Sans Sem ITC TT-Semi"/>
                <a:ea typeface="Stone Sans Sem ITC TT-Semi"/>
                <a:cs typeface="Stone Sans Sem ITC TT-Semi"/>
                <a:sym typeface="Stone Sans Sem ITC TT-Semi"/>
              </a:defRPr>
            </a:lvl2pPr>
            <a:lvl3pPr marL="721783" indent="-518583">
              <a:buClrTx/>
              <a:buSzPct val="100000"/>
              <a:buAutoNum type="alphaLcParenR" startAt="1"/>
            </a:lvl3pPr>
            <a:lvl4pPr marL="883955" indent="-287055"/>
            <a:lvl5pPr marL="1125255" indent="-325155">
              <a:buClr>
                <a:srgbClr val="7F98C2"/>
              </a:buClr>
              <a:buFont typeface="TimesNewRomanPSMT"/>
              <a:buChar char="✓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xfrm>
            <a:off x="6341111" y="9093200"/>
            <a:ext cx="331217" cy="330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ource : Source : " descr="Source : Source : "/>
          <p:cNvPicPr>
            <a:picLocks noChangeAspect="0"/>
          </p:cNvPicPr>
          <p:nvPr>
            <p:ph type="body" sz="quarter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3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3pPr>
              <a:buBlip>
                <a:blip r:embed="rId3"/>
              </a:buBlip>
            </a:lvl3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Réc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jectifs du thème"/>
          <p:cNvSpPr/>
          <p:nvPr>
            <p:ph type="body" sz="quarter" idx="21"/>
          </p:nvPr>
        </p:nvSpPr>
        <p:spPr>
          <a:xfrm>
            <a:off x="342900" y="1270000"/>
            <a:ext cx="4166041" cy="596900"/>
          </a:xfrm>
          <a:prstGeom prst="rect">
            <a:avLst/>
          </a:prstGeom>
        </p:spPr>
        <p:txBody>
          <a:bodyPr wrap="none" lIns="50800" tIns="50800" rIns="50800" bIns="50800" anchor="ctr"/>
          <a:lstStyle>
            <a:lvl1pPr marL="0" indent="0">
              <a:spcBef>
                <a:spcPts val="0"/>
              </a:spcBef>
              <a:buClr>
                <a:srgbClr val="7F97C3"/>
              </a:buClr>
              <a:buSzTx/>
              <a:buNone/>
              <a:defRPr b="1" cap="small" sz="3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Objectifs du thème</a:t>
            </a:r>
          </a:p>
        </p:txBody>
      </p:sp>
      <p:sp>
        <p:nvSpPr>
          <p:cNvPr id="4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2pPr marL="520700" indent="-317500">
              <a:buSzPct val="54000"/>
              <a:buBlip>
                <a:blip r:embed="rId2"/>
              </a:buBlip>
            </a:lvl2pPr>
            <a:lvl3pPr marL="685800" indent="-317500">
              <a:buClr>
                <a:srgbClr val="7F98C2"/>
              </a:buClr>
              <a:buSzPct val="100000"/>
              <a:buFont typeface="Lucida Grande"/>
              <a:buChar char="✓"/>
            </a:lvl3pPr>
            <a:lvl4pPr marL="947455" indent="-350555">
              <a:buClrTx/>
              <a:buSzPct val="54000"/>
              <a:buBlip>
                <a:blip r:embed="rId3"/>
              </a:buBlip>
            </a:lvl4pPr>
            <a:lvl5pPr marL="1150655" indent="-350555">
              <a:buClrTx/>
              <a:buSzPct val="44000"/>
              <a:buBlip>
                <a:blip r:embed="rId4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e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'il n'y a pas mention contraire, les médias numériques sont produits par MFAF S'il n'y a pas mention contraire, les médias numériques sont produits par MFAF" descr="S'il n'y a pas mention contraire, les médias numériques sont produits par MFAF S'il n'y a pas mention contraire, les médias numériques sont produits par MFA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022" y="8653555"/>
            <a:ext cx="4584701" cy="853890"/>
          </a:xfrm>
          <a:prstGeom prst="rect">
            <a:avLst/>
          </a:prstGeom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51" name="IMN259 Analyse d’images…"/>
          <p:cNvSpPr/>
          <p:nvPr/>
        </p:nvSpPr>
        <p:spPr>
          <a:xfrm>
            <a:off x="9464605" y="8743103"/>
            <a:ext cx="33401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b">
            <a:spAutoFit/>
          </a:bodyPr>
          <a:lstStyle/>
          <a:p>
            <a:pPr algn="r">
              <a:spcBef>
                <a:spcPts val="100"/>
              </a:spcBef>
              <a:buClrTx/>
              <a:buFont typeface="Arial"/>
              <a:defRPr sz="1600">
                <a:solidFill>
                  <a:srgbClr val="7A7A7A"/>
                </a:solidFill>
                <a:latin typeface="Stone Sans Sem ITC TT-Semi"/>
                <a:ea typeface="Stone Sans Sem ITC TT-Semi"/>
                <a:cs typeface="Stone Sans Sem ITC TT-Semi"/>
                <a:sym typeface="Stone Sans Sem ITC TT-Semi"/>
              </a:defRPr>
            </a:pPr>
            <a:r>
              <a:t>IMN259 Analyse d’images</a:t>
            </a:r>
          </a:p>
          <a:p>
            <a:pPr algn="r">
              <a:spcBef>
                <a:spcPts val="100"/>
              </a:spcBef>
              <a:buClrTx/>
              <a:buFont typeface="Arial"/>
              <a:defRPr sz="1600">
                <a:solidFill>
                  <a:srgbClr val="7A7A7A"/>
                </a:solidFill>
                <a:latin typeface="Stone Sans Sem ITC TT-Semi"/>
                <a:ea typeface="Stone Sans Sem ITC TT-Semi"/>
                <a:cs typeface="Stone Sans Sem ITC TT-Semi"/>
                <a:sym typeface="Stone Sans Sem ITC TT-Semi"/>
              </a:defRPr>
            </a:pPr>
            <a:r>
              <a:t>©Marie-Flavie Auclair-Fortier</a:t>
            </a:r>
          </a:p>
        </p:txBody>
      </p:sp>
      <p:sp>
        <p:nvSpPr>
          <p:cNvPr id="52" name="Références (pour en savoir plus)"/>
          <p:cNvSpPr/>
          <p:nvPr/>
        </p:nvSpPr>
        <p:spPr>
          <a:xfrm>
            <a:off x="342900" y="1270000"/>
            <a:ext cx="5575430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normAutofit fontScale="100000" lnSpcReduction="0"/>
          </a:bodyPr>
          <a:lstStyle/>
          <a:p>
            <a:pPr>
              <a:spcBef>
                <a:spcPts val="0"/>
              </a:spcBef>
              <a:defRPr b="1" cap="small" sz="3200">
                <a:solidFill>
                  <a:srgbClr val="4C4C4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Références </a:t>
            </a:r>
            <a:r>
              <a:rPr sz="2400"/>
              <a:t>(pour en savoir plus)</a:t>
            </a:r>
          </a:p>
        </p:txBody>
      </p:sp>
      <p:sp>
        <p:nvSpPr>
          <p:cNvPr id="53" name="Body Level One…"/>
          <p:cNvSpPr txBox="1"/>
          <p:nvPr>
            <p:ph type="body" idx="1"/>
          </p:nvPr>
        </p:nvSpPr>
        <p:spPr>
          <a:xfrm>
            <a:off x="342900" y="1866900"/>
            <a:ext cx="12319000" cy="71247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200"/>
              </a:spcBef>
              <a:buSzPct val="123999"/>
              <a:buBlip>
                <a:blip r:embed="rId3"/>
              </a:buBlip>
              <a:defRPr sz="2200">
                <a:solidFill>
                  <a:srgbClr val="444444"/>
                </a:solidFill>
              </a:defRPr>
            </a:lvl1pPr>
            <a:lvl2pPr marL="0" indent="0">
              <a:spcBef>
                <a:spcPts val="1600"/>
              </a:spcBef>
              <a:buSzTx/>
              <a:buNone/>
              <a:defRPr sz="1900">
                <a:solidFill>
                  <a:srgbClr val="606060"/>
                </a:solidFill>
                <a:latin typeface="Stone Sans Sem ITC TT-Semi"/>
                <a:ea typeface="Stone Sans Sem ITC TT-Semi"/>
                <a:cs typeface="Stone Sans Sem ITC TT-Semi"/>
                <a:sym typeface="Stone Sans Sem ITC TT-Semi"/>
              </a:defRPr>
            </a:lvl2pPr>
            <a:lvl3pPr marL="426755" indent="-426755">
              <a:spcBef>
                <a:spcPts val="100"/>
              </a:spcBef>
              <a:buClrTx/>
              <a:buSzPct val="100000"/>
              <a:buAutoNum type="alphaLcParenR" startAt="1"/>
              <a:defRPr sz="2200">
                <a:solidFill>
                  <a:srgbClr val="444444"/>
                </a:solidFill>
                <a:latin typeface="Stone Sans Sem ITC TT-Semi"/>
                <a:ea typeface="Stone Sans Sem ITC TT-Semi"/>
                <a:cs typeface="Stone Sans Sem ITC TT-Semi"/>
                <a:sym typeface="Stone Sans Sem ITC TT-Semi"/>
              </a:defRPr>
            </a:lvl3pPr>
            <a:lvl4pPr marL="629955" indent="-350555">
              <a:spcBef>
                <a:spcPts val="1100"/>
              </a:spcBef>
              <a:buClrTx/>
              <a:buSzPct val="50000"/>
              <a:buBlip>
                <a:blip r:embed="rId4"/>
              </a:buBlip>
              <a:defRPr>
                <a:solidFill>
                  <a:srgbClr val="444444"/>
                </a:solidFill>
                <a:latin typeface="Stone Sans Sem ITC TT-Semi"/>
                <a:ea typeface="Stone Sans Sem ITC TT-Semi"/>
                <a:cs typeface="Stone Sans Sem ITC TT-Semi"/>
                <a:sym typeface="Stone Sans Sem ITC TT-Semi"/>
              </a:defRPr>
            </a:lvl4pPr>
            <a:lvl5pPr marL="909355" indent="-350555">
              <a:spcBef>
                <a:spcPts val="1100"/>
              </a:spcBef>
              <a:buClrTx/>
              <a:buSzPct val="50000"/>
              <a:buBlip>
                <a:blip r:embed="rId5"/>
              </a:buBlip>
              <a:defRPr>
                <a:solidFill>
                  <a:srgbClr val="444444"/>
                </a:solidFill>
                <a:latin typeface="Stone Sans Sem ITC TT-Semi"/>
                <a:ea typeface="Stone Sans Sem ITC TT-Semi"/>
                <a:cs typeface="Stone Sans Sem ITC TT-Semi"/>
                <a:sym typeface="Stone Sans Sem ITC TT-Sem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n"/>
          <p:cNvSpPr/>
          <p:nvPr/>
        </p:nvSpPr>
        <p:spPr>
          <a:xfrm>
            <a:off x="342900" y="1270000"/>
            <a:ext cx="3279298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normAutofit fontScale="100000" lnSpcReduction="0"/>
          </a:bodyPr>
          <a:lstStyle>
            <a:lvl1pPr>
              <a:spcBef>
                <a:spcPts val="0"/>
              </a:spcBef>
              <a:defRPr b="1" cap="small" sz="3200">
                <a:solidFill>
                  <a:srgbClr val="4C4C4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6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2pPr marL="901700" indent="-698500">
              <a:buAutoNum type="arabicPeriod" startAt="1"/>
              <a:defRPr sz="2200">
                <a:solidFill>
                  <a:srgbClr val="4C4C4F"/>
                </a:solidFill>
                <a:latin typeface="Stone Sans Sem ITC TT-Semi"/>
                <a:ea typeface="Stone Sans Sem ITC TT-Semi"/>
                <a:cs typeface="Stone Sans Sem ITC TT-Semi"/>
                <a:sym typeface="Stone Sans Sem ITC TT-Semi"/>
              </a:defRPr>
            </a:lvl2pPr>
            <a:lvl3pPr marL="721783" indent="-518583">
              <a:buClrTx/>
              <a:buSzPct val="100000"/>
              <a:buAutoNum type="alphaLcParenR" startAt="1"/>
            </a:lvl3pPr>
            <a:lvl4pPr marL="883955" indent="-287055"/>
            <a:lvl5pPr marL="1125255" indent="-325155">
              <a:buClr>
                <a:srgbClr val="7F98C2"/>
              </a:buClr>
              <a:buFont typeface="TimesNewRomanPSMT"/>
              <a:buChar char="✓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xfrm>
            <a:off x="6341111" y="9093200"/>
            <a:ext cx="331217" cy="330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ounded Rectangle"/>
          <p:cNvSpPr/>
          <p:nvPr/>
        </p:nvSpPr>
        <p:spPr>
          <a:xfrm>
            <a:off x="108373" y="108373"/>
            <a:ext cx="12788054" cy="9428481"/>
          </a:xfrm>
          <a:prstGeom prst="roundRect">
            <a:avLst>
              <a:gd name="adj" fmla="val 6880"/>
            </a:avLst>
          </a:prstGeom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ffectLst/>
        </p:spPr>
        <p:txBody>
          <a:bodyPr lIns="65023" tIns="65023" rIns="65023" bIns="65023"/>
          <a:lstStyle>
            <a:lvl1pPr algn="r" defTabSz="1300480"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odèle par défa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spcBef>
                <a:spcPts val="0"/>
              </a:spcBef>
              <a:buClrTx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79" name="Title Text"/>
          <p:cNvSpPr txBox="1"/>
          <p:nvPr>
            <p:ph type="title"/>
          </p:nvPr>
        </p:nvSpPr>
        <p:spPr>
          <a:xfrm>
            <a:off x="977900" y="0"/>
            <a:ext cx="11049000" cy="2057400"/>
          </a:xfrm>
          <a:prstGeom prst="rect">
            <a:avLst/>
          </a:prstGeom>
        </p:spPr>
        <p:txBody>
          <a:bodyPr>
            <a:noAutofit/>
          </a:bodyPr>
          <a:lstStyle>
            <a:lvl1pPr marL="57799" marR="57799" indent="0" defTabSz="1295400">
              <a:buSzTx/>
              <a:buNone/>
              <a:defRPr b="0" cap="none" sz="5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0" name="Body Level One…"/>
          <p:cNvSpPr txBox="1"/>
          <p:nvPr>
            <p:ph type="body" idx="1"/>
          </p:nvPr>
        </p:nvSpPr>
        <p:spPr>
          <a:xfrm>
            <a:off x="977900" y="2819400"/>
            <a:ext cx="11049000" cy="69342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57799" indent="-342900" defTabSz="1295400">
              <a:spcBef>
                <a:spcPts val="500"/>
              </a:spcBef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83590" marR="57799" indent="-285750" defTabSz="1295400">
              <a:spcBef>
                <a:spcPts val="500"/>
              </a:spcBef>
              <a:buSzPct val="100000"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1183639" marR="57799" indent="-228600" defTabSz="1295400">
              <a:spcBef>
                <a:spcPts val="500"/>
              </a:spcBef>
              <a:buClrTx/>
              <a:buSzPct val="100000"/>
              <a:buChar char="•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640839" marR="57799" defTabSz="1295400">
              <a:spcBef>
                <a:spcPts val="500"/>
              </a:spcBef>
              <a:buClrTx/>
              <a:buSzPct val="100000"/>
              <a:buChar char="–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2098039" marR="57799" indent="-228600" defTabSz="1295400">
              <a:spcBef>
                <a:spcPts val="600"/>
              </a:spcBef>
              <a:buClrTx/>
              <a:buSzPct val="100000"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xfrm>
            <a:off x="10505158" y="8890000"/>
            <a:ext cx="342901" cy="358589"/>
          </a:xfrm>
          <a:prstGeom prst="rect">
            <a:avLst/>
          </a:prstGeom>
          <a:effectLst/>
        </p:spPr>
        <p:txBody>
          <a:bodyPr/>
          <a:lstStyle>
            <a:lvl1pPr defTabSz="82550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hème Office copy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/>
          <p:nvPr>
            <p:ph type="title"/>
          </p:nvPr>
        </p:nvSpPr>
        <p:spPr>
          <a:xfrm>
            <a:off x="647700" y="0"/>
            <a:ext cx="11709400" cy="2406792"/>
          </a:xfrm>
          <a:prstGeom prst="rect">
            <a:avLst/>
          </a:prstGeom>
        </p:spPr>
        <p:txBody>
          <a:bodyPr>
            <a:noAutofit/>
          </a:bodyPr>
          <a:lstStyle>
            <a:lvl1pPr marL="57799" marR="57799" indent="0" algn="ctr" defTabSz="647700">
              <a:buSzTx/>
              <a:buNone/>
              <a:defRPr b="0" cap="none"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383540" marR="57799" indent="-342900" defTabSz="647700">
              <a:spcBef>
                <a:spcPts val="1100"/>
              </a:spcBef>
              <a:buClr>
                <a:srgbClr val="000000"/>
              </a:buClr>
              <a:buFont typeface="Arial"/>
              <a:buChar char="•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783590" marR="57799" indent="-285750" defTabSz="647700">
              <a:spcBef>
                <a:spcPts val="1000"/>
              </a:spcBef>
              <a:buClr>
                <a:srgbClr val="000000"/>
              </a:buClr>
              <a:buFont typeface="Arial"/>
              <a:buChar char="–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183639" marR="57799" indent="-228600" defTabSz="647700">
              <a:buClr>
                <a:srgbClr val="000000"/>
              </a:buClr>
              <a:buSzPct val="100000"/>
              <a:buFont typeface="Arial"/>
              <a:buChar char="•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640839" marR="57799" defTabSz="647700">
              <a:spcBef>
                <a:spcPts val="600"/>
              </a:spcBef>
              <a:buClr>
                <a:srgbClr val="000000"/>
              </a:buClr>
              <a:buFont typeface="Arial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2098039" marR="57799" indent="-228600" defTabSz="647700">
              <a:spcBef>
                <a:spcPts val="600"/>
              </a:spcBef>
              <a:buClr>
                <a:srgbClr val="000000"/>
              </a:buClr>
              <a:buFont typeface="Arial"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xfrm>
            <a:off x="10677194" y="9142576"/>
            <a:ext cx="320279" cy="310754"/>
          </a:xfrm>
          <a:prstGeom prst="rect">
            <a:avLst/>
          </a:prstGeom>
          <a:effectLst/>
        </p:spPr>
        <p:txBody>
          <a:bodyPr anchor="ctr"/>
          <a:lstStyle>
            <a:lvl1pPr defTabSz="825500">
              <a:defRPr sz="16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image" Target="../media/image1.tif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N259 Analyse d’images…"/>
          <p:cNvSpPr/>
          <p:nvPr/>
        </p:nvSpPr>
        <p:spPr>
          <a:xfrm>
            <a:off x="9464605" y="8743103"/>
            <a:ext cx="33401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b">
            <a:spAutoFit/>
          </a:bodyPr>
          <a:lstStyle/>
          <a:p>
            <a:pPr algn="r">
              <a:spcBef>
                <a:spcPts val="100"/>
              </a:spcBef>
              <a:buClrTx/>
              <a:buFont typeface="Arial"/>
              <a:defRPr sz="1600">
                <a:solidFill>
                  <a:srgbClr val="7A7A7A"/>
                </a:solidFill>
                <a:latin typeface="Stone Sans Sem ITC TT-Semi"/>
                <a:ea typeface="Stone Sans Sem ITC TT-Semi"/>
                <a:cs typeface="Stone Sans Sem ITC TT-Semi"/>
                <a:sym typeface="Stone Sans Sem ITC TT-Semi"/>
              </a:defRPr>
            </a:pPr>
            <a:r>
              <a:t>IMN259 Analyse d’images</a:t>
            </a:r>
          </a:p>
          <a:p>
            <a:pPr algn="r">
              <a:spcBef>
                <a:spcPts val="100"/>
              </a:spcBef>
              <a:buClrTx/>
              <a:buFont typeface="Arial"/>
              <a:defRPr sz="1600">
                <a:solidFill>
                  <a:srgbClr val="7A7A7A"/>
                </a:solidFill>
                <a:latin typeface="Stone Sans Sem ITC TT-Semi"/>
                <a:ea typeface="Stone Sans Sem ITC TT-Semi"/>
                <a:cs typeface="Stone Sans Sem ITC TT-Semi"/>
                <a:sym typeface="Stone Sans Sem ITC TT-Semi"/>
              </a:defRPr>
            </a:pPr>
            <a:r>
              <a:t>©Marie-Flavie Auclair-Fortier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42900" y="1270000"/>
            <a:ext cx="12319000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342900" y="1854200"/>
            <a:ext cx="12319000" cy="673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normAutofit fontScale="100000" lnSpcReduction="0"/>
          </a:bodyPr>
          <a:lstStyle>
            <a:lvl2pPr marL="342900" indent="-342900">
              <a:buAutoNum type="alphaLcParenR" startAt="1"/>
              <a:defRPr sz="2000">
                <a:solidFill>
                  <a:srgbClr val="2323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508000" indent="-254000">
              <a:buClr>
                <a:srgbClr val="849ABC"/>
              </a:buClr>
              <a:buSzPct val="55000"/>
              <a:buBlip>
                <a:blip r:embed="rId3"/>
              </a:buBlip>
              <a:defRPr sz="2000">
                <a:solidFill>
                  <a:srgbClr val="2323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736600" indent="-228600">
              <a:buClr>
                <a:srgbClr val="849ABC"/>
              </a:buClr>
              <a:buChar char="✓"/>
              <a:defRPr sz="2000">
                <a:solidFill>
                  <a:srgbClr val="2323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028700" indent="-266700">
              <a:buClr>
                <a:srgbClr val="849ABC"/>
              </a:buClr>
              <a:buSzPct val="100000"/>
              <a:buChar char="➡"/>
              <a:defRPr sz="2000">
                <a:solidFill>
                  <a:srgbClr val="23232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6337299" y="9093200"/>
            <a:ext cx="331217" cy="330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50800" dir="1980000">
              <a:srgbClr val="C0C0C0"/>
            </a:outerShdw>
          </a:effectLst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buClrTx/>
              <a:defRPr sz="1400">
                <a:solidFill>
                  <a:srgbClr val="606060"/>
                </a:solidFill>
                <a:latin typeface="Stone Sans Sem ITC TT-Semi"/>
                <a:ea typeface="Stone Sans Sem ITC TT-Semi"/>
                <a:cs typeface="Stone Sans Sem ITC TT-Semi"/>
                <a:sym typeface="Stone Sans Sem ITC TT-Sem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592666" marR="0" indent="-592666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AutoNum type="arabicPeriod" startAt="1"/>
        <a:tabLst/>
        <a:defRPr b="1" baseline="0" cap="small" i="0" spc="0" strike="noStrike" sz="3200" u="none">
          <a:solidFill>
            <a:srgbClr val="4C4C4F"/>
          </a:solidFill>
          <a:uFillTx/>
          <a:latin typeface="+mn-lt"/>
          <a:ea typeface="+mn-ea"/>
          <a:cs typeface="+mn-cs"/>
          <a:sym typeface="Helvetica"/>
        </a:defRPr>
      </a:lvl1pPr>
      <a:lvl2pPr marL="1016000" marR="0" indent="-101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AutoNum type="arabicPeriod" startAt="1"/>
        <a:tabLst/>
        <a:defRPr b="1" baseline="0" cap="small" i="0" spc="0" strike="noStrike" sz="3200" u="none">
          <a:solidFill>
            <a:srgbClr val="4C4C4F"/>
          </a:solidFill>
          <a:uFillTx/>
          <a:latin typeface="+mn-lt"/>
          <a:ea typeface="+mn-ea"/>
          <a:cs typeface="+mn-cs"/>
          <a:sym typeface="Helvetica"/>
        </a:defRPr>
      </a:lvl2pPr>
      <a:lvl3pPr marL="1032933" marR="0" indent="-829733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AutoNum type="alphaLcParenR" startAt="1"/>
        <a:tabLst/>
        <a:defRPr b="1" baseline="0" cap="small" i="0" spc="0" strike="noStrike" sz="3200" u="none">
          <a:solidFill>
            <a:srgbClr val="4C4C4F"/>
          </a:solidFill>
          <a:uFillTx/>
          <a:latin typeface="+mn-lt"/>
          <a:ea typeface="+mn-ea"/>
          <a:cs typeface="+mn-cs"/>
          <a:sym typeface="Helvetica"/>
        </a:defRPr>
      </a:lvl3pPr>
      <a:lvl4pPr marL="700589" marR="0" indent="-459289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AutoNum type="alphaLcParenR" startAt="1"/>
        <a:tabLst/>
        <a:defRPr b="1" baseline="0" cap="small" i="0" spc="0" strike="noStrike" sz="3200" u="none">
          <a:solidFill>
            <a:srgbClr val="4C4C4F"/>
          </a:solidFill>
          <a:uFillTx/>
          <a:latin typeface="+mn-lt"/>
          <a:ea typeface="+mn-ea"/>
          <a:cs typeface="+mn-cs"/>
          <a:sym typeface="Helvetica"/>
        </a:defRPr>
      </a:lvl4pPr>
      <a:lvl5pPr marL="1056189" marR="0" indent="-459289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55000"/>
        <a:buFontTx/>
        <a:buBlip>
          <a:blip r:embed="rId13"/>
        </a:buBlip>
        <a:tabLst/>
        <a:defRPr b="1" baseline="0" cap="small" i="0" spc="0" strike="noStrike" sz="3200" u="none">
          <a:solidFill>
            <a:srgbClr val="4C4C4F"/>
          </a:solidFill>
          <a:uFillTx/>
          <a:latin typeface="+mn-lt"/>
          <a:ea typeface="+mn-ea"/>
          <a:cs typeface="+mn-cs"/>
          <a:sym typeface="Helvetica"/>
        </a:defRPr>
      </a:lvl5pPr>
      <a:lvl6pPr marL="1320349" marR="0" indent="-520249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/>
        <a:defRPr b="1" baseline="0" cap="small" i="0" spc="0" strike="noStrike" sz="3200" u="none">
          <a:solidFill>
            <a:srgbClr val="4C4C4F"/>
          </a:solidFill>
          <a:uFillTx/>
          <a:latin typeface="+mn-lt"/>
          <a:ea typeface="+mn-ea"/>
          <a:cs typeface="+mn-cs"/>
          <a:sym typeface="Helvetica"/>
        </a:defRPr>
      </a:lvl6pPr>
      <a:lvl7pPr marL="1523549" marR="0" indent="-520249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/>
        <a:defRPr b="1" baseline="0" cap="small" i="0" spc="0" strike="noStrike" sz="3200" u="none">
          <a:solidFill>
            <a:srgbClr val="4C4C4F"/>
          </a:solidFill>
          <a:uFillTx/>
          <a:latin typeface="+mn-lt"/>
          <a:ea typeface="+mn-ea"/>
          <a:cs typeface="+mn-cs"/>
          <a:sym typeface="Helvetica"/>
        </a:defRPr>
      </a:lvl7pPr>
      <a:lvl8pPr marL="1726749" marR="0" indent="-520249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/>
        <a:defRPr b="1" baseline="0" cap="small" i="0" spc="0" strike="noStrike" sz="3200" u="none">
          <a:solidFill>
            <a:srgbClr val="4C4C4F"/>
          </a:solidFill>
          <a:uFillTx/>
          <a:latin typeface="+mn-lt"/>
          <a:ea typeface="+mn-ea"/>
          <a:cs typeface="+mn-cs"/>
          <a:sym typeface="Helvetica"/>
        </a:defRPr>
      </a:lvl8pPr>
      <a:lvl9pPr marL="1929949" marR="0" indent="-520249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✓"/>
        <a:tabLst/>
        <a:defRPr b="1" baseline="0" cap="small" i="0" spc="0" strike="noStrike" sz="3200" u="none">
          <a:solidFill>
            <a:srgbClr val="4C4C4F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AutoNum type="arabicPeriod" startAt="1"/>
        <a:tabLst/>
        <a:defRPr b="0" baseline="0" cap="none" i="0" spc="0" strike="noStrike" sz="2400" u="none">
          <a:solidFill>
            <a:srgbClr val="4C4C4F"/>
          </a:solidFill>
          <a:uFillTx/>
          <a:latin typeface="Stone Sans Sem ITC TT-Semi"/>
          <a:ea typeface="Stone Sans Sem ITC TT-Semi"/>
          <a:cs typeface="Stone Sans Sem ITC TT-Semi"/>
          <a:sym typeface="Stone Sans Sem ITC TT-Semi"/>
        </a:defRPr>
      </a:lvl1pPr>
      <a:lvl2pPr marL="762000" marR="0" indent="-762000" algn="l" defTabSz="5842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AutoNum type="arabicPeriod" startAt="1"/>
        <a:tabLst/>
        <a:defRPr b="0" baseline="0" cap="none" i="0" spc="0" strike="noStrike" sz="2400" u="none">
          <a:solidFill>
            <a:srgbClr val="4C4C4F"/>
          </a:solidFill>
          <a:uFillTx/>
          <a:latin typeface="Stone Sans Sem ITC TT-Semi"/>
          <a:ea typeface="Stone Sans Sem ITC TT-Semi"/>
          <a:cs typeface="Stone Sans Sem ITC TT-Semi"/>
          <a:sym typeface="Stone Sans Sem ITC TT-Semi"/>
        </a:defRPr>
      </a:lvl2pPr>
      <a:lvl3pPr marL="825500" marR="0" indent="-622300" algn="l" defTabSz="5842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AutoNum type="alphaLcParenR" startAt="1"/>
        <a:tabLst/>
        <a:defRPr b="0" baseline="0" cap="none" i="0" spc="0" strike="noStrike" sz="2400" u="none">
          <a:solidFill>
            <a:srgbClr val="4C4C4F"/>
          </a:solidFill>
          <a:uFillTx/>
          <a:latin typeface="Stone Sans Sem ITC TT-Semi"/>
          <a:ea typeface="Stone Sans Sem ITC TT-Semi"/>
          <a:cs typeface="Stone Sans Sem ITC TT-Semi"/>
          <a:sym typeface="Stone Sans Sem ITC TT-Semi"/>
        </a:defRPr>
      </a:lvl3pPr>
      <a:lvl4pPr marL="585766" marR="0" indent="-344466" algn="l" defTabSz="5842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AutoNum type="alphaLcParenR" startAt="1"/>
        <a:tabLst/>
        <a:defRPr b="0" baseline="0" cap="none" i="0" spc="0" strike="noStrike" sz="2400" u="none">
          <a:solidFill>
            <a:srgbClr val="4C4C4F"/>
          </a:solidFill>
          <a:uFillTx/>
          <a:latin typeface="Stone Sans Sem ITC TT-Semi"/>
          <a:ea typeface="Stone Sans Sem ITC TT-Semi"/>
          <a:cs typeface="Stone Sans Sem ITC TT-Semi"/>
          <a:sym typeface="Stone Sans Sem ITC TT-Semi"/>
        </a:defRPr>
      </a:lvl4pPr>
      <a:lvl5pPr marL="941366" marR="0" indent="-344466" algn="l" defTabSz="5842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55000"/>
        <a:buFontTx/>
        <a:buBlip>
          <a:blip r:embed="rId13"/>
        </a:buBlip>
        <a:tabLst/>
        <a:defRPr b="0" baseline="0" cap="none" i="0" spc="0" strike="noStrike" sz="2400" u="none">
          <a:solidFill>
            <a:srgbClr val="4C4C4F"/>
          </a:solidFill>
          <a:uFillTx/>
          <a:latin typeface="Stone Sans Sem ITC TT-Semi"/>
          <a:ea typeface="Stone Sans Sem ITC TT-Semi"/>
          <a:cs typeface="Stone Sans Sem ITC TT-Semi"/>
          <a:sym typeface="Stone Sans Sem ITC TT-Semi"/>
        </a:defRPr>
      </a:lvl5pPr>
      <a:lvl6pPr marL="1190287" marR="0" indent="-390187" algn="l" defTabSz="5842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✓"/>
        <a:tabLst/>
        <a:defRPr b="0" baseline="0" cap="none" i="0" spc="0" strike="noStrike" sz="2400" u="none">
          <a:solidFill>
            <a:srgbClr val="4C4C4F"/>
          </a:solidFill>
          <a:uFillTx/>
          <a:latin typeface="Stone Sans Sem ITC TT-Semi"/>
          <a:ea typeface="Stone Sans Sem ITC TT-Semi"/>
          <a:cs typeface="Stone Sans Sem ITC TT-Semi"/>
          <a:sym typeface="Stone Sans Sem ITC TT-Semi"/>
        </a:defRPr>
      </a:lvl6pPr>
      <a:lvl7pPr marL="1393487" marR="0" indent="-390187" algn="l" defTabSz="5842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✓"/>
        <a:tabLst/>
        <a:defRPr b="0" baseline="0" cap="none" i="0" spc="0" strike="noStrike" sz="2400" u="none">
          <a:solidFill>
            <a:srgbClr val="4C4C4F"/>
          </a:solidFill>
          <a:uFillTx/>
          <a:latin typeface="Stone Sans Sem ITC TT-Semi"/>
          <a:ea typeface="Stone Sans Sem ITC TT-Semi"/>
          <a:cs typeface="Stone Sans Sem ITC TT-Semi"/>
          <a:sym typeface="Stone Sans Sem ITC TT-Semi"/>
        </a:defRPr>
      </a:lvl7pPr>
      <a:lvl8pPr marL="1596687" marR="0" indent="-390187" algn="l" defTabSz="5842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✓"/>
        <a:tabLst/>
        <a:defRPr b="0" baseline="0" cap="none" i="0" spc="0" strike="noStrike" sz="2400" u="none">
          <a:solidFill>
            <a:srgbClr val="4C4C4F"/>
          </a:solidFill>
          <a:uFillTx/>
          <a:latin typeface="Stone Sans Sem ITC TT-Semi"/>
          <a:ea typeface="Stone Sans Sem ITC TT-Semi"/>
          <a:cs typeface="Stone Sans Sem ITC TT-Semi"/>
          <a:sym typeface="Stone Sans Sem ITC TT-Semi"/>
        </a:defRPr>
      </a:lvl8pPr>
      <a:lvl9pPr marL="1799887" marR="0" indent="-390187" algn="l" defTabSz="584200" rtl="0" latinLnBrk="0">
        <a:lnSpc>
          <a:spcPct val="100000"/>
        </a:lnSpc>
        <a:spcBef>
          <a:spcPts val="800"/>
        </a:spcBef>
        <a:spcAft>
          <a:spcPts val="0"/>
        </a:spcAft>
        <a:buClrTx/>
        <a:buSzPct val="100000"/>
        <a:buFontTx/>
        <a:buChar char="✓"/>
        <a:tabLst/>
        <a:defRPr b="0" baseline="0" cap="none" i="0" spc="0" strike="noStrike" sz="2400" u="none">
          <a:solidFill>
            <a:srgbClr val="4C4C4F"/>
          </a:solidFill>
          <a:uFillTx/>
          <a:latin typeface="Stone Sans Sem ITC TT-Semi"/>
          <a:ea typeface="Stone Sans Sem ITC TT-Semi"/>
          <a:cs typeface="Stone Sans Sem ITC TT-Semi"/>
          <a:sym typeface="Stone Sans Sem ITC TT-Semi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Stone Sans Sem ITC TT-Semi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Stone Sans Sem ITC TT-Semi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Stone Sans Sem ITC TT-Semi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Stone Sans Sem ITC TT-Semi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Stone Sans Sem ITC TT-Semi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Stone Sans Sem ITC TT-Semi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Stone Sans Sem ITC TT-Semi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Stone Sans Sem ITC TT-Semi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chemeClr val="tx1"/>
          </a:solidFill>
          <a:uFillTx/>
          <a:latin typeface="+mn-lt"/>
          <a:ea typeface="+mn-ea"/>
          <a:cs typeface="+mn-cs"/>
          <a:sym typeface="Stone Sans Sem ITC TT-Sem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9.png"/><Relationship Id="rId4" Type="http://schemas.openxmlformats.org/officeDocument/2006/relationships/image" Target="../media/image3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2.png"/><Relationship Id="rId4" Type="http://schemas.openxmlformats.org/officeDocument/2006/relationships/image" Target="../media/image3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1" Type="http://schemas.openxmlformats.org/officeDocument/2006/relationships/image" Target="../media/image4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0.png"/><Relationship Id="rId6" Type="http://schemas.openxmlformats.org/officeDocument/2006/relationships/image" Target="../media/image5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5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6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63.png"/><Relationship Id="rId4" Type="http://schemas.openxmlformats.org/officeDocument/2006/relationships/image" Target="../media/image62.png"/><Relationship Id="rId5" Type="http://schemas.openxmlformats.org/officeDocument/2006/relationships/image" Target="../media/image6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image" Target="../media/image63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73.png"/><Relationship Id="rId7" Type="http://schemas.openxmlformats.org/officeDocument/2006/relationships/image" Target="../media/image6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73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Relationship Id="rId11" Type="http://schemas.openxmlformats.org/officeDocument/2006/relationships/image" Target="../media/image7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Relationship Id="rId3" Type="http://schemas.openxmlformats.org/officeDocument/2006/relationships/image" Target="../media/image88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3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8" Type="http://schemas.openxmlformats.org/officeDocument/2006/relationships/image" Target="../media/image106.png"/><Relationship Id="rId9" Type="http://schemas.openxmlformats.org/officeDocument/2006/relationships/image" Target="../media/image107.png"/><Relationship Id="rId10" Type="http://schemas.openxmlformats.org/officeDocument/2006/relationships/image" Target="../media/image108.png"/><Relationship Id="rId11" Type="http://schemas.openxmlformats.org/officeDocument/2006/relationships/image" Target="../media/image109.png"/><Relationship Id="rId12" Type="http://schemas.openxmlformats.org/officeDocument/2006/relationships/image" Target="../media/image110.png"/><Relationship Id="rId13" Type="http://schemas.openxmlformats.org/officeDocument/2006/relationships/image" Target="../media/image111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2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113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114.png"/><Relationship Id="rId4" Type="http://schemas.openxmlformats.org/officeDocument/2006/relationships/image" Target="../media/image113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7" Type="http://schemas.openxmlformats.org/officeDocument/2006/relationships/image" Target="../media/image127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Relationship Id="rId4" Type="http://schemas.openxmlformats.org/officeDocument/2006/relationships/image" Target="../media/image130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png"/><Relationship Id="rId3" Type="http://schemas.openxmlformats.org/officeDocument/2006/relationships/image" Target="../media/image132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png"/><Relationship Id="rId3" Type="http://schemas.openxmlformats.org/officeDocument/2006/relationships/image" Target="../media/image132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video" Target="../media/media1.mov"/><Relationship Id="rId5" Type="http://schemas.microsoft.com/office/2007/relationships/media" Target="../media/media1.mov"/><Relationship Id="rId6" Type="http://schemas.openxmlformats.org/officeDocument/2006/relationships/image" Target="../media/image134.png"/><Relationship Id="rId7" Type="http://schemas.openxmlformats.org/officeDocument/2006/relationships/image" Target="../media/image135.png"/><Relationship Id="rId8" Type="http://schemas.openxmlformats.org/officeDocument/2006/relationships/image" Target="../media/image136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7.png"/><Relationship Id="rId3" Type="http://schemas.openxmlformats.org/officeDocument/2006/relationships/image" Target="../media/image2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44.png"/><Relationship Id="rId4" Type="http://schemas.openxmlformats.org/officeDocument/2006/relationships/image" Target="../media/image143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7.png"/><Relationship Id="rId6" Type="http://schemas.openxmlformats.org/officeDocument/2006/relationships/image" Target="../media/image14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3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3.png"/><Relationship Id="rId3" Type="http://schemas.openxmlformats.org/officeDocument/2006/relationships/image" Target="../media/image154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5.png"/><Relationship Id="rId3" Type="http://schemas.openxmlformats.org/officeDocument/2006/relationships/image" Target="../media/image156.png"/><Relationship Id="rId4" Type="http://schemas.openxmlformats.org/officeDocument/2006/relationships/image" Target="../media/image157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58.png"/><Relationship Id="rId4" Type="http://schemas.openxmlformats.org/officeDocument/2006/relationships/image" Target="../media/image10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9.png"/><Relationship Id="rId3" Type="http://schemas.openxmlformats.org/officeDocument/2006/relationships/image" Target="../media/image160.png"/><Relationship Id="rId4" Type="http://schemas.openxmlformats.org/officeDocument/2006/relationships/image" Target="../media/image161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9.png"/><Relationship Id="rId3" Type="http://schemas.openxmlformats.org/officeDocument/2006/relationships/image" Target="../media/image160.png"/><Relationship Id="rId4" Type="http://schemas.openxmlformats.org/officeDocument/2006/relationships/image" Target="../media/image16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2.png"/><Relationship Id="rId3" Type="http://schemas.openxmlformats.org/officeDocument/2006/relationships/image" Target="../media/image163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4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5.png"/><Relationship Id="rId3" Type="http://schemas.openxmlformats.org/officeDocument/2006/relationships/image" Target="../media/image166.png"/><Relationship Id="rId4" Type="http://schemas.openxmlformats.org/officeDocument/2006/relationships/image" Target="../media/image11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5.png"/><Relationship Id="rId3" Type="http://schemas.openxmlformats.org/officeDocument/2006/relationships/image" Target="../media/image166.png"/><Relationship Id="rId4" Type="http://schemas.openxmlformats.org/officeDocument/2006/relationships/image" Target="../media/image11.jpeg"/><Relationship Id="rId5" Type="http://schemas.openxmlformats.org/officeDocument/2006/relationships/image" Target="../media/image167.png"/><Relationship Id="rId6" Type="http://schemas.openxmlformats.org/officeDocument/2006/relationships/image" Target="../media/image168.png"/><Relationship Id="rId7" Type="http://schemas.openxmlformats.org/officeDocument/2006/relationships/image" Target="../media/image169.png"/><Relationship Id="rId8" Type="http://schemas.openxmlformats.org/officeDocument/2006/relationships/image" Target="../media/image170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1.png"/><Relationship Id="rId3" Type="http://schemas.openxmlformats.org/officeDocument/2006/relationships/image" Target="../media/image172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3.png"/><Relationship Id="rId3" Type="http://schemas.openxmlformats.org/officeDocument/2006/relationships/image" Target="../media/image174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5.png"/><Relationship Id="rId3" Type="http://schemas.openxmlformats.org/officeDocument/2006/relationships/image" Target="../media/image176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7.png"/><Relationship Id="rId3" Type="http://schemas.openxmlformats.org/officeDocument/2006/relationships/image" Target="../media/image178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9.png"/><Relationship Id="rId3" Type="http://schemas.openxmlformats.org/officeDocument/2006/relationships/image" Target="../media/image17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9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0.png"/><Relationship Id="rId3" Type="http://schemas.openxmlformats.org/officeDocument/2006/relationships/image" Target="../media/image181.png"/><Relationship Id="rId4" Type="http://schemas.openxmlformats.org/officeDocument/2006/relationships/image" Target="../media/image182.png"/><Relationship Id="rId5" Type="http://schemas.openxmlformats.org/officeDocument/2006/relationships/image" Target="../media/image183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4.png"/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5" Type="http://schemas.openxmlformats.org/officeDocument/2006/relationships/image" Target="../media/image187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8.png"/><Relationship Id="rId3" Type="http://schemas.openxmlformats.org/officeDocument/2006/relationships/image" Target="../media/image189.png"/><Relationship Id="rId4" Type="http://schemas.openxmlformats.org/officeDocument/2006/relationships/image" Target="../media/image190.png"/><Relationship Id="rId5" Type="http://schemas.openxmlformats.org/officeDocument/2006/relationships/image" Target="../media/image191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2.png"/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5" Type="http://schemas.openxmlformats.org/officeDocument/2006/relationships/image" Target="../media/image195.png"/><Relationship Id="rId6" Type="http://schemas.openxmlformats.org/officeDocument/2006/relationships/image" Target="../media/image196.png"/><Relationship Id="rId7" Type="http://schemas.openxmlformats.org/officeDocument/2006/relationships/image" Target="../media/image197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8.png"/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2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3.png"/><Relationship Id="rId3" Type="http://schemas.openxmlformats.org/officeDocument/2006/relationships/image" Target="../media/image204.png"/><Relationship Id="rId4" Type="http://schemas.openxmlformats.org/officeDocument/2006/relationships/image" Target="../media/image205.png"/><Relationship Id="rId5" Type="http://schemas.openxmlformats.org/officeDocument/2006/relationships/image" Target="../media/image206.png"/><Relationship Id="rId6" Type="http://schemas.openxmlformats.org/officeDocument/2006/relationships/image" Target="../media/image207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9.png"/><Relationship Id="rId3" Type="http://schemas.openxmlformats.org/officeDocument/2006/relationships/image" Target="../media/image208.png"/><Relationship Id="rId4" Type="http://schemas.openxmlformats.org/officeDocument/2006/relationships/image" Target="../media/image209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0.png"/><Relationship Id="rId3" Type="http://schemas.openxmlformats.org/officeDocument/2006/relationships/image" Target="../media/image199.png"/><Relationship Id="rId4" Type="http://schemas.openxmlformats.org/officeDocument/2006/relationships/image" Target="../media/image2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212.pn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212.png"/><Relationship Id="rId4" Type="http://schemas.openxmlformats.org/officeDocument/2006/relationships/image" Target="../media/image213.pn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214.png"/><Relationship Id="rId4" Type="http://schemas.openxmlformats.org/officeDocument/2006/relationships/image" Target="../media/image215.pn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6.png"/><Relationship Id="rId3" Type="http://schemas.openxmlformats.org/officeDocument/2006/relationships/image" Target="../media/image217.png"/><Relationship Id="rId4" Type="http://schemas.openxmlformats.org/officeDocument/2006/relationships/image" Target="../media/image218.png"/><Relationship Id="rId5" Type="http://schemas.openxmlformats.org/officeDocument/2006/relationships/image" Target="../media/image219.pn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220.pn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1.png"/><Relationship Id="rId3" Type="http://schemas.openxmlformats.org/officeDocument/2006/relationships/image" Target="../media/image222.png"/><Relationship Id="rId4" Type="http://schemas.openxmlformats.org/officeDocument/2006/relationships/image" Target="../media/image223.pn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0.png"/><Relationship Id="rId3" Type="http://schemas.openxmlformats.org/officeDocument/2006/relationships/image" Target="../media/image201.png"/><Relationship Id="rId4" Type="http://schemas.openxmlformats.org/officeDocument/2006/relationships/image" Target="../media/image22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5.png"/><Relationship Id="rId3" Type="http://schemas.openxmlformats.org/officeDocument/2006/relationships/image" Target="../media/image226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image" Target="../media/image4.jpeg"/><Relationship Id="rId7" Type="http://schemas.openxmlformats.org/officeDocument/2006/relationships/image" Target="../media/image22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hapitre 3…"/>
          <p:cNvSpPr txBox="1"/>
          <p:nvPr>
            <p:ph type="subTitle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Chapitre 3</a:t>
            </a:r>
          </a:p>
          <a:p>
            <a:pPr lvl="1"/>
            <a:r>
              <a:t>Traitement d’images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1" name="Transformations géométriques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Transformations géométriques</a:t>
            </a:r>
          </a:p>
        </p:txBody>
      </p:sp>
      <p:pic>
        <p:nvPicPr>
          <p:cNvPr id="21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66275" y="4199466"/>
            <a:ext cx="3355059" cy="284254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oute transformation géométrique est constituée de deux opérations de base:…"/>
          <p:cNvSpPr txBox="1"/>
          <p:nvPr/>
        </p:nvSpPr>
        <p:spPr>
          <a:xfrm>
            <a:off x="868792" y="1530773"/>
            <a:ext cx="9474124" cy="148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Toute transformation géométrique est constituée de deux opérations de base</a:t>
            </a:r>
            <a:r>
              <a:t>: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1- </a:t>
            </a:r>
            <a:r>
              <a:rPr b="1"/>
              <a:t>transformation spatiale</a:t>
            </a:r>
            <a:r>
              <a:t>;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2- interpolation de niveaux de gris/couleur.</a:t>
            </a:r>
          </a:p>
        </p:txBody>
      </p:sp>
      <p:pic>
        <p:nvPicPr>
          <p:cNvPr id="21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5182" y="4213013"/>
            <a:ext cx="3262489" cy="2806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44622" y="7218115"/>
            <a:ext cx="3537939" cy="1422401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Wave"/>
          <p:cNvSpPr txBox="1"/>
          <p:nvPr/>
        </p:nvSpPr>
        <p:spPr>
          <a:xfrm>
            <a:off x="9963121" y="6513689"/>
            <a:ext cx="79163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400">
                <a:solidFill>
                  <a:srgbClr val="000000"/>
                </a:solidFill>
              </a:defRPr>
            </a:lvl1pPr>
          </a:lstStyle>
          <a:p>
            <a:pPr/>
            <a:r>
              <a:t>Wave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lide Number"/>
          <p:cNvSpPr txBox="1"/>
          <p:nvPr>
            <p:ph type="sldNum" sz="quarter" idx="2"/>
          </p:nvPr>
        </p:nvSpPr>
        <p:spPr>
          <a:xfrm>
            <a:off x="11666575" y="8886613"/>
            <a:ext cx="362866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9" name="Transformations géométriques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Transformations géométriques</a:t>
            </a:r>
          </a:p>
        </p:txBody>
      </p:sp>
      <p:grpSp>
        <p:nvGrpSpPr>
          <p:cNvPr id="232" name="Group"/>
          <p:cNvGrpSpPr/>
          <p:nvPr/>
        </p:nvGrpSpPr>
        <p:grpSpPr>
          <a:xfrm>
            <a:off x="3125654" y="2953173"/>
            <a:ext cx="1941721" cy="1937174"/>
            <a:chOff x="0" y="0"/>
            <a:chExt cx="1941720" cy="1937173"/>
          </a:xfrm>
        </p:grpSpPr>
        <p:grpSp>
          <p:nvGrpSpPr>
            <p:cNvPr id="225" name="Group"/>
            <p:cNvGrpSpPr/>
            <p:nvPr/>
          </p:nvGrpSpPr>
          <p:grpSpPr>
            <a:xfrm>
              <a:off x="3625" y="-1"/>
              <a:ext cx="1923628" cy="1937175"/>
              <a:chOff x="0" y="0"/>
              <a:chExt cx="1923626" cy="1937173"/>
            </a:xfrm>
          </p:grpSpPr>
          <p:sp>
            <p:nvSpPr>
              <p:cNvPr id="220" name="Line"/>
              <p:cNvSpPr/>
              <p:nvPr/>
            </p:nvSpPr>
            <p:spPr>
              <a:xfrm flipH="1">
                <a:off x="-1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1" name="Line"/>
              <p:cNvSpPr/>
              <p:nvPr/>
            </p:nvSpPr>
            <p:spPr>
              <a:xfrm flipH="1">
                <a:off x="477396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2" name="Line"/>
              <p:cNvSpPr/>
              <p:nvPr/>
            </p:nvSpPr>
            <p:spPr>
              <a:xfrm flipH="1">
                <a:off x="968833" y="0"/>
                <a:ext cx="1" cy="1930945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3" name="Line"/>
              <p:cNvSpPr/>
              <p:nvPr/>
            </p:nvSpPr>
            <p:spPr>
              <a:xfrm flipH="1">
                <a:off x="1460271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4" name="Line"/>
              <p:cNvSpPr/>
              <p:nvPr/>
            </p:nvSpPr>
            <p:spPr>
              <a:xfrm flipH="1">
                <a:off x="1923626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31" name="Group"/>
            <p:cNvGrpSpPr/>
            <p:nvPr/>
          </p:nvGrpSpPr>
          <p:grpSpPr>
            <a:xfrm>
              <a:off x="0" y="3557"/>
              <a:ext cx="1941721" cy="1914736"/>
              <a:chOff x="0" y="0"/>
              <a:chExt cx="1941720" cy="1914735"/>
            </a:xfrm>
          </p:grpSpPr>
          <p:sp>
            <p:nvSpPr>
              <p:cNvPr id="226" name="Line"/>
              <p:cNvSpPr/>
              <p:nvPr/>
            </p:nvSpPr>
            <p:spPr>
              <a:xfrm flipH="1">
                <a:off x="0" y="0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7" name="Line"/>
              <p:cNvSpPr/>
              <p:nvPr/>
            </p:nvSpPr>
            <p:spPr>
              <a:xfrm flipH="1">
                <a:off x="2251" y="472908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8" name="Line"/>
              <p:cNvSpPr/>
              <p:nvPr/>
            </p:nvSpPr>
            <p:spPr>
              <a:xfrm flipH="1">
                <a:off x="10797" y="959696"/>
                <a:ext cx="1930924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9" name="Line"/>
              <p:cNvSpPr/>
              <p:nvPr/>
            </p:nvSpPr>
            <p:spPr>
              <a:xfrm flipH="1">
                <a:off x="6886" y="1446543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0" name="Line"/>
              <p:cNvSpPr/>
              <p:nvPr/>
            </p:nvSpPr>
            <p:spPr>
              <a:xfrm flipH="1">
                <a:off x="9071" y="1905543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33" name="Circle"/>
          <p:cNvSpPr/>
          <p:nvPr/>
        </p:nvSpPr>
        <p:spPr>
          <a:xfrm>
            <a:off x="3535679" y="38608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34" name="Line"/>
          <p:cNvSpPr/>
          <p:nvPr/>
        </p:nvSpPr>
        <p:spPr>
          <a:xfrm>
            <a:off x="4267200" y="2824889"/>
            <a:ext cx="4199467" cy="1008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107" fill="norm" stroke="1" extrusionOk="0">
                <a:moveTo>
                  <a:pt x="0" y="8714"/>
                </a:moveTo>
                <a:cubicBezTo>
                  <a:pt x="4800" y="3610"/>
                  <a:pt x="9600" y="-1493"/>
                  <a:pt x="13200" y="406"/>
                </a:cubicBezTo>
                <a:cubicBezTo>
                  <a:pt x="16800" y="2305"/>
                  <a:pt x="19200" y="11206"/>
                  <a:pt x="21600" y="20107"/>
                </a:cubicBezTo>
              </a:path>
            </a:pathLst>
          </a:cu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pic>
        <p:nvPicPr>
          <p:cNvPr id="235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39946" y="4894862"/>
            <a:ext cx="1058899" cy="528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12622" y="3174435"/>
            <a:ext cx="862472" cy="537352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f(x,y)"/>
          <p:cNvSpPr txBox="1"/>
          <p:nvPr/>
        </p:nvSpPr>
        <p:spPr>
          <a:xfrm>
            <a:off x="3740686" y="2384213"/>
            <a:ext cx="777203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400">
                <a:solidFill>
                  <a:srgbClr val="000000"/>
                </a:solidFill>
              </a:defRPr>
            </a:lvl1pPr>
          </a:lstStyle>
          <a:p>
            <a:pPr/>
            <a:r>
              <a:t>f(x,y)</a:t>
            </a:r>
          </a:p>
        </p:txBody>
      </p:sp>
      <p:sp>
        <p:nvSpPr>
          <p:cNvPr id="238" name="f’(x,y)"/>
          <p:cNvSpPr txBox="1"/>
          <p:nvPr/>
        </p:nvSpPr>
        <p:spPr>
          <a:xfrm>
            <a:off x="8102713" y="2357119"/>
            <a:ext cx="906683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400">
                <a:solidFill>
                  <a:srgbClr val="000000"/>
                </a:solidFill>
              </a:defRPr>
            </a:lvl1pPr>
          </a:lstStyle>
          <a:p>
            <a:pPr/>
            <a:r>
              <a:t>f’(x,y)</a:t>
            </a:r>
          </a:p>
        </p:txBody>
      </p:sp>
      <p:sp>
        <p:nvSpPr>
          <p:cNvPr id="239" name="Transformation spatiale directe"/>
          <p:cNvSpPr txBox="1"/>
          <p:nvPr/>
        </p:nvSpPr>
        <p:spPr>
          <a:xfrm>
            <a:off x="1062961" y="1731715"/>
            <a:ext cx="4002606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Transformation spatiale </a:t>
            </a:r>
            <a:r>
              <a:rPr b="1" u="sng"/>
              <a:t>directe</a:t>
            </a:r>
          </a:p>
        </p:txBody>
      </p:sp>
      <p:grpSp>
        <p:nvGrpSpPr>
          <p:cNvPr id="244" name="Group"/>
          <p:cNvGrpSpPr/>
          <p:nvPr/>
        </p:nvGrpSpPr>
        <p:grpSpPr>
          <a:xfrm>
            <a:off x="1157788" y="5416409"/>
            <a:ext cx="5710372" cy="4426374"/>
            <a:chOff x="0" y="0"/>
            <a:chExt cx="5710371" cy="4426373"/>
          </a:xfrm>
        </p:grpSpPr>
        <p:sp>
          <p:nvSpPr>
            <p:cNvPr id="240" name="Contrairement à ce que l’intuition commande, la transformation spatiale directe est…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  <a:r>
                <a:t>Contrairement à ce que l’intuition commande, la transformation spatiale directe est </a:t>
              </a:r>
            </a:p>
            <a:p>
              <a:pPr defTabSz="1300480">
                <a:spcBef>
                  <a:spcPts val="0"/>
                </a:spcBef>
                <a:buClrTx/>
                <a:defRPr b="1" sz="2400" u="sng">
                  <a:solidFill>
                    <a:srgbClr val="000000"/>
                  </a:solidFill>
                </a:defRPr>
              </a:pPr>
              <a:r>
                <a:t>À ÉVITER</a:t>
              </a:r>
              <a:r>
                <a:rPr u="none"/>
                <a:t>.</a:t>
              </a:r>
              <a:r>
                <a:rPr b="0" u="none"/>
                <a:t>  Pourquoi?  Car elle peut laisser des trous béants dans l’image de sortie </a:t>
              </a:r>
              <a:r>
                <a:rPr b="0" i="1" u="none"/>
                <a:t>f’</a:t>
              </a:r>
              <a:r>
                <a:rPr b="0" u="none"/>
                <a:t>.</a:t>
              </a:r>
            </a:p>
          </p:txBody>
        </p:sp>
        <p:sp>
          <p:nvSpPr>
            <p:cNvPr id="241" name="Exemple: changement d’échelle d’un facteur 5."/>
            <p:cNvSpPr/>
            <p:nvPr/>
          </p:nvSpPr>
          <p:spPr>
            <a:xfrm>
              <a:off x="103857" y="147658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spcBef>
                  <a:spcPts val="0"/>
                </a:spcBef>
                <a:buClrTx/>
                <a:defRPr i="1" sz="2400">
                  <a:solidFill>
                    <a:srgbClr val="000000"/>
                  </a:solidFill>
                </a:defRPr>
              </a:pPr>
              <a:r>
                <a:t>Exemple</a:t>
              </a:r>
              <a:r>
                <a:rPr i="0"/>
                <a:t>: changement d’échelle d’un facteur 5.</a:t>
              </a:r>
            </a:p>
          </p:txBody>
        </p:sp>
        <p:pic>
          <p:nvPicPr>
            <p:cNvPr id="242" name="image.pdf" descr="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71029" y="2135857"/>
              <a:ext cx="2639343" cy="943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3" name="Et qu’y a-t-il entre f’(5,1) et f’(10,1)? En mode directe, RIEN!!!!!"/>
            <p:cNvSpPr/>
            <p:nvPr/>
          </p:nvSpPr>
          <p:spPr>
            <a:xfrm>
              <a:off x="1404337" y="315637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  <a:r>
                <a:t>Et qu’y a-t-il entre </a:t>
              </a:r>
              <a:r>
                <a:rPr i="1"/>
                <a:t>f’(5,1)</a:t>
              </a:r>
              <a:r>
                <a:t> et </a:t>
              </a:r>
              <a:r>
                <a:rPr i="1"/>
                <a:t>f’(10,1)</a:t>
              </a:r>
              <a:r>
                <a:t>? En mode </a:t>
              </a:r>
              <a:r>
                <a:rPr b="1"/>
                <a:t>directe</a:t>
              </a:r>
              <a:r>
                <a:t>, RIEN!!!!!</a:t>
              </a:r>
            </a:p>
          </p:txBody>
        </p:sp>
      </p:grpSp>
      <p:sp>
        <p:nvSpPr>
          <p:cNvPr id="245" name="Circle"/>
          <p:cNvSpPr/>
          <p:nvPr/>
        </p:nvSpPr>
        <p:spPr>
          <a:xfrm>
            <a:off x="3061546" y="38608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46" name="Circle"/>
          <p:cNvSpPr/>
          <p:nvPr/>
        </p:nvSpPr>
        <p:spPr>
          <a:xfrm>
            <a:off x="4023359" y="43484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47" name="Circle"/>
          <p:cNvSpPr/>
          <p:nvPr/>
        </p:nvSpPr>
        <p:spPr>
          <a:xfrm>
            <a:off x="4524586" y="43484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48" name="Circle"/>
          <p:cNvSpPr/>
          <p:nvPr/>
        </p:nvSpPr>
        <p:spPr>
          <a:xfrm>
            <a:off x="4985173" y="4348479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49" name="Circle"/>
          <p:cNvSpPr/>
          <p:nvPr/>
        </p:nvSpPr>
        <p:spPr>
          <a:xfrm>
            <a:off x="3061546" y="43484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50" name="Circle"/>
          <p:cNvSpPr/>
          <p:nvPr/>
        </p:nvSpPr>
        <p:spPr>
          <a:xfrm>
            <a:off x="3535679" y="43484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51" name="Circle"/>
          <p:cNvSpPr/>
          <p:nvPr/>
        </p:nvSpPr>
        <p:spPr>
          <a:xfrm>
            <a:off x="4023359" y="480906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52" name="Circle"/>
          <p:cNvSpPr/>
          <p:nvPr/>
        </p:nvSpPr>
        <p:spPr>
          <a:xfrm>
            <a:off x="4524586" y="480906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53" name="Circle"/>
          <p:cNvSpPr/>
          <p:nvPr/>
        </p:nvSpPr>
        <p:spPr>
          <a:xfrm>
            <a:off x="4985173" y="480906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54" name="Circle"/>
          <p:cNvSpPr/>
          <p:nvPr/>
        </p:nvSpPr>
        <p:spPr>
          <a:xfrm>
            <a:off x="3061546" y="480906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55" name="Circle"/>
          <p:cNvSpPr/>
          <p:nvPr/>
        </p:nvSpPr>
        <p:spPr>
          <a:xfrm>
            <a:off x="3535679" y="480906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56" name="Circle"/>
          <p:cNvSpPr/>
          <p:nvPr/>
        </p:nvSpPr>
        <p:spPr>
          <a:xfrm>
            <a:off x="4023359" y="291253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57" name="Circle"/>
          <p:cNvSpPr/>
          <p:nvPr/>
        </p:nvSpPr>
        <p:spPr>
          <a:xfrm>
            <a:off x="4524586" y="291253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58" name="Circle"/>
          <p:cNvSpPr/>
          <p:nvPr/>
        </p:nvSpPr>
        <p:spPr>
          <a:xfrm>
            <a:off x="4985173" y="2912533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59" name="Circle"/>
          <p:cNvSpPr/>
          <p:nvPr/>
        </p:nvSpPr>
        <p:spPr>
          <a:xfrm>
            <a:off x="3061546" y="291253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60" name="Circle"/>
          <p:cNvSpPr/>
          <p:nvPr/>
        </p:nvSpPr>
        <p:spPr>
          <a:xfrm>
            <a:off x="3535679" y="291253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61" name="Circle"/>
          <p:cNvSpPr/>
          <p:nvPr/>
        </p:nvSpPr>
        <p:spPr>
          <a:xfrm>
            <a:off x="3996266" y="3359573"/>
            <a:ext cx="178365" cy="17836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62" name="Circle"/>
          <p:cNvSpPr/>
          <p:nvPr/>
        </p:nvSpPr>
        <p:spPr>
          <a:xfrm>
            <a:off x="4524586" y="337312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63" name="Circle"/>
          <p:cNvSpPr/>
          <p:nvPr/>
        </p:nvSpPr>
        <p:spPr>
          <a:xfrm>
            <a:off x="4985173" y="3373120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64" name="Circle"/>
          <p:cNvSpPr/>
          <p:nvPr/>
        </p:nvSpPr>
        <p:spPr>
          <a:xfrm>
            <a:off x="3061546" y="337312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65" name="Circle"/>
          <p:cNvSpPr/>
          <p:nvPr/>
        </p:nvSpPr>
        <p:spPr>
          <a:xfrm>
            <a:off x="3535679" y="337312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66" name="Circle"/>
          <p:cNvSpPr/>
          <p:nvPr/>
        </p:nvSpPr>
        <p:spPr>
          <a:xfrm>
            <a:off x="4023359" y="38608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67" name="Circle"/>
          <p:cNvSpPr/>
          <p:nvPr/>
        </p:nvSpPr>
        <p:spPr>
          <a:xfrm>
            <a:off x="4524586" y="38608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68" name="Circle"/>
          <p:cNvSpPr/>
          <p:nvPr/>
        </p:nvSpPr>
        <p:spPr>
          <a:xfrm>
            <a:off x="4985173" y="3860800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grpSp>
        <p:nvGrpSpPr>
          <p:cNvPr id="281" name="Group"/>
          <p:cNvGrpSpPr/>
          <p:nvPr/>
        </p:nvGrpSpPr>
        <p:grpSpPr>
          <a:xfrm>
            <a:off x="7609600" y="2953173"/>
            <a:ext cx="1941721" cy="1937174"/>
            <a:chOff x="0" y="0"/>
            <a:chExt cx="1941720" cy="1937173"/>
          </a:xfrm>
        </p:grpSpPr>
        <p:grpSp>
          <p:nvGrpSpPr>
            <p:cNvPr id="274" name="Group"/>
            <p:cNvGrpSpPr/>
            <p:nvPr/>
          </p:nvGrpSpPr>
          <p:grpSpPr>
            <a:xfrm>
              <a:off x="3625" y="-1"/>
              <a:ext cx="1923628" cy="1937175"/>
              <a:chOff x="0" y="0"/>
              <a:chExt cx="1923626" cy="1937173"/>
            </a:xfrm>
          </p:grpSpPr>
          <p:sp>
            <p:nvSpPr>
              <p:cNvPr id="269" name="Line"/>
              <p:cNvSpPr/>
              <p:nvPr/>
            </p:nvSpPr>
            <p:spPr>
              <a:xfrm flipH="1">
                <a:off x="-1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0" name="Line"/>
              <p:cNvSpPr/>
              <p:nvPr/>
            </p:nvSpPr>
            <p:spPr>
              <a:xfrm flipH="1">
                <a:off x="477396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1" name="Line"/>
              <p:cNvSpPr/>
              <p:nvPr/>
            </p:nvSpPr>
            <p:spPr>
              <a:xfrm flipH="1">
                <a:off x="968833" y="0"/>
                <a:ext cx="1" cy="1930945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2" name="Line"/>
              <p:cNvSpPr/>
              <p:nvPr/>
            </p:nvSpPr>
            <p:spPr>
              <a:xfrm flipH="1">
                <a:off x="1460271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3" name="Line"/>
              <p:cNvSpPr/>
              <p:nvPr/>
            </p:nvSpPr>
            <p:spPr>
              <a:xfrm flipH="1">
                <a:off x="1923626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80" name="Group"/>
            <p:cNvGrpSpPr/>
            <p:nvPr/>
          </p:nvGrpSpPr>
          <p:grpSpPr>
            <a:xfrm>
              <a:off x="0" y="3557"/>
              <a:ext cx="1941721" cy="1914736"/>
              <a:chOff x="0" y="0"/>
              <a:chExt cx="1941720" cy="1914735"/>
            </a:xfrm>
          </p:grpSpPr>
          <p:sp>
            <p:nvSpPr>
              <p:cNvPr id="275" name="Line"/>
              <p:cNvSpPr/>
              <p:nvPr/>
            </p:nvSpPr>
            <p:spPr>
              <a:xfrm flipH="1">
                <a:off x="0" y="0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6" name="Line"/>
              <p:cNvSpPr/>
              <p:nvPr/>
            </p:nvSpPr>
            <p:spPr>
              <a:xfrm flipH="1">
                <a:off x="2251" y="472908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7" name="Line"/>
              <p:cNvSpPr/>
              <p:nvPr/>
            </p:nvSpPr>
            <p:spPr>
              <a:xfrm flipH="1">
                <a:off x="10797" y="959696"/>
                <a:ext cx="1930924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8" name="Line"/>
              <p:cNvSpPr/>
              <p:nvPr/>
            </p:nvSpPr>
            <p:spPr>
              <a:xfrm flipH="1">
                <a:off x="6886" y="1446543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9" name="Line"/>
              <p:cNvSpPr/>
              <p:nvPr/>
            </p:nvSpPr>
            <p:spPr>
              <a:xfrm flipH="1">
                <a:off x="9071" y="1905543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82" name="Circle"/>
          <p:cNvSpPr/>
          <p:nvPr/>
        </p:nvSpPr>
        <p:spPr>
          <a:xfrm>
            <a:off x="8019626" y="38608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83" name="Circle"/>
          <p:cNvSpPr/>
          <p:nvPr/>
        </p:nvSpPr>
        <p:spPr>
          <a:xfrm>
            <a:off x="7545493" y="38608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84" name="Circle"/>
          <p:cNvSpPr/>
          <p:nvPr/>
        </p:nvSpPr>
        <p:spPr>
          <a:xfrm>
            <a:off x="8507307" y="4348479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85" name="Circle"/>
          <p:cNvSpPr/>
          <p:nvPr/>
        </p:nvSpPr>
        <p:spPr>
          <a:xfrm>
            <a:off x="9008533" y="4348479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86" name="Circle"/>
          <p:cNvSpPr/>
          <p:nvPr/>
        </p:nvSpPr>
        <p:spPr>
          <a:xfrm>
            <a:off x="9469119" y="43484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87" name="Circle"/>
          <p:cNvSpPr/>
          <p:nvPr/>
        </p:nvSpPr>
        <p:spPr>
          <a:xfrm>
            <a:off x="7545493" y="43484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88" name="Circle"/>
          <p:cNvSpPr/>
          <p:nvPr/>
        </p:nvSpPr>
        <p:spPr>
          <a:xfrm>
            <a:off x="8019626" y="43484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89" name="Circle"/>
          <p:cNvSpPr/>
          <p:nvPr/>
        </p:nvSpPr>
        <p:spPr>
          <a:xfrm>
            <a:off x="8507307" y="480906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90" name="Circle"/>
          <p:cNvSpPr/>
          <p:nvPr/>
        </p:nvSpPr>
        <p:spPr>
          <a:xfrm>
            <a:off x="9008533" y="480906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91" name="Circle"/>
          <p:cNvSpPr/>
          <p:nvPr/>
        </p:nvSpPr>
        <p:spPr>
          <a:xfrm>
            <a:off x="9469119" y="480906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92" name="Circle"/>
          <p:cNvSpPr/>
          <p:nvPr/>
        </p:nvSpPr>
        <p:spPr>
          <a:xfrm>
            <a:off x="7545493" y="480906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93" name="Circle"/>
          <p:cNvSpPr/>
          <p:nvPr/>
        </p:nvSpPr>
        <p:spPr>
          <a:xfrm>
            <a:off x="8019626" y="480906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94" name="Circle"/>
          <p:cNvSpPr/>
          <p:nvPr/>
        </p:nvSpPr>
        <p:spPr>
          <a:xfrm>
            <a:off x="8507307" y="2912533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95" name="Circle"/>
          <p:cNvSpPr/>
          <p:nvPr/>
        </p:nvSpPr>
        <p:spPr>
          <a:xfrm>
            <a:off x="9008533" y="2912533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96" name="Circle"/>
          <p:cNvSpPr/>
          <p:nvPr/>
        </p:nvSpPr>
        <p:spPr>
          <a:xfrm>
            <a:off x="9469119" y="291253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97" name="Circle"/>
          <p:cNvSpPr/>
          <p:nvPr/>
        </p:nvSpPr>
        <p:spPr>
          <a:xfrm>
            <a:off x="7545493" y="291253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98" name="Circle"/>
          <p:cNvSpPr/>
          <p:nvPr/>
        </p:nvSpPr>
        <p:spPr>
          <a:xfrm>
            <a:off x="8019626" y="291253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99" name="Circle"/>
          <p:cNvSpPr/>
          <p:nvPr/>
        </p:nvSpPr>
        <p:spPr>
          <a:xfrm>
            <a:off x="8507307" y="3373120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00" name="Circle"/>
          <p:cNvSpPr/>
          <p:nvPr/>
        </p:nvSpPr>
        <p:spPr>
          <a:xfrm>
            <a:off x="9008533" y="3373120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01" name="Circle"/>
          <p:cNvSpPr/>
          <p:nvPr/>
        </p:nvSpPr>
        <p:spPr>
          <a:xfrm>
            <a:off x="9469119" y="337312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02" name="Circle"/>
          <p:cNvSpPr/>
          <p:nvPr/>
        </p:nvSpPr>
        <p:spPr>
          <a:xfrm>
            <a:off x="7545493" y="337312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03" name="Circle"/>
          <p:cNvSpPr/>
          <p:nvPr/>
        </p:nvSpPr>
        <p:spPr>
          <a:xfrm>
            <a:off x="8019626" y="337312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04" name="Circle"/>
          <p:cNvSpPr/>
          <p:nvPr/>
        </p:nvSpPr>
        <p:spPr>
          <a:xfrm>
            <a:off x="8507307" y="3860800"/>
            <a:ext cx="126436" cy="126436"/>
          </a:xfrm>
          <a:prstGeom prst="ellipse">
            <a:avLst/>
          </a:prstGeom>
          <a:solidFill>
            <a:srgbClr val="00FF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05" name="Circle"/>
          <p:cNvSpPr/>
          <p:nvPr/>
        </p:nvSpPr>
        <p:spPr>
          <a:xfrm>
            <a:off x="9008533" y="3860800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06" name="Circle"/>
          <p:cNvSpPr/>
          <p:nvPr/>
        </p:nvSpPr>
        <p:spPr>
          <a:xfrm>
            <a:off x="9469119" y="38608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9" name="Transformations géométriques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Transformations géométriques</a:t>
            </a:r>
          </a:p>
        </p:txBody>
      </p:sp>
      <p:sp>
        <p:nvSpPr>
          <p:cNvPr id="310" name="Line"/>
          <p:cNvSpPr/>
          <p:nvPr/>
        </p:nvSpPr>
        <p:spPr>
          <a:xfrm>
            <a:off x="3874346" y="3811859"/>
            <a:ext cx="4592321" cy="617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107" fill="norm" stroke="1" extrusionOk="0">
                <a:moveTo>
                  <a:pt x="0" y="8714"/>
                </a:moveTo>
                <a:cubicBezTo>
                  <a:pt x="4800" y="3610"/>
                  <a:pt x="9600" y="-1493"/>
                  <a:pt x="13200" y="406"/>
                </a:cubicBezTo>
                <a:cubicBezTo>
                  <a:pt x="16800" y="2305"/>
                  <a:pt x="19200" y="11206"/>
                  <a:pt x="21600" y="20107"/>
                </a:cubicBezTo>
              </a:path>
            </a:pathLst>
          </a:custGeom>
          <a:ln w="25400">
            <a:solidFill>
              <a:srgbClr val="000000"/>
            </a:solidFill>
            <a:head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pic>
        <p:nvPicPr>
          <p:cNvPr id="311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8319" y="4935502"/>
            <a:ext cx="1031806" cy="514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02275" y="3933048"/>
            <a:ext cx="652499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f(x,y)"/>
          <p:cNvSpPr txBox="1"/>
          <p:nvPr/>
        </p:nvSpPr>
        <p:spPr>
          <a:xfrm>
            <a:off x="3740686" y="2384213"/>
            <a:ext cx="777203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400">
                <a:solidFill>
                  <a:srgbClr val="000000"/>
                </a:solidFill>
              </a:defRPr>
            </a:lvl1pPr>
          </a:lstStyle>
          <a:p>
            <a:pPr/>
            <a:r>
              <a:t>f(x,y)</a:t>
            </a:r>
          </a:p>
        </p:txBody>
      </p:sp>
      <p:sp>
        <p:nvSpPr>
          <p:cNvPr id="314" name="f’(x,y)"/>
          <p:cNvSpPr txBox="1"/>
          <p:nvPr/>
        </p:nvSpPr>
        <p:spPr>
          <a:xfrm>
            <a:off x="7926606" y="2357119"/>
            <a:ext cx="906683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400">
                <a:solidFill>
                  <a:srgbClr val="000000"/>
                </a:solidFill>
              </a:defRPr>
            </a:lvl1pPr>
          </a:lstStyle>
          <a:p>
            <a:pPr/>
            <a:r>
              <a:t>f’(x,y)</a:t>
            </a:r>
          </a:p>
        </p:txBody>
      </p:sp>
      <p:sp>
        <p:nvSpPr>
          <p:cNvPr id="315" name="Transformation spatiale inverse"/>
          <p:cNvSpPr txBox="1"/>
          <p:nvPr/>
        </p:nvSpPr>
        <p:spPr>
          <a:xfrm>
            <a:off x="1062961" y="1731715"/>
            <a:ext cx="4042344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Transformation spatiale </a:t>
            </a:r>
            <a:r>
              <a:rPr b="1" u="sng"/>
              <a:t>inverse</a:t>
            </a:r>
          </a:p>
        </p:txBody>
      </p:sp>
      <p:sp>
        <p:nvSpPr>
          <p:cNvPr id="316" name="De cette façon, on pose la question suivante :…"/>
          <p:cNvSpPr txBox="1"/>
          <p:nvPr/>
        </p:nvSpPr>
        <p:spPr>
          <a:xfrm>
            <a:off x="1157788" y="5416408"/>
            <a:ext cx="9162497" cy="114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De cette façon, on pose la question suivante : 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	«  Quelle est la couleur du pixel </a:t>
            </a:r>
            <a:r>
              <a:rPr i="1"/>
              <a:t>(i’,j’)?</a:t>
            </a:r>
            <a:r>
              <a:t> Réponse: c’est </a:t>
            </a:r>
            <a:r>
              <a:rPr i="1"/>
              <a:t>f(i,j)</a:t>
            </a:r>
            <a:r>
              <a:t>! »  </a:t>
            </a:r>
          </a:p>
        </p:txBody>
      </p:sp>
      <p:grpSp>
        <p:nvGrpSpPr>
          <p:cNvPr id="320" name="Group"/>
          <p:cNvGrpSpPr/>
          <p:nvPr/>
        </p:nvGrpSpPr>
        <p:grpSpPr>
          <a:xfrm>
            <a:off x="1139726" y="7014915"/>
            <a:ext cx="5297876" cy="2841414"/>
            <a:chOff x="0" y="0"/>
            <a:chExt cx="5297875" cy="2841413"/>
          </a:xfrm>
        </p:grpSpPr>
        <p:sp>
          <p:nvSpPr>
            <p:cNvPr id="317" name="Grâce à cette méthode, on évite les trous.  Toutefois, le pixel (i,j) possède rarement…"/>
            <p:cNvSpPr/>
            <p:nvPr/>
          </p:nvSpPr>
          <p:spPr>
            <a:xfrm>
              <a:off x="2709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  <a:r>
                <a:t>Grâce à cette méthode, on évite les trous.  Toutefois, le pixel </a:t>
              </a:r>
              <a:r>
                <a:rPr i="1"/>
                <a:t>(i,j)</a:t>
              </a:r>
              <a:r>
                <a:t> possède rarement </a:t>
              </a:r>
            </a:p>
            <a:p>
              <a: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  <a:r>
                <a:t>des coordonnées entières.  Par exemple, que faire lorsque </a:t>
              </a:r>
              <a:r>
                <a:rPr i="1"/>
                <a:t>(i’,j’)</a:t>
              </a:r>
              <a:r>
                <a:t> pointe vers</a:t>
              </a:r>
            </a:p>
          </p:txBody>
        </p:sp>
        <p:sp>
          <p:nvSpPr>
            <p:cNvPr id="318" name="f(20.2,44.9)?"/>
            <p:cNvSpPr/>
            <p:nvPr/>
          </p:nvSpPr>
          <p:spPr>
            <a:xfrm>
              <a:off x="4027875" y="89408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i="1" sz="2400">
                  <a:solidFill>
                    <a:srgbClr val="000000"/>
                  </a:solidFill>
                </a:defRPr>
              </a:lvl1pPr>
            </a:lstStyle>
            <a:p>
              <a:pPr/>
              <a:r>
                <a:t>f(20.2,44.9)?</a:t>
              </a:r>
            </a:p>
          </p:txBody>
        </p:sp>
        <p:sp>
          <p:nvSpPr>
            <p:cNvPr id="319" name="Je connais f(20,44), f(21,44), f(20,45) et f(21,45) mais pas f(20.2, 44.9)."/>
            <p:cNvSpPr/>
            <p:nvPr/>
          </p:nvSpPr>
          <p:spPr>
            <a:xfrm>
              <a:off x="0" y="1571413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  <a:r>
                <a:t>Je connais </a:t>
              </a:r>
              <a:r>
                <a:rPr i="1"/>
                <a:t>f(20,44), f(21,44), f(20,45)</a:t>
              </a:r>
              <a:r>
                <a:t> et </a:t>
              </a:r>
              <a:r>
                <a:rPr i="1"/>
                <a:t>f(21,45)</a:t>
              </a:r>
              <a:r>
                <a:t> mais pas </a:t>
              </a:r>
              <a:r>
                <a:rPr i="1"/>
                <a:t>f(20.2, 44.9)</a:t>
              </a:r>
              <a:r>
                <a:rPr i="1"/>
                <a:t>.</a:t>
              </a:r>
            </a:p>
          </p:txBody>
        </p:sp>
      </p:grpSp>
      <p:grpSp>
        <p:nvGrpSpPr>
          <p:cNvPr id="333" name="Group"/>
          <p:cNvGrpSpPr/>
          <p:nvPr/>
        </p:nvGrpSpPr>
        <p:grpSpPr>
          <a:xfrm>
            <a:off x="3125654" y="2953173"/>
            <a:ext cx="1941721" cy="1937174"/>
            <a:chOff x="0" y="0"/>
            <a:chExt cx="1941720" cy="1937173"/>
          </a:xfrm>
        </p:grpSpPr>
        <p:grpSp>
          <p:nvGrpSpPr>
            <p:cNvPr id="326" name="Group"/>
            <p:cNvGrpSpPr/>
            <p:nvPr/>
          </p:nvGrpSpPr>
          <p:grpSpPr>
            <a:xfrm>
              <a:off x="3625" y="-1"/>
              <a:ext cx="1923628" cy="1937175"/>
              <a:chOff x="0" y="0"/>
              <a:chExt cx="1923626" cy="1937173"/>
            </a:xfrm>
          </p:grpSpPr>
          <p:sp>
            <p:nvSpPr>
              <p:cNvPr id="321" name="Line"/>
              <p:cNvSpPr/>
              <p:nvPr/>
            </p:nvSpPr>
            <p:spPr>
              <a:xfrm flipH="1">
                <a:off x="-1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2" name="Line"/>
              <p:cNvSpPr/>
              <p:nvPr/>
            </p:nvSpPr>
            <p:spPr>
              <a:xfrm flipH="1">
                <a:off x="477396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3" name="Line"/>
              <p:cNvSpPr/>
              <p:nvPr/>
            </p:nvSpPr>
            <p:spPr>
              <a:xfrm flipH="1">
                <a:off x="968833" y="0"/>
                <a:ext cx="1" cy="1930945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4" name="Line"/>
              <p:cNvSpPr/>
              <p:nvPr/>
            </p:nvSpPr>
            <p:spPr>
              <a:xfrm flipH="1">
                <a:off x="1460271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5" name="Line"/>
              <p:cNvSpPr/>
              <p:nvPr/>
            </p:nvSpPr>
            <p:spPr>
              <a:xfrm flipH="1">
                <a:off x="1923626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32" name="Group"/>
            <p:cNvGrpSpPr/>
            <p:nvPr/>
          </p:nvGrpSpPr>
          <p:grpSpPr>
            <a:xfrm>
              <a:off x="0" y="3557"/>
              <a:ext cx="1941721" cy="1914736"/>
              <a:chOff x="0" y="0"/>
              <a:chExt cx="1941720" cy="1914735"/>
            </a:xfrm>
          </p:grpSpPr>
          <p:sp>
            <p:nvSpPr>
              <p:cNvPr id="327" name="Line"/>
              <p:cNvSpPr/>
              <p:nvPr/>
            </p:nvSpPr>
            <p:spPr>
              <a:xfrm flipH="1">
                <a:off x="0" y="0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8" name="Line"/>
              <p:cNvSpPr/>
              <p:nvPr/>
            </p:nvSpPr>
            <p:spPr>
              <a:xfrm flipH="1">
                <a:off x="2251" y="472908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9" name="Line"/>
              <p:cNvSpPr/>
              <p:nvPr/>
            </p:nvSpPr>
            <p:spPr>
              <a:xfrm flipH="1">
                <a:off x="10797" y="959696"/>
                <a:ext cx="1930924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0" name="Line"/>
              <p:cNvSpPr/>
              <p:nvPr/>
            </p:nvSpPr>
            <p:spPr>
              <a:xfrm flipH="1">
                <a:off x="6886" y="1446543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1" name="Line"/>
              <p:cNvSpPr/>
              <p:nvPr/>
            </p:nvSpPr>
            <p:spPr>
              <a:xfrm flipH="1">
                <a:off x="9071" y="1905543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334" name="Circle"/>
          <p:cNvSpPr/>
          <p:nvPr/>
        </p:nvSpPr>
        <p:spPr>
          <a:xfrm>
            <a:off x="3535679" y="38608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35" name="Circle"/>
          <p:cNvSpPr/>
          <p:nvPr/>
        </p:nvSpPr>
        <p:spPr>
          <a:xfrm>
            <a:off x="3061546" y="38608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36" name="Circle"/>
          <p:cNvSpPr/>
          <p:nvPr/>
        </p:nvSpPr>
        <p:spPr>
          <a:xfrm>
            <a:off x="4023359" y="43484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37" name="Circle"/>
          <p:cNvSpPr/>
          <p:nvPr/>
        </p:nvSpPr>
        <p:spPr>
          <a:xfrm>
            <a:off x="4524586" y="43484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38" name="Circle"/>
          <p:cNvSpPr/>
          <p:nvPr/>
        </p:nvSpPr>
        <p:spPr>
          <a:xfrm>
            <a:off x="4985173" y="4348479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39" name="Circle"/>
          <p:cNvSpPr/>
          <p:nvPr/>
        </p:nvSpPr>
        <p:spPr>
          <a:xfrm>
            <a:off x="3061546" y="43484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40" name="Circle"/>
          <p:cNvSpPr/>
          <p:nvPr/>
        </p:nvSpPr>
        <p:spPr>
          <a:xfrm>
            <a:off x="3535679" y="43484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41" name="Circle"/>
          <p:cNvSpPr/>
          <p:nvPr/>
        </p:nvSpPr>
        <p:spPr>
          <a:xfrm>
            <a:off x="4023359" y="480906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42" name="Circle"/>
          <p:cNvSpPr/>
          <p:nvPr/>
        </p:nvSpPr>
        <p:spPr>
          <a:xfrm>
            <a:off x="4524586" y="480906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43" name="Circle"/>
          <p:cNvSpPr/>
          <p:nvPr/>
        </p:nvSpPr>
        <p:spPr>
          <a:xfrm>
            <a:off x="4985173" y="480906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44" name="Circle"/>
          <p:cNvSpPr/>
          <p:nvPr/>
        </p:nvSpPr>
        <p:spPr>
          <a:xfrm>
            <a:off x="3061546" y="480906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45" name="Circle"/>
          <p:cNvSpPr/>
          <p:nvPr/>
        </p:nvSpPr>
        <p:spPr>
          <a:xfrm>
            <a:off x="3535679" y="480906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46" name="Circle"/>
          <p:cNvSpPr/>
          <p:nvPr/>
        </p:nvSpPr>
        <p:spPr>
          <a:xfrm>
            <a:off x="4023359" y="291253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47" name="Circle"/>
          <p:cNvSpPr/>
          <p:nvPr/>
        </p:nvSpPr>
        <p:spPr>
          <a:xfrm>
            <a:off x="4524586" y="291253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48" name="Circle"/>
          <p:cNvSpPr/>
          <p:nvPr/>
        </p:nvSpPr>
        <p:spPr>
          <a:xfrm>
            <a:off x="4985173" y="2912533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49" name="Circle"/>
          <p:cNvSpPr/>
          <p:nvPr/>
        </p:nvSpPr>
        <p:spPr>
          <a:xfrm>
            <a:off x="3061546" y="291253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50" name="Circle"/>
          <p:cNvSpPr/>
          <p:nvPr/>
        </p:nvSpPr>
        <p:spPr>
          <a:xfrm>
            <a:off x="3535679" y="291253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51" name="Circle"/>
          <p:cNvSpPr/>
          <p:nvPr/>
        </p:nvSpPr>
        <p:spPr>
          <a:xfrm>
            <a:off x="4023359" y="3373120"/>
            <a:ext cx="128695" cy="128694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52" name="Circle"/>
          <p:cNvSpPr/>
          <p:nvPr/>
        </p:nvSpPr>
        <p:spPr>
          <a:xfrm>
            <a:off x="4524586" y="337312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53" name="Circle"/>
          <p:cNvSpPr/>
          <p:nvPr/>
        </p:nvSpPr>
        <p:spPr>
          <a:xfrm>
            <a:off x="4985173" y="3373120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54" name="Circle"/>
          <p:cNvSpPr/>
          <p:nvPr/>
        </p:nvSpPr>
        <p:spPr>
          <a:xfrm>
            <a:off x="3061546" y="337312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55" name="Circle"/>
          <p:cNvSpPr/>
          <p:nvPr/>
        </p:nvSpPr>
        <p:spPr>
          <a:xfrm>
            <a:off x="3535679" y="337312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56" name="Circle"/>
          <p:cNvSpPr/>
          <p:nvPr/>
        </p:nvSpPr>
        <p:spPr>
          <a:xfrm>
            <a:off x="4023359" y="38608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57" name="Circle"/>
          <p:cNvSpPr/>
          <p:nvPr/>
        </p:nvSpPr>
        <p:spPr>
          <a:xfrm>
            <a:off x="4524586" y="38608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58" name="Circle"/>
          <p:cNvSpPr/>
          <p:nvPr/>
        </p:nvSpPr>
        <p:spPr>
          <a:xfrm>
            <a:off x="4985173" y="3860800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grpSp>
        <p:nvGrpSpPr>
          <p:cNvPr id="371" name="Group"/>
          <p:cNvGrpSpPr/>
          <p:nvPr/>
        </p:nvGrpSpPr>
        <p:grpSpPr>
          <a:xfrm>
            <a:off x="7609600" y="2953173"/>
            <a:ext cx="1941721" cy="1937174"/>
            <a:chOff x="0" y="0"/>
            <a:chExt cx="1941720" cy="1937173"/>
          </a:xfrm>
        </p:grpSpPr>
        <p:grpSp>
          <p:nvGrpSpPr>
            <p:cNvPr id="364" name="Group"/>
            <p:cNvGrpSpPr/>
            <p:nvPr/>
          </p:nvGrpSpPr>
          <p:grpSpPr>
            <a:xfrm>
              <a:off x="3625" y="-1"/>
              <a:ext cx="1923628" cy="1937175"/>
              <a:chOff x="0" y="0"/>
              <a:chExt cx="1923626" cy="1937173"/>
            </a:xfrm>
          </p:grpSpPr>
          <p:sp>
            <p:nvSpPr>
              <p:cNvPr id="359" name="Line"/>
              <p:cNvSpPr/>
              <p:nvPr/>
            </p:nvSpPr>
            <p:spPr>
              <a:xfrm flipH="1">
                <a:off x="-1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0" name="Line"/>
              <p:cNvSpPr/>
              <p:nvPr/>
            </p:nvSpPr>
            <p:spPr>
              <a:xfrm flipH="1">
                <a:off x="477396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1" name="Line"/>
              <p:cNvSpPr/>
              <p:nvPr/>
            </p:nvSpPr>
            <p:spPr>
              <a:xfrm flipH="1">
                <a:off x="968833" y="0"/>
                <a:ext cx="1" cy="1930945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2" name="Line"/>
              <p:cNvSpPr/>
              <p:nvPr/>
            </p:nvSpPr>
            <p:spPr>
              <a:xfrm flipH="1">
                <a:off x="1460271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3" name="Line"/>
              <p:cNvSpPr/>
              <p:nvPr/>
            </p:nvSpPr>
            <p:spPr>
              <a:xfrm flipH="1">
                <a:off x="1923626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0" name="Group"/>
            <p:cNvGrpSpPr/>
            <p:nvPr/>
          </p:nvGrpSpPr>
          <p:grpSpPr>
            <a:xfrm>
              <a:off x="0" y="3557"/>
              <a:ext cx="1941721" cy="1914736"/>
              <a:chOff x="0" y="0"/>
              <a:chExt cx="1941720" cy="1914735"/>
            </a:xfrm>
          </p:grpSpPr>
          <p:sp>
            <p:nvSpPr>
              <p:cNvPr id="365" name="Line"/>
              <p:cNvSpPr/>
              <p:nvPr/>
            </p:nvSpPr>
            <p:spPr>
              <a:xfrm flipH="1">
                <a:off x="0" y="0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6" name="Line"/>
              <p:cNvSpPr/>
              <p:nvPr/>
            </p:nvSpPr>
            <p:spPr>
              <a:xfrm flipH="1">
                <a:off x="2251" y="472908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7" name="Line"/>
              <p:cNvSpPr/>
              <p:nvPr/>
            </p:nvSpPr>
            <p:spPr>
              <a:xfrm flipH="1">
                <a:off x="10797" y="959696"/>
                <a:ext cx="1930924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8" name="Line"/>
              <p:cNvSpPr/>
              <p:nvPr/>
            </p:nvSpPr>
            <p:spPr>
              <a:xfrm flipH="1">
                <a:off x="6886" y="1446543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9" name="Line"/>
              <p:cNvSpPr/>
              <p:nvPr/>
            </p:nvSpPr>
            <p:spPr>
              <a:xfrm flipH="1">
                <a:off x="9071" y="1905543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372" name="Circle"/>
          <p:cNvSpPr/>
          <p:nvPr/>
        </p:nvSpPr>
        <p:spPr>
          <a:xfrm>
            <a:off x="8019626" y="38608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73" name="Circle"/>
          <p:cNvSpPr/>
          <p:nvPr/>
        </p:nvSpPr>
        <p:spPr>
          <a:xfrm>
            <a:off x="7545493" y="38608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74" name="Circle"/>
          <p:cNvSpPr/>
          <p:nvPr/>
        </p:nvSpPr>
        <p:spPr>
          <a:xfrm>
            <a:off x="8507307" y="4348479"/>
            <a:ext cx="126436" cy="12643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75" name="Circle"/>
          <p:cNvSpPr/>
          <p:nvPr/>
        </p:nvSpPr>
        <p:spPr>
          <a:xfrm>
            <a:off x="9008533" y="4348479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76" name="Circle"/>
          <p:cNvSpPr/>
          <p:nvPr/>
        </p:nvSpPr>
        <p:spPr>
          <a:xfrm>
            <a:off x="9469119" y="43484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77" name="Circle"/>
          <p:cNvSpPr/>
          <p:nvPr/>
        </p:nvSpPr>
        <p:spPr>
          <a:xfrm>
            <a:off x="7545493" y="43484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78" name="Circle"/>
          <p:cNvSpPr/>
          <p:nvPr/>
        </p:nvSpPr>
        <p:spPr>
          <a:xfrm>
            <a:off x="8019626" y="43484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79" name="Circle"/>
          <p:cNvSpPr/>
          <p:nvPr/>
        </p:nvSpPr>
        <p:spPr>
          <a:xfrm>
            <a:off x="8507307" y="480906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80" name="Circle"/>
          <p:cNvSpPr/>
          <p:nvPr/>
        </p:nvSpPr>
        <p:spPr>
          <a:xfrm>
            <a:off x="9008533" y="480906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81" name="Circle"/>
          <p:cNvSpPr/>
          <p:nvPr/>
        </p:nvSpPr>
        <p:spPr>
          <a:xfrm>
            <a:off x="9469119" y="480906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82" name="Circle"/>
          <p:cNvSpPr/>
          <p:nvPr/>
        </p:nvSpPr>
        <p:spPr>
          <a:xfrm>
            <a:off x="7545493" y="480906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83" name="Circle"/>
          <p:cNvSpPr/>
          <p:nvPr/>
        </p:nvSpPr>
        <p:spPr>
          <a:xfrm>
            <a:off x="8019626" y="480906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84" name="Circle"/>
          <p:cNvSpPr/>
          <p:nvPr/>
        </p:nvSpPr>
        <p:spPr>
          <a:xfrm>
            <a:off x="8507307" y="2912533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85" name="Circle"/>
          <p:cNvSpPr/>
          <p:nvPr/>
        </p:nvSpPr>
        <p:spPr>
          <a:xfrm>
            <a:off x="9008533" y="2912533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86" name="Circle"/>
          <p:cNvSpPr/>
          <p:nvPr/>
        </p:nvSpPr>
        <p:spPr>
          <a:xfrm>
            <a:off x="9469119" y="291253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87" name="Circle"/>
          <p:cNvSpPr/>
          <p:nvPr/>
        </p:nvSpPr>
        <p:spPr>
          <a:xfrm>
            <a:off x="7545493" y="291253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88" name="Circle"/>
          <p:cNvSpPr/>
          <p:nvPr/>
        </p:nvSpPr>
        <p:spPr>
          <a:xfrm>
            <a:off x="8019626" y="291253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89" name="Circle"/>
          <p:cNvSpPr/>
          <p:nvPr/>
        </p:nvSpPr>
        <p:spPr>
          <a:xfrm>
            <a:off x="8507307" y="3373120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90" name="Circle"/>
          <p:cNvSpPr/>
          <p:nvPr/>
        </p:nvSpPr>
        <p:spPr>
          <a:xfrm>
            <a:off x="9008533" y="3373120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91" name="Circle"/>
          <p:cNvSpPr/>
          <p:nvPr/>
        </p:nvSpPr>
        <p:spPr>
          <a:xfrm>
            <a:off x="9469119" y="337312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92" name="Circle"/>
          <p:cNvSpPr/>
          <p:nvPr/>
        </p:nvSpPr>
        <p:spPr>
          <a:xfrm>
            <a:off x="7545493" y="337312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93" name="Circle"/>
          <p:cNvSpPr/>
          <p:nvPr/>
        </p:nvSpPr>
        <p:spPr>
          <a:xfrm>
            <a:off x="8019626" y="337312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94" name="Circle"/>
          <p:cNvSpPr/>
          <p:nvPr/>
        </p:nvSpPr>
        <p:spPr>
          <a:xfrm>
            <a:off x="8507307" y="3860800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95" name="Circle"/>
          <p:cNvSpPr/>
          <p:nvPr/>
        </p:nvSpPr>
        <p:spPr>
          <a:xfrm>
            <a:off x="9008533" y="3860800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96" name="Circle"/>
          <p:cNvSpPr/>
          <p:nvPr/>
        </p:nvSpPr>
        <p:spPr>
          <a:xfrm>
            <a:off x="9469119" y="38608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397" name="Circle"/>
          <p:cNvSpPr/>
          <p:nvPr/>
        </p:nvSpPr>
        <p:spPr>
          <a:xfrm>
            <a:off x="3657600" y="4050453"/>
            <a:ext cx="178365" cy="178365"/>
          </a:xfrm>
          <a:prstGeom prst="ellipse">
            <a:avLst/>
          </a:prstGeom>
          <a:solidFill>
            <a:srgbClr val="00CC99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0" grpId="2"/>
      <p:bldP build="whole" bldLvl="1" animBg="1" rev="0" advAuto="0" spid="3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0" name="Transformations géométriques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Transformations géométriques</a:t>
            </a:r>
          </a:p>
        </p:txBody>
      </p:sp>
      <p:sp>
        <p:nvSpPr>
          <p:cNvPr id="401" name="Transformation spatiale inverse"/>
          <p:cNvSpPr txBox="1"/>
          <p:nvPr/>
        </p:nvSpPr>
        <p:spPr>
          <a:xfrm>
            <a:off x="1062961" y="1731715"/>
            <a:ext cx="3991445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Transformation spatiale inverse</a:t>
            </a:r>
          </a:p>
        </p:txBody>
      </p:sp>
      <p:sp>
        <p:nvSpPr>
          <p:cNvPr id="402" name="1- transformation spatiale;…"/>
          <p:cNvSpPr txBox="1"/>
          <p:nvPr/>
        </p:nvSpPr>
        <p:spPr>
          <a:xfrm>
            <a:off x="1139726" y="2099733"/>
            <a:ext cx="4663998" cy="80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1- transformation spatiale;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2- </a:t>
            </a:r>
            <a:r>
              <a:rPr b="1"/>
              <a:t>interpolation de niveaux de gris.</a:t>
            </a:r>
          </a:p>
        </p:txBody>
      </p:sp>
      <p:sp>
        <p:nvSpPr>
          <p:cNvPr id="403" name="Parmi les [très] nombreuses méthodes d’interpolation, trois sont fréquemment…"/>
          <p:cNvSpPr txBox="1"/>
          <p:nvPr/>
        </p:nvSpPr>
        <p:spPr>
          <a:xfrm>
            <a:off x="1401628" y="3221848"/>
            <a:ext cx="9724899" cy="80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Parmi les </a:t>
            </a:r>
            <a:r>
              <a:t>[tr</a:t>
            </a:r>
            <a:r>
              <a:t>ès</a:t>
            </a:r>
            <a:r>
              <a:t>] nombreuses méthodes d’interpolation, </a:t>
            </a:r>
            <a:r>
              <a:t>trois sont fréquemment 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sollicitées en imagerie. </a:t>
            </a:r>
          </a:p>
        </p:txBody>
      </p:sp>
      <p:sp>
        <p:nvSpPr>
          <p:cNvPr id="404" name="A. Le pixel le plus près"/>
          <p:cNvSpPr txBox="1"/>
          <p:nvPr/>
        </p:nvSpPr>
        <p:spPr>
          <a:xfrm>
            <a:off x="2182819" y="4251395"/>
            <a:ext cx="3106215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A. </a:t>
            </a:r>
            <a:r>
              <a:rPr b="1" u="sng"/>
              <a:t>Le pixel le plus près</a:t>
            </a:r>
          </a:p>
        </p:txBody>
      </p:sp>
      <p:sp>
        <p:nvSpPr>
          <p:cNvPr id="405" name="Line"/>
          <p:cNvSpPr/>
          <p:nvPr/>
        </p:nvSpPr>
        <p:spPr>
          <a:xfrm>
            <a:off x="4213013" y="6367933"/>
            <a:ext cx="4307841" cy="378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107" fill="norm" stroke="1" extrusionOk="0">
                <a:moveTo>
                  <a:pt x="0" y="8714"/>
                </a:moveTo>
                <a:cubicBezTo>
                  <a:pt x="4800" y="3610"/>
                  <a:pt x="9600" y="-1493"/>
                  <a:pt x="13200" y="406"/>
                </a:cubicBezTo>
                <a:cubicBezTo>
                  <a:pt x="16800" y="2305"/>
                  <a:pt x="19200" y="11206"/>
                  <a:pt x="21600" y="20107"/>
                </a:cubicBezTo>
              </a:path>
            </a:pathLst>
          </a:custGeom>
          <a:ln w="25400">
            <a:solidFill>
              <a:srgbClr val="000000"/>
            </a:solidFill>
            <a:head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pic>
        <p:nvPicPr>
          <p:cNvPr id="406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02507" y="7306168"/>
            <a:ext cx="1004712" cy="501228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f(x,y)"/>
          <p:cNvSpPr txBox="1"/>
          <p:nvPr/>
        </p:nvSpPr>
        <p:spPr>
          <a:xfrm>
            <a:off x="3794873" y="4754879"/>
            <a:ext cx="777203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400">
                <a:solidFill>
                  <a:srgbClr val="000000"/>
                </a:solidFill>
              </a:defRPr>
            </a:lvl1pPr>
          </a:lstStyle>
          <a:p>
            <a:pPr/>
            <a:r>
              <a:t>f(x,y)</a:t>
            </a:r>
          </a:p>
        </p:txBody>
      </p:sp>
      <p:grpSp>
        <p:nvGrpSpPr>
          <p:cNvPr id="420" name="Group"/>
          <p:cNvGrpSpPr/>
          <p:nvPr/>
        </p:nvGrpSpPr>
        <p:grpSpPr>
          <a:xfrm>
            <a:off x="3179840" y="5323840"/>
            <a:ext cx="1941721" cy="1937174"/>
            <a:chOff x="0" y="0"/>
            <a:chExt cx="1941720" cy="1937173"/>
          </a:xfrm>
        </p:grpSpPr>
        <p:grpSp>
          <p:nvGrpSpPr>
            <p:cNvPr id="413" name="Group"/>
            <p:cNvGrpSpPr/>
            <p:nvPr/>
          </p:nvGrpSpPr>
          <p:grpSpPr>
            <a:xfrm>
              <a:off x="3625" y="-1"/>
              <a:ext cx="1923628" cy="1937175"/>
              <a:chOff x="0" y="0"/>
              <a:chExt cx="1923626" cy="1937173"/>
            </a:xfrm>
          </p:grpSpPr>
          <p:sp>
            <p:nvSpPr>
              <p:cNvPr id="408" name="Line"/>
              <p:cNvSpPr/>
              <p:nvPr/>
            </p:nvSpPr>
            <p:spPr>
              <a:xfrm flipH="1">
                <a:off x="-1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9" name="Line"/>
              <p:cNvSpPr/>
              <p:nvPr/>
            </p:nvSpPr>
            <p:spPr>
              <a:xfrm flipH="1">
                <a:off x="477396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0" name="Line"/>
              <p:cNvSpPr/>
              <p:nvPr/>
            </p:nvSpPr>
            <p:spPr>
              <a:xfrm flipH="1">
                <a:off x="968833" y="0"/>
                <a:ext cx="1" cy="1930945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1" name="Line"/>
              <p:cNvSpPr/>
              <p:nvPr/>
            </p:nvSpPr>
            <p:spPr>
              <a:xfrm flipH="1">
                <a:off x="1460271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2" name="Line"/>
              <p:cNvSpPr/>
              <p:nvPr/>
            </p:nvSpPr>
            <p:spPr>
              <a:xfrm flipH="1">
                <a:off x="1923626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19" name="Group"/>
            <p:cNvGrpSpPr/>
            <p:nvPr/>
          </p:nvGrpSpPr>
          <p:grpSpPr>
            <a:xfrm>
              <a:off x="0" y="3557"/>
              <a:ext cx="1941721" cy="1914736"/>
              <a:chOff x="0" y="0"/>
              <a:chExt cx="1941720" cy="1914735"/>
            </a:xfrm>
          </p:grpSpPr>
          <p:sp>
            <p:nvSpPr>
              <p:cNvPr id="414" name="Line"/>
              <p:cNvSpPr/>
              <p:nvPr/>
            </p:nvSpPr>
            <p:spPr>
              <a:xfrm flipH="1">
                <a:off x="0" y="0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5" name="Line"/>
              <p:cNvSpPr/>
              <p:nvPr/>
            </p:nvSpPr>
            <p:spPr>
              <a:xfrm flipH="1">
                <a:off x="2251" y="472908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6" name="Line"/>
              <p:cNvSpPr/>
              <p:nvPr/>
            </p:nvSpPr>
            <p:spPr>
              <a:xfrm flipH="1">
                <a:off x="10797" y="959696"/>
                <a:ext cx="1930924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7" name="Line"/>
              <p:cNvSpPr/>
              <p:nvPr/>
            </p:nvSpPr>
            <p:spPr>
              <a:xfrm flipH="1">
                <a:off x="6886" y="1446543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8" name="Line"/>
              <p:cNvSpPr/>
              <p:nvPr/>
            </p:nvSpPr>
            <p:spPr>
              <a:xfrm flipH="1">
                <a:off x="9071" y="1905543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421" name="Circle"/>
          <p:cNvSpPr/>
          <p:nvPr/>
        </p:nvSpPr>
        <p:spPr>
          <a:xfrm>
            <a:off x="3589866" y="623146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22" name="Circle"/>
          <p:cNvSpPr/>
          <p:nvPr/>
        </p:nvSpPr>
        <p:spPr>
          <a:xfrm>
            <a:off x="3115733" y="623146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23" name="Circle"/>
          <p:cNvSpPr/>
          <p:nvPr/>
        </p:nvSpPr>
        <p:spPr>
          <a:xfrm>
            <a:off x="4077546" y="671914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24" name="Circle"/>
          <p:cNvSpPr/>
          <p:nvPr/>
        </p:nvSpPr>
        <p:spPr>
          <a:xfrm>
            <a:off x="4578773" y="671914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25" name="Circle"/>
          <p:cNvSpPr/>
          <p:nvPr/>
        </p:nvSpPr>
        <p:spPr>
          <a:xfrm>
            <a:off x="5039359" y="671914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26" name="Circle"/>
          <p:cNvSpPr/>
          <p:nvPr/>
        </p:nvSpPr>
        <p:spPr>
          <a:xfrm>
            <a:off x="3115733" y="671914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27" name="Circle"/>
          <p:cNvSpPr/>
          <p:nvPr/>
        </p:nvSpPr>
        <p:spPr>
          <a:xfrm>
            <a:off x="4077546" y="717973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28" name="Circle"/>
          <p:cNvSpPr/>
          <p:nvPr/>
        </p:nvSpPr>
        <p:spPr>
          <a:xfrm>
            <a:off x="4578773" y="7179733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29" name="Circle"/>
          <p:cNvSpPr/>
          <p:nvPr/>
        </p:nvSpPr>
        <p:spPr>
          <a:xfrm>
            <a:off x="5039359" y="717973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30" name="Circle"/>
          <p:cNvSpPr/>
          <p:nvPr/>
        </p:nvSpPr>
        <p:spPr>
          <a:xfrm>
            <a:off x="3115733" y="7179733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31" name="Circle"/>
          <p:cNvSpPr/>
          <p:nvPr/>
        </p:nvSpPr>
        <p:spPr>
          <a:xfrm>
            <a:off x="3589866" y="717973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32" name="Circle"/>
          <p:cNvSpPr/>
          <p:nvPr/>
        </p:nvSpPr>
        <p:spPr>
          <a:xfrm>
            <a:off x="4077546" y="52832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33" name="Circle"/>
          <p:cNvSpPr/>
          <p:nvPr/>
        </p:nvSpPr>
        <p:spPr>
          <a:xfrm>
            <a:off x="4578773" y="5283200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34" name="Circle"/>
          <p:cNvSpPr/>
          <p:nvPr/>
        </p:nvSpPr>
        <p:spPr>
          <a:xfrm>
            <a:off x="5039359" y="52832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35" name="Circle"/>
          <p:cNvSpPr/>
          <p:nvPr/>
        </p:nvSpPr>
        <p:spPr>
          <a:xfrm>
            <a:off x="3115733" y="5283200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36" name="Circle"/>
          <p:cNvSpPr/>
          <p:nvPr/>
        </p:nvSpPr>
        <p:spPr>
          <a:xfrm>
            <a:off x="3589866" y="52832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37" name="Circle"/>
          <p:cNvSpPr/>
          <p:nvPr/>
        </p:nvSpPr>
        <p:spPr>
          <a:xfrm>
            <a:off x="4077546" y="5743786"/>
            <a:ext cx="128694" cy="128694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38" name="Circle"/>
          <p:cNvSpPr/>
          <p:nvPr/>
        </p:nvSpPr>
        <p:spPr>
          <a:xfrm>
            <a:off x="4578773" y="574378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39" name="Circle"/>
          <p:cNvSpPr/>
          <p:nvPr/>
        </p:nvSpPr>
        <p:spPr>
          <a:xfrm>
            <a:off x="5039359" y="574378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40" name="Circle"/>
          <p:cNvSpPr/>
          <p:nvPr/>
        </p:nvSpPr>
        <p:spPr>
          <a:xfrm>
            <a:off x="3115733" y="574378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41" name="Circle"/>
          <p:cNvSpPr/>
          <p:nvPr/>
        </p:nvSpPr>
        <p:spPr>
          <a:xfrm>
            <a:off x="3589866" y="574378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42" name="Circle"/>
          <p:cNvSpPr/>
          <p:nvPr/>
        </p:nvSpPr>
        <p:spPr>
          <a:xfrm>
            <a:off x="4077546" y="623146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43" name="Circle"/>
          <p:cNvSpPr/>
          <p:nvPr/>
        </p:nvSpPr>
        <p:spPr>
          <a:xfrm>
            <a:off x="4578773" y="623146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44" name="Circle"/>
          <p:cNvSpPr/>
          <p:nvPr/>
        </p:nvSpPr>
        <p:spPr>
          <a:xfrm>
            <a:off x="5039359" y="623146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grpSp>
        <p:nvGrpSpPr>
          <p:cNvPr id="457" name="Group"/>
          <p:cNvGrpSpPr/>
          <p:nvPr/>
        </p:nvGrpSpPr>
        <p:grpSpPr>
          <a:xfrm>
            <a:off x="7663787" y="5323840"/>
            <a:ext cx="1941721" cy="1937174"/>
            <a:chOff x="0" y="0"/>
            <a:chExt cx="1941720" cy="1937173"/>
          </a:xfrm>
        </p:grpSpPr>
        <p:grpSp>
          <p:nvGrpSpPr>
            <p:cNvPr id="450" name="Group"/>
            <p:cNvGrpSpPr/>
            <p:nvPr/>
          </p:nvGrpSpPr>
          <p:grpSpPr>
            <a:xfrm>
              <a:off x="3625" y="-1"/>
              <a:ext cx="1923628" cy="1937175"/>
              <a:chOff x="0" y="0"/>
              <a:chExt cx="1923626" cy="1937173"/>
            </a:xfrm>
          </p:grpSpPr>
          <p:sp>
            <p:nvSpPr>
              <p:cNvPr id="445" name="Line"/>
              <p:cNvSpPr/>
              <p:nvPr/>
            </p:nvSpPr>
            <p:spPr>
              <a:xfrm flipH="1">
                <a:off x="-1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6" name="Line"/>
              <p:cNvSpPr/>
              <p:nvPr/>
            </p:nvSpPr>
            <p:spPr>
              <a:xfrm flipH="1">
                <a:off x="477396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7" name="Line"/>
              <p:cNvSpPr/>
              <p:nvPr/>
            </p:nvSpPr>
            <p:spPr>
              <a:xfrm flipH="1">
                <a:off x="968833" y="0"/>
                <a:ext cx="1" cy="1930945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8" name="Line"/>
              <p:cNvSpPr/>
              <p:nvPr/>
            </p:nvSpPr>
            <p:spPr>
              <a:xfrm flipH="1">
                <a:off x="1460271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9" name="Line"/>
              <p:cNvSpPr/>
              <p:nvPr/>
            </p:nvSpPr>
            <p:spPr>
              <a:xfrm flipH="1">
                <a:off x="1923626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56" name="Group"/>
            <p:cNvGrpSpPr/>
            <p:nvPr/>
          </p:nvGrpSpPr>
          <p:grpSpPr>
            <a:xfrm>
              <a:off x="0" y="3557"/>
              <a:ext cx="1941721" cy="1914736"/>
              <a:chOff x="0" y="0"/>
              <a:chExt cx="1941720" cy="1914735"/>
            </a:xfrm>
          </p:grpSpPr>
          <p:sp>
            <p:nvSpPr>
              <p:cNvPr id="451" name="Line"/>
              <p:cNvSpPr/>
              <p:nvPr/>
            </p:nvSpPr>
            <p:spPr>
              <a:xfrm flipH="1">
                <a:off x="0" y="0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2" name="Line"/>
              <p:cNvSpPr/>
              <p:nvPr/>
            </p:nvSpPr>
            <p:spPr>
              <a:xfrm flipH="1">
                <a:off x="2251" y="472908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3" name="Line"/>
              <p:cNvSpPr/>
              <p:nvPr/>
            </p:nvSpPr>
            <p:spPr>
              <a:xfrm flipH="1">
                <a:off x="10797" y="959696"/>
                <a:ext cx="1930924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4" name="Line"/>
              <p:cNvSpPr/>
              <p:nvPr/>
            </p:nvSpPr>
            <p:spPr>
              <a:xfrm flipH="1">
                <a:off x="6886" y="1446543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5" name="Line"/>
              <p:cNvSpPr/>
              <p:nvPr/>
            </p:nvSpPr>
            <p:spPr>
              <a:xfrm flipH="1">
                <a:off x="9071" y="1905543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458" name="Circle"/>
          <p:cNvSpPr/>
          <p:nvPr/>
        </p:nvSpPr>
        <p:spPr>
          <a:xfrm>
            <a:off x="8073813" y="623146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59" name="Circle"/>
          <p:cNvSpPr/>
          <p:nvPr/>
        </p:nvSpPr>
        <p:spPr>
          <a:xfrm>
            <a:off x="7599680" y="623146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60" name="Circle"/>
          <p:cNvSpPr/>
          <p:nvPr/>
        </p:nvSpPr>
        <p:spPr>
          <a:xfrm>
            <a:off x="8561493" y="6719146"/>
            <a:ext cx="126437" cy="12643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61" name="Circle"/>
          <p:cNvSpPr/>
          <p:nvPr/>
        </p:nvSpPr>
        <p:spPr>
          <a:xfrm>
            <a:off x="9062719" y="671914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62" name="Circle"/>
          <p:cNvSpPr/>
          <p:nvPr/>
        </p:nvSpPr>
        <p:spPr>
          <a:xfrm>
            <a:off x="9523307" y="671914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63" name="Circle"/>
          <p:cNvSpPr/>
          <p:nvPr/>
        </p:nvSpPr>
        <p:spPr>
          <a:xfrm>
            <a:off x="7599680" y="671914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64" name="Circle"/>
          <p:cNvSpPr/>
          <p:nvPr/>
        </p:nvSpPr>
        <p:spPr>
          <a:xfrm>
            <a:off x="8073813" y="671914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65" name="Circle"/>
          <p:cNvSpPr/>
          <p:nvPr/>
        </p:nvSpPr>
        <p:spPr>
          <a:xfrm>
            <a:off x="8561493" y="717973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66" name="Circle"/>
          <p:cNvSpPr/>
          <p:nvPr/>
        </p:nvSpPr>
        <p:spPr>
          <a:xfrm>
            <a:off x="9062719" y="717973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67" name="Circle"/>
          <p:cNvSpPr/>
          <p:nvPr/>
        </p:nvSpPr>
        <p:spPr>
          <a:xfrm>
            <a:off x="9523307" y="7179733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68" name="Circle"/>
          <p:cNvSpPr/>
          <p:nvPr/>
        </p:nvSpPr>
        <p:spPr>
          <a:xfrm>
            <a:off x="7599680" y="7179733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69" name="Circle"/>
          <p:cNvSpPr/>
          <p:nvPr/>
        </p:nvSpPr>
        <p:spPr>
          <a:xfrm>
            <a:off x="8073813" y="7179733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70" name="Circle"/>
          <p:cNvSpPr/>
          <p:nvPr/>
        </p:nvSpPr>
        <p:spPr>
          <a:xfrm>
            <a:off x="8561493" y="52832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71" name="Circle"/>
          <p:cNvSpPr/>
          <p:nvPr/>
        </p:nvSpPr>
        <p:spPr>
          <a:xfrm>
            <a:off x="9062719" y="52832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72" name="Circle"/>
          <p:cNvSpPr/>
          <p:nvPr/>
        </p:nvSpPr>
        <p:spPr>
          <a:xfrm>
            <a:off x="9523307" y="5283200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73" name="Circle"/>
          <p:cNvSpPr/>
          <p:nvPr/>
        </p:nvSpPr>
        <p:spPr>
          <a:xfrm>
            <a:off x="7599680" y="5283200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74" name="Circle"/>
          <p:cNvSpPr/>
          <p:nvPr/>
        </p:nvSpPr>
        <p:spPr>
          <a:xfrm>
            <a:off x="8073813" y="5283200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75" name="Circle"/>
          <p:cNvSpPr/>
          <p:nvPr/>
        </p:nvSpPr>
        <p:spPr>
          <a:xfrm>
            <a:off x="8561493" y="574378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76" name="Circle"/>
          <p:cNvSpPr/>
          <p:nvPr/>
        </p:nvSpPr>
        <p:spPr>
          <a:xfrm>
            <a:off x="9062719" y="574378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77" name="Circle"/>
          <p:cNvSpPr/>
          <p:nvPr/>
        </p:nvSpPr>
        <p:spPr>
          <a:xfrm>
            <a:off x="9523307" y="574378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78" name="Circle"/>
          <p:cNvSpPr/>
          <p:nvPr/>
        </p:nvSpPr>
        <p:spPr>
          <a:xfrm>
            <a:off x="7599680" y="574378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79" name="Circle"/>
          <p:cNvSpPr/>
          <p:nvPr/>
        </p:nvSpPr>
        <p:spPr>
          <a:xfrm>
            <a:off x="8073813" y="574378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80" name="Circle"/>
          <p:cNvSpPr/>
          <p:nvPr/>
        </p:nvSpPr>
        <p:spPr>
          <a:xfrm>
            <a:off x="8561493" y="623146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81" name="Circle"/>
          <p:cNvSpPr/>
          <p:nvPr/>
        </p:nvSpPr>
        <p:spPr>
          <a:xfrm>
            <a:off x="9062719" y="623146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82" name="Circle"/>
          <p:cNvSpPr/>
          <p:nvPr/>
        </p:nvSpPr>
        <p:spPr>
          <a:xfrm>
            <a:off x="9523307" y="623146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83" name="Circle"/>
          <p:cNvSpPr/>
          <p:nvPr/>
        </p:nvSpPr>
        <p:spPr>
          <a:xfrm>
            <a:off x="3738879" y="6475306"/>
            <a:ext cx="178366" cy="178366"/>
          </a:xfrm>
          <a:prstGeom prst="ellipse">
            <a:avLst/>
          </a:prstGeom>
          <a:solidFill>
            <a:srgbClr val="99CCFF"/>
          </a:solidFill>
          <a:ln w="12700">
            <a:solidFill>
              <a:srgbClr val="333333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484" name="Circle"/>
          <p:cNvSpPr/>
          <p:nvPr/>
        </p:nvSpPr>
        <p:spPr>
          <a:xfrm>
            <a:off x="3562773" y="6692053"/>
            <a:ext cx="178365" cy="17836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pic>
        <p:nvPicPr>
          <p:cNvPr id="485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4213" y="8010595"/>
            <a:ext cx="4226561" cy="501228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43"/>
          <p:cNvSpPr txBox="1"/>
          <p:nvPr/>
        </p:nvSpPr>
        <p:spPr>
          <a:xfrm>
            <a:off x="2602766" y="5547359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5F5F5F"/>
                </a:solidFill>
              </a:defRPr>
            </a:lvl1pPr>
          </a:lstStyle>
          <a:p>
            <a:pPr/>
            <a:r>
              <a:t>43</a:t>
            </a:r>
          </a:p>
        </p:txBody>
      </p:sp>
      <p:sp>
        <p:nvSpPr>
          <p:cNvPr id="487" name="44"/>
          <p:cNvSpPr txBox="1"/>
          <p:nvPr/>
        </p:nvSpPr>
        <p:spPr>
          <a:xfrm>
            <a:off x="2602766" y="6035040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5F5F5F"/>
                </a:solidFill>
              </a:defRPr>
            </a:lvl1pPr>
          </a:lstStyle>
          <a:p>
            <a:pPr/>
            <a:r>
              <a:t>44</a:t>
            </a:r>
          </a:p>
        </p:txBody>
      </p:sp>
      <p:sp>
        <p:nvSpPr>
          <p:cNvPr id="488" name="45"/>
          <p:cNvSpPr txBox="1"/>
          <p:nvPr/>
        </p:nvSpPr>
        <p:spPr>
          <a:xfrm>
            <a:off x="2602766" y="6509173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45</a:t>
            </a:r>
          </a:p>
        </p:txBody>
      </p:sp>
      <p:sp>
        <p:nvSpPr>
          <p:cNvPr id="489" name="46"/>
          <p:cNvSpPr txBox="1"/>
          <p:nvPr/>
        </p:nvSpPr>
        <p:spPr>
          <a:xfrm>
            <a:off x="2602766" y="6996853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5F5F5F"/>
                </a:solidFill>
              </a:defRPr>
            </a:lvl1pPr>
          </a:lstStyle>
          <a:p>
            <a:pPr/>
            <a:r>
              <a:t>46</a:t>
            </a:r>
          </a:p>
        </p:txBody>
      </p:sp>
      <p:sp>
        <p:nvSpPr>
          <p:cNvPr id="490" name="19"/>
          <p:cNvSpPr txBox="1"/>
          <p:nvPr/>
        </p:nvSpPr>
        <p:spPr>
          <a:xfrm>
            <a:off x="2982072" y="7321973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5F5F5F"/>
                </a:solidFill>
              </a:defRPr>
            </a:lvl1pPr>
          </a:lstStyle>
          <a:p>
            <a:pPr/>
            <a:r>
              <a:t>19</a:t>
            </a:r>
          </a:p>
        </p:txBody>
      </p:sp>
      <p:sp>
        <p:nvSpPr>
          <p:cNvPr id="491" name="20"/>
          <p:cNvSpPr txBox="1"/>
          <p:nvPr/>
        </p:nvSpPr>
        <p:spPr>
          <a:xfrm>
            <a:off x="3429112" y="7321973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20</a:t>
            </a:r>
          </a:p>
        </p:txBody>
      </p:sp>
      <p:sp>
        <p:nvSpPr>
          <p:cNvPr id="492" name="21"/>
          <p:cNvSpPr txBox="1"/>
          <p:nvPr/>
        </p:nvSpPr>
        <p:spPr>
          <a:xfrm>
            <a:off x="3930339" y="7335519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5F5F5F"/>
                </a:solidFill>
              </a:defRPr>
            </a:lvl1pPr>
          </a:lstStyle>
          <a:p>
            <a:pPr/>
            <a:r>
              <a:t>21</a:t>
            </a:r>
          </a:p>
        </p:txBody>
      </p:sp>
      <p:sp>
        <p:nvSpPr>
          <p:cNvPr id="493" name="22"/>
          <p:cNvSpPr txBox="1"/>
          <p:nvPr/>
        </p:nvSpPr>
        <p:spPr>
          <a:xfrm>
            <a:off x="4418019" y="7349066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5F5F5F"/>
                </a:solidFill>
              </a:defRPr>
            </a:lvl1pPr>
          </a:lstStyle>
          <a:p>
            <a:pPr/>
            <a:r>
              <a:t>22</a:t>
            </a:r>
          </a:p>
        </p:txBody>
      </p:sp>
      <p:sp>
        <p:nvSpPr>
          <p:cNvPr id="494" name="f’(x,y)"/>
          <p:cNvSpPr txBox="1"/>
          <p:nvPr/>
        </p:nvSpPr>
        <p:spPr>
          <a:xfrm>
            <a:off x="8346553" y="4781973"/>
            <a:ext cx="906684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400">
                <a:solidFill>
                  <a:srgbClr val="000000"/>
                </a:solidFill>
              </a:defRPr>
            </a:lvl1pPr>
          </a:lstStyle>
          <a:p>
            <a:pPr/>
            <a:r>
              <a:t>f’(x,y)</a:t>
            </a:r>
          </a:p>
        </p:txBody>
      </p:sp>
      <p:sp>
        <p:nvSpPr>
          <p:cNvPr id="495" name="Solution simple mais qui induit des imprécisions."/>
          <p:cNvSpPr txBox="1"/>
          <p:nvPr/>
        </p:nvSpPr>
        <p:spPr>
          <a:xfrm>
            <a:off x="2503423" y="8626968"/>
            <a:ext cx="6162401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Solution simple mais qui induit des imprécisions.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98" name="Transformations géométriques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Transformations géométriques</a:t>
            </a:r>
          </a:p>
        </p:txBody>
      </p:sp>
      <p:sp>
        <p:nvSpPr>
          <p:cNvPr id="499" name="Transformation spatiale inverse"/>
          <p:cNvSpPr txBox="1"/>
          <p:nvPr/>
        </p:nvSpPr>
        <p:spPr>
          <a:xfrm>
            <a:off x="1062961" y="1731715"/>
            <a:ext cx="3991445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Transformation spatiale inverse</a:t>
            </a:r>
          </a:p>
        </p:txBody>
      </p:sp>
      <p:sp>
        <p:nvSpPr>
          <p:cNvPr id="500" name="B. Interpolation linéaire (si (i,j) tombe entre deux pixels)"/>
          <p:cNvSpPr txBox="1"/>
          <p:nvPr/>
        </p:nvSpPr>
        <p:spPr>
          <a:xfrm>
            <a:off x="2033806" y="3127022"/>
            <a:ext cx="7281885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B. </a:t>
            </a:r>
            <a:r>
              <a:rPr b="1" u="sng"/>
              <a:t>Interpolation linéaire</a:t>
            </a:r>
            <a:r>
              <a:t> (si </a:t>
            </a:r>
            <a:r>
              <a:rPr i="1"/>
              <a:t>(i,j)</a:t>
            </a:r>
            <a:r>
              <a:t> tombe entre deux pixels)</a:t>
            </a:r>
          </a:p>
        </p:txBody>
      </p:sp>
      <p:pic>
        <p:nvPicPr>
          <p:cNvPr id="501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53493" y="6114062"/>
            <a:ext cx="977619" cy="487681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f(x,y)"/>
          <p:cNvSpPr txBox="1"/>
          <p:nvPr/>
        </p:nvSpPr>
        <p:spPr>
          <a:xfrm>
            <a:off x="3645859" y="3562773"/>
            <a:ext cx="777203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400">
                <a:solidFill>
                  <a:srgbClr val="000000"/>
                </a:solidFill>
              </a:defRPr>
            </a:lvl1pPr>
          </a:lstStyle>
          <a:p>
            <a:pPr/>
            <a:r>
              <a:t>f(x,y)</a:t>
            </a:r>
          </a:p>
        </p:txBody>
      </p:sp>
      <p:grpSp>
        <p:nvGrpSpPr>
          <p:cNvPr id="515" name="Group"/>
          <p:cNvGrpSpPr/>
          <p:nvPr/>
        </p:nvGrpSpPr>
        <p:grpSpPr>
          <a:xfrm>
            <a:off x="3030827" y="4131733"/>
            <a:ext cx="1941721" cy="1937174"/>
            <a:chOff x="0" y="0"/>
            <a:chExt cx="1941720" cy="1937173"/>
          </a:xfrm>
        </p:grpSpPr>
        <p:grpSp>
          <p:nvGrpSpPr>
            <p:cNvPr id="508" name="Group"/>
            <p:cNvGrpSpPr/>
            <p:nvPr/>
          </p:nvGrpSpPr>
          <p:grpSpPr>
            <a:xfrm>
              <a:off x="3625" y="-1"/>
              <a:ext cx="1923628" cy="1937175"/>
              <a:chOff x="0" y="0"/>
              <a:chExt cx="1923626" cy="1937173"/>
            </a:xfrm>
          </p:grpSpPr>
          <p:sp>
            <p:nvSpPr>
              <p:cNvPr id="503" name="Line"/>
              <p:cNvSpPr/>
              <p:nvPr/>
            </p:nvSpPr>
            <p:spPr>
              <a:xfrm flipH="1">
                <a:off x="-1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04" name="Line"/>
              <p:cNvSpPr/>
              <p:nvPr/>
            </p:nvSpPr>
            <p:spPr>
              <a:xfrm flipH="1">
                <a:off x="477396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05" name="Line"/>
              <p:cNvSpPr/>
              <p:nvPr/>
            </p:nvSpPr>
            <p:spPr>
              <a:xfrm flipH="1">
                <a:off x="968833" y="0"/>
                <a:ext cx="1" cy="1930945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06" name="Line"/>
              <p:cNvSpPr/>
              <p:nvPr/>
            </p:nvSpPr>
            <p:spPr>
              <a:xfrm flipH="1">
                <a:off x="1460271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07" name="Line"/>
              <p:cNvSpPr/>
              <p:nvPr/>
            </p:nvSpPr>
            <p:spPr>
              <a:xfrm flipH="1">
                <a:off x="1923626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14" name="Group"/>
            <p:cNvGrpSpPr/>
            <p:nvPr/>
          </p:nvGrpSpPr>
          <p:grpSpPr>
            <a:xfrm>
              <a:off x="0" y="3557"/>
              <a:ext cx="1941721" cy="1914736"/>
              <a:chOff x="0" y="0"/>
              <a:chExt cx="1941720" cy="1914735"/>
            </a:xfrm>
          </p:grpSpPr>
          <p:sp>
            <p:nvSpPr>
              <p:cNvPr id="509" name="Line"/>
              <p:cNvSpPr/>
              <p:nvPr/>
            </p:nvSpPr>
            <p:spPr>
              <a:xfrm flipH="1">
                <a:off x="0" y="0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10" name="Line"/>
              <p:cNvSpPr/>
              <p:nvPr/>
            </p:nvSpPr>
            <p:spPr>
              <a:xfrm flipH="1">
                <a:off x="2251" y="472908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11" name="Line"/>
              <p:cNvSpPr/>
              <p:nvPr/>
            </p:nvSpPr>
            <p:spPr>
              <a:xfrm flipH="1">
                <a:off x="10797" y="959696"/>
                <a:ext cx="1930924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12" name="Line"/>
              <p:cNvSpPr/>
              <p:nvPr/>
            </p:nvSpPr>
            <p:spPr>
              <a:xfrm flipH="1">
                <a:off x="6886" y="1446543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13" name="Line"/>
              <p:cNvSpPr/>
              <p:nvPr/>
            </p:nvSpPr>
            <p:spPr>
              <a:xfrm flipH="1">
                <a:off x="9071" y="1905543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516" name="Circle"/>
          <p:cNvSpPr/>
          <p:nvPr/>
        </p:nvSpPr>
        <p:spPr>
          <a:xfrm>
            <a:off x="3440853" y="5039359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17" name="Circle"/>
          <p:cNvSpPr/>
          <p:nvPr/>
        </p:nvSpPr>
        <p:spPr>
          <a:xfrm>
            <a:off x="2966719" y="503935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18" name="Circle"/>
          <p:cNvSpPr/>
          <p:nvPr/>
        </p:nvSpPr>
        <p:spPr>
          <a:xfrm>
            <a:off x="4429759" y="552704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19" name="Circle"/>
          <p:cNvSpPr/>
          <p:nvPr/>
        </p:nvSpPr>
        <p:spPr>
          <a:xfrm>
            <a:off x="4890346" y="552704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20" name="Circle"/>
          <p:cNvSpPr/>
          <p:nvPr/>
        </p:nvSpPr>
        <p:spPr>
          <a:xfrm>
            <a:off x="2966719" y="552704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21" name="Circle"/>
          <p:cNvSpPr/>
          <p:nvPr/>
        </p:nvSpPr>
        <p:spPr>
          <a:xfrm>
            <a:off x="3928533" y="598762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22" name="Circle"/>
          <p:cNvSpPr/>
          <p:nvPr/>
        </p:nvSpPr>
        <p:spPr>
          <a:xfrm>
            <a:off x="4429759" y="598762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23" name="Circle"/>
          <p:cNvSpPr/>
          <p:nvPr/>
        </p:nvSpPr>
        <p:spPr>
          <a:xfrm>
            <a:off x="4890346" y="598762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24" name="Circle"/>
          <p:cNvSpPr/>
          <p:nvPr/>
        </p:nvSpPr>
        <p:spPr>
          <a:xfrm>
            <a:off x="2966719" y="598762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25" name="Circle"/>
          <p:cNvSpPr/>
          <p:nvPr/>
        </p:nvSpPr>
        <p:spPr>
          <a:xfrm>
            <a:off x="3440853" y="598762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26" name="Circle"/>
          <p:cNvSpPr/>
          <p:nvPr/>
        </p:nvSpPr>
        <p:spPr>
          <a:xfrm>
            <a:off x="3928533" y="409109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27" name="Circle"/>
          <p:cNvSpPr/>
          <p:nvPr/>
        </p:nvSpPr>
        <p:spPr>
          <a:xfrm>
            <a:off x="4429759" y="409109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28" name="Circle"/>
          <p:cNvSpPr/>
          <p:nvPr/>
        </p:nvSpPr>
        <p:spPr>
          <a:xfrm>
            <a:off x="4890346" y="409109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29" name="Circle"/>
          <p:cNvSpPr/>
          <p:nvPr/>
        </p:nvSpPr>
        <p:spPr>
          <a:xfrm>
            <a:off x="2966719" y="409109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30" name="Circle"/>
          <p:cNvSpPr/>
          <p:nvPr/>
        </p:nvSpPr>
        <p:spPr>
          <a:xfrm>
            <a:off x="3440853" y="4091093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31" name="Circle"/>
          <p:cNvSpPr/>
          <p:nvPr/>
        </p:nvSpPr>
        <p:spPr>
          <a:xfrm>
            <a:off x="3928533" y="4551679"/>
            <a:ext cx="128694" cy="128695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32" name="Circle"/>
          <p:cNvSpPr/>
          <p:nvPr/>
        </p:nvSpPr>
        <p:spPr>
          <a:xfrm>
            <a:off x="4429759" y="45516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33" name="Circle"/>
          <p:cNvSpPr/>
          <p:nvPr/>
        </p:nvSpPr>
        <p:spPr>
          <a:xfrm>
            <a:off x="4890346" y="45516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34" name="Circle"/>
          <p:cNvSpPr/>
          <p:nvPr/>
        </p:nvSpPr>
        <p:spPr>
          <a:xfrm>
            <a:off x="2966719" y="45516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35" name="Circle"/>
          <p:cNvSpPr/>
          <p:nvPr/>
        </p:nvSpPr>
        <p:spPr>
          <a:xfrm>
            <a:off x="3440853" y="4551679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36" name="Circle"/>
          <p:cNvSpPr/>
          <p:nvPr/>
        </p:nvSpPr>
        <p:spPr>
          <a:xfrm>
            <a:off x="3928533" y="503935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37" name="Circle"/>
          <p:cNvSpPr/>
          <p:nvPr/>
        </p:nvSpPr>
        <p:spPr>
          <a:xfrm>
            <a:off x="4429759" y="503935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38" name="Circle"/>
          <p:cNvSpPr/>
          <p:nvPr/>
        </p:nvSpPr>
        <p:spPr>
          <a:xfrm>
            <a:off x="4890346" y="503935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grpSp>
        <p:nvGrpSpPr>
          <p:cNvPr id="551" name="Group"/>
          <p:cNvGrpSpPr/>
          <p:nvPr/>
        </p:nvGrpSpPr>
        <p:grpSpPr>
          <a:xfrm>
            <a:off x="7514773" y="4131733"/>
            <a:ext cx="1941721" cy="1937174"/>
            <a:chOff x="0" y="0"/>
            <a:chExt cx="1941720" cy="1937173"/>
          </a:xfrm>
        </p:grpSpPr>
        <p:grpSp>
          <p:nvGrpSpPr>
            <p:cNvPr id="544" name="Group"/>
            <p:cNvGrpSpPr/>
            <p:nvPr/>
          </p:nvGrpSpPr>
          <p:grpSpPr>
            <a:xfrm>
              <a:off x="3625" y="-1"/>
              <a:ext cx="1923628" cy="1937175"/>
              <a:chOff x="0" y="0"/>
              <a:chExt cx="1923626" cy="1937173"/>
            </a:xfrm>
          </p:grpSpPr>
          <p:sp>
            <p:nvSpPr>
              <p:cNvPr id="539" name="Line"/>
              <p:cNvSpPr/>
              <p:nvPr/>
            </p:nvSpPr>
            <p:spPr>
              <a:xfrm flipH="1">
                <a:off x="-1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0" name="Line"/>
              <p:cNvSpPr/>
              <p:nvPr/>
            </p:nvSpPr>
            <p:spPr>
              <a:xfrm flipH="1">
                <a:off x="477396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1" name="Line"/>
              <p:cNvSpPr/>
              <p:nvPr/>
            </p:nvSpPr>
            <p:spPr>
              <a:xfrm flipH="1">
                <a:off x="968833" y="0"/>
                <a:ext cx="1" cy="1930945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2" name="Line"/>
              <p:cNvSpPr/>
              <p:nvPr/>
            </p:nvSpPr>
            <p:spPr>
              <a:xfrm flipH="1">
                <a:off x="1460271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3" name="Line"/>
              <p:cNvSpPr/>
              <p:nvPr/>
            </p:nvSpPr>
            <p:spPr>
              <a:xfrm flipH="1">
                <a:off x="1923626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50" name="Group"/>
            <p:cNvGrpSpPr/>
            <p:nvPr/>
          </p:nvGrpSpPr>
          <p:grpSpPr>
            <a:xfrm>
              <a:off x="0" y="3557"/>
              <a:ext cx="1941721" cy="1914736"/>
              <a:chOff x="0" y="0"/>
              <a:chExt cx="1941720" cy="1914735"/>
            </a:xfrm>
          </p:grpSpPr>
          <p:sp>
            <p:nvSpPr>
              <p:cNvPr id="545" name="Line"/>
              <p:cNvSpPr/>
              <p:nvPr/>
            </p:nvSpPr>
            <p:spPr>
              <a:xfrm flipH="1">
                <a:off x="0" y="0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6" name="Line"/>
              <p:cNvSpPr/>
              <p:nvPr/>
            </p:nvSpPr>
            <p:spPr>
              <a:xfrm flipH="1">
                <a:off x="2251" y="472908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7" name="Line"/>
              <p:cNvSpPr/>
              <p:nvPr/>
            </p:nvSpPr>
            <p:spPr>
              <a:xfrm flipH="1">
                <a:off x="10797" y="959696"/>
                <a:ext cx="1930924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8" name="Line"/>
              <p:cNvSpPr/>
              <p:nvPr/>
            </p:nvSpPr>
            <p:spPr>
              <a:xfrm flipH="1">
                <a:off x="6886" y="1446543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9" name="Line"/>
              <p:cNvSpPr/>
              <p:nvPr/>
            </p:nvSpPr>
            <p:spPr>
              <a:xfrm flipH="1">
                <a:off x="9071" y="1905543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552" name="Circle"/>
          <p:cNvSpPr/>
          <p:nvPr/>
        </p:nvSpPr>
        <p:spPr>
          <a:xfrm>
            <a:off x="7924800" y="5039359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53" name="Circle"/>
          <p:cNvSpPr/>
          <p:nvPr/>
        </p:nvSpPr>
        <p:spPr>
          <a:xfrm>
            <a:off x="7450666" y="503935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54" name="Circle"/>
          <p:cNvSpPr/>
          <p:nvPr/>
        </p:nvSpPr>
        <p:spPr>
          <a:xfrm>
            <a:off x="8412480" y="5527040"/>
            <a:ext cx="126436" cy="126436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55" name="Circle"/>
          <p:cNvSpPr/>
          <p:nvPr/>
        </p:nvSpPr>
        <p:spPr>
          <a:xfrm>
            <a:off x="8913707" y="5527040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56" name="Circle"/>
          <p:cNvSpPr/>
          <p:nvPr/>
        </p:nvSpPr>
        <p:spPr>
          <a:xfrm>
            <a:off x="9374293" y="552704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57" name="Circle"/>
          <p:cNvSpPr/>
          <p:nvPr/>
        </p:nvSpPr>
        <p:spPr>
          <a:xfrm>
            <a:off x="7450666" y="552704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58" name="Circle"/>
          <p:cNvSpPr/>
          <p:nvPr/>
        </p:nvSpPr>
        <p:spPr>
          <a:xfrm>
            <a:off x="7924800" y="5527040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59" name="Circle"/>
          <p:cNvSpPr/>
          <p:nvPr/>
        </p:nvSpPr>
        <p:spPr>
          <a:xfrm>
            <a:off x="8412480" y="598762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60" name="Circle"/>
          <p:cNvSpPr/>
          <p:nvPr/>
        </p:nvSpPr>
        <p:spPr>
          <a:xfrm>
            <a:off x="8913707" y="598762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61" name="Circle"/>
          <p:cNvSpPr/>
          <p:nvPr/>
        </p:nvSpPr>
        <p:spPr>
          <a:xfrm>
            <a:off x="9374293" y="598762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62" name="Circle"/>
          <p:cNvSpPr/>
          <p:nvPr/>
        </p:nvSpPr>
        <p:spPr>
          <a:xfrm>
            <a:off x="7450666" y="598762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63" name="Circle"/>
          <p:cNvSpPr/>
          <p:nvPr/>
        </p:nvSpPr>
        <p:spPr>
          <a:xfrm>
            <a:off x="7924800" y="598762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64" name="Circle"/>
          <p:cNvSpPr/>
          <p:nvPr/>
        </p:nvSpPr>
        <p:spPr>
          <a:xfrm>
            <a:off x="8412480" y="4091093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65" name="Circle"/>
          <p:cNvSpPr/>
          <p:nvPr/>
        </p:nvSpPr>
        <p:spPr>
          <a:xfrm>
            <a:off x="8913707" y="4091093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66" name="Circle"/>
          <p:cNvSpPr/>
          <p:nvPr/>
        </p:nvSpPr>
        <p:spPr>
          <a:xfrm>
            <a:off x="9374293" y="409109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67" name="Circle"/>
          <p:cNvSpPr/>
          <p:nvPr/>
        </p:nvSpPr>
        <p:spPr>
          <a:xfrm>
            <a:off x="7450666" y="409109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68" name="Circle"/>
          <p:cNvSpPr/>
          <p:nvPr/>
        </p:nvSpPr>
        <p:spPr>
          <a:xfrm>
            <a:off x="7924800" y="4091093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69" name="Circle"/>
          <p:cNvSpPr/>
          <p:nvPr/>
        </p:nvSpPr>
        <p:spPr>
          <a:xfrm>
            <a:off x="8412480" y="4551679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70" name="Circle"/>
          <p:cNvSpPr/>
          <p:nvPr/>
        </p:nvSpPr>
        <p:spPr>
          <a:xfrm>
            <a:off x="8913707" y="4551679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71" name="Circle"/>
          <p:cNvSpPr/>
          <p:nvPr/>
        </p:nvSpPr>
        <p:spPr>
          <a:xfrm>
            <a:off x="9374293" y="45516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72" name="Circle"/>
          <p:cNvSpPr/>
          <p:nvPr/>
        </p:nvSpPr>
        <p:spPr>
          <a:xfrm>
            <a:off x="7450666" y="45516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73" name="Circle"/>
          <p:cNvSpPr/>
          <p:nvPr/>
        </p:nvSpPr>
        <p:spPr>
          <a:xfrm>
            <a:off x="7924800" y="4551679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74" name="Circle"/>
          <p:cNvSpPr/>
          <p:nvPr/>
        </p:nvSpPr>
        <p:spPr>
          <a:xfrm>
            <a:off x="8412480" y="5039359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75" name="Circle"/>
          <p:cNvSpPr/>
          <p:nvPr/>
        </p:nvSpPr>
        <p:spPr>
          <a:xfrm>
            <a:off x="8913707" y="5039359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76" name="Circle"/>
          <p:cNvSpPr/>
          <p:nvPr/>
        </p:nvSpPr>
        <p:spPr>
          <a:xfrm>
            <a:off x="9374293" y="503935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77" name="Circle"/>
          <p:cNvSpPr/>
          <p:nvPr/>
        </p:nvSpPr>
        <p:spPr>
          <a:xfrm>
            <a:off x="3644053" y="5499946"/>
            <a:ext cx="178365" cy="178366"/>
          </a:xfrm>
          <a:prstGeom prst="ellipse">
            <a:avLst/>
          </a:prstGeom>
          <a:solidFill>
            <a:srgbClr val="99CC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78" name="Circle"/>
          <p:cNvSpPr/>
          <p:nvPr/>
        </p:nvSpPr>
        <p:spPr>
          <a:xfrm>
            <a:off x="3413759" y="5499946"/>
            <a:ext cx="178366" cy="178366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pic>
        <p:nvPicPr>
          <p:cNvPr id="579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86311" y="6915573"/>
            <a:ext cx="6378223" cy="2016196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43"/>
          <p:cNvSpPr txBox="1"/>
          <p:nvPr/>
        </p:nvSpPr>
        <p:spPr>
          <a:xfrm>
            <a:off x="2453752" y="4355253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5F5F5F"/>
                </a:solidFill>
              </a:defRPr>
            </a:lvl1pPr>
          </a:lstStyle>
          <a:p>
            <a:pPr/>
            <a:r>
              <a:t>43</a:t>
            </a:r>
          </a:p>
        </p:txBody>
      </p:sp>
      <p:sp>
        <p:nvSpPr>
          <p:cNvPr id="581" name="44"/>
          <p:cNvSpPr txBox="1"/>
          <p:nvPr/>
        </p:nvSpPr>
        <p:spPr>
          <a:xfrm>
            <a:off x="2453752" y="4842933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5F5F5F"/>
                </a:solidFill>
              </a:defRPr>
            </a:lvl1pPr>
          </a:lstStyle>
          <a:p>
            <a:pPr/>
            <a:r>
              <a:t>44</a:t>
            </a:r>
          </a:p>
        </p:txBody>
      </p:sp>
      <p:sp>
        <p:nvSpPr>
          <p:cNvPr id="582" name="45"/>
          <p:cNvSpPr txBox="1"/>
          <p:nvPr/>
        </p:nvSpPr>
        <p:spPr>
          <a:xfrm>
            <a:off x="2453752" y="5317066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45</a:t>
            </a:r>
          </a:p>
        </p:txBody>
      </p:sp>
      <p:sp>
        <p:nvSpPr>
          <p:cNvPr id="583" name="46"/>
          <p:cNvSpPr txBox="1"/>
          <p:nvPr/>
        </p:nvSpPr>
        <p:spPr>
          <a:xfrm>
            <a:off x="2453752" y="5804746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5F5F5F"/>
                </a:solidFill>
              </a:defRPr>
            </a:lvl1pPr>
          </a:lstStyle>
          <a:p>
            <a:pPr/>
            <a:r>
              <a:t>46</a:t>
            </a:r>
          </a:p>
        </p:txBody>
      </p:sp>
      <p:sp>
        <p:nvSpPr>
          <p:cNvPr id="584" name="19"/>
          <p:cNvSpPr txBox="1"/>
          <p:nvPr/>
        </p:nvSpPr>
        <p:spPr>
          <a:xfrm>
            <a:off x="2833059" y="6129866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5F5F5F"/>
                </a:solidFill>
              </a:defRPr>
            </a:lvl1pPr>
          </a:lstStyle>
          <a:p>
            <a:pPr/>
            <a:r>
              <a:t>19</a:t>
            </a:r>
          </a:p>
        </p:txBody>
      </p:sp>
      <p:sp>
        <p:nvSpPr>
          <p:cNvPr id="585" name="20"/>
          <p:cNvSpPr txBox="1"/>
          <p:nvPr/>
        </p:nvSpPr>
        <p:spPr>
          <a:xfrm>
            <a:off x="3280099" y="6129866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20</a:t>
            </a:r>
          </a:p>
        </p:txBody>
      </p:sp>
      <p:sp>
        <p:nvSpPr>
          <p:cNvPr id="586" name="21"/>
          <p:cNvSpPr txBox="1"/>
          <p:nvPr/>
        </p:nvSpPr>
        <p:spPr>
          <a:xfrm>
            <a:off x="3781326" y="6143413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21</a:t>
            </a:r>
          </a:p>
        </p:txBody>
      </p:sp>
      <p:sp>
        <p:nvSpPr>
          <p:cNvPr id="587" name="22"/>
          <p:cNvSpPr txBox="1"/>
          <p:nvPr/>
        </p:nvSpPr>
        <p:spPr>
          <a:xfrm>
            <a:off x="4269006" y="6156959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5F5F5F"/>
                </a:solidFill>
              </a:defRPr>
            </a:lvl1pPr>
          </a:lstStyle>
          <a:p>
            <a:pPr/>
            <a:r>
              <a:t>22</a:t>
            </a:r>
          </a:p>
        </p:txBody>
      </p:sp>
      <p:sp>
        <p:nvSpPr>
          <p:cNvPr id="588" name="f’(x,y)"/>
          <p:cNvSpPr txBox="1"/>
          <p:nvPr/>
        </p:nvSpPr>
        <p:spPr>
          <a:xfrm>
            <a:off x="8197539" y="3589866"/>
            <a:ext cx="906684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400">
                <a:solidFill>
                  <a:srgbClr val="000000"/>
                </a:solidFill>
              </a:defRPr>
            </a:lvl1pPr>
          </a:lstStyle>
          <a:p>
            <a:pPr/>
            <a:r>
              <a:t>f’(x,y)</a:t>
            </a:r>
          </a:p>
        </p:txBody>
      </p:sp>
      <p:sp>
        <p:nvSpPr>
          <p:cNvPr id="589" name="Circle"/>
          <p:cNvSpPr/>
          <p:nvPr/>
        </p:nvSpPr>
        <p:spPr>
          <a:xfrm>
            <a:off x="3887893" y="5499946"/>
            <a:ext cx="178365" cy="178366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90" name="Line"/>
          <p:cNvSpPr/>
          <p:nvPr/>
        </p:nvSpPr>
        <p:spPr>
          <a:xfrm>
            <a:off x="3738879" y="5188410"/>
            <a:ext cx="4578775" cy="284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95" fill="norm" stroke="1" extrusionOk="0">
                <a:moveTo>
                  <a:pt x="21600" y="21095"/>
                </a:moveTo>
                <a:cubicBezTo>
                  <a:pt x="14429" y="10734"/>
                  <a:pt x="7267" y="549"/>
                  <a:pt x="3667" y="22"/>
                </a:cubicBezTo>
                <a:cubicBezTo>
                  <a:pt x="67" y="-505"/>
                  <a:pt x="29" y="8627"/>
                  <a:pt x="0" y="17934"/>
                </a:cubicBez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91" name="Rectangle"/>
          <p:cNvSpPr/>
          <p:nvPr/>
        </p:nvSpPr>
        <p:spPr>
          <a:xfrm>
            <a:off x="1422399" y="6990080"/>
            <a:ext cx="4294295" cy="2045547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92" name="Rectangle"/>
          <p:cNvSpPr/>
          <p:nvPr/>
        </p:nvSpPr>
        <p:spPr>
          <a:xfrm>
            <a:off x="3291839" y="5391573"/>
            <a:ext cx="894081" cy="406401"/>
          </a:xfrm>
          <a:prstGeom prst="rect">
            <a:avLst/>
          </a:prstGeom>
          <a:ln w="25400">
            <a:solidFill>
              <a:srgbClr val="000000"/>
            </a:solidFill>
            <a:prstDash val="dash"/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93" name="Line"/>
          <p:cNvSpPr/>
          <p:nvPr/>
        </p:nvSpPr>
        <p:spPr>
          <a:xfrm>
            <a:off x="1460757" y="8016199"/>
            <a:ext cx="4251446" cy="82"/>
          </a:xfrm>
          <a:prstGeom prst="line">
            <a:avLst/>
          </a:prstGeom>
          <a:ln w="63500">
            <a:solidFill>
              <a:srgbClr val="808080"/>
            </a:solidFill>
            <a:prstDash val="dash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94" name="Line"/>
          <p:cNvSpPr/>
          <p:nvPr/>
        </p:nvSpPr>
        <p:spPr>
          <a:xfrm>
            <a:off x="2616496" y="7014937"/>
            <a:ext cx="14083" cy="2009379"/>
          </a:xfrm>
          <a:prstGeom prst="line">
            <a:avLst/>
          </a:prstGeom>
          <a:ln w="63500">
            <a:solidFill>
              <a:srgbClr val="808080"/>
            </a:solidFill>
            <a:prstDash val="dash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95" name="Line"/>
          <p:cNvSpPr/>
          <p:nvPr/>
        </p:nvSpPr>
        <p:spPr>
          <a:xfrm>
            <a:off x="4438410" y="6987823"/>
            <a:ext cx="5277" cy="2056835"/>
          </a:xfrm>
          <a:prstGeom prst="line">
            <a:avLst/>
          </a:prstGeom>
          <a:ln w="63500">
            <a:solidFill>
              <a:srgbClr val="808080"/>
            </a:solidFill>
            <a:prstDash val="dash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96" name="Oval"/>
          <p:cNvSpPr/>
          <p:nvPr/>
        </p:nvSpPr>
        <p:spPr>
          <a:xfrm>
            <a:off x="3117991" y="7911253"/>
            <a:ext cx="216747" cy="223521"/>
          </a:xfrm>
          <a:prstGeom prst="ellipse">
            <a:avLst/>
          </a:prstGeom>
          <a:solidFill>
            <a:srgbClr val="00CC99"/>
          </a:solidFill>
          <a:ln w="38100">
            <a:solidFill>
              <a:srgbClr val="5F5F5F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97" name="Circle"/>
          <p:cNvSpPr/>
          <p:nvPr/>
        </p:nvSpPr>
        <p:spPr>
          <a:xfrm>
            <a:off x="2494844" y="7911253"/>
            <a:ext cx="255130" cy="25513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598" name="Circle"/>
          <p:cNvSpPr/>
          <p:nvPr/>
        </p:nvSpPr>
        <p:spPr>
          <a:xfrm>
            <a:off x="4323644" y="7911253"/>
            <a:ext cx="255130" cy="25513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pic>
        <p:nvPicPr>
          <p:cNvPr id="599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4942" y="7441635"/>
            <a:ext cx="815058" cy="451557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1- transformation spatiale;…"/>
          <p:cNvSpPr txBox="1"/>
          <p:nvPr/>
        </p:nvSpPr>
        <p:spPr>
          <a:xfrm>
            <a:off x="1139726" y="2099733"/>
            <a:ext cx="4663998" cy="80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1- transformation spatiale;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2- </a:t>
            </a:r>
            <a:r>
              <a:rPr b="1"/>
              <a:t>interpolation de niveaux de gris.</a:t>
            </a:r>
          </a:p>
        </p:txBody>
      </p:sp>
      <p:pic>
        <p:nvPicPr>
          <p:cNvPr id="601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81031" y="7482275"/>
            <a:ext cx="846667" cy="451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80924" y="7468728"/>
            <a:ext cx="724748" cy="451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05" name="Transformations géométriques"/>
          <p:cNvSpPr txBox="1"/>
          <p:nvPr>
            <p:ph type="title" idx="4294967295"/>
          </p:nvPr>
        </p:nvSpPr>
        <p:spPr>
          <a:xfrm>
            <a:off x="460586" y="9482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Transformations géométriques</a:t>
            </a:r>
          </a:p>
        </p:txBody>
      </p:sp>
      <p:sp>
        <p:nvSpPr>
          <p:cNvPr id="606" name="Transformation spatiale inverse"/>
          <p:cNvSpPr txBox="1"/>
          <p:nvPr/>
        </p:nvSpPr>
        <p:spPr>
          <a:xfrm>
            <a:off x="1062961" y="1501422"/>
            <a:ext cx="3991445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Transformation spatiale inverse</a:t>
            </a:r>
          </a:p>
        </p:txBody>
      </p:sp>
      <p:sp>
        <p:nvSpPr>
          <p:cNvPr id="607" name="1- transformation spatiale;…"/>
          <p:cNvSpPr txBox="1"/>
          <p:nvPr/>
        </p:nvSpPr>
        <p:spPr>
          <a:xfrm>
            <a:off x="1139726" y="1855893"/>
            <a:ext cx="4663998" cy="80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1- transformation spatiale;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2- </a:t>
            </a:r>
            <a:r>
              <a:rPr b="1"/>
              <a:t>interpolation de niveaux de gris.</a:t>
            </a:r>
          </a:p>
        </p:txBody>
      </p:sp>
      <p:sp>
        <p:nvSpPr>
          <p:cNvPr id="608" name="C. Interpolation bilinéaire (si (i,j) tombe entre quatre pixels)"/>
          <p:cNvSpPr txBox="1"/>
          <p:nvPr/>
        </p:nvSpPr>
        <p:spPr>
          <a:xfrm>
            <a:off x="2033806" y="2761262"/>
            <a:ext cx="7705152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C. </a:t>
            </a:r>
            <a:r>
              <a:rPr b="1" u="sng"/>
              <a:t>Interpolation bilinéaire</a:t>
            </a:r>
            <a:r>
              <a:t> (si </a:t>
            </a:r>
            <a:r>
              <a:rPr i="1"/>
              <a:t>(i,j)</a:t>
            </a:r>
            <a:r>
              <a:t> tombe entre quatre pixels)</a:t>
            </a:r>
          </a:p>
        </p:txBody>
      </p:sp>
      <p:pic>
        <p:nvPicPr>
          <p:cNvPr id="609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53493" y="5626382"/>
            <a:ext cx="1058899" cy="528321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f(x,y)"/>
          <p:cNvSpPr txBox="1"/>
          <p:nvPr/>
        </p:nvSpPr>
        <p:spPr>
          <a:xfrm>
            <a:off x="3564579" y="3115733"/>
            <a:ext cx="777204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400">
                <a:solidFill>
                  <a:srgbClr val="000000"/>
                </a:solidFill>
              </a:defRPr>
            </a:lvl1pPr>
          </a:lstStyle>
          <a:p>
            <a:pPr/>
            <a:r>
              <a:t>f(x,y)</a:t>
            </a:r>
          </a:p>
        </p:txBody>
      </p:sp>
      <p:grpSp>
        <p:nvGrpSpPr>
          <p:cNvPr id="623" name="Group"/>
          <p:cNvGrpSpPr/>
          <p:nvPr/>
        </p:nvGrpSpPr>
        <p:grpSpPr>
          <a:xfrm>
            <a:off x="3030827" y="3644053"/>
            <a:ext cx="1941721" cy="1937174"/>
            <a:chOff x="0" y="0"/>
            <a:chExt cx="1941720" cy="1937173"/>
          </a:xfrm>
        </p:grpSpPr>
        <p:grpSp>
          <p:nvGrpSpPr>
            <p:cNvPr id="616" name="Group"/>
            <p:cNvGrpSpPr/>
            <p:nvPr/>
          </p:nvGrpSpPr>
          <p:grpSpPr>
            <a:xfrm>
              <a:off x="3625" y="-1"/>
              <a:ext cx="1923628" cy="1937175"/>
              <a:chOff x="0" y="0"/>
              <a:chExt cx="1923626" cy="1937173"/>
            </a:xfrm>
          </p:grpSpPr>
          <p:sp>
            <p:nvSpPr>
              <p:cNvPr id="611" name="Line"/>
              <p:cNvSpPr/>
              <p:nvPr/>
            </p:nvSpPr>
            <p:spPr>
              <a:xfrm flipH="1">
                <a:off x="-1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2" name="Line"/>
              <p:cNvSpPr/>
              <p:nvPr/>
            </p:nvSpPr>
            <p:spPr>
              <a:xfrm flipH="1">
                <a:off x="477396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3" name="Line"/>
              <p:cNvSpPr/>
              <p:nvPr/>
            </p:nvSpPr>
            <p:spPr>
              <a:xfrm flipH="1">
                <a:off x="968833" y="0"/>
                <a:ext cx="1" cy="1930945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4" name="Line"/>
              <p:cNvSpPr/>
              <p:nvPr/>
            </p:nvSpPr>
            <p:spPr>
              <a:xfrm flipH="1">
                <a:off x="1460271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5" name="Line"/>
              <p:cNvSpPr/>
              <p:nvPr/>
            </p:nvSpPr>
            <p:spPr>
              <a:xfrm flipH="1">
                <a:off x="1923626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22" name="Group"/>
            <p:cNvGrpSpPr/>
            <p:nvPr/>
          </p:nvGrpSpPr>
          <p:grpSpPr>
            <a:xfrm>
              <a:off x="0" y="3557"/>
              <a:ext cx="1941721" cy="1914736"/>
              <a:chOff x="0" y="0"/>
              <a:chExt cx="1941720" cy="1914735"/>
            </a:xfrm>
          </p:grpSpPr>
          <p:sp>
            <p:nvSpPr>
              <p:cNvPr id="617" name="Line"/>
              <p:cNvSpPr/>
              <p:nvPr/>
            </p:nvSpPr>
            <p:spPr>
              <a:xfrm flipH="1">
                <a:off x="0" y="0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8" name="Line"/>
              <p:cNvSpPr/>
              <p:nvPr/>
            </p:nvSpPr>
            <p:spPr>
              <a:xfrm flipH="1">
                <a:off x="2251" y="472908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9" name="Line"/>
              <p:cNvSpPr/>
              <p:nvPr/>
            </p:nvSpPr>
            <p:spPr>
              <a:xfrm flipH="1">
                <a:off x="10797" y="959696"/>
                <a:ext cx="1930924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0" name="Line"/>
              <p:cNvSpPr/>
              <p:nvPr/>
            </p:nvSpPr>
            <p:spPr>
              <a:xfrm flipH="1">
                <a:off x="6886" y="1446543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1" name="Line"/>
              <p:cNvSpPr/>
              <p:nvPr/>
            </p:nvSpPr>
            <p:spPr>
              <a:xfrm flipH="1">
                <a:off x="9071" y="1905543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624" name="Circle"/>
          <p:cNvSpPr/>
          <p:nvPr/>
        </p:nvSpPr>
        <p:spPr>
          <a:xfrm>
            <a:off x="2966719" y="45516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25" name="Circle"/>
          <p:cNvSpPr/>
          <p:nvPr/>
        </p:nvSpPr>
        <p:spPr>
          <a:xfrm>
            <a:off x="4429759" y="503935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26" name="Circle"/>
          <p:cNvSpPr/>
          <p:nvPr/>
        </p:nvSpPr>
        <p:spPr>
          <a:xfrm>
            <a:off x="4890346" y="503935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27" name="Circle"/>
          <p:cNvSpPr/>
          <p:nvPr/>
        </p:nvSpPr>
        <p:spPr>
          <a:xfrm>
            <a:off x="2966719" y="503935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28" name="Circle"/>
          <p:cNvSpPr/>
          <p:nvPr/>
        </p:nvSpPr>
        <p:spPr>
          <a:xfrm>
            <a:off x="3928533" y="549994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29" name="Circle"/>
          <p:cNvSpPr/>
          <p:nvPr/>
        </p:nvSpPr>
        <p:spPr>
          <a:xfrm>
            <a:off x="4429759" y="549994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30" name="Circle"/>
          <p:cNvSpPr/>
          <p:nvPr/>
        </p:nvSpPr>
        <p:spPr>
          <a:xfrm>
            <a:off x="4890346" y="549994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31" name="Circle"/>
          <p:cNvSpPr/>
          <p:nvPr/>
        </p:nvSpPr>
        <p:spPr>
          <a:xfrm>
            <a:off x="2966719" y="549994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32" name="Circle"/>
          <p:cNvSpPr/>
          <p:nvPr/>
        </p:nvSpPr>
        <p:spPr>
          <a:xfrm>
            <a:off x="3440853" y="549994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33" name="Circle"/>
          <p:cNvSpPr/>
          <p:nvPr/>
        </p:nvSpPr>
        <p:spPr>
          <a:xfrm>
            <a:off x="3928533" y="360341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34" name="Circle"/>
          <p:cNvSpPr/>
          <p:nvPr/>
        </p:nvSpPr>
        <p:spPr>
          <a:xfrm>
            <a:off x="4429759" y="360341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35" name="Circle"/>
          <p:cNvSpPr/>
          <p:nvPr/>
        </p:nvSpPr>
        <p:spPr>
          <a:xfrm>
            <a:off x="4890346" y="360341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36" name="Circle"/>
          <p:cNvSpPr/>
          <p:nvPr/>
        </p:nvSpPr>
        <p:spPr>
          <a:xfrm>
            <a:off x="2966719" y="360341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37" name="Circle"/>
          <p:cNvSpPr/>
          <p:nvPr/>
        </p:nvSpPr>
        <p:spPr>
          <a:xfrm>
            <a:off x="3440853" y="3603413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38" name="Circle"/>
          <p:cNvSpPr/>
          <p:nvPr/>
        </p:nvSpPr>
        <p:spPr>
          <a:xfrm>
            <a:off x="3928533" y="4064000"/>
            <a:ext cx="128694" cy="128694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39" name="Circle"/>
          <p:cNvSpPr/>
          <p:nvPr/>
        </p:nvSpPr>
        <p:spPr>
          <a:xfrm>
            <a:off x="4429759" y="40640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40" name="Circle"/>
          <p:cNvSpPr/>
          <p:nvPr/>
        </p:nvSpPr>
        <p:spPr>
          <a:xfrm>
            <a:off x="4890346" y="40640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41" name="Circle"/>
          <p:cNvSpPr/>
          <p:nvPr/>
        </p:nvSpPr>
        <p:spPr>
          <a:xfrm>
            <a:off x="2966719" y="40640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42" name="Circle"/>
          <p:cNvSpPr/>
          <p:nvPr/>
        </p:nvSpPr>
        <p:spPr>
          <a:xfrm>
            <a:off x="3440853" y="4064000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43" name="Circle"/>
          <p:cNvSpPr/>
          <p:nvPr/>
        </p:nvSpPr>
        <p:spPr>
          <a:xfrm>
            <a:off x="4429759" y="45516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44" name="Circle"/>
          <p:cNvSpPr/>
          <p:nvPr/>
        </p:nvSpPr>
        <p:spPr>
          <a:xfrm>
            <a:off x="4890346" y="45516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grpSp>
        <p:nvGrpSpPr>
          <p:cNvPr id="657" name="Group"/>
          <p:cNvGrpSpPr/>
          <p:nvPr/>
        </p:nvGrpSpPr>
        <p:grpSpPr>
          <a:xfrm>
            <a:off x="7514773" y="3644053"/>
            <a:ext cx="1941721" cy="1937174"/>
            <a:chOff x="0" y="0"/>
            <a:chExt cx="1941720" cy="1937173"/>
          </a:xfrm>
        </p:grpSpPr>
        <p:grpSp>
          <p:nvGrpSpPr>
            <p:cNvPr id="650" name="Group"/>
            <p:cNvGrpSpPr/>
            <p:nvPr/>
          </p:nvGrpSpPr>
          <p:grpSpPr>
            <a:xfrm>
              <a:off x="3625" y="-1"/>
              <a:ext cx="1923628" cy="1937175"/>
              <a:chOff x="0" y="0"/>
              <a:chExt cx="1923626" cy="1937173"/>
            </a:xfrm>
          </p:grpSpPr>
          <p:sp>
            <p:nvSpPr>
              <p:cNvPr id="645" name="Line"/>
              <p:cNvSpPr/>
              <p:nvPr/>
            </p:nvSpPr>
            <p:spPr>
              <a:xfrm flipH="1">
                <a:off x="-1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6" name="Line"/>
              <p:cNvSpPr/>
              <p:nvPr/>
            </p:nvSpPr>
            <p:spPr>
              <a:xfrm flipH="1">
                <a:off x="477396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7" name="Line"/>
              <p:cNvSpPr/>
              <p:nvPr/>
            </p:nvSpPr>
            <p:spPr>
              <a:xfrm flipH="1">
                <a:off x="968833" y="0"/>
                <a:ext cx="1" cy="1930945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8" name="Line"/>
              <p:cNvSpPr/>
              <p:nvPr/>
            </p:nvSpPr>
            <p:spPr>
              <a:xfrm flipH="1">
                <a:off x="1460271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9" name="Line"/>
              <p:cNvSpPr/>
              <p:nvPr/>
            </p:nvSpPr>
            <p:spPr>
              <a:xfrm flipH="1">
                <a:off x="1923626" y="6228"/>
                <a:ext cx="1" cy="1930946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56" name="Group"/>
            <p:cNvGrpSpPr/>
            <p:nvPr/>
          </p:nvGrpSpPr>
          <p:grpSpPr>
            <a:xfrm>
              <a:off x="0" y="3557"/>
              <a:ext cx="1941721" cy="1914736"/>
              <a:chOff x="0" y="0"/>
              <a:chExt cx="1941720" cy="1914735"/>
            </a:xfrm>
          </p:grpSpPr>
          <p:sp>
            <p:nvSpPr>
              <p:cNvPr id="651" name="Line"/>
              <p:cNvSpPr/>
              <p:nvPr/>
            </p:nvSpPr>
            <p:spPr>
              <a:xfrm flipH="1">
                <a:off x="0" y="0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2" name="Line"/>
              <p:cNvSpPr/>
              <p:nvPr/>
            </p:nvSpPr>
            <p:spPr>
              <a:xfrm flipH="1">
                <a:off x="2251" y="472908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3" name="Line"/>
              <p:cNvSpPr/>
              <p:nvPr/>
            </p:nvSpPr>
            <p:spPr>
              <a:xfrm flipH="1">
                <a:off x="10797" y="959696"/>
                <a:ext cx="1930924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4" name="Line"/>
              <p:cNvSpPr/>
              <p:nvPr/>
            </p:nvSpPr>
            <p:spPr>
              <a:xfrm flipH="1">
                <a:off x="6886" y="1446543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5" name="Line"/>
              <p:cNvSpPr/>
              <p:nvPr/>
            </p:nvSpPr>
            <p:spPr>
              <a:xfrm flipH="1">
                <a:off x="9071" y="1905543"/>
                <a:ext cx="1930923" cy="9193"/>
              </a:xfrm>
              <a:prstGeom prst="line">
                <a:avLst/>
              </a:prstGeom>
              <a:noFill/>
              <a:ln w="25400" cap="flat">
                <a:solidFill>
                  <a:srgbClr val="80808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658" name="Circle"/>
          <p:cNvSpPr/>
          <p:nvPr/>
        </p:nvSpPr>
        <p:spPr>
          <a:xfrm>
            <a:off x="7924800" y="4551679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59" name="Circle"/>
          <p:cNvSpPr/>
          <p:nvPr/>
        </p:nvSpPr>
        <p:spPr>
          <a:xfrm>
            <a:off x="7450666" y="45516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60" name="Circle"/>
          <p:cNvSpPr/>
          <p:nvPr/>
        </p:nvSpPr>
        <p:spPr>
          <a:xfrm>
            <a:off x="8412480" y="5039359"/>
            <a:ext cx="126436" cy="12643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61" name="Circle"/>
          <p:cNvSpPr/>
          <p:nvPr/>
        </p:nvSpPr>
        <p:spPr>
          <a:xfrm>
            <a:off x="8913707" y="5039359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62" name="Circle"/>
          <p:cNvSpPr/>
          <p:nvPr/>
        </p:nvSpPr>
        <p:spPr>
          <a:xfrm>
            <a:off x="9374293" y="503935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63" name="Circle"/>
          <p:cNvSpPr/>
          <p:nvPr/>
        </p:nvSpPr>
        <p:spPr>
          <a:xfrm>
            <a:off x="7450666" y="503935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64" name="Circle"/>
          <p:cNvSpPr/>
          <p:nvPr/>
        </p:nvSpPr>
        <p:spPr>
          <a:xfrm>
            <a:off x="7924800" y="5039359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65" name="Circle"/>
          <p:cNvSpPr/>
          <p:nvPr/>
        </p:nvSpPr>
        <p:spPr>
          <a:xfrm>
            <a:off x="8412480" y="549994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66" name="Circle"/>
          <p:cNvSpPr/>
          <p:nvPr/>
        </p:nvSpPr>
        <p:spPr>
          <a:xfrm>
            <a:off x="8913707" y="549994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67" name="Circle"/>
          <p:cNvSpPr/>
          <p:nvPr/>
        </p:nvSpPr>
        <p:spPr>
          <a:xfrm>
            <a:off x="9374293" y="549994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68" name="Circle"/>
          <p:cNvSpPr/>
          <p:nvPr/>
        </p:nvSpPr>
        <p:spPr>
          <a:xfrm>
            <a:off x="7450666" y="5499946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69" name="Circle"/>
          <p:cNvSpPr/>
          <p:nvPr/>
        </p:nvSpPr>
        <p:spPr>
          <a:xfrm>
            <a:off x="7924800" y="5499946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70" name="Circle"/>
          <p:cNvSpPr/>
          <p:nvPr/>
        </p:nvSpPr>
        <p:spPr>
          <a:xfrm>
            <a:off x="8412480" y="3603413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71" name="Circle"/>
          <p:cNvSpPr/>
          <p:nvPr/>
        </p:nvSpPr>
        <p:spPr>
          <a:xfrm>
            <a:off x="8913707" y="3603413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72" name="Circle"/>
          <p:cNvSpPr/>
          <p:nvPr/>
        </p:nvSpPr>
        <p:spPr>
          <a:xfrm>
            <a:off x="9374293" y="360341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73" name="Circle"/>
          <p:cNvSpPr/>
          <p:nvPr/>
        </p:nvSpPr>
        <p:spPr>
          <a:xfrm>
            <a:off x="7450666" y="3603413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74" name="Circle"/>
          <p:cNvSpPr/>
          <p:nvPr/>
        </p:nvSpPr>
        <p:spPr>
          <a:xfrm>
            <a:off x="7924800" y="3603413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75" name="Circle"/>
          <p:cNvSpPr/>
          <p:nvPr/>
        </p:nvSpPr>
        <p:spPr>
          <a:xfrm>
            <a:off x="8412480" y="4064000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76" name="Circle"/>
          <p:cNvSpPr/>
          <p:nvPr/>
        </p:nvSpPr>
        <p:spPr>
          <a:xfrm>
            <a:off x="8913707" y="4064000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77" name="Circle"/>
          <p:cNvSpPr/>
          <p:nvPr/>
        </p:nvSpPr>
        <p:spPr>
          <a:xfrm>
            <a:off x="9374293" y="40640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78" name="Circle"/>
          <p:cNvSpPr/>
          <p:nvPr/>
        </p:nvSpPr>
        <p:spPr>
          <a:xfrm>
            <a:off x="7450666" y="4064000"/>
            <a:ext cx="126437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79" name="Circle"/>
          <p:cNvSpPr/>
          <p:nvPr/>
        </p:nvSpPr>
        <p:spPr>
          <a:xfrm>
            <a:off x="7924800" y="4064000"/>
            <a:ext cx="126436" cy="12643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80" name="Circle"/>
          <p:cNvSpPr/>
          <p:nvPr/>
        </p:nvSpPr>
        <p:spPr>
          <a:xfrm>
            <a:off x="8412480" y="4551679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81" name="Circle"/>
          <p:cNvSpPr/>
          <p:nvPr/>
        </p:nvSpPr>
        <p:spPr>
          <a:xfrm>
            <a:off x="8913707" y="4551679"/>
            <a:ext cx="126436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82" name="Circle"/>
          <p:cNvSpPr/>
          <p:nvPr/>
        </p:nvSpPr>
        <p:spPr>
          <a:xfrm>
            <a:off x="9374293" y="4551679"/>
            <a:ext cx="126437" cy="12643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83" name="Circle"/>
          <p:cNvSpPr/>
          <p:nvPr/>
        </p:nvSpPr>
        <p:spPr>
          <a:xfrm>
            <a:off x="3562773" y="4863253"/>
            <a:ext cx="178365" cy="178365"/>
          </a:xfrm>
          <a:prstGeom prst="ellipse">
            <a:avLst/>
          </a:prstGeom>
          <a:solidFill>
            <a:srgbClr val="99CC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84" name="Circle"/>
          <p:cNvSpPr/>
          <p:nvPr/>
        </p:nvSpPr>
        <p:spPr>
          <a:xfrm>
            <a:off x="3413759" y="5012266"/>
            <a:ext cx="178366" cy="17836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pic>
        <p:nvPicPr>
          <p:cNvPr id="685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16320" y="6750755"/>
            <a:ext cx="6007947" cy="501228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43"/>
          <p:cNvSpPr txBox="1"/>
          <p:nvPr/>
        </p:nvSpPr>
        <p:spPr>
          <a:xfrm>
            <a:off x="2453752" y="3867573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5F5F5F"/>
                </a:solidFill>
              </a:defRPr>
            </a:lvl1pPr>
          </a:lstStyle>
          <a:p>
            <a:pPr/>
            <a:r>
              <a:t>43</a:t>
            </a:r>
          </a:p>
        </p:txBody>
      </p:sp>
      <p:sp>
        <p:nvSpPr>
          <p:cNvPr id="687" name="44"/>
          <p:cNvSpPr txBox="1"/>
          <p:nvPr/>
        </p:nvSpPr>
        <p:spPr>
          <a:xfrm>
            <a:off x="2453752" y="4355253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44</a:t>
            </a:r>
          </a:p>
        </p:txBody>
      </p:sp>
      <p:sp>
        <p:nvSpPr>
          <p:cNvPr id="688" name="45"/>
          <p:cNvSpPr txBox="1"/>
          <p:nvPr/>
        </p:nvSpPr>
        <p:spPr>
          <a:xfrm>
            <a:off x="2453752" y="4829386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45</a:t>
            </a:r>
          </a:p>
        </p:txBody>
      </p:sp>
      <p:sp>
        <p:nvSpPr>
          <p:cNvPr id="689" name="46"/>
          <p:cNvSpPr txBox="1"/>
          <p:nvPr/>
        </p:nvSpPr>
        <p:spPr>
          <a:xfrm>
            <a:off x="2453752" y="5317066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5F5F5F"/>
                </a:solidFill>
              </a:defRPr>
            </a:lvl1pPr>
          </a:lstStyle>
          <a:p>
            <a:pPr/>
            <a:r>
              <a:t>46</a:t>
            </a:r>
          </a:p>
        </p:txBody>
      </p:sp>
      <p:sp>
        <p:nvSpPr>
          <p:cNvPr id="690" name="19"/>
          <p:cNvSpPr txBox="1"/>
          <p:nvPr/>
        </p:nvSpPr>
        <p:spPr>
          <a:xfrm>
            <a:off x="2833059" y="5642186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5F5F5F"/>
                </a:solidFill>
              </a:defRPr>
            </a:lvl1pPr>
          </a:lstStyle>
          <a:p>
            <a:pPr/>
            <a:r>
              <a:t>19</a:t>
            </a:r>
          </a:p>
        </p:txBody>
      </p:sp>
      <p:sp>
        <p:nvSpPr>
          <p:cNvPr id="691" name="20"/>
          <p:cNvSpPr txBox="1"/>
          <p:nvPr/>
        </p:nvSpPr>
        <p:spPr>
          <a:xfrm>
            <a:off x="3280099" y="5642186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20</a:t>
            </a:r>
          </a:p>
        </p:txBody>
      </p:sp>
      <p:sp>
        <p:nvSpPr>
          <p:cNvPr id="692" name="21"/>
          <p:cNvSpPr txBox="1"/>
          <p:nvPr/>
        </p:nvSpPr>
        <p:spPr>
          <a:xfrm>
            <a:off x="3781326" y="5655733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21</a:t>
            </a:r>
          </a:p>
        </p:txBody>
      </p:sp>
      <p:sp>
        <p:nvSpPr>
          <p:cNvPr id="693" name="22"/>
          <p:cNvSpPr txBox="1"/>
          <p:nvPr/>
        </p:nvSpPr>
        <p:spPr>
          <a:xfrm>
            <a:off x="4269006" y="5669279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5F5F5F"/>
                </a:solidFill>
              </a:defRPr>
            </a:lvl1pPr>
          </a:lstStyle>
          <a:p>
            <a:pPr/>
            <a:r>
              <a:t>22</a:t>
            </a:r>
          </a:p>
        </p:txBody>
      </p:sp>
      <p:sp>
        <p:nvSpPr>
          <p:cNvPr id="694" name="f’(x,y)"/>
          <p:cNvSpPr txBox="1"/>
          <p:nvPr/>
        </p:nvSpPr>
        <p:spPr>
          <a:xfrm>
            <a:off x="8116259" y="3142826"/>
            <a:ext cx="906684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400">
                <a:solidFill>
                  <a:srgbClr val="000000"/>
                </a:solidFill>
              </a:defRPr>
            </a:lvl1pPr>
          </a:lstStyle>
          <a:p>
            <a:pPr/>
            <a:r>
              <a:t>f’(x,y)</a:t>
            </a:r>
          </a:p>
        </p:txBody>
      </p:sp>
      <p:sp>
        <p:nvSpPr>
          <p:cNvPr id="695" name="Circle"/>
          <p:cNvSpPr/>
          <p:nvPr/>
        </p:nvSpPr>
        <p:spPr>
          <a:xfrm>
            <a:off x="3887893" y="5012266"/>
            <a:ext cx="178365" cy="178365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96" name="Rectangle"/>
          <p:cNvSpPr/>
          <p:nvPr/>
        </p:nvSpPr>
        <p:spPr>
          <a:xfrm>
            <a:off x="1422399" y="6570133"/>
            <a:ext cx="4294295" cy="2763521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97" name="Rectangle"/>
          <p:cNvSpPr/>
          <p:nvPr/>
        </p:nvSpPr>
        <p:spPr>
          <a:xfrm>
            <a:off x="3291839" y="4389120"/>
            <a:ext cx="894081" cy="921174"/>
          </a:xfrm>
          <a:prstGeom prst="rect">
            <a:avLst/>
          </a:prstGeom>
          <a:ln w="25400">
            <a:solidFill>
              <a:srgbClr val="000000"/>
            </a:solidFill>
            <a:prstDash val="dash"/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698" name="Line"/>
          <p:cNvSpPr/>
          <p:nvPr/>
        </p:nvSpPr>
        <p:spPr>
          <a:xfrm>
            <a:off x="1460757" y="8815452"/>
            <a:ext cx="4251446" cy="83"/>
          </a:xfrm>
          <a:prstGeom prst="line">
            <a:avLst/>
          </a:prstGeom>
          <a:ln w="63500">
            <a:solidFill>
              <a:srgbClr val="808080"/>
            </a:solidFill>
            <a:prstDash val="dash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grpSp>
        <p:nvGrpSpPr>
          <p:cNvPr id="701" name="Group"/>
          <p:cNvGrpSpPr/>
          <p:nvPr/>
        </p:nvGrpSpPr>
        <p:grpSpPr>
          <a:xfrm>
            <a:off x="1951072" y="6581419"/>
            <a:ext cx="3114249" cy="2761268"/>
            <a:chOff x="0" y="0"/>
            <a:chExt cx="3114248" cy="2761267"/>
          </a:xfrm>
        </p:grpSpPr>
        <p:sp>
          <p:nvSpPr>
            <p:cNvPr id="699" name="Line"/>
            <p:cNvSpPr/>
            <p:nvPr/>
          </p:nvSpPr>
          <p:spPr>
            <a:xfrm>
              <a:off x="-1" y="36408"/>
              <a:ext cx="20548" cy="2697545"/>
            </a:xfrm>
            <a:prstGeom prst="line">
              <a:avLst/>
            </a:prstGeom>
            <a:noFill/>
            <a:ln w="63500" cap="flat">
              <a:solidFill>
                <a:srgbClr val="80808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Line"/>
            <p:cNvSpPr/>
            <p:nvPr/>
          </p:nvSpPr>
          <p:spPr>
            <a:xfrm>
              <a:off x="3108808" y="0"/>
              <a:ext cx="5441" cy="2761268"/>
            </a:xfrm>
            <a:prstGeom prst="line">
              <a:avLst/>
            </a:prstGeom>
            <a:noFill/>
            <a:ln w="63500" cap="flat">
              <a:solidFill>
                <a:srgbClr val="80808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702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1173" y="8606649"/>
            <a:ext cx="379307" cy="471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3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24284" y="6141155"/>
            <a:ext cx="275450" cy="460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4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4719" y="6818489"/>
            <a:ext cx="435752" cy="546383"/>
          </a:xfrm>
          <a:prstGeom prst="rect">
            <a:avLst/>
          </a:prstGeom>
          <a:ln w="12700">
            <a:miter lim="400000"/>
          </a:ln>
        </p:spPr>
      </p:pic>
      <p:sp>
        <p:nvSpPr>
          <p:cNvPr id="705" name="Line"/>
          <p:cNvSpPr/>
          <p:nvPr/>
        </p:nvSpPr>
        <p:spPr>
          <a:xfrm flipH="1">
            <a:off x="2668693" y="7057812"/>
            <a:ext cx="1" cy="1761068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706" name="Line"/>
          <p:cNvSpPr/>
          <p:nvPr/>
        </p:nvSpPr>
        <p:spPr>
          <a:xfrm>
            <a:off x="3779520" y="4764218"/>
            <a:ext cx="4578774" cy="261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183" fill="norm" stroke="1" extrusionOk="0">
                <a:moveTo>
                  <a:pt x="21600" y="20183"/>
                </a:moveTo>
                <a:cubicBezTo>
                  <a:pt x="15213" y="11125"/>
                  <a:pt x="8826" y="2067"/>
                  <a:pt x="5226" y="325"/>
                </a:cubicBezTo>
                <a:cubicBezTo>
                  <a:pt x="1626" y="-1417"/>
                  <a:pt x="813" y="4157"/>
                  <a:pt x="0" y="9731"/>
                </a:cubicBezTo>
              </a:path>
            </a:pathLst>
          </a:cu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707" name="Circle"/>
          <p:cNvSpPr/>
          <p:nvPr/>
        </p:nvSpPr>
        <p:spPr>
          <a:xfrm>
            <a:off x="3413759" y="4524586"/>
            <a:ext cx="178366" cy="178366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708" name="Circle"/>
          <p:cNvSpPr/>
          <p:nvPr/>
        </p:nvSpPr>
        <p:spPr>
          <a:xfrm>
            <a:off x="3887893" y="4524586"/>
            <a:ext cx="178365" cy="178366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709" name="Line"/>
          <p:cNvSpPr/>
          <p:nvPr/>
        </p:nvSpPr>
        <p:spPr>
          <a:xfrm>
            <a:off x="1433664" y="7067932"/>
            <a:ext cx="4251445" cy="82"/>
          </a:xfrm>
          <a:prstGeom prst="line">
            <a:avLst/>
          </a:prstGeom>
          <a:ln w="63500">
            <a:solidFill>
              <a:srgbClr val="808080"/>
            </a:solidFill>
            <a:prstDash val="dash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710" name="Circle"/>
          <p:cNvSpPr/>
          <p:nvPr/>
        </p:nvSpPr>
        <p:spPr>
          <a:xfrm>
            <a:off x="1831057" y="6949440"/>
            <a:ext cx="255130" cy="25513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711" name="Circle"/>
          <p:cNvSpPr/>
          <p:nvPr/>
        </p:nvSpPr>
        <p:spPr>
          <a:xfrm>
            <a:off x="1844604" y="8696959"/>
            <a:ext cx="255130" cy="25513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712" name="Circle"/>
          <p:cNvSpPr/>
          <p:nvPr/>
        </p:nvSpPr>
        <p:spPr>
          <a:xfrm>
            <a:off x="4933244" y="6962986"/>
            <a:ext cx="255130" cy="25513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713" name="Circle"/>
          <p:cNvSpPr/>
          <p:nvPr/>
        </p:nvSpPr>
        <p:spPr>
          <a:xfrm>
            <a:off x="4946791" y="8710507"/>
            <a:ext cx="255129" cy="255129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pic>
        <p:nvPicPr>
          <p:cNvPr id="714" name="image.pdf" descr="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910666" y="6098257"/>
            <a:ext cx="343183" cy="514774"/>
          </a:xfrm>
          <a:prstGeom prst="rect">
            <a:avLst/>
          </a:prstGeom>
          <a:ln w="12700">
            <a:miter lim="400000"/>
          </a:ln>
        </p:spPr>
      </p:pic>
      <p:sp>
        <p:nvSpPr>
          <p:cNvPr id="715" name="Line"/>
          <p:cNvSpPr/>
          <p:nvPr/>
        </p:nvSpPr>
        <p:spPr>
          <a:xfrm>
            <a:off x="1964266" y="8222826"/>
            <a:ext cx="3115735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716" name="Oval"/>
          <p:cNvSpPr/>
          <p:nvPr/>
        </p:nvSpPr>
        <p:spPr>
          <a:xfrm>
            <a:off x="2549031" y="8114453"/>
            <a:ext cx="216747" cy="223521"/>
          </a:xfrm>
          <a:prstGeom prst="ellipse">
            <a:avLst/>
          </a:prstGeom>
          <a:solidFill>
            <a:srgbClr val="00CC99"/>
          </a:solidFill>
          <a:ln w="38100">
            <a:solidFill>
              <a:srgbClr val="5F5F5F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pic>
        <p:nvPicPr>
          <p:cNvPr id="717" name="image.pdf" descr="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530968" y="6574649"/>
            <a:ext cx="295770" cy="426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8" name="image.pdf" descr="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69155" y="7954150"/>
            <a:ext cx="379308" cy="512517"/>
          </a:xfrm>
          <a:prstGeom prst="rect">
            <a:avLst/>
          </a:prstGeom>
          <a:ln w="12700">
            <a:miter lim="400000"/>
          </a:ln>
        </p:spPr>
      </p:pic>
      <p:sp>
        <p:nvSpPr>
          <p:cNvPr id="719" name="Circle"/>
          <p:cNvSpPr/>
          <p:nvPr/>
        </p:nvSpPr>
        <p:spPr>
          <a:xfrm>
            <a:off x="2576124" y="6990080"/>
            <a:ext cx="153530" cy="155787"/>
          </a:xfrm>
          <a:prstGeom prst="ellipse">
            <a:avLst/>
          </a:prstGeom>
          <a:solidFill>
            <a:srgbClr val="000000"/>
          </a:solidFill>
          <a:ln w="38100">
            <a:solidFill>
              <a:srgbClr val="5F5F5F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720" name="Circle"/>
          <p:cNvSpPr/>
          <p:nvPr/>
        </p:nvSpPr>
        <p:spPr>
          <a:xfrm>
            <a:off x="2589670" y="8737600"/>
            <a:ext cx="153530" cy="155787"/>
          </a:xfrm>
          <a:prstGeom prst="ellipse">
            <a:avLst/>
          </a:prstGeom>
          <a:solidFill>
            <a:srgbClr val="000000"/>
          </a:solidFill>
          <a:ln w="38100">
            <a:solidFill>
              <a:srgbClr val="5F5F5F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pic>
        <p:nvPicPr>
          <p:cNvPr id="721" name="image.pdf" descr="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138897" y="7306168"/>
            <a:ext cx="6075682" cy="501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2" name="image.pdf" descr="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211146" y="8281528"/>
            <a:ext cx="6057619" cy="50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25" name="Transformations géométriques"/>
          <p:cNvSpPr txBox="1"/>
          <p:nvPr>
            <p:ph type="title" idx="4294967295"/>
          </p:nvPr>
        </p:nvSpPr>
        <p:spPr>
          <a:xfrm>
            <a:off x="460586" y="9482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Transformations géométriques</a:t>
            </a:r>
          </a:p>
        </p:txBody>
      </p:sp>
      <p:sp>
        <p:nvSpPr>
          <p:cNvPr id="726" name="Transformation spatiale inverse"/>
          <p:cNvSpPr txBox="1"/>
          <p:nvPr/>
        </p:nvSpPr>
        <p:spPr>
          <a:xfrm>
            <a:off x="1062961" y="1501422"/>
            <a:ext cx="3991445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Transformation spatiale inverse</a:t>
            </a:r>
          </a:p>
        </p:txBody>
      </p:sp>
      <p:sp>
        <p:nvSpPr>
          <p:cNvPr id="727" name="1- transformation spatiale;…"/>
          <p:cNvSpPr txBox="1"/>
          <p:nvPr/>
        </p:nvSpPr>
        <p:spPr>
          <a:xfrm>
            <a:off x="1139726" y="1855893"/>
            <a:ext cx="4663998" cy="80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1- transformation spatiale;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2- </a:t>
            </a:r>
            <a:r>
              <a:rPr b="1"/>
              <a:t>interpolation de niveaux de gris.</a:t>
            </a:r>
          </a:p>
        </p:txBody>
      </p:sp>
      <p:pic>
        <p:nvPicPr>
          <p:cNvPr id="728" name="letters" descr="letters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9875" y="3648568"/>
            <a:ext cx="2968979" cy="2968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29" name="outWarping0" descr="outWarping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6435" y="3648568"/>
            <a:ext cx="2996072" cy="2982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30" name="outWarping1" descr="outWarping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6995" y="3648568"/>
            <a:ext cx="2982526" cy="2982526"/>
          </a:xfrm>
          <a:prstGeom prst="rect">
            <a:avLst/>
          </a:prstGeom>
          <a:ln w="12700">
            <a:miter lim="400000"/>
          </a:ln>
        </p:spPr>
      </p:pic>
      <p:sp>
        <p:nvSpPr>
          <p:cNvPr id="731" name="f(x,y)"/>
          <p:cNvSpPr txBox="1"/>
          <p:nvPr/>
        </p:nvSpPr>
        <p:spPr>
          <a:xfrm>
            <a:off x="977166" y="3108960"/>
            <a:ext cx="882945" cy="521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800">
                <a:solidFill>
                  <a:srgbClr val="000000"/>
                </a:solidFill>
              </a:defRPr>
            </a:lvl1pPr>
          </a:lstStyle>
          <a:p>
            <a:pPr/>
            <a:r>
              <a:t>f(x,y)</a:t>
            </a:r>
          </a:p>
        </p:txBody>
      </p:sp>
      <p:sp>
        <p:nvSpPr>
          <p:cNvPr id="732" name="f’(x,y)"/>
          <p:cNvSpPr txBox="1"/>
          <p:nvPr/>
        </p:nvSpPr>
        <p:spPr>
          <a:xfrm>
            <a:off x="7845326" y="2431626"/>
            <a:ext cx="1034006" cy="521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800">
                <a:solidFill>
                  <a:srgbClr val="000000"/>
                </a:solidFill>
              </a:defRPr>
            </a:lvl1pPr>
          </a:lstStyle>
          <a:p>
            <a:pPr/>
            <a:r>
              <a:t>f’(x,y)</a:t>
            </a:r>
          </a:p>
        </p:txBody>
      </p:sp>
      <p:pic>
        <p:nvPicPr>
          <p:cNvPr id="733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88586" y="6683022"/>
            <a:ext cx="2573868" cy="2616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34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18666" y="6723662"/>
            <a:ext cx="2679983" cy="2589672"/>
          </a:xfrm>
          <a:prstGeom prst="rect">
            <a:avLst/>
          </a:prstGeom>
          <a:ln w="12700">
            <a:miter lim="400000"/>
          </a:ln>
        </p:spPr>
      </p:pic>
      <p:sp>
        <p:nvSpPr>
          <p:cNvPr id="735" name="Plus proche voisin"/>
          <p:cNvSpPr txBox="1"/>
          <p:nvPr/>
        </p:nvSpPr>
        <p:spPr>
          <a:xfrm>
            <a:off x="5343708" y="3113475"/>
            <a:ext cx="2394816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Plus proche voisin</a:t>
            </a:r>
          </a:p>
        </p:txBody>
      </p:sp>
      <p:sp>
        <p:nvSpPr>
          <p:cNvPr id="736" name="Interpolation bilinéaire"/>
          <p:cNvSpPr txBox="1"/>
          <p:nvPr/>
        </p:nvSpPr>
        <p:spPr>
          <a:xfrm>
            <a:off x="8486535" y="3127022"/>
            <a:ext cx="2944141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Interpolation bilinéaire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39" name="Une autre transformation géométrique :…"/>
          <p:cNvSpPr txBox="1"/>
          <p:nvPr/>
        </p:nvSpPr>
        <p:spPr>
          <a:xfrm>
            <a:off x="2007655" y="3684693"/>
            <a:ext cx="8987232" cy="2208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spcBef>
                <a:spcPts val="0"/>
              </a:spcBef>
              <a:buClrTx/>
              <a:defRPr sz="4400">
                <a:solidFill>
                  <a:srgbClr val="000000"/>
                </a:solidFill>
              </a:defRPr>
            </a:pPr>
            <a:r>
              <a:t>Une autre transformation géométrique :</a:t>
            </a:r>
          </a:p>
          <a:p>
            <a:pPr algn="ctr" defTabSz="1300480">
              <a:spcBef>
                <a:spcPts val="0"/>
              </a:spcBef>
              <a:buClrTx/>
              <a:defRPr sz="4400">
                <a:solidFill>
                  <a:srgbClr val="000000"/>
                </a:solidFill>
              </a:defRPr>
            </a:pPr>
          </a:p>
          <a:p>
            <a:pPr algn="ctr" defTabSz="1300480">
              <a:spcBef>
                <a:spcPts val="0"/>
              </a:spcBef>
              <a:buClrTx/>
              <a:defRPr sz="5600">
                <a:solidFill>
                  <a:srgbClr val="000000"/>
                </a:solidFill>
              </a:defRPr>
            </a:pPr>
            <a:r>
              <a:t>le changement d’échelle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42" name="Transformations géométriques"/>
          <p:cNvSpPr txBox="1"/>
          <p:nvPr>
            <p:ph type="title" idx="4294967295"/>
          </p:nvPr>
        </p:nvSpPr>
        <p:spPr>
          <a:xfrm>
            <a:off x="460586" y="9482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Transformations géométriques</a:t>
            </a:r>
          </a:p>
        </p:txBody>
      </p:sp>
      <p:sp>
        <p:nvSpPr>
          <p:cNvPr id="743" name="Changement d’échelle…"/>
          <p:cNvSpPr txBox="1"/>
          <p:nvPr/>
        </p:nvSpPr>
        <p:spPr>
          <a:xfrm>
            <a:off x="1062961" y="1467555"/>
            <a:ext cx="3331863" cy="927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pPr>
            <a:r>
              <a:t>Changement d’échelle</a:t>
            </a:r>
          </a:p>
          <a:p>
            <a: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pPr>
            <a:r>
              <a:t>(</a:t>
            </a:r>
            <a:r>
              <a:rPr i="1"/>
              <a:t>image resizing</a:t>
            </a:r>
            <a:r>
              <a:t>)</a:t>
            </a:r>
          </a:p>
        </p:txBody>
      </p:sp>
      <p:pic>
        <p:nvPicPr>
          <p:cNvPr id="744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9031" y="1338862"/>
            <a:ext cx="6890739" cy="941494"/>
          </a:xfrm>
          <a:prstGeom prst="rect">
            <a:avLst/>
          </a:prstGeom>
          <a:ln w="12700">
            <a:miter lim="400000"/>
          </a:ln>
        </p:spPr>
      </p:pic>
      <p:sp>
        <p:nvSpPr>
          <p:cNvPr id="745" name="Dans le cas d’un changement d’échelle, le pixel destination (i,j) ne possède…"/>
          <p:cNvSpPr txBox="1"/>
          <p:nvPr/>
        </p:nvSpPr>
        <p:spPr>
          <a:xfrm>
            <a:off x="823637" y="2856088"/>
            <a:ext cx="9385124" cy="80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Dans le cas d’un changement d’échelle, le pixel destination </a:t>
            </a:r>
            <a:r>
              <a:rPr i="1"/>
              <a:t>(i,j)</a:t>
            </a:r>
            <a:r>
              <a:t> ne possède 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pas la même taille que le pixel d’origine </a:t>
            </a:r>
            <a:r>
              <a:rPr i="1"/>
              <a:t>(i’,j’)</a:t>
            </a:r>
            <a:r>
              <a:t>.                        </a:t>
            </a:r>
          </a:p>
        </p:txBody>
      </p:sp>
      <p:grpSp>
        <p:nvGrpSpPr>
          <p:cNvPr id="748" name="Group"/>
          <p:cNvGrpSpPr/>
          <p:nvPr/>
        </p:nvGrpSpPr>
        <p:grpSpPr>
          <a:xfrm>
            <a:off x="1429659" y="4031472"/>
            <a:ext cx="7692800" cy="548641"/>
            <a:chOff x="0" y="0"/>
            <a:chExt cx="7692798" cy="548640"/>
          </a:xfrm>
        </p:grpSpPr>
        <p:pic>
          <p:nvPicPr>
            <p:cNvPr id="746" name="image.pdf" descr="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1580" y="121920"/>
              <a:ext cx="1304997" cy="4267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7" name="Lorsque                     une interpolation bilinéaire marche bien."/>
            <p:cNvSpPr txBox="1"/>
            <p:nvPr/>
          </p:nvSpPr>
          <p:spPr>
            <a:xfrm>
              <a:off x="0" y="0"/>
              <a:ext cx="7692799" cy="460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lvl1pPr>
            </a:lstStyle>
            <a:p>
              <a:pPr/>
              <a:r>
                <a:t>Lorsque                     une interpolation bilinéaire marche bien.</a:t>
              </a:r>
            </a:p>
          </p:txBody>
        </p:sp>
      </p:grpSp>
      <p:grpSp>
        <p:nvGrpSpPr>
          <p:cNvPr id="753" name="Group"/>
          <p:cNvGrpSpPr/>
          <p:nvPr/>
        </p:nvGrpSpPr>
        <p:grpSpPr>
          <a:xfrm>
            <a:off x="4714239" y="6550095"/>
            <a:ext cx="2709335" cy="2485532"/>
            <a:chOff x="0" y="0"/>
            <a:chExt cx="2709333" cy="2485531"/>
          </a:xfrm>
        </p:grpSpPr>
        <p:sp>
          <p:nvSpPr>
            <p:cNvPr id="749" name="(i’,j’)          (i,j)…"/>
            <p:cNvSpPr/>
            <p:nvPr/>
          </p:nvSpPr>
          <p:spPr>
            <a:xfrm>
              <a:off x="16589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spcBef>
                  <a:spcPts val="0"/>
                </a:spcBef>
                <a:buClrTx/>
                <a:defRPr i="1" sz="2400">
                  <a:solidFill>
                    <a:srgbClr val="000000"/>
                  </a:solidFill>
                </a:defRPr>
              </a:pPr>
              <a:r>
                <a:t>(i’,j’)          (i,j)</a:t>
              </a:r>
            </a:p>
            <a:p>
              <a:pPr defTabSz="1300480">
                <a:spcBef>
                  <a:spcPts val="0"/>
                </a:spcBef>
                <a:buClrTx/>
                <a:defRPr i="1" sz="2400">
                  <a:solidFill>
                    <a:srgbClr val="000000"/>
                  </a:solidFill>
                </a:defRPr>
              </a:pPr>
              <a:r>
                <a:t>(0,0)          (0,0)</a:t>
              </a:r>
            </a:p>
            <a:p>
              <a:pPr defTabSz="1300480">
                <a:spcBef>
                  <a:spcPts val="0"/>
                </a:spcBef>
                <a:buClrTx/>
                <a:defRPr i="1" sz="2400">
                  <a:solidFill>
                    <a:srgbClr val="000000"/>
                  </a:solidFill>
                </a:defRPr>
              </a:pPr>
              <a:r>
                <a:t>(1,0)         (0.5,0)</a:t>
              </a:r>
            </a:p>
            <a:p>
              <a:pPr defTabSz="1300480">
                <a:spcBef>
                  <a:spcPts val="0"/>
                </a:spcBef>
                <a:buClrTx/>
                <a:defRPr i="1" sz="2400">
                  <a:solidFill>
                    <a:srgbClr val="000000"/>
                  </a:solidFill>
                </a:defRPr>
              </a:pPr>
              <a:r>
                <a:t>(2,0)          (1,0)</a:t>
              </a:r>
            </a:p>
            <a:p>
              <a:pPr defTabSz="1300480">
                <a:spcBef>
                  <a:spcPts val="0"/>
                </a:spcBef>
                <a:buClrTx/>
                <a:defRPr i="1" sz="2400">
                  <a:solidFill>
                    <a:srgbClr val="000000"/>
                  </a:solidFill>
                </a:defRPr>
              </a:pPr>
              <a:r>
                <a:t>(1,1)        (0.5,0.5)</a:t>
              </a:r>
            </a:p>
            <a:p>
              <a:pPr defTabSz="1300480">
                <a:spcBef>
                  <a:spcPts val="0"/>
                </a:spcBef>
                <a:buClrTx/>
                <a:defRPr i="1" sz="2400">
                  <a:solidFill>
                    <a:srgbClr val="000000"/>
                  </a:solidFill>
                </a:defRPr>
              </a:pPr>
              <a:r>
                <a:t>  …               …</a:t>
              </a:r>
            </a:p>
          </p:txBody>
        </p:sp>
        <p:sp>
          <p:nvSpPr>
            <p:cNvPr id="750" name="Rectangle"/>
            <p:cNvSpPr/>
            <p:nvPr/>
          </p:nvSpPr>
          <p:spPr>
            <a:xfrm>
              <a:off x="0" y="6491"/>
              <a:ext cx="2709334" cy="247904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Line"/>
            <p:cNvSpPr/>
            <p:nvPr/>
          </p:nvSpPr>
          <p:spPr>
            <a:xfrm flipH="1">
              <a:off x="1354666" y="6491"/>
              <a:ext cx="1" cy="24654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Line"/>
            <p:cNvSpPr/>
            <p:nvPr/>
          </p:nvSpPr>
          <p:spPr>
            <a:xfrm>
              <a:off x="0" y="412891"/>
              <a:ext cx="270933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66" name="Group"/>
          <p:cNvGrpSpPr/>
          <p:nvPr/>
        </p:nvGrpSpPr>
        <p:grpSpPr>
          <a:xfrm>
            <a:off x="4292376" y="5093546"/>
            <a:ext cx="1262670" cy="1205655"/>
            <a:chOff x="0" y="0"/>
            <a:chExt cx="1262669" cy="1205653"/>
          </a:xfrm>
        </p:grpSpPr>
        <p:grpSp>
          <p:nvGrpSpPr>
            <p:cNvPr id="759" name="Group"/>
            <p:cNvGrpSpPr/>
            <p:nvPr/>
          </p:nvGrpSpPr>
          <p:grpSpPr>
            <a:xfrm>
              <a:off x="1916" y="0"/>
              <a:ext cx="1251031" cy="1205654"/>
              <a:chOff x="0" y="0"/>
              <a:chExt cx="1251029" cy="1205653"/>
            </a:xfrm>
          </p:grpSpPr>
          <p:sp>
            <p:nvSpPr>
              <p:cNvPr id="754" name="Line"/>
              <p:cNvSpPr/>
              <p:nvPr/>
            </p:nvSpPr>
            <p:spPr>
              <a:xfrm flipH="1">
                <a:off x="-1" y="3876"/>
                <a:ext cx="2" cy="120177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5" name="Line"/>
              <p:cNvSpPr/>
              <p:nvPr/>
            </p:nvSpPr>
            <p:spPr>
              <a:xfrm flipH="1">
                <a:off x="310474" y="3876"/>
                <a:ext cx="1" cy="120177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6" name="Line"/>
              <p:cNvSpPr/>
              <p:nvPr/>
            </p:nvSpPr>
            <p:spPr>
              <a:xfrm flipH="1">
                <a:off x="630080" y="0"/>
                <a:ext cx="1" cy="120177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7" name="Line"/>
              <p:cNvSpPr/>
              <p:nvPr/>
            </p:nvSpPr>
            <p:spPr>
              <a:xfrm flipH="1">
                <a:off x="949686" y="3876"/>
                <a:ext cx="1" cy="120177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8" name="Line"/>
              <p:cNvSpPr/>
              <p:nvPr/>
            </p:nvSpPr>
            <p:spPr>
              <a:xfrm flipH="1">
                <a:off x="1251029" y="3876"/>
                <a:ext cx="1" cy="120177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65" name="Group"/>
            <p:cNvGrpSpPr/>
            <p:nvPr/>
          </p:nvGrpSpPr>
          <p:grpSpPr>
            <a:xfrm>
              <a:off x="0" y="1744"/>
              <a:ext cx="1262670" cy="1191947"/>
              <a:chOff x="0" y="0"/>
              <a:chExt cx="1262669" cy="1191945"/>
            </a:xfrm>
          </p:grpSpPr>
          <p:sp>
            <p:nvSpPr>
              <p:cNvPr id="760" name="Line"/>
              <p:cNvSpPr/>
              <p:nvPr/>
            </p:nvSpPr>
            <p:spPr>
              <a:xfrm flipH="1">
                <a:off x="-1" y="0"/>
                <a:ext cx="1255776" cy="597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1" name="Line"/>
              <p:cNvSpPr/>
              <p:nvPr/>
            </p:nvSpPr>
            <p:spPr>
              <a:xfrm flipH="1">
                <a:off x="1401" y="294327"/>
                <a:ext cx="1255776" cy="597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2" name="Line"/>
              <p:cNvSpPr/>
              <p:nvPr/>
            </p:nvSpPr>
            <p:spPr>
              <a:xfrm flipH="1">
                <a:off x="6894" y="597292"/>
                <a:ext cx="1255776" cy="597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3" name="Line"/>
              <p:cNvSpPr/>
              <p:nvPr/>
            </p:nvSpPr>
            <p:spPr>
              <a:xfrm flipH="1">
                <a:off x="4285" y="900296"/>
                <a:ext cx="1255776" cy="597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4" name="Line"/>
              <p:cNvSpPr/>
              <p:nvPr/>
            </p:nvSpPr>
            <p:spPr>
              <a:xfrm flipH="1">
                <a:off x="5645" y="1185967"/>
                <a:ext cx="1255776" cy="597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767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76053" y="5276426"/>
            <a:ext cx="970845" cy="9460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0" name="Group"/>
          <p:cNvGrpSpPr/>
          <p:nvPr/>
        </p:nvGrpSpPr>
        <p:grpSpPr>
          <a:xfrm>
            <a:off x="6664435" y="5080000"/>
            <a:ext cx="1193538" cy="1205654"/>
            <a:chOff x="0" y="0"/>
            <a:chExt cx="1193537" cy="1205653"/>
          </a:xfrm>
        </p:grpSpPr>
        <p:grpSp>
          <p:nvGrpSpPr>
            <p:cNvPr id="780" name="Group"/>
            <p:cNvGrpSpPr/>
            <p:nvPr/>
          </p:nvGrpSpPr>
          <p:grpSpPr>
            <a:xfrm>
              <a:off x="-1" y="0"/>
              <a:ext cx="600708" cy="609678"/>
              <a:chOff x="0" y="0"/>
              <a:chExt cx="600706" cy="609677"/>
            </a:xfrm>
          </p:grpSpPr>
          <p:grpSp>
            <p:nvGrpSpPr>
              <p:cNvPr id="773" name="Group"/>
              <p:cNvGrpSpPr/>
              <p:nvPr/>
            </p:nvGrpSpPr>
            <p:grpSpPr>
              <a:xfrm>
                <a:off x="525" y="0"/>
                <a:ext cx="595085" cy="609678"/>
                <a:chOff x="0" y="0"/>
                <a:chExt cx="595084" cy="609677"/>
              </a:xfrm>
            </p:grpSpPr>
            <p:sp>
              <p:nvSpPr>
                <p:cNvPr id="768" name="Line"/>
                <p:cNvSpPr/>
                <p:nvPr/>
              </p:nvSpPr>
              <p:spPr>
                <a:xfrm flipH="1">
                  <a:off x="-1" y="1960"/>
                  <a:ext cx="2" cy="607718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9" name="Line"/>
                <p:cNvSpPr/>
                <p:nvPr/>
              </p:nvSpPr>
              <p:spPr>
                <a:xfrm flipH="1">
                  <a:off x="147685" y="1960"/>
                  <a:ext cx="1" cy="607718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0" name="Line"/>
                <p:cNvSpPr/>
                <p:nvPr/>
              </p:nvSpPr>
              <p:spPr>
                <a:xfrm flipH="1">
                  <a:off x="299714" y="-1"/>
                  <a:ext cx="1" cy="607718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1" name="Line"/>
                <p:cNvSpPr/>
                <p:nvPr/>
              </p:nvSpPr>
              <p:spPr>
                <a:xfrm flipH="1">
                  <a:off x="451743" y="1960"/>
                  <a:ext cx="1" cy="607718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2" name="Line"/>
                <p:cNvSpPr/>
                <p:nvPr/>
              </p:nvSpPr>
              <p:spPr>
                <a:xfrm flipH="1">
                  <a:off x="595084" y="1960"/>
                  <a:ext cx="1" cy="607718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grpSp>
            <p:nvGrpSpPr>
              <p:cNvPr id="779" name="Group"/>
              <p:cNvGrpSpPr/>
              <p:nvPr/>
            </p:nvGrpSpPr>
            <p:grpSpPr>
              <a:xfrm>
                <a:off x="-1" y="525"/>
                <a:ext cx="600708" cy="602567"/>
                <a:chOff x="0" y="0"/>
                <a:chExt cx="600706" cy="602565"/>
              </a:xfrm>
            </p:grpSpPr>
            <p:sp>
              <p:nvSpPr>
                <p:cNvPr id="774" name="Line"/>
                <p:cNvSpPr/>
                <p:nvPr/>
              </p:nvSpPr>
              <p:spPr>
                <a:xfrm flipH="1">
                  <a:off x="-1" y="0"/>
                  <a:ext cx="597343" cy="2844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5" name="Line"/>
                <p:cNvSpPr/>
                <p:nvPr/>
              </p:nvSpPr>
              <p:spPr>
                <a:xfrm flipH="1">
                  <a:off x="708" y="148836"/>
                  <a:ext cx="597343" cy="2844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6" name="Line"/>
                <p:cNvSpPr/>
                <p:nvPr/>
              </p:nvSpPr>
              <p:spPr>
                <a:xfrm flipH="1">
                  <a:off x="3364" y="302040"/>
                  <a:ext cx="597343" cy="2845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7" name="Line"/>
                <p:cNvSpPr/>
                <p:nvPr/>
              </p:nvSpPr>
              <p:spPr>
                <a:xfrm flipH="1">
                  <a:off x="2167" y="455263"/>
                  <a:ext cx="597342" cy="2845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8" name="Line"/>
                <p:cNvSpPr/>
                <p:nvPr/>
              </p:nvSpPr>
              <p:spPr>
                <a:xfrm flipH="1">
                  <a:off x="2854" y="599722"/>
                  <a:ext cx="597343" cy="2844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grpSp>
          <p:nvGrpSpPr>
            <p:cNvPr id="793" name="Group"/>
            <p:cNvGrpSpPr/>
            <p:nvPr/>
          </p:nvGrpSpPr>
          <p:grpSpPr>
            <a:xfrm>
              <a:off x="592831" y="0"/>
              <a:ext cx="600707" cy="609678"/>
              <a:chOff x="0" y="0"/>
              <a:chExt cx="600706" cy="609677"/>
            </a:xfrm>
          </p:grpSpPr>
          <p:grpSp>
            <p:nvGrpSpPr>
              <p:cNvPr id="786" name="Group"/>
              <p:cNvGrpSpPr/>
              <p:nvPr/>
            </p:nvGrpSpPr>
            <p:grpSpPr>
              <a:xfrm>
                <a:off x="525" y="0"/>
                <a:ext cx="595085" cy="609678"/>
                <a:chOff x="0" y="0"/>
                <a:chExt cx="595084" cy="609677"/>
              </a:xfrm>
            </p:grpSpPr>
            <p:sp>
              <p:nvSpPr>
                <p:cNvPr id="781" name="Line"/>
                <p:cNvSpPr/>
                <p:nvPr/>
              </p:nvSpPr>
              <p:spPr>
                <a:xfrm flipH="1">
                  <a:off x="-1" y="1960"/>
                  <a:ext cx="2" cy="607718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2" name="Line"/>
                <p:cNvSpPr/>
                <p:nvPr/>
              </p:nvSpPr>
              <p:spPr>
                <a:xfrm flipH="1">
                  <a:off x="147685" y="1960"/>
                  <a:ext cx="1" cy="607718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3" name="Line"/>
                <p:cNvSpPr/>
                <p:nvPr/>
              </p:nvSpPr>
              <p:spPr>
                <a:xfrm flipH="1">
                  <a:off x="299714" y="-1"/>
                  <a:ext cx="1" cy="607718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4" name="Line"/>
                <p:cNvSpPr/>
                <p:nvPr/>
              </p:nvSpPr>
              <p:spPr>
                <a:xfrm flipH="1">
                  <a:off x="451743" y="1960"/>
                  <a:ext cx="1" cy="607718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5" name="Line"/>
                <p:cNvSpPr/>
                <p:nvPr/>
              </p:nvSpPr>
              <p:spPr>
                <a:xfrm flipH="1">
                  <a:off x="595084" y="1960"/>
                  <a:ext cx="1" cy="607718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grpSp>
            <p:nvGrpSpPr>
              <p:cNvPr id="792" name="Group"/>
              <p:cNvGrpSpPr/>
              <p:nvPr/>
            </p:nvGrpSpPr>
            <p:grpSpPr>
              <a:xfrm>
                <a:off x="-1" y="525"/>
                <a:ext cx="600708" cy="602567"/>
                <a:chOff x="0" y="0"/>
                <a:chExt cx="600706" cy="602565"/>
              </a:xfrm>
            </p:grpSpPr>
            <p:sp>
              <p:nvSpPr>
                <p:cNvPr id="787" name="Line"/>
                <p:cNvSpPr/>
                <p:nvPr/>
              </p:nvSpPr>
              <p:spPr>
                <a:xfrm flipH="1">
                  <a:off x="-1" y="0"/>
                  <a:ext cx="597343" cy="2844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8" name="Line"/>
                <p:cNvSpPr/>
                <p:nvPr/>
              </p:nvSpPr>
              <p:spPr>
                <a:xfrm flipH="1">
                  <a:off x="708" y="148836"/>
                  <a:ext cx="597343" cy="2844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9" name="Line"/>
                <p:cNvSpPr/>
                <p:nvPr/>
              </p:nvSpPr>
              <p:spPr>
                <a:xfrm flipH="1">
                  <a:off x="3364" y="302040"/>
                  <a:ext cx="597343" cy="2845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0" name="Line"/>
                <p:cNvSpPr/>
                <p:nvPr/>
              </p:nvSpPr>
              <p:spPr>
                <a:xfrm flipH="1">
                  <a:off x="2167" y="455263"/>
                  <a:ext cx="597342" cy="2845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1" name="Line"/>
                <p:cNvSpPr/>
                <p:nvPr/>
              </p:nvSpPr>
              <p:spPr>
                <a:xfrm flipH="1">
                  <a:off x="2854" y="599722"/>
                  <a:ext cx="597343" cy="2844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grpSp>
          <p:nvGrpSpPr>
            <p:cNvPr id="806" name="Group"/>
            <p:cNvGrpSpPr/>
            <p:nvPr/>
          </p:nvGrpSpPr>
          <p:grpSpPr>
            <a:xfrm>
              <a:off x="-1" y="595976"/>
              <a:ext cx="600708" cy="609678"/>
              <a:chOff x="0" y="0"/>
              <a:chExt cx="600706" cy="609677"/>
            </a:xfrm>
          </p:grpSpPr>
          <p:grpSp>
            <p:nvGrpSpPr>
              <p:cNvPr id="799" name="Group"/>
              <p:cNvGrpSpPr/>
              <p:nvPr/>
            </p:nvGrpSpPr>
            <p:grpSpPr>
              <a:xfrm>
                <a:off x="525" y="0"/>
                <a:ext cx="595085" cy="609678"/>
                <a:chOff x="0" y="0"/>
                <a:chExt cx="595084" cy="609677"/>
              </a:xfrm>
            </p:grpSpPr>
            <p:sp>
              <p:nvSpPr>
                <p:cNvPr id="794" name="Line"/>
                <p:cNvSpPr/>
                <p:nvPr/>
              </p:nvSpPr>
              <p:spPr>
                <a:xfrm flipH="1">
                  <a:off x="-1" y="1960"/>
                  <a:ext cx="2" cy="607718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5" name="Line"/>
                <p:cNvSpPr/>
                <p:nvPr/>
              </p:nvSpPr>
              <p:spPr>
                <a:xfrm flipH="1">
                  <a:off x="147685" y="1960"/>
                  <a:ext cx="1" cy="607718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6" name="Line"/>
                <p:cNvSpPr/>
                <p:nvPr/>
              </p:nvSpPr>
              <p:spPr>
                <a:xfrm flipH="1">
                  <a:off x="299714" y="-1"/>
                  <a:ext cx="1" cy="607718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7" name="Line"/>
                <p:cNvSpPr/>
                <p:nvPr/>
              </p:nvSpPr>
              <p:spPr>
                <a:xfrm flipH="1">
                  <a:off x="451743" y="1960"/>
                  <a:ext cx="1" cy="607718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8" name="Line"/>
                <p:cNvSpPr/>
                <p:nvPr/>
              </p:nvSpPr>
              <p:spPr>
                <a:xfrm flipH="1">
                  <a:off x="595084" y="1960"/>
                  <a:ext cx="1" cy="607718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grpSp>
            <p:nvGrpSpPr>
              <p:cNvPr id="805" name="Group"/>
              <p:cNvGrpSpPr/>
              <p:nvPr/>
            </p:nvGrpSpPr>
            <p:grpSpPr>
              <a:xfrm>
                <a:off x="-1" y="525"/>
                <a:ext cx="600708" cy="602567"/>
                <a:chOff x="0" y="0"/>
                <a:chExt cx="600706" cy="602565"/>
              </a:xfrm>
            </p:grpSpPr>
            <p:sp>
              <p:nvSpPr>
                <p:cNvPr id="800" name="Line"/>
                <p:cNvSpPr/>
                <p:nvPr/>
              </p:nvSpPr>
              <p:spPr>
                <a:xfrm flipH="1">
                  <a:off x="-1" y="0"/>
                  <a:ext cx="597343" cy="2844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1" name="Line"/>
                <p:cNvSpPr/>
                <p:nvPr/>
              </p:nvSpPr>
              <p:spPr>
                <a:xfrm flipH="1">
                  <a:off x="708" y="148836"/>
                  <a:ext cx="597343" cy="2844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2" name="Line"/>
                <p:cNvSpPr/>
                <p:nvPr/>
              </p:nvSpPr>
              <p:spPr>
                <a:xfrm flipH="1">
                  <a:off x="3364" y="302040"/>
                  <a:ext cx="597343" cy="2845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3" name="Line"/>
                <p:cNvSpPr/>
                <p:nvPr/>
              </p:nvSpPr>
              <p:spPr>
                <a:xfrm flipH="1">
                  <a:off x="2167" y="455263"/>
                  <a:ext cx="597342" cy="2845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4" name="Line"/>
                <p:cNvSpPr/>
                <p:nvPr/>
              </p:nvSpPr>
              <p:spPr>
                <a:xfrm flipH="1">
                  <a:off x="2854" y="599722"/>
                  <a:ext cx="597343" cy="2844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grpSp>
          <p:nvGrpSpPr>
            <p:cNvPr id="819" name="Group"/>
            <p:cNvGrpSpPr/>
            <p:nvPr/>
          </p:nvGrpSpPr>
          <p:grpSpPr>
            <a:xfrm>
              <a:off x="592831" y="595976"/>
              <a:ext cx="600707" cy="609678"/>
              <a:chOff x="0" y="0"/>
              <a:chExt cx="600706" cy="609677"/>
            </a:xfrm>
          </p:grpSpPr>
          <p:grpSp>
            <p:nvGrpSpPr>
              <p:cNvPr id="812" name="Group"/>
              <p:cNvGrpSpPr/>
              <p:nvPr/>
            </p:nvGrpSpPr>
            <p:grpSpPr>
              <a:xfrm>
                <a:off x="525" y="0"/>
                <a:ext cx="595085" cy="609678"/>
                <a:chOff x="0" y="0"/>
                <a:chExt cx="595084" cy="609677"/>
              </a:xfrm>
            </p:grpSpPr>
            <p:sp>
              <p:nvSpPr>
                <p:cNvPr id="807" name="Line"/>
                <p:cNvSpPr/>
                <p:nvPr/>
              </p:nvSpPr>
              <p:spPr>
                <a:xfrm flipH="1">
                  <a:off x="-1" y="1960"/>
                  <a:ext cx="2" cy="607718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8" name="Line"/>
                <p:cNvSpPr/>
                <p:nvPr/>
              </p:nvSpPr>
              <p:spPr>
                <a:xfrm flipH="1">
                  <a:off x="147685" y="1960"/>
                  <a:ext cx="1" cy="607718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9" name="Line"/>
                <p:cNvSpPr/>
                <p:nvPr/>
              </p:nvSpPr>
              <p:spPr>
                <a:xfrm flipH="1">
                  <a:off x="299714" y="-1"/>
                  <a:ext cx="1" cy="607718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0" name="Line"/>
                <p:cNvSpPr/>
                <p:nvPr/>
              </p:nvSpPr>
              <p:spPr>
                <a:xfrm flipH="1">
                  <a:off x="451743" y="1960"/>
                  <a:ext cx="1" cy="607718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1" name="Line"/>
                <p:cNvSpPr/>
                <p:nvPr/>
              </p:nvSpPr>
              <p:spPr>
                <a:xfrm flipH="1">
                  <a:off x="595084" y="1960"/>
                  <a:ext cx="1" cy="607718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grpSp>
            <p:nvGrpSpPr>
              <p:cNvPr id="818" name="Group"/>
              <p:cNvGrpSpPr/>
              <p:nvPr/>
            </p:nvGrpSpPr>
            <p:grpSpPr>
              <a:xfrm>
                <a:off x="-1" y="525"/>
                <a:ext cx="600708" cy="602567"/>
                <a:chOff x="0" y="0"/>
                <a:chExt cx="600706" cy="602565"/>
              </a:xfrm>
            </p:grpSpPr>
            <p:sp>
              <p:nvSpPr>
                <p:cNvPr id="813" name="Line"/>
                <p:cNvSpPr/>
                <p:nvPr/>
              </p:nvSpPr>
              <p:spPr>
                <a:xfrm flipH="1">
                  <a:off x="-1" y="0"/>
                  <a:ext cx="597343" cy="2844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4" name="Line"/>
                <p:cNvSpPr/>
                <p:nvPr/>
              </p:nvSpPr>
              <p:spPr>
                <a:xfrm flipH="1">
                  <a:off x="708" y="148836"/>
                  <a:ext cx="597343" cy="2844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5" name="Line"/>
                <p:cNvSpPr/>
                <p:nvPr/>
              </p:nvSpPr>
              <p:spPr>
                <a:xfrm flipH="1">
                  <a:off x="3364" y="302040"/>
                  <a:ext cx="597343" cy="2845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6" name="Line"/>
                <p:cNvSpPr/>
                <p:nvPr/>
              </p:nvSpPr>
              <p:spPr>
                <a:xfrm flipH="1">
                  <a:off x="2167" y="455263"/>
                  <a:ext cx="597342" cy="2845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7" name="Line"/>
                <p:cNvSpPr/>
                <p:nvPr/>
              </p:nvSpPr>
              <p:spPr>
                <a:xfrm flipH="1">
                  <a:off x="2854" y="599722"/>
                  <a:ext cx="597343" cy="2844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sp>
        <p:nvSpPr>
          <p:cNvPr id="821" name="f(x,y)"/>
          <p:cNvSpPr txBox="1"/>
          <p:nvPr/>
        </p:nvSpPr>
        <p:spPr>
          <a:xfrm>
            <a:off x="4634766" y="4612640"/>
            <a:ext cx="724332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f(x,y)</a:t>
            </a:r>
          </a:p>
        </p:txBody>
      </p:sp>
      <p:sp>
        <p:nvSpPr>
          <p:cNvPr id="822" name="f’(x,y)"/>
          <p:cNvSpPr txBox="1"/>
          <p:nvPr/>
        </p:nvSpPr>
        <p:spPr>
          <a:xfrm>
            <a:off x="6951246" y="4599093"/>
            <a:ext cx="843022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f’(x,y)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25" name="Transformations géométriques"/>
          <p:cNvSpPr txBox="1"/>
          <p:nvPr>
            <p:ph type="title" idx="4294967295"/>
          </p:nvPr>
        </p:nvSpPr>
        <p:spPr>
          <a:xfrm>
            <a:off x="460586" y="9482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Transformations géométriques</a:t>
            </a:r>
          </a:p>
        </p:txBody>
      </p:sp>
      <p:sp>
        <p:nvSpPr>
          <p:cNvPr id="826" name="Changement d’échelle…"/>
          <p:cNvSpPr txBox="1"/>
          <p:nvPr/>
        </p:nvSpPr>
        <p:spPr>
          <a:xfrm>
            <a:off x="1062961" y="1467555"/>
            <a:ext cx="3331863" cy="927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pPr>
            <a:r>
              <a:t>Changement d’échelle</a:t>
            </a:r>
          </a:p>
          <a:p>
            <a: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pPr>
            <a:r>
              <a:t>(</a:t>
            </a:r>
            <a:r>
              <a:rPr i="1"/>
              <a:t>image resizing</a:t>
            </a:r>
            <a:r>
              <a:t>)</a:t>
            </a:r>
          </a:p>
        </p:txBody>
      </p:sp>
      <p:pic>
        <p:nvPicPr>
          <p:cNvPr id="827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5475" y="1492391"/>
            <a:ext cx="6342099" cy="1280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8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2355" y="4136248"/>
            <a:ext cx="9250117" cy="4136250"/>
          </a:xfrm>
          <a:prstGeom prst="rect">
            <a:avLst/>
          </a:prstGeom>
          <a:ln w="12700">
            <a:miter lim="400000"/>
          </a:ln>
        </p:spPr>
      </p:pic>
      <p:sp>
        <p:nvSpPr>
          <p:cNvPr id="829" name="a"/>
          <p:cNvSpPr txBox="1"/>
          <p:nvPr/>
        </p:nvSpPr>
        <p:spPr>
          <a:xfrm>
            <a:off x="7181539" y="4240106"/>
            <a:ext cx="278034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830" name="b"/>
          <p:cNvSpPr txBox="1"/>
          <p:nvPr/>
        </p:nvSpPr>
        <p:spPr>
          <a:xfrm>
            <a:off x="8482019" y="4240106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831" name="d"/>
          <p:cNvSpPr txBox="1"/>
          <p:nvPr/>
        </p:nvSpPr>
        <p:spPr>
          <a:xfrm>
            <a:off x="7167992" y="5608320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832" name="e"/>
          <p:cNvSpPr txBox="1"/>
          <p:nvPr/>
        </p:nvSpPr>
        <p:spPr>
          <a:xfrm>
            <a:off x="8509113" y="5608320"/>
            <a:ext cx="278033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833" name="0"/>
          <p:cNvSpPr txBox="1"/>
          <p:nvPr/>
        </p:nvSpPr>
        <p:spPr>
          <a:xfrm>
            <a:off x="2169272" y="3616959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834" name="1"/>
          <p:cNvSpPr txBox="1"/>
          <p:nvPr/>
        </p:nvSpPr>
        <p:spPr>
          <a:xfrm>
            <a:off x="3740686" y="3616959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835" name="2"/>
          <p:cNvSpPr txBox="1"/>
          <p:nvPr/>
        </p:nvSpPr>
        <p:spPr>
          <a:xfrm>
            <a:off x="5041166" y="3616959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836" name="0"/>
          <p:cNvSpPr txBox="1"/>
          <p:nvPr/>
        </p:nvSpPr>
        <p:spPr>
          <a:xfrm>
            <a:off x="1342926" y="4443306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837" name="1"/>
          <p:cNvSpPr txBox="1"/>
          <p:nvPr/>
        </p:nvSpPr>
        <p:spPr>
          <a:xfrm>
            <a:off x="1302286" y="5825066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838" name="2"/>
          <p:cNvSpPr txBox="1"/>
          <p:nvPr/>
        </p:nvSpPr>
        <p:spPr>
          <a:xfrm>
            <a:off x="1342926" y="7233919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839" name="0"/>
          <p:cNvSpPr txBox="1"/>
          <p:nvPr/>
        </p:nvSpPr>
        <p:spPr>
          <a:xfrm>
            <a:off x="7167992" y="3684693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840" name="1"/>
          <p:cNvSpPr txBox="1"/>
          <p:nvPr/>
        </p:nvSpPr>
        <p:spPr>
          <a:xfrm>
            <a:off x="7845326" y="3684693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841" name="2"/>
          <p:cNvSpPr txBox="1"/>
          <p:nvPr/>
        </p:nvSpPr>
        <p:spPr>
          <a:xfrm>
            <a:off x="8495566" y="3684693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842" name="3"/>
          <p:cNvSpPr txBox="1"/>
          <p:nvPr/>
        </p:nvSpPr>
        <p:spPr>
          <a:xfrm>
            <a:off x="9199992" y="3684693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843" name="4"/>
          <p:cNvSpPr txBox="1"/>
          <p:nvPr/>
        </p:nvSpPr>
        <p:spPr>
          <a:xfrm>
            <a:off x="9863779" y="3684693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844" name="5"/>
          <p:cNvSpPr txBox="1"/>
          <p:nvPr/>
        </p:nvSpPr>
        <p:spPr>
          <a:xfrm>
            <a:off x="10473379" y="3684693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845" name="0"/>
          <p:cNvSpPr txBox="1"/>
          <p:nvPr/>
        </p:nvSpPr>
        <p:spPr>
          <a:xfrm>
            <a:off x="6427441" y="4348479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846" name="1"/>
          <p:cNvSpPr txBox="1"/>
          <p:nvPr/>
        </p:nvSpPr>
        <p:spPr>
          <a:xfrm>
            <a:off x="6440988" y="4930986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847" name="2"/>
          <p:cNvSpPr txBox="1"/>
          <p:nvPr/>
        </p:nvSpPr>
        <p:spPr>
          <a:xfrm>
            <a:off x="6427441" y="5621866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848" name="3"/>
          <p:cNvSpPr txBox="1"/>
          <p:nvPr/>
        </p:nvSpPr>
        <p:spPr>
          <a:xfrm>
            <a:off x="6440988" y="6231466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849" name="4"/>
          <p:cNvSpPr txBox="1"/>
          <p:nvPr/>
        </p:nvSpPr>
        <p:spPr>
          <a:xfrm>
            <a:off x="6427441" y="6922346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850" name="5"/>
          <p:cNvSpPr txBox="1"/>
          <p:nvPr/>
        </p:nvSpPr>
        <p:spPr>
          <a:xfrm>
            <a:off x="6481628" y="7572586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851" name="f(x,y)"/>
          <p:cNvSpPr txBox="1"/>
          <p:nvPr/>
        </p:nvSpPr>
        <p:spPr>
          <a:xfrm>
            <a:off x="3578126" y="3136053"/>
            <a:ext cx="724332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f(x,y)</a:t>
            </a:r>
          </a:p>
        </p:txBody>
      </p:sp>
      <p:sp>
        <p:nvSpPr>
          <p:cNvPr id="852" name="f’(x,y)"/>
          <p:cNvSpPr txBox="1"/>
          <p:nvPr/>
        </p:nvSpPr>
        <p:spPr>
          <a:xfrm>
            <a:off x="8479762" y="3242168"/>
            <a:ext cx="843022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f’(x,y)</a:t>
            </a:r>
          </a:p>
        </p:txBody>
      </p:sp>
      <p:pic>
        <p:nvPicPr>
          <p:cNvPr id="853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1608" y="4219786"/>
            <a:ext cx="589281" cy="614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54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17173" y="4910666"/>
            <a:ext cx="611859" cy="614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55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40231" y="4883573"/>
            <a:ext cx="564445" cy="614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856" name="image.pdf" descr="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78702" y="5574453"/>
            <a:ext cx="589281" cy="614117"/>
          </a:xfrm>
          <a:prstGeom prst="rect">
            <a:avLst/>
          </a:prstGeom>
          <a:ln w="12700">
            <a:miter lim="400000"/>
          </a:ln>
        </p:spPr>
      </p:pic>
      <p:sp>
        <p:nvSpPr>
          <p:cNvPr id="857" name="A"/>
          <p:cNvSpPr txBox="1"/>
          <p:nvPr/>
        </p:nvSpPr>
        <p:spPr>
          <a:xfrm>
            <a:off x="7804686" y="4930986"/>
            <a:ext cx="362866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A</a:t>
            </a:r>
          </a:p>
        </p:txBody>
      </p:sp>
      <p:pic>
        <p:nvPicPr>
          <p:cNvPr id="858" name="image.pdf" descr="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87822" y="8396675"/>
            <a:ext cx="2562579" cy="9572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Objectifs du thème"/>
          <p:cNvSpPr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Objectifs du thème</a:t>
            </a:r>
          </a:p>
        </p:txBody>
      </p:sp>
      <p:sp>
        <p:nvSpPr>
          <p:cNvPr id="104" name="Se donner des outils de base qui servent dans diverses circonstanc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 donner des outils de base qui servent dans diverses circonstances</a:t>
            </a:r>
          </a:p>
          <a:p>
            <a:pPr lvl="1">
              <a:spcBef>
                <a:spcPts val="2300"/>
              </a:spcBef>
              <a:buBlip>
                <a:blip r:embed="rId2"/>
              </a:buBlip>
            </a:pPr>
            <a:r>
              <a:t>Ces outils sont des opérations qu’on effectue sur une image</a:t>
            </a:r>
          </a:p>
          <a:p>
            <a:pPr lvl="1">
              <a:spcBef>
                <a:spcPts val="2300"/>
              </a:spcBef>
              <a:buBlip>
                <a:blip r:embed="rId2"/>
              </a:buBlip>
            </a:pPr>
            <a:r>
              <a:t>Ces outils seront réutilisés dans les chapitres suivants</a:t>
            </a:r>
          </a:p>
          <a:p>
            <a:pPr lvl="1">
              <a:spcBef>
                <a:spcPts val="2300"/>
              </a:spcBef>
              <a:buBlip>
                <a:blip r:embed="rId2"/>
              </a:buBlip>
            </a:pPr>
            <a:r>
              <a:t>Certains de ces outils sont des rappels de IMN117 et IMN359…</a:t>
            </a:r>
          </a:p>
          <a:p>
            <a:pPr lvl="1">
              <a:buBlip>
                <a:blip r:embed="rId2"/>
              </a:buBlip>
            </a:pPr>
            <a:r>
              <a:t>Pourquoi?</a:t>
            </a:r>
          </a:p>
          <a:p>
            <a:pPr lvl="2"/>
            <a:r>
              <a:t>Augmenter la qualité visuelle</a:t>
            </a:r>
          </a:p>
          <a:p>
            <a:pPr lvl="2"/>
            <a:r>
              <a:t>Améliorer les résultats d’une application autre</a:t>
            </a:r>
          </a:p>
          <a:p>
            <a:pPr lvl="3">
              <a:buBlip>
                <a:blip r:embed="rId3"/>
              </a:buBlip>
            </a:pPr>
            <a:r>
              <a:t>Prétraitement</a:t>
            </a:r>
          </a:p>
          <a:p>
            <a:pPr lvl="1">
              <a:buBlip>
                <a:blip r:embed="rId2"/>
              </a:buBlip>
            </a:pPr>
            <a:r>
              <a:t>Types de dégradations</a:t>
            </a:r>
          </a:p>
          <a:p>
            <a:pPr lvl="2"/>
            <a:r>
              <a:t>Origines matérielles</a:t>
            </a:r>
          </a:p>
          <a:p>
            <a:pPr lvl="3">
              <a:buBlip>
                <a:blip r:embed="rId3"/>
              </a:buBlip>
            </a:pPr>
            <a:r>
              <a:t>bruit, flou, support</a:t>
            </a:r>
          </a:p>
          <a:p>
            <a:pPr lvl="2"/>
            <a:r>
              <a:t>Origine logicielle : introduite par un traitement</a:t>
            </a:r>
          </a:p>
          <a:p>
            <a:pPr lvl="3">
              <a:buBlip>
                <a:blip r:embed="rId3"/>
              </a:buBlip>
            </a:pPr>
            <a:r>
              <a:t>échantillonnage, quantification, compression …</a:t>
            </a:r>
          </a:p>
          <a:p>
            <a:pPr lvl="2"/>
            <a:r>
              <a:t>Origine sémantique : info superflue ayant un sens mais nuisant au traitement</a:t>
            </a:r>
          </a:p>
          <a:p>
            <a:pPr lvl="3">
              <a:buBlip>
                <a:blip r:embed="rId3"/>
              </a:buBlip>
            </a:pPr>
            <a:r>
              <a:t>mouvement, ombrage, éclairage, …</a:t>
            </a: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xfrm>
            <a:off x="6391526" y="9093200"/>
            <a:ext cx="222759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61" name="Par contre, lorsque                        , il nous faut trouver une autre méthode."/>
          <p:cNvSpPr txBox="1"/>
          <p:nvPr/>
        </p:nvSpPr>
        <p:spPr>
          <a:xfrm>
            <a:off x="1148757" y="3668888"/>
            <a:ext cx="9149083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Par contre, lorsque                        , il nous faut trouver une autre méthode.</a:t>
            </a:r>
          </a:p>
        </p:txBody>
      </p:sp>
      <p:sp>
        <p:nvSpPr>
          <p:cNvPr id="862" name="Transformations géométriques"/>
          <p:cNvSpPr txBox="1"/>
          <p:nvPr>
            <p:ph type="title" idx="4294967295"/>
          </p:nvPr>
        </p:nvSpPr>
        <p:spPr>
          <a:xfrm>
            <a:off x="460586" y="9482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Transformations géométriques</a:t>
            </a:r>
          </a:p>
        </p:txBody>
      </p:sp>
      <p:sp>
        <p:nvSpPr>
          <p:cNvPr id="863" name="Dans le cas d’un changement de résolution, le pixel destination (i,j) ne possède…"/>
          <p:cNvSpPr txBox="1"/>
          <p:nvPr/>
        </p:nvSpPr>
        <p:spPr>
          <a:xfrm>
            <a:off x="823637" y="2395502"/>
            <a:ext cx="9851254" cy="80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Dans le cas d’un changement de résolution, le pixel destination </a:t>
            </a:r>
            <a:r>
              <a:rPr i="1"/>
              <a:t>(i,j)</a:t>
            </a:r>
            <a:r>
              <a:t> ne possède 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pas la même taille que le pixel d’origine </a:t>
            </a:r>
            <a:r>
              <a:rPr i="1"/>
              <a:t>(i’,j’)</a:t>
            </a:r>
            <a:r>
              <a:t>.                        </a:t>
            </a:r>
          </a:p>
        </p:txBody>
      </p:sp>
      <p:pic>
        <p:nvPicPr>
          <p:cNvPr id="864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3855" y="3685528"/>
            <a:ext cx="1729459" cy="4267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7" name="Group"/>
          <p:cNvGrpSpPr/>
          <p:nvPr/>
        </p:nvGrpSpPr>
        <p:grpSpPr>
          <a:xfrm>
            <a:off x="6933972" y="4822613"/>
            <a:ext cx="1262674" cy="1205654"/>
            <a:chOff x="0" y="0"/>
            <a:chExt cx="1262673" cy="1205653"/>
          </a:xfrm>
        </p:grpSpPr>
        <p:grpSp>
          <p:nvGrpSpPr>
            <p:cNvPr id="870" name="Group"/>
            <p:cNvGrpSpPr/>
            <p:nvPr/>
          </p:nvGrpSpPr>
          <p:grpSpPr>
            <a:xfrm>
              <a:off x="1920" y="0"/>
              <a:ext cx="1250810" cy="1205654"/>
              <a:chOff x="0" y="0"/>
              <a:chExt cx="1250808" cy="1205653"/>
            </a:xfrm>
          </p:grpSpPr>
          <p:sp>
            <p:nvSpPr>
              <p:cNvPr id="865" name="Line"/>
              <p:cNvSpPr/>
              <p:nvPr/>
            </p:nvSpPr>
            <p:spPr>
              <a:xfrm flipH="1">
                <a:off x="-1" y="3876"/>
                <a:ext cx="2" cy="120177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6" name="Line"/>
              <p:cNvSpPr/>
              <p:nvPr/>
            </p:nvSpPr>
            <p:spPr>
              <a:xfrm flipH="1">
                <a:off x="310419" y="3876"/>
                <a:ext cx="1" cy="120177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7" name="Line"/>
              <p:cNvSpPr/>
              <p:nvPr/>
            </p:nvSpPr>
            <p:spPr>
              <a:xfrm flipH="1">
                <a:off x="629969" y="0"/>
                <a:ext cx="1" cy="120177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8" name="Line"/>
              <p:cNvSpPr/>
              <p:nvPr/>
            </p:nvSpPr>
            <p:spPr>
              <a:xfrm flipH="1">
                <a:off x="949519" y="3876"/>
                <a:ext cx="1" cy="120177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9" name="Line"/>
              <p:cNvSpPr/>
              <p:nvPr/>
            </p:nvSpPr>
            <p:spPr>
              <a:xfrm flipH="1">
                <a:off x="1250808" y="3876"/>
                <a:ext cx="1" cy="120177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76" name="Group"/>
            <p:cNvGrpSpPr/>
            <p:nvPr/>
          </p:nvGrpSpPr>
          <p:grpSpPr>
            <a:xfrm>
              <a:off x="-1" y="639"/>
              <a:ext cx="1262675" cy="1193557"/>
              <a:chOff x="0" y="0"/>
              <a:chExt cx="1262673" cy="1193555"/>
            </a:xfrm>
          </p:grpSpPr>
          <p:sp>
            <p:nvSpPr>
              <p:cNvPr id="871" name="Line"/>
              <p:cNvSpPr/>
              <p:nvPr/>
            </p:nvSpPr>
            <p:spPr>
              <a:xfrm flipH="1">
                <a:off x="-1" y="0"/>
                <a:ext cx="1255776" cy="597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2" name="Line"/>
              <p:cNvSpPr/>
              <p:nvPr/>
            </p:nvSpPr>
            <p:spPr>
              <a:xfrm flipH="1">
                <a:off x="1403" y="294727"/>
                <a:ext cx="1255775" cy="597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3" name="Line"/>
              <p:cNvSpPr/>
              <p:nvPr/>
            </p:nvSpPr>
            <p:spPr>
              <a:xfrm flipH="1">
                <a:off x="6898" y="598103"/>
                <a:ext cx="1255776" cy="597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4" name="Line"/>
              <p:cNvSpPr/>
              <p:nvPr/>
            </p:nvSpPr>
            <p:spPr>
              <a:xfrm flipH="1">
                <a:off x="4291" y="901518"/>
                <a:ext cx="1255776" cy="597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5" name="Line"/>
              <p:cNvSpPr/>
              <p:nvPr/>
            </p:nvSpPr>
            <p:spPr>
              <a:xfrm flipH="1">
                <a:off x="5653" y="1187577"/>
                <a:ext cx="1255776" cy="597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878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56391" y="4989688"/>
            <a:ext cx="1187592" cy="9505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1" name="Group"/>
          <p:cNvGrpSpPr/>
          <p:nvPr/>
        </p:nvGrpSpPr>
        <p:grpSpPr>
          <a:xfrm>
            <a:off x="4158301" y="4822613"/>
            <a:ext cx="1193539" cy="1205654"/>
            <a:chOff x="0" y="0"/>
            <a:chExt cx="1193537" cy="1205653"/>
          </a:xfrm>
        </p:grpSpPr>
        <p:grpSp>
          <p:nvGrpSpPr>
            <p:cNvPr id="891" name="Group"/>
            <p:cNvGrpSpPr/>
            <p:nvPr/>
          </p:nvGrpSpPr>
          <p:grpSpPr>
            <a:xfrm>
              <a:off x="0" y="0"/>
              <a:ext cx="599743" cy="609601"/>
              <a:chOff x="0" y="0"/>
              <a:chExt cx="599742" cy="609600"/>
            </a:xfrm>
          </p:grpSpPr>
          <p:grpSp>
            <p:nvGrpSpPr>
              <p:cNvPr id="884" name="Group"/>
              <p:cNvGrpSpPr/>
              <p:nvPr/>
            </p:nvGrpSpPr>
            <p:grpSpPr>
              <a:xfrm>
                <a:off x="525" y="0"/>
                <a:ext cx="594128" cy="609601"/>
                <a:chOff x="0" y="0"/>
                <a:chExt cx="594127" cy="609600"/>
              </a:xfrm>
            </p:grpSpPr>
            <p:sp>
              <p:nvSpPr>
                <p:cNvPr id="879" name="Line"/>
                <p:cNvSpPr/>
                <p:nvPr/>
              </p:nvSpPr>
              <p:spPr>
                <a:xfrm flipH="1">
                  <a:off x="-1" y="1960"/>
                  <a:ext cx="2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0" name="Line"/>
                <p:cNvSpPr/>
                <p:nvPr/>
              </p:nvSpPr>
              <p:spPr>
                <a:xfrm flipH="1">
                  <a:off x="14744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1" name="Line"/>
                <p:cNvSpPr/>
                <p:nvPr/>
              </p:nvSpPr>
              <p:spPr>
                <a:xfrm flipH="1">
                  <a:off x="299231" y="0"/>
                  <a:ext cx="1" cy="6076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2" name="Line"/>
                <p:cNvSpPr/>
                <p:nvPr/>
              </p:nvSpPr>
              <p:spPr>
                <a:xfrm flipH="1">
                  <a:off x="451016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3" name="Line"/>
                <p:cNvSpPr/>
                <p:nvPr/>
              </p:nvSpPr>
              <p:spPr>
                <a:xfrm flipH="1">
                  <a:off x="59412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grpSp>
            <p:nvGrpSpPr>
              <p:cNvPr id="890" name="Group"/>
              <p:cNvGrpSpPr/>
              <p:nvPr/>
            </p:nvGrpSpPr>
            <p:grpSpPr>
              <a:xfrm>
                <a:off x="0" y="527"/>
                <a:ext cx="599743" cy="602486"/>
                <a:chOff x="0" y="0"/>
                <a:chExt cx="599742" cy="602485"/>
              </a:xfrm>
            </p:grpSpPr>
            <p:sp>
              <p:nvSpPr>
                <p:cNvPr id="885" name="Line"/>
                <p:cNvSpPr/>
                <p:nvPr/>
              </p:nvSpPr>
              <p:spPr>
                <a:xfrm flipH="1">
                  <a:off x="0" y="0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6" name="Line"/>
                <p:cNvSpPr/>
                <p:nvPr/>
              </p:nvSpPr>
              <p:spPr>
                <a:xfrm flipH="1">
                  <a:off x="708" y="148817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7" name="Line"/>
                <p:cNvSpPr/>
                <p:nvPr/>
              </p:nvSpPr>
              <p:spPr>
                <a:xfrm flipH="1">
                  <a:off x="3361" y="302002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8" name="Line"/>
                <p:cNvSpPr/>
                <p:nvPr/>
              </p:nvSpPr>
              <p:spPr>
                <a:xfrm flipH="1">
                  <a:off x="2167" y="455206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9" name="Line"/>
                <p:cNvSpPr/>
                <p:nvPr/>
              </p:nvSpPr>
              <p:spPr>
                <a:xfrm flipH="1">
                  <a:off x="2854" y="599646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grpSp>
          <p:nvGrpSpPr>
            <p:cNvPr id="904" name="Group"/>
            <p:cNvGrpSpPr/>
            <p:nvPr/>
          </p:nvGrpSpPr>
          <p:grpSpPr>
            <a:xfrm>
              <a:off x="593795" y="0"/>
              <a:ext cx="599743" cy="609601"/>
              <a:chOff x="0" y="0"/>
              <a:chExt cx="599742" cy="609600"/>
            </a:xfrm>
          </p:grpSpPr>
          <p:grpSp>
            <p:nvGrpSpPr>
              <p:cNvPr id="897" name="Group"/>
              <p:cNvGrpSpPr/>
              <p:nvPr/>
            </p:nvGrpSpPr>
            <p:grpSpPr>
              <a:xfrm>
                <a:off x="525" y="0"/>
                <a:ext cx="594128" cy="609601"/>
                <a:chOff x="0" y="0"/>
                <a:chExt cx="594127" cy="609600"/>
              </a:xfrm>
            </p:grpSpPr>
            <p:sp>
              <p:nvSpPr>
                <p:cNvPr id="892" name="Line"/>
                <p:cNvSpPr/>
                <p:nvPr/>
              </p:nvSpPr>
              <p:spPr>
                <a:xfrm flipH="1">
                  <a:off x="-1" y="1960"/>
                  <a:ext cx="2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3" name="Line"/>
                <p:cNvSpPr/>
                <p:nvPr/>
              </p:nvSpPr>
              <p:spPr>
                <a:xfrm flipH="1">
                  <a:off x="14744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4" name="Line"/>
                <p:cNvSpPr/>
                <p:nvPr/>
              </p:nvSpPr>
              <p:spPr>
                <a:xfrm flipH="1">
                  <a:off x="299231" y="0"/>
                  <a:ext cx="1" cy="6076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5" name="Line"/>
                <p:cNvSpPr/>
                <p:nvPr/>
              </p:nvSpPr>
              <p:spPr>
                <a:xfrm flipH="1">
                  <a:off x="451016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6" name="Line"/>
                <p:cNvSpPr/>
                <p:nvPr/>
              </p:nvSpPr>
              <p:spPr>
                <a:xfrm flipH="1">
                  <a:off x="59412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grpSp>
            <p:nvGrpSpPr>
              <p:cNvPr id="903" name="Group"/>
              <p:cNvGrpSpPr/>
              <p:nvPr/>
            </p:nvGrpSpPr>
            <p:grpSpPr>
              <a:xfrm>
                <a:off x="0" y="527"/>
                <a:ext cx="599743" cy="602486"/>
                <a:chOff x="0" y="0"/>
                <a:chExt cx="599742" cy="602485"/>
              </a:xfrm>
            </p:grpSpPr>
            <p:sp>
              <p:nvSpPr>
                <p:cNvPr id="898" name="Line"/>
                <p:cNvSpPr/>
                <p:nvPr/>
              </p:nvSpPr>
              <p:spPr>
                <a:xfrm flipH="1">
                  <a:off x="0" y="0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9" name="Line"/>
                <p:cNvSpPr/>
                <p:nvPr/>
              </p:nvSpPr>
              <p:spPr>
                <a:xfrm flipH="1">
                  <a:off x="708" y="148817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0" name="Line"/>
                <p:cNvSpPr/>
                <p:nvPr/>
              </p:nvSpPr>
              <p:spPr>
                <a:xfrm flipH="1">
                  <a:off x="3361" y="302002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1" name="Line"/>
                <p:cNvSpPr/>
                <p:nvPr/>
              </p:nvSpPr>
              <p:spPr>
                <a:xfrm flipH="1">
                  <a:off x="2167" y="455206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2" name="Line"/>
                <p:cNvSpPr/>
                <p:nvPr/>
              </p:nvSpPr>
              <p:spPr>
                <a:xfrm flipH="1">
                  <a:off x="2854" y="599646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grpSp>
          <p:nvGrpSpPr>
            <p:cNvPr id="917" name="Group"/>
            <p:cNvGrpSpPr/>
            <p:nvPr/>
          </p:nvGrpSpPr>
          <p:grpSpPr>
            <a:xfrm>
              <a:off x="0" y="596053"/>
              <a:ext cx="599743" cy="609601"/>
              <a:chOff x="0" y="0"/>
              <a:chExt cx="599742" cy="609600"/>
            </a:xfrm>
          </p:grpSpPr>
          <p:grpSp>
            <p:nvGrpSpPr>
              <p:cNvPr id="910" name="Group"/>
              <p:cNvGrpSpPr/>
              <p:nvPr/>
            </p:nvGrpSpPr>
            <p:grpSpPr>
              <a:xfrm>
                <a:off x="525" y="0"/>
                <a:ext cx="594128" cy="609601"/>
                <a:chOff x="0" y="0"/>
                <a:chExt cx="594127" cy="609600"/>
              </a:xfrm>
            </p:grpSpPr>
            <p:sp>
              <p:nvSpPr>
                <p:cNvPr id="905" name="Line"/>
                <p:cNvSpPr/>
                <p:nvPr/>
              </p:nvSpPr>
              <p:spPr>
                <a:xfrm flipH="1">
                  <a:off x="-1" y="1960"/>
                  <a:ext cx="2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6" name="Line"/>
                <p:cNvSpPr/>
                <p:nvPr/>
              </p:nvSpPr>
              <p:spPr>
                <a:xfrm flipH="1">
                  <a:off x="14744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7" name="Line"/>
                <p:cNvSpPr/>
                <p:nvPr/>
              </p:nvSpPr>
              <p:spPr>
                <a:xfrm flipH="1">
                  <a:off x="299231" y="0"/>
                  <a:ext cx="1" cy="6076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8" name="Line"/>
                <p:cNvSpPr/>
                <p:nvPr/>
              </p:nvSpPr>
              <p:spPr>
                <a:xfrm flipH="1">
                  <a:off x="451016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9" name="Line"/>
                <p:cNvSpPr/>
                <p:nvPr/>
              </p:nvSpPr>
              <p:spPr>
                <a:xfrm flipH="1">
                  <a:off x="59412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grpSp>
            <p:nvGrpSpPr>
              <p:cNvPr id="916" name="Group"/>
              <p:cNvGrpSpPr/>
              <p:nvPr/>
            </p:nvGrpSpPr>
            <p:grpSpPr>
              <a:xfrm>
                <a:off x="0" y="527"/>
                <a:ext cx="599743" cy="602486"/>
                <a:chOff x="0" y="0"/>
                <a:chExt cx="599742" cy="602485"/>
              </a:xfrm>
            </p:grpSpPr>
            <p:sp>
              <p:nvSpPr>
                <p:cNvPr id="911" name="Line"/>
                <p:cNvSpPr/>
                <p:nvPr/>
              </p:nvSpPr>
              <p:spPr>
                <a:xfrm flipH="1">
                  <a:off x="0" y="0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2" name="Line"/>
                <p:cNvSpPr/>
                <p:nvPr/>
              </p:nvSpPr>
              <p:spPr>
                <a:xfrm flipH="1">
                  <a:off x="708" y="148817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3" name="Line"/>
                <p:cNvSpPr/>
                <p:nvPr/>
              </p:nvSpPr>
              <p:spPr>
                <a:xfrm flipH="1">
                  <a:off x="3361" y="302002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4" name="Line"/>
                <p:cNvSpPr/>
                <p:nvPr/>
              </p:nvSpPr>
              <p:spPr>
                <a:xfrm flipH="1">
                  <a:off x="2167" y="455206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5" name="Line"/>
                <p:cNvSpPr/>
                <p:nvPr/>
              </p:nvSpPr>
              <p:spPr>
                <a:xfrm flipH="1">
                  <a:off x="2854" y="599646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grpSp>
          <p:nvGrpSpPr>
            <p:cNvPr id="930" name="Group"/>
            <p:cNvGrpSpPr/>
            <p:nvPr/>
          </p:nvGrpSpPr>
          <p:grpSpPr>
            <a:xfrm>
              <a:off x="593795" y="596053"/>
              <a:ext cx="599743" cy="609601"/>
              <a:chOff x="0" y="0"/>
              <a:chExt cx="599742" cy="609600"/>
            </a:xfrm>
          </p:grpSpPr>
          <p:grpSp>
            <p:nvGrpSpPr>
              <p:cNvPr id="923" name="Group"/>
              <p:cNvGrpSpPr/>
              <p:nvPr/>
            </p:nvGrpSpPr>
            <p:grpSpPr>
              <a:xfrm>
                <a:off x="525" y="0"/>
                <a:ext cx="594128" cy="609601"/>
                <a:chOff x="0" y="0"/>
                <a:chExt cx="594127" cy="609600"/>
              </a:xfrm>
            </p:grpSpPr>
            <p:sp>
              <p:nvSpPr>
                <p:cNvPr id="918" name="Line"/>
                <p:cNvSpPr/>
                <p:nvPr/>
              </p:nvSpPr>
              <p:spPr>
                <a:xfrm flipH="1">
                  <a:off x="-1" y="1960"/>
                  <a:ext cx="2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9" name="Line"/>
                <p:cNvSpPr/>
                <p:nvPr/>
              </p:nvSpPr>
              <p:spPr>
                <a:xfrm flipH="1">
                  <a:off x="14744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20" name="Line"/>
                <p:cNvSpPr/>
                <p:nvPr/>
              </p:nvSpPr>
              <p:spPr>
                <a:xfrm flipH="1">
                  <a:off x="299231" y="0"/>
                  <a:ext cx="1" cy="6076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21" name="Line"/>
                <p:cNvSpPr/>
                <p:nvPr/>
              </p:nvSpPr>
              <p:spPr>
                <a:xfrm flipH="1">
                  <a:off x="451016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22" name="Line"/>
                <p:cNvSpPr/>
                <p:nvPr/>
              </p:nvSpPr>
              <p:spPr>
                <a:xfrm flipH="1">
                  <a:off x="59412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grpSp>
            <p:nvGrpSpPr>
              <p:cNvPr id="929" name="Group"/>
              <p:cNvGrpSpPr/>
              <p:nvPr/>
            </p:nvGrpSpPr>
            <p:grpSpPr>
              <a:xfrm>
                <a:off x="0" y="527"/>
                <a:ext cx="599743" cy="602486"/>
                <a:chOff x="0" y="0"/>
                <a:chExt cx="599742" cy="602485"/>
              </a:xfrm>
            </p:grpSpPr>
            <p:sp>
              <p:nvSpPr>
                <p:cNvPr id="924" name="Line"/>
                <p:cNvSpPr/>
                <p:nvPr/>
              </p:nvSpPr>
              <p:spPr>
                <a:xfrm flipH="1">
                  <a:off x="0" y="0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25" name="Line"/>
                <p:cNvSpPr/>
                <p:nvPr/>
              </p:nvSpPr>
              <p:spPr>
                <a:xfrm flipH="1">
                  <a:off x="708" y="148817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26" name="Line"/>
                <p:cNvSpPr/>
                <p:nvPr/>
              </p:nvSpPr>
              <p:spPr>
                <a:xfrm flipH="1">
                  <a:off x="3361" y="302002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27" name="Line"/>
                <p:cNvSpPr/>
                <p:nvPr/>
              </p:nvSpPr>
              <p:spPr>
                <a:xfrm flipH="1">
                  <a:off x="2167" y="455206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28" name="Line"/>
                <p:cNvSpPr/>
                <p:nvPr/>
              </p:nvSpPr>
              <p:spPr>
                <a:xfrm flipH="1">
                  <a:off x="2854" y="599646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sp>
        <p:nvSpPr>
          <p:cNvPr id="932" name="f(x,y)"/>
          <p:cNvSpPr txBox="1"/>
          <p:nvPr/>
        </p:nvSpPr>
        <p:spPr>
          <a:xfrm>
            <a:off x="4512846" y="4341706"/>
            <a:ext cx="724332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f(x,y)</a:t>
            </a:r>
          </a:p>
        </p:txBody>
      </p:sp>
      <p:sp>
        <p:nvSpPr>
          <p:cNvPr id="933" name="f’(x,y)"/>
          <p:cNvSpPr txBox="1"/>
          <p:nvPr/>
        </p:nvSpPr>
        <p:spPr>
          <a:xfrm>
            <a:off x="7195086" y="4328159"/>
            <a:ext cx="843022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f’(x,y)</a:t>
            </a:r>
          </a:p>
        </p:txBody>
      </p:sp>
      <p:sp>
        <p:nvSpPr>
          <p:cNvPr id="934" name="Pourquoi une autre méthode?  Voici un exemple."/>
          <p:cNvSpPr txBox="1"/>
          <p:nvPr/>
        </p:nvSpPr>
        <p:spPr>
          <a:xfrm>
            <a:off x="1333894" y="6879449"/>
            <a:ext cx="607369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Pourquoi une autre méthode?  Voici un exemple.</a:t>
            </a:r>
          </a:p>
        </p:txBody>
      </p:sp>
      <p:sp>
        <p:nvSpPr>
          <p:cNvPr id="935" name="Changement d’échelle…"/>
          <p:cNvSpPr txBox="1"/>
          <p:nvPr/>
        </p:nvSpPr>
        <p:spPr>
          <a:xfrm>
            <a:off x="1062961" y="1467555"/>
            <a:ext cx="3331863" cy="927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pPr>
            <a:r>
              <a:t>Changement d’échelle</a:t>
            </a:r>
          </a:p>
          <a:p>
            <a: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pPr>
            <a:r>
              <a:t>(</a:t>
            </a:r>
            <a:r>
              <a:rPr i="1"/>
              <a:t>image resizing</a:t>
            </a:r>
            <a:r>
              <a:t>)</a:t>
            </a:r>
          </a:p>
        </p:txBody>
      </p:sp>
      <p:pic>
        <p:nvPicPr>
          <p:cNvPr id="936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89031" y="1338862"/>
            <a:ext cx="6890739" cy="9414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39" name="Transformations géométriques"/>
          <p:cNvSpPr txBox="1"/>
          <p:nvPr>
            <p:ph type="title" idx="4294967295"/>
          </p:nvPr>
        </p:nvSpPr>
        <p:spPr>
          <a:xfrm>
            <a:off x="460586" y="9482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Transformations géométriques</a:t>
            </a:r>
          </a:p>
        </p:txBody>
      </p:sp>
      <p:sp>
        <p:nvSpPr>
          <p:cNvPr id="940" name="Changement d’échelle…"/>
          <p:cNvSpPr txBox="1"/>
          <p:nvPr/>
        </p:nvSpPr>
        <p:spPr>
          <a:xfrm>
            <a:off x="1062961" y="1467555"/>
            <a:ext cx="3331863" cy="927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pPr>
            <a:r>
              <a:t>Changement d’échelle</a:t>
            </a:r>
          </a:p>
          <a:p>
            <a: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pPr>
            <a:r>
              <a:t>(</a:t>
            </a:r>
            <a:r>
              <a:rPr i="1"/>
              <a:t>image resizing</a:t>
            </a:r>
            <a:r>
              <a:t>)</a:t>
            </a:r>
          </a:p>
        </p:txBody>
      </p:sp>
      <p:pic>
        <p:nvPicPr>
          <p:cNvPr id="94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7528" y="5558649"/>
            <a:ext cx="8263468" cy="3693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42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10666" y="1460782"/>
            <a:ext cx="7096197" cy="1463041"/>
          </a:xfrm>
          <a:prstGeom prst="rect">
            <a:avLst/>
          </a:prstGeom>
          <a:ln w="12700">
            <a:miter lim="400000"/>
          </a:ln>
        </p:spPr>
      </p:pic>
      <p:sp>
        <p:nvSpPr>
          <p:cNvPr id="943" name="La façon la plus simple est de prendre le voisin le plus proche."/>
          <p:cNvSpPr txBox="1"/>
          <p:nvPr/>
        </p:nvSpPr>
        <p:spPr>
          <a:xfrm>
            <a:off x="674623" y="3750168"/>
            <a:ext cx="7904434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La façon la plus simple est de prendre le voisin le plus proche.  </a:t>
            </a:r>
          </a:p>
        </p:txBody>
      </p:sp>
      <p:grpSp>
        <p:nvGrpSpPr>
          <p:cNvPr id="949" name="Group"/>
          <p:cNvGrpSpPr/>
          <p:nvPr/>
        </p:nvGrpSpPr>
        <p:grpSpPr>
          <a:xfrm>
            <a:off x="9374293" y="2904018"/>
            <a:ext cx="2709335" cy="1986329"/>
            <a:chOff x="0" y="0"/>
            <a:chExt cx="2709333" cy="1986328"/>
          </a:xfrm>
        </p:grpSpPr>
        <p:grpSp>
          <p:nvGrpSpPr>
            <p:cNvPr id="946" name="Group"/>
            <p:cNvGrpSpPr/>
            <p:nvPr/>
          </p:nvGrpSpPr>
          <p:grpSpPr>
            <a:xfrm>
              <a:off x="0" y="22061"/>
              <a:ext cx="2709334" cy="1964268"/>
              <a:chOff x="0" y="0"/>
              <a:chExt cx="2709333" cy="1964266"/>
            </a:xfrm>
          </p:grpSpPr>
          <p:sp>
            <p:nvSpPr>
              <p:cNvPr id="944" name="Rectangle"/>
              <p:cNvSpPr/>
              <p:nvPr/>
            </p:nvSpPr>
            <p:spPr>
              <a:xfrm>
                <a:off x="0" y="0"/>
                <a:ext cx="2709334" cy="1964267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5" name="Line"/>
              <p:cNvSpPr/>
              <p:nvPr/>
            </p:nvSpPr>
            <p:spPr>
              <a:xfrm flipH="1">
                <a:off x="1354666" y="0"/>
                <a:ext cx="1" cy="195353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947" name="(i’,j’)          (i,j)…"/>
            <p:cNvSpPr/>
            <p:nvPr/>
          </p:nvSpPr>
          <p:spPr>
            <a:xfrm>
              <a:off x="31829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spcBef>
                  <a:spcPts val="0"/>
                </a:spcBef>
                <a:buClrTx/>
                <a:defRPr i="1" sz="2400">
                  <a:solidFill>
                    <a:srgbClr val="000000"/>
                  </a:solidFill>
                </a:defRPr>
              </a:pPr>
              <a:r>
                <a:t>(i’,j’)          (i,j)</a:t>
              </a:r>
            </a:p>
            <a:p>
              <a:pPr defTabSz="1300480">
                <a:spcBef>
                  <a:spcPts val="0"/>
                </a:spcBef>
                <a:buClrTx/>
                <a:defRPr i="1" sz="2400">
                  <a:solidFill>
                    <a:srgbClr val="000000"/>
                  </a:solidFill>
                </a:defRPr>
              </a:pPr>
              <a:r>
                <a:t>(0,0)          (0,0)</a:t>
              </a:r>
            </a:p>
            <a:p>
              <a:pPr defTabSz="1300480">
                <a:spcBef>
                  <a:spcPts val="0"/>
                </a:spcBef>
                <a:buClrTx/>
                <a:defRPr i="1" sz="2400">
                  <a:solidFill>
                    <a:srgbClr val="000000"/>
                  </a:solidFill>
                </a:defRPr>
              </a:pPr>
              <a:r>
                <a:t>(1,0)          (2,0)</a:t>
              </a:r>
            </a:p>
            <a:p>
              <a:pPr defTabSz="1300480">
                <a:spcBef>
                  <a:spcPts val="0"/>
                </a:spcBef>
                <a:buClrTx/>
                <a:defRPr i="1" sz="2400">
                  <a:solidFill>
                    <a:srgbClr val="000000"/>
                  </a:solidFill>
                </a:defRPr>
              </a:pPr>
              <a:r>
                <a:t>(2,0)          (4,0)</a:t>
              </a:r>
            </a:p>
            <a:p>
              <a:pPr defTabSz="1300480">
                <a:spcBef>
                  <a:spcPts val="0"/>
                </a:spcBef>
                <a:buClrTx/>
                <a:defRPr i="1" sz="2400">
                  <a:solidFill>
                    <a:srgbClr val="000000"/>
                  </a:solidFill>
                </a:defRPr>
              </a:pPr>
              <a:r>
                <a:t>  …               …</a:t>
              </a:r>
            </a:p>
          </p:txBody>
        </p:sp>
        <p:sp>
          <p:nvSpPr>
            <p:cNvPr id="948" name="Line"/>
            <p:cNvSpPr/>
            <p:nvPr/>
          </p:nvSpPr>
          <p:spPr>
            <a:xfrm>
              <a:off x="0" y="428461"/>
              <a:ext cx="270933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50" name="0"/>
          <p:cNvSpPr txBox="1"/>
          <p:nvPr/>
        </p:nvSpPr>
        <p:spPr>
          <a:xfrm>
            <a:off x="6748046" y="5080000"/>
            <a:ext cx="295149" cy="4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951" name="1"/>
          <p:cNvSpPr txBox="1"/>
          <p:nvPr/>
        </p:nvSpPr>
        <p:spPr>
          <a:xfrm>
            <a:off x="8102713" y="5080000"/>
            <a:ext cx="295149" cy="4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952" name="2"/>
          <p:cNvSpPr txBox="1"/>
          <p:nvPr/>
        </p:nvSpPr>
        <p:spPr>
          <a:xfrm>
            <a:off x="9281272" y="5080000"/>
            <a:ext cx="295149" cy="4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953" name="0"/>
          <p:cNvSpPr txBox="1"/>
          <p:nvPr/>
        </p:nvSpPr>
        <p:spPr>
          <a:xfrm>
            <a:off x="5853966" y="5784426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954" name="1"/>
          <p:cNvSpPr txBox="1"/>
          <p:nvPr/>
        </p:nvSpPr>
        <p:spPr>
          <a:xfrm>
            <a:off x="5853966" y="7166186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955" name="2"/>
          <p:cNvSpPr txBox="1"/>
          <p:nvPr/>
        </p:nvSpPr>
        <p:spPr>
          <a:xfrm>
            <a:off x="5894606" y="8575040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956" name="0"/>
          <p:cNvSpPr txBox="1"/>
          <p:nvPr/>
        </p:nvSpPr>
        <p:spPr>
          <a:xfrm>
            <a:off x="1857699" y="4985173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957" name="1"/>
          <p:cNvSpPr txBox="1"/>
          <p:nvPr/>
        </p:nvSpPr>
        <p:spPr>
          <a:xfrm>
            <a:off x="2453752" y="4985173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958" name="2"/>
          <p:cNvSpPr txBox="1"/>
          <p:nvPr/>
        </p:nvSpPr>
        <p:spPr>
          <a:xfrm>
            <a:off x="3103992" y="4985173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959" name="3"/>
          <p:cNvSpPr txBox="1"/>
          <p:nvPr/>
        </p:nvSpPr>
        <p:spPr>
          <a:xfrm>
            <a:off x="3645859" y="4985173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960" name="4"/>
          <p:cNvSpPr txBox="1"/>
          <p:nvPr/>
        </p:nvSpPr>
        <p:spPr>
          <a:xfrm>
            <a:off x="4228366" y="4985173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961" name="5"/>
          <p:cNvSpPr txBox="1"/>
          <p:nvPr/>
        </p:nvSpPr>
        <p:spPr>
          <a:xfrm>
            <a:off x="4810873" y="4985173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962" name="0"/>
          <p:cNvSpPr txBox="1"/>
          <p:nvPr/>
        </p:nvSpPr>
        <p:spPr>
          <a:xfrm>
            <a:off x="1239068" y="5567679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963" name="1"/>
          <p:cNvSpPr txBox="1"/>
          <p:nvPr/>
        </p:nvSpPr>
        <p:spPr>
          <a:xfrm>
            <a:off x="1252614" y="6150186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964" name="2"/>
          <p:cNvSpPr txBox="1"/>
          <p:nvPr/>
        </p:nvSpPr>
        <p:spPr>
          <a:xfrm>
            <a:off x="1239068" y="6841066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965" name="3"/>
          <p:cNvSpPr txBox="1"/>
          <p:nvPr/>
        </p:nvSpPr>
        <p:spPr>
          <a:xfrm>
            <a:off x="1252614" y="7450666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966" name="4"/>
          <p:cNvSpPr txBox="1"/>
          <p:nvPr/>
        </p:nvSpPr>
        <p:spPr>
          <a:xfrm>
            <a:off x="1239068" y="8141546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967" name="5"/>
          <p:cNvSpPr txBox="1"/>
          <p:nvPr/>
        </p:nvSpPr>
        <p:spPr>
          <a:xfrm>
            <a:off x="1252614" y="8656320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968" name="a"/>
          <p:cNvSpPr txBox="1"/>
          <p:nvPr/>
        </p:nvSpPr>
        <p:spPr>
          <a:xfrm>
            <a:off x="1871246" y="5621866"/>
            <a:ext cx="278033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969" name="b"/>
          <p:cNvSpPr txBox="1"/>
          <p:nvPr/>
        </p:nvSpPr>
        <p:spPr>
          <a:xfrm>
            <a:off x="2467299" y="5621866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970" name="c"/>
          <p:cNvSpPr txBox="1"/>
          <p:nvPr/>
        </p:nvSpPr>
        <p:spPr>
          <a:xfrm>
            <a:off x="3076899" y="5648959"/>
            <a:ext cx="278034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971" name="d"/>
          <p:cNvSpPr txBox="1"/>
          <p:nvPr/>
        </p:nvSpPr>
        <p:spPr>
          <a:xfrm>
            <a:off x="3672952" y="5648959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972" name="e"/>
          <p:cNvSpPr txBox="1"/>
          <p:nvPr/>
        </p:nvSpPr>
        <p:spPr>
          <a:xfrm>
            <a:off x="4255459" y="5648959"/>
            <a:ext cx="278034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973" name="f"/>
          <p:cNvSpPr txBox="1"/>
          <p:nvPr/>
        </p:nvSpPr>
        <p:spPr>
          <a:xfrm>
            <a:off x="4851512" y="5648959"/>
            <a:ext cx="244250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f</a:t>
            </a:r>
          </a:p>
        </p:txBody>
      </p:sp>
      <p:sp>
        <p:nvSpPr>
          <p:cNvPr id="974" name="g"/>
          <p:cNvSpPr txBox="1"/>
          <p:nvPr/>
        </p:nvSpPr>
        <p:spPr>
          <a:xfrm>
            <a:off x="1857699" y="6217920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g</a:t>
            </a:r>
          </a:p>
        </p:txBody>
      </p:sp>
      <p:sp>
        <p:nvSpPr>
          <p:cNvPr id="975" name="g"/>
          <p:cNvSpPr txBox="1"/>
          <p:nvPr/>
        </p:nvSpPr>
        <p:spPr>
          <a:xfrm>
            <a:off x="2453752" y="6217920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g</a:t>
            </a:r>
          </a:p>
        </p:txBody>
      </p:sp>
      <p:sp>
        <p:nvSpPr>
          <p:cNvPr id="976" name="i"/>
          <p:cNvSpPr txBox="1"/>
          <p:nvPr/>
        </p:nvSpPr>
        <p:spPr>
          <a:xfrm>
            <a:off x="3063352" y="6245013"/>
            <a:ext cx="227433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977" name="j"/>
          <p:cNvSpPr txBox="1"/>
          <p:nvPr/>
        </p:nvSpPr>
        <p:spPr>
          <a:xfrm>
            <a:off x="3659406" y="6245013"/>
            <a:ext cx="227432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j</a:t>
            </a:r>
          </a:p>
        </p:txBody>
      </p:sp>
      <p:sp>
        <p:nvSpPr>
          <p:cNvPr id="978" name="k"/>
          <p:cNvSpPr txBox="1"/>
          <p:nvPr/>
        </p:nvSpPr>
        <p:spPr>
          <a:xfrm>
            <a:off x="4241912" y="6245013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k</a:t>
            </a:r>
          </a:p>
        </p:txBody>
      </p:sp>
      <p:sp>
        <p:nvSpPr>
          <p:cNvPr id="979" name="l"/>
          <p:cNvSpPr txBox="1"/>
          <p:nvPr/>
        </p:nvSpPr>
        <p:spPr>
          <a:xfrm>
            <a:off x="4837966" y="6245013"/>
            <a:ext cx="227432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l</a:t>
            </a:r>
          </a:p>
        </p:txBody>
      </p:sp>
      <p:sp>
        <p:nvSpPr>
          <p:cNvPr id="980" name="m"/>
          <p:cNvSpPr txBox="1"/>
          <p:nvPr/>
        </p:nvSpPr>
        <p:spPr>
          <a:xfrm>
            <a:off x="1857699" y="6800426"/>
            <a:ext cx="379832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m</a:t>
            </a:r>
          </a:p>
        </p:txBody>
      </p:sp>
      <p:sp>
        <p:nvSpPr>
          <p:cNvPr id="981" name="n"/>
          <p:cNvSpPr txBox="1"/>
          <p:nvPr/>
        </p:nvSpPr>
        <p:spPr>
          <a:xfrm>
            <a:off x="2453752" y="6800426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n</a:t>
            </a:r>
          </a:p>
        </p:txBody>
      </p:sp>
      <p:sp>
        <p:nvSpPr>
          <p:cNvPr id="982" name="o"/>
          <p:cNvSpPr txBox="1"/>
          <p:nvPr/>
        </p:nvSpPr>
        <p:spPr>
          <a:xfrm>
            <a:off x="3063352" y="6827519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o</a:t>
            </a:r>
          </a:p>
        </p:txBody>
      </p:sp>
      <p:sp>
        <p:nvSpPr>
          <p:cNvPr id="983" name="p"/>
          <p:cNvSpPr txBox="1"/>
          <p:nvPr/>
        </p:nvSpPr>
        <p:spPr>
          <a:xfrm>
            <a:off x="3659406" y="6827519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p</a:t>
            </a:r>
          </a:p>
        </p:txBody>
      </p:sp>
      <p:sp>
        <p:nvSpPr>
          <p:cNvPr id="984" name="q"/>
          <p:cNvSpPr txBox="1"/>
          <p:nvPr/>
        </p:nvSpPr>
        <p:spPr>
          <a:xfrm>
            <a:off x="4241912" y="6827519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q</a:t>
            </a:r>
          </a:p>
        </p:txBody>
      </p:sp>
      <p:sp>
        <p:nvSpPr>
          <p:cNvPr id="985" name="r"/>
          <p:cNvSpPr txBox="1"/>
          <p:nvPr/>
        </p:nvSpPr>
        <p:spPr>
          <a:xfrm>
            <a:off x="4837966" y="6827519"/>
            <a:ext cx="244250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986" name="s"/>
          <p:cNvSpPr txBox="1"/>
          <p:nvPr/>
        </p:nvSpPr>
        <p:spPr>
          <a:xfrm>
            <a:off x="1830606" y="7382933"/>
            <a:ext cx="261365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s</a:t>
            </a:r>
          </a:p>
        </p:txBody>
      </p:sp>
      <p:sp>
        <p:nvSpPr>
          <p:cNvPr id="987" name="t"/>
          <p:cNvSpPr txBox="1"/>
          <p:nvPr/>
        </p:nvSpPr>
        <p:spPr>
          <a:xfrm>
            <a:off x="2426659" y="7382933"/>
            <a:ext cx="227432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t</a:t>
            </a:r>
          </a:p>
        </p:txBody>
      </p:sp>
      <p:sp>
        <p:nvSpPr>
          <p:cNvPr id="988" name="u"/>
          <p:cNvSpPr txBox="1"/>
          <p:nvPr/>
        </p:nvSpPr>
        <p:spPr>
          <a:xfrm>
            <a:off x="3036259" y="7410026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u</a:t>
            </a:r>
          </a:p>
        </p:txBody>
      </p:sp>
      <p:sp>
        <p:nvSpPr>
          <p:cNvPr id="989" name="v"/>
          <p:cNvSpPr txBox="1"/>
          <p:nvPr/>
        </p:nvSpPr>
        <p:spPr>
          <a:xfrm>
            <a:off x="3632312" y="7410026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v</a:t>
            </a:r>
          </a:p>
        </p:txBody>
      </p:sp>
      <p:sp>
        <p:nvSpPr>
          <p:cNvPr id="990" name="w"/>
          <p:cNvSpPr txBox="1"/>
          <p:nvPr/>
        </p:nvSpPr>
        <p:spPr>
          <a:xfrm>
            <a:off x="4214819" y="7410026"/>
            <a:ext cx="362866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w</a:t>
            </a:r>
          </a:p>
        </p:txBody>
      </p:sp>
      <p:sp>
        <p:nvSpPr>
          <p:cNvPr id="991" name="x"/>
          <p:cNvSpPr txBox="1"/>
          <p:nvPr/>
        </p:nvSpPr>
        <p:spPr>
          <a:xfrm>
            <a:off x="4810873" y="7410026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992" name="y"/>
          <p:cNvSpPr txBox="1"/>
          <p:nvPr/>
        </p:nvSpPr>
        <p:spPr>
          <a:xfrm>
            <a:off x="1871246" y="8006080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y</a:t>
            </a:r>
          </a:p>
        </p:txBody>
      </p:sp>
      <p:sp>
        <p:nvSpPr>
          <p:cNvPr id="993" name="z"/>
          <p:cNvSpPr txBox="1"/>
          <p:nvPr/>
        </p:nvSpPr>
        <p:spPr>
          <a:xfrm>
            <a:off x="2467299" y="8006080"/>
            <a:ext cx="278034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z</a:t>
            </a:r>
          </a:p>
        </p:txBody>
      </p:sp>
      <p:sp>
        <p:nvSpPr>
          <p:cNvPr id="994" name="α"/>
          <p:cNvSpPr txBox="1"/>
          <p:nvPr/>
        </p:nvSpPr>
        <p:spPr>
          <a:xfrm>
            <a:off x="3076899" y="8026400"/>
            <a:ext cx="335035" cy="434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995" name="β"/>
          <p:cNvSpPr txBox="1"/>
          <p:nvPr/>
        </p:nvSpPr>
        <p:spPr>
          <a:xfrm>
            <a:off x="3672952" y="8026400"/>
            <a:ext cx="310032" cy="434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996" name="χ"/>
          <p:cNvSpPr txBox="1"/>
          <p:nvPr/>
        </p:nvSpPr>
        <p:spPr>
          <a:xfrm>
            <a:off x="4255459" y="8026400"/>
            <a:ext cx="310032" cy="434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997" name="δ"/>
          <p:cNvSpPr txBox="1"/>
          <p:nvPr/>
        </p:nvSpPr>
        <p:spPr>
          <a:xfrm>
            <a:off x="4851512" y="8026400"/>
            <a:ext cx="293363" cy="434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998" name="ε"/>
          <p:cNvSpPr txBox="1"/>
          <p:nvPr/>
        </p:nvSpPr>
        <p:spPr>
          <a:xfrm>
            <a:off x="1884792" y="8608907"/>
            <a:ext cx="276546" cy="43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999" name="φ"/>
          <p:cNvSpPr txBox="1"/>
          <p:nvPr/>
        </p:nvSpPr>
        <p:spPr>
          <a:xfrm>
            <a:off x="2480846" y="8608907"/>
            <a:ext cx="301548" cy="43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/>
            <a:r>
              <a:t>f</a:t>
            </a:r>
          </a:p>
        </p:txBody>
      </p:sp>
      <p:sp>
        <p:nvSpPr>
          <p:cNvPr id="1000" name="γ"/>
          <p:cNvSpPr txBox="1"/>
          <p:nvPr/>
        </p:nvSpPr>
        <p:spPr>
          <a:xfrm>
            <a:off x="3090446" y="8636000"/>
            <a:ext cx="268062" cy="434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/>
            <a:r>
              <a:t>g</a:t>
            </a:r>
          </a:p>
        </p:txBody>
      </p:sp>
      <p:sp>
        <p:nvSpPr>
          <p:cNvPr id="1001" name="η"/>
          <p:cNvSpPr txBox="1"/>
          <p:nvPr/>
        </p:nvSpPr>
        <p:spPr>
          <a:xfrm>
            <a:off x="3686499" y="8636000"/>
            <a:ext cx="326552" cy="434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/>
            <a:r>
              <a:t>h</a:t>
            </a:r>
          </a:p>
        </p:txBody>
      </p:sp>
      <p:sp>
        <p:nvSpPr>
          <p:cNvPr id="1002" name="ι"/>
          <p:cNvSpPr txBox="1"/>
          <p:nvPr/>
        </p:nvSpPr>
        <p:spPr>
          <a:xfrm>
            <a:off x="4269006" y="8636000"/>
            <a:ext cx="243059" cy="434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1003" name="ϕ"/>
          <p:cNvSpPr txBox="1"/>
          <p:nvPr/>
        </p:nvSpPr>
        <p:spPr>
          <a:xfrm>
            <a:off x="4865059" y="8636000"/>
            <a:ext cx="326552" cy="434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/>
            <a:r>
              <a:t>j</a:t>
            </a:r>
          </a:p>
        </p:txBody>
      </p:sp>
      <p:sp>
        <p:nvSpPr>
          <p:cNvPr id="1004" name="a"/>
          <p:cNvSpPr txBox="1"/>
          <p:nvPr/>
        </p:nvSpPr>
        <p:spPr>
          <a:xfrm>
            <a:off x="6734499" y="5933440"/>
            <a:ext cx="278034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1005" name="c"/>
          <p:cNvSpPr txBox="1"/>
          <p:nvPr/>
        </p:nvSpPr>
        <p:spPr>
          <a:xfrm>
            <a:off x="8021432" y="5919893"/>
            <a:ext cx="278034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1006" name="e"/>
          <p:cNvSpPr txBox="1"/>
          <p:nvPr/>
        </p:nvSpPr>
        <p:spPr>
          <a:xfrm>
            <a:off x="9227086" y="5919893"/>
            <a:ext cx="278034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1007" name="m"/>
          <p:cNvSpPr txBox="1"/>
          <p:nvPr/>
        </p:nvSpPr>
        <p:spPr>
          <a:xfrm>
            <a:off x="6748046" y="7139093"/>
            <a:ext cx="379832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m</a:t>
            </a:r>
          </a:p>
        </p:txBody>
      </p:sp>
      <p:sp>
        <p:nvSpPr>
          <p:cNvPr id="1008" name="o"/>
          <p:cNvSpPr txBox="1"/>
          <p:nvPr/>
        </p:nvSpPr>
        <p:spPr>
          <a:xfrm>
            <a:off x="8034979" y="7125546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o</a:t>
            </a:r>
          </a:p>
        </p:txBody>
      </p:sp>
      <p:sp>
        <p:nvSpPr>
          <p:cNvPr id="1009" name="q"/>
          <p:cNvSpPr txBox="1"/>
          <p:nvPr/>
        </p:nvSpPr>
        <p:spPr>
          <a:xfrm>
            <a:off x="9240632" y="7125546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q</a:t>
            </a:r>
          </a:p>
        </p:txBody>
      </p:sp>
      <p:sp>
        <p:nvSpPr>
          <p:cNvPr id="1010" name="y"/>
          <p:cNvSpPr txBox="1"/>
          <p:nvPr/>
        </p:nvSpPr>
        <p:spPr>
          <a:xfrm>
            <a:off x="6788686" y="8304107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y</a:t>
            </a:r>
          </a:p>
        </p:txBody>
      </p:sp>
      <p:sp>
        <p:nvSpPr>
          <p:cNvPr id="1011" name="α"/>
          <p:cNvSpPr txBox="1"/>
          <p:nvPr/>
        </p:nvSpPr>
        <p:spPr>
          <a:xfrm>
            <a:off x="8075619" y="8283786"/>
            <a:ext cx="335035" cy="43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1012" name="χ"/>
          <p:cNvSpPr txBox="1"/>
          <p:nvPr/>
        </p:nvSpPr>
        <p:spPr>
          <a:xfrm>
            <a:off x="9281272" y="8283786"/>
            <a:ext cx="310032" cy="43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/>
            <a:r>
              <a:t>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15" name="La façon la plus simple est de prendre le voisin le plus proche."/>
          <p:cNvSpPr txBox="1"/>
          <p:nvPr/>
        </p:nvSpPr>
        <p:spPr>
          <a:xfrm>
            <a:off x="1124792" y="2972783"/>
            <a:ext cx="7904433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La façon la plus simple est de prendre le voisin le plus proche.  </a:t>
            </a:r>
          </a:p>
        </p:txBody>
      </p:sp>
      <p:sp>
        <p:nvSpPr>
          <p:cNvPr id="1016" name="Transformations géométriques"/>
          <p:cNvSpPr txBox="1"/>
          <p:nvPr>
            <p:ph type="title" idx="4294967295"/>
          </p:nvPr>
        </p:nvSpPr>
        <p:spPr>
          <a:xfrm>
            <a:off x="460586" y="-162561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Transformations géométriques</a:t>
            </a:r>
          </a:p>
        </p:txBody>
      </p:sp>
      <p:grpSp>
        <p:nvGrpSpPr>
          <p:cNvPr id="1022" name="Group"/>
          <p:cNvGrpSpPr/>
          <p:nvPr/>
        </p:nvGrpSpPr>
        <p:grpSpPr>
          <a:xfrm>
            <a:off x="4813227" y="3600366"/>
            <a:ext cx="2709334" cy="1996158"/>
            <a:chOff x="0" y="0"/>
            <a:chExt cx="2709333" cy="1996157"/>
          </a:xfrm>
        </p:grpSpPr>
        <p:grpSp>
          <p:nvGrpSpPr>
            <p:cNvPr id="1019" name="Group"/>
            <p:cNvGrpSpPr/>
            <p:nvPr/>
          </p:nvGrpSpPr>
          <p:grpSpPr>
            <a:xfrm>
              <a:off x="0" y="31891"/>
              <a:ext cx="2709334" cy="1964267"/>
              <a:chOff x="0" y="0"/>
              <a:chExt cx="2709333" cy="1964266"/>
            </a:xfrm>
          </p:grpSpPr>
          <p:sp>
            <p:nvSpPr>
              <p:cNvPr id="1017" name="Rectangle"/>
              <p:cNvSpPr/>
              <p:nvPr/>
            </p:nvSpPr>
            <p:spPr>
              <a:xfrm>
                <a:off x="0" y="0"/>
                <a:ext cx="2709334" cy="1964267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8" name="Line"/>
              <p:cNvSpPr/>
              <p:nvPr/>
            </p:nvSpPr>
            <p:spPr>
              <a:xfrm flipH="1">
                <a:off x="1354666" y="0"/>
                <a:ext cx="1" cy="195353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20" name="(i’,j’)          (i,j)…"/>
            <p:cNvSpPr/>
            <p:nvPr/>
          </p:nvSpPr>
          <p:spPr>
            <a:xfrm>
              <a:off x="31829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spcBef>
                  <a:spcPts val="0"/>
                </a:spcBef>
                <a:buClrTx/>
                <a:defRPr i="1" sz="2400">
                  <a:solidFill>
                    <a:srgbClr val="000000"/>
                  </a:solidFill>
                </a:defRPr>
              </a:pPr>
              <a:r>
                <a:t>(i’,j’)          (i,j)</a:t>
              </a:r>
            </a:p>
            <a:p>
              <a:pPr defTabSz="1300480">
                <a:spcBef>
                  <a:spcPts val="0"/>
                </a:spcBef>
                <a:buClrTx/>
                <a:defRPr i="1" sz="2400">
                  <a:solidFill>
                    <a:srgbClr val="000000"/>
                  </a:solidFill>
                </a:defRPr>
              </a:pPr>
              <a:r>
                <a:t>(0,0)          (0,0)</a:t>
              </a:r>
            </a:p>
            <a:p>
              <a:pPr defTabSz="1300480">
                <a:spcBef>
                  <a:spcPts val="0"/>
                </a:spcBef>
                <a:buClrTx/>
                <a:defRPr i="1" sz="2400">
                  <a:solidFill>
                    <a:srgbClr val="000000"/>
                  </a:solidFill>
                </a:defRPr>
              </a:pPr>
              <a:r>
                <a:t>(1,0)          (2,0)</a:t>
              </a:r>
            </a:p>
            <a:p>
              <a:pPr defTabSz="1300480">
                <a:spcBef>
                  <a:spcPts val="0"/>
                </a:spcBef>
                <a:buClrTx/>
                <a:defRPr i="1" sz="2400">
                  <a:solidFill>
                    <a:srgbClr val="000000"/>
                  </a:solidFill>
                </a:defRPr>
              </a:pPr>
              <a:r>
                <a:t>(2,0)          (4,0)</a:t>
              </a:r>
            </a:p>
            <a:p>
              <a:pPr defTabSz="1300480">
                <a:spcBef>
                  <a:spcPts val="0"/>
                </a:spcBef>
                <a:buClrTx/>
                <a:defRPr i="1" sz="2400">
                  <a:solidFill>
                    <a:srgbClr val="000000"/>
                  </a:solidFill>
                </a:defRPr>
              </a:pPr>
              <a:r>
                <a:t>  …               …</a:t>
              </a:r>
            </a:p>
          </p:txBody>
        </p:sp>
        <p:sp>
          <p:nvSpPr>
            <p:cNvPr id="1021" name="Line"/>
            <p:cNvSpPr/>
            <p:nvPr/>
          </p:nvSpPr>
          <p:spPr>
            <a:xfrm>
              <a:off x="0" y="438291"/>
              <a:ext cx="270933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36" name="Group"/>
          <p:cNvGrpSpPr/>
          <p:nvPr/>
        </p:nvGrpSpPr>
        <p:grpSpPr>
          <a:xfrm>
            <a:off x="1562382" y="5764106"/>
            <a:ext cx="10917799" cy="2738686"/>
            <a:chOff x="0" y="0"/>
            <a:chExt cx="10917798" cy="2738684"/>
          </a:xfrm>
        </p:grpSpPr>
        <p:grpSp>
          <p:nvGrpSpPr>
            <p:cNvPr id="1025" name="Group"/>
            <p:cNvGrpSpPr/>
            <p:nvPr/>
          </p:nvGrpSpPr>
          <p:grpSpPr>
            <a:xfrm>
              <a:off x="0" y="51928"/>
              <a:ext cx="2686756" cy="2686757"/>
              <a:chOff x="0" y="0"/>
              <a:chExt cx="2686755" cy="2686755"/>
            </a:xfrm>
          </p:grpSpPr>
          <p:pic>
            <p:nvPicPr>
              <p:cNvPr id="1023" name="image.png" descr="image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2686756" cy="26867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24" name="Rectangle"/>
              <p:cNvSpPr/>
              <p:nvPr/>
            </p:nvSpPr>
            <p:spPr>
              <a:xfrm>
                <a:off x="645724" y="1688817"/>
                <a:ext cx="731521" cy="690881"/>
              </a:xfrm>
              <a:prstGeom prst="rect">
                <a:avLst/>
              </a:prstGeom>
              <a:noFill/>
              <a:ln w="38100" cap="flat">
                <a:solidFill>
                  <a:srgbClr val="FF000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028" name="Group"/>
            <p:cNvGrpSpPr/>
            <p:nvPr/>
          </p:nvGrpSpPr>
          <p:grpSpPr>
            <a:xfrm>
              <a:off x="3544711" y="553155"/>
              <a:ext cx="2404534" cy="2081672"/>
              <a:chOff x="0" y="0"/>
              <a:chExt cx="2404533" cy="2081671"/>
            </a:xfrm>
          </p:grpSpPr>
          <p:pic>
            <p:nvPicPr>
              <p:cNvPr id="1026" name="image.png" descr="imag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320" y="0"/>
                <a:ext cx="2400214" cy="20771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27" name="Rectangle"/>
              <p:cNvSpPr/>
              <p:nvPr/>
            </p:nvSpPr>
            <p:spPr>
              <a:xfrm>
                <a:off x="-1" y="22577"/>
                <a:ext cx="2398054" cy="2059095"/>
              </a:xfrm>
              <a:prstGeom prst="rect">
                <a:avLst/>
              </a:prstGeom>
              <a:noFill/>
              <a:ln w="38100" cap="flat">
                <a:solidFill>
                  <a:srgbClr val="FF000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29" name="f(x,y)"/>
            <p:cNvSpPr txBox="1"/>
            <p:nvPr/>
          </p:nvSpPr>
          <p:spPr>
            <a:xfrm>
              <a:off x="4548970" y="13546"/>
              <a:ext cx="724332" cy="4483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i="1"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f(x,y)</a:t>
              </a:r>
            </a:p>
          </p:txBody>
        </p:sp>
        <p:sp>
          <p:nvSpPr>
            <p:cNvPr id="1030" name="f’(x,y)"/>
            <p:cNvSpPr txBox="1"/>
            <p:nvPr/>
          </p:nvSpPr>
          <p:spPr>
            <a:xfrm>
              <a:off x="7231211" y="0"/>
              <a:ext cx="843022" cy="4483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i="1"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f’(x,y)</a:t>
              </a:r>
            </a:p>
          </p:txBody>
        </p:sp>
        <p:sp>
          <p:nvSpPr>
            <p:cNvPr id="1031" name="Aliassing…"/>
            <p:cNvSpPr txBox="1"/>
            <p:nvPr/>
          </p:nvSpPr>
          <p:spPr>
            <a:xfrm>
              <a:off x="9623567" y="1438897"/>
              <a:ext cx="1294232" cy="80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  <a:r>
                <a:t>Aliassing</a:t>
              </a:r>
            </a:p>
            <a:p>
              <a: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  <a:r>
                <a:t>(Moiré)</a:t>
              </a:r>
            </a:p>
          </p:txBody>
        </p:sp>
        <p:grpSp>
          <p:nvGrpSpPr>
            <p:cNvPr id="1034" name="Group"/>
            <p:cNvGrpSpPr/>
            <p:nvPr/>
          </p:nvGrpSpPr>
          <p:grpSpPr>
            <a:xfrm>
              <a:off x="6321778" y="553155"/>
              <a:ext cx="2370667" cy="2117797"/>
              <a:chOff x="0" y="0"/>
              <a:chExt cx="2370666" cy="2117795"/>
            </a:xfrm>
          </p:grpSpPr>
          <p:pic>
            <p:nvPicPr>
              <p:cNvPr id="1032" name="image.png" descr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2370667" cy="21177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33" name="Rectangle"/>
              <p:cNvSpPr/>
              <p:nvPr/>
            </p:nvSpPr>
            <p:spPr>
              <a:xfrm>
                <a:off x="-1" y="8973"/>
                <a:ext cx="2356035" cy="2099850"/>
              </a:xfrm>
              <a:prstGeom prst="rect">
                <a:avLst/>
              </a:prstGeom>
              <a:noFill/>
              <a:ln w="38100" cap="flat">
                <a:solidFill>
                  <a:srgbClr val="FF000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35" name="Line"/>
            <p:cNvSpPr/>
            <p:nvPr/>
          </p:nvSpPr>
          <p:spPr>
            <a:xfrm flipH="1" flipV="1">
              <a:off x="7500337" y="1280160"/>
              <a:ext cx="2059094" cy="379307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37" name="Changement d’échelle…"/>
          <p:cNvSpPr txBox="1"/>
          <p:nvPr/>
        </p:nvSpPr>
        <p:spPr>
          <a:xfrm>
            <a:off x="1062961" y="1467555"/>
            <a:ext cx="3331863" cy="927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pPr>
            <a:r>
              <a:t>Changement d’échelle</a:t>
            </a:r>
          </a:p>
          <a:p>
            <a: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pPr>
            <a:r>
              <a:t>(</a:t>
            </a:r>
            <a:r>
              <a:rPr i="1"/>
              <a:t>image resizing</a:t>
            </a:r>
            <a:r>
              <a:t>)</a:t>
            </a:r>
          </a:p>
        </p:txBody>
      </p:sp>
      <p:pic>
        <p:nvPicPr>
          <p:cNvPr id="1038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98062" y="1043093"/>
            <a:ext cx="6951699" cy="1914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41" name="La façon la plus simple est de prendre le voisin le plus proche."/>
          <p:cNvSpPr txBox="1"/>
          <p:nvPr/>
        </p:nvSpPr>
        <p:spPr>
          <a:xfrm>
            <a:off x="1148757" y="2946604"/>
            <a:ext cx="7904433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La façon la plus simple est de prendre le voisin le plus proche.  </a:t>
            </a:r>
          </a:p>
        </p:txBody>
      </p:sp>
      <p:grpSp>
        <p:nvGrpSpPr>
          <p:cNvPr id="1047" name="Group"/>
          <p:cNvGrpSpPr/>
          <p:nvPr/>
        </p:nvGrpSpPr>
        <p:grpSpPr>
          <a:xfrm>
            <a:off x="4748896" y="3566159"/>
            <a:ext cx="2709335" cy="2034259"/>
            <a:chOff x="0" y="35946"/>
            <a:chExt cx="2709333" cy="2034257"/>
          </a:xfrm>
        </p:grpSpPr>
        <p:grpSp>
          <p:nvGrpSpPr>
            <p:cNvPr id="1044" name="Group"/>
            <p:cNvGrpSpPr/>
            <p:nvPr/>
          </p:nvGrpSpPr>
          <p:grpSpPr>
            <a:xfrm>
              <a:off x="-1" y="105938"/>
              <a:ext cx="2709335" cy="1964267"/>
              <a:chOff x="0" y="0"/>
              <a:chExt cx="2709333" cy="1964266"/>
            </a:xfrm>
          </p:grpSpPr>
          <p:sp>
            <p:nvSpPr>
              <p:cNvPr id="1042" name="Rectangle"/>
              <p:cNvSpPr/>
              <p:nvPr/>
            </p:nvSpPr>
            <p:spPr>
              <a:xfrm>
                <a:off x="0" y="0"/>
                <a:ext cx="2709334" cy="1964267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3" name="Line"/>
              <p:cNvSpPr/>
              <p:nvPr/>
            </p:nvSpPr>
            <p:spPr>
              <a:xfrm flipH="1">
                <a:off x="1354666" y="0"/>
                <a:ext cx="1" cy="195353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45" name="(i’,j’)          (i,j)…"/>
            <p:cNvSpPr txBox="1"/>
            <p:nvPr/>
          </p:nvSpPr>
          <p:spPr>
            <a:xfrm>
              <a:off x="155335" y="35946"/>
              <a:ext cx="2072752" cy="1831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spcBef>
                  <a:spcPts val="0"/>
                </a:spcBef>
                <a:buClrTx/>
                <a:defRPr i="1" sz="2400">
                  <a:solidFill>
                    <a:srgbClr val="000000"/>
                  </a:solidFill>
                </a:defRPr>
              </a:pPr>
              <a:r>
                <a:t>(i’,j’)          (i,j)</a:t>
              </a:r>
            </a:p>
            <a:p>
              <a:pPr defTabSz="1300480">
                <a:spcBef>
                  <a:spcPts val="0"/>
                </a:spcBef>
                <a:buClrTx/>
                <a:defRPr i="1" sz="2400">
                  <a:solidFill>
                    <a:srgbClr val="000000"/>
                  </a:solidFill>
                </a:defRPr>
              </a:pPr>
              <a:r>
                <a:t>(0,0)          (0,0)</a:t>
              </a:r>
            </a:p>
            <a:p>
              <a:pPr defTabSz="1300480">
                <a:spcBef>
                  <a:spcPts val="0"/>
                </a:spcBef>
                <a:buClrTx/>
                <a:defRPr i="1" sz="2400">
                  <a:solidFill>
                    <a:srgbClr val="000000"/>
                  </a:solidFill>
                </a:defRPr>
              </a:pPr>
              <a:r>
                <a:t>(1,0)          (2,0)</a:t>
              </a:r>
            </a:p>
            <a:p>
              <a:pPr defTabSz="1300480">
                <a:spcBef>
                  <a:spcPts val="0"/>
                </a:spcBef>
                <a:buClrTx/>
                <a:defRPr i="1" sz="2400">
                  <a:solidFill>
                    <a:srgbClr val="000000"/>
                  </a:solidFill>
                </a:defRPr>
              </a:pPr>
              <a:r>
                <a:t>(2,0)          (4,0)</a:t>
              </a:r>
            </a:p>
            <a:p>
              <a:pPr defTabSz="1300480">
                <a:spcBef>
                  <a:spcPts val="0"/>
                </a:spcBef>
                <a:buClrTx/>
                <a:defRPr i="1" sz="2400">
                  <a:solidFill>
                    <a:srgbClr val="000000"/>
                  </a:solidFill>
                </a:defRPr>
              </a:pPr>
              <a:r>
                <a:t>  …               …</a:t>
              </a:r>
            </a:p>
          </p:txBody>
        </p:sp>
        <p:sp>
          <p:nvSpPr>
            <p:cNvPr id="1046" name="Line"/>
            <p:cNvSpPr/>
            <p:nvPr/>
          </p:nvSpPr>
          <p:spPr>
            <a:xfrm>
              <a:off x="0" y="476391"/>
              <a:ext cx="270933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48" name="f’(x,y)"/>
          <p:cNvSpPr txBox="1"/>
          <p:nvPr/>
        </p:nvSpPr>
        <p:spPr>
          <a:xfrm>
            <a:off x="7312490" y="7997049"/>
            <a:ext cx="843023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f’(x,y)</a:t>
            </a:r>
          </a:p>
        </p:txBody>
      </p:sp>
      <p:sp>
        <p:nvSpPr>
          <p:cNvPr id="1049" name="Les pixels aux coordonnées impaires dans f(x,y) ne sont pas sollicités.  Une telle approche…"/>
          <p:cNvSpPr txBox="1"/>
          <p:nvPr/>
        </p:nvSpPr>
        <p:spPr>
          <a:xfrm>
            <a:off x="706232" y="5876995"/>
            <a:ext cx="11112126" cy="80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Les pixels aux </a:t>
            </a:r>
            <a:r>
              <a:t>coordonnées impaires dans </a:t>
            </a:r>
            <a:r>
              <a:rPr i="1"/>
              <a:t>f(x,y)</a:t>
            </a:r>
            <a:r>
              <a:t> ne sont pas sollicités.  Une telle approche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porte le nom de « </a:t>
            </a:r>
            <a:r>
              <a:rPr b="1"/>
              <a:t>décimation</a:t>
            </a:r>
            <a:r>
              <a:t> » lorsque </a:t>
            </a:r>
          </a:p>
        </p:txBody>
      </p:sp>
      <p:pic>
        <p:nvPicPr>
          <p:cNvPr id="1050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497" y="2463235"/>
            <a:ext cx="1546579" cy="426721"/>
          </a:xfrm>
          <a:prstGeom prst="rect">
            <a:avLst/>
          </a:prstGeom>
          <a:ln w="12700">
            <a:miter lim="400000"/>
          </a:ln>
        </p:spPr>
      </p:pic>
      <p:sp>
        <p:nvSpPr>
          <p:cNvPr id="1051" name="f(x,y)"/>
          <p:cNvSpPr txBox="1"/>
          <p:nvPr/>
        </p:nvSpPr>
        <p:spPr>
          <a:xfrm>
            <a:off x="4508330" y="7997049"/>
            <a:ext cx="724332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f(x,y)</a:t>
            </a:r>
          </a:p>
        </p:txBody>
      </p:sp>
      <p:sp>
        <p:nvSpPr>
          <p:cNvPr id="1052" name="Rectangle"/>
          <p:cNvSpPr/>
          <p:nvPr/>
        </p:nvSpPr>
        <p:spPr>
          <a:xfrm>
            <a:off x="5879253" y="8006080"/>
            <a:ext cx="731521" cy="568961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053" name="Line"/>
          <p:cNvSpPr/>
          <p:nvPr/>
        </p:nvSpPr>
        <p:spPr>
          <a:xfrm>
            <a:off x="6312746" y="8060266"/>
            <a:ext cx="1" cy="43349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054" name="2"/>
          <p:cNvSpPr txBox="1"/>
          <p:nvPr/>
        </p:nvSpPr>
        <p:spPr>
          <a:xfrm>
            <a:off x="5962339" y="7997049"/>
            <a:ext cx="2824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1055" name="Line"/>
          <p:cNvSpPr/>
          <p:nvPr/>
        </p:nvSpPr>
        <p:spPr>
          <a:xfrm>
            <a:off x="5269653" y="8290559"/>
            <a:ext cx="501227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056" name="Line"/>
          <p:cNvSpPr/>
          <p:nvPr/>
        </p:nvSpPr>
        <p:spPr>
          <a:xfrm>
            <a:off x="6719146" y="8263466"/>
            <a:ext cx="501228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pic>
        <p:nvPicPr>
          <p:cNvPr id="1057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62133" y="6235982"/>
            <a:ext cx="4398152" cy="792481"/>
          </a:xfrm>
          <a:prstGeom prst="rect">
            <a:avLst/>
          </a:prstGeom>
          <a:ln w="12700">
            <a:miter lim="400000"/>
          </a:ln>
        </p:spPr>
      </p:pic>
      <p:sp>
        <p:nvSpPr>
          <p:cNvPr id="1058" name="Changement d’échelle…"/>
          <p:cNvSpPr txBox="1"/>
          <p:nvPr/>
        </p:nvSpPr>
        <p:spPr>
          <a:xfrm>
            <a:off x="1062961" y="1467555"/>
            <a:ext cx="3331863" cy="927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pPr>
            <a:r>
              <a:t>Changement d’échelle</a:t>
            </a:r>
          </a:p>
          <a:p>
            <a: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pPr>
            <a:r>
              <a:t>(</a:t>
            </a:r>
            <a:r>
              <a:rPr i="1"/>
              <a:t>image resizing</a:t>
            </a:r>
            <a:r>
              <a:t>)</a:t>
            </a:r>
          </a:p>
        </p:txBody>
      </p:sp>
      <p:sp>
        <p:nvSpPr>
          <p:cNvPr id="1059" name="Transformations géométriques"/>
          <p:cNvSpPr txBox="1"/>
          <p:nvPr>
            <p:ph type="title" idx="4294967295"/>
          </p:nvPr>
        </p:nvSpPr>
        <p:spPr>
          <a:xfrm>
            <a:off x="460586" y="-189654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Transformations géométriques</a:t>
            </a:r>
          </a:p>
        </p:txBody>
      </p:sp>
      <p:pic>
        <p:nvPicPr>
          <p:cNvPr id="1060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98062" y="1015999"/>
            <a:ext cx="6951699" cy="1914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075" name="Group"/>
          <p:cNvGrpSpPr/>
          <p:nvPr/>
        </p:nvGrpSpPr>
        <p:grpSpPr>
          <a:xfrm>
            <a:off x="6933972" y="4064000"/>
            <a:ext cx="1262674" cy="1205654"/>
            <a:chOff x="0" y="0"/>
            <a:chExt cx="1262673" cy="1205653"/>
          </a:xfrm>
        </p:grpSpPr>
        <p:grpSp>
          <p:nvGrpSpPr>
            <p:cNvPr id="1068" name="Group"/>
            <p:cNvGrpSpPr/>
            <p:nvPr/>
          </p:nvGrpSpPr>
          <p:grpSpPr>
            <a:xfrm>
              <a:off x="1920" y="0"/>
              <a:ext cx="1250810" cy="1205654"/>
              <a:chOff x="0" y="0"/>
              <a:chExt cx="1250808" cy="1205653"/>
            </a:xfrm>
          </p:grpSpPr>
          <p:sp>
            <p:nvSpPr>
              <p:cNvPr id="1063" name="Line"/>
              <p:cNvSpPr/>
              <p:nvPr/>
            </p:nvSpPr>
            <p:spPr>
              <a:xfrm flipH="1">
                <a:off x="-1" y="3876"/>
                <a:ext cx="2" cy="120177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4" name="Line"/>
              <p:cNvSpPr/>
              <p:nvPr/>
            </p:nvSpPr>
            <p:spPr>
              <a:xfrm flipH="1">
                <a:off x="310419" y="3876"/>
                <a:ext cx="1" cy="120177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5" name="Line"/>
              <p:cNvSpPr/>
              <p:nvPr/>
            </p:nvSpPr>
            <p:spPr>
              <a:xfrm flipH="1">
                <a:off x="629969" y="0"/>
                <a:ext cx="1" cy="120177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6" name="Line"/>
              <p:cNvSpPr/>
              <p:nvPr/>
            </p:nvSpPr>
            <p:spPr>
              <a:xfrm flipH="1">
                <a:off x="949519" y="3876"/>
                <a:ext cx="1" cy="120177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7" name="Line"/>
              <p:cNvSpPr/>
              <p:nvPr/>
            </p:nvSpPr>
            <p:spPr>
              <a:xfrm flipH="1">
                <a:off x="1250808" y="3876"/>
                <a:ext cx="1" cy="120177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074" name="Group"/>
            <p:cNvGrpSpPr/>
            <p:nvPr/>
          </p:nvGrpSpPr>
          <p:grpSpPr>
            <a:xfrm>
              <a:off x="-1" y="639"/>
              <a:ext cx="1262675" cy="1193557"/>
              <a:chOff x="0" y="0"/>
              <a:chExt cx="1262673" cy="1193555"/>
            </a:xfrm>
          </p:grpSpPr>
          <p:sp>
            <p:nvSpPr>
              <p:cNvPr id="1069" name="Line"/>
              <p:cNvSpPr/>
              <p:nvPr/>
            </p:nvSpPr>
            <p:spPr>
              <a:xfrm flipH="1">
                <a:off x="-1" y="0"/>
                <a:ext cx="1255776" cy="597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0" name="Line"/>
              <p:cNvSpPr/>
              <p:nvPr/>
            </p:nvSpPr>
            <p:spPr>
              <a:xfrm flipH="1">
                <a:off x="1403" y="294727"/>
                <a:ext cx="1255775" cy="597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1" name="Line"/>
              <p:cNvSpPr/>
              <p:nvPr/>
            </p:nvSpPr>
            <p:spPr>
              <a:xfrm flipH="1">
                <a:off x="6898" y="598103"/>
                <a:ext cx="1255776" cy="597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2" name="Line"/>
              <p:cNvSpPr/>
              <p:nvPr/>
            </p:nvSpPr>
            <p:spPr>
              <a:xfrm flipH="1">
                <a:off x="4291" y="901518"/>
                <a:ext cx="1255776" cy="597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3" name="Line"/>
              <p:cNvSpPr/>
              <p:nvPr/>
            </p:nvSpPr>
            <p:spPr>
              <a:xfrm flipH="1">
                <a:off x="5653" y="1187577"/>
                <a:ext cx="1255776" cy="597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128" name="Group"/>
          <p:cNvGrpSpPr/>
          <p:nvPr/>
        </p:nvGrpSpPr>
        <p:grpSpPr>
          <a:xfrm>
            <a:off x="4158301" y="4064000"/>
            <a:ext cx="1193539" cy="1205654"/>
            <a:chOff x="0" y="0"/>
            <a:chExt cx="1193537" cy="1205653"/>
          </a:xfrm>
        </p:grpSpPr>
        <p:grpSp>
          <p:nvGrpSpPr>
            <p:cNvPr id="1088" name="Group"/>
            <p:cNvGrpSpPr/>
            <p:nvPr/>
          </p:nvGrpSpPr>
          <p:grpSpPr>
            <a:xfrm>
              <a:off x="0" y="0"/>
              <a:ext cx="599743" cy="609601"/>
              <a:chOff x="0" y="0"/>
              <a:chExt cx="599742" cy="609600"/>
            </a:xfrm>
          </p:grpSpPr>
          <p:grpSp>
            <p:nvGrpSpPr>
              <p:cNvPr id="1081" name="Group"/>
              <p:cNvGrpSpPr/>
              <p:nvPr/>
            </p:nvGrpSpPr>
            <p:grpSpPr>
              <a:xfrm>
                <a:off x="525" y="0"/>
                <a:ext cx="594128" cy="609601"/>
                <a:chOff x="0" y="0"/>
                <a:chExt cx="594127" cy="609600"/>
              </a:xfrm>
            </p:grpSpPr>
            <p:sp>
              <p:nvSpPr>
                <p:cNvPr id="1076" name="Line"/>
                <p:cNvSpPr/>
                <p:nvPr/>
              </p:nvSpPr>
              <p:spPr>
                <a:xfrm flipH="1">
                  <a:off x="-1" y="1960"/>
                  <a:ext cx="2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77" name="Line"/>
                <p:cNvSpPr/>
                <p:nvPr/>
              </p:nvSpPr>
              <p:spPr>
                <a:xfrm flipH="1">
                  <a:off x="14744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78" name="Line"/>
                <p:cNvSpPr/>
                <p:nvPr/>
              </p:nvSpPr>
              <p:spPr>
                <a:xfrm flipH="1">
                  <a:off x="299231" y="0"/>
                  <a:ext cx="1" cy="6076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79" name="Line"/>
                <p:cNvSpPr/>
                <p:nvPr/>
              </p:nvSpPr>
              <p:spPr>
                <a:xfrm flipH="1">
                  <a:off x="451016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80" name="Line"/>
                <p:cNvSpPr/>
                <p:nvPr/>
              </p:nvSpPr>
              <p:spPr>
                <a:xfrm flipH="1">
                  <a:off x="59412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grpSp>
            <p:nvGrpSpPr>
              <p:cNvPr id="1087" name="Group"/>
              <p:cNvGrpSpPr/>
              <p:nvPr/>
            </p:nvGrpSpPr>
            <p:grpSpPr>
              <a:xfrm>
                <a:off x="0" y="527"/>
                <a:ext cx="599743" cy="602486"/>
                <a:chOff x="0" y="0"/>
                <a:chExt cx="599742" cy="602485"/>
              </a:xfrm>
            </p:grpSpPr>
            <p:sp>
              <p:nvSpPr>
                <p:cNvPr id="1082" name="Line"/>
                <p:cNvSpPr/>
                <p:nvPr/>
              </p:nvSpPr>
              <p:spPr>
                <a:xfrm flipH="1">
                  <a:off x="0" y="0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83" name="Line"/>
                <p:cNvSpPr/>
                <p:nvPr/>
              </p:nvSpPr>
              <p:spPr>
                <a:xfrm flipH="1">
                  <a:off x="708" y="148817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84" name="Line"/>
                <p:cNvSpPr/>
                <p:nvPr/>
              </p:nvSpPr>
              <p:spPr>
                <a:xfrm flipH="1">
                  <a:off x="3361" y="302002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85" name="Line"/>
                <p:cNvSpPr/>
                <p:nvPr/>
              </p:nvSpPr>
              <p:spPr>
                <a:xfrm flipH="1">
                  <a:off x="2167" y="455206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86" name="Line"/>
                <p:cNvSpPr/>
                <p:nvPr/>
              </p:nvSpPr>
              <p:spPr>
                <a:xfrm flipH="1">
                  <a:off x="2854" y="599646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grpSp>
          <p:nvGrpSpPr>
            <p:cNvPr id="1101" name="Group"/>
            <p:cNvGrpSpPr/>
            <p:nvPr/>
          </p:nvGrpSpPr>
          <p:grpSpPr>
            <a:xfrm>
              <a:off x="593795" y="0"/>
              <a:ext cx="599743" cy="609601"/>
              <a:chOff x="0" y="0"/>
              <a:chExt cx="599742" cy="609600"/>
            </a:xfrm>
          </p:grpSpPr>
          <p:grpSp>
            <p:nvGrpSpPr>
              <p:cNvPr id="1094" name="Group"/>
              <p:cNvGrpSpPr/>
              <p:nvPr/>
            </p:nvGrpSpPr>
            <p:grpSpPr>
              <a:xfrm>
                <a:off x="525" y="0"/>
                <a:ext cx="594128" cy="609601"/>
                <a:chOff x="0" y="0"/>
                <a:chExt cx="594127" cy="609600"/>
              </a:xfrm>
            </p:grpSpPr>
            <p:sp>
              <p:nvSpPr>
                <p:cNvPr id="1089" name="Line"/>
                <p:cNvSpPr/>
                <p:nvPr/>
              </p:nvSpPr>
              <p:spPr>
                <a:xfrm flipH="1">
                  <a:off x="-1" y="1960"/>
                  <a:ext cx="2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90" name="Line"/>
                <p:cNvSpPr/>
                <p:nvPr/>
              </p:nvSpPr>
              <p:spPr>
                <a:xfrm flipH="1">
                  <a:off x="14744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91" name="Line"/>
                <p:cNvSpPr/>
                <p:nvPr/>
              </p:nvSpPr>
              <p:spPr>
                <a:xfrm flipH="1">
                  <a:off x="299231" y="0"/>
                  <a:ext cx="1" cy="6076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92" name="Line"/>
                <p:cNvSpPr/>
                <p:nvPr/>
              </p:nvSpPr>
              <p:spPr>
                <a:xfrm flipH="1">
                  <a:off x="451016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93" name="Line"/>
                <p:cNvSpPr/>
                <p:nvPr/>
              </p:nvSpPr>
              <p:spPr>
                <a:xfrm flipH="1">
                  <a:off x="59412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grpSp>
            <p:nvGrpSpPr>
              <p:cNvPr id="1100" name="Group"/>
              <p:cNvGrpSpPr/>
              <p:nvPr/>
            </p:nvGrpSpPr>
            <p:grpSpPr>
              <a:xfrm>
                <a:off x="0" y="527"/>
                <a:ext cx="599743" cy="602486"/>
                <a:chOff x="0" y="0"/>
                <a:chExt cx="599742" cy="602485"/>
              </a:xfrm>
            </p:grpSpPr>
            <p:sp>
              <p:nvSpPr>
                <p:cNvPr id="1095" name="Line"/>
                <p:cNvSpPr/>
                <p:nvPr/>
              </p:nvSpPr>
              <p:spPr>
                <a:xfrm flipH="1">
                  <a:off x="0" y="0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96" name="Line"/>
                <p:cNvSpPr/>
                <p:nvPr/>
              </p:nvSpPr>
              <p:spPr>
                <a:xfrm flipH="1">
                  <a:off x="708" y="148817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97" name="Line"/>
                <p:cNvSpPr/>
                <p:nvPr/>
              </p:nvSpPr>
              <p:spPr>
                <a:xfrm flipH="1">
                  <a:off x="3361" y="302002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98" name="Line"/>
                <p:cNvSpPr/>
                <p:nvPr/>
              </p:nvSpPr>
              <p:spPr>
                <a:xfrm flipH="1">
                  <a:off x="2167" y="455206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99" name="Line"/>
                <p:cNvSpPr/>
                <p:nvPr/>
              </p:nvSpPr>
              <p:spPr>
                <a:xfrm flipH="1">
                  <a:off x="2854" y="599646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grpSp>
          <p:nvGrpSpPr>
            <p:cNvPr id="1114" name="Group"/>
            <p:cNvGrpSpPr/>
            <p:nvPr/>
          </p:nvGrpSpPr>
          <p:grpSpPr>
            <a:xfrm>
              <a:off x="0" y="596053"/>
              <a:ext cx="599743" cy="609601"/>
              <a:chOff x="0" y="0"/>
              <a:chExt cx="599742" cy="609600"/>
            </a:xfrm>
          </p:grpSpPr>
          <p:grpSp>
            <p:nvGrpSpPr>
              <p:cNvPr id="1107" name="Group"/>
              <p:cNvGrpSpPr/>
              <p:nvPr/>
            </p:nvGrpSpPr>
            <p:grpSpPr>
              <a:xfrm>
                <a:off x="525" y="0"/>
                <a:ext cx="594128" cy="609601"/>
                <a:chOff x="0" y="0"/>
                <a:chExt cx="594127" cy="609600"/>
              </a:xfrm>
            </p:grpSpPr>
            <p:sp>
              <p:nvSpPr>
                <p:cNvPr id="1102" name="Line"/>
                <p:cNvSpPr/>
                <p:nvPr/>
              </p:nvSpPr>
              <p:spPr>
                <a:xfrm flipH="1">
                  <a:off x="-1" y="1960"/>
                  <a:ext cx="2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03" name="Line"/>
                <p:cNvSpPr/>
                <p:nvPr/>
              </p:nvSpPr>
              <p:spPr>
                <a:xfrm flipH="1">
                  <a:off x="14744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04" name="Line"/>
                <p:cNvSpPr/>
                <p:nvPr/>
              </p:nvSpPr>
              <p:spPr>
                <a:xfrm flipH="1">
                  <a:off x="299231" y="0"/>
                  <a:ext cx="1" cy="6076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05" name="Line"/>
                <p:cNvSpPr/>
                <p:nvPr/>
              </p:nvSpPr>
              <p:spPr>
                <a:xfrm flipH="1">
                  <a:off x="451016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06" name="Line"/>
                <p:cNvSpPr/>
                <p:nvPr/>
              </p:nvSpPr>
              <p:spPr>
                <a:xfrm flipH="1">
                  <a:off x="59412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grpSp>
            <p:nvGrpSpPr>
              <p:cNvPr id="1113" name="Group"/>
              <p:cNvGrpSpPr/>
              <p:nvPr/>
            </p:nvGrpSpPr>
            <p:grpSpPr>
              <a:xfrm>
                <a:off x="0" y="527"/>
                <a:ext cx="599743" cy="602486"/>
                <a:chOff x="0" y="0"/>
                <a:chExt cx="599742" cy="602485"/>
              </a:xfrm>
            </p:grpSpPr>
            <p:sp>
              <p:nvSpPr>
                <p:cNvPr id="1108" name="Line"/>
                <p:cNvSpPr/>
                <p:nvPr/>
              </p:nvSpPr>
              <p:spPr>
                <a:xfrm flipH="1">
                  <a:off x="0" y="0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09" name="Line"/>
                <p:cNvSpPr/>
                <p:nvPr/>
              </p:nvSpPr>
              <p:spPr>
                <a:xfrm flipH="1">
                  <a:off x="708" y="148817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10" name="Line"/>
                <p:cNvSpPr/>
                <p:nvPr/>
              </p:nvSpPr>
              <p:spPr>
                <a:xfrm flipH="1">
                  <a:off x="3361" y="302002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11" name="Line"/>
                <p:cNvSpPr/>
                <p:nvPr/>
              </p:nvSpPr>
              <p:spPr>
                <a:xfrm flipH="1">
                  <a:off x="2167" y="455206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12" name="Line"/>
                <p:cNvSpPr/>
                <p:nvPr/>
              </p:nvSpPr>
              <p:spPr>
                <a:xfrm flipH="1">
                  <a:off x="2854" y="599646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grpSp>
          <p:nvGrpSpPr>
            <p:cNvPr id="1127" name="Group"/>
            <p:cNvGrpSpPr/>
            <p:nvPr/>
          </p:nvGrpSpPr>
          <p:grpSpPr>
            <a:xfrm>
              <a:off x="593795" y="596053"/>
              <a:ext cx="599743" cy="609601"/>
              <a:chOff x="0" y="0"/>
              <a:chExt cx="599742" cy="609600"/>
            </a:xfrm>
          </p:grpSpPr>
          <p:grpSp>
            <p:nvGrpSpPr>
              <p:cNvPr id="1120" name="Group"/>
              <p:cNvGrpSpPr/>
              <p:nvPr/>
            </p:nvGrpSpPr>
            <p:grpSpPr>
              <a:xfrm>
                <a:off x="525" y="0"/>
                <a:ext cx="594128" cy="609601"/>
                <a:chOff x="0" y="0"/>
                <a:chExt cx="594127" cy="609600"/>
              </a:xfrm>
            </p:grpSpPr>
            <p:sp>
              <p:nvSpPr>
                <p:cNvPr id="1115" name="Line"/>
                <p:cNvSpPr/>
                <p:nvPr/>
              </p:nvSpPr>
              <p:spPr>
                <a:xfrm flipH="1">
                  <a:off x="-1" y="1960"/>
                  <a:ext cx="2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16" name="Line"/>
                <p:cNvSpPr/>
                <p:nvPr/>
              </p:nvSpPr>
              <p:spPr>
                <a:xfrm flipH="1">
                  <a:off x="14744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17" name="Line"/>
                <p:cNvSpPr/>
                <p:nvPr/>
              </p:nvSpPr>
              <p:spPr>
                <a:xfrm flipH="1">
                  <a:off x="299231" y="0"/>
                  <a:ext cx="1" cy="6076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18" name="Line"/>
                <p:cNvSpPr/>
                <p:nvPr/>
              </p:nvSpPr>
              <p:spPr>
                <a:xfrm flipH="1">
                  <a:off x="451016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19" name="Line"/>
                <p:cNvSpPr/>
                <p:nvPr/>
              </p:nvSpPr>
              <p:spPr>
                <a:xfrm flipH="1">
                  <a:off x="59412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grpSp>
            <p:nvGrpSpPr>
              <p:cNvPr id="1126" name="Group"/>
              <p:cNvGrpSpPr/>
              <p:nvPr/>
            </p:nvGrpSpPr>
            <p:grpSpPr>
              <a:xfrm>
                <a:off x="0" y="527"/>
                <a:ext cx="599743" cy="602486"/>
                <a:chOff x="0" y="0"/>
                <a:chExt cx="599742" cy="602485"/>
              </a:xfrm>
            </p:grpSpPr>
            <p:sp>
              <p:nvSpPr>
                <p:cNvPr id="1121" name="Line"/>
                <p:cNvSpPr/>
                <p:nvPr/>
              </p:nvSpPr>
              <p:spPr>
                <a:xfrm flipH="1">
                  <a:off x="0" y="0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22" name="Line"/>
                <p:cNvSpPr/>
                <p:nvPr/>
              </p:nvSpPr>
              <p:spPr>
                <a:xfrm flipH="1">
                  <a:off x="708" y="148817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23" name="Line"/>
                <p:cNvSpPr/>
                <p:nvPr/>
              </p:nvSpPr>
              <p:spPr>
                <a:xfrm flipH="1">
                  <a:off x="3361" y="302002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24" name="Line"/>
                <p:cNvSpPr/>
                <p:nvPr/>
              </p:nvSpPr>
              <p:spPr>
                <a:xfrm flipH="1">
                  <a:off x="2167" y="455206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25" name="Line"/>
                <p:cNvSpPr/>
                <p:nvPr/>
              </p:nvSpPr>
              <p:spPr>
                <a:xfrm flipH="1">
                  <a:off x="2854" y="599646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sp>
        <p:nvSpPr>
          <p:cNvPr id="1129" name="f(x,y)"/>
          <p:cNvSpPr txBox="1"/>
          <p:nvPr/>
        </p:nvSpPr>
        <p:spPr>
          <a:xfrm>
            <a:off x="4512846" y="3583093"/>
            <a:ext cx="724332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f(x,y)</a:t>
            </a:r>
          </a:p>
        </p:txBody>
      </p:sp>
      <p:sp>
        <p:nvSpPr>
          <p:cNvPr id="1130" name="f’(x,y)"/>
          <p:cNvSpPr txBox="1"/>
          <p:nvPr/>
        </p:nvSpPr>
        <p:spPr>
          <a:xfrm>
            <a:off x="7195086" y="3569546"/>
            <a:ext cx="843022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f’(x,y)</a:t>
            </a:r>
          </a:p>
        </p:txBody>
      </p:sp>
      <p:sp>
        <p:nvSpPr>
          <p:cNvPr id="1131" name="Rectangle"/>
          <p:cNvSpPr/>
          <p:nvPr/>
        </p:nvSpPr>
        <p:spPr>
          <a:xfrm>
            <a:off x="6935893" y="4077546"/>
            <a:ext cx="311575" cy="284481"/>
          </a:xfrm>
          <a:prstGeom prst="rect">
            <a:avLst/>
          </a:prstGeom>
          <a:solidFill>
            <a:srgbClr val="FFFFFF"/>
          </a:solidFill>
          <a:ln w="25400">
            <a:solidFill>
              <a:srgbClr val="FF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132" name="Rectangle"/>
          <p:cNvSpPr/>
          <p:nvPr/>
        </p:nvSpPr>
        <p:spPr>
          <a:xfrm>
            <a:off x="4145279" y="4064000"/>
            <a:ext cx="311575" cy="284480"/>
          </a:xfrm>
          <a:prstGeom prst="rect">
            <a:avLst/>
          </a:prstGeom>
          <a:solidFill>
            <a:srgbClr val="CCCCFF">
              <a:alpha val="50195"/>
            </a:srgbClr>
          </a:solidFill>
          <a:ln w="25400">
            <a:solidFill>
              <a:srgbClr val="FF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133" name="Par conséquent, lorsque                      :"/>
          <p:cNvSpPr txBox="1"/>
          <p:nvPr/>
        </p:nvSpPr>
        <p:spPr>
          <a:xfrm>
            <a:off x="1284223" y="6324035"/>
            <a:ext cx="4807172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Par conséquent, lorsque                      :</a:t>
            </a:r>
          </a:p>
        </p:txBody>
      </p:sp>
      <p:sp>
        <p:nvSpPr>
          <p:cNvPr id="1134" name="En fait, lorsque                    un pixel (i’,j’) couvre quatre pixels dans f(x,y)"/>
          <p:cNvSpPr txBox="1"/>
          <p:nvPr/>
        </p:nvSpPr>
        <p:spPr>
          <a:xfrm>
            <a:off x="1184704" y="3063471"/>
            <a:ext cx="9224836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En fait, lorsque                    un pixel </a:t>
            </a:r>
            <a:r>
              <a:rPr i="1"/>
              <a:t>(i’,j’)</a:t>
            </a:r>
            <a:r>
              <a:t> couvre quatre pixels dans </a:t>
            </a:r>
            <a:r>
              <a:rPr i="1"/>
              <a:t>f(x,y)</a:t>
            </a:r>
            <a:r>
              <a:t> </a:t>
            </a:r>
          </a:p>
        </p:txBody>
      </p:sp>
      <p:pic>
        <p:nvPicPr>
          <p:cNvPr id="1135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6951" y="2409048"/>
            <a:ext cx="1546578" cy="426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6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8007" y="3096751"/>
            <a:ext cx="1546579" cy="426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7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56391" y="4231075"/>
            <a:ext cx="1187592" cy="950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8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51679" y="6432408"/>
            <a:ext cx="1729459" cy="426721"/>
          </a:xfrm>
          <a:prstGeom prst="rect">
            <a:avLst/>
          </a:prstGeom>
          <a:ln w="12700">
            <a:miter lim="400000"/>
          </a:ln>
        </p:spPr>
      </p:pic>
      <p:sp>
        <p:nvSpPr>
          <p:cNvPr id="1139" name="f’(x,y) = Moyenne des pixels couverts par (x,y) dans f(x,y)"/>
          <p:cNvSpPr txBox="1"/>
          <p:nvPr/>
        </p:nvSpPr>
        <p:spPr>
          <a:xfrm>
            <a:off x="2390534" y="7258755"/>
            <a:ext cx="7290815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i="1" sz="2400">
                <a:solidFill>
                  <a:srgbClr val="000000"/>
                </a:solidFill>
              </a:defRPr>
            </a:pPr>
            <a:r>
              <a:t>f’(x,y)</a:t>
            </a:r>
            <a:r>
              <a:rPr i="0"/>
              <a:t> = Moyenne des pixels couverts par </a:t>
            </a:r>
            <a:r>
              <a:t>(x,y)</a:t>
            </a:r>
            <a:r>
              <a:rPr i="0"/>
              <a:t> dans </a:t>
            </a:r>
            <a:r>
              <a:t>f(x,y)</a:t>
            </a:r>
            <a:r>
              <a:rPr i="0"/>
              <a:t> </a:t>
            </a:r>
          </a:p>
        </p:txBody>
      </p:sp>
      <p:sp>
        <p:nvSpPr>
          <p:cNvPr id="1140" name="Changement d’échelle…"/>
          <p:cNvSpPr txBox="1"/>
          <p:nvPr/>
        </p:nvSpPr>
        <p:spPr>
          <a:xfrm>
            <a:off x="1062961" y="1467555"/>
            <a:ext cx="3331863" cy="927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pPr>
            <a:r>
              <a:t>Changement d’échelle</a:t>
            </a:r>
          </a:p>
          <a:p>
            <a: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pPr>
            <a:r>
              <a:t>(</a:t>
            </a:r>
            <a:r>
              <a:rPr i="1"/>
              <a:t>image resizing</a:t>
            </a:r>
            <a:r>
              <a:t>)</a:t>
            </a:r>
          </a:p>
        </p:txBody>
      </p:sp>
      <p:sp>
        <p:nvSpPr>
          <p:cNvPr id="1141" name="Transformations géométriques"/>
          <p:cNvSpPr txBox="1"/>
          <p:nvPr>
            <p:ph type="title" idx="4294967295"/>
          </p:nvPr>
        </p:nvSpPr>
        <p:spPr>
          <a:xfrm>
            <a:off x="460586" y="-270934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Transformations géométriques</a:t>
            </a:r>
          </a:p>
        </p:txBody>
      </p:sp>
      <p:pic>
        <p:nvPicPr>
          <p:cNvPr id="1142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98062" y="934719"/>
            <a:ext cx="6951699" cy="1914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45" name="En fait, lorsque                    un pixel (i’,j’) couvre quatre pixels dans f(x,y)"/>
          <p:cNvSpPr txBox="1"/>
          <p:nvPr/>
        </p:nvSpPr>
        <p:spPr>
          <a:xfrm>
            <a:off x="1148757" y="2828995"/>
            <a:ext cx="9224836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En fait, lorsque                    un pixel </a:t>
            </a:r>
            <a:r>
              <a:rPr i="1"/>
              <a:t>(i’,j’)</a:t>
            </a:r>
            <a:r>
              <a:t> couvre quatre pixels dans </a:t>
            </a:r>
            <a:r>
              <a:rPr i="1"/>
              <a:t>f(x,y)</a:t>
            </a:r>
            <a:r>
              <a:t> </a:t>
            </a:r>
          </a:p>
        </p:txBody>
      </p:sp>
      <p:pic>
        <p:nvPicPr>
          <p:cNvPr id="1146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3777" y="2937368"/>
            <a:ext cx="1546579" cy="4267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9" name="Group"/>
          <p:cNvGrpSpPr/>
          <p:nvPr/>
        </p:nvGrpSpPr>
        <p:grpSpPr>
          <a:xfrm>
            <a:off x="6933972" y="4064000"/>
            <a:ext cx="1262674" cy="1205654"/>
            <a:chOff x="0" y="0"/>
            <a:chExt cx="1262673" cy="1205653"/>
          </a:xfrm>
        </p:grpSpPr>
        <p:grpSp>
          <p:nvGrpSpPr>
            <p:cNvPr id="1152" name="Group"/>
            <p:cNvGrpSpPr/>
            <p:nvPr/>
          </p:nvGrpSpPr>
          <p:grpSpPr>
            <a:xfrm>
              <a:off x="1920" y="0"/>
              <a:ext cx="1250810" cy="1205654"/>
              <a:chOff x="0" y="0"/>
              <a:chExt cx="1250808" cy="1205653"/>
            </a:xfrm>
          </p:grpSpPr>
          <p:sp>
            <p:nvSpPr>
              <p:cNvPr id="1147" name="Line"/>
              <p:cNvSpPr/>
              <p:nvPr/>
            </p:nvSpPr>
            <p:spPr>
              <a:xfrm flipH="1">
                <a:off x="-1" y="3876"/>
                <a:ext cx="2" cy="120177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48" name="Line"/>
              <p:cNvSpPr/>
              <p:nvPr/>
            </p:nvSpPr>
            <p:spPr>
              <a:xfrm flipH="1">
                <a:off x="310419" y="3876"/>
                <a:ext cx="1" cy="120177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49" name="Line"/>
              <p:cNvSpPr/>
              <p:nvPr/>
            </p:nvSpPr>
            <p:spPr>
              <a:xfrm flipH="1">
                <a:off x="629969" y="0"/>
                <a:ext cx="1" cy="120177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0" name="Line"/>
              <p:cNvSpPr/>
              <p:nvPr/>
            </p:nvSpPr>
            <p:spPr>
              <a:xfrm flipH="1">
                <a:off x="949519" y="3876"/>
                <a:ext cx="1" cy="120177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1" name="Line"/>
              <p:cNvSpPr/>
              <p:nvPr/>
            </p:nvSpPr>
            <p:spPr>
              <a:xfrm flipH="1">
                <a:off x="1250808" y="3876"/>
                <a:ext cx="1" cy="120177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158" name="Group"/>
            <p:cNvGrpSpPr/>
            <p:nvPr/>
          </p:nvGrpSpPr>
          <p:grpSpPr>
            <a:xfrm>
              <a:off x="-1" y="639"/>
              <a:ext cx="1262675" cy="1193557"/>
              <a:chOff x="0" y="0"/>
              <a:chExt cx="1262673" cy="1193555"/>
            </a:xfrm>
          </p:grpSpPr>
          <p:sp>
            <p:nvSpPr>
              <p:cNvPr id="1153" name="Line"/>
              <p:cNvSpPr/>
              <p:nvPr/>
            </p:nvSpPr>
            <p:spPr>
              <a:xfrm flipH="1">
                <a:off x="-1" y="0"/>
                <a:ext cx="1255776" cy="597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4" name="Line"/>
              <p:cNvSpPr/>
              <p:nvPr/>
            </p:nvSpPr>
            <p:spPr>
              <a:xfrm flipH="1">
                <a:off x="1403" y="294727"/>
                <a:ext cx="1255775" cy="597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5" name="Line"/>
              <p:cNvSpPr/>
              <p:nvPr/>
            </p:nvSpPr>
            <p:spPr>
              <a:xfrm flipH="1">
                <a:off x="6898" y="598103"/>
                <a:ext cx="1255776" cy="597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6" name="Line"/>
              <p:cNvSpPr/>
              <p:nvPr/>
            </p:nvSpPr>
            <p:spPr>
              <a:xfrm flipH="1">
                <a:off x="4291" y="901518"/>
                <a:ext cx="1255776" cy="597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7" name="Line"/>
              <p:cNvSpPr/>
              <p:nvPr/>
            </p:nvSpPr>
            <p:spPr>
              <a:xfrm flipH="1">
                <a:off x="5653" y="1187577"/>
                <a:ext cx="1255776" cy="597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212" name="Group"/>
          <p:cNvGrpSpPr/>
          <p:nvPr/>
        </p:nvGrpSpPr>
        <p:grpSpPr>
          <a:xfrm>
            <a:off x="4158301" y="4064000"/>
            <a:ext cx="1193539" cy="1205654"/>
            <a:chOff x="0" y="0"/>
            <a:chExt cx="1193537" cy="1205653"/>
          </a:xfrm>
        </p:grpSpPr>
        <p:grpSp>
          <p:nvGrpSpPr>
            <p:cNvPr id="1172" name="Group"/>
            <p:cNvGrpSpPr/>
            <p:nvPr/>
          </p:nvGrpSpPr>
          <p:grpSpPr>
            <a:xfrm>
              <a:off x="0" y="0"/>
              <a:ext cx="599743" cy="609601"/>
              <a:chOff x="0" y="0"/>
              <a:chExt cx="599742" cy="609600"/>
            </a:xfrm>
          </p:grpSpPr>
          <p:grpSp>
            <p:nvGrpSpPr>
              <p:cNvPr id="1165" name="Group"/>
              <p:cNvGrpSpPr/>
              <p:nvPr/>
            </p:nvGrpSpPr>
            <p:grpSpPr>
              <a:xfrm>
                <a:off x="525" y="0"/>
                <a:ext cx="594128" cy="609601"/>
                <a:chOff x="0" y="0"/>
                <a:chExt cx="594127" cy="609600"/>
              </a:xfrm>
            </p:grpSpPr>
            <p:sp>
              <p:nvSpPr>
                <p:cNvPr id="1160" name="Line"/>
                <p:cNvSpPr/>
                <p:nvPr/>
              </p:nvSpPr>
              <p:spPr>
                <a:xfrm flipH="1">
                  <a:off x="-1" y="1960"/>
                  <a:ext cx="2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61" name="Line"/>
                <p:cNvSpPr/>
                <p:nvPr/>
              </p:nvSpPr>
              <p:spPr>
                <a:xfrm flipH="1">
                  <a:off x="14744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62" name="Line"/>
                <p:cNvSpPr/>
                <p:nvPr/>
              </p:nvSpPr>
              <p:spPr>
                <a:xfrm flipH="1">
                  <a:off x="299231" y="0"/>
                  <a:ext cx="1" cy="6076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63" name="Line"/>
                <p:cNvSpPr/>
                <p:nvPr/>
              </p:nvSpPr>
              <p:spPr>
                <a:xfrm flipH="1">
                  <a:off x="451016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64" name="Line"/>
                <p:cNvSpPr/>
                <p:nvPr/>
              </p:nvSpPr>
              <p:spPr>
                <a:xfrm flipH="1">
                  <a:off x="59412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grpSp>
            <p:nvGrpSpPr>
              <p:cNvPr id="1171" name="Group"/>
              <p:cNvGrpSpPr/>
              <p:nvPr/>
            </p:nvGrpSpPr>
            <p:grpSpPr>
              <a:xfrm>
                <a:off x="0" y="527"/>
                <a:ext cx="599743" cy="602486"/>
                <a:chOff x="0" y="0"/>
                <a:chExt cx="599742" cy="602485"/>
              </a:xfrm>
            </p:grpSpPr>
            <p:sp>
              <p:nvSpPr>
                <p:cNvPr id="1166" name="Line"/>
                <p:cNvSpPr/>
                <p:nvPr/>
              </p:nvSpPr>
              <p:spPr>
                <a:xfrm flipH="1">
                  <a:off x="0" y="0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67" name="Line"/>
                <p:cNvSpPr/>
                <p:nvPr/>
              </p:nvSpPr>
              <p:spPr>
                <a:xfrm flipH="1">
                  <a:off x="708" y="148817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68" name="Line"/>
                <p:cNvSpPr/>
                <p:nvPr/>
              </p:nvSpPr>
              <p:spPr>
                <a:xfrm flipH="1">
                  <a:off x="3361" y="302002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69" name="Line"/>
                <p:cNvSpPr/>
                <p:nvPr/>
              </p:nvSpPr>
              <p:spPr>
                <a:xfrm flipH="1">
                  <a:off x="2167" y="455206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70" name="Line"/>
                <p:cNvSpPr/>
                <p:nvPr/>
              </p:nvSpPr>
              <p:spPr>
                <a:xfrm flipH="1">
                  <a:off x="2854" y="599646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grpSp>
          <p:nvGrpSpPr>
            <p:cNvPr id="1185" name="Group"/>
            <p:cNvGrpSpPr/>
            <p:nvPr/>
          </p:nvGrpSpPr>
          <p:grpSpPr>
            <a:xfrm>
              <a:off x="593795" y="0"/>
              <a:ext cx="599743" cy="609601"/>
              <a:chOff x="0" y="0"/>
              <a:chExt cx="599742" cy="609600"/>
            </a:xfrm>
          </p:grpSpPr>
          <p:grpSp>
            <p:nvGrpSpPr>
              <p:cNvPr id="1178" name="Group"/>
              <p:cNvGrpSpPr/>
              <p:nvPr/>
            </p:nvGrpSpPr>
            <p:grpSpPr>
              <a:xfrm>
                <a:off x="525" y="0"/>
                <a:ext cx="594128" cy="609601"/>
                <a:chOff x="0" y="0"/>
                <a:chExt cx="594127" cy="609600"/>
              </a:xfrm>
            </p:grpSpPr>
            <p:sp>
              <p:nvSpPr>
                <p:cNvPr id="1173" name="Line"/>
                <p:cNvSpPr/>
                <p:nvPr/>
              </p:nvSpPr>
              <p:spPr>
                <a:xfrm flipH="1">
                  <a:off x="-1" y="1960"/>
                  <a:ext cx="2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74" name="Line"/>
                <p:cNvSpPr/>
                <p:nvPr/>
              </p:nvSpPr>
              <p:spPr>
                <a:xfrm flipH="1">
                  <a:off x="14744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75" name="Line"/>
                <p:cNvSpPr/>
                <p:nvPr/>
              </p:nvSpPr>
              <p:spPr>
                <a:xfrm flipH="1">
                  <a:off x="299231" y="0"/>
                  <a:ext cx="1" cy="6076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76" name="Line"/>
                <p:cNvSpPr/>
                <p:nvPr/>
              </p:nvSpPr>
              <p:spPr>
                <a:xfrm flipH="1">
                  <a:off x="451016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77" name="Line"/>
                <p:cNvSpPr/>
                <p:nvPr/>
              </p:nvSpPr>
              <p:spPr>
                <a:xfrm flipH="1">
                  <a:off x="59412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grpSp>
            <p:nvGrpSpPr>
              <p:cNvPr id="1184" name="Group"/>
              <p:cNvGrpSpPr/>
              <p:nvPr/>
            </p:nvGrpSpPr>
            <p:grpSpPr>
              <a:xfrm>
                <a:off x="0" y="527"/>
                <a:ext cx="599743" cy="602486"/>
                <a:chOff x="0" y="0"/>
                <a:chExt cx="599742" cy="602485"/>
              </a:xfrm>
            </p:grpSpPr>
            <p:sp>
              <p:nvSpPr>
                <p:cNvPr id="1179" name="Line"/>
                <p:cNvSpPr/>
                <p:nvPr/>
              </p:nvSpPr>
              <p:spPr>
                <a:xfrm flipH="1">
                  <a:off x="0" y="0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80" name="Line"/>
                <p:cNvSpPr/>
                <p:nvPr/>
              </p:nvSpPr>
              <p:spPr>
                <a:xfrm flipH="1">
                  <a:off x="708" y="148817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81" name="Line"/>
                <p:cNvSpPr/>
                <p:nvPr/>
              </p:nvSpPr>
              <p:spPr>
                <a:xfrm flipH="1">
                  <a:off x="3361" y="302002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82" name="Line"/>
                <p:cNvSpPr/>
                <p:nvPr/>
              </p:nvSpPr>
              <p:spPr>
                <a:xfrm flipH="1">
                  <a:off x="2167" y="455206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83" name="Line"/>
                <p:cNvSpPr/>
                <p:nvPr/>
              </p:nvSpPr>
              <p:spPr>
                <a:xfrm flipH="1">
                  <a:off x="2854" y="599646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grpSp>
          <p:nvGrpSpPr>
            <p:cNvPr id="1198" name="Group"/>
            <p:cNvGrpSpPr/>
            <p:nvPr/>
          </p:nvGrpSpPr>
          <p:grpSpPr>
            <a:xfrm>
              <a:off x="0" y="596053"/>
              <a:ext cx="599743" cy="609601"/>
              <a:chOff x="0" y="0"/>
              <a:chExt cx="599742" cy="609600"/>
            </a:xfrm>
          </p:grpSpPr>
          <p:grpSp>
            <p:nvGrpSpPr>
              <p:cNvPr id="1191" name="Group"/>
              <p:cNvGrpSpPr/>
              <p:nvPr/>
            </p:nvGrpSpPr>
            <p:grpSpPr>
              <a:xfrm>
                <a:off x="525" y="0"/>
                <a:ext cx="594128" cy="609601"/>
                <a:chOff x="0" y="0"/>
                <a:chExt cx="594127" cy="609600"/>
              </a:xfrm>
            </p:grpSpPr>
            <p:sp>
              <p:nvSpPr>
                <p:cNvPr id="1186" name="Line"/>
                <p:cNvSpPr/>
                <p:nvPr/>
              </p:nvSpPr>
              <p:spPr>
                <a:xfrm flipH="1">
                  <a:off x="-1" y="1960"/>
                  <a:ext cx="2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87" name="Line"/>
                <p:cNvSpPr/>
                <p:nvPr/>
              </p:nvSpPr>
              <p:spPr>
                <a:xfrm flipH="1">
                  <a:off x="14744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88" name="Line"/>
                <p:cNvSpPr/>
                <p:nvPr/>
              </p:nvSpPr>
              <p:spPr>
                <a:xfrm flipH="1">
                  <a:off x="299231" y="0"/>
                  <a:ext cx="1" cy="6076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89" name="Line"/>
                <p:cNvSpPr/>
                <p:nvPr/>
              </p:nvSpPr>
              <p:spPr>
                <a:xfrm flipH="1">
                  <a:off x="451016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90" name="Line"/>
                <p:cNvSpPr/>
                <p:nvPr/>
              </p:nvSpPr>
              <p:spPr>
                <a:xfrm flipH="1">
                  <a:off x="59412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grpSp>
            <p:nvGrpSpPr>
              <p:cNvPr id="1197" name="Group"/>
              <p:cNvGrpSpPr/>
              <p:nvPr/>
            </p:nvGrpSpPr>
            <p:grpSpPr>
              <a:xfrm>
                <a:off x="0" y="527"/>
                <a:ext cx="599743" cy="602486"/>
                <a:chOff x="0" y="0"/>
                <a:chExt cx="599742" cy="602485"/>
              </a:xfrm>
            </p:grpSpPr>
            <p:sp>
              <p:nvSpPr>
                <p:cNvPr id="1192" name="Line"/>
                <p:cNvSpPr/>
                <p:nvPr/>
              </p:nvSpPr>
              <p:spPr>
                <a:xfrm flipH="1">
                  <a:off x="0" y="0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93" name="Line"/>
                <p:cNvSpPr/>
                <p:nvPr/>
              </p:nvSpPr>
              <p:spPr>
                <a:xfrm flipH="1">
                  <a:off x="708" y="148817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94" name="Line"/>
                <p:cNvSpPr/>
                <p:nvPr/>
              </p:nvSpPr>
              <p:spPr>
                <a:xfrm flipH="1">
                  <a:off x="3361" y="302002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95" name="Line"/>
                <p:cNvSpPr/>
                <p:nvPr/>
              </p:nvSpPr>
              <p:spPr>
                <a:xfrm flipH="1">
                  <a:off x="2167" y="455206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96" name="Line"/>
                <p:cNvSpPr/>
                <p:nvPr/>
              </p:nvSpPr>
              <p:spPr>
                <a:xfrm flipH="1">
                  <a:off x="2854" y="599646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grpSp>
          <p:nvGrpSpPr>
            <p:cNvPr id="1211" name="Group"/>
            <p:cNvGrpSpPr/>
            <p:nvPr/>
          </p:nvGrpSpPr>
          <p:grpSpPr>
            <a:xfrm>
              <a:off x="593795" y="596053"/>
              <a:ext cx="599743" cy="609601"/>
              <a:chOff x="0" y="0"/>
              <a:chExt cx="599742" cy="609600"/>
            </a:xfrm>
          </p:grpSpPr>
          <p:grpSp>
            <p:nvGrpSpPr>
              <p:cNvPr id="1204" name="Group"/>
              <p:cNvGrpSpPr/>
              <p:nvPr/>
            </p:nvGrpSpPr>
            <p:grpSpPr>
              <a:xfrm>
                <a:off x="525" y="0"/>
                <a:ext cx="594128" cy="609601"/>
                <a:chOff x="0" y="0"/>
                <a:chExt cx="594127" cy="609600"/>
              </a:xfrm>
            </p:grpSpPr>
            <p:sp>
              <p:nvSpPr>
                <p:cNvPr id="1199" name="Line"/>
                <p:cNvSpPr/>
                <p:nvPr/>
              </p:nvSpPr>
              <p:spPr>
                <a:xfrm flipH="1">
                  <a:off x="-1" y="1960"/>
                  <a:ext cx="2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00" name="Line"/>
                <p:cNvSpPr/>
                <p:nvPr/>
              </p:nvSpPr>
              <p:spPr>
                <a:xfrm flipH="1">
                  <a:off x="14744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01" name="Line"/>
                <p:cNvSpPr/>
                <p:nvPr/>
              </p:nvSpPr>
              <p:spPr>
                <a:xfrm flipH="1">
                  <a:off x="299231" y="0"/>
                  <a:ext cx="1" cy="6076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02" name="Line"/>
                <p:cNvSpPr/>
                <p:nvPr/>
              </p:nvSpPr>
              <p:spPr>
                <a:xfrm flipH="1">
                  <a:off x="451016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03" name="Line"/>
                <p:cNvSpPr/>
                <p:nvPr/>
              </p:nvSpPr>
              <p:spPr>
                <a:xfrm flipH="1">
                  <a:off x="594127" y="1960"/>
                  <a:ext cx="1" cy="607641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grpSp>
            <p:nvGrpSpPr>
              <p:cNvPr id="1210" name="Group"/>
              <p:cNvGrpSpPr/>
              <p:nvPr/>
            </p:nvGrpSpPr>
            <p:grpSpPr>
              <a:xfrm>
                <a:off x="0" y="527"/>
                <a:ext cx="599743" cy="602486"/>
                <a:chOff x="0" y="0"/>
                <a:chExt cx="599742" cy="602485"/>
              </a:xfrm>
            </p:grpSpPr>
            <p:sp>
              <p:nvSpPr>
                <p:cNvPr id="1205" name="Line"/>
                <p:cNvSpPr/>
                <p:nvPr/>
              </p:nvSpPr>
              <p:spPr>
                <a:xfrm flipH="1">
                  <a:off x="0" y="0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06" name="Line"/>
                <p:cNvSpPr/>
                <p:nvPr/>
              </p:nvSpPr>
              <p:spPr>
                <a:xfrm flipH="1">
                  <a:off x="708" y="148817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07" name="Line"/>
                <p:cNvSpPr/>
                <p:nvPr/>
              </p:nvSpPr>
              <p:spPr>
                <a:xfrm flipH="1">
                  <a:off x="3361" y="302002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08" name="Line"/>
                <p:cNvSpPr/>
                <p:nvPr/>
              </p:nvSpPr>
              <p:spPr>
                <a:xfrm flipH="1">
                  <a:off x="2167" y="455206"/>
                  <a:ext cx="596381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09" name="Line"/>
                <p:cNvSpPr/>
                <p:nvPr/>
              </p:nvSpPr>
              <p:spPr>
                <a:xfrm flipH="1">
                  <a:off x="2854" y="599646"/>
                  <a:ext cx="596382" cy="2840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sp>
        <p:nvSpPr>
          <p:cNvPr id="1213" name="f(x,y)"/>
          <p:cNvSpPr txBox="1"/>
          <p:nvPr/>
        </p:nvSpPr>
        <p:spPr>
          <a:xfrm>
            <a:off x="4512846" y="3583093"/>
            <a:ext cx="724332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f(x,y)</a:t>
            </a:r>
          </a:p>
        </p:txBody>
      </p:sp>
      <p:sp>
        <p:nvSpPr>
          <p:cNvPr id="1214" name="f’(x,y)"/>
          <p:cNvSpPr txBox="1"/>
          <p:nvPr/>
        </p:nvSpPr>
        <p:spPr>
          <a:xfrm>
            <a:off x="7195086" y="3569546"/>
            <a:ext cx="843022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f’(x,y)</a:t>
            </a:r>
          </a:p>
        </p:txBody>
      </p:sp>
      <p:sp>
        <p:nvSpPr>
          <p:cNvPr id="1215" name="Rectangle"/>
          <p:cNvSpPr/>
          <p:nvPr/>
        </p:nvSpPr>
        <p:spPr>
          <a:xfrm>
            <a:off x="6935893" y="4077546"/>
            <a:ext cx="311575" cy="284481"/>
          </a:xfrm>
          <a:prstGeom prst="rect">
            <a:avLst/>
          </a:prstGeom>
          <a:solidFill>
            <a:srgbClr val="FFFFFF"/>
          </a:solidFill>
          <a:ln w="25400">
            <a:solidFill>
              <a:srgbClr val="FF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216" name="Rectangle"/>
          <p:cNvSpPr/>
          <p:nvPr/>
        </p:nvSpPr>
        <p:spPr>
          <a:xfrm>
            <a:off x="4145279" y="4064000"/>
            <a:ext cx="311575" cy="284480"/>
          </a:xfrm>
          <a:prstGeom prst="rect">
            <a:avLst/>
          </a:prstGeom>
          <a:solidFill>
            <a:srgbClr val="CCCCFF">
              <a:alpha val="50195"/>
            </a:srgbClr>
          </a:solidFill>
          <a:ln w="25400">
            <a:solidFill>
              <a:srgbClr val="FF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grpSp>
        <p:nvGrpSpPr>
          <p:cNvPr id="1232" name="Group"/>
          <p:cNvGrpSpPr/>
          <p:nvPr/>
        </p:nvGrpSpPr>
        <p:grpSpPr>
          <a:xfrm>
            <a:off x="1815252" y="4231075"/>
            <a:ext cx="8195735" cy="5422054"/>
            <a:chOff x="0" y="0"/>
            <a:chExt cx="8195733" cy="5422053"/>
          </a:xfrm>
        </p:grpSpPr>
        <p:pic>
          <p:nvPicPr>
            <p:cNvPr id="1217" name="image.pdf" descr="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741137" y="0"/>
              <a:ext cx="1187593" cy="9505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31" name="Group"/>
            <p:cNvGrpSpPr/>
            <p:nvPr/>
          </p:nvGrpSpPr>
          <p:grpSpPr>
            <a:xfrm>
              <a:off x="-1" y="1465297"/>
              <a:ext cx="8195735" cy="3956757"/>
              <a:chOff x="0" y="0"/>
              <a:chExt cx="8195733" cy="3956755"/>
            </a:xfrm>
          </p:grpSpPr>
          <p:pic>
            <p:nvPicPr>
              <p:cNvPr id="1218" name="image.png" descr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515" y="580248"/>
                <a:ext cx="2400019" cy="207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19" name="Rectangle"/>
              <p:cNvSpPr/>
              <p:nvPr/>
            </p:nvSpPr>
            <p:spPr>
              <a:xfrm>
                <a:off x="0" y="602826"/>
                <a:ext cx="2397761" cy="2059095"/>
              </a:xfrm>
              <a:prstGeom prst="rect">
                <a:avLst/>
              </a:prstGeom>
              <a:noFill/>
              <a:ln w="38100" cap="flat">
                <a:solidFill>
                  <a:srgbClr val="FF000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0" name="f(x,y)"/>
              <p:cNvSpPr/>
              <p:nvPr/>
            </p:nvSpPr>
            <p:spPr>
              <a:xfrm>
                <a:off x="1004259" y="4064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1300480">
                  <a:spcBef>
                    <a:spcPts val="0"/>
                  </a:spcBef>
                  <a:buClrTx/>
                  <a:defRPr i="1" sz="2200">
                    <a:solidFill>
                      <a:srgbClr val="000000"/>
                    </a:solidFill>
                  </a:defRPr>
                </a:lvl1pPr>
              </a:lstStyle>
              <a:p>
                <a:pPr/>
                <a:r>
                  <a:t>f(x,y)</a:t>
                </a:r>
              </a:p>
            </p:txBody>
          </p:sp>
          <p:sp>
            <p:nvSpPr>
              <p:cNvPr id="1221" name="f’(x,y)"/>
              <p:cNvSpPr/>
              <p:nvPr/>
            </p:nvSpPr>
            <p:spPr>
              <a:xfrm>
                <a:off x="3686499" y="27093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1300480">
                  <a:spcBef>
                    <a:spcPts val="0"/>
                  </a:spcBef>
                  <a:buClrTx/>
                  <a:defRPr i="1" sz="2200">
                    <a:solidFill>
                      <a:srgbClr val="000000"/>
                    </a:solidFill>
                  </a:defRPr>
                </a:lvl1pPr>
              </a:lstStyle>
              <a:p>
                <a:pPr/>
                <a:r>
                  <a:t>f’(x,y)</a:t>
                </a:r>
              </a:p>
            </p:txBody>
          </p:sp>
          <p:grpSp>
            <p:nvGrpSpPr>
              <p:cNvPr id="1224" name="Group"/>
              <p:cNvGrpSpPr/>
              <p:nvPr/>
            </p:nvGrpSpPr>
            <p:grpSpPr>
              <a:xfrm>
                <a:off x="2777066" y="580248"/>
                <a:ext cx="2370668" cy="2117797"/>
                <a:chOff x="0" y="0"/>
                <a:chExt cx="2370666" cy="2117795"/>
              </a:xfrm>
            </p:grpSpPr>
            <p:pic>
              <p:nvPicPr>
                <p:cNvPr id="1222" name="image.png" descr="image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2370667" cy="21177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223" name="Rectangle"/>
                <p:cNvSpPr/>
                <p:nvPr/>
              </p:nvSpPr>
              <p:spPr>
                <a:xfrm>
                  <a:off x="-1" y="8973"/>
                  <a:ext cx="2356035" cy="2099850"/>
                </a:xfrm>
                <a:prstGeom prst="rect">
                  <a:avLst/>
                </a:prstGeom>
                <a:noFill/>
                <a:ln w="38100" cap="flat">
                  <a:solidFill>
                    <a:srgbClr val="FF0000"/>
                  </a:solidFill>
                  <a:prstDash val="dash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grpSp>
            <p:nvGrpSpPr>
              <p:cNvPr id="1227" name="Group"/>
              <p:cNvGrpSpPr/>
              <p:nvPr/>
            </p:nvGrpSpPr>
            <p:grpSpPr>
              <a:xfrm>
                <a:off x="5811520" y="562186"/>
                <a:ext cx="2384214" cy="2140375"/>
                <a:chOff x="0" y="0"/>
                <a:chExt cx="2384213" cy="2140373"/>
              </a:xfrm>
            </p:grpSpPr>
            <p:pic>
              <p:nvPicPr>
                <p:cNvPr id="1225" name="image.png" descr="image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22969" y="0"/>
                  <a:ext cx="2335979" cy="214037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226" name="Rectangle"/>
                <p:cNvSpPr/>
                <p:nvPr/>
              </p:nvSpPr>
              <p:spPr>
                <a:xfrm>
                  <a:off x="0" y="0"/>
                  <a:ext cx="2384214" cy="2140374"/>
                </a:xfrm>
                <a:prstGeom prst="rect">
                  <a:avLst/>
                </a:prstGeom>
                <a:noFill/>
                <a:ln w="38100" cap="flat">
                  <a:solidFill>
                    <a:srgbClr val="FF0000"/>
                  </a:solidFill>
                  <a:prstDash val="dash"/>
                  <a:round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defTabSz="1300480">
                    <a:spcBef>
                      <a:spcPts val="0"/>
                    </a:spcBef>
                    <a:buClrTx/>
                    <a:defRPr sz="3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228" name="plus proche voisin"/>
              <p:cNvSpPr/>
              <p:nvPr/>
            </p:nvSpPr>
            <p:spPr>
              <a:xfrm>
                <a:off x="2742748" y="2686755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1300480">
                  <a:spcBef>
                    <a:spcPts val="0"/>
                  </a:spcBef>
                  <a:buClrTx/>
                  <a:defRPr sz="2400">
                    <a:solidFill>
                      <a:srgbClr val="000000"/>
                    </a:solidFill>
                  </a:defRPr>
                </a:lvl1pPr>
              </a:lstStyle>
              <a:p>
                <a:pPr/>
                <a:r>
                  <a:t>plus proche voisin</a:t>
                </a:r>
              </a:p>
            </p:txBody>
          </p:sp>
          <p:sp>
            <p:nvSpPr>
              <p:cNvPr id="1229" name="moyenne"/>
              <p:cNvSpPr/>
              <p:nvPr/>
            </p:nvSpPr>
            <p:spPr>
              <a:xfrm>
                <a:off x="6341646" y="2686755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1300480">
                  <a:spcBef>
                    <a:spcPts val="0"/>
                  </a:spcBef>
                  <a:buClrTx/>
                  <a:defRPr sz="2400">
                    <a:solidFill>
                      <a:srgbClr val="000000"/>
                    </a:solidFill>
                  </a:defRPr>
                </a:lvl1pPr>
              </a:lstStyle>
              <a:p>
                <a:pPr/>
                <a:r>
                  <a:t>moyenne</a:t>
                </a:r>
              </a:p>
            </p:txBody>
          </p:sp>
          <p:sp>
            <p:nvSpPr>
              <p:cNvPr id="1230" name="f’(x,y)"/>
              <p:cNvSpPr/>
              <p:nvPr/>
            </p:nvSpPr>
            <p:spPr>
              <a:xfrm>
                <a:off x="6599032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1300480">
                  <a:spcBef>
                    <a:spcPts val="0"/>
                  </a:spcBef>
                  <a:buClrTx/>
                  <a:defRPr i="1" sz="2200">
                    <a:solidFill>
                      <a:srgbClr val="000000"/>
                    </a:solidFill>
                  </a:defRPr>
                </a:lvl1pPr>
              </a:lstStyle>
              <a:p>
                <a:pPr/>
                <a:r>
                  <a:t>f’(x,y)</a:t>
                </a:r>
              </a:p>
            </p:txBody>
          </p:sp>
        </p:grpSp>
      </p:grpSp>
      <p:sp>
        <p:nvSpPr>
          <p:cNvPr id="1233" name="Changement d’échelle…"/>
          <p:cNvSpPr txBox="1"/>
          <p:nvPr/>
        </p:nvSpPr>
        <p:spPr>
          <a:xfrm>
            <a:off x="1062961" y="1467555"/>
            <a:ext cx="3331863" cy="927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pPr>
            <a:r>
              <a:t>Changement d’échelle</a:t>
            </a:r>
          </a:p>
          <a:p>
            <a: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pPr>
            <a:r>
              <a:t>(</a:t>
            </a:r>
            <a:r>
              <a:rPr i="1"/>
              <a:t>image resizing</a:t>
            </a:r>
            <a:r>
              <a:t>)</a:t>
            </a:r>
          </a:p>
        </p:txBody>
      </p:sp>
      <p:sp>
        <p:nvSpPr>
          <p:cNvPr id="1234" name="Transformations géométriques"/>
          <p:cNvSpPr txBox="1"/>
          <p:nvPr>
            <p:ph type="title" idx="4294967295"/>
          </p:nvPr>
        </p:nvSpPr>
        <p:spPr>
          <a:xfrm>
            <a:off x="460586" y="-338667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Transformations géométriques</a:t>
            </a:r>
          </a:p>
        </p:txBody>
      </p:sp>
      <p:pic>
        <p:nvPicPr>
          <p:cNvPr id="1235" name="image.pdf" descr="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098062" y="866986"/>
            <a:ext cx="6951699" cy="1914597"/>
          </a:xfrm>
          <a:prstGeom prst="rect">
            <a:avLst/>
          </a:prstGeom>
          <a:ln w="12700">
            <a:miter lim="400000"/>
          </a:ln>
        </p:spPr>
      </p:pic>
      <p:sp>
        <p:nvSpPr>
          <p:cNvPr id="1236" name="Outils mathématiques et d’analyses avancés pour améliorer le  résultat!  (IMN764)"/>
          <p:cNvSpPr txBox="1"/>
          <p:nvPr/>
        </p:nvSpPr>
        <p:spPr>
          <a:xfrm>
            <a:off x="10377813" y="5966687"/>
            <a:ext cx="2387229" cy="1894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t>Outils mathématiques</a:t>
            </a:r>
            <a:br/>
            <a:r>
              <a:t>et d’analyses avancés</a:t>
            </a:r>
            <a:br/>
            <a:r>
              <a:t>pour améliorer le </a:t>
            </a:r>
            <a:br/>
            <a:r>
              <a:t>résultat!</a:t>
            </a:r>
            <a:br/>
            <a:br/>
            <a:r>
              <a:t>(IMN764)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39" name="Lorsque                                                     ,     une façon simple de calculer « la moyenne…"/>
          <p:cNvSpPr txBox="1"/>
          <p:nvPr/>
        </p:nvSpPr>
        <p:spPr>
          <a:xfrm>
            <a:off x="1081023" y="2490328"/>
            <a:ext cx="10918352" cy="148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Lorsque                                                     ,     une façon simple de calculer </a:t>
            </a:r>
            <a:r>
              <a:t>« la moyenne </a:t>
            </a:r>
            <a:br/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des pixels couverts par (x,y) » est de filtrer </a:t>
            </a:r>
            <a:r>
              <a:rPr i="1"/>
              <a:t>f(x,y)</a:t>
            </a:r>
            <a:r>
              <a:t> par un filtre passe-bas et de 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décimer l’image filtrée.</a:t>
            </a:r>
          </a:p>
        </p:txBody>
      </p:sp>
      <p:sp>
        <p:nvSpPr>
          <p:cNvPr id="1240" name="Transformations géométriques"/>
          <p:cNvSpPr txBox="1"/>
          <p:nvPr>
            <p:ph type="title" idx="4294967295"/>
          </p:nvPr>
        </p:nvSpPr>
        <p:spPr>
          <a:xfrm>
            <a:off x="460586" y="9482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Transformations géométriques</a:t>
            </a:r>
          </a:p>
        </p:txBody>
      </p:sp>
      <p:sp>
        <p:nvSpPr>
          <p:cNvPr id="1241" name="Changement d’échelle"/>
          <p:cNvSpPr txBox="1"/>
          <p:nvPr/>
        </p:nvSpPr>
        <p:spPr>
          <a:xfrm>
            <a:off x="1062961" y="1467555"/>
            <a:ext cx="3331863" cy="521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lvl1pPr>
          </a:lstStyle>
          <a:p>
            <a:pPr/>
            <a:r>
              <a:t>Changement d’échelle</a:t>
            </a:r>
          </a:p>
        </p:txBody>
      </p:sp>
      <p:sp>
        <p:nvSpPr>
          <p:cNvPr id="1242" name="f(x,y)"/>
          <p:cNvSpPr txBox="1"/>
          <p:nvPr/>
        </p:nvSpPr>
        <p:spPr>
          <a:xfrm>
            <a:off x="2408597" y="4732302"/>
            <a:ext cx="724332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f(x,y)</a:t>
            </a:r>
          </a:p>
        </p:txBody>
      </p:sp>
      <p:sp>
        <p:nvSpPr>
          <p:cNvPr id="1243" name="Rectangle"/>
          <p:cNvSpPr/>
          <p:nvPr/>
        </p:nvSpPr>
        <p:spPr>
          <a:xfrm>
            <a:off x="6854613" y="4727786"/>
            <a:ext cx="1043094" cy="568961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244" name="Line"/>
          <p:cNvSpPr/>
          <p:nvPr/>
        </p:nvSpPr>
        <p:spPr>
          <a:xfrm>
            <a:off x="7531946" y="4781973"/>
            <a:ext cx="1" cy="433494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245" name="P,R"/>
          <p:cNvSpPr txBox="1"/>
          <p:nvPr/>
        </p:nvSpPr>
        <p:spPr>
          <a:xfrm>
            <a:off x="6937699" y="4718755"/>
            <a:ext cx="517920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P,R</a:t>
            </a:r>
          </a:p>
        </p:txBody>
      </p:sp>
      <p:sp>
        <p:nvSpPr>
          <p:cNvPr id="1246" name="Line"/>
          <p:cNvSpPr/>
          <p:nvPr/>
        </p:nvSpPr>
        <p:spPr>
          <a:xfrm>
            <a:off x="3129279" y="5025813"/>
            <a:ext cx="812802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247" name="Line"/>
          <p:cNvSpPr/>
          <p:nvPr/>
        </p:nvSpPr>
        <p:spPr>
          <a:xfrm>
            <a:off x="7965440" y="4985173"/>
            <a:ext cx="501227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248" name="f’(x,y)"/>
          <p:cNvSpPr txBox="1"/>
          <p:nvPr/>
        </p:nvSpPr>
        <p:spPr>
          <a:xfrm>
            <a:off x="8558783" y="4718755"/>
            <a:ext cx="843023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f’(x,y)</a:t>
            </a:r>
          </a:p>
        </p:txBody>
      </p:sp>
      <p:sp>
        <p:nvSpPr>
          <p:cNvPr id="1249" name="Rectangle"/>
          <p:cNvSpPr/>
          <p:nvPr/>
        </p:nvSpPr>
        <p:spPr>
          <a:xfrm>
            <a:off x="3969173" y="4714240"/>
            <a:ext cx="731521" cy="568961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250" name="Line"/>
          <p:cNvSpPr/>
          <p:nvPr/>
        </p:nvSpPr>
        <p:spPr>
          <a:xfrm>
            <a:off x="4741333" y="4998720"/>
            <a:ext cx="2086188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pic>
        <p:nvPicPr>
          <p:cNvPr id="1251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0977" y="4520070"/>
            <a:ext cx="1700108" cy="456073"/>
          </a:xfrm>
          <a:prstGeom prst="rect">
            <a:avLst/>
          </a:prstGeom>
          <a:ln w="12700">
            <a:miter lim="400000"/>
          </a:ln>
        </p:spPr>
      </p:pic>
      <p:sp>
        <p:nvSpPr>
          <p:cNvPr id="1252" name="h"/>
          <p:cNvSpPr txBox="1"/>
          <p:nvPr/>
        </p:nvSpPr>
        <p:spPr>
          <a:xfrm>
            <a:off x="4187726" y="4745849"/>
            <a:ext cx="2824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h</a:t>
            </a:r>
          </a:p>
        </p:txBody>
      </p:sp>
      <p:grpSp>
        <p:nvGrpSpPr>
          <p:cNvPr id="1256" name="Group"/>
          <p:cNvGrpSpPr/>
          <p:nvPr/>
        </p:nvGrpSpPr>
        <p:grpSpPr>
          <a:xfrm>
            <a:off x="1831427" y="6248480"/>
            <a:ext cx="6665124" cy="2465655"/>
            <a:chOff x="0" y="0"/>
            <a:chExt cx="6665123" cy="2465654"/>
          </a:xfrm>
        </p:grpSpPr>
        <p:sp>
          <p:nvSpPr>
            <p:cNvPr id="1253" name="Les deux filtres les plus couramment utilisés sont les filtres:…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  <a:r>
                <a:t>Les deux filtres les plus couramment utilisés sont les filtres:</a:t>
              </a:r>
            </a:p>
            <a:p>
              <a: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</a:p>
            <a:p>
              <a:pPr defTabSz="1300480">
                <a:spcBef>
                  <a:spcPts val="0"/>
                </a:spcBef>
                <a:buClrTx/>
                <a:buSzPct val="100000"/>
                <a:buChar char="•"/>
                <a:defRPr sz="2400">
                  <a:solidFill>
                    <a:srgbClr val="000000"/>
                  </a:solidFill>
                </a:defRPr>
              </a:pPr>
              <a:r>
                <a:t> Moyenneur de taille :  </a:t>
              </a:r>
            </a:p>
            <a:p>
              <a: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</a:p>
            <a:p>
              <a: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</a:p>
            <a:p>
              <a:pPr defTabSz="1300480">
                <a:spcBef>
                  <a:spcPts val="0"/>
                </a:spcBef>
                <a:buClrTx/>
                <a:buSzPct val="100000"/>
                <a:buChar char="•"/>
                <a:defRPr sz="2400">
                  <a:solidFill>
                    <a:srgbClr val="000000"/>
                  </a:solidFill>
                </a:defRPr>
              </a:pPr>
              <a:r>
                <a:t> Gaussien d’écart type est : </a:t>
              </a:r>
            </a:p>
          </p:txBody>
        </p:sp>
        <p:pic>
          <p:nvPicPr>
            <p:cNvPr id="1254" name="image.pdf" descr="image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3147204" y="490151"/>
              <a:ext cx="1153726" cy="851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5" name="image.pdf" descr="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811292" y="1614471"/>
              <a:ext cx="2853832" cy="851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57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96159" y="2293902"/>
            <a:ext cx="4398153" cy="7924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60" name="Transformations géométriques"/>
          <p:cNvSpPr txBox="1"/>
          <p:nvPr>
            <p:ph type="title" idx="4294967295"/>
          </p:nvPr>
        </p:nvSpPr>
        <p:spPr>
          <a:xfrm>
            <a:off x="460586" y="9482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Transformations géométriques</a:t>
            </a:r>
          </a:p>
        </p:txBody>
      </p:sp>
      <p:sp>
        <p:nvSpPr>
          <p:cNvPr id="1261" name="Changement de résolution"/>
          <p:cNvSpPr txBox="1"/>
          <p:nvPr/>
        </p:nvSpPr>
        <p:spPr>
          <a:xfrm>
            <a:off x="1062961" y="1467555"/>
            <a:ext cx="3964581" cy="521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lvl1pPr>
          </a:lstStyle>
          <a:p>
            <a:pPr/>
            <a:r>
              <a:t>Changement de résolution </a:t>
            </a:r>
          </a:p>
        </p:txBody>
      </p:sp>
      <p:pic>
        <p:nvPicPr>
          <p:cNvPr id="126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435" y="4339448"/>
            <a:ext cx="1885245" cy="1632375"/>
          </a:xfrm>
          <a:prstGeom prst="rect">
            <a:avLst/>
          </a:prstGeom>
          <a:ln w="12700">
            <a:miter lim="400000"/>
          </a:ln>
        </p:spPr>
      </p:pic>
      <p:sp>
        <p:nvSpPr>
          <p:cNvPr id="1263" name="Rectangle"/>
          <p:cNvSpPr/>
          <p:nvPr/>
        </p:nvSpPr>
        <p:spPr>
          <a:xfrm>
            <a:off x="121919" y="4362026"/>
            <a:ext cx="1882988" cy="1612055"/>
          </a:xfrm>
          <a:prstGeom prst="rect">
            <a:avLst/>
          </a:prstGeom>
          <a:ln w="38100">
            <a:solidFill>
              <a:srgbClr val="FF0000"/>
            </a:solidFill>
            <a:prstDash val="dash"/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264" name="f(x,y)"/>
          <p:cNvSpPr txBox="1"/>
          <p:nvPr/>
        </p:nvSpPr>
        <p:spPr>
          <a:xfrm>
            <a:off x="1126179" y="3799840"/>
            <a:ext cx="724332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f(x,y)</a:t>
            </a:r>
          </a:p>
        </p:txBody>
      </p:sp>
      <p:sp>
        <p:nvSpPr>
          <p:cNvPr id="1265" name="plus proche voisin"/>
          <p:cNvSpPr txBox="1"/>
          <p:nvPr/>
        </p:nvSpPr>
        <p:spPr>
          <a:xfrm>
            <a:off x="4083868" y="4129475"/>
            <a:ext cx="2377701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plus proche voisin</a:t>
            </a:r>
          </a:p>
        </p:txBody>
      </p:sp>
      <p:sp>
        <p:nvSpPr>
          <p:cNvPr id="1266" name="Filtre moyenneur"/>
          <p:cNvSpPr txBox="1"/>
          <p:nvPr/>
        </p:nvSpPr>
        <p:spPr>
          <a:xfrm>
            <a:off x="6761592" y="4129475"/>
            <a:ext cx="2250453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Filtre moyenneur</a:t>
            </a:r>
          </a:p>
        </p:txBody>
      </p:sp>
      <p:sp>
        <p:nvSpPr>
          <p:cNvPr id="1267" name="f’(x,y)"/>
          <p:cNvSpPr txBox="1"/>
          <p:nvPr/>
        </p:nvSpPr>
        <p:spPr>
          <a:xfrm>
            <a:off x="7330553" y="3772746"/>
            <a:ext cx="843022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f’(x,y)</a:t>
            </a:r>
          </a:p>
        </p:txBody>
      </p:sp>
      <p:grpSp>
        <p:nvGrpSpPr>
          <p:cNvPr id="1271" name="Group"/>
          <p:cNvGrpSpPr/>
          <p:nvPr/>
        </p:nvGrpSpPr>
        <p:grpSpPr>
          <a:xfrm>
            <a:off x="4199466" y="4660053"/>
            <a:ext cx="7161672" cy="2013938"/>
            <a:chOff x="0" y="0"/>
            <a:chExt cx="7161671" cy="2013937"/>
          </a:xfrm>
        </p:grpSpPr>
        <p:pic>
          <p:nvPicPr>
            <p:cNvPr id="1268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1199"/>
              <a:ext cx="1991361" cy="1992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9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16106" y="-1"/>
              <a:ext cx="1964268" cy="20033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0" name="image.png" descr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165795" y="26499"/>
              <a:ext cx="1995877" cy="19821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72" name="Filtre gaussien"/>
          <p:cNvSpPr txBox="1"/>
          <p:nvPr/>
        </p:nvSpPr>
        <p:spPr>
          <a:xfrm>
            <a:off x="9484472" y="4156568"/>
            <a:ext cx="1928984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Filtre gaussien</a:t>
            </a:r>
          </a:p>
        </p:txBody>
      </p:sp>
      <p:pic>
        <p:nvPicPr>
          <p:cNvPr id="1273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58826" y="7084907"/>
            <a:ext cx="2113281" cy="1964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4" name="image.png" descr="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360746" y="7084907"/>
            <a:ext cx="2036517" cy="1980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5" name="image.png" descr="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895253" y="7057813"/>
            <a:ext cx="2007166" cy="20071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8" name="Group"/>
          <p:cNvGrpSpPr/>
          <p:nvPr/>
        </p:nvGrpSpPr>
        <p:grpSpPr>
          <a:xfrm>
            <a:off x="2185528" y="5660249"/>
            <a:ext cx="1914597" cy="2754490"/>
            <a:chOff x="0" y="0"/>
            <a:chExt cx="1914595" cy="2754488"/>
          </a:xfrm>
        </p:grpSpPr>
        <p:pic>
          <p:nvPicPr>
            <p:cNvPr id="1276" name="image.pdf" descr="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03857" y="0"/>
              <a:ext cx="1761068" cy="4244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7" name="image.pdf" descr="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2330026"/>
              <a:ext cx="1914596" cy="4244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79" name="Lorsque                                                     ,      une façon simple de calculer « la moyenne…"/>
          <p:cNvSpPr txBox="1"/>
          <p:nvPr/>
        </p:nvSpPr>
        <p:spPr>
          <a:xfrm>
            <a:off x="1081023" y="2246488"/>
            <a:ext cx="10994552" cy="148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Lorsque                                                     ,      une façon simple de calculer </a:t>
            </a:r>
            <a:r>
              <a:t>« la moyenne 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br/>
            <a:r>
              <a:t>des pixels couverts par (x,y) » est de filtrer </a:t>
            </a:r>
            <a:r>
              <a:rPr i="1"/>
              <a:t>f(x,y)</a:t>
            </a:r>
            <a:r>
              <a:t> par un filtre passe-bas et de 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décimer l’image filtrée.</a:t>
            </a:r>
          </a:p>
        </p:txBody>
      </p:sp>
      <p:pic>
        <p:nvPicPr>
          <p:cNvPr id="1280" name="image.pdf" descr="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296159" y="2050062"/>
            <a:ext cx="4398153" cy="792481"/>
          </a:xfrm>
          <a:prstGeom prst="rect">
            <a:avLst/>
          </a:prstGeom>
          <a:ln w="12700">
            <a:miter lim="400000"/>
          </a:ln>
        </p:spPr>
      </p:pic>
      <p:sp>
        <p:nvSpPr>
          <p:cNvPr id="1281" name="Outils mathématiques et d’analyses avancés pour améliorer le  résultat!  (IMN764)"/>
          <p:cNvSpPr txBox="1"/>
          <p:nvPr/>
        </p:nvSpPr>
        <p:spPr>
          <a:xfrm>
            <a:off x="294731" y="7009148"/>
            <a:ext cx="2387228" cy="1894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t>Outils mathématiques</a:t>
            </a:r>
            <a:br/>
            <a:r>
              <a:t>et d’analyses avancés</a:t>
            </a:r>
            <a:br/>
            <a:r>
              <a:t>pour améliorer le </a:t>
            </a:r>
            <a:br/>
            <a:r>
              <a:t>résultat!</a:t>
            </a:r>
            <a:br/>
            <a:br/>
            <a:r>
              <a:t>(IMN764)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8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Opérations ponctuell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Opérations ponctuelles</a:t>
            </a:r>
          </a:p>
          <a:p>
            <a:pPr/>
            <a:r>
              <a:t>Histogramme</a:t>
            </a:r>
          </a:p>
          <a:p>
            <a:pPr/>
            <a:r>
              <a:t>Transformations géométriques</a:t>
            </a:r>
          </a:p>
          <a:p>
            <a:pPr/>
            <a:r>
              <a:t>Bruit</a:t>
            </a:r>
          </a:p>
          <a:p>
            <a:pPr lvl="1"/>
            <a:r>
              <a:t>Rapport signal sur bruit</a:t>
            </a:r>
          </a:p>
          <a:p>
            <a:pPr/>
            <a:r>
              <a:t>Opérations inter-images </a:t>
            </a:r>
          </a:p>
          <a:p>
            <a:pPr lvl="1"/>
            <a:r>
              <a:t>Vidéo et détection de mouvements</a:t>
            </a:r>
          </a:p>
        </p:txBody>
      </p:sp>
      <p:sp>
        <p:nvSpPr>
          <p:cNvPr id="12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87" name="Le bruit dans une image, c’est quoi?"/>
          <p:cNvSpPr txBox="1"/>
          <p:nvPr>
            <p:ph type="title" idx="4294967295"/>
          </p:nvPr>
        </p:nvSpPr>
        <p:spPr>
          <a:xfrm>
            <a:off x="424639" y="34581"/>
            <a:ext cx="11054081" cy="1625602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Le bruit dans une image, c’est quoi?</a:t>
            </a:r>
          </a:p>
        </p:txBody>
      </p:sp>
      <p:sp>
        <p:nvSpPr>
          <p:cNvPr id="1288" name="Images originales"/>
          <p:cNvSpPr txBox="1"/>
          <p:nvPr/>
        </p:nvSpPr>
        <p:spPr>
          <a:xfrm>
            <a:off x="1016183" y="1866540"/>
            <a:ext cx="2121196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Images originales</a:t>
            </a:r>
          </a:p>
        </p:txBody>
      </p:sp>
      <p:sp>
        <p:nvSpPr>
          <p:cNvPr id="1289" name="f(x,y)"/>
          <p:cNvSpPr txBox="1"/>
          <p:nvPr/>
        </p:nvSpPr>
        <p:spPr>
          <a:xfrm>
            <a:off x="1714615" y="4853902"/>
            <a:ext cx="724332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f(x,y)</a:t>
            </a:r>
          </a:p>
        </p:txBody>
      </p:sp>
      <p:sp>
        <p:nvSpPr>
          <p:cNvPr id="1290" name="g(x,y) = f(x,y) + η(x,y)"/>
          <p:cNvSpPr txBox="1"/>
          <p:nvPr/>
        </p:nvSpPr>
        <p:spPr>
          <a:xfrm>
            <a:off x="9165848" y="8303672"/>
            <a:ext cx="2944143" cy="484136"/>
          </a:xfrm>
          <a:prstGeom prst="rect">
            <a:avLst/>
          </a:prstGeom>
          <a:solidFill>
            <a:srgbClr val="CCCCFF">
              <a:alpha val="50195"/>
            </a:srgb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pPr>
            <a:r>
              <a:t>g(x,y) = f(x,y) + </a:t>
            </a:r>
            <a:r>
              <a:rPr i="0">
                <a:latin typeface="Symbol"/>
                <a:ea typeface="Symbol"/>
                <a:cs typeface="Symbol"/>
                <a:sym typeface="Symbol"/>
              </a:rPr>
              <a:t>h</a:t>
            </a:r>
            <a:r>
              <a:t>(x,y)</a:t>
            </a:r>
          </a:p>
        </p:txBody>
      </p:sp>
      <p:sp>
        <p:nvSpPr>
          <p:cNvPr id="1291" name="g(x,y) a été obtenue en additionnant un bruit η(x,y) non corrélé et de moyenne nulle."/>
          <p:cNvSpPr txBox="1"/>
          <p:nvPr/>
        </p:nvSpPr>
        <p:spPr>
          <a:xfrm>
            <a:off x="1629424" y="8942925"/>
            <a:ext cx="11591228" cy="471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pPr>
            <a:r>
              <a:t>g(x,y)</a:t>
            </a:r>
            <a:r>
              <a:rPr i="0"/>
              <a:t> a été obtenue en additionnant un bruit </a:t>
            </a:r>
            <a:r>
              <a:rPr i="0">
                <a:latin typeface="Symbol"/>
                <a:ea typeface="Symbol"/>
                <a:cs typeface="Symbol"/>
                <a:sym typeface="Symbol"/>
              </a:rPr>
              <a:t>h</a:t>
            </a:r>
            <a:r>
              <a:t>(x,y)</a:t>
            </a:r>
            <a:r>
              <a:rPr i="0"/>
              <a:t> </a:t>
            </a:r>
            <a:r>
              <a:rPr b="1" i="0" u="sng"/>
              <a:t>non corrélé</a:t>
            </a:r>
            <a:r>
              <a:rPr i="0"/>
              <a:t> et </a:t>
            </a:r>
            <a:r>
              <a:t>de </a:t>
            </a:r>
            <a:r>
              <a:rPr b="1" u="sng"/>
              <a:t>moyenne nulle</a:t>
            </a:r>
            <a:r>
              <a:t>. </a:t>
            </a:r>
          </a:p>
        </p:txBody>
      </p:sp>
      <p:pic>
        <p:nvPicPr>
          <p:cNvPr id="1292" name="Screenshot 2026-01-16 at 11.52.43.png" descr="Screenshot 2026-01-16 at 11.52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6403" y="2272034"/>
            <a:ext cx="2640756" cy="260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3" name="Screenshot 2026-01-16 at 11.53.21.png" descr="Screenshot 2026-01-16 at 11.53.2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6403" y="5489244"/>
            <a:ext cx="2640756" cy="2633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4" name="Screenshot 2026-01-16 at 11.53.40.png" descr="Screenshot 2026-01-16 at 11.53.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05432" y="5489244"/>
            <a:ext cx="2640737" cy="2633561"/>
          </a:xfrm>
          <a:prstGeom prst="rect">
            <a:avLst/>
          </a:prstGeom>
          <a:ln w="12700">
            <a:miter lim="400000"/>
          </a:ln>
        </p:spPr>
      </p:pic>
      <p:sp>
        <p:nvSpPr>
          <p:cNvPr id="1295" name="η(x,y)"/>
          <p:cNvSpPr txBox="1"/>
          <p:nvPr/>
        </p:nvSpPr>
        <p:spPr>
          <a:xfrm>
            <a:off x="5383279" y="4951913"/>
            <a:ext cx="885042" cy="471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pPr>
            <a:r>
              <a:t> </a:t>
            </a:r>
            <a:r>
              <a:rPr i="0">
                <a:latin typeface="Symbol"/>
                <a:ea typeface="Symbol"/>
                <a:cs typeface="Symbol"/>
                <a:sym typeface="Symbol"/>
              </a:rPr>
              <a:t>h</a:t>
            </a:r>
            <a:r>
              <a:t>(x,y)</a:t>
            </a:r>
          </a:p>
        </p:txBody>
      </p:sp>
      <p:pic>
        <p:nvPicPr>
          <p:cNvPr id="1296" name="Screenshot 2026-01-16 at 11.53.01.png" descr="Screenshot 2026-01-16 at 11.53.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79630" y="2215507"/>
            <a:ext cx="2692341" cy="2670511"/>
          </a:xfrm>
          <a:prstGeom prst="rect">
            <a:avLst/>
          </a:prstGeom>
          <a:ln w="12700">
            <a:miter lim="400000"/>
          </a:ln>
        </p:spPr>
      </p:pic>
      <p:sp>
        <p:nvSpPr>
          <p:cNvPr id="1297" name="+"/>
          <p:cNvSpPr txBox="1"/>
          <p:nvPr/>
        </p:nvSpPr>
        <p:spPr>
          <a:xfrm>
            <a:off x="3745469" y="4951913"/>
            <a:ext cx="33128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1298" name="= g(x,y)"/>
          <p:cNvSpPr txBox="1"/>
          <p:nvPr/>
        </p:nvSpPr>
        <p:spPr>
          <a:xfrm>
            <a:off x="8699204" y="4952265"/>
            <a:ext cx="1136998" cy="470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pPr>
            <a:r>
              <a:t>= g(x,y)</a:t>
            </a:r>
            <a:r>
              <a:rPr i="0"/>
              <a:t> </a:t>
            </a:r>
          </a:p>
        </p:txBody>
      </p:sp>
      <p:pic>
        <p:nvPicPr>
          <p:cNvPr id="1299" name="Screenshot 2026-01-16 at 11.53.30.png" descr="Screenshot 2026-01-16 at 11.53.3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20198" y="5463492"/>
            <a:ext cx="2692341" cy="2685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0" name="Screenshot 2026-01-16 at 11.52.51.png" descr="Screenshot 2026-01-16 at 11.52.5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120167" y="2239458"/>
            <a:ext cx="2692401" cy="2670511"/>
          </a:xfrm>
          <a:prstGeom prst="rect">
            <a:avLst/>
          </a:prstGeom>
          <a:ln w="12700">
            <a:miter lim="400000"/>
          </a:ln>
        </p:spPr>
      </p:pic>
      <p:sp>
        <p:nvSpPr>
          <p:cNvPr id="1301" name="Demo 03"/>
          <p:cNvSpPr txBox="1"/>
          <p:nvPr/>
        </p:nvSpPr>
        <p:spPr>
          <a:xfrm>
            <a:off x="11084769" y="1161110"/>
            <a:ext cx="1103339" cy="43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t>Demo 03</a:t>
            </a:r>
          </a:p>
        </p:txBody>
      </p:sp>
      <p:sp>
        <p:nvSpPr>
          <p:cNvPr id="1302" name="Ici, bruit Gaussien  (moyenne 0 et écart type 0.2)"/>
          <p:cNvSpPr txBox="1"/>
          <p:nvPr/>
        </p:nvSpPr>
        <p:spPr>
          <a:xfrm>
            <a:off x="4125297" y="1371032"/>
            <a:ext cx="3401006" cy="77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pPr>
            <a:r>
              <a:t>Ici, bruit Gaussien </a:t>
            </a:r>
            <a:br/>
            <a:r>
              <a:t>(moyenne 0 et écart type 0.2)</a:t>
            </a:r>
          </a:p>
        </p:txBody>
      </p:sp>
      <p:sp>
        <p:nvSpPr>
          <p:cNvPr id="1303" name="np.random.normal (0, 0.2, img.shape)"/>
          <p:cNvSpPr txBox="1"/>
          <p:nvPr/>
        </p:nvSpPr>
        <p:spPr>
          <a:xfrm>
            <a:off x="4706607" y="8074276"/>
            <a:ext cx="2238386" cy="77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pPr>
            <a:r>
              <a:t>np.random.normal</a:t>
            </a:r>
            <a:br/>
            <a:r>
              <a:t>(0, 0.2, img.shape)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Opérations ponctuell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Opérations ponctuelles</a:t>
            </a:r>
          </a:p>
          <a:p>
            <a:pPr/>
            <a:r>
              <a:t>Histogramme</a:t>
            </a:r>
          </a:p>
          <a:p>
            <a:pPr/>
            <a:r>
              <a:t>Transformations géométriques</a:t>
            </a:r>
          </a:p>
          <a:p>
            <a:pPr/>
            <a:r>
              <a:t>Bruit</a:t>
            </a:r>
          </a:p>
          <a:p>
            <a:pPr lvl="1"/>
            <a:r>
              <a:t>Rapport signal sur bruit</a:t>
            </a:r>
          </a:p>
          <a:p>
            <a:pPr/>
            <a:r>
              <a:t>Opérations inter-images</a:t>
            </a:r>
          </a:p>
          <a:p>
            <a:pPr lvl="1"/>
            <a:r>
              <a:t>Vidéo et détection de mouvements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xfrm>
            <a:off x="6395337" y="9093200"/>
            <a:ext cx="222759" cy="330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06" name="Opérations inter-images.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Opérations inter-images.</a:t>
            </a:r>
          </a:p>
        </p:txBody>
      </p:sp>
      <p:sp>
        <p:nvSpPr>
          <p:cNvPr id="1307" name="Réduction du bruit par moyennage"/>
          <p:cNvSpPr txBox="1"/>
          <p:nvPr/>
        </p:nvSpPr>
        <p:spPr>
          <a:xfrm>
            <a:off x="1437752" y="1530773"/>
            <a:ext cx="4374975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Réduction du bruit par moyennage</a:t>
            </a:r>
          </a:p>
        </p:txBody>
      </p:sp>
      <p:pic>
        <p:nvPicPr>
          <p:cNvPr id="130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7929" y="2853831"/>
            <a:ext cx="2598703" cy="2395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8835" y="2853831"/>
            <a:ext cx="2609992" cy="2406792"/>
          </a:xfrm>
          <a:prstGeom prst="rect">
            <a:avLst/>
          </a:prstGeom>
          <a:ln w="12700">
            <a:miter lim="400000"/>
          </a:ln>
        </p:spPr>
      </p:pic>
      <p:sp>
        <p:nvSpPr>
          <p:cNvPr id="1310" name="Image originale"/>
          <p:cNvSpPr txBox="1"/>
          <p:nvPr/>
        </p:nvSpPr>
        <p:spPr>
          <a:xfrm>
            <a:off x="3916793" y="2404533"/>
            <a:ext cx="1903733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Image originale</a:t>
            </a:r>
          </a:p>
        </p:txBody>
      </p:sp>
      <p:sp>
        <p:nvSpPr>
          <p:cNvPr id="1311" name="Image corrompue par…"/>
          <p:cNvSpPr txBox="1"/>
          <p:nvPr/>
        </p:nvSpPr>
        <p:spPr>
          <a:xfrm>
            <a:off x="6725615" y="2079413"/>
            <a:ext cx="2617376" cy="77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Image corrompue par </a:t>
            </a:r>
          </a:p>
          <a:p>
            <a:pPr algn="ctr"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du bruit numérique</a:t>
            </a:r>
          </a:p>
        </p:txBody>
      </p:sp>
      <p:sp>
        <p:nvSpPr>
          <p:cNvPr id="1312" name="f(x,y)"/>
          <p:cNvSpPr txBox="1"/>
          <p:nvPr/>
        </p:nvSpPr>
        <p:spPr>
          <a:xfrm>
            <a:off x="3578126" y="5152249"/>
            <a:ext cx="724332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f(x,y)</a:t>
            </a:r>
          </a:p>
        </p:txBody>
      </p:sp>
      <p:sp>
        <p:nvSpPr>
          <p:cNvPr id="1313" name="g(x,y)"/>
          <p:cNvSpPr txBox="1"/>
          <p:nvPr/>
        </p:nvSpPr>
        <p:spPr>
          <a:xfrm>
            <a:off x="6626126" y="5152249"/>
            <a:ext cx="786406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g(x,y)</a:t>
            </a:r>
          </a:p>
        </p:txBody>
      </p:sp>
      <p:sp>
        <p:nvSpPr>
          <p:cNvPr id="1314" name="g(x,y) = f(x,y) + η(x,y)"/>
          <p:cNvSpPr txBox="1"/>
          <p:nvPr/>
        </p:nvSpPr>
        <p:spPr>
          <a:xfrm>
            <a:off x="4477173" y="6066649"/>
            <a:ext cx="2944143" cy="484135"/>
          </a:xfrm>
          <a:prstGeom prst="rect">
            <a:avLst/>
          </a:prstGeom>
          <a:solidFill>
            <a:srgbClr val="CCCCFF">
              <a:alpha val="50195"/>
            </a:srgb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pPr>
            <a:r>
              <a:t>g(x,y) = f(x,y) + </a:t>
            </a:r>
            <a:r>
              <a:rPr i="0">
                <a:latin typeface="Symbol"/>
                <a:ea typeface="Symbol"/>
                <a:cs typeface="Symbol"/>
                <a:sym typeface="Symbol"/>
              </a:rPr>
              <a:t>h</a:t>
            </a:r>
            <a:r>
              <a:t>(x,y)</a:t>
            </a:r>
          </a:p>
        </p:txBody>
      </p:sp>
      <p:sp>
        <p:nvSpPr>
          <p:cNvPr id="1315" name="g(x,y) a été obtenue en additionnant un bruit η(x,y) non corrélé et…"/>
          <p:cNvSpPr txBox="1"/>
          <p:nvPr/>
        </p:nvSpPr>
        <p:spPr>
          <a:xfrm>
            <a:off x="2769841" y="6987822"/>
            <a:ext cx="7588186" cy="801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pPr>
            <a:r>
              <a:t>g(x,y)</a:t>
            </a:r>
            <a:r>
              <a:rPr i="0"/>
              <a:t> a été obtenue en additionnant un bruit </a:t>
            </a:r>
            <a:r>
              <a:rPr i="0">
                <a:latin typeface="Symbol"/>
                <a:ea typeface="Symbol"/>
                <a:cs typeface="Symbol"/>
                <a:sym typeface="Symbol"/>
              </a:rPr>
              <a:t>h</a:t>
            </a:r>
            <a:r>
              <a:t>(x,y)</a:t>
            </a:r>
            <a:r>
              <a:rPr i="0"/>
              <a:t> </a:t>
            </a:r>
            <a:r>
              <a:rPr b="1" i="0" u="sng"/>
              <a:t>non corrélé</a:t>
            </a:r>
            <a:r>
              <a:rPr i="0"/>
              <a:t> et 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de </a:t>
            </a:r>
            <a:r>
              <a:rPr b="1" u="sng"/>
              <a:t>moyenne nulle</a:t>
            </a:r>
            <a:r>
              <a:t>. </a:t>
            </a:r>
          </a:p>
        </p:txBody>
      </p:sp>
      <p:sp>
        <p:nvSpPr>
          <p:cNvPr id="1316" name="Gonzalez-Woods"/>
          <p:cNvSpPr txBox="1"/>
          <p:nvPr/>
        </p:nvSpPr>
        <p:spPr>
          <a:xfrm>
            <a:off x="10909130" y="9085298"/>
            <a:ext cx="1536971" cy="350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Gonzalez-Woods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19" name="Rapport signal sur bruit (SNR) en pratique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Rapport signal sur bruit (SNR) en pratique </a:t>
            </a:r>
          </a:p>
        </p:txBody>
      </p:sp>
      <p:sp>
        <p:nvSpPr>
          <p:cNvPr id="1320" name="Demo 03"/>
          <p:cNvSpPr txBox="1"/>
          <p:nvPr/>
        </p:nvSpPr>
        <p:spPr>
          <a:xfrm>
            <a:off x="11516132" y="1659962"/>
            <a:ext cx="1103339" cy="43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t>Demo 03</a:t>
            </a:r>
          </a:p>
        </p:txBody>
      </p:sp>
      <p:pic>
        <p:nvPicPr>
          <p:cNvPr id="132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06179" y="2277470"/>
            <a:ext cx="4876801" cy="1536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2" name="Screenshot 2026-01-16 at 11.52.51.png" descr="Screenshot 2026-01-16 at 11.52.5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1703" y="2223077"/>
            <a:ext cx="5012695" cy="49719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27" name="Group"/>
          <p:cNvGrpSpPr/>
          <p:nvPr/>
        </p:nvGrpSpPr>
        <p:grpSpPr>
          <a:xfrm>
            <a:off x="3962400" y="4483100"/>
            <a:ext cx="5414513" cy="2019300"/>
            <a:chOff x="0" y="0"/>
            <a:chExt cx="5414512" cy="2019300"/>
          </a:xfrm>
        </p:grpSpPr>
        <p:sp>
          <p:nvSpPr>
            <p:cNvPr id="1323" name="Rectangle"/>
            <p:cNvSpPr/>
            <p:nvPr/>
          </p:nvSpPr>
          <p:spPr>
            <a:xfrm>
              <a:off x="0" y="0"/>
              <a:ext cx="355600" cy="330200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</a:p>
          </p:txBody>
        </p:sp>
        <p:sp>
          <p:nvSpPr>
            <p:cNvPr id="1324" name="Line"/>
            <p:cNvSpPr/>
            <p:nvPr/>
          </p:nvSpPr>
          <p:spPr>
            <a:xfrm>
              <a:off x="355600" y="330200"/>
              <a:ext cx="3797300" cy="100330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buClrTx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25" name="Line"/>
            <p:cNvSpPr/>
            <p:nvPr/>
          </p:nvSpPr>
          <p:spPr>
            <a:xfrm>
              <a:off x="368300" y="12700"/>
              <a:ext cx="3771900" cy="7239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buClrTx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26" name="mean( S )"/>
            <p:cNvSpPr/>
            <p:nvPr/>
          </p:nvSpPr>
          <p:spPr>
            <a:xfrm>
              <a:off x="4144512" y="749300"/>
              <a:ext cx="1270001" cy="127000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mean( S ) </a:t>
              </a:r>
            </a:p>
          </p:txBody>
        </p:sp>
      </p:grpSp>
      <p:grpSp>
        <p:nvGrpSpPr>
          <p:cNvPr id="1332" name="Group"/>
          <p:cNvGrpSpPr/>
          <p:nvPr/>
        </p:nvGrpSpPr>
        <p:grpSpPr>
          <a:xfrm>
            <a:off x="2222500" y="3683000"/>
            <a:ext cx="6179719" cy="5689600"/>
            <a:chOff x="0" y="0"/>
            <a:chExt cx="6179718" cy="5689600"/>
          </a:xfrm>
        </p:grpSpPr>
        <p:sp>
          <p:nvSpPr>
            <p:cNvPr id="1328" name="Rectangle"/>
            <p:cNvSpPr/>
            <p:nvPr/>
          </p:nvSpPr>
          <p:spPr>
            <a:xfrm>
              <a:off x="0" y="12700"/>
              <a:ext cx="355600" cy="330200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</a:p>
          </p:txBody>
        </p:sp>
        <p:sp>
          <p:nvSpPr>
            <p:cNvPr id="1329" name="Line"/>
            <p:cNvSpPr/>
            <p:nvPr/>
          </p:nvSpPr>
          <p:spPr>
            <a:xfrm>
              <a:off x="317500" y="330200"/>
              <a:ext cx="4584701" cy="466089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buClrTx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30" name="Line"/>
            <p:cNvSpPr/>
            <p:nvPr/>
          </p:nvSpPr>
          <p:spPr>
            <a:xfrm>
              <a:off x="317500" y="0"/>
              <a:ext cx="4584701" cy="44069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buClrTx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31" name="std( fond )"/>
            <p:cNvSpPr/>
            <p:nvPr/>
          </p:nvSpPr>
          <p:spPr>
            <a:xfrm>
              <a:off x="4909718" y="4419600"/>
              <a:ext cx="1270001" cy="127000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std( fond ) </a:t>
              </a:r>
            </a:p>
          </p:txBody>
        </p:sp>
      </p:grpSp>
      <p:sp>
        <p:nvSpPr>
          <p:cNvPr id="1333" name="SNR = 1 / 0.2…"/>
          <p:cNvSpPr txBox="1"/>
          <p:nvPr/>
        </p:nvSpPr>
        <p:spPr>
          <a:xfrm>
            <a:off x="10818925" y="4002418"/>
            <a:ext cx="1635027" cy="827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t>SNR = 1 / 0.2 </a:t>
            </a:r>
          </a:p>
          <a:p>
            <a:pPr/>
            <a:r>
              <a:t>         = 5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2" grpId="2"/>
      <p:bldP build="whole" bldLvl="1" animBg="1" rev="0" advAuto="0" spid="132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spcBef>
                <a:spcPts val="0"/>
              </a:spcBef>
              <a:buClrTx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1336" name="Estimation du SN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Estimation du SNR</a:t>
            </a:r>
          </a:p>
        </p:txBody>
      </p:sp>
      <p:pic>
        <p:nvPicPr>
          <p:cNvPr id="1337" name="image19.png" descr="image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9916" y="3177991"/>
            <a:ext cx="4648201" cy="5463962"/>
          </a:xfrm>
          <a:prstGeom prst="rect">
            <a:avLst/>
          </a:prstGeom>
          <a:ln w="12700"/>
        </p:spPr>
      </p:pic>
      <p:grpSp>
        <p:nvGrpSpPr>
          <p:cNvPr id="1342" name="Group"/>
          <p:cNvGrpSpPr/>
          <p:nvPr/>
        </p:nvGrpSpPr>
        <p:grpSpPr>
          <a:xfrm>
            <a:off x="2222500" y="3683000"/>
            <a:ext cx="6179719" cy="5689600"/>
            <a:chOff x="0" y="0"/>
            <a:chExt cx="6179718" cy="5689600"/>
          </a:xfrm>
        </p:grpSpPr>
        <p:sp>
          <p:nvSpPr>
            <p:cNvPr id="1338" name="Rectangle"/>
            <p:cNvSpPr/>
            <p:nvPr/>
          </p:nvSpPr>
          <p:spPr>
            <a:xfrm>
              <a:off x="0" y="12700"/>
              <a:ext cx="355600" cy="330200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</a:p>
          </p:txBody>
        </p:sp>
        <p:sp>
          <p:nvSpPr>
            <p:cNvPr id="1339" name="Line"/>
            <p:cNvSpPr/>
            <p:nvPr/>
          </p:nvSpPr>
          <p:spPr>
            <a:xfrm>
              <a:off x="317500" y="330200"/>
              <a:ext cx="4584701" cy="466089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buClrTx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40" name="Line"/>
            <p:cNvSpPr/>
            <p:nvPr/>
          </p:nvSpPr>
          <p:spPr>
            <a:xfrm>
              <a:off x="317500" y="0"/>
              <a:ext cx="4584701" cy="44069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buClrTx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41" name="std( fond )"/>
            <p:cNvSpPr/>
            <p:nvPr/>
          </p:nvSpPr>
          <p:spPr>
            <a:xfrm>
              <a:off x="4909718" y="4419600"/>
              <a:ext cx="1270001" cy="127000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std( fond ) </a:t>
              </a:r>
            </a:p>
          </p:txBody>
        </p:sp>
      </p:grpSp>
      <p:grpSp>
        <p:nvGrpSpPr>
          <p:cNvPr id="1347" name="Group"/>
          <p:cNvGrpSpPr/>
          <p:nvPr/>
        </p:nvGrpSpPr>
        <p:grpSpPr>
          <a:xfrm>
            <a:off x="3962400" y="4483100"/>
            <a:ext cx="5414513" cy="2019300"/>
            <a:chOff x="0" y="0"/>
            <a:chExt cx="5414512" cy="2019300"/>
          </a:xfrm>
        </p:grpSpPr>
        <p:sp>
          <p:nvSpPr>
            <p:cNvPr id="1343" name="Rectangle"/>
            <p:cNvSpPr/>
            <p:nvPr/>
          </p:nvSpPr>
          <p:spPr>
            <a:xfrm>
              <a:off x="0" y="0"/>
              <a:ext cx="355600" cy="330200"/>
            </a:xfrm>
            <a:prstGeom prst="rect">
              <a:avLst/>
            </a:prstGeom>
            <a:noFill/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</a:p>
          </p:txBody>
        </p:sp>
        <p:sp>
          <p:nvSpPr>
            <p:cNvPr id="1344" name="Line"/>
            <p:cNvSpPr/>
            <p:nvPr/>
          </p:nvSpPr>
          <p:spPr>
            <a:xfrm>
              <a:off x="355600" y="330200"/>
              <a:ext cx="3797300" cy="100330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buClrTx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45" name="Line"/>
            <p:cNvSpPr/>
            <p:nvPr/>
          </p:nvSpPr>
          <p:spPr>
            <a:xfrm>
              <a:off x="368300" y="12700"/>
              <a:ext cx="3771900" cy="7239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spcBef>
                  <a:spcPts val="0"/>
                </a:spcBef>
                <a:buClrTx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46" name="mean( S )"/>
            <p:cNvSpPr/>
            <p:nvPr/>
          </p:nvSpPr>
          <p:spPr>
            <a:xfrm>
              <a:off x="4144512" y="749300"/>
              <a:ext cx="1270001" cy="127000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/>
              <a:r>
                <a:t>mean( S ) </a:t>
              </a:r>
            </a:p>
          </p:txBody>
        </p:sp>
      </p:grpSp>
      <p:sp>
        <p:nvSpPr>
          <p:cNvPr id="1348" name="Potentiellement plusieurs  S intéressants dans lequel il faut  rapporter le SNR"/>
          <p:cNvSpPr txBox="1"/>
          <p:nvPr/>
        </p:nvSpPr>
        <p:spPr>
          <a:xfrm>
            <a:off x="7412036" y="2044700"/>
            <a:ext cx="4854146" cy="201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57799" marR="57799" algn="ctr" defTabSz="1295400">
              <a:spcBef>
                <a:spcPts val="0"/>
              </a:spcBef>
              <a:buClrTx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Potentiellement plusieurs </a:t>
            </a:r>
            <a:br/>
            <a:r>
              <a:t>S intéressants</a:t>
            </a:r>
            <a:br/>
            <a:r>
              <a:t>dans lequel il faut </a:t>
            </a:r>
            <a:br/>
            <a:r>
              <a:t>rapporter le SNR</a:t>
            </a:r>
          </a:p>
        </p:txBody>
      </p:sp>
      <p:sp>
        <p:nvSpPr>
          <p:cNvPr id="1349" name="SNR = mean(S)/std( fond)"/>
          <p:cNvSpPr txBox="1"/>
          <p:nvPr/>
        </p:nvSpPr>
        <p:spPr>
          <a:xfrm>
            <a:off x="7531100" y="6769100"/>
            <a:ext cx="4745216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defTabSz="1295400">
              <a:spcBef>
                <a:spcPts val="0"/>
              </a:spcBef>
              <a:buClrTx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SNR = mean(S)/std( fond)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42" grpId="2"/>
      <p:bldP build="whole" bldLvl="1" animBg="1" rev="0" advAuto="0" spid="1347" grpId="3"/>
      <p:bldP build="whole" bldLvl="1" animBg="1" rev="0" advAuto="0" spid="1348" grpId="5"/>
      <p:bldP build="whole" bldLvl="1" animBg="1" rev="0" advAuto="0" spid="1349" grpId="4"/>
      <p:bldP build="whole" bldLvl="1" animBg="1" rev="0" advAuto="0" spid="133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52" name="Opérations inter-images.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Opérations inter-images.</a:t>
            </a:r>
          </a:p>
        </p:txBody>
      </p:sp>
      <p:sp>
        <p:nvSpPr>
          <p:cNvPr id="1353" name="Réduction du bruit par moyennage"/>
          <p:cNvSpPr txBox="1"/>
          <p:nvPr/>
        </p:nvSpPr>
        <p:spPr>
          <a:xfrm>
            <a:off x="1437752" y="1530773"/>
            <a:ext cx="4374975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Réduction du bruit par moyennage</a:t>
            </a:r>
          </a:p>
        </p:txBody>
      </p:sp>
      <p:pic>
        <p:nvPicPr>
          <p:cNvPr id="135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7929" y="2853831"/>
            <a:ext cx="2598703" cy="2395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8835" y="2853831"/>
            <a:ext cx="2609992" cy="2406792"/>
          </a:xfrm>
          <a:prstGeom prst="rect">
            <a:avLst/>
          </a:prstGeom>
          <a:ln w="12700">
            <a:miter lim="400000"/>
          </a:ln>
        </p:spPr>
      </p:pic>
      <p:sp>
        <p:nvSpPr>
          <p:cNvPr id="1356" name="Image originale"/>
          <p:cNvSpPr txBox="1"/>
          <p:nvPr/>
        </p:nvSpPr>
        <p:spPr>
          <a:xfrm>
            <a:off x="3916793" y="2404533"/>
            <a:ext cx="1903733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Image originale</a:t>
            </a:r>
          </a:p>
        </p:txBody>
      </p:sp>
      <p:sp>
        <p:nvSpPr>
          <p:cNvPr id="1357" name="Image corrompue par…"/>
          <p:cNvSpPr txBox="1"/>
          <p:nvPr/>
        </p:nvSpPr>
        <p:spPr>
          <a:xfrm>
            <a:off x="6725615" y="2079413"/>
            <a:ext cx="2617376" cy="77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Image corrompue par </a:t>
            </a:r>
          </a:p>
          <a:p>
            <a:pPr algn="ctr"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du bruit numérique</a:t>
            </a:r>
          </a:p>
        </p:txBody>
      </p:sp>
      <p:sp>
        <p:nvSpPr>
          <p:cNvPr id="1358" name="f(x,y)"/>
          <p:cNvSpPr txBox="1"/>
          <p:nvPr/>
        </p:nvSpPr>
        <p:spPr>
          <a:xfrm>
            <a:off x="3578126" y="5152249"/>
            <a:ext cx="724332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f(x,y)</a:t>
            </a:r>
          </a:p>
        </p:txBody>
      </p:sp>
      <p:sp>
        <p:nvSpPr>
          <p:cNvPr id="1359" name="g(x,y)"/>
          <p:cNvSpPr txBox="1"/>
          <p:nvPr/>
        </p:nvSpPr>
        <p:spPr>
          <a:xfrm>
            <a:off x="6626126" y="5152249"/>
            <a:ext cx="786406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g(x,y)</a:t>
            </a:r>
          </a:p>
        </p:txBody>
      </p:sp>
      <p:sp>
        <p:nvSpPr>
          <p:cNvPr id="1360" name="g(x,y) = f(x,y) + η(x,y)"/>
          <p:cNvSpPr txBox="1"/>
          <p:nvPr/>
        </p:nvSpPr>
        <p:spPr>
          <a:xfrm>
            <a:off x="4477173" y="6066649"/>
            <a:ext cx="2944143" cy="484135"/>
          </a:xfrm>
          <a:prstGeom prst="rect">
            <a:avLst/>
          </a:prstGeom>
          <a:solidFill>
            <a:srgbClr val="CCCCFF">
              <a:alpha val="50195"/>
            </a:srgb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pPr>
            <a:r>
              <a:t>g(x,y) = f(x,y) + </a:t>
            </a:r>
            <a:r>
              <a:rPr i="0">
                <a:latin typeface="Symbol"/>
                <a:ea typeface="Symbol"/>
                <a:cs typeface="Symbol"/>
                <a:sym typeface="Symbol"/>
              </a:rPr>
              <a:t>h</a:t>
            </a:r>
            <a:r>
              <a:t>(x,y)</a:t>
            </a:r>
          </a:p>
        </p:txBody>
      </p:sp>
      <p:sp>
        <p:nvSpPr>
          <p:cNvPr id="1361" name="Si la lentille peut prendre plusieurs images (toujours avec un bruit non corrélé…"/>
          <p:cNvSpPr txBox="1"/>
          <p:nvPr/>
        </p:nvSpPr>
        <p:spPr>
          <a:xfrm>
            <a:off x="1957041" y="6818489"/>
            <a:ext cx="8848215" cy="1108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Si la lentille peut prendre plusieurs images (toujours avec un bruit non corrélé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et de moyenne nulle) alors on peut réduire le bruit en additionnant ces images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entre elles </a:t>
            </a:r>
            <a:r>
              <a:t>: </a:t>
            </a:r>
          </a:p>
        </p:txBody>
      </p:sp>
      <p:sp>
        <p:nvSpPr>
          <p:cNvPr id="1362" name="Gonzalez-Woods"/>
          <p:cNvSpPr txBox="1"/>
          <p:nvPr/>
        </p:nvSpPr>
        <p:spPr>
          <a:xfrm>
            <a:off x="10909130" y="9085298"/>
            <a:ext cx="1536971" cy="350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Gonzalez-Woods</a:t>
            </a:r>
          </a:p>
        </p:txBody>
      </p:sp>
      <p:pic>
        <p:nvPicPr>
          <p:cNvPr id="1363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34275" y="7954150"/>
            <a:ext cx="3192499" cy="1113086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Slide Number"/>
          <p:cNvSpPr txBox="1"/>
          <p:nvPr>
            <p:ph type="sldNum" sz="quarter" idx="2"/>
          </p:nvPr>
        </p:nvSpPr>
        <p:spPr>
          <a:xfrm>
            <a:off x="11658092" y="90898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66" name="Opérations inter-images.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Opérations inter-images.</a:t>
            </a:r>
          </a:p>
        </p:txBody>
      </p:sp>
      <p:sp>
        <p:nvSpPr>
          <p:cNvPr id="1367" name="Réduction du bruit par moyennage"/>
          <p:cNvSpPr txBox="1"/>
          <p:nvPr/>
        </p:nvSpPr>
        <p:spPr>
          <a:xfrm>
            <a:off x="1437752" y="1530773"/>
            <a:ext cx="4374975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Réduction du bruit par moyennage</a:t>
            </a:r>
          </a:p>
        </p:txBody>
      </p:sp>
      <p:pic>
        <p:nvPicPr>
          <p:cNvPr id="136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7929" y="2853831"/>
            <a:ext cx="2598703" cy="2395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8835" y="2853831"/>
            <a:ext cx="2609992" cy="2406792"/>
          </a:xfrm>
          <a:prstGeom prst="rect">
            <a:avLst/>
          </a:prstGeom>
          <a:ln w="12700">
            <a:miter lim="400000"/>
          </a:ln>
        </p:spPr>
      </p:pic>
      <p:sp>
        <p:nvSpPr>
          <p:cNvPr id="1370" name="Image originale"/>
          <p:cNvSpPr txBox="1"/>
          <p:nvPr/>
        </p:nvSpPr>
        <p:spPr>
          <a:xfrm>
            <a:off x="3916793" y="2404533"/>
            <a:ext cx="1903733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Image originale</a:t>
            </a:r>
          </a:p>
        </p:txBody>
      </p:sp>
      <p:sp>
        <p:nvSpPr>
          <p:cNvPr id="1371" name="Image corrompue par…"/>
          <p:cNvSpPr txBox="1"/>
          <p:nvPr/>
        </p:nvSpPr>
        <p:spPr>
          <a:xfrm>
            <a:off x="6630788" y="2079413"/>
            <a:ext cx="2617376" cy="77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Image corrompue par </a:t>
            </a:r>
          </a:p>
          <a:p>
            <a:pPr algn="ctr"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du bruit numérique</a:t>
            </a:r>
          </a:p>
        </p:txBody>
      </p:sp>
      <p:sp>
        <p:nvSpPr>
          <p:cNvPr id="1372" name="f(x,y)"/>
          <p:cNvSpPr txBox="1"/>
          <p:nvPr/>
        </p:nvSpPr>
        <p:spPr>
          <a:xfrm>
            <a:off x="3578126" y="5152249"/>
            <a:ext cx="724332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f(x,y)</a:t>
            </a:r>
          </a:p>
        </p:txBody>
      </p:sp>
      <p:sp>
        <p:nvSpPr>
          <p:cNvPr id="1373" name="g(x,y)"/>
          <p:cNvSpPr txBox="1"/>
          <p:nvPr/>
        </p:nvSpPr>
        <p:spPr>
          <a:xfrm>
            <a:off x="6626126" y="5152249"/>
            <a:ext cx="786406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g(x,y)</a:t>
            </a:r>
          </a:p>
        </p:txBody>
      </p:sp>
      <p:sp>
        <p:nvSpPr>
          <p:cNvPr id="1374" name="Gonzalez-Woods"/>
          <p:cNvSpPr txBox="1"/>
          <p:nvPr/>
        </p:nvSpPr>
        <p:spPr>
          <a:xfrm>
            <a:off x="11075281" y="4701792"/>
            <a:ext cx="1536971" cy="350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Gonzalez-Woods</a:t>
            </a:r>
          </a:p>
        </p:txBody>
      </p:sp>
      <p:pic>
        <p:nvPicPr>
          <p:cNvPr id="1375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21475" y="5734755"/>
            <a:ext cx="2551290" cy="2350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6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39182" y="5725724"/>
            <a:ext cx="2546774" cy="2348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7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16249" y="5739270"/>
            <a:ext cx="2537743" cy="2339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8" name="image.png" descr="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57955" y="5725724"/>
            <a:ext cx="2549032" cy="2350348"/>
          </a:xfrm>
          <a:prstGeom prst="rect">
            <a:avLst/>
          </a:prstGeom>
          <a:ln w="12700">
            <a:miter lim="400000"/>
          </a:ln>
        </p:spPr>
      </p:pic>
      <p:sp>
        <p:nvSpPr>
          <p:cNvPr id="1379" name="N=2"/>
          <p:cNvSpPr txBox="1"/>
          <p:nvPr/>
        </p:nvSpPr>
        <p:spPr>
          <a:xfrm>
            <a:off x="841699" y="7983502"/>
            <a:ext cx="657347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N=2</a:t>
            </a:r>
          </a:p>
        </p:txBody>
      </p:sp>
      <p:sp>
        <p:nvSpPr>
          <p:cNvPr id="1380" name="N=4"/>
          <p:cNvSpPr txBox="1"/>
          <p:nvPr/>
        </p:nvSpPr>
        <p:spPr>
          <a:xfrm>
            <a:off x="3591673" y="7983502"/>
            <a:ext cx="657347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N=4</a:t>
            </a:r>
          </a:p>
        </p:txBody>
      </p:sp>
      <p:sp>
        <p:nvSpPr>
          <p:cNvPr id="1381" name="N=8"/>
          <p:cNvSpPr txBox="1"/>
          <p:nvPr/>
        </p:nvSpPr>
        <p:spPr>
          <a:xfrm>
            <a:off x="6463566" y="7983502"/>
            <a:ext cx="657347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N=8</a:t>
            </a:r>
          </a:p>
        </p:txBody>
      </p:sp>
      <p:sp>
        <p:nvSpPr>
          <p:cNvPr id="1382" name="N=16"/>
          <p:cNvSpPr txBox="1"/>
          <p:nvPr/>
        </p:nvSpPr>
        <p:spPr>
          <a:xfrm>
            <a:off x="9199992" y="8010595"/>
            <a:ext cx="797047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N=16</a:t>
            </a:r>
          </a:p>
        </p:txBody>
      </p:sp>
      <p:sp>
        <p:nvSpPr>
          <p:cNvPr id="1383" name="Ratio signal sur bruit :                              . Donc, pour N=64, le bruit dans      est réduit d’un facteur 8."/>
          <p:cNvSpPr txBox="1"/>
          <p:nvPr/>
        </p:nvSpPr>
        <p:spPr>
          <a:xfrm>
            <a:off x="992970" y="8620195"/>
            <a:ext cx="11606471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Ratio signal sur bruit :</a:t>
            </a:r>
            <a:r>
              <a:t>                              . Donc, pour </a:t>
            </a:r>
            <a:r>
              <a:rPr i="1"/>
              <a:t>N=64</a:t>
            </a:r>
            <a:r>
              <a:t>, le bruit dans      est r</a:t>
            </a:r>
            <a:r>
              <a:t>éduit d’un facteur </a:t>
            </a:r>
            <a:r>
              <a:rPr i="1"/>
              <a:t>8</a:t>
            </a:r>
            <a:r>
              <a:t>. </a:t>
            </a:r>
          </a:p>
        </p:txBody>
      </p:sp>
      <p:pic>
        <p:nvPicPr>
          <p:cNvPr id="1384" name="image.pdf" descr="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569546" y="8421511"/>
            <a:ext cx="2183272" cy="1031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5" name="image.pdf" descr="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338871" y="8651522"/>
            <a:ext cx="316090" cy="444783"/>
          </a:xfrm>
          <a:prstGeom prst="rect">
            <a:avLst/>
          </a:prstGeom>
          <a:ln w="12700">
            <a:miter lim="400000"/>
          </a:ln>
        </p:spPr>
      </p:pic>
      <p:sp>
        <p:nvSpPr>
          <p:cNvPr id="1386" name="TP 02"/>
          <p:cNvSpPr txBox="1"/>
          <p:nvPr/>
        </p:nvSpPr>
        <p:spPr>
          <a:xfrm>
            <a:off x="11084769" y="1161110"/>
            <a:ext cx="769592" cy="43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t>TP 02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Moyenner plusieurs image ensemble"/>
          <p:cNvSpPr txBox="1"/>
          <p:nvPr>
            <p:ph type="title"/>
          </p:nvPr>
        </p:nvSpPr>
        <p:spPr>
          <a:xfrm>
            <a:off x="946148" y="-230999"/>
            <a:ext cx="11049001" cy="2057401"/>
          </a:xfrm>
          <a:prstGeom prst="rect">
            <a:avLst/>
          </a:prstGeom>
        </p:spPr>
        <p:txBody>
          <a:bodyPr/>
          <a:lstStyle>
            <a:lvl1pPr algn="l" defTabSz="1295400">
              <a:defRPr i="1" sz="5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Moyenner plusieurs image ensemble</a:t>
            </a:r>
          </a:p>
        </p:txBody>
      </p:sp>
      <p:sp>
        <p:nvSpPr>
          <p:cNvPr id="1389" name="On peut augmenter le ratio signal sur bruit d’une image en…"/>
          <p:cNvSpPr txBox="1"/>
          <p:nvPr/>
        </p:nvSpPr>
        <p:spPr>
          <a:xfrm>
            <a:off x="1371600" y="1530773"/>
            <a:ext cx="10257251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57799" marR="57799" defTabSz="1295400">
              <a:spcBef>
                <a:spcPts val="0"/>
              </a:spcBef>
              <a:buClr>
                <a:srgbClr val="000000"/>
              </a:buClr>
              <a:buFont typeface="Times New Roman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2400"/>
              <a:t>On peut augmenter le ratio signal sur bruit d’une image en </a:t>
            </a:r>
            <a:endParaRPr sz="2400"/>
          </a:p>
          <a:p>
            <a:pPr marL="57799" marR="57799" defTabSz="1295400">
              <a:spcBef>
                <a:spcPts val="0"/>
              </a:spcBef>
              <a:buClr>
                <a:srgbClr val="000000"/>
              </a:buClr>
              <a:buFont typeface="Times New Roman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2400"/>
              <a:t>moyennant plusieurs images </a:t>
            </a:r>
            <a:r>
              <a:rPr i="1" sz="2400"/>
              <a:t>g</a:t>
            </a:r>
            <a:r>
              <a:rPr i="1" sz="1800"/>
              <a:t>i</a:t>
            </a:r>
            <a:r>
              <a:rPr i="1" sz="2400"/>
              <a:t>(x,y)</a:t>
            </a:r>
            <a:r>
              <a:rPr sz="2400"/>
              <a:t> dont </a:t>
            </a:r>
            <a:r>
              <a:rPr b="1" sz="2400"/>
              <a:t>le contenu est toujours le même</a:t>
            </a:r>
            <a:r>
              <a:rPr sz="2400"/>
              <a:t> (</a:t>
            </a:r>
            <a:r>
              <a:rPr i="1" sz="2400"/>
              <a:t>f(x,y)</a:t>
            </a:r>
            <a:r>
              <a:rPr sz="2400"/>
              <a:t>) </a:t>
            </a:r>
            <a:endParaRPr sz="2400"/>
          </a:p>
          <a:p>
            <a:pPr marL="57799" marR="57799" defTabSz="1295400">
              <a:spcBef>
                <a:spcPts val="0"/>
              </a:spcBef>
              <a:buClr>
                <a:srgbClr val="000000"/>
              </a:buClr>
              <a:buFont typeface="Times New Roman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2400"/>
              <a:t>plus ou moins du </a:t>
            </a:r>
            <a:r>
              <a:rPr b="1" sz="2400"/>
              <a:t>bruit blanc additif</a:t>
            </a:r>
            <a:r>
              <a:rPr sz="2400"/>
              <a:t>.</a:t>
            </a:r>
          </a:p>
        </p:txBody>
      </p:sp>
      <p:sp>
        <p:nvSpPr>
          <p:cNvPr id="1390" name="gi(x,y) = f(x,y) + η(x,y)"/>
          <p:cNvSpPr/>
          <p:nvPr/>
        </p:nvSpPr>
        <p:spPr>
          <a:xfrm>
            <a:off x="263877" y="7854244"/>
            <a:ext cx="3162301" cy="469901"/>
          </a:xfrm>
          <a:prstGeom prst="rect">
            <a:avLst/>
          </a:prstGeom>
          <a:solidFill>
            <a:srgbClr val="D6D7FF">
              <a:alpha val="50195"/>
            </a:srgbClr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7799" marR="57799" defTabSz="1295400">
              <a:spcBef>
                <a:spcPts val="0"/>
              </a:spcBef>
              <a:buClr>
                <a:srgbClr val="000000"/>
              </a:buClr>
              <a:buFont typeface="Times New Roman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i="1" sz="2200"/>
              <a:t>g</a:t>
            </a:r>
            <a:r>
              <a:rPr i="1" sz="1600"/>
              <a:t>i</a:t>
            </a:r>
            <a:r>
              <a:rPr i="1" sz="2200"/>
              <a:t>(x,y) = f(x,y) + </a:t>
            </a:r>
            <a:r>
              <a:rPr sz="2200">
                <a:latin typeface="Symbol"/>
                <a:ea typeface="Symbol"/>
                <a:cs typeface="Symbol"/>
                <a:sym typeface="Symbol"/>
              </a:rPr>
              <a:t>h</a:t>
            </a:r>
            <a:r>
              <a:rPr i="1" sz="2200"/>
              <a:t>(x,y)</a:t>
            </a:r>
          </a:p>
        </p:txBody>
      </p:sp>
      <p:sp>
        <p:nvSpPr>
          <p:cNvPr id="1391" name="Line"/>
          <p:cNvSpPr/>
          <p:nvPr/>
        </p:nvSpPr>
        <p:spPr>
          <a:xfrm flipH="1" flipV="1">
            <a:off x="2765495" y="8378049"/>
            <a:ext cx="6774" cy="69088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50800" tIns="50800" rIns="50800" bIns="50800" anchor="ctr"/>
          <a:lstStyle/>
          <a:p>
            <a:pPr marL="57799" marR="57799" defTabSz="1295400">
              <a:spcBef>
                <a:spcPts val="0"/>
              </a:spcBef>
              <a:buClrTx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</a:p>
        </p:txBody>
      </p:sp>
      <p:sp>
        <p:nvSpPr>
          <p:cNvPr id="1392" name="Bruit blanc additif"/>
          <p:cNvSpPr txBox="1"/>
          <p:nvPr/>
        </p:nvSpPr>
        <p:spPr>
          <a:xfrm>
            <a:off x="1566616" y="9068928"/>
            <a:ext cx="2220533" cy="41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defTabSz="1295400">
              <a:spcBef>
                <a:spcPts val="0"/>
              </a:spcBef>
              <a:buClr>
                <a:srgbClr val="000000"/>
              </a:buClr>
              <a:buFont typeface="Times New Roman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Bruit blanc additif</a:t>
            </a:r>
          </a:p>
        </p:txBody>
      </p:sp>
      <p:sp>
        <p:nvSpPr>
          <p:cNvPr id="1393" name="N moyennes augmente le SNR d’un facteur?"/>
          <p:cNvSpPr txBox="1"/>
          <p:nvPr/>
        </p:nvSpPr>
        <p:spPr>
          <a:xfrm>
            <a:off x="5372100" y="7543800"/>
            <a:ext cx="6985000" cy="107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defTabSz="647700">
              <a:spcBef>
                <a:spcPts val="0"/>
              </a:spcBef>
              <a:buClrTx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 moyennes augmente le SNR d’un facteur? </a:t>
            </a:r>
          </a:p>
        </p:txBody>
      </p:sp>
      <p:sp>
        <p:nvSpPr>
          <p:cNvPr id="1394" name="TP 02"/>
          <p:cNvSpPr txBox="1"/>
          <p:nvPr/>
        </p:nvSpPr>
        <p:spPr>
          <a:xfrm>
            <a:off x="11169665" y="8987507"/>
            <a:ext cx="1622000" cy="582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defTabSz="647700">
              <a:spcBef>
                <a:spcPts val="0"/>
              </a:spcBef>
              <a:buClrTx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TP 02</a:t>
            </a:r>
          </a:p>
        </p:txBody>
      </p:sp>
      <p:pic>
        <p:nvPicPr>
          <p:cNvPr id="1395" name="srqt.pdf" descr="srq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67700" y="8140700"/>
            <a:ext cx="1197429" cy="762000"/>
          </a:xfrm>
          <a:prstGeom prst="rect">
            <a:avLst/>
          </a:prstGeom>
        </p:spPr>
      </p:pic>
      <p:grpSp>
        <p:nvGrpSpPr>
          <p:cNvPr id="1403" name="Group"/>
          <p:cNvGrpSpPr/>
          <p:nvPr/>
        </p:nvGrpSpPr>
        <p:grpSpPr>
          <a:xfrm>
            <a:off x="2113280" y="3508375"/>
            <a:ext cx="8775702" cy="3187701"/>
            <a:chOff x="0" y="0"/>
            <a:chExt cx="8775700" cy="3187700"/>
          </a:xfrm>
        </p:grpSpPr>
        <p:grpSp>
          <p:nvGrpSpPr>
            <p:cNvPr id="1398" name="Group"/>
            <p:cNvGrpSpPr/>
            <p:nvPr/>
          </p:nvGrpSpPr>
          <p:grpSpPr>
            <a:xfrm>
              <a:off x="0" y="557189"/>
              <a:ext cx="3288492" cy="1884692"/>
              <a:chOff x="0" y="0"/>
              <a:chExt cx="3288491" cy="1884690"/>
            </a:xfrm>
          </p:grpSpPr>
          <p:pic>
            <p:nvPicPr>
              <p:cNvPr id="1396" name="image.png" descr="image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7539" y="728618"/>
                <a:ext cx="3270953" cy="11560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97" name="image.png" descr="image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3279721" cy="11560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99" name="Line"/>
            <p:cNvSpPr/>
            <p:nvPr/>
          </p:nvSpPr>
          <p:spPr>
            <a:xfrm flipV="1">
              <a:off x="3406783" y="0"/>
              <a:ext cx="2285" cy="31877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45720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00" name="Arrow"/>
            <p:cNvSpPr/>
            <p:nvPr/>
          </p:nvSpPr>
          <p:spPr>
            <a:xfrm>
              <a:off x="4011956" y="1143524"/>
              <a:ext cx="1863478" cy="1022089"/>
            </a:xfrm>
            <a:prstGeom prst="rightArrow">
              <a:avLst>
                <a:gd name="adj1" fmla="val 50000"/>
                <a:gd name="adj2" fmla="val 31374"/>
              </a:avLst>
            </a:prstGeom>
            <a:solidFill>
              <a:srgbClr val="FFBC00"/>
            </a:solidFill>
            <a:ln w="25400" cap="flat">
              <a:solidFill>
                <a:srgbClr val="C992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45720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1401" name="image.png" descr="imag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254524" y="399727"/>
              <a:ext cx="2521177" cy="2512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2" name="Rectangle"/>
            <p:cNvSpPr/>
            <p:nvPr/>
          </p:nvSpPr>
          <p:spPr>
            <a:xfrm>
              <a:off x="6254524" y="374428"/>
              <a:ext cx="2521176" cy="2537511"/>
            </a:xfrm>
            <a:prstGeom prst="rect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45720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412" name="Group"/>
          <p:cNvGrpSpPr/>
          <p:nvPr/>
        </p:nvGrpSpPr>
        <p:grpSpPr>
          <a:xfrm>
            <a:off x="2082800" y="3498850"/>
            <a:ext cx="8775697" cy="3187700"/>
            <a:chOff x="0" y="0"/>
            <a:chExt cx="8775695" cy="3187699"/>
          </a:xfrm>
        </p:grpSpPr>
        <p:grpSp>
          <p:nvGrpSpPr>
            <p:cNvPr id="1407" name="Group"/>
            <p:cNvGrpSpPr/>
            <p:nvPr/>
          </p:nvGrpSpPr>
          <p:grpSpPr>
            <a:xfrm>
              <a:off x="0" y="197738"/>
              <a:ext cx="3315766" cy="2729884"/>
              <a:chOff x="0" y="0"/>
              <a:chExt cx="3315765" cy="2729882"/>
            </a:xfrm>
          </p:grpSpPr>
          <p:pic>
            <p:nvPicPr>
              <p:cNvPr id="1404" name="image.png" descr="image.png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61079" y="1573810"/>
                <a:ext cx="3254687" cy="11560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05" name="image.png" descr="image.png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43627" y="845194"/>
                <a:ext cx="3263413" cy="11560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06" name="image.png" descr="image.png"/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0"/>
                <a:ext cx="3254687" cy="11560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08" name="Line"/>
            <p:cNvSpPr/>
            <p:nvPr/>
          </p:nvSpPr>
          <p:spPr>
            <a:xfrm flipV="1">
              <a:off x="3433473" y="0"/>
              <a:ext cx="2274" cy="318770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45720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09" name="Arrow"/>
            <p:cNvSpPr/>
            <p:nvPr/>
          </p:nvSpPr>
          <p:spPr>
            <a:xfrm>
              <a:off x="4035638" y="1143524"/>
              <a:ext cx="1854213" cy="1022089"/>
            </a:xfrm>
            <a:prstGeom prst="rightArrow">
              <a:avLst>
                <a:gd name="adj1" fmla="val 50000"/>
                <a:gd name="adj2" fmla="val 31374"/>
              </a:avLst>
            </a:prstGeom>
            <a:solidFill>
              <a:srgbClr val="FFBC00"/>
            </a:solidFill>
            <a:ln w="25400" cap="flat">
              <a:solidFill>
                <a:srgbClr val="C992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45720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1410" name="image.png" descr="imag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267055" y="399727"/>
              <a:ext cx="2508641" cy="2512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11" name="Rectangle"/>
            <p:cNvSpPr/>
            <p:nvPr/>
          </p:nvSpPr>
          <p:spPr>
            <a:xfrm>
              <a:off x="6267055" y="374427"/>
              <a:ext cx="2508641" cy="2537513"/>
            </a:xfrm>
            <a:prstGeom prst="rect">
              <a:avLst/>
            </a:prstGeom>
            <a:blipFill rotWithShape="1">
              <a:blip r:embed="rId10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45720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421" name="Group"/>
          <p:cNvGrpSpPr/>
          <p:nvPr/>
        </p:nvGrpSpPr>
        <p:grpSpPr>
          <a:xfrm>
            <a:off x="1993900" y="3324351"/>
            <a:ext cx="8928100" cy="3746502"/>
            <a:chOff x="0" y="0"/>
            <a:chExt cx="8928099" cy="3746501"/>
          </a:xfrm>
        </p:grpSpPr>
        <p:grpSp>
          <p:nvGrpSpPr>
            <p:cNvPr id="1417" name="Group"/>
            <p:cNvGrpSpPr/>
            <p:nvPr/>
          </p:nvGrpSpPr>
          <p:grpSpPr>
            <a:xfrm>
              <a:off x="0" y="-1"/>
              <a:ext cx="3373352" cy="3746503"/>
              <a:chOff x="0" y="0"/>
              <a:chExt cx="3373351" cy="3746501"/>
            </a:xfrm>
          </p:grpSpPr>
          <p:pic>
            <p:nvPicPr>
              <p:cNvPr id="1413" name="image.png" descr="image.png"/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62140" y="2576334"/>
                <a:ext cx="3311212" cy="11701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14" name="image.png" descr="image.png"/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44385" y="1838834"/>
                <a:ext cx="3320089" cy="11701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15" name="image.png" descr="image.png"/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983334"/>
                <a:ext cx="3311212" cy="11701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16" name="image.png" descr="image.png"/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0"/>
                <a:ext cx="3311212" cy="11701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18" name="Line"/>
            <p:cNvSpPr/>
            <p:nvPr/>
          </p:nvSpPr>
          <p:spPr>
            <a:xfrm flipV="1">
              <a:off x="3493100" y="163685"/>
              <a:ext cx="2313" cy="322656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45720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19" name="Arrow"/>
            <p:cNvSpPr/>
            <p:nvPr/>
          </p:nvSpPr>
          <p:spPr>
            <a:xfrm>
              <a:off x="4105724" y="1321150"/>
              <a:ext cx="1886415" cy="1034549"/>
            </a:xfrm>
            <a:prstGeom prst="rightArrow">
              <a:avLst>
                <a:gd name="adj1" fmla="val 50000"/>
                <a:gd name="adj2" fmla="val 30996"/>
              </a:avLst>
            </a:prstGeom>
            <a:solidFill>
              <a:srgbClr val="FFBC00"/>
            </a:solidFill>
            <a:ln w="25400" cap="flat">
              <a:solidFill>
                <a:srgbClr val="C992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45720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1420" name="image.png" descr="imag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375892" y="568286"/>
              <a:ext cx="2552208" cy="25428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1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3" grpId="2"/>
      <p:bldP build="whole" bldLvl="1" animBg="1" rev="0" advAuto="0" spid="1394" grpId="8"/>
      <p:bldP build="whole" bldLvl="1" animBg="1" rev="0" advAuto="0" spid="1412" grpId="3"/>
      <p:bldP build="whole" bldLvl="1" animBg="1" rev="0" advAuto="0" spid="1412" grpId="4"/>
      <p:bldP build="whole" bldLvl="1" animBg="1" rev="0" advAuto="0" spid="1421" grpId="5"/>
      <p:bldP build="whole" bldLvl="1" animBg="1" rev="0" advAuto="0" spid="1393" grpId="6"/>
      <p:bldP build="whole" bldLvl="1" animBg="1" rev="0" advAuto="0" spid="1395" grpId="7"/>
      <p:bldP build="whole" bldLvl="1" animBg="1" rev="0" advAuto="0" spid="140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Moyenner plusieurs image ensemble"/>
          <p:cNvSpPr txBox="1"/>
          <p:nvPr>
            <p:ph type="title"/>
          </p:nvPr>
        </p:nvSpPr>
        <p:spPr>
          <a:xfrm>
            <a:off x="946148" y="-230999"/>
            <a:ext cx="11049001" cy="2057401"/>
          </a:xfrm>
          <a:prstGeom prst="rect">
            <a:avLst/>
          </a:prstGeom>
        </p:spPr>
        <p:txBody>
          <a:bodyPr/>
          <a:lstStyle>
            <a:lvl1pPr algn="l" defTabSz="1295400">
              <a:defRPr i="1" sz="5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Moyenner plusieurs image ensemble</a:t>
            </a:r>
          </a:p>
        </p:txBody>
      </p:sp>
      <p:sp>
        <p:nvSpPr>
          <p:cNvPr id="1424" name="On peut augmenter le ratio signal sur bruit d’une image en…"/>
          <p:cNvSpPr txBox="1"/>
          <p:nvPr/>
        </p:nvSpPr>
        <p:spPr>
          <a:xfrm>
            <a:off x="1371600" y="1530773"/>
            <a:ext cx="10257251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57799" marR="57799" defTabSz="1295400">
              <a:spcBef>
                <a:spcPts val="0"/>
              </a:spcBef>
              <a:buClr>
                <a:srgbClr val="000000"/>
              </a:buClr>
              <a:buFont typeface="Times New Roman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2400"/>
              <a:t>On peut augmenter le ratio signal sur bruit d’une image en </a:t>
            </a:r>
            <a:endParaRPr sz="2400"/>
          </a:p>
          <a:p>
            <a:pPr marL="57799" marR="57799" defTabSz="1295400">
              <a:spcBef>
                <a:spcPts val="0"/>
              </a:spcBef>
              <a:buClr>
                <a:srgbClr val="000000"/>
              </a:buClr>
              <a:buFont typeface="Times New Roman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2400"/>
              <a:t>moyennant plusieurs images </a:t>
            </a:r>
            <a:r>
              <a:rPr i="1" sz="2400"/>
              <a:t>g</a:t>
            </a:r>
            <a:r>
              <a:rPr i="1" sz="1800"/>
              <a:t>i</a:t>
            </a:r>
            <a:r>
              <a:rPr i="1" sz="2400"/>
              <a:t>(x,y)</a:t>
            </a:r>
            <a:r>
              <a:rPr sz="2400"/>
              <a:t> dont </a:t>
            </a:r>
            <a:r>
              <a:rPr b="1" sz="2400"/>
              <a:t>le contenu est toujours le même</a:t>
            </a:r>
            <a:r>
              <a:rPr sz="2400"/>
              <a:t> (</a:t>
            </a:r>
            <a:r>
              <a:rPr i="1" sz="2400"/>
              <a:t>f(x,y)</a:t>
            </a:r>
            <a:r>
              <a:rPr sz="2400"/>
              <a:t>) </a:t>
            </a:r>
            <a:endParaRPr sz="2400"/>
          </a:p>
          <a:p>
            <a:pPr marL="57799" marR="57799" defTabSz="1295400">
              <a:spcBef>
                <a:spcPts val="0"/>
              </a:spcBef>
              <a:buClr>
                <a:srgbClr val="000000"/>
              </a:buClr>
              <a:buFont typeface="Times New Roman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2400"/>
              <a:t>plus ou moins du </a:t>
            </a:r>
            <a:r>
              <a:rPr b="1" sz="2400"/>
              <a:t>bruit blanc additif</a:t>
            </a:r>
            <a:r>
              <a:rPr sz="2400"/>
              <a:t>.</a:t>
            </a:r>
          </a:p>
        </p:txBody>
      </p:sp>
      <p:sp>
        <p:nvSpPr>
          <p:cNvPr id="1425" name="TP 02"/>
          <p:cNvSpPr txBox="1"/>
          <p:nvPr/>
        </p:nvSpPr>
        <p:spPr>
          <a:xfrm>
            <a:off x="11169665" y="8987507"/>
            <a:ext cx="1622000" cy="582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defTabSz="647700">
              <a:spcBef>
                <a:spcPts val="0"/>
              </a:spcBef>
              <a:buClrTx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TP 02</a:t>
            </a:r>
          </a:p>
        </p:txBody>
      </p:sp>
      <p:pic>
        <p:nvPicPr>
          <p:cNvPr id="142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15003"/>
            <a:ext cx="13004801" cy="62058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Type de bruit"/>
          <p:cNvSpPr txBox="1"/>
          <p:nvPr>
            <p:ph type="title" idx="4294967295"/>
          </p:nvPr>
        </p:nvSpPr>
        <p:spPr>
          <a:xfrm>
            <a:off x="923430" y="4005297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algn="ctr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Type de bruit</a:t>
            </a:r>
          </a:p>
        </p:txBody>
      </p:sp>
      <p:sp>
        <p:nvSpPr>
          <p:cNvPr id="1429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Bruit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Bruit</a:t>
            </a:r>
          </a:p>
        </p:txBody>
      </p:sp>
      <p:sp>
        <p:nvSpPr>
          <p:cNvPr id="1432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33" name="Line"/>
          <p:cNvSpPr/>
          <p:nvPr/>
        </p:nvSpPr>
        <p:spPr>
          <a:xfrm flipV="1">
            <a:off x="6922346" y="2734168"/>
            <a:ext cx="9032" cy="582508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434" name="Bruit additif non corrélé"/>
          <p:cNvSpPr txBox="1"/>
          <p:nvPr/>
        </p:nvSpPr>
        <p:spPr>
          <a:xfrm>
            <a:off x="5799779" y="3368604"/>
            <a:ext cx="2358205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lvl1pPr>
          </a:lstStyle>
          <a:p>
            <a:pPr/>
            <a:r>
              <a:t>Bruit additif non corrélé</a:t>
            </a:r>
          </a:p>
        </p:txBody>
      </p:sp>
      <p:grpSp>
        <p:nvGrpSpPr>
          <p:cNvPr id="1441" name="Group"/>
          <p:cNvGrpSpPr/>
          <p:nvPr/>
        </p:nvGrpSpPr>
        <p:grpSpPr>
          <a:xfrm>
            <a:off x="947814" y="4043679"/>
            <a:ext cx="9987540" cy="5689602"/>
            <a:chOff x="0" y="0"/>
            <a:chExt cx="9987538" cy="5689600"/>
          </a:xfrm>
        </p:grpSpPr>
        <p:sp>
          <p:nvSpPr>
            <p:cNvPr id="1435" name="En général, le bruit est blanc, c-à-d que sa distribution fréquentielle est globalement uniforme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spcBef>
                  <a:spcPts val="0"/>
                </a:spcBef>
                <a:buClrTx/>
                <a:defRPr sz="2200">
                  <a:solidFill>
                    <a:srgbClr val="000000"/>
                  </a:solidFill>
                </a:defRPr>
              </a:pPr>
              <a:r>
                <a:t>En général, </a:t>
              </a:r>
              <a:r>
                <a:rPr b="1"/>
                <a:t>le bruit est blanc</a:t>
              </a:r>
              <a:r>
                <a:t>, c-à-d que sa distribution fréquentielle est globalement uniforme</a:t>
              </a:r>
            </a:p>
          </p:txBody>
        </p:sp>
        <p:pic>
          <p:nvPicPr>
            <p:cNvPr id="1436" name="noiseFFT.jpg" descr="noiseFFT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97518" y="1055962"/>
              <a:ext cx="5690021" cy="46336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7" name="noise.jpg" descr="noise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9663" y="1453389"/>
              <a:ext cx="3468203" cy="34684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38" name="Bruit blanc (η)"/>
            <p:cNvSpPr/>
            <p:nvPr/>
          </p:nvSpPr>
          <p:spPr>
            <a:xfrm>
              <a:off x="1300769" y="97467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spcBef>
                  <a:spcPts val="0"/>
                </a:spcBef>
                <a:buClrTx/>
                <a:defRPr sz="2200">
                  <a:solidFill>
                    <a:srgbClr val="000000"/>
                  </a:solidFill>
                </a:defRPr>
              </a:pPr>
              <a:r>
                <a:t>Bruit blanc (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h</a:t>
              </a:r>
              <a:r>
                <a:t>)</a:t>
              </a:r>
            </a:p>
          </p:txBody>
        </p:sp>
        <p:sp>
          <p:nvSpPr>
            <p:cNvPr id="1439" name="Line"/>
            <p:cNvSpPr/>
            <p:nvPr/>
          </p:nvSpPr>
          <p:spPr>
            <a:xfrm flipV="1">
              <a:off x="4021554" y="3185723"/>
              <a:ext cx="1194365" cy="226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440" name="image.pdf" descr="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320097" y="2485344"/>
              <a:ext cx="474170" cy="5464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2" name="Espace de Fourier"/>
          <p:cNvSpPr txBox="1"/>
          <p:nvPr/>
        </p:nvSpPr>
        <p:spPr>
          <a:xfrm>
            <a:off x="6967050" y="5019040"/>
            <a:ext cx="2159804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Espace de Fourier</a:t>
            </a:r>
          </a:p>
        </p:txBody>
      </p:sp>
      <p:sp>
        <p:nvSpPr>
          <p:cNvPr id="1443" name="g(x,y) = f(x,y) + η(x,y)"/>
          <p:cNvSpPr txBox="1"/>
          <p:nvPr/>
        </p:nvSpPr>
        <p:spPr>
          <a:xfrm>
            <a:off x="4501137" y="2191951"/>
            <a:ext cx="2944144" cy="484136"/>
          </a:xfrm>
          <a:prstGeom prst="rect">
            <a:avLst/>
          </a:prstGeom>
          <a:solidFill>
            <a:srgbClr val="CCCCFF">
              <a:alpha val="50195"/>
            </a:srgbClr>
          </a:solidFill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pPr>
            <a:r>
              <a:t>g(x,y) = f(x,y) + </a:t>
            </a:r>
            <a:r>
              <a:rPr i="0">
                <a:latin typeface="Symbol"/>
                <a:ea typeface="Symbol"/>
                <a:cs typeface="Symbol"/>
                <a:sym typeface="Symbol"/>
              </a:rPr>
              <a:t>h</a:t>
            </a:r>
            <a:r>
              <a:t>(x,y)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41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Bruit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Bruit</a:t>
            </a:r>
          </a:p>
        </p:txBody>
      </p:sp>
      <p:sp>
        <p:nvSpPr>
          <p:cNvPr id="1446" name="Mais il existe plusieurs autres types de bruits additifs"/>
          <p:cNvSpPr txBox="1"/>
          <p:nvPr/>
        </p:nvSpPr>
        <p:spPr>
          <a:xfrm>
            <a:off x="1397112" y="1743004"/>
            <a:ext cx="6610224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Mais il existe plusieurs autres types de bruits additifs</a:t>
            </a:r>
          </a:p>
        </p:txBody>
      </p:sp>
      <p:pic>
        <p:nvPicPr>
          <p:cNvPr id="1447" name="fftPinkNoise.jpg" descr="fftPinkNois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24586" y="2774808"/>
            <a:ext cx="4199468" cy="3716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8" name="Pink.noise.b.w.png" descr="Pink.noise.b.w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1555" y="2957688"/>
            <a:ext cx="3203788" cy="3206046"/>
          </a:xfrm>
          <a:prstGeom prst="rect">
            <a:avLst/>
          </a:prstGeom>
          <a:ln w="12700">
            <a:miter lim="400000"/>
          </a:ln>
        </p:spPr>
      </p:pic>
      <p:sp>
        <p:nvSpPr>
          <p:cNvPr id="1449" name="Line"/>
          <p:cNvSpPr/>
          <p:nvPr/>
        </p:nvSpPr>
        <p:spPr>
          <a:xfrm flipV="1">
            <a:off x="3761457" y="4587804"/>
            <a:ext cx="1194365" cy="2259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pic>
        <p:nvPicPr>
          <p:cNvPr id="1450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59484" y="3887893"/>
            <a:ext cx="474134" cy="546383"/>
          </a:xfrm>
          <a:prstGeom prst="rect">
            <a:avLst/>
          </a:prstGeom>
          <a:ln w="12700">
            <a:miter lim="400000"/>
          </a:ln>
        </p:spPr>
      </p:pic>
      <p:sp>
        <p:nvSpPr>
          <p:cNvPr id="1451" name="Bruit rose"/>
          <p:cNvSpPr txBox="1"/>
          <p:nvPr/>
        </p:nvSpPr>
        <p:spPr>
          <a:xfrm>
            <a:off x="1327121" y="2470008"/>
            <a:ext cx="1252436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Bruit rose</a:t>
            </a:r>
          </a:p>
        </p:txBody>
      </p:sp>
      <p:sp>
        <p:nvSpPr>
          <p:cNvPr id="1452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459" name="Group"/>
          <p:cNvGrpSpPr/>
          <p:nvPr/>
        </p:nvGrpSpPr>
        <p:grpSpPr>
          <a:xfrm>
            <a:off x="729261" y="5895057"/>
            <a:ext cx="12101691" cy="3702757"/>
            <a:chOff x="0" y="0"/>
            <a:chExt cx="12101688" cy="3702755"/>
          </a:xfrm>
        </p:grpSpPr>
        <p:pic>
          <p:nvPicPr>
            <p:cNvPr id="1453" name="image.png" descr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865256"/>
              <a:ext cx="2628055" cy="25618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4" name="image.png" descr="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671342" y="883330"/>
              <a:ext cx="2628055" cy="2548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5" name="C:\home\lywei\trees\liyiwei-msra\Research\RainbowNoise\talk\print_screen.bmp" descr="C:\home\lywei\trees\liyiwei-msra\Research\RainbowNoise\talk\print_screen.bmp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8405707" y="-1"/>
              <a:ext cx="3695982" cy="37027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56" name="Line"/>
            <p:cNvSpPr/>
            <p:nvPr/>
          </p:nvSpPr>
          <p:spPr>
            <a:xfrm flipV="1">
              <a:off x="3264746" y="2512906"/>
              <a:ext cx="1194365" cy="45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457" name="image.pdf" descr="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60516" y="1811842"/>
              <a:ext cx="474134" cy="5467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58" name="Bruit bleu"/>
            <p:cNvSpPr txBox="1"/>
            <p:nvPr/>
          </p:nvSpPr>
          <p:spPr>
            <a:xfrm>
              <a:off x="584312" y="528642"/>
              <a:ext cx="1267989" cy="4483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Bruit bleu</a:t>
              </a:r>
            </a:p>
          </p:txBody>
        </p:sp>
      </p:grpSp>
      <p:sp>
        <p:nvSpPr>
          <p:cNvPr id="1460" name="Exemple bruit bleu"/>
          <p:cNvSpPr txBox="1"/>
          <p:nvPr/>
        </p:nvSpPr>
        <p:spPr>
          <a:xfrm>
            <a:off x="9069041" y="5154506"/>
            <a:ext cx="2284225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Exemple bruit bleu</a:t>
            </a:r>
          </a:p>
        </p:txBody>
      </p:sp>
      <p:sp>
        <p:nvSpPr>
          <p:cNvPr id="1461" name="Espace de Fourier"/>
          <p:cNvSpPr txBox="1"/>
          <p:nvPr/>
        </p:nvSpPr>
        <p:spPr>
          <a:xfrm>
            <a:off x="5601095" y="2470008"/>
            <a:ext cx="2159804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Espace de Fourier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9" grpId="1"/>
      <p:bldP build="whole" bldLvl="1" animBg="1" rev="0" advAuto="0" spid="1460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xfrm>
            <a:off x="11772392" y="8886613"/>
            <a:ext cx="2570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1" name="3. Transformations géométriques"/>
          <p:cNvSpPr txBox="1"/>
          <p:nvPr/>
        </p:nvSpPr>
        <p:spPr>
          <a:xfrm>
            <a:off x="2006712" y="3734364"/>
            <a:ext cx="9525866" cy="912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5600">
                <a:solidFill>
                  <a:srgbClr val="000000"/>
                </a:solidFill>
              </a:defRPr>
            </a:lvl1pPr>
          </a:lstStyle>
          <a:p>
            <a:pPr/>
            <a:r>
              <a:t>3. Transformations géométriques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Bruit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Bruit</a:t>
            </a:r>
          </a:p>
        </p:txBody>
      </p:sp>
      <p:sp>
        <p:nvSpPr>
          <p:cNvPr id="1464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65" name="La « couleur » du bruit indique sa distribution spectrale.…"/>
          <p:cNvSpPr txBox="1"/>
          <p:nvPr/>
        </p:nvSpPr>
        <p:spPr>
          <a:xfrm>
            <a:off x="1178108" y="1456266"/>
            <a:ext cx="10647522" cy="145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La « </a:t>
            </a:r>
            <a:r>
              <a:rPr b="1">
                <a:solidFill>
                  <a:srgbClr val="FF0000"/>
                </a:solidFill>
              </a:rPr>
              <a:t>couleur</a:t>
            </a:r>
            <a:r>
              <a:t> » du bruit indique sa distribution </a:t>
            </a:r>
            <a:r>
              <a:rPr b="1" u="sng">
                <a:solidFill>
                  <a:srgbClr val="FF0000"/>
                </a:solidFill>
              </a:rPr>
              <a:t>spectrale</a:t>
            </a:r>
            <a:r>
              <a:t>.</a:t>
            </a:r>
          </a:p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Pour une « couleur » de bruit, il peut exister plusieurs types de distributions </a:t>
            </a:r>
            <a:r>
              <a:rPr u="sng"/>
              <a:t>spatiales</a:t>
            </a:r>
            <a:r>
              <a:t>.</a:t>
            </a:r>
          </a:p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Une variable de bruit « </a:t>
            </a:r>
            <a:r>
              <a:rPr i="1"/>
              <a:t>z »</a:t>
            </a:r>
            <a:r>
              <a:t> est considérée comme étant une </a:t>
            </a:r>
            <a:r>
              <a:rPr b="1"/>
              <a:t>variable aléatoire </a:t>
            </a:r>
            <a:r>
              <a:t>suivant une </a:t>
            </a:r>
            <a:r>
              <a:rPr b="1"/>
              <a:t>densité de probabilités</a:t>
            </a:r>
          </a:p>
        </p:txBody>
      </p:sp>
      <p:grpSp>
        <p:nvGrpSpPr>
          <p:cNvPr id="1469" name="Group"/>
          <p:cNvGrpSpPr/>
          <p:nvPr/>
        </p:nvGrpSpPr>
        <p:grpSpPr>
          <a:xfrm>
            <a:off x="1101343" y="6206631"/>
            <a:ext cx="11284827" cy="3330223"/>
            <a:chOff x="0" y="0"/>
            <a:chExt cx="11284825" cy="3330222"/>
          </a:xfrm>
        </p:grpSpPr>
        <p:sp>
          <p:nvSpPr>
            <p:cNvPr id="1466" name="Bruit gaussien"/>
            <p:cNvSpPr txBox="1"/>
            <p:nvPr/>
          </p:nvSpPr>
          <p:spPr>
            <a:xfrm>
              <a:off x="0" y="923823"/>
              <a:ext cx="1809216" cy="3870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b="1" sz="1800">
                  <a:solidFill>
                    <a:srgbClr val="000000"/>
                  </a:solidFill>
                </a:defRPr>
              </a:lvl1pPr>
            </a:lstStyle>
            <a:p>
              <a:pPr/>
              <a:r>
                <a:t>Bruit gaussien</a:t>
              </a:r>
            </a:p>
          </p:txBody>
        </p:sp>
        <p:pic>
          <p:nvPicPr>
            <p:cNvPr id="1467" name="image.pdf" descr="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05048" y="1142823"/>
              <a:ext cx="2433676" cy="871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8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292457" y="0"/>
              <a:ext cx="3992369" cy="33302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73" name="Group"/>
          <p:cNvGrpSpPr/>
          <p:nvPr/>
        </p:nvGrpSpPr>
        <p:grpSpPr>
          <a:xfrm>
            <a:off x="1101343" y="3242168"/>
            <a:ext cx="11284827" cy="3388926"/>
            <a:chOff x="0" y="0"/>
            <a:chExt cx="11284825" cy="3388924"/>
          </a:xfrm>
        </p:grpSpPr>
        <p:sp>
          <p:nvSpPr>
            <p:cNvPr id="1470" name="Bruit uniforme"/>
            <p:cNvSpPr txBox="1"/>
            <p:nvPr/>
          </p:nvSpPr>
          <p:spPr>
            <a:xfrm>
              <a:off x="0" y="806511"/>
              <a:ext cx="2116441" cy="3870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b="1" sz="1800">
                  <a:solidFill>
                    <a:srgbClr val="000000"/>
                  </a:solidFill>
                </a:defRPr>
              </a:lvl1pPr>
            </a:lstStyle>
            <a:p>
              <a:pPr/>
              <a:r>
                <a:t>Bruit uniforme</a:t>
              </a:r>
            </a:p>
          </p:txBody>
        </p:sp>
        <p:pic>
          <p:nvPicPr>
            <p:cNvPr id="1471" name="image.pdf" descr="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11474" y="625780"/>
              <a:ext cx="3768232" cy="849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2" name="image.png" descr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563465" y="0"/>
              <a:ext cx="3721361" cy="3388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74" name="Demo 03"/>
          <p:cNvSpPr txBox="1"/>
          <p:nvPr/>
        </p:nvSpPr>
        <p:spPr>
          <a:xfrm>
            <a:off x="11516132" y="1659962"/>
            <a:ext cx="1103339" cy="43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t>Demo 03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69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Bruit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Bruit</a:t>
            </a:r>
          </a:p>
        </p:txBody>
      </p:sp>
      <p:sp>
        <p:nvSpPr>
          <p:cNvPr id="1477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78" name="Bruit gamma"/>
          <p:cNvSpPr txBox="1"/>
          <p:nvPr/>
        </p:nvSpPr>
        <p:spPr>
          <a:xfrm>
            <a:off x="927494" y="2011679"/>
            <a:ext cx="1811642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b="1" sz="1800">
                <a:solidFill>
                  <a:srgbClr val="000000"/>
                </a:solidFill>
              </a:defRPr>
            </a:lvl1pPr>
          </a:lstStyle>
          <a:p>
            <a:pPr/>
            <a:r>
              <a:t>Bruit gamma</a:t>
            </a:r>
          </a:p>
        </p:txBody>
      </p:sp>
      <p:pic>
        <p:nvPicPr>
          <p:cNvPr id="1479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6728" y="1864924"/>
            <a:ext cx="3975948" cy="957299"/>
          </a:xfrm>
          <a:prstGeom prst="rect">
            <a:avLst/>
          </a:prstGeom>
          <a:ln w="12700">
            <a:miter lim="400000"/>
          </a:ln>
        </p:spPr>
      </p:pic>
      <p:sp>
        <p:nvSpPr>
          <p:cNvPr id="1480" name="Bruit exponentiel"/>
          <p:cNvSpPr txBox="1"/>
          <p:nvPr/>
        </p:nvSpPr>
        <p:spPr>
          <a:xfrm>
            <a:off x="814606" y="7559040"/>
            <a:ext cx="2118699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b="1" sz="1800">
                <a:solidFill>
                  <a:srgbClr val="000000"/>
                </a:solidFill>
              </a:defRPr>
            </a:lvl1pPr>
          </a:lstStyle>
          <a:p>
            <a:pPr/>
            <a:r>
              <a:t>Bruit exponentiel</a:t>
            </a:r>
          </a:p>
        </p:txBody>
      </p:sp>
      <p:pic>
        <p:nvPicPr>
          <p:cNvPr id="1481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12817" y="7556782"/>
            <a:ext cx="3199272" cy="492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2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76924" y="6732693"/>
            <a:ext cx="3115734" cy="2939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3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76266" y="1058897"/>
            <a:ext cx="3045744" cy="2781584"/>
          </a:xfrm>
          <a:prstGeom prst="rect">
            <a:avLst/>
          </a:prstGeom>
          <a:ln w="12700">
            <a:miter lim="400000"/>
          </a:ln>
        </p:spPr>
      </p:pic>
      <p:sp>
        <p:nvSpPr>
          <p:cNvPr id="1484" name="Bruit de Rayleigh"/>
          <p:cNvSpPr txBox="1"/>
          <p:nvPr/>
        </p:nvSpPr>
        <p:spPr>
          <a:xfrm>
            <a:off x="868792" y="4511040"/>
            <a:ext cx="2064513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b="1" sz="1800">
                <a:solidFill>
                  <a:srgbClr val="000000"/>
                </a:solidFill>
              </a:defRPr>
            </a:lvl1pPr>
          </a:lstStyle>
          <a:p>
            <a:pPr/>
            <a:r>
              <a:t>Bruit de Rayleigh</a:t>
            </a:r>
          </a:p>
        </p:txBody>
      </p:sp>
      <p:pic>
        <p:nvPicPr>
          <p:cNvPr id="1485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02844" y="4883573"/>
            <a:ext cx="3709530" cy="801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6" name="image.png" descr="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85671" y="3808870"/>
            <a:ext cx="3406988" cy="33753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Bruit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Bruit</a:t>
            </a:r>
          </a:p>
        </p:txBody>
      </p:sp>
      <p:sp>
        <p:nvSpPr>
          <p:cNvPr id="1489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90" name="Bruit poivre et sel"/>
          <p:cNvSpPr txBox="1"/>
          <p:nvPr/>
        </p:nvSpPr>
        <p:spPr>
          <a:xfrm>
            <a:off x="821379" y="1982328"/>
            <a:ext cx="2116442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b="1" sz="1800">
                <a:solidFill>
                  <a:srgbClr val="000000"/>
                </a:solidFill>
              </a:defRPr>
            </a:lvl1pPr>
          </a:lstStyle>
          <a:p>
            <a:pPr/>
            <a:r>
              <a:t>Bruit poivre et sel</a:t>
            </a:r>
          </a:p>
        </p:txBody>
      </p:sp>
      <p:pic>
        <p:nvPicPr>
          <p:cNvPr id="1491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3484" y="1801706"/>
            <a:ext cx="3768232" cy="848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2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68619" y="365565"/>
            <a:ext cx="3951112" cy="3991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3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24017" y="4885831"/>
            <a:ext cx="4188179" cy="4188178"/>
          </a:xfrm>
          <a:prstGeom prst="rect">
            <a:avLst/>
          </a:prstGeom>
          <a:ln w="12700">
            <a:miter lim="400000"/>
          </a:ln>
        </p:spPr>
      </p:pic>
      <p:sp>
        <p:nvSpPr>
          <p:cNvPr id="1494" name="Exemple de bruit sur une image composée de 3 régions uniformes"/>
          <p:cNvSpPr txBox="1"/>
          <p:nvPr/>
        </p:nvSpPr>
        <p:spPr>
          <a:xfrm>
            <a:off x="1033610" y="4088835"/>
            <a:ext cx="6186250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lvl1pPr>
          </a:lstStyle>
          <a:p>
            <a:pPr/>
            <a:r>
              <a:t>Exemple de bruit sur une image composée de 3 régions uniformes</a:t>
            </a:r>
          </a:p>
        </p:txBody>
      </p:sp>
      <p:sp>
        <p:nvSpPr>
          <p:cNvPr id="1495" name="Image d’origine non bruitée"/>
          <p:cNvSpPr txBox="1"/>
          <p:nvPr/>
        </p:nvSpPr>
        <p:spPr>
          <a:xfrm>
            <a:off x="3481041" y="8931768"/>
            <a:ext cx="4974777" cy="59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lvl1pPr>
          </a:lstStyle>
          <a:p>
            <a:pPr/>
            <a:r>
              <a:t>Image d’origine non bruitée</a:t>
            </a:r>
          </a:p>
        </p:txBody>
      </p:sp>
      <p:sp>
        <p:nvSpPr>
          <p:cNvPr id="1496" name="Demo 03"/>
          <p:cNvSpPr txBox="1"/>
          <p:nvPr/>
        </p:nvSpPr>
        <p:spPr>
          <a:xfrm>
            <a:off x="5273349" y="413801"/>
            <a:ext cx="1103338" cy="43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t>Demo 03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9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4719" y="961813"/>
            <a:ext cx="11135362" cy="7829974"/>
          </a:xfrm>
          <a:prstGeom prst="rect">
            <a:avLst/>
          </a:prstGeom>
          <a:ln w="12700">
            <a:miter lim="400000"/>
          </a:ln>
        </p:spPr>
      </p:pic>
      <p:sp>
        <p:nvSpPr>
          <p:cNvPr id="1500" name="Crédit : Gonzalez et woods"/>
          <p:cNvSpPr txBox="1"/>
          <p:nvPr/>
        </p:nvSpPr>
        <p:spPr>
          <a:xfrm>
            <a:off x="10495957" y="9250116"/>
            <a:ext cx="2078233" cy="325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400">
                <a:solidFill>
                  <a:srgbClr val="000000"/>
                </a:solidFill>
              </a:defRPr>
            </a:lvl1pPr>
          </a:lstStyle>
          <a:p>
            <a:pPr/>
            <a:r>
              <a:t>Crédit : Gonzalez et woods</a:t>
            </a:r>
          </a:p>
        </p:txBody>
      </p:sp>
      <p:pic>
        <p:nvPicPr>
          <p:cNvPr id="1501" name="white.png" descr="whit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147" y="4679950"/>
            <a:ext cx="11656406" cy="41912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1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Double-click to edit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504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0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1173" y="975359"/>
            <a:ext cx="11162454" cy="7802882"/>
          </a:xfrm>
          <a:prstGeom prst="rect">
            <a:avLst/>
          </a:prstGeom>
          <a:ln w="12700">
            <a:miter lim="400000"/>
          </a:ln>
        </p:spPr>
      </p:pic>
      <p:sp>
        <p:nvSpPr>
          <p:cNvPr id="1506" name="Crédit : Gonzalez et woods"/>
          <p:cNvSpPr txBox="1"/>
          <p:nvPr/>
        </p:nvSpPr>
        <p:spPr>
          <a:xfrm>
            <a:off x="10495957" y="9250116"/>
            <a:ext cx="2078233" cy="325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400">
                <a:solidFill>
                  <a:srgbClr val="000000"/>
                </a:solidFill>
              </a:defRPr>
            </a:lvl1pPr>
          </a:lstStyle>
          <a:p>
            <a:pPr/>
            <a:r>
              <a:t>Crédit : Gonzalez et woods</a:t>
            </a:r>
          </a:p>
        </p:txBody>
      </p:sp>
      <p:pic>
        <p:nvPicPr>
          <p:cNvPr id="1507" name="white.png" descr="whit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147" y="4679950"/>
            <a:ext cx="11656406" cy="41912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7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Une imag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2">
              <a:buBlip>
                <a:blip r:embed="rId2"/>
              </a:buBlip>
            </a:pPr>
            <a:r>
              <a:t>Une image</a:t>
            </a:r>
          </a:p>
        </p:txBody>
      </p:sp>
      <p:pic>
        <p:nvPicPr>
          <p:cNvPr id="1510" name="Source : Source : " descr="Source : Source : "/>
          <p:cNvPicPr>
            <a:picLocks noChangeAspect="0"/>
          </p:cNvPicPr>
          <p:nvPr>
            <p:ph type="body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1511" name="Bruit, Contraste, Contour dans une ima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Bruit, Contraste, Contour dans une image</a:t>
            </a:r>
          </a:p>
        </p:txBody>
      </p:sp>
      <p:sp>
        <p:nvSpPr>
          <p:cNvPr id="15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13" name="contour1D.mov" descr="contour1D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6011635" y="2208055"/>
            <a:ext cx="6417130" cy="5715001"/>
          </a:xfrm>
          <a:prstGeom prst="rect">
            <a:avLst/>
          </a:prstGeom>
        </p:spPr>
      </p:pic>
      <p:pic>
        <p:nvPicPr>
          <p:cNvPr id="1514" name="contourContrastFlou.png" descr="contourContrastFlou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58800" y="5816600"/>
            <a:ext cx="5179765" cy="2755264"/>
          </a:xfrm>
          <a:prstGeom prst="rect">
            <a:avLst/>
          </a:prstGeom>
        </p:spPr>
      </p:pic>
      <p:pic>
        <p:nvPicPr>
          <p:cNvPr id="1515" name="droppedImage.tiff" descr="droppedImage.tiff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58800" y="2527300"/>
            <a:ext cx="5181600" cy="3035300"/>
          </a:xfrm>
          <a:prstGeom prst="rect">
            <a:avLst/>
          </a:prstGeom>
        </p:spPr>
      </p:pic>
      <p:sp>
        <p:nvSpPr>
          <p:cNvPr id="1516" name="Line"/>
          <p:cNvSpPr/>
          <p:nvPr/>
        </p:nvSpPr>
        <p:spPr>
          <a:xfrm>
            <a:off x="647656" y="4622800"/>
            <a:ext cx="4985206" cy="0"/>
          </a:xfrm>
          <a:prstGeom prst="line">
            <a:avLst/>
          </a:prstGeom>
          <a:ln w="25400">
            <a:solidFill>
              <a:srgbClr val="2033FF"/>
            </a:solidFill>
          </a:ln>
        </p:spPr>
        <p:txBody>
          <a:bodyPr lIns="0" tIns="0" rIns="0" bIns="0"/>
          <a:lstStyle/>
          <a:p>
            <a:pPr defTabSz="914400">
              <a:spcBef>
                <a:spcPts val="0"/>
              </a:spcBef>
              <a:buClrTx/>
              <a:tabLst>
                <a:tab pos="914400" algn="l"/>
              </a:tabLst>
              <a:defRPr>
                <a:solidFill>
                  <a:srgbClr val="232A32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900" fill="hold"/>
                                        <p:tgtEl>
                                          <p:spTgt spid="15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1513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151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13"/>
                  </p:tgtEl>
                </p:cond>
              </p:nextCondLst>
            </p:seq>
          </p:childTnLst>
        </p:cTn>
      </p:par>
    </p:tnLst>
    <p:bldLst>
      <p:bldP build="whole" bldLvl="1" animBg="1" rev="0" advAuto="0" spid="1516" grpId="3"/>
      <p:bldP build="whole" bldLvl="1" animBg="1" rev="0" advAuto="0" spid="1514" grpId="4"/>
      <p:bldP build="whole" bldLvl="1" animBg="1" rev="0" advAuto="0" spid="1513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8" name="Source : DIP2 Source : DIP2" descr="Source : DIP2 Source : DIP2"/>
          <p:cNvPicPr>
            <a:picLocks noChangeAspect="0"/>
          </p:cNvPicPr>
          <p:nvPr>
            <p:ph type="body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8912411"/>
            <a:ext cx="6108700" cy="58719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12700" dist="12700" dir="1980000">
              <a:srgbClr val="D6D6D6"/>
            </a:outerShdw>
          </a:effectLst>
        </p:spPr>
      </p:pic>
      <p:sp>
        <p:nvSpPr>
          <p:cNvPr id="1519" name="Distinguer le contraste de la netteté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2">
              <a:buBlip>
                <a:blip r:embed="rId3"/>
              </a:buBlip>
            </a:pPr>
            <a:r>
              <a:t>Distinguer le contraste de la netteté</a:t>
            </a:r>
          </a:p>
        </p:txBody>
      </p:sp>
      <p:pic>
        <p:nvPicPr>
          <p:cNvPr id="1520" name="Un contour 1D Un contour 1D" descr="Un contour 1D Un contour 1D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3400" y="2527300"/>
            <a:ext cx="7962900" cy="5638801"/>
          </a:xfrm>
          <a:prstGeom prst="rect">
            <a:avLst/>
          </a:prstGeom>
        </p:spPr>
      </p:pic>
      <p:sp>
        <p:nvSpPr>
          <p:cNvPr id="15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22" name="droppedImage.tiff" descr="droppedImage.tiff"/>
          <p:cNvPicPr>
            <a:picLocks noChangeAspect="0"/>
          </p:cNvPicPr>
          <p:nvPr/>
        </p:nvPicPr>
        <p:blipFill>
          <a:blip r:embed="rId5">
            <a:extLst/>
          </a:blip>
          <a:srcRect l="14821" t="9468" r="10470" b="15054"/>
          <a:stretch>
            <a:fillRect/>
          </a:stretch>
        </p:blipFill>
        <p:spPr>
          <a:xfrm>
            <a:off x="3949700" y="3340100"/>
            <a:ext cx="4051300" cy="35179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3" name="niveau de gris"/>
          <p:cNvSpPr/>
          <p:nvPr/>
        </p:nvSpPr>
        <p:spPr>
          <a:xfrm>
            <a:off x="2359818" y="3433822"/>
            <a:ext cx="1589882" cy="43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lvl1pPr>
          </a:lstStyle>
          <a:p>
            <a:pPr/>
            <a:r>
              <a:t>niveau de gris</a:t>
            </a:r>
          </a:p>
        </p:txBody>
      </p:sp>
      <p:grpSp>
        <p:nvGrpSpPr>
          <p:cNvPr id="1526" name="Group"/>
          <p:cNvGrpSpPr/>
          <p:nvPr/>
        </p:nvGrpSpPr>
        <p:grpSpPr>
          <a:xfrm>
            <a:off x="8191394" y="3726877"/>
            <a:ext cx="1138561" cy="3046767"/>
            <a:chOff x="0" y="0"/>
            <a:chExt cx="1138559" cy="3046765"/>
          </a:xfrm>
        </p:grpSpPr>
        <p:sp>
          <p:nvSpPr>
            <p:cNvPr id="1524" name="Line"/>
            <p:cNvSpPr/>
            <p:nvPr/>
          </p:nvSpPr>
          <p:spPr>
            <a:xfrm flipH="1">
              <a:off x="565570" y="0"/>
              <a:ext cx="1958" cy="30467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triangle" w="med" len="sm"/>
              <a:tailEnd type="triangle" w="med" len="sm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400">
                <a:spcBef>
                  <a:spcPts val="0"/>
                </a:spcBef>
                <a:buClrTx/>
                <a:tabLst>
                  <a:tab pos="914400" algn="l"/>
                </a:tabLst>
                <a:defRPr>
                  <a:solidFill>
                    <a:srgbClr val="232A32"/>
                  </a:solidFill>
                </a:defRPr>
              </a:pPr>
            </a:p>
          </p:txBody>
        </p:sp>
        <p:sp>
          <p:nvSpPr>
            <p:cNvPr id="1525" name="Contraste"/>
            <p:cNvSpPr/>
            <p:nvPr/>
          </p:nvSpPr>
          <p:spPr>
            <a:xfrm>
              <a:off x="0" y="1314067"/>
              <a:ext cx="1138560" cy="433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/>
              <a:r>
                <a:t>Contraste</a:t>
              </a:r>
            </a:p>
          </p:txBody>
        </p:sp>
      </p:grpSp>
      <p:grpSp>
        <p:nvGrpSpPr>
          <p:cNvPr id="1529" name="Group"/>
          <p:cNvGrpSpPr/>
          <p:nvPr/>
        </p:nvGrpSpPr>
        <p:grpSpPr>
          <a:xfrm>
            <a:off x="5164626" y="7212645"/>
            <a:ext cx="1240688" cy="433710"/>
            <a:chOff x="0" y="0"/>
            <a:chExt cx="1240687" cy="433709"/>
          </a:xfrm>
        </p:grpSpPr>
        <p:sp>
          <p:nvSpPr>
            <p:cNvPr id="1527" name="Line"/>
            <p:cNvSpPr/>
            <p:nvPr/>
          </p:nvSpPr>
          <p:spPr>
            <a:xfrm>
              <a:off x="0" y="227733"/>
              <a:ext cx="1240688" cy="30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triangle" w="med" len="sm"/>
              <a:tailEnd type="triangle" w="med" len="sm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400">
                <a:spcBef>
                  <a:spcPts val="0"/>
                </a:spcBef>
                <a:buClrTx/>
                <a:tabLst>
                  <a:tab pos="914400" algn="l"/>
                </a:tabLst>
                <a:defRPr>
                  <a:solidFill>
                    <a:srgbClr val="232A32"/>
                  </a:solidFill>
                </a:defRPr>
              </a:pPr>
            </a:p>
          </p:txBody>
        </p:sp>
        <p:sp>
          <p:nvSpPr>
            <p:cNvPr id="1528" name="Netteté"/>
            <p:cNvSpPr/>
            <p:nvPr/>
          </p:nvSpPr>
          <p:spPr>
            <a:xfrm>
              <a:off x="188522" y="-1"/>
              <a:ext cx="898452" cy="43371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/>
            <a:p>
              <a:pPr/>
              <a:r>
                <a:t>Netteté</a:t>
              </a:r>
            </a:p>
          </p:txBody>
        </p:sp>
      </p:grpSp>
      <p:sp>
        <p:nvSpPr>
          <p:cNvPr id="1530" name="Shape"/>
          <p:cNvSpPr/>
          <p:nvPr/>
        </p:nvSpPr>
        <p:spPr>
          <a:xfrm>
            <a:off x="5816600" y="4686300"/>
            <a:ext cx="1130300" cy="723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096"/>
                </a:moveTo>
                <a:lnTo>
                  <a:pt x="2184" y="0"/>
                </a:ln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096"/>
                </a:lnTo>
                <a:close/>
              </a:path>
            </a:pathLst>
          </a:custGeom>
          <a:solidFill>
            <a:srgbClr val="FFFFFF"/>
          </a:solidFill>
          <a:ln w="76200"/>
        </p:spPr>
        <p:txBody>
          <a:bodyPr lIns="76200" tIns="76200" rIns="76200" bIns="76200" anchor="ctr"/>
          <a:lstStyle/>
          <a:p>
            <a: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pPr>
          </a:p>
        </p:txBody>
      </p:sp>
      <p:sp>
        <p:nvSpPr>
          <p:cNvPr id="1531" name="0 = noir"/>
          <p:cNvSpPr/>
          <p:nvPr/>
        </p:nvSpPr>
        <p:spPr>
          <a:xfrm>
            <a:off x="2978199" y="6505988"/>
            <a:ext cx="971501" cy="43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lvl1pPr>
          </a:lstStyle>
          <a:p>
            <a:pPr/>
            <a:r>
              <a:t>0 = noir</a:t>
            </a:r>
          </a:p>
        </p:txBody>
      </p:sp>
      <p:sp>
        <p:nvSpPr>
          <p:cNvPr id="1532" name="Bruit, Contraste, Contour dans une ima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Bruit, Contraste, Contour dans une image</a:t>
            </a:r>
          </a:p>
        </p:txBody>
      </p:sp>
      <p:sp>
        <p:nvSpPr>
          <p:cNvPr id="1533" name="position en x"/>
          <p:cNvSpPr/>
          <p:nvPr/>
        </p:nvSpPr>
        <p:spPr>
          <a:xfrm>
            <a:off x="7269435" y="6995790"/>
            <a:ext cx="1463130" cy="43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/>
            <a:r>
              <a:t>position en </a:t>
            </a:r>
            <a:r>
              <a:rPr i="1"/>
              <a:t>x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6" grpId="1"/>
      <p:bldP build="whole" bldLvl="1" animBg="1" rev="0" advAuto="0" spid="1529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36" name="Distinguer le contraste de la netteté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2">
              <a:buBlip>
                <a:blip r:embed="rId2"/>
              </a:buBlip>
            </a:pPr>
            <a:r>
              <a:t>Distinguer le contraste de la netteté</a:t>
            </a:r>
          </a:p>
          <a:p>
            <a:pPr lvl="3"/>
            <a:r>
              <a:t>Si un contour est flou, c’est parce que sa zone de transition entre les niveaux de gris est grande</a:t>
            </a:r>
          </a:p>
          <a:p>
            <a:pPr lvl="3" marL="0" indent="0" algn="ctr">
              <a:spcBef>
                <a:spcPts val="1500"/>
              </a:spcBef>
              <a:buClrTx/>
              <a:buSzTx/>
              <a:buNone/>
            </a:pPr>
          </a:p>
          <a:p>
            <a:pPr lvl="3"/>
            <a:r>
              <a:t>On augmente la netteté</a:t>
            </a:r>
          </a:p>
          <a:p>
            <a:pPr lvl="3" marL="0" indent="0" algn="ctr">
              <a:buClrTx/>
              <a:buSzTx/>
              <a:buNone/>
            </a:pPr>
            <a:r>
              <a:t> </a:t>
            </a:r>
          </a:p>
        </p:txBody>
      </p:sp>
      <p:pic>
        <p:nvPicPr>
          <p:cNvPr id="1537" name="droppedImage.png" descr="dropped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900" y="1854200"/>
            <a:ext cx="5179765" cy="2256513"/>
          </a:xfrm>
          <a:prstGeom prst="rect">
            <a:avLst/>
          </a:prstGeom>
        </p:spPr>
      </p:pic>
      <p:pic>
        <p:nvPicPr>
          <p:cNvPr id="1538" name="droppedImage.tiff" descr="droppedImage.tif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2900" y="1854200"/>
            <a:ext cx="5181600" cy="1092200"/>
          </a:xfrm>
          <a:prstGeom prst="rect">
            <a:avLst/>
          </a:prstGeom>
        </p:spPr>
      </p:pic>
      <p:pic>
        <p:nvPicPr>
          <p:cNvPr id="1539" name="droppedImage.png" descr="dropped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900" y="1854200"/>
            <a:ext cx="5154365" cy="2230730"/>
          </a:xfrm>
          <a:prstGeom prst="rect">
            <a:avLst/>
          </a:prstGeom>
        </p:spPr>
      </p:pic>
      <p:pic>
        <p:nvPicPr>
          <p:cNvPr id="1540" name="droppedImage.tiff" descr="droppedImage.tif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2900" y="1854200"/>
            <a:ext cx="5181600" cy="1092200"/>
          </a:xfrm>
          <a:prstGeom prst="rect">
            <a:avLst/>
          </a:prstGeom>
        </p:spPr>
      </p:pic>
      <p:sp>
        <p:nvSpPr>
          <p:cNvPr id="1541" name="Bruit, Contraste, Contour dans une ima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Bruit, Contraste, Contour dans une image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44" name="Distinguer le contraste de la netteté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2">
              <a:buBlip>
                <a:blip r:embed="rId2"/>
              </a:buBlip>
            </a:pPr>
            <a:r>
              <a:t>Distinguer le contraste de la netteté</a:t>
            </a:r>
          </a:p>
          <a:p>
            <a:pPr lvl="3"/>
            <a:r>
              <a:t>Si un contour est peu contrasté, c’est parce les niveaux de gris d’un côté et de l’autre du contour sont proches</a:t>
            </a:r>
          </a:p>
          <a:p>
            <a:pPr lvl="3" marL="0" indent="0" algn="ctr">
              <a:buClrTx/>
              <a:buSzTx/>
              <a:buNone/>
            </a:pPr>
            <a:r>
              <a:t> </a:t>
            </a:r>
          </a:p>
          <a:p>
            <a:pPr lvl="3"/>
            <a:r>
              <a:t>On augmente le contraste</a:t>
            </a:r>
          </a:p>
          <a:p>
            <a:pPr lvl="3" marL="0" indent="0" algn="ctr">
              <a:buClrTx/>
              <a:buSzTx/>
              <a:buNone/>
            </a:pPr>
            <a:r>
              <a:t> </a:t>
            </a:r>
          </a:p>
        </p:txBody>
      </p:sp>
      <p:pic>
        <p:nvPicPr>
          <p:cNvPr id="1545" name="droppedImage.png" descr="dropped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900" y="1854200"/>
            <a:ext cx="5179765" cy="2256130"/>
          </a:xfrm>
          <a:prstGeom prst="rect">
            <a:avLst/>
          </a:prstGeom>
        </p:spPr>
      </p:pic>
      <p:pic>
        <p:nvPicPr>
          <p:cNvPr id="1546" name="droppedImage.tiff" descr="droppedImage.tif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2900" y="1854200"/>
            <a:ext cx="5181600" cy="1092200"/>
          </a:xfrm>
          <a:prstGeom prst="rect">
            <a:avLst/>
          </a:prstGeom>
        </p:spPr>
      </p:pic>
      <p:pic>
        <p:nvPicPr>
          <p:cNvPr id="1547" name="droppedImage.png" descr="dropped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900" y="1854200"/>
            <a:ext cx="5179765" cy="2260600"/>
          </a:xfrm>
          <a:prstGeom prst="rect">
            <a:avLst/>
          </a:prstGeom>
        </p:spPr>
      </p:pic>
      <p:pic>
        <p:nvPicPr>
          <p:cNvPr id="1548" name="droppedImage.tiff" descr="droppedImage.tif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2900" y="1854200"/>
            <a:ext cx="5181600" cy="1092200"/>
          </a:xfrm>
          <a:prstGeom prst="rect">
            <a:avLst/>
          </a:prstGeom>
        </p:spPr>
      </p:pic>
      <p:sp>
        <p:nvSpPr>
          <p:cNvPr id="1549" name="Bruit, Contraste, Contour dans une ima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Bruit, Contraste, Contour dans une image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52" name="Distinguer le contraste de la netteté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2">
              <a:buBlip>
                <a:blip r:embed="rId2"/>
              </a:buBlip>
            </a:pPr>
            <a:r>
              <a:t>Distinguer le contraste de la netteté</a:t>
            </a:r>
          </a:p>
          <a:p>
            <a:pPr lvl="3"/>
            <a:r>
              <a:t>Si un contour est peu contrasté, c’est parce les niveaux de gris d’un côté et de l’autre du contour sont proches</a:t>
            </a:r>
            <a:r>
              <a:t> </a:t>
            </a:r>
          </a:p>
          <a:p>
            <a:pPr lvl="3"/>
            <a:r>
              <a:t>Augmenter le contraste améliore l'impression de netteté</a:t>
            </a:r>
          </a:p>
          <a:p>
            <a:pPr lvl="3" marL="0" indent="0" algn="ctr">
              <a:buClrTx/>
              <a:buSzTx/>
              <a:buNone/>
            </a:pPr>
            <a:r>
              <a:t> </a:t>
            </a:r>
          </a:p>
        </p:txBody>
      </p:sp>
      <p:pic>
        <p:nvPicPr>
          <p:cNvPr id="1553" name="droppedImage.png" descr="dropped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900" y="1854200"/>
            <a:ext cx="5179765" cy="2256513"/>
          </a:xfrm>
          <a:prstGeom prst="rect">
            <a:avLst/>
          </a:prstGeom>
        </p:spPr>
      </p:pic>
      <p:pic>
        <p:nvPicPr>
          <p:cNvPr id="1554" name="droppedImage.tiff" descr="droppedImage.tif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2900" y="1854200"/>
            <a:ext cx="5181600" cy="1092200"/>
          </a:xfrm>
          <a:prstGeom prst="rect">
            <a:avLst/>
          </a:prstGeom>
        </p:spPr>
      </p:pic>
      <p:pic>
        <p:nvPicPr>
          <p:cNvPr id="1555" name="droppedImage.png" descr="dropped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900" y="1854200"/>
            <a:ext cx="5179765" cy="2260600"/>
          </a:xfrm>
          <a:prstGeom prst="rect">
            <a:avLst/>
          </a:prstGeom>
        </p:spPr>
      </p:pic>
      <p:pic>
        <p:nvPicPr>
          <p:cNvPr id="1556" name="droppedImage.tiff" descr="droppedImage.tif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2900" y="1854200"/>
            <a:ext cx="5181600" cy="1092200"/>
          </a:xfrm>
          <a:prstGeom prst="rect">
            <a:avLst/>
          </a:prstGeom>
        </p:spPr>
      </p:pic>
      <p:sp>
        <p:nvSpPr>
          <p:cNvPr id="1557" name="Bruit, Contraste, Contour dans une ima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Bruit, Contraste, Contour dans une image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Number"/>
          <p:cNvSpPr txBox="1"/>
          <p:nvPr>
            <p:ph type="sldNum" sz="quarter" idx="2"/>
          </p:nvPr>
        </p:nvSpPr>
        <p:spPr>
          <a:xfrm>
            <a:off x="11772392" y="8886613"/>
            <a:ext cx="2570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4" name="Transformations géométriques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Transformations géométriques</a:t>
            </a:r>
          </a:p>
        </p:txBody>
      </p:sp>
      <p:sp>
        <p:nvSpPr>
          <p:cNvPr id="115" name="Jusqu’à présent, nous nous sommes concentré sur des procédés ayant pour but de…"/>
          <p:cNvSpPr txBox="1"/>
          <p:nvPr/>
        </p:nvSpPr>
        <p:spPr>
          <a:xfrm>
            <a:off x="1139726" y="3183466"/>
            <a:ext cx="10223919" cy="148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Jusqu</a:t>
            </a:r>
            <a:r>
              <a:t>’à présent, nous nous sommes concentré sur des procédés ayant pour but de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modifier la distribution des niveaux de gris</a:t>
            </a:r>
            <a:r>
              <a:t>/couleurs de l</a:t>
            </a:r>
            <a:r>
              <a:t>’image.  Dans cette sous-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section, nous porterons notre attention sur des procédés ayant pour but de modifier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la </a:t>
            </a:r>
            <a:r>
              <a:rPr b="1" u="sng"/>
              <a:t>distribution spatiale des pixels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60" name="Distinguer le brui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2">
              <a:buBlip>
                <a:blip r:embed="rId2"/>
              </a:buBlip>
            </a:pPr>
            <a:r>
              <a:t>Distinguer le bruit</a:t>
            </a:r>
          </a:p>
          <a:p>
            <a:pPr lvl="3"/>
            <a:r>
              <a:t>Si un contour est bruité, c’est parce des variations de n.g. surviennent dans les régions constantes</a:t>
            </a:r>
            <a:r>
              <a:t> </a:t>
            </a:r>
          </a:p>
          <a:p>
            <a:pPr lvl="3"/>
            <a:r>
              <a:t>Contour idéal : net, contrasté, non-bruité</a:t>
            </a:r>
          </a:p>
          <a:p>
            <a:pPr lvl="3" marL="0" indent="0" algn="ctr">
              <a:buClrTx/>
              <a:buSzTx/>
              <a:buNone/>
            </a:pPr>
            <a:r>
              <a:t> </a:t>
            </a:r>
          </a:p>
        </p:txBody>
      </p:sp>
      <p:pic>
        <p:nvPicPr>
          <p:cNvPr id="1561" name="droppedImage.png" descr="dropped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900" y="1854200"/>
            <a:ext cx="5156960" cy="2260600"/>
          </a:xfrm>
          <a:prstGeom prst="rect">
            <a:avLst/>
          </a:prstGeom>
        </p:spPr>
      </p:pic>
      <p:pic>
        <p:nvPicPr>
          <p:cNvPr id="1562" name="droppedImage.tiff" descr="droppedImage.tif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2900" y="1854200"/>
            <a:ext cx="5181600" cy="1092200"/>
          </a:xfrm>
          <a:prstGeom prst="rect">
            <a:avLst/>
          </a:prstGeom>
        </p:spPr>
      </p:pic>
      <p:pic>
        <p:nvPicPr>
          <p:cNvPr id="1563" name="droppedImage.png" descr="dropped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900" y="1854200"/>
            <a:ext cx="5179765" cy="2260600"/>
          </a:xfrm>
          <a:prstGeom prst="rect">
            <a:avLst/>
          </a:prstGeom>
        </p:spPr>
      </p:pic>
      <p:pic>
        <p:nvPicPr>
          <p:cNvPr id="1564" name="droppedImage.tiff" descr="droppedImage.tif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2900" y="1854200"/>
            <a:ext cx="5181600" cy="1092200"/>
          </a:xfrm>
          <a:prstGeom prst="rect">
            <a:avLst/>
          </a:prstGeom>
        </p:spPr>
      </p:pic>
      <p:sp>
        <p:nvSpPr>
          <p:cNvPr id="1565" name="Bruit, Contraste, Contour dans une ima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Bruit, Contraste, Contour dans une image</a:t>
            </a:r>
          </a:p>
        </p:txBody>
      </p:sp>
      <p:sp>
        <p:nvSpPr>
          <p:cNvPr id="1566" name="N'existe pas dans la vraie vie"/>
          <p:cNvSpPr/>
          <p:nvPr/>
        </p:nvSpPr>
        <p:spPr>
          <a:xfrm rot="20940000">
            <a:off x="6992598" y="4831585"/>
            <a:ext cx="2844801" cy="1454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70" y="16675"/>
                </a:moveTo>
                <a:lnTo>
                  <a:pt x="3870" y="21600"/>
                </a:lnTo>
                <a:lnTo>
                  <a:pt x="0" y="10800"/>
                </a:lnTo>
                <a:lnTo>
                  <a:pt x="3870" y="0"/>
                </a:lnTo>
                <a:lnTo>
                  <a:pt x="3870" y="4925"/>
                </a:lnTo>
                <a:lnTo>
                  <a:pt x="21600" y="4925"/>
                </a:lnTo>
                <a:lnTo>
                  <a:pt x="21600" y="16675"/>
                </a:lnTo>
                <a:close/>
              </a:path>
            </a:pathLst>
          </a:custGeom>
          <a:solidFill>
            <a:srgbClr val="D2DFF6"/>
          </a:solidFill>
          <a:ln w="12700">
            <a:miter lim="400000"/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/>
          <a:lstStyle>
            <a:lvl1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lvl1pPr>
          </a:lstStyle>
          <a:p>
            <a:pPr/>
            <a:r>
              <a:t>N'existe pas dans la vraie vie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66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69" name="Distinguer le brui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2">
              <a:buBlip>
                <a:blip r:embed="rId2"/>
              </a:buBlip>
            </a:pPr>
            <a:r>
              <a:t>Distinguer le bruit</a:t>
            </a:r>
          </a:p>
          <a:p>
            <a:pPr lvl="3"/>
            <a:r>
              <a:t>Un contour très bruité, peu contrasté et flou est difficile à localiser</a:t>
            </a:r>
            <a:r>
              <a:t> </a:t>
            </a:r>
          </a:p>
          <a:p>
            <a:pPr lvl="3"/>
            <a:r>
              <a:t>Contour idéal : net, contrasté, non-bruité</a:t>
            </a:r>
          </a:p>
          <a:p>
            <a:pPr lvl="3" marL="0" indent="0" algn="ctr">
              <a:buClrTx/>
              <a:buSzTx/>
              <a:buNone/>
            </a:pPr>
            <a:r>
              <a:t> </a:t>
            </a:r>
          </a:p>
        </p:txBody>
      </p:sp>
      <p:pic>
        <p:nvPicPr>
          <p:cNvPr id="1570" name="droppedImage.png" descr="dropped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900" y="1854200"/>
            <a:ext cx="5153479" cy="2260600"/>
          </a:xfrm>
          <a:prstGeom prst="rect">
            <a:avLst/>
          </a:prstGeom>
        </p:spPr>
      </p:pic>
      <p:pic>
        <p:nvPicPr>
          <p:cNvPr id="1571" name="DeuxNGflouNoise.png" descr="DeuxNGflouNois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2900" y="1854200"/>
            <a:ext cx="5181600" cy="1092200"/>
          </a:xfrm>
          <a:prstGeom prst="rect">
            <a:avLst/>
          </a:prstGeom>
        </p:spPr>
      </p:pic>
      <p:pic>
        <p:nvPicPr>
          <p:cNvPr id="1572" name="droppedImage.png" descr="droppedImag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900" y="1854200"/>
            <a:ext cx="5179765" cy="2260600"/>
          </a:xfrm>
          <a:prstGeom prst="rect">
            <a:avLst/>
          </a:prstGeom>
        </p:spPr>
      </p:pic>
      <p:pic>
        <p:nvPicPr>
          <p:cNvPr id="1573" name="droppedImage.tiff" descr="droppedImage.tif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2900" y="1854200"/>
            <a:ext cx="5181600" cy="1092200"/>
          </a:xfrm>
          <a:prstGeom prst="rect">
            <a:avLst/>
          </a:prstGeom>
        </p:spPr>
      </p:pic>
      <p:sp>
        <p:nvSpPr>
          <p:cNvPr id="1574" name="Bruit, Contraste, Contour dans une ima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Bruit, Contraste, Contour dans une image</a:t>
            </a:r>
          </a:p>
        </p:txBody>
      </p:sp>
      <p:sp>
        <p:nvSpPr>
          <p:cNvPr id="1575" name="N'existe pas dans la vraie vie"/>
          <p:cNvSpPr/>
          <p:nvPr/>
        </p:nvSpPr>
        <p:spPr>
          <a:xfrm rot="20940000">
            <a:off x="6992598" y="4831585"/>
            <a:ext cx="2844801" cy="1454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70" y="16675"/>
                </a:moveTo>
                <a:lnTo>
                  <a:pt x="3870" y="21600"/>
                </a:lnTo>
                <a:lnTo>
                  <a:pt x="0" y="10800"/>
                </a:lnTo>
                <a:lnTo>
                  <a:pt x="3870" y="0"/>
                </a:lnTo>
                <a:lnTo>
                  <a:pt x="3870" y="4925"/>
                </a:lnTo>
                <a:lnTo>
                  <a:pt x="21600" y="4925"/>
                </a:lnTo>
                <a:lnTo>
                  <a:pt x="21600" y="16675"/>
                </a:lnTo>
                <a:close/>
              </a:path>
            </a:pathLst>
          </a:custGeom>
          <a:solidFill>
            <a:srgbClr val="D2DFF6"/>
          </a:solidFill>
          <a:ln w="12700">
            <a:miter lim="400000"/>
          </a:ln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/>
          <a:lstStyle>
            <a:lvl1pPr algn="ctr" defTabSz="457200">
              <a:spcBef>
                <a:spcPts val="0"/>
              </a:spcBef>
              <a:defRPr>
                <a:solidFill>
                  <a:srgbClr val="232A32"/>
                </a:solidFill>
              </a:defRPr>
            </a:lvl1pPr>
          </a:lstStyle>
          <a:p>
            <a:pPr/>
            <a:r>
              <a:t>N'existe pas dans la vraie vie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5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Métriques de qualité"/>
          <p:cNvSpPr txBox="1"/>
          <p:nvPr>
            <p:ph type="title" idx="4294967295"/>
          </p:nvPr>
        </p:nvSpPr>
        <p:spPr>
          <a:xfrm>
            <a:off x="923430" y="4005297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algn="ctr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Métriques de qualité</a:t>
            </a:r>
          </a:p>
        </p:txBody>
      </p:sp>
      <p:sp>
        <p:nvSpPr>
          <p:cNvPr id="1578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Évaluation subjective de la qualité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Évaluation subjective de la qualité</a:t>
            </a:r>
          </a:p>
        </p:txBody>
      </p:sp>
      <p:sp>
        <p:nvSpPr>
          <p:cNvPr id="1581" name="L’objectif ici est de créer une mesure de qualité qui sera aussi fiable qu’un être humain.…"/>
          <p:cNvSpPr txBox="1"/>
          <p:nvPr/>
        </p:nvSpPr>
        <p:spPr>
          <a:xfrm>
            <a:off x="247903" y="1842346"/>
            <a:ext cx="12570865" cy="1740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pPr>
            <a:r>
              <a:t>L’objectif ici est de créer une mesure de qualité qui sera aussi fiable qu’un être humain.</a:t>
            </a:r>
          </a:p>
          <a:p>
            <a: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pPr>
            <a:r>
              <a:t>Pour ce faire, on doit d’abord s’intéresser à </a:t>
            </a:r>
            <a:r>
              <a:rPr b="1"/>
              <a:t>l’évaluation subjective de la qualité</a:t>
            </a:r>
            <a:r>
              <a:t> </a:t>
            </a:r>
          </a:p>
          <a:p>
            <a: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pPr>
            <a:r>
              <a:t>c’est-à-dire comprendre de façon empirique comment un être humain juge de la </a:t>
            </a:r>
          </a:p>
          <a:p>
            <a: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pPr>
            <a:r>
              <a:t>qualité d’une image.</a:t>
            </a:r>
          </a:p>
        </p:txBody>
      </p:sp>
      <p:pic>
        <p:nvPicPr>
          <p:cNvPr id="158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7351" y="4136248"/>
            <a:ext cx="6967503" cy="4490721"/>
          </a:xfrm>
          <a:prstGeom prst="rect">
            <a:avLst/>
          </a:prstGeom>
          <a:ln w="12700">
            <a:miter lim="400000"/>
          </a:ln>
        </p:spPr>
      </p:pic>
      <p:sp>
        <p:nvSpPr>
          <p:cNvPr id="1583" name="Crédit : Charrier, Larabi et Saadane"/>
          <p:cNvSpPr txBox="1"/>
          <p:nvPr/>
        </p:nvSpPr>
        <p:spPr>
          <a:xfrm>
            <a:off x="9707992" y="9168835"/>
            <a:ext cx="2673100" cy="325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400">
                <a:solidFill>
                  <a:srgbClr val="000000"/>
                </a:solidFill>
              </a:defRPr>
            </a:lvl1pPr>
          </a:lstStyle>
          <a:p>
            <a:pPr/>
            <a:r>
              <a:t>Crédit : Charrier, Larabi et Saadane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Évaluation subjective de la qualité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Évaluation subjective de la qualité</a:t>
            </a:r>
          </a:p>
        </p:txBody>
      </p:sp>
      <p:sp>
        <p:nvSpPr>
          <p:cNvPr id="1586" name="L’objectif ici est de créer une mesure de qualité qui sera aussi fiable qu’un être humain.…"/>
          <p:cNvSpPr txBox="1"/>
          <p:nvPr/>
        </p:nvSpPr>
        <p:spPr>
          <a:xfrm>
            <a:off x="1444526" y="1887502"/>
            <a:ext cx="10586415" cy="1108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L’objectif ici est de créer une mesure de qualité qui sera aussi fiable qu’un être humain.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Pour ce faire, on doit d’abord s’intéresser à </a:t>
            </a:r>
            <a:r>
              <a:rPr b="1"/>
              <a:t>l’évaluation subjective de la qualité</a:t>
            </a:r>
            <a:r>
              <a:t> c’est-à-dire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comprendre de façon empirique comment un être humain juge de la qualité d’une image.</a:t>
            </a:r>
          </a:p>
        </p:txBody>
      </p:sp>
      <p:grpSp>
        <p:nvGrpSpPr>
          <p:cNvPr id="1592" name="Group"/>
          <p:cNvGrpSpPr/>
          <p:nvPr/>
        </p:nvGrpSpPr>
        <p:grpSpPr>
          <a:xfrm>
            <a:off x="907175" y="3068319"/>
            <a:ext cx="10996804" cy="7406365"/>
            <a:chOff x="0" y="0"/>
            <a:chExt cx="10996803" cy="7406363"/>
          </a:xfrm>
        </p:grpSpPr>
        <p:sp>
          <p:nvSpPr>
            <p:cNvPr id="1587" name="Environnement normalisé"/>
            <p:cNvSpPr/>
            <p:nvPr/>
          </p:nvSpPr>
          <p:spPr>
            <a:xfrm>
              <a:off x="0" y="59874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b="1"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Environnement normalisé</a:t>
              </a:r>
            </a:p>
          </p:txBody>
        </p:sp>
        <p:sp>
          <p:nvSpPr>
            <p:cNvPr id="1588" name="Standards ISO 3664 et ITU-R 500-10…"/>
            <p:cNvSpPr/>
            <p:nvPr/>
          </p:nvSpPr>
          <p:spPr>
            <a:xfrm>
              <a:off x="536763" y="119746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spcBef>
                  <a:spcPts val="0"/>
                </a:spcBef>
                <a:buClrTx/>
                <a:defRPr sz="2200">
                  <a:solidFill>
                    <a:srgbClr val="000000"/>
                  </a:solidFill>
                </a:defRPr>
              </a:pPr>
              <a:r>
                <a:t>Standards ISO 3664 et ITU-R 500-10</a:t>
              </a:r>
            </a:p>
            <a:p>
              <a:pPr defTabSz="1300480">
                <a:spcBef>
                  <a:spcPts val="0"/>
                </a:spcBef>
                <a:buClrTx/>
                <a:defRPr sz="2200">
                  <a:solidFill>
                    <a:srgbClr val="000000"/>
                  </a:solidFill>
                </a:defRPr>
              </a:pPr>
            </a:p>
            <a:p>
              <a:pPr defTabSz="1300480">
                <a:spcBef>
                  <a:spcPts val="0"/>
                </a:spcBef>
                <a:buClrTx/>
                <a:buSzPct val="100000"/>
                <a:buChar char="•"/>
                <a:defRPr sz="2200">
                  <a:solidFill>
                    <a:srgbClr val="000000"/>
                  </a:solidFill>
                </a:defRPr>
              </a:pPr>
              <a:r>
                <a:t> Distance d’environ 1 mètre à l’écran</a:t>
              </a:r>
            </a:p>
            <a:p>
              <a:pPr defTabSz="1300480">
                <a:spcBef>
                  <a:spcPts val="0"/>
                </a:spcBef>
                <a:buClrTx/>
                <a:buSzPct val="100000"/>
                <a:buChar char="•"/>
                <a:defRPr sz="2200">
                  <a:solidFill>
                    <a:srgbClr val="000000"/>
                  </a:solidFill>
                </a:defRPr>
              </a:pPr>
              <a:r>
                <a:t> Angle d’observation d’environ 30 degrés</a:t>
              </a:r>
            </a:p>
            <a:p>
              <a:pPr defTabSz="1300480">
                <a:spcBef>
                  <a:spcPts val="0"/>
                </a:spcBef>
                <a:buClrTx/>
                <a:buSzPct val="100000"/>
                <a:buChar char="•"/>
                <a:defRPr sz="2200">
                  <a:solidFill>
                    <a:srgbClr val="000000"/>
                  </a:solidFill>
                </a:defRPr>
              </a:pPr>
              <a:r>
                <a:t> Écran de haute qualité de 22 à 26 pouces</a:t>
              </a:r>
            </a:p>
            <a:p>
              <a:pPr defTabSz="1300480">
                <a:spcBef>
                  <a:spcPts val="0"/>
                </a:spcBef>
                <a:buClrTx/>
                <a:buSzPct val="100000"/>
                <a:buChar char="•"/>
                <a:defRPr sz="2200">
                  <a:solidFill>
                    <a:srgbClr val="000000"/>
                  </a:solidFill>
                </a:defRPr>
              </a:pPr>
              <a:r>
                <a:t> Écran calibré (white balance, correction gamma, etc.)</a:t>
              </a:r>
            </a:p>
            <a:p>
              <a:pPr defTabSz="1300480">
                <a:spcBef>
                  <a:spcPts val="0"/>
                </a:spcBef>
                <a:buClrTx/>
                <a:buSzPct val="100000"/>
                <a:buChar char="•"/>
                <a:defRPr sz="2200">
                  <a:solidFill>
                    <a:srgbClr val="000000"/>
                  </a:solidFill>
                </a:defRPr>
              </a:pPr>
              <a:r>
                <a:t> Chromacité de l’arrière plan = illuminant D65</a:t>
              </a:r>
            </a:p>
            <a:p>
              <a:pPr defTabSz="1300480">
                <a:spcBef>
                  <a:spcPts val="0"/>
                </a:spcBef>
                <a:buClrTx/>
                <a:defRPr sz="2200">
                  <a:solidFill>
                    <a:srgbClr val="000000"/>
                  </a:solidFill>
                </a:defRPr>
              </a:pPr>
              <a:r>
                <a:t> (D65 -</a:t>
              </a:r>
              <a:r>
                <a:t>&gt; centre du diagramme de chromacit</a:t>
              </a:r>
              <a:r>
                <a:t>é)</a:t>
              </a:r>
            </a:p>
            <a:p>
              <a:pPr defTabSz="1300480">
                <a:spcBef>
                  <a:spcPts val="0"/>
                </a:spcBef>
                <a:buClrTx/>
                <a:buSzPct val="100000"/>
                <a:buChar char="•"/>
                <a:defRPr sz="2200">
                  <a:solidFill>
                    <a:srgbClr val="000000"/>
                  </a:solidFill>
                </a:defRPr>
              </a:pPr>
              <a:r>
                <a:t> Sources de lumière D65</a:t>
              </a:r>
            </a:p>
            <a:p>
              <a:pPr defTabSz="1300480">
                <a:spcBef>
                  <a:spcPts val="0"/>
                </a:spcBef>
                <a:buClrTx/>
                <a:buSzPct val="100000"/>
                <a:buChar char="•"/>
                <a:defRPr sz="2200">
                  <a:solidFill>
                    <a:srgbClr val="000000"/>
                  </a:solidFill>
                </a:defRPr>
              </a:pPr>
              <a:r>
                <a:t> Aucune lumière dans le champ visuel de l’observateur</a:t>
              </a:r>
            </a:p>
            <a:p>
              <a:pPr defTabSz="1300480">
                <a:spcBef>
                  <a:spcPts val="0"/>
                </a:spcBef>
                <a:buClrTx/>
                <a:buSzPct val="100000"/>
                <a:buChar char="•"/>
                <a:defRPr sz="2200">
                  <a:solidFill>
                    <a:srgbClr val="000000"/>
                  </a:solidFill>
                </a:defRPr>
              </a:pPr>
              <a:r>
                <a:t> Aucune lumière devant refléter l’écran</a:t>
              </a:r>
            </a:p>
          </p:txBody>
        </p:sp>
        <p:pic>
          <p:nvPicPr>
            <p:cNvPr id="1589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807527" y="0"/>
              <a:ext cx="4118631" cy="26555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0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108492" y="3042972"/>
              <a:ext cx="3888312" cy="2804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91" name="Crédit : Charrier, Larabi et Saadane"/>
            <p:cNvSpPr/>
            <p:nvPr/>
          </p:nvSpPr>
          <p:spPr>
            <a:xfrm>
              <a:off x="8769992" y="613636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sz="1400">
                  <a:solidFill>
                    <a:srgbClr val="000000"/>
                  </a:solidFill>
                </a:defRPr>
              </a:lvl1pPr>
            </a:lstStyle>
            <a:p>
              <a:pPr/>
              <a:r>
                <a:t>Crédit : Charrier, Larabi et Saadane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Évaluation subjective de la qualité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Évaluation subjective de la qualité</a:t>
            </a:r>
          </a:p>
        </p:txBody>
      </p:sp>
      <p:sp>
        <p:nvSpPr>
          <p:cNvPr id="1595" name="Séance d’évaluation"/>
          <p:cNvSpPr txBox="1"/>
          <p:nvPr/>
        </p:nvSpPr>
        <p:spPr>
          <a:xfrm>
            <a:off x="877823" y="1670755"/>
            <a:ext cx="2525426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b="1" sz="2200">
                <a:solidFill>
                  <a:srgbClr val="000000"/>
                </a:solidFill>
              </a:defRPr>
            </a:lvl1pPr>
          </a:lstStyle>
          <a:p>
            <a:pPr/>
            <a:r>
              <a:t>Séance d’évaluation</a:t>
            </a:r>
          </a:p>
        </p:txBody>
      </p:sp>
      <p:sp>
        <p:nvSpPr>
          <p:cNvPr id="1596" name="Séance d’au plus 30 minutes…"/>
          <p:cNvSpPr txBox="1"/>
          <p:nvPr/>
        </p:nvSpPr>
        <p:spPr>
          <a:xfrm>
            <a:off x="1415174" y="2269066"/>
            <a:ext cx="10458721" cy="2099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buSzPct val="100000"/>
              <a:buChar char="•"/>
              <a:defRPr sz="2200">
                <a:solidFill>
                  <a:srgbClr val="000000"/>
                </a:solidFill>
              </a:defRPr>
            </a:pPr>
            <a:r>
              <a:t> Séance d’au plus 30 minutes</a:t>
            </a:r>
          </a:p>
          <a:p>
            <a:pPr defTabSz="1300480">
              <a:spcBef>
                <a:spcPts val="0"/>
              </a:spcBef>
              <a:buClrTx/>
              <a:buSzPct val="100000"/>
              <a:buChar char="•"/>
              <a:defRPr sz="2200">
                <a:solidFill>
                  <a:srgbClr val="000000"/>
                </a:solidFill>
              </a:defRPr>
            </a:pPr>
            <a:r>
              <a:t> Le score des 15-20 premières images doit être ignoré car tout observateur « stabilise » son 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     opinion au début de la séance</a:t>
            </a:r>
          </a:p>
          <a:p>
            <a:pPr defTabSz="1300480">
              <a:spcBef>
                <a:spcPts val="0"/>
              </a:spcBef>
              <a:buClrTx/>
              <a:buSzPct val="100000"/>
              <a:buChar char="•"/>
              <a:defRPr sz="2200">
                <a:solidFill>
                  <a:srgbClr val="000000"/>
                </a:solidFill>
              </a:defRPr>
            </a:pPr>
            <a:r>
              <a:t> Au moins 15 observateurs.</a:t>
            </a:r>
          </a:p>
          <a:p>
            <a:pPr defTabSz="1300480">
              <a:spcBef>
                <a:spcPts val="0"/>
              </a:spcBef>
              <a:buClrTx/>
              <a:buSzPct val="100000"/>
              <a:buChar char="•"/>
              <a:defRPr sz="2200">
                <a:solidFill>
                  <a:srgbClr val="000000"/>
                </a:solidFill>
              </a:defRPr>
            </a:pPr>
            <a:r>
              <a:t> Les observateurs doivent avoir un appareil visuel normal</a:t>
            </a:r>
          </a:p>
        </p:txBody>
      </p:sp>
      <p:sp>
        <p:nvSpPr>
          <p:cNvPr id="1597" name="Crédit : Charrier, Larabi et Saadane"/>
          <p:cNvSpPr txBox="1"/>
          <p:nvPr/>
        </p:nvSpPr>
        <p:spPr>
          <a:xfrm>
            <a:off x="9707992" y="9168835"/>
            <a:ext cx="2673100" cy="325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400">
                <a:solidFill>
                  <a:srgbClr val="000000"/>
                </a:solidFill>
              </a:defRPr>
            </a:lvl1pPr>
          </a:lstStyle>
          <a:p>
            <a:pPr/>
            <a:r>
              <a:t>Crédit : Charrier, Larabi et Saadane</a:t>
            </a:r>
          </a:p>
        </p:txBody>
      </p:sp>
      <p:pic>
        <p:nvPicPr>
          <p:cNvPr id="1598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5946" y="5082257"/>
            <a:ext cx="10593495" cy="4174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Évaluation subjective de la qualité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Évaluation subjective de la qualité</a:t>
            </a:r>
          </a:p>
        </p:txBody>
      </p:sp>
      <p:sp>
        <p:nvSpPr>
          <p:cNvPr id="1601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02" name="Tests"/>
          <p:cNvSpPr txBox="1"/>
          <p:nvPr/>
        </p:nvSpPr>
        <p:spPr>
          <a:xfrm>
            <a:off x="877823" y="1670755"/>
            <a:ext cx="737975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b="1" sz="2200">
                <a:solidFill>
                  <a:srgbClr val="000000"/>
                </a:solidFill>
              </a:defRPr>
            </a:lvl1pPr>
          </a:lstStyle>
          <a:p>
            <a:pPr/>
            <a:r>
              <a:t>Tests</a:t>
            </a:r>
          </a:p>
        </p:txBody>
      </p:sp>
      <p:sp>
        <p:nvSpPr>
          <p:cNvPr id="1603" name="On peut faire des tests comparatifs et des tests de mesure absolue.  Les tests comparatifs sont…"/>
          <p:cNvSpPr txBox="1"/>
          <p:nvPr/>
        </p:nvSpPr>
        <p:spPr>
          <a:xfrm>
            <a:off x="1415174" y="2269066"/>
            <a:ext cx="10791464" cy="77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On peut faire des </a:t>
            </a:r>
            <a:r>
              <a:rPr b="1"/>
              <a:t>tests comparatifs </a:t>
            </a:r>
            <a:r>
              <a:t>et des tests </a:t>
            </a:r>
            <a:r>
              <a:rPr b="1"/>
              <a:t>de mesure absolue</a:t>
            </a:r>
            <a:r>
              <a:t>.  Les tests comparatifs sont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généralement plus souvent retenus</a:t>
            </a:r>
          </a:p>
        </p:txBody>
      </p:sp>
      <p:sp>
        <p:nvSpPr>
          <p:cNvPr id="1604" name="Crédit : Charrier, Larabi et Saadane"/>
          <p:cNvSpPr txBox="1"/>
          <p:nvPr/>
        </p:nvSpPr>
        <p:spPr>
          <a:xfrm>
            <a:off x="9707992" y="9168835"/>
            <a:ext cx="2673100" cy="325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400">
                <a:solidFill>
                  <a:srgbClr val="000000"/>
                </a:solidFill>
              </a:defRPr>
            </a:lvl1pPr>
          </a:lstStyle>
          <a:p>
            <a:pPr/>
            <a:r>
              <a:t>Crédit : Charrier, Larabi et Saadane</a:t>
            </a:r>
          </a:p>
        </p:txBody>
      </p:sp>
      <p:grpSp>
        <p:nvGrpSpPr>
          <p:cNvPr id="1608" name="Group"/>
          <p:cNvGrpSpPr/>
          <p:nvPr/>
        </p:nvGrpSpPr>
        <p:grpSpPr>
          <a:xfrm>
            <a:off x="65023" y="3386666"/>
            <a:ext cx="9595916" cy="5893207"/>
            <a:chOff x="0" y="0"/>
            <a:chExt cx="9595915" cy="5893206"/>
          </a:xfrm>
        </p:grpSpPr>
        <p:pic>
          <p:nvPicPr>
            <p:cNvPr id="1605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16941" y="653312"/>
              <a:ext cx="6777584" cy="5212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06" name="Tests comparatifs : ordonner les images de la meilleure à la moins bonne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spcBef>
                  <a:spcPts val="0"/>
                </a:spcBef>
                <a:buClrTx/>
                <a:defRPr b="1" sz="2200">
                  <a:solidFill>
                    <a:srgbClr val="000000"/>
                  </a:solidFill>
                </a:defRPr>
              </a:pPr>
              <a:r>
                <a:t>Tests comparatifs : </a:t>
              </a:r>
              <a:r>
                <a:rPr b="0"/>
                <a:t>ordonner les images de la meilleure à la moins bonne </a:t>
              </a:r>
            </a:p>
          </p:txBody>
        </p:sp>
        <p:sp>
          <p:nvSpPr>
            <p:cNvPr id="1607" name="Artéfacts de compression"/>
            <p:cNvSpPr/>
            <p:nvPr/>
          </p:nvSpPr>
          <p:spPr>
            <a:xfrm>
              <a:off x="8325915" y="462320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sz="1800">
                  <a:solidFill>
                    <a:srgbClr val="000000"/>
                  </a:solidFill>
                </a:defRPr>
              </a:lvl1pPr>
            </a:lstStyle>
            <a:p>
              <a:pPr/>
              <a:r>
                <a:t>Artéfacts de compression</a:t>
              </a:r>
            </a:p>
          </p:txBody>
        </p:sp>
      </p:grpSp>
      <p:grpSp>
        <p:nvGrpSpPr>
          <p:cNvPr id="1616" name="Group"/>
          <p:cNvGrpSpPr/>
          <p:nvPr/>
        </p:nvGrpSpPr>
        <p:grpSpPr>
          <a:xfrm>
            <a:off x="2643857" y="3910470"/>
            <a:ext cx="10076464" cy="3957886"/>
            <a:chOff x="0" y="0"/>
            <a:chExt cx="10076463" cy="3957884"/>
          </a:xfrm>
        </p:grpSpPr>
        <p:grpSp>
          <p:nvGrpSpPr>
            <p:cNvPr id="1613" name="Group"/>
            <p:cNvGrpSpPr/>
            <p:nvPr/>
          </p:nvGrpSpPr>
          <p:grpSpPr>
            <a:xfrm>
              <a:off x="0" y="0"/>
              <a:ext cx="10076464" cy="3957885"/>
              <a:chOff x="0" y="0"/>
              <a:chExt cx="10076463" cy="3957884"/>
            </a:xfrm>
          </p:grpSpPr>
          <p:pic>
            <p:nvPicPr>
              <p:cNvPr id="1609" name="image.png" descr="imag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6671733" y="0"/>
                <a:ext cx="3305388" cy="19326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10" name="image.png" descr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6619805" y="2343573"/>
                <a:ext cx="3456659" cy="16143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11" name="Rectangle"/>
              <p:cNvSpPr/>
              <p:nvPr/>
            </p:nvSpPr>
            <p:spPr>
              <a:xfrm>
                <a:off x="2221653" y="2765778"/>
                <a:ext cx="584765" cy="270934"/>
              </a:xfrm>
              <a:prstGeom prst="rect">
                <a:avLst/>
              </a:prstGeom>
              <a:noFill/>
              <a:ln w="50800" cap="flat">
                <a:solidFill>
                  <a:srgbClr val="FF0000"/>
                </a:solidFill>
                <a:prstDash val="sysDash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ctr" defTabSz="1300480">
                  <a:spcBef>
                    <a:spcPts val="0"/>
                  </a:spcBef>
                  <a:buClrTx/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612" name="Rectangle"/>
              <p:cNvSpPr/>
              <p:nvPr/>
            </p:nvSpPr>
            <p:spPr>
              <a:xfrm>
                <a:off x="0" y="2711591"/>
                <a:ext cx="584765" cy="270934"/>
              </a:xfrm>
              <a:prstGeom prst="rect">
                <a:avLst/>
              </a:prstGeom>
              <a:noFill/>
              <a:ln w="50800" cap="flat">
                <a:solidFill>
                  <a:srgbClr val="FFFF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ctr" defTabSz="1300480">
                  <a:spcBef>
                    <a:spcPts val="0"/>
                  </a:spcBef>
                  <a:buClrTx/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</p:grpSp>
        <p:sp>
          <p:nvSpPr>
            <p:cNvPr id="1614" name="Rectangle"/>
            <p:cNvSpPr/>
            <p:nvPr/>
          </p:nvSpPr>
          <p:spPr>
            <a:xfrm>
              <a:off x="6664960" y="2258"/>
              <a:ext cx="3316677" cy="1928143"/>
            </a:xfrm>
            <a:prstGeom prst="rect">
              <a:avLst/>
            </a:prstGeom>
            <a:noFill/>
            <a:ln w="508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1300480">
                <a:spcBef>
                  <a:spcPts val="0"/>
                </a:spcBef>
                <a:buClrTx/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15" name="Rectangle"/>
            <p:cNvSpPr/>
            <p:nvPr/>
          </p:nvSpPr>
          <p:spPr>
            <a:xfrm>
              <a:off x="6644640" y="2352604"/>
              <a:ext cx="3422793" cy="1582703"/>
            </a:xfrm>
            <a:prstGeom prst="rect">
              <a:avLst/>
            </a:prstGeom>
            <a:noFill/>
            <a:ln w="50800" cap="flat">
              <a:solidFill>
                <a:srgbClr val="FF0000"/>
              </a:solidFill>
              <a:prstDash val="sysDash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1300480">
                <a:spcBef>
                  <a:spcPts val="0"/>
                </a:spcBef>
                <a:buClrTx/>
                <a:defRPr sz="2400"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0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7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8" grpId="1"/>
      <p:bldP build="whole" bldLvl="1" animBg="1" rev="0" advAuto="0" spid="1616" grpId="2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Évaluation subjective de la qualité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Évaluation subjective de la qualité</a:t>
            </a:r>
          </a:p>
        </p:txBody>
      </p:sp>
      <p:sp>
        <p:nvSpPr>
          <p:cNvPr id="1619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20" name="Tests"/>
          <p:cNvSpPr txBox="1"/>
          <p:nvPr/>
        </p:nvSpPr>
        <p:spPr>
          <a:xfrm>
            <a:off x="877823" y="1670755"/>
            <a:ext cx="737975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b="1" sz="2200">
                <a:solidFill>
                  <a:srgbClr val="000000"/>
                </a:solidFill>
              </a:defRPr>
            </a:lvl1pPr>
          </a:lstStyle>
          <a:p>
            <a:pPr/>
            <a:r>
              <a:t>Tests</a:t>
            </a:r>
          </a:p>
        </p:txBody>
      </p:sp>
      <p:sp>
        <p:nvSpPr>
          <p:cNvPr id="1621" name="On peut faire des tests comparatifs et des tests de mesure absolue.  Les tests comparatifs sont…"/>
          <p:cNvSpPr txBox="1"/>
          <p:nvPr/>
        </p:nvSpPr>
        <p:spPr>
          <a:xfrm>
            <a:off x="1415174" y="2269066"/>
            <a:ext cx="10791464" cy="77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On peut faire des </a:t>
            </a:r>
            <a:r>
              <a:rPr b="1"/>
              <a:t>tests comparatifs </a:t>
            </a:r>
            <a:r>
              <a:t>et des tests </a:t>
            </a:r>
            <a:r>
              <a:rPr b="1"/>
              <a:t>de mesure absolue</a:t>
            </a:r>
            <a:r>
              <a:t>.  Les tests comparatifs sont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généralement plus souvent retenus</a:t>
            </a:r>
          </a:p>
        </p:txBody>
      </p:sp>
      <p:sp>
        <p:nvSpPr>
          <p:cNvPr id="1622" name="Tests 2 à 2: Comparer l’image d’origine à sa version dégradée"/>
          <p:cNvSpPr txBox="1"/>
          <p:nvPr/>
        </p:nvSpPr>
        <p:spPr>
          <a:xfrm>
            <a:off x="857503" y="3375377"/>
            <a:ext cx="7130751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b="1" sz="2200">
                <a:solidFill>
                  <a:srgbClr val="000000"/>
                </a:solidFill>
              </a:defRPr>
            </a:pPr>
            <a:r>
              <a:t>Tests 2 à 2: </a:t>
            </a:r>
            <a:r>
              <a:rPr b="0"/>
              <a:t>Comparer l’image d’origine à sa version dégradée</a:t>
            </a:r>
          </a:p>
        </p:txBody>
      </p:sp>
      <p:pic>
        <p:nvPicPr>
          <p:cNvPr id="1623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9200" y="3829191"/>
            <a:ext cx="3738880" cy="2492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5546" y="3829191"/>
            <a:ext cx="3765975" cy="2510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5" name="image.jpeg" descr="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90168" y="6457244"/>
            <a:ext cx="3752428" cy="2501619"/>
          </a:xfrm>
          <a:prstGeom prst="rect">
            <a:avLst/>
          </a:prstGeom>
          <a:ln w="12700">
            <a:miter lim="400000"/>
          </a:ln>
        </p:spPr>
      </p:pic>
      <p:sp>
        <p:nvSpPr>
          <p:cNvPr id="1626" name="VS"/>
          <p:cNvSpPr txBox="1"/>
          <p:nvPr/>
        </p:nvSpPr>
        <p:spPr>
          <a:xfrm>
            <a:off x="5856223" y="4928729"/>
            <a:ext cx="522968" cy="448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VS </a:t>
            </a:r>
          </a:p>
        </p:txBody>
      </p:sp>
      <p:sp>
        <p:nvSpPr>
          <p:cNvPr id="1627" name="VS"/>
          <p:cNvSpPr txBox="1"/>
          <p:nvPr/>
        </p:nvSpPr>
        <p:spPr>
          <a:xfrm>
            <a:off x="5811068" y="7466471"/>
            <a:ext cx="522968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VS </a:t>
            </a:r>
          </a:p>
        </p:txBody>
      </p:sp>
      <p:pic>
        <p:nvPicPr>
          <p:cNvPr id="1628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7484" y="6457244"/>
            <a:ext cx="3765975" cy="2510650"/>
          </a:xfrm>
          <a:prstGeom prst="rect">
            <a:avLst/>
          </a:prstGeom>
          <a:ln w="12700">
            <a:miter lim="400000"/>
          </a:ln>
        </p:spPr>
      </p:pic>
      <p:sp>
        <p:nvSpPr>
          <p:cNvPr id="1629" name="Artéfacts de compression"/>
          <p:cNvSpPr txBox="1"/>
          <p:nvPr/>
        </p:nvSpPr>
        <p:spPr>
          <a:xfrm>
            <a:off x="10062463" y="5928924"/>
            <a:ext cx="2466030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lvl1pPr>
          </a:lstStyle>
          <a:p>
            <a:pPr/>
            <a:r>
              <a:t>Artéfacts de compression</a:t>
            </a:r>
          </a:p>
        </p:txBody>
      </p:sp>
      <p:sp>
        <p:nvSpPr>
          <p:cNvPr id="1630" name="Bruit"/>
          <p:cNvSpPr txBox="1"/>
          <p:nvPr/>
        </p:nvSpPr>
        <p:spPr>
          <a:xfrm>
            <a:off x="10062463" y="8550204"/>
            <a:ext cx="612674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lvl1pPr>
          </a:lstStyle>
          <a:p>
            <a:pPr/>
            <a:r>
              <a:t>Bruit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Évaluation subjective de la qualité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Évaluation subjective de la qualité</a:t>
            </a:r>
          </a:p>
        </p:txBody>
      </p:sp>
      <p:sp>
        <p:nvSpPr>
          <p:cNvPr id="1633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34" name="Tests"/>
          <p:cNvSpPr txBox="1"/>
          <p:nvPr/>
        </p:nvSpPr>
        <p:spPr>
          <a:xfrm>
            <a:off x="877823" y="1670755"/>
            <a:ext cx="737975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b="1" sz="2200">
                <a:solidFill>
                  <a:srgbClr val="000000"/>
                </a:solidFill>
              </a:defRPr>
            </a:lvl1pPr>
          </a:lstStyle>
          <a:p>
            <a:pPr/>
            <a:r>
              <a:t>Tests</a:t>
            </a:r>
          </a:p>
        </p:txBody>
      </p:sp>
      <p:sp>
        <p:nvSpPr>
          <p:cNvPr id="1635" name="On peut faire des tests comparatifs et des tests de mesure absolue.  Les tests comparatifs sont…"/>
          <p:cNvSpPr txBox="1"/>
          <p:nvPr/>
        </p:nvSpPr>
        <p:spPr>
          <a:xfrm>
            <a:off x="1415174" y="2269066"/>
            <a:ext cx="10791464" cy="77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On peut faire des </a:t>
            </a:r>
            <a:r>
              <a:rPr b="1"/>
              <a:t>tests comparatifs </a:t>
            </a:r>
            <a:r>
              <a:t>et des tests </a:t>
            </a:r>
            <a:r>
              <a:rPr b="1"/>
              <a:t>de mesure absolue</a:t>
            </a:r>
            <a:r>
              <a:t>.  Les tests comparatifs sont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généralement plus souvent retenus</a:t>
            </a:r>
          </a:p>
        </p:txBody>
      </p:sp>
      <p:sp>
        <p:nvSpPr>
          <p:cNvPr id="1636" name="Tests 2 à 2: Comparer l’image d’origine à sa version dégradée"/>
          <p:cNvSpPr txBox="1"/>
          <p:nvPr/>
        </p:nvSpPr>
        <p:spPr>
          <a:xfrm>
            <a:off x="857503" y="3375377"/>
            <a:ext cx="7130751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b="1" sz="2200">
                <a:solidFill>
                  <a:srgbClr val="000000"/>
                </a:solidFill>
              </a:defRPr>
            </a:pPr>
            <a:r>
              <a:t>Tests 2 à 2: </a:t>
            </a:r>
            <a:r>
              <a:rPr b="0"/>
              <a:t>Comparer l’image d’origine à sa version dégradée</a:t>
            </a:r>
          </a:p>
        </p:txBody>
      </p:sp>
      <p:pic>
        <p:nvPicPr>
          <p:cNvPr id="163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3875" y="4054968"/>
            <a:ext cx="7238437" cy="23842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1" name="Group"/>
          <p:cNvGrpSpPr/>
          <p:nvPr/>
        </p:nvGrpSpPr>
        <p:grpSpPr>
          <a:xfrm>
            <a:off x="1020063" y="6737208"/>
            <a:ext cx="6183278" cy="2753852"/>
            <a:chOff x="0" y="0"/>
            <a:chExt cx="6183276" cy="2753850"/>
          </a:xfrm>
        </p:grpSpPr>
        <p:sp>
          <p:nvSpPr>
            <p:cNvPr id="1638" name="MOS (mean opinion score)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spcBef>
                  <a:spcPts val="0"/>
                </a:spcBef>
                <a:buClrTx/>
                <a:defRPr sz="2200">
                  <a:solidFill>
                    <a:srgbClr val="000000"/>
                  </a:solidFill>
                </a:defRPr>
              </a:pPr>
              <a:r>
                <a:t>MOS (</a:t>
              </a:r>
              <a:r>
                <a:rPr i="1"/>
                <a:t>mean opinion score</a:t>
              </a:r>
              <a:r>
                <a:t>)</a:t>
              </a:r>
            </a:p>
          </p:txBody>
        </p:sp>
        <p:pic>
          <p:nvPicPr>
            <p:cNvPr id="1639" name="image.pdf" descr="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825654" y="331713"/>
              <a:ext cx="2357623" cy="10036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40" name="Où          est la note de l’observateur i pour la dégradation j de l’image k.  N est le nombre d’observateurs"/>
            <p:cNvSpPr/>
            <p:nvPr/>
          </p:nvSpPr>
          <p:spPr>
            <a:xfrm>
              <a:off x="856344" y="148385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spcBef>
                  <a:spcPts val="0"/>
                </a:spcBef>
                <a:buClrTx/>
                <a:defRPr sz="1800">
                  <a:solidFill>
                    <a:srgbClr val="000000"/>
                  </a:solidFill>
                </a:defRPr>
              </a:pPr>
              <a:r>
                <a:t>Où          est la note de l’observateur </a:t>
              </a:r>
              <a:r>
                <a:rPr i="1"/>
                <a:t>i</a:t>
              </a:r>
              <a:r>
                <a:t> pour la dégradation </a:t>
              </a:r>
              <a:r>
                <a:rPr i="1"/>
                <a:t>j</a:t>
              </a:r>
              <a:r>
                <a:t> de l’image </a:t>
              </a:r>
              <a:r>
                <a:rPr i="1"/>
                <a:t>k</a:t>
              </a:r>
              <a:r>
                <a:t>.  </a:t>
              </a:r>
              <a:r>
                <a:rPr i="1"/>
                <a:t>N</a:t>
              </a:r>
              <a:r>
                <a:t> est le nombre d’observateurs</a:t>
              </a:r>
            </a:p>
          </p:txBody>
        </p:sp>
      </p:grpSp>
      <p:pic>
        <p:nvPicPr>
          <p:cNvPr id="1642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73582" y="8225084"/>
            <a:ext cx="431236" cy="440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41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Évaluation subjective de la qualité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Évaluation subjective de la qualité</a:t>
            </a:r>
          </a:p>
        </p:txBody>
      </p:sp>
      <p:sp>
        <p:nvSpPr>
          <p:cNvPr id="1645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46" name="Tests"/>
          <p:cNvSpPr txBox="1"/>
          <p:nvPr/>
        </p:nvSpPr>
        <p:spPr>
          <a:xfrm>
            <a:off x="877823" y="1670755"/>
            <a:ext cx="737975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b="1" sz="2200">
                <a:solidFill>
                  <a:srgbClr val="000000"/>
                </a:solidFill>
              </a:defRPr>
            </a:lvl1pPr>
          </a:lstStyle>
          <a:p>
            <a:pPr/>
            <a:r>
              <a:t>Tests</a:t>
            </a:r>
          </a:p>
        </p:txBody>
      </p:sp>
      <p:sp>
        <p:nvSpPr>
          <p:cNvPr id="1647" name="On peut faire des tests comparatifs et des tests de mesure absolue.  Les tests comparatifs sont…"/>
          <p:cNvSpPr txBox="1"/>
          <p:nvPr/>
        </p:nvSpPr>
        <p:spPr>
          <a:xfrm>
            <a:off x="1415174" y="2269066"/>
            <a:ext cx="10791464" cy="77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On peut faire des </a:t>
            </a:r>
            <a:r>
              <a:rPr b="1"/>
              <a:t>tests comparatifs </a:t>
            </a:r>
            <a:r>
              <a:t>et des tests </a:t>
            </a:r>
            <a:r>
              <a:rPr b="1"/>
              <a:t>de mesure absolue</a:t>
            </a:r>
            <a:r>
              <a:t>.  Les tests comparatifs sont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généralement plus souvent retenus</a:t>
            </a:r>
          </a:p>
        </p:txBody>
      </p:sp>
      <p:sp>
        <p:nvSpPr>
          <p:cNvPr id="1648" name="Test de mesure absolue : Donner une note de 1 à 5 à une image dégradée"/>
          <p:cNvSpPr txBox="1"/>
          <p:nvPr/>
        </p:nvSpPr>
        <p:spPr>
          <a:xfrm>
            <a:off x="857503" y="3375377"/>
            <a:ext cx="8421611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b="1" sz="2200">
                <a:solidFill>
                  <a:srgbClr val="000000"/>
                </a:solidFill>
              </a:defRPr>
            </a:pPr>
            <a:r>
              <a:t>Test de mesure absolue : </a:t>
            </a:r>
            <a:r>
              <a:rPr b="0"/>
              <a:t>Donner une note de 1 à 5 à une image dégradée</a:t>
            </a:r>
          </a:p>
        </p:txBody>
      </p:sp>
      <p:pic>
        <p:nvPicPr>
          <p:cNvPr id="164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3875" y="4054968"/>
            <a:ext cx="7238437" cy="2384215"/>
          </a:xfrm>
          <a:prstGeom prst="rect">
            <a:avLst/>
          </a:prstGeom>
          <a:ln w="12700">
            <a:miter lim="400000"/>
          </a:ln>
        </p:spPr>
      </p:pic>
      <p:sp>
        <p:nvSpPr>
          <p:cNvPr id="1650" name="MOS (mean opinion score)"/>
          <p:cNvSpPr txBox="1"/>
          <p:nvPr/>
        </p:nvSpPr>
        <p:spPr>
          <a:xfrm>
            <a:off x="1020063" y="6737208"/>
            <a:ext cx="3197732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MOS (</a:t>
            </a:r>
            <a:r>
              <a:rPr i="1"/>
              <a:t>mean opinion score</a:t>
            </a:r>
            <a:r>
              <a:t>)</a:t>
            </a:r>
          </a:p>
        </p:txBody>
      </p:sp>
      <p:pic>
        <p:nvPicPr>
          <p:cNvPr id="1651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5191" y="7069102"/>
            <a:ext cx="2357121" cy="1004712"/>
          </a:xfrm>
          <a:prstGeom prst="rect">
            <a:avLst/>
          </a:prstGeom>
          <a:ln w="12700">
            <a:miter lim="400000"/>
          </a:ln>
        </p:spPr>
      </p:pic>
      <p:sp>
        <p:nvSpPr>
          <p:cNvPr id="1652" name="Où          est la note de l’observateur i pour la dégradation j de l’image k.  N est le nombre d’observateurs"/>
          <p:cNvSpPr txBox="1"/>
          <p:nvPr/>
        </p:nvSpPr>
        <p:spPr>
          <a:xfrm>
            <a:off x="1875761" y="8222826"/>
            <a:ext cx="8668815" cy="350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pPr>
            <a:r>
              <a:t>Où          est la note de l’observateur </a:t>
            </a:r>
            <a:r>
              <a:rPr i="1"/>
              <a:t>i</a:t>
            </a:r>
            <a:r>
              <a:t> pour la dégradation </a:t>
            </a:r>
            <a:r>
              <a:rPr i="1"/>
              <a:t>j</a:t>
            </a:r>
            <a:r>
              <a:t> de l’image </a:t>
            </a:r>
            <a:r>
              <a:rPr i="1"/>
              <a:t>k</a:t>
            </a:r>
            <a:r>
              <a:t>.  </a:t>
            </a:r>
            <a:r>
              <a:rPr i="1"/>
              <a:t>N</a:t>
            </a:r>
            <a:r>
              <a:t> est le nombre d’observateurs</a:t>
            </a:r>
          </a:p>
        </p:txBody>
      </p:sp>
      <p:pic>
        <p:nvPicPr>
          <p:cNvPr id="1653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73582" y="8225084"/>
            <a:ext cx="431236" cy="440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1772392" y="8886613"/>
            <a:ext cx="2570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8" name="Transformations géométriques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Transformations géométriques</a:t>
            </a:r>
          </a:p>
        </p:txBody>
      </p:sp>
      <p:pic>
        <p:nvPicPr>
          <p:cNvPr id="11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5688" y="2729653"/>
            <a:ext cx="3201530" cy="2754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53689" y="2390986"/>
            <a:ext cx="3734365" cy="2293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55164" y="5540586"/>
            <a:ext cx="3163147" cy="3084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.jpeg" descr="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22275" y="6576907"/>
            <a:ext cx="1176304" cy="1011485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ransformation de base:"/>
          <p:cNvSpPr txBox="1"/>
          <p:nvPr/>
        </p:nvSpPr>
        <p:spPr>
          <a:xfrm>
            <a:off x="1315832" y="1826542"/>
            <a:ext cx="309430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Transformation de base:</a:t>
            </a:r>
          </a:p>
        </p:txBody>
      </p:sp>
      <p:sp>
        <p:nvSpPr>
          <p:cNvPr id="124" name="Cisaillement (Shear)"/>
          <p:cNvSpPr txBox="1"/>
          <p:nvPr/>
        </p:nvSpPr>
        <p:spPr>
          <a:xfrm>
            <a:off x="8994535" y="4969368"/>
            <a:ext cx="2673720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Cisaillement (</a:t>
            </a:r>
            <a:r>
              <a:rPr i="1"/>
              <a:t>Shear</a:t>
            </a:r>
            <a:r>
              <a:t>)</a:t>
            </a:r>
          </a:p>
        </p:txBody>
      </p:sp>
      <p:sp>
        <p:nvSpPr>
          <p:cNvPr id="125" name="Rotation"/>
          <p:cNvSpPr txBox="1"/>
          <p:nvPr/>
        </p:nvSpPr>
        <p:spPr>
          <a:xfrm>
            <a:off x="6048135" y="8599875"/>
            <a:ext cx="1192582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Rotation</a:t>
            </a:r>
          </a:p>
        </p:txBody>
      </p:sp>
      <p:sp>
        <p:nvSpPr>
          <p:cNvPr id="126" name="Changement…"/>
          <p:cNvSpPr txBox="1"/>
          <p:nvPr/>
        </p:nvSpPr>
        <p:spPr>
          <a:xfrm>
            <a:off x="9795039" y="8342489"/>
            <a:ext cx="1759469" cy="80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Changement </a:t>
            </a:r>
          </a:p>
          <a:p>
            <a:pPr algn="ctr"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d’échelle</a:t>
            </a:r>
          </a:p>
        </p:txBody>
      </p:sp>
      <p:sp>
        <p:nvSpPr>
          <p:cNvPr id="127" name="Rectangle"/>
          <p:cNvSpPr/>
          <p:nvPr/>
        </p:nvSpPr>
        <p:spPr>
          <a:xfrm>
            <a:off x="4741333" y="2587413"/>
            <a:ext cx="3197014" cy="2749974"/>
          </a:xfrm>
          <a:prstGeom prst="rect">
            <a:avLst/>
          </a:prstGeom>
          <a:ln w="25400">
            <a:solidFill>
              <a:srgbClr val="000000"/>
            </a:solidFill>
            <a:prstDash val="dash"/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pic>
        <p:nvPicPr>
          <p:cNvPr id="12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4808" y="2079413"/>
            <a:ext cx="3201530" cy="275449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Line"/>
          <p:cNvSpPr/>
          <p:nvPr/>
        </p:nvSpPr>
        <p:spPr>
          <a:xfrm flipV="1">
            <a:off x="4768426" y="2153919"/>
            <a:ext cx="474135" cy="41994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30" name="Line"/>
          <p:cNvSpPr/>
          <p:nvPr/>
        </p:nvSpPr>
        <p:spPr>
          <a:xfrm flipV="1">
            <a:off x="4809066" y="4863253"/>
            <a:ext cx="474135" cy="41994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31" name="Line"/>
          <p:cNvSpPr/>
          <p:nvPr/>
        </p:nvSpPr>
        <p:spPr>
          <a:xfrm flipV="1">
            <a:off x="7965440" y="4822613"/>
            <a:ext cx="474134" cy="41994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32" name="Translation"/>
          <p:cNvSpPr txBox="1"/>
          <p:nvPr/>
        </p:nvSpPr>
        <p:spPr>
          <a:xfrm>
            <a:off x="5811068" y="4766168"/>
            <a:ext cx="1520153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Translation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Métriques de qualité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Métriques de qualité</a:t>
            </a:r>
          </a:p>
        </p:txBody>
      </p:sp>
      <p:sp>
        <p:nvSpPr>
          <p:cNvPr id="1656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57" name="Le but est de trouver une métrique de qualité qui saura imiter le MOS.  Les métriques…"/>
          <p:cNvSpPr txBox="1"/>
          <p:nvPr/>
        </p:nvSpPr>
        <p:spPr>
          <a:xfrm>
            <a:off x="1415174" y="2269066"/>
            <a:ext cx="9797056" cy="1108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Le but est de trouver une métrique de qualité qui saura </a:t>
            </a:r>
            <a:r>
              <a:rPr b="1"/>
              <a:t>imiter le MOS</a:t>
            </a:r>
            <a:r>
              <a:t>.  Les métriques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de mesure absolue sont relativement rares, souvent complexe et vont au-delà du cadre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de ce cours.  Les métriques les plus fréquentes sont les </a:t>
            </a:r>
            <a:r>
              <a:rPr b="1"/>
              <a:t>métriques d’évaluation 2 à 2</a:t>
            </a:r>
            <a:r>
              <a:t>.</a:t>
            </a:r>
          </a:p>
        </p:txBody>
      </p:sp>
      <p:sp>
        <p:nvSpPr>
          <p:cNvPr id="1658" name="Erreur quadratique moyenne (mean square error)"/>
          <p:cNvSpPr txBox="1"/>
          <p:nvPr/>
        </p:nvSpPr>
        <p:spPr>
          <a:xfrm>
            <a:off x="532383" y="3811129"/>
            <a:ext cx="5737161" cy="448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Erreur quadratique moyenne (</a:t>
            </a:r>
            <a:r>
              <a:rPr b="1" i="1"/>
              <a:t>mean square error</a:t>
            </a:r>
            <a:r>
              <a:t>)</a:t>
            </a:r>
          </a:p>
        </p:txBody>
      </p:sp>
      <p:pic>
        <p:nvPicPr>
          <p:cNvPr id="1659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2506" y="4468142"/>
            <a:ext cx="5974081" cy="10047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2" name="Group"/>
          <p:cNvGrpSpPr/>
          <p:nvPr/>
        </p:nvGrpSpPr>
        <p:grpSpPr>
          <a:xfrm>
            <a:off x="629468" y="5718951"/>
            <a:ext cx="7877839" cy="3887894"/>
            <a:chOff x="0" y="0"/>
            <a:chExt cx="7877838" cy="3887893"/>
          </a:xfrm>
        </p:grpSpPr>
        <p:sp>
          <p:nvSpPr>
            <p:cNvPr id="1660" name="Ratio signal sur bruit (signal to noise ratio)"/>
            <p:cNvSpPr txBox="1"/>
            <p:nvPr/>
          </p:nvSpPr>
          <p:spPr>
            <a:xfrm>
              <a:off x="0" y="0"/>
              <a:ext cx="5024609" cy="4483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spcBef>
                  <a:spcPts val="0"/>
                </a:spcBef>
                <a:buClrTx/>
                <a:defRPr sz="2200">
                  <a:solidFill>
                    <a:srgbClr val="000000"/>
                  </a:solidFill>
                </a:defRPr>
              </a:pPr>
              <a:r>
                <a:t>Ratio signal sur bruit (</a:t>
              </a:r>
              <a:r>
                <a:rPr b="1" i="1"/>
                <a:t>signal to noise ratio</a:t>
              </a:r>
              <a:r>
                <a:t>)</a:t>
              </a:r>
            </a:p>
          </p:txBody>
        </p:sp>
        <p:pic>
          <p:nvPicPr>
            <p:cNvPr id="1661" name="image.pdf" descr="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137749" y="428421"/>
              <a:ext cx="4740090" cy="34594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62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Métriques de qualité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Métriques de qualité</a:t>
            </a:r>
          </a:p>
        </p:txBody>
      </p:sp>
      <p:sp>
        <p:nvSpPr>
          <p:cNvPr id="1665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66" name="Une métrique beaucoup plus souvent utilisée est le PSNR."/>
          <p:cNvSpPr txBox="1"/>
          <p:nvPr/>
        </p:nvSpPr>
        <p:spPr>
          <a:xfrm>
            <a:off x="1415174" y="2269066"/>
            <a:ext cx="6653260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Une métrique beaucoup plus souvent utilisée est le PSNR.</a:t>
            </a:r>
          </a:p>
        </p:txBody>
      </p:sp>
      <p:sp>
        <p:nvSpPr>
          <p:cNvPr id="1667" name="Ratio signal sur bruit impulsionnel (Peak signal to noise ratio)…"/>
          <p:cNvSpPr txBox="1"/>
          <p:nvPr/>
        </p:nvSpPr>
        <p:spPr>
          <a:xfrm>
            <a:off x="532383" y="3811129"/>
            <a:ext cx="7197463" cy="2429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Ratio signal sur bruit impulsionnel (</a:t>
            </a:r>
            <a:r>
              <a:rPr b="1" i="1"/>
              <a:t>Peak signal to noise ratio</a:t>
            </a:r>
            <a:r>
              <a:t>)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où </a:t>
            </a:r>
            <a:r>
              <a:rPr i="1"/>
              <a:t>d</a:t>
            </a:r>
            <a:r>
              <a:t> est la valeur maximale du signal (ici 255)</a:t>
            </a:r>
          </a:p>
        </p:txBody>
      </p:sp>
      <p:pic>
        <p:nvPicPr>
          <p:cNvPr id="1668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4746" y="4463626"/>
            <a:ext cx="5425441" cy="11221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Métriques de qualité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Métriques de qualité</a:t>
            </a:r>
          </a:p>
        </p:txBody>
      </p:sp>
      <p:sp>
        <p:nvSpPr>
          <p:cNvPr id="1671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72" name="Une métrique de qualité est une fonction qui mesure la qualité visuelle d’une image.  Ainsi…"/>
          <p:cNvSpPr txBox="1"/>
          <p:nvPr/>
        </p:nvSpPr>
        <p:spPr>
          <a:xfrm>
            <a:off x="1171334" y="2415822"/>
            <a:ext cx="10547535" cy="1108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Une métrique de qualité est une fonction qui mesure la </a:t>
            </a:r>
            <a:r>
              <a:rPr b="1"/>
              <a:t>qualité visuelle</a:t>
            </a:r>
            <a:r>
              <a:t> d’une image.  Ainsi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plus une image est dégradée par du flou, du bruit ou des artifacts de compression (e.g. JPEG)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plus la qualité sera faible.</a:t>
            </a:r>
          </a:p>
        </p:txBody>
      </p:sp>
      <p:pic>
        <p:nvPicPr>
          <p:cNvPr id="167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7795" y="4578773"/>
            <a:ext cx="2795130" cy="2795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8657" y="4578773"/>
            <a:ext cx="2795130" cy="2795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5" name="cameraman" descr="camerama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21137" y="4544906"/>
            <a:ext cx="2921566" cy="2876410"/>
          </a:xfrm>
          <a:prstGeom prst="rect">
            <a:avLst/>
          </a:prstGeom>
          <a:ln w="12700">
            <a:miter lim="400000"/>
          </a:ln>
        </p:spPr>
      </p:pic>
      <p:sp>
        <p:nvSpPr>
          <p:cNvPr id="1676" name="Qualité faible"/>
          <p:cNvSpPr txBox="1"/>
          <p:nvPr/>
        </p:nvSpPr>
        <p:spPr>
          <a:xfrm>
            <a:off x="2706623" y="7491307"/>
            <a:ext cx="1670991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Qualité faible</a:t>
            </a:r>
          </a:p>
        </p:txBody>
      </p:sp>
      <p:sp>
        <p:nvSpPr>
          <p:cNvPr id="1677" name="Qualité bonne"/>
          <p:cNvSpPr txBox="1"/>
          <p:nvPr/>
        </p:nvSpPr>
        <p:spPr>
          <a:xfrm>
            <a:off x="5926215" y="7498080"/>
            <a:ext cx="1717784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Qualité bonne</a:t>
            </a:r>
          </a:p>
        </p:txBody>
      </p:sp>
      <p:sp>
        <p:nvSpPr>
          <p:cNvPr id="1678" name="Qualité excellente"/>
          <p:cNvSpPr txBox="1"/>
          <p:nvPr/>
        </p:nvSpPr>
        <p:spPr>
          <a:xfrm>
            <a:off x="9202250" y="7466471"/>
            <a:ext cx="2167308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Qualité excellente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Métriques de qualité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Métriques de qualité</a:t>
            </a:r>
          </a:p>
        </p:txBody>
      </p:sp>
      <p:sp>
        <p:nvSpPr>
          <p:cNvPr id="1681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82" name="Les métriques de qualité sont souvent utilisées pour évaluer les méthodes de débruitage et de déconvolution"/>
          <p:cNvSpPr txBox="1"/>
          <p:nvPr/>
        </p:nvSpPr>
        <p:spPr>
          <a:xfrm>
            <a:off x="184686" y="1616568"/>
            <a:ext cx="1219241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Les métriques de qualité sont souvent utilisées pour évaluer les méthodes de débruitage et de déconvolution</a:t>
            </a:r>
          </a:p>
        </p:txBody>
      </p:sp>
      <p:pic>
        <p:nvPicPr>
          <p:cNvPr id="168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0897" y="2876408"/>
            <a:ext cx="2795130" cy="2795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9457" y="6193084"/>
            <a:ext cx="2795130" cy="2795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5" name="cameraman" descr="camerama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79786" y="2831253"/>
            <a:ext cx="2921566" cy="2878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6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17350" y="6208888"/>
            <a:ext cx="2795130" cy="2795130"/>
          </a:xfrm>
          <a:prstGeom prst="rect">
            <a:avLst/>
          </a:prstGeom>
          <a:ln w="12700">
            <a:miter lim="400000"/>
          </a:ln>
        </p:spPr>
      </p:pic>
      <p:sp>
        <p:nvSpPr>
          <p:cNvPr id="1687" name="Image d’origine f"/>
          <p:cNvSpPr txBox="1"/>
          <p:nvPr/>
        </p:nvSpPr>
        <p:spPr>
          <a:xfrm>
            <a:off x="2047352" y="5678311"/>
            <a:ext cx="1729666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Image d’origine </a:t>
            </a:r>
            <a:r>
              <a:rPr i="1"/>
              <a:t>f</a:t>
            </a:r>
          </a:p>
        </p:txBody>
      </p:sp>
      <p:sp>
        <p:nvSpPr>
          <p:cNvPr id="1688" name="Image dégradée g"/>
          <p:cNvSpPr txBox="1"/>
          <p:nvPr/>
        </p:nvSpPr>
        <p:spPr>
          <a:xfrm>
            <a:off x="5894606" y="5678311"/>
            <a:ext cx="1767394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Image dégradée </a:t>
            </a:r>
            <a:r>
              <a:rPr i="1"/>
              <a:t>g</a:t>
            </a:r>
          </a:p>
        </p:txBody>
      </p:sp>
      <p:sp>
        <p:nvSpPr>
          <p:cNvPr id="1689" name="Image débruitée par la méthode 1"/>
          <p:cNvSpPr txBox="1"/>
          <p:nvPr/>
        </p:nvSpPr>
        <p:spPr>
          <a:xfrm>
            <a:off x="1388081" y="9026595"/>
            <a:ext cx="3265572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lvl1pPr>
          </a:lstStyle>
          <a:p>
            <a:pPr/>
            <a:r>
              <a:t>Image débruitée par la méthode 1 </a:t>
            </a:r>
          </a:p>
        </p:txBody>
      </p:sp>
      <p:pic>
        <p:nvPicPr>
          <p:cNvPr id="1690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46293" y="8588586"/>
            <a:ext cx="311574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1" name="image.pdf" descr="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45475" y="8608907"/>
            <a:ext cx="363503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2" name="image.pdf" descr="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617937" y="6226951"/>
            <a:ext cx="4025619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1693" name="Par conséquent la méthode 1…"/>
          <p:cNvSpPr txBox="1"/>
          <p:nvPr/>
        </p:nvSpPr>
        <p:spPr>
          <a:xfrm>
            <a:off x="9114197" y="6730435"/>
            <a:ext cx="3336451" cy="145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Par conséquent la méthode 1</a:t>
            </a:r>
          </a:p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est meilleure que la méthode 2</a:t>
            </a:r>
            <a:br/>
            <a:br/>
            <a:r>
              <a:t>MSSIM sera défini dans les diapos</a:t>
            </a:r>
            <a:br/>
            <a:r>
              <a:t>plus loin</a:t>
            </a:r>
          </a:p>
        </p:txBody>
      </p:sp>
      <p:sp>
        <p:nvSpPr>
          <p:cNvPr id="1694" name="Image débruitée par la méthode 2"/>
          <p:cNvSpPr txBox="1"/>
          <p:nvPr/>
        </p:nvSpPr>
        <p:spPr>
          <a:xfrm>
            <a:off x="5181148" y="9026595"/>
            <a:ext cx="3265572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lvl1pPr>
          </a:lstStyle>
          <a:p>
            <a:pPr/>
            <a:r>
              <a:t>Image débruitée par la méthode 2 </a:t>
            </a:r>
          </a:p>
        </p:txBody>
      </p:sp>
      <p:sp>
        <p:nvSpPr>
          <p:cNvPr id="1695" name="Exemple :"/>
          <p:cNvSpPr txBox="1"/>
          <p:nvPr/>
        </p:nvSpPr>
        <p:spPr>
          <a:xfrm>
            <a:off x="692686" y="2427110"/>
            <a:ext cx="1133051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lvl1pPr>
          </a:lstStyle>
          <a:p>
            <a:pPr/>
            <a:r>
              <a:t>Exemple :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2" grpId="3"/>
      <p:bldP build="whole" bldLvl="1" animBg="1" rev="0" advAuto="0" spid="1691" grpId="2"/>
      <p:bldP build="whole" bldLvl="1" animBg="1" rev="0" advAuto="0" spid="1690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Métriques de qualité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Métriques de qualité</a:t>
            </a:r>
          </a:p>
        </p:txBody>
      </p:sp>
      <p:sp>
        <p:nvSpPr>
          <p:cNvPr id="1698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99" name="Le problème avec MSE, SNR et PSNR est qu’une légère modification d’une image, parfois…"/>
          <p:cNvSpPr txBox="1"/>
          <p:nvPr/>
        </p:nvSpPr>
        <p:spPr>
          <a:xfrm>
            <a:off x="1415174" y="2269066"/>
            <a:ext cx="10789963" cy="2759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Le problème avec MSE, SNR et PSNR est qu’une légère modification d’une image, parfois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même imperceptible par l’œil humain, peut avoir un effet majeur sur ces métriques.  Par consé-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quent, d’autres métriques ont été proposés.  Parmi les plus utilisées sont</a:t>
            </a:r>
          </a:p>
          <a:p>
            <a:pPr defTabSz="1300480">
              <a:spcBef>
                <a:spcPts val="0"/>
              </a:spcBef>
              <a:buClrTx/>
              <a:defRPr b="1" sz="22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b="1" sz="22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b="1" sz="22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b="1" sz="2200">
                <a:solidFill>
                  <a:srgbClr val="000000"/>
                </a:solidFill>
              </a:defRPr>
            </a:pPr>
            <a:r>
              <a:t>                                    UQI (Universal Quality Index) </a:t>
            </a:r>
          </a:p>
          <a:p>
            <a:pPr defTabSz="1300480">
              <a:spcBef>
                <a:spcPts val="0"/>
              </a:spcBef>
              <a:buClrTx/>
              <a:defRPr b="1" sz="2200">
                <a:solidFill>
                  <a:srgbClr val="000000"/>
                </a:solidFill>
              </a:defRPr>
            </a:pPr>
            <a:r>
              <a:t>		SSIM (Structural SIMilarity)</a:t>
            </a:r>
          </a:p>
        </p:txBody>
      </p:sp>
      <p:sp>
        <p:nvSpPr>
          <p:cNvPr id="1700" name="Z Wang, A Bovik, H. Sheikh, E. Simoncelli Image Quality Assessment: From Error Visibility to Structural Similarity, IEEE TIP, 13(4), 2004"/>
          <p:cNvSpPr txBox="1"/>
          <p:nvPr/>
        </p:nvSpPr>
        <p:spPr>
          <a:xfrm>
            <a:off x="3077351" y="8563750"/>
            <a:ext cx="9505245" cy="5786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pPr>
            <a:r>
              <a:t>Z Wang, A Bovik, H. Sheikh, E. Simoncelli </a:t>
            </a:r>
            <a:r>
              <a:rPr b="1"/>
              <a:t>Image Quality Assessment: From Error Visibility to </a:t>
            </a:r>
            <a:r>
              <a:rPr b="1"/>
              <a:t>Structural Similarity,</a:t>
            </a:r>
            <a:r>
              <a:t> IEEE TIP, 13(4), 2004</a:t>
            </a:r>
          </a:p>
        </p:txBody>
      </p:sp>
      <p:sp>
        <p:nvSpPr>
          <p:cNvPr id="1701" name="Z Wang, A Bovik, A Universal Image Quality Index, IEEE Signal Processing Letters, 13(4), 2002"/>
          <p:cNvSpPr txBox="1"/>
          <p:nvPr/>
        </p:nvSpPr>
        <p:spPr>
          <a:xfrm>
            <a:off x="3099928" y="8044462"/>
            <a:ext cx="9385583" cy="3500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pPr>
            <a:r>
              <a:t>Z Wang, A Bovik, </a:t>
            </a:r>
            <a:r>
              <a:rPr b="1"/>
              <a:t>A Universal Image Quality Index</a:t>
            </a:r>
            <a:r>
              <a:rPr b="1"/>
              <a:t>,</a:t>
            </a:r>
            <a:r>
              <a:t> IEEE Signal Processing Letters, 13(4), 2002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Métriques de qualité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Métriques de qualité</a:t>
            </a:r>
          </a:p>
        </p:txBody>
      </p:sp>
      <p:sp>
        <p:nvSpPr>
          <p:cNvPr id="1704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05" name="UQI:"/>
          <p:cNvSpPr txBox="1"/>
          <p:nvPr/>
        </p:nvSpPr>
        <p:spPr>
          <a:xfrm>
            <a:off x="457877" y="2004906"/>
            <a:ext cx="1553825" cy="839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b="1" sz="5000">
                <a:solidFill>
                  <a:srgbClr val="000000"/>
                </a:solidFill>
              </a:defRPr>
            </a:lvl1pPr>
          </a:lstStyle>
          <a:p>
            <a:pPr/>
            <a:r>
              <a:t>UQI:</a:t>
            </a:r>
          </a:p>
        </p:txBody>
      </p:sp>
      <p:pic>
        <p:nvPicPr>
          <p:cNvPr id="1706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1902" y="2251004"/>
            <a:ext cx="8568267" cy="2880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7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99359" y="5924408"/>
            <a:ext cx="7800624" cy="1600766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1708" name="Z Wang, A Bovik, A Universal Image Quality Index, IEEE Signal Processing Letters, 13(4), 2002"/>
          <p:cNvSpPr txBox="1"/>
          <p:nvPr/>
        </p:nvSpPr>
        <p:spPr>
          <a:xfrm>
            <a:off x="521546" y="8949831"/>
            <a:ext cx="9559432" cy="3500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pPr>
            <a:r>
              <a:t>Z Wang, A Bovik, </a:t>
            </a:r>
            <a:r>
              <a:rPr b="1"/>
              <a:t>A Universal Image Quality Index</a:t>
            </a:r>
            <a:r>
              <a:rPr b="1"/>
              <a:t>,</a:t>
            </a:r>
            <a:r>
              <a:t> IEEE Signal Processing Letters, 13(4), 2002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Métriques de qualité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Métriques de qualité</a:t>
            </a:r>
          </a:p>
        </p:txBody>
      </p:sp>
      <p:sp>
        <p:nvSpPr>
          <p:cNvPr id="1711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12" name="UQI:"/>
          <p:cNvSpPr txBox="1"/>
          <p:nvPr/>
        </p:nvSpPr>
        <p:spPr>
          <a:xfrm>
            <a:off x="444330" y="2007164"/>
            <a:ext cx="1553826" cy="839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b="1" sz="5000">
                <a:solidFill>
                  <a:srgbClr val="000000"/>
                </a:solidFill>
              </a:defRPr>
            </a:lvl1pPr>
          </a:lstStyle>
          <a:p>
            <a:pPr/>
            <a:r>
              <a:t>UQI:</a:t>
            </a:r>
          </a:p>
        </p:txBody>
      </p:sp>
      <p:sp>
        <p:nvSpPr>
          <p:cNvPr id="1713" name="Les auteurs précisent qu’il est préférable d’utiliser une version locale de UQI:…"/>
          <p:cNvSpPr txBox="1"/>
          <p:nvPr/>
        </p:nvSpPr>
        <p:spPr>
          <a:xfrm>
            <a:off x="385628" y="3197013"/>
            <a:ext cx="9698259" cy="217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Les auteurs précisent qu’il est préférable d’utiliser une </a:t>
            </a:r>
            <a:r>
              <a:rPr b="1" u="sng"/>
              <a:t>version locale </a:t>
            </a:r>
            <a:r>
              <a:t>de UQI:</a:t>
            </a:r>
            <a:endParaRPr b="1"/>
          </a:p>
          <a:p>
            <a:pPr defTabSz="1300480">
              <a:spcBef>
                <a:spcPts val="0"/>
              </a:spcBef>
              <a:buClrTx/>
              <a:defRPr b="1"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b="1"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b="1"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b="1"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où</a:t>
            </a:r>
          </a:p>
        </p:txBody>
      </p:sp>
      <p:pic>
        <p:nvPicPr>
          <p:cNvPr id="1714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1182" y="5224497"/>
            <a:ext cx="934721" cy="453815"/>
          </a:xfrm>
          <a:prstGeom prst="rect">
            <a:avLst/>
          </a:prstGeom>
          <a:ln w="12700">
            <a:miter lim="400000"/>
          </a:ln>
        </p:spPr>
      </p:pic>
      <p:sp>
        <p:nvSpPr>
          <p:cNvPr id="1715" name="est le contenu de l’image à l’intérieur de la j-ème petite fenêtre (par exemple 11x11)"/>
          <p:cNvSpPr txBox="1"/>
          <p:nvPr/>
        </p:nvSpPr>
        <p:spPr>
          <a:xfrm>
            <a:off x="1778677" y="5154506"/>
            <a:ext cx="10376915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est le contenu de l’image à l’intérieur de la </a:t>
            </a:r>
            <a:r>
              <a:rPr i="1"/>
              <a:t>j-ème</a:t>
            </a:r>
            <a:r>
              <a:t> petite fenêtre (par exemple 11x11)</a:t>
            </a:r>
          </a:p>
        </p:txBody>
      </p:sp>
      <p:pic>
        <p:nvPicPr>
          <p:cNvPr id="1716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38595" y="4048195"/>
            <a:ext cx="4362028" cy="799254"/>
          </a:xfrm>
          <a:prstGeom prst="rect">
            <a:avLst/>
          </a:prstGeom>
          <a:ln w="12700">
            <a:miter lim="400000"/>
          </a:ln>
        </p:spPr>
      </p:pic>
      <p:sp>
        <p:nvSpPr>
          <p:cNvPr id="1717" name="Z Wang, A Bovik, A Universal Image Quality Index, IEEE Signal Processing Letters, 13(4), 2002"/>
          <p:cNvSpPr txBox="1"/>
          <p:nvPr/>
        </p:nvSpPr>
        <p:spPr>
          <a:xfrm>
            <a:off x="851182" y="8900159"/>
            <a:ext cx="9889067" cy="3500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pPr>
            <a:r>
              <a:t>Z Wang, A Bovik, </a:t>
            </a:r>
            <a:r>
              <a:rPr b="1"/>
              <a:t>A Universal Image Quality Index</a:t>
            </a:r>
            <a:r>
              <a:rPr b="1"/>
              <a:t>,</a:t>
            </a:r>
            <a:r>
              <a:t> IEEE Signal Processing Letters, 13(4), 2002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UQI meilleure que MSE (Images dégradées ayant la même MSE)"/>
          <p:cNvSpPr txBox="1"/>
          <p:nvPr>
            <p:ph type="title" idx="4294967295"/>
          </p:nvPr>
        </p:nvSpPr>
        <p:spPr>
          <a:xfrm>
            <a:off x="239324" y="-1"/>
            <a:ext cx="11054081" cy="1625602"/>
          </a:xfrm>
          <a:prstGeom prst="rect">
            <a:avLst/>
          </a:prstGeom>
        </p:spPr>
        <p:txBody>
          <a:bodyPr lIns="65023" tIns="65023" rIns="65023" bIns="65023"/>
          <a:lstStyle/>
          <a:p>
            <a: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UQI meilleure que MSE</a:t>
            </a:r>
            <a:br/>
            <a:r>
              <a:rPr sz="2200"/>
              <a:t>(Images dégradées ayant la même MSE)</a:t>
            </a:r>
          </a:p>
        </p:txBody>
      </p:sp>
      <p:sp>
        <p:nvSpPr>
          <p:cNvPr id="1720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2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595" y="2081670"/>
            <a:ext cx="5906348" cy="6186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2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30808" y="2124568"/>
            <a:ext cx="5838615" cy="5913121"/>
          </a:xfrm>
          <a:prstGeom prst="rect">
            <a:avLst/>
          </a:prstGeom>
          <a:ln w="12700">
            <a:miter lim="400000"/>
          </a:ln>
        </p:spPr>
      </p:pic>
      <p:sp>
        <p:nvSpPr>
          <p:cNvPr id="1723" name="MSE : 225…"/>
          <p:cNvSpPr txBox="1"/>
          <p:nvPr/>
        </p:nvSpPr>
        <p:spPr>
          <a:xfrm>
            <a:off x="4151602" y="1365955"/>
            <a:ext cx="1241212" cy="653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MSE : 225</a:t>
            </a:r>
          </a:p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UQI : 0.937</a:t>
            </a:r>
          </a:p>
        </p:txBody>
      </p:sp>
      <p:sp>
        <p:nvSpPr>
          <p:cNvPr id="1724" name="MSE : 225…"/>
          <p:cNvSpPr txBox="1"/>
          <p:nvPr/>
        </p:nvSpPr>
        <p:spPr>
          <a:xfrm>
            <a:off x="7271850" y="1365955"/>
            <a:ext cx="1241212" cy="653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MSE : 225</a:t>
            </a:r>
          </a:p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UQI : 0.989</a:t>
            </a:r>
          </a:p>
        </p:txBody>
      </p:sp>
      <p:sp>
        <p:nvSpPr>
          <p:cNvPr id="1725" name="MSE : 225…"/>
          <p:cNvSpPr txBox="1"/>
          <p:nvPr/>
        </p:nvSpPr>
        <p:spPr>
          <a:xfrm>
            <a:off x="9895388" y="1365955"/>
            <a:ext cx="1133498" cy="653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MSE : 225</a:t>
            </a:r>
          </a:p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UQI : 0.64</a:t>
            </a:r>
          </a:p>
        </p:txBody>
      </p:sp>
      <p:sp>
        <p:nvSpPr>
          <p:cNvPr id="1726" name="MSE : 225…"/>
          <p:cNvSpPr txBox="1"/>
          <p:nvPr/>
        </p:nvSpPr>
        <p:spPr>
          <a:xfrm>
            <a:off x="6978339" y="8296204"/>
            <a:ext cx="1133498" cy="653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MSE : 225</a:t>
            </a:r>
          </a:p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UQI : 0.44</a:t>
            </a:r>
          </a:p>
        </p:txBody>
      </p:sp>
      <p:sp>
        <p:nvSpPr>
          <p:cNvPr id="1727" name="MSE : 225…"/>
          <p:cNvSpPr txBox="1"/>
          <p:nvPr/>
        </p:nvSpPr>
        <p:spPr>
          <a:xfrm>
            <a:off x="10155032" y="8296204"/>
            <a:ext cx="1133498" cy="653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MSE : 225</a:t>
            </a:r>
          </a:p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UQI : 0.40</a:t>
            </a:r>
          </a:p>
        </p:txBody>
      </p:sp>
      <p:sp>
        <p:nvSpPr>
          <p:cNvPr id="1728" name="MSE : 225…"/>
          <p:cNvSpPr txBox="1"/>
          <p:nvPr/>
        </p:nvSpPr>
        <p:spPr>
          <a:xfrm>
            <a:off x="1234552" y="8296204"/>
            <a:ext cx="1133498" cy="653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MSE : 225</a:t>
            </a:r>
          </a:p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UQI : 0.34</a:t>
            </a:r>
          </a:p>
        </p:txBody>
      </p:sp>
      <p:sp>
        <p:nvSpPr>
          <p:cNvPr id="1729" name="MSE : 225…"/>
          <p:cNvSpPr txBox="1"/>
          <p:nvPr/>
        </p:nvSpPr>
        <p:spPr>
          <a:xfrm>
            <a:off x="4237397" y="8296204"/>
            <a:ext cx="1133498" cy="653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MSE : 225</a:t>
            </a:r>
          </a:p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UQI : 0.29</a:t>
            </a:r>
          </a:p>
        </p:txBody>
      </p:sp>
      <p:sp>
        <p:nvSpPr>
          <p:cNvPr id="1730" name="Image originale"/>
          <p:cNvSpPr txBox="1"/>
          <p:nvPr/>
        </p:nvSpPr>
        <p:spPr>
          <a:xfrm>
            <a:off x="1042641" y="1648177"/>
            <a:ext cx="1583554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lvl1pPr>
          </a:lstStyle>
          <a:p>
            <a:pPr/>
            <a:r>
              <a:t>Image originale</a:t>
            </a:r>
          </a:p>
        </p:txBody>
      </p:sp>
      <p:sp>
        <p:nvSpPr>
          <p:cNvPr id="1731" name="Rectangle"/>
          <p:cNvSpPr/>
          <p:nvPr/>
        </p:nvSpPr>
        <p:spPr>
          <a:xfrm>
            <a:off x="228035" y="4953564"/>
            <a:ext cx="11952677" cy="225779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65023" tIns="65023" rIns="65023" bIns="65023" anchor="ctr"/>
          <a:lstStyle/>
          <a:p>
            <a:pPr algn="ctr" defTabSz="1300480">
              <a:spcBef>
                <a:spcPts val="0"/>
              </a:spcBef>
              <a:buClrTx/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732" name="Rectangle"/>
          <p:cNvSpPr/>
          <p:nvPr/>
        </p:nvSpPr>
        <p:spPr>
          <a:xfrm>
            <a:off x="368017" y="8042204"/>
            <a:ext cx="11954935" cy="225779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65023" tIns="65023" rIns="65023" bIns="65023" anchor="ctr"/>
          <a:lstStyle/>
          <a:p>
            <a:pPr algn="ctr" defTabSz="1300480">
              <a:spcBef>
                <a:spcPts val="0"/>
              </a:spcBef>
              <a:buClrTx/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Métriques de qualité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Métriques de qualité</a:t>
            </a:r>
          </a:p>
        </p:txBody>
      </p:sp>
      <p:sp>
        <p:nvSpPr>
          <p:cNvPr id="1735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36" name="SSIM:"/>
          <p:cNvSpPr txBox="1"/>
          <p:nvPr/>
        </p:nvSpPr>
        <p:spPr>
          <a:xfrm>
            <a:off x="473681" y="1973297"/>
            <a:ext cx="2118691" cy="912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b="1" sz="5600">
                <a:solidFill>
                  <a:srgbClr val="000000"/>
                </a:solidFill>
              </a:defRPr>
            </a:lvl1pPr>
          </a:lstStyle>
          <a:p>
            <a:pPr/>
            <a:r>
              <a:t>SSIM:</a:t>
            </a:r>
          </a:p>
        </p:txBody>
      </p:sp>
      <p:sp>
        <p:nvSpPr>
          <p:cNvPr id="1737" name="Z Wang, A Bovik, H. Sheikh, E. Simoncelli Image Quality Assessment: From Error Visibility to Structural Similarity, IEEE TIP, 13(4), 2004"/>
          <p:cNvSpPr txBox="1"/>
          <p:nvPr/>
        </p:nvSpPr>
        <p:spPr>
          <a:xfrm>
            <a:off x="4628444" y="8748889"/>
            <a:ext cx="7954152" cy="5786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pPr>
            <a:r>
              <a:t>Z Wang, A Bovik, H. Sheikh, E. Simoncelli </a:t>
            </a:r>
            <a:r>
              <a:rPr b="1"/>
              <a:t>Image Quality Assessment: From Error Visibility to </a:t>
            </a:r>
            <a:r>
              <a:rPr b="1"/>
              <a:t>Structural Similarity,</a:t>
            </a:r>
            <a:r>
              <a:t> IEEE TIP, 13(4), 2004</a:t>
            </a:r>
          </a:p>
        </p:txBody>
      </p:sp>
      <p:grpSp>
        <p:nvGrpSpPr>
          <p:cNvPr id="1740" name="Group"/>
          <p:cNvGrpSpPr/>
          <p:nvPr/>
        </p:nvGrpSpPr>
        <p:grpSpPr>
          <a:xfrm>
            <a:off x="2219395" y="3108959"/>
            <a:ext cx="9385584" cy="4567486"/>
            <a:chOff x="0" y="0"/>
            <a:chExt cx="9385582" cy="4567484"/>
          </a:xfrm>
        </p:grpSpPr>
        <p:pic>
          <p:nvPicPr>
            <p:cNvPr id="1738" name="image.pdf" descr="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9385583" cy="3125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9" name="image.pdf" descr="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61860" y="3813290"/>
              <a:ext cx="8723723" cy="754195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0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Métriques de qualité"/>
          <p:cNvSpPr txBox="1"/>
          <p:nvPr>
            <p:ph type="title" idx="4294967295"/>
          </p:nvPr>
        </p:nvSpPr>
        <p:spPr>
          <a:xfrm>
            <a:off x="975359" y="21674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Métriques de qualité</a:t>
            </a:r>
          </a:p>
        </p:txBody>
      </p:sp>
      <p:sp>
        <p:nvSpPr>
          <p:cNvPr id="1743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44" name="Tout comme UQI, il est préférable d’utiliser une version locale de SSIM, une…"/>
          <p:cNvSpPr txBox="1"/>
          <p:nvPr/>
        </p:nvSpPr>
        <p:spPr>
          <a:xfrm>
            <a:off x="1415174" y="2269066"/>
            <a:ext cx="9694836" cy="286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Tout comme UQI, il est préférable d’utiliser une </a:t>
            </a:r>
            <a:r>
              <a:rPr b="1"/>
              <a:t>version locale </a:t>
            </a:r>
            <a:r>
              <a:t>de SSIM, une 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version qu’ils nomment </a:t>
            </a:r>
            <a:r>
              <a:rPr i="1"/>
              <a:t>mean structural similarity</a:t>
            </a:r>
            <a:r>
              <a:rPr b="1" i="1"/>
              <a:t> </a:t>
            </a:r>
            <a:r>
              <a:rPr b="1"/>
              <a:t>MSSIM</a:t>
            </a:r>
            <a:endParaRPr b="1"/>
          </a:p>
          <a:p>
            <a:pPr defTabSz="1300480">
              <a:spcBef>
                <a:spcPts val="0"/>
              </a:spcBef>
              <a:buClrTx/>
              <a:defRPr b="1"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b="1"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b="1"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b="1"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b="1"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où</a:t>
            </a:r>
          </a:p>
        </p:txBody>
      </p:sp>
      <p:sp>
        <p:nvSpPr>
          <p:cNvPr id="1745" name="Z Wang, A Bovik, H. Sheikh, E. Simoncelli Image Quality Assessment: From Error Visibility to Structural Similarity, IEEE TIP, 13(4), 2004"/>
          <p:cNvSpPr txBox="1"/>
          <p:nvPr/>
        </p:nvSpPr>
        <p:spPr>
          <a:xfrm>
            <a:off x="4628444" y="8748889"/>
            <a:ext cx="7954152" cy="5786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pPr>
            <a:r>
              <a:t>Z Wang, A Bovik, H. Sheikh, E. Simoncelli </a:t>
            </a:r>
            <a:r>
              <a:rPr b="1"/>
              <a:t>Image Quality Assessment: From Error Visibility to </a:t>
            </a:r>
            <a:r>
              <a:rPr b="1"/>
              <a:t>Structural Similarity,</a:t>
            </a:r>
            <a:r>
              <a:t> IEEE TIP, 13(4), 2004</a:t>
            </a:r>
          </a:p>
        </p:txBody>
      </p:sp>
      <p:pic>
        <p:nvPicPr>
          <p:cNvPr id="1746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02755" y="3515359"/>
            <a:ext cx="5804748" cy="1031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7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3768" y="5125155"/>
            <a:ext cx="934721" cy="453814"/>
          </a:xfrm>
          <a:prstGeom prst="rect">
            <a:avLst/>
          </a:prstGeom>
          <a:ln w="12700">
            <a:miter lim="400000"/>
          </a:ln>
        </p:spPr>
      </p:pic>
      <p:sp>
        <p:nvSpPr>
          <p:cNvPr id="1748" name="est le contenu de l’image à l’intérieur de la j-ème petite fenêtre (par exemple 11x11)"/>
          <p:cNvSpPr txBox="1"/>
          <p:nvPr/>
        </p:nvSpPr>
        <p:spPr>
          <a:xfrm>
            <a:off x="3029486" y="5086773"/>
            <a:ext cx="9524068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est le contenu de l’image à l’intérieur de la </a:t>
            </a:r>
            <a:r>
              <a:rPr i="1"/>
              <a:t>j-ème</a:t>
            </a:r>
            <a:r>
              <a:t> petite fenêtre (par exemple 11x11)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lide Number"/>
          <p:cNvSpPr txBox="1"/>
          <p:nvPr>
            <p:ph type="sldNum" sz="quarter" idx="2"/>
          </p:nvPr>
        </p:nvSpPr>
        <p:spPr>
          <a:xfrm>
            <a:off x="11772392" y="8886613"/>
            <a:ext cx="2570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5" name="Transformations géométriques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Transformations géométriques</a:t>
            </a:r>
          </a:p>
        </p:txBody>
      </p:sp>
      <p:pic>
        <p:nvPicPr>
          <p:cNvPr id="13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2417" y="2348088"/>
            <a:ext cx="3395699" cy="2876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5528" y="6154702"/>
            <a:ext cx="3406988" cy="2885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3591" y="2352604"/>
            <a:ext cx="3406987" cy="2885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16604" y="6159217"/>
            <a:ext cx="3422792" cy="2898988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Transformations « artistiques » (le « warping »):"/>
          <p:cNvSpPr txBox="1"/>
          <p:nvPr/>
        </p:nvSpPr>
        <p:spPr>
          <a:xfrm>
            <a:off x="1315832" y="1718168"/>
            <a:ext cx="6066257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Transformations « artistiques » (le « </a:t>
            </a:r>
            <a:r>
              <a:rPr i="1"/>
              <a:t>warping</a:t>
            </a:r>
            <a:r>
              <a:t> »):</a:t>
            </a:r>
          </a:p>
        </p:txBody>
      </p:sp>
      <p:sp>
        <p:nvSpPr>
          <p:cNvPr id="141" name="Ripples"/>
          <p:cNvSpPr txBox="1"/>
          <p:nvPr/>
        </p:nvSpPr>
        <p:spPr>
          <a:xfrm>
            <a:off x="3284615" y="5267395"/>
            <a:ext cx="1057000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400">
                <a:solidFill>
                  <a:srgbClr val="000000"/>
                </a:solidFill>
              </a:defRPr>
            </a:lvl1pPr>
          </a:lstStyle>
          <a:p>
            <a:pPr/>
            <a:r>
              <a:t>Ripples</a:t>
            </a:r>
          </a:p>
        </p:txBody>
      </p:sp>
      <p:sp>
        <p:nvSpPr>
          <p:cNvPr id="142" name="Twirl"/>
          <p:cNvSpPr txBox="1"/>
          <p:nvPr/>
        </p:nvSpPr>
        <p:spPr>
          <a:xfrm>
            <a:off x="7592455" y="5226755"/>
            <a:ext cx="780924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400">
                <a:solidFill>
                  <a:srgbClr val="000000"/>
                </a:solidFill>
              </a:defRPr>
            </a:lvl1pPr>
          </a:lstStyle>
          <a:p>
            <a:pPr/>
            <a:r>
              <a:t>Twirl</a:t>
            </a:r>
          </a:p>
        </p:txBody>
      </p:sp>
      <p:sp>
        <p:nvSpPr>
          <p:cNvPr id="143" name="Zig Zag"/>
          <p:cNvSpPr txBox="1"/>
          <p:nvPr/>
        </p:nvSpPr>
        <p:spPr>
          <a:xfrm>
            <a:off x="3325255" y="9069493"/>
            <a:ext cx="1099862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400">
                <a:solidFill>
                  <a:srgbClr val="000000"/>
                </a:solidFill>
              </a:defRPr>
            </a:lvl1pPr>
          </a:lstStyle>
          <a:p>
            <a:pPr/>
            <a:r>
              <a:t>Zig Zag</a:t>
            </a:r>
          </a:p>
        </p:txBody>
      </p:sp>
      <p:sp>
        <p:nvSpPr>
          <p:cNvPr id="144" name="Lens"/>
          <p:cNvSpPr txBox="1"/>
          <p:nvPr/>
        </p:nvSpPr>
        <p:spPr>
          <a:xfrm>
            <a:off x="7687281" y="9015307"/>
            <a:ext cx="718565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400">
                <a:solidFill>
                  <a:srgbClr val="000000"/>
                </a:solidFill>
              </a:defRPr>
            </a:lvl1pPr>
          </a:lstStyle>
          <a:p>
            <a:pPr/>
            <a:r>
              <a:t>Lens</a:t>
            </a:r>
          </a:p>
        </p:txBody>
      </p:sp>
      <p:pic>
        <p:nvPicPr>
          <p:cNvPr id="145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448995" y="-1"/>
            <a:ext cx="2555805" cy="21990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Image originale"/>
          <p:cNvSpPr txBox="1"/>
          <p:nvPr/>
        </p:nvSpPr>
        <p:spPr>
          <a:xfrm>
            <a:off x="6459050" y="866986"/>
            <a:ext cx="1603927" cy="688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 defTabSz="1300480">
              <a:spcBef>
                <a:spcPts val="400"/>
              </a:spcBef>
              <a:buClrTx/>
              <a:defRPr sz="1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Image originale</a:t>
            </a:r>
          </a:p>
        </p:txBody>
      </p:sp>
      <p:sp>
        <p:nvSpPr>
          <p:cNvPr id="1751" name="Artéfacts de bruit gaussien"/>
          <p:cNvSpPr txBox="1"/>
          <p:nvPr/>
        </p:nvSpPr>
        <p:spPr>
          <a:xfrm>
            <a:off x="65023" y="866986"/>
            <a:ext cx="1929047" cy="688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 defTabSz="1300480">
              <a:spcBef>
                <a:spcPts val="400"/>
              </a:spcBef>
              <a:buClrTx/>
              <a:defRPr b="1" sz="1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Artéfacts de bruit gaussien</a:t>
            </a:r>
          </a:p>
        </p:txBody>
      </p:sp>
      <p:sp>
        <p:nvSpPr>
          <p:cNvPr id="1752" name="MSE"/>
          <p:cNvSpPr txBox="1"/>
          <p:nvPr/>
        </p:nvSpPr>
        <p:spPr>
          <a:xfrm>
            <a:off x="6459050" y="5418666"/>
            <a:ext cx="1603927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 defTabSz="1300480">
              <a:spcBef>
                <a:spcPts val="400"/>
              </a:spcBef>
              <a:buClrTx/>
              <a:defRPr sz="1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MSE</a:t>
            </a:r>
          </a:p>
        </p:txBody>
      </p:sp>
      <p:sp>
        <p:nvSpPr>
          <p:cNvPr id="1753" name="Valeur de SSIM pour chaque pixel"/>
          <p:cNvSpPr txBox="1"/>
          <p:nvPr/>
        </p:nvSpPr>
        <p:spPr>
          <a:xfrm>
            <a:off x="65023" y="5418666"/>
            <a:ext cx="1929047" cy="968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 defTabSz="1300480">
              <a:spcBef>
                <a:spcPts val="400"/>
              </a:spcBef>
              <a:buClrTx/>
              <a:defRPr sz="1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Valeur de SSIM pour chaque pixel</a:t>
            </a:r>
          </a:p>
        </p:txBody>
      </p:sp>
      <p:pic>
        <p:nvPicPr>
          <p:cNvPr id="1754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9093" y="433493"/>
            <a:ext cx="4407183" cy="4407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5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28000" y="433493"/>
            <a:ext cx="4407183" cy="4407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6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59093" y="5093546"/>
            <a:ext cx="4407183" cy="4407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7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28000" y="5093546"/>
            <a:ext cx="4407183" cy="44071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9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8000" y="433493"/>
            <a:ext cx="4400409" cy="4400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0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9093" y="433493"/>
            <a:ext cx="4400410" cy="4400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1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59093" y="4985173"/>
            <a:ext cx="4400410" cy="4400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2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28000" y="4985173"/>
            <a:ext cx="4400409" cy="4400410"/>
          </a:xfrm>
          <a:prstGeom prst="rect">
            <a:avLst/>
          </a:prstGeom>
          <a:ln w="12700">
            <a:miter lim="400000"/>
          </a:ln>
        </p:spPr>
      </p:pic>
      <p:sp>
        <p:nvSpPr>
          <p:cNvPr id="1763" name="Image originale"/>
          <p:cNvSpPr txBox="1"/>
          <p:nvPr/>
        </p:nvSpPr>
        <p:spPr>
          <a:xfrm>
            <a:off x="6459050" y="866986"/>
            <a:ext cx="1603927" cy="688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 defTabSz="1300480">
              <a:spcBef>
                <a:spcPts val="400"/>
              </a:spcBef>
              <a:buClrTx/>
              <a:defRPr sz="1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Image originale</a:t>
            </a:r>
          </a:p>
        </p:txBody>
      </p:sp>
      <p:sp>
        <p:nvSpPr>
          <p:cNvPr id="1764" name="Artéfacts de blocs (compression JPEG)"/>
          <p:cNvSpPr txBox="1"/>
          <p:nvPr/>
        </p:nvSpPr>
        <p:spPr>
          <a:xfrm>
            <a:off x="65023" y="866986"/>
            <a:ext cx="1929047" cy="1247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ctr" defTabSz="1300480">
              <a:spcBef>
                <a:spcPts val="400"/>
              </a:spcBef>
              <a:buClrTx/>
              <a:defRPr b="1" sz="1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pPr>
            <a:r>
              <a:t>Art</a:t>
            </a:r>
            <a:r>
              <a:t>éfacts de blocs (compression JPEG)</a:t>
            </a:r>
          </a:p>
        </p:txBody>
      </p:sp>
      <p:sp>
        <p:nvSpPr>
          <p:cNvPr id="1765" name="MSE"/>
          <p:cNvSpPr txBox="1"/>
          <p:nvPr/>
        </p:nvSpPr>
        <p:spPr>
          <a:xfrm>
            <a:off x="6459050" y="5418666"/>
            <a:ext cx="1603927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 defTabSz="1300480">
              <a:spcBef>
                <a:spcPts val="400"/>
              </a:spcBef>
              <a:buClrTx/>
              <a:defRPr sz="1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MSE</a:t>
            </a:r>
          </a:p>
        </p:txBody>
      </p:sp>
      <p:sp>
        <p:nvSpPr>
          <p:cNvPr id="1766" name="Valeur de SSIM pour chaque pixel"/>
          <p:cNvSpPr txBox="1"/>
          <p:nvPr/>
        </p:nvSpPr>
        <p:spPr>
          <a:xfrm>
            <a:off x="65023" y="5418666"/>
            <a:ext cx="1929047" cy="968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 defTabSz="1300480">
              <a:spcBef>
                <a:spcPts val="400"/>
              </a:spcBef>
              <a:buClrTx/>
              <a:defRPr sz="1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Valeur de SSIM pour chaque pixel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Image originale"/>
          <p:cNvSpPr txBox="1"/>
          <p:nvPr/>
        </p:nvSpPr>
        <p:spPr>
          <a:xfrm>
            <a:off x="6459050" y="866986"/>
            <a:ext cx="1603927" cy="688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 defTabSz="1300480">
              <a:spcBef>
                <a:spcPts val="400"/>
              </a:spcBef>
              <a:buClrTx/>
              <a:defRPr sz="1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Image originale</a:t>
            </a:r>
          </a:p>
        </p:txBody>
      </p:sp>
      <p:sp>
        <p:nvSpPr>
          <p:cNvPr id="1769" name="Artéfacts de compression (JPEG2000)"/>
          <p:cNvSpPr txBox="1"/>
          <p:nvPr/>
        </p:nvSpPr>
        <p:spPr>
          <a:xfrm>
            <a:off x="65023" y="866986"/>
            <a:ext cx="1929047" cy="968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 defTabSz="1300480">
              <a:spcBef>
                <a:spcPts val="400"/>
              </a:spcBef>
              <a:buClrTx/>
              <a:defRPr b="1" sz="1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Artéfacts de compression (JPEG2000)</a:t>
            </a:r>
          </a:p>
        </p:txBody>
      </p:sp>
      <p:sp>
        <p:nvSpPr>
          <p:cNvPr id="1770" name="MSE"/>
          <p:cNvSpPr txBox="1"/>
          <p:nvPr/>
        </p:nvSpPr>
        <p:spPr>
          <a:xfrm>
            <a:off x="6459050" y="5418666"/>
            <a:ext cx="1603927" cy="40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 defTabSz="1300480">
              <a:spcBef>
                <a:spcPts val="400"/>
              </a:spcBef>
              <a:buClrTx/>
              <a:defRPr sz="1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MSE</a:t>
            </a:r>
          </a:p>
        </p:txBody>
      </p:sp>
      <p:sp>
        <p:nvSpPr>
          <p:cNvPr id="1771" name="Valeur de SSIM pour chaque pixel"/>
          <p:cNvSpPr txBox="1"/>
          <p:nvPr/>
        </p:nvSpPr>
        <p:spPr>
          <a:xfrm>
            <a:off x="65023" y="5418666"/>
            <a:ext cx="1929047" cy="968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 defTabSz="1300480">
              <a:spcBef>
                <a:spcPts val="400"/>
              </a:spcBef>
              <a:buClrTx/>
              <a:defRPr sz="18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r>
              <a:t>Valeur de SSIM pour chaque pixel</a:t>
            </a:r>
          </a:p>
        </p:txBody>
      </p:sp>
      <p:pic>
        <p:nvPicPr>
          <p:cNvPr id="1772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8000" y="5093546"/>
            <a:ext cx="4393636" cy="4393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3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9093" y="5093546"/>
            <a:ext cx="4393637" cy="4393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4" name="crop_churchandcapitol" descr="crop_churchandcapitol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28000" y="433493"/>
            <a:ext cx="4382347" cy="4382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5" name="crop_churchandcapitol_jp2" descr="crop_churchandcapitol_jp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59093" y="433493"/>
            <a:ext cx="4393637" cy="4393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MSE=0, MSSIM=1"/>
          <p:cNvSpPr txBox="1"/>
          <p:nvPr/>
        </p:nvSpPr>
        <p:spPr>
          <a:xfrm>
            <a:off x="1148757" y="4876800"/>
            <a:ext cx="2904406" cy="448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MSE=0, MSSIM=1</a:t>
            </a:r>
          </a:p>
        </p:txBody>
      </p:sp>
      <p:pic>
        <p:nvPicPr>
          <p:cNvPr id="1778" name="crop_lena" descr="crop_lena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39" y="1192106"/>
            <a:ext cx="3684695" cy="3684694"/>
          </a:xfrm>
          <a:prstGeom prst="rect">
            <a:avLst/>
          </a:prstGeom>
          <a:ln w="12700">
            <a:miter lim="400000"/>
          </a:ln>
        </p:spPr>
      </p:pic>
      <p:sp>
        <p:nvSpPr>
          <p:cNvPr id="1779" name="MSE=225, MSSIM=0.949"/>
          <p:cNvSpPr txBox="1"/>
          <p:nvPr/>
        </p:nvSpPr>
        <p:spPr>
          <a:xfrm>
            <a:off x="4291584" y="4876800"/>
            <a:ext cx="4313259" cy="448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MSE=225, MSSIM=0.949</a:t>
            </a:r>
          </a:p>
        </p:txBody>
      </p:sp>
      <p:sp>
        <p:nvSpPr>
          <p:cNvPr id="1780" name="MSE=225, MSSIM=0.989"/>
          <p:cNvSpPr txBox="1"/>
          <p:nvPr/>
        </p:nvSpPr>
        <p:spPr>
          <a:xfrm>
            <a:off x="8409771" y="4876800"/>
            <a:ext cx="4313259" cy="448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MSE=225, MSSIM=0.989</a:t>
            </a:r>
          </a:p>
        </p:txBody>
      </p:sp>
      <p:sp>
        <p:nvSpPr>
          <p:cNvPr id="1781" name="MSE=225, MSSIM=0.671"/>
          <p:cNvSpPr txBox="1"/>
          <p:nvPr/>
        </p:nvSpPr>
        <p:spPr>
          <a:xfrm>
            <a:off x="281770" y="9103359"/>
            <a:ext cx="4204887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MSE=225, MSSIM=0.671</a:t>
            </a:r>
          </a:p>
        </p:txBody>
      </p:sp>
      <p:sp>
        <p:nvSpPr>
          <p:cNvPr id="1782" name="MSE=225, MSSIM=0.688"/>
          <p:cNvSpPr txBox="1"/>
          <p:nvPr/>
        </p:nvSpPr>
        <p:spPr>
          <a:xfrm>
            <a:off x="4399957" y="9103359"/>
            <a:ext cx="4204886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MSE=225, MSSIM=0.688</a:t>
            </a:r>
          </a:p>
        </p:txBody>
      </p:sp>
      <p:sp>
        <p:nvSpPr>
          <p:cNvPr id="1783" name="MSE=225, MSSIM=0.723"/>
          <p:cNvSpPr txBox="1"/>
          <p:nvPr/>
        </p:nvSpPr>
        <p:spPr>
          <a:xfrm>
            <a:off x="8409771" y="9103359"/>
            <a:ext cx="431325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MSE=225, MSSIM=0.723</a:t>
            </a:r>
          </a:p>
        </p:txBody>
      </p:sp>
      <p:pic>
        <p:nvPicPr>
          <p:cNvPr id="1784" name="crop_lena_contrast" descr="crop_lena_contrast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60053" y="1192106"/>
            <a:ext cx="3684694" cy="3684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5" name="crop_lena_meanshift" descr="crop_lena_meanshift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69866" y="1192106"/>
            <a:ext cx="3705015" cy="370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6" name="crop_lena_jpg" descr="crop_lena_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0239" y="5418666"/>
            <a:ext cx="3684695" cy="3684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7" name="crop_lena_blur" descr="crop_lena_blur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60053" y="5418666"/>
            <a:ext cx="3705014" cy="370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8" name="crop_lena_impulse" descr="crop_lena_impuls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69866" y="5418666"/>
            <a:ext cx="3705015" cy="3705014"/>
          </a:xfrm>
          <a:prstGeom prst="rect">
            <a:avLst/>
          </a:prstGeom>
          <a:ln w="12700">
            <a:miter lim="400000"/>
          </a:ln>
        </p:spPr>
      </p:pic>
      <p:sp>
        <p:nvSpPr>
          <p:cNvPr id="1789" name="Autre example (images dégradées ayant la même MSE)"/>
          <p:cNvSpPr txBox="1"/>
          <p:nvPr/>
        </p:nvSpPr>
        <p:spPr>
          <a:xfrm>
            <a:off x="498517" y="316066"/>
            <a:ext cx="12007766" cy="668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spcBef>
                <a:spcPts val="0"/>
              </a:spcBef>
              <a:buClrTx/>
              <a:defRPr sz="3800">
                <a:solidFill>
                  <a:srgbClr val="000000"/>
                </a:solidFill>
              </a:defRPr>
            </a:pPr>
            <a:r>
              <a:t>Autre example </a:t>
            </a:r>
            <a:r>
              <a:rPr sz="2400"/>
              <a:t>(images dégradées ayant la même MSE)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92" name="4. Opérations inter-images"/>
          <p:cNvSpPr txBox="1"/>
          <p:nvPr/>
        </p:nvSpPr>
        <p:spPr>
          <a:xfrm>
            <a:off x="2846606" y="3734364"/>
            <a:ext cx="7692651" cy="912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5600">
                <a:solidFill>
                  <a:srgbClr val="000000"/>
                </a:solidFill>
              </a:defRPr>
            </a:lvl1pPr>
          </a:lstStyle>
          <a:p>
            <a:pPr/>
            <a:r>
              <a:t>4. Opérations inter-images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95" name="Opérations inter-images.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Opérations inter-images.</a:t>
            </a:r>
          </a:p>
        </p:txBody>
      </p:sp>
      <p:sp>
        <p:nvSpPr>
          <p:cNvPr id="1796" name="Détection de mouvement…"/>
          <p:cNvSpPr txBox="1"/>
          <p:nvPr/>
        </p:nvSpPr>
        <p:spPr>
          <a:xfrm>
            <a:off x="1410659" y="1530773"/>
            <a:ext cx="10023299" cy="148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Détection de mouvement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Le but? différencier (ou </a:t>
            </a:r>
            <a:r>
              <a:rPr i="1"/>
              <a:t>segmenter</a:t>
            </a:r>
            <a:r>
              <a:t>) les zones mobiles des zones immobiles dans 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             une séquence vidéo.  </a:t>
            </a:r>
          </a:p>
        </p:txBody>
      </p:sp>
      <p:grpSp>
        <p:nvGrpSpPr>
          <p:cNvPr id="1811" name="Group"/>
          <p:cNvGrpSpPr/>
          <p:nvPr/>
        </p:nvGrpSpPr>
        <p:grpSpPr>
          <a:xfrm>
            <a:off x="6163733" y="4574257"/>
            <a:ext cx="6346614" cy="2244232"/>
            <a:chOff x="0" y="0"/>
            <a:chExt cx="6346613" cy="2244231"/>
          </a:xfrm>
        </p:grpSpPr>
        <p:pic>
          <p:nvPicPr>
            <p:cNvPr id="1797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297880" y="6542"/>
              <a:ext cx="2466755" cy="1593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8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66348" y="94872"/>
              <a:ext cx="2466755" cy="1593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9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491873" y="222460"/>
              <a:ext cx="2466755" cy="1593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0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05987" y="330418"/>
              <a:ext cx="2466754" cy="1593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1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85866" y="428563"/>
              <a:ext cx="2466755" cy="1593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2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777157" y="526707"/>
              <a:ext cx="2466755" cy="1593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3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79859" y="644480"/>
              <a:ext cx="2466755" cy="1593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4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2459147" cy="1616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5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2702" y="68700"/>
              <a:ext cx="2459147" cy="1616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6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8227" y="166845"/>
              <a:ext cx="2459147" cy="16161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7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42340" y="284618"/>
              <a:ext cx="2459147" cy="16161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8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7865" y="402391"/>
              <a:ext cx="2459147" cy="16161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9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70567" y="529978"/>
              <a:ext cx="2459147" cy="16161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0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84681" y="628122"/>
              <a:ext cx="2459147" cy="1616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26" name="Group"/>
          <p:cNvGrpSpPr/>
          <p:nvPr/>
        </p:nvGrpSpPr>
        <p:grpSpPr>
          <a:xfrm>
            <a:off x="6488853" y="7279075"/>
            <a:ext cx="6077938" cy="2063610"/>
            <a:chOff x="0" y="0"/>
            <a:chExt cx="6077937" cy="2063608"/>
          </a:xfrm>
        </p:grpSpPr>
        <p:pic>
          <p:nvPicPr>
            <p:cNvPr id="1812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167976" cy="13408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3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4104" y="98111"/>
              <a:ext cx="2167976" cy="13408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4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6797" y="206033"/>
              <a:ext cx="2167976" cy="13408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5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5132" y="333578"/>
              <a:ext cx="2167977" cy="13408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6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02057" y="451312"/>
              <a:ext cx="2167976" cy="13408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7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50392" y="578857"/>
              <a:ext cx="2167977" cy="13408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8" name="image.png" descr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10138" y="716212"/>
              <a:ext cx="2167976" cy="13408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9" name="image.png" descr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134055" y="9811"/>
              <a:ext cx="2145156" cy="1337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0" name="image.png" descr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236749" y="88300"/>
              <a:ext cx="2145155" cy="13375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1" name="image.png" descr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362263" y="206033"/>
              <a:ext cx="2145156" cy="13375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2" name="image.png" descr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99188" y="323767"/>
              <a:ext cx="2145155" cy="13375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3" name="image.png" descr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624702" y="451312"/>
              <a:ext cx="2145156" cy="13375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4" name="image.png" descr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761627" y="578857"/>
              <a:ext cx="2145155" cy="1337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5" name="image.png" descr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932783" y="726024"/>
              <a:ext cx="2145155" cy="1337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27" name="Line"/>
          <p:cNvSpPr/>
          <p:nvPr/>
        </p:nvSpPr>
        <p:spPr>
          <a:xfrm>
            <a:off x="5513493" y="5987626"/>
            <a:ext cx="921175" cy="90762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828" name="Line"/>
          <p:cNvSpPr/>
          <p:nvPr/>
        </p:nvSpPr>
        <p:spPr>
          <a:xfrm>
            <a:off x="5716693" y="8385386"/>
            <a:ext cx="921175" cy="90762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829" name="I"/>
          <p:cNvSpPr txBox="1"/>
          <p:nvPr/>
        </p:nvSpPr>
        <p:spPr>
          <a:xfrm>
            <a:off x="7262819" y="3865315"/>
            <a:ext cx="310788" cy="59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b="1" i="1" sz="3400">
                <a:solidFill>
                  <a:srgbClr val="000000"/>
                </a:solidFill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1830" name="X"/>
          <p:cNvSpPr txBox="1"/>
          <p:nvPr/>
        </p:nvSpPr>
        <p:spPr>
          <a:xfrm>
            <a:off x="10604330" y="3928533"/>
            <a:ext cx="430756" cy="59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b="1" i="1" sz="3400">
                <a:solidFill>
                  <a:srgbClr val="000000"/>
                </a:solidFill>
              </a:defRPr>
            </a:lvl1pPr>
          </a:lstStyle>
          <a:p>
            <a:pPr/>
            <a:r>
              <a:t>X</a:t>
            </a:r>
          </a:p>
        </p:txBody>
      </p:sp>
      <p:grpSp>
        <p:nvGrpSpPr>
          <p:cNvPr id="1833" name="Group"/>
          <p:cNvGrpSpPr/>
          <p:nvPr/>
        </p:nvGrpSpPr>
        <p:grpSpPr>
          <a:xfrm>
            <a:off x="108373" y="4131733"/>
            <a:ext cx="5080001" cy="5405121"/>
            <a:chOff x="0" y="0"/>
            <a:chExt cx="5080000" cy="5405120"/>
          </a:xfrm>
        </p:grpSpPr>
        <p:sp>
          <p:nvSpPr>
            <p:cNvPr id="1831" name="Rectangle"/>
            <p:cNvSpPr/>
            <p:nvPr/>
          </p:nvSpPr>
          <p:spPr>
            <a:xfrm>
              <a:off x="0" y="0"/>
              <a:ext cx="5080000" cy="540512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Ce dont nous disposons:…"/>
            <p:cNvSpPr txBox="1"/>
            <p:nvPr/>
          </p:nvSpPr>
          <p:spPr>
            <a:xfrm>
              <a:off x="55992" y="18062"/>
              <a:ext cx="4747702" cy="41567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  <a:r>
                <a:t>Ce dont nous disposons</a:t>
              </a:r>
              <a:r>
                <a:t>:</a:t>
              </a:r>
              <a:endParaRPr sz="1400"/>
            </a:p>
            <a:p>
              <a:pPr defTabSz="1300480">
                <a:spcBef>
                  <a:spcPts val="0"/>
                </a:spcBef>
                <a:buClrTx/>
                <a:defRPr sz="1400">
                  <a:solidFill>
                    <a:srgbClr val="000000"/>
                  </a:solidFill>
                </a:defRPr>
              </a:pPr>
              <a:r>
                <a:t> </a:t>
              </a:r>
            </a:p>
            <a:p>
              <a:pPr defTabSz="1300480">
                <a:spcBef>
                  <a:spcPts val="0"/>
                </a:spcBef>
                <a:buClrTx/>
                <a:defRPr sz="2200">
                  <a:solidFill>
                    <a:srgbClr val="000000"/>
                  </a:solidFill>
                </a:defRPr>
              </a:pPr>
              <a:r>
                <a:t>u</a:t>
              </a:r>
              <a:r>
                <a:t>ne séquence vidéo </a:t>
              </a:r>
              <a:r>
                <a:rPr b="1" i="1"/>
                <a:t>I</a:t>
              </a:r>
              <a:r>
                <a:rPr b="1"/>
                <a:t> </a:t>
              </a:r>
              <a:r>
                <a:t>constituée de </a:t>
              </a:r>
              <a:r>
                <a:rPr i="1"/>
                <a:t>N</a:t>
              </a:r>
              <a:endParaRPr i="1"/>
            </a:p>
            <a:p>
              <a:pPr defTabSz="1300480">
                <a:spcBef>
                  <a:spcPts val="0"/>
                </a:spcBef>
                <a:buClrTx/>
                <a:defRPr sz="2200">
                  <a:solidFill>
                    <a:srgbClr val="000000"/>
                  </a:solidFill>
                </a:defRPr>
              </a:pPr>
              <a:r>
                <a:t>images, une à chaque temps </a:t>
              </a:r>
              <a:r>
                <a:rPr i="1"/>
                <a:t>t:</a:t>
              </a:r>
              <a:r>
                <a:t> </a:t>
              </a:r>
              <a:r>
                <a:rPr b="1" i="1"/>
                <a:t>I</a:t>
              </a:r>
              <a:r>
                <a:rPr b="1" i="1" sz="1400"/>
                <a:t>t.</a:t>
              </a:r>
            </a:p>
            <a:p>
              <a:pPr defTabSz="1300480">
                <a:spcBef>
                  <a:spcPts val="0"/>
                </a:spcBef>
                <a:buClrTx/>
                <a:defRPr sz="2200">
                  <a:solidFill>
                    <a:srgbClr val="000000"/>
                  </a:solidFill>
                </a:defRPr>
              </a:pPr>
              <a:r>
                <a:t>On appelle souvent « </a:t>
              </a:r>
              <a:r>
                <a:rPr i="1"/>
                <a:t>frame</a:t>
              </a:r>
              <a:r>
                <a:t> » une image</a:t>
              </a:r>
            </a:p>
            <a:p>
              <a:pPr defTabSz="1300480">
                <a:spcBef>
                  <a:spcPts val="0"/>
                </a:spcBef>
                <a:buClrTx/>
                <a:defRPr sz="2200">
                  <a:solidFill>
                    <a:srgbClr val="000000"/>
                  </a:solidFill>
                </a:defRPr>
              </a:pPr>
              <a:r>
                <a:t>dans une séquence vidéo.</a:t>
              </a:r>
            </a:p>
            <a:p>
              <a:pPr defTabSz="1300480">
                <a:spcBef>
                  <a:spcPts val="0"/>
                </a:spcBef>
                <a:buClrTx/>
                <a:defRPr sz="2200">
                  <a:solidFill>
                    <a:srgbClr val="000000"/>
                  </a:solidFill>
                </a:defRPr>
              </a:pPr>
            </a:p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  <a:r>
                <a:t>Ce qu’il nous faut estimer</a:t>
              </a:r>
              <a:r>
                <a:t>:</a:t>
              </a:r>
              <a:endParaRPr sz="1600"/>
            </a:p>
            <a:p>
              <a:pPr defTabSz="1300480">
                <a:spcBef>
                  <a:spcPts val="0"/>
                </a:spcBef>
                <a:buClrTx/>
                <a:defRPr sz="1600">
                  <a:solidFill>
                    <a:srgbClr val="000000"/>
                  </a:solidFill>
                </a:defRPr>
              </a:pPr>
              <a:r>
                <a:t> </a:t>
              </a:r>
            </a:p>
            <a:p>
              <a:pPr defTabSz="1300480">
                <a:spcBef>
                  <a:spcPts val="0"/>
                </a:spcBef>
                <a:buClrTx/>
                <a:defRPr sz="2200">
                  <a:solidFill>
                    <a:srgbClr val="000000"/>
                  </a:solidFill>
                </a:defRPr>
              </a:pPr>
              <a:r>
                <a:t>u</a:t>
              </a:r>
              <a:r>
                <a:t>n champ d’étiquettes </a:t>
              </a:r>
              <a:r>
                <a:rPr b="1" i="1"/>
                <a:t>X</a:t>
              </a:r>
              <a:r>
                <a:rPr b="1" i="1" sz="1600"/>
                <a:t>t</a:t>
              </a:r>
              <a:r>
                <a:rPr sz="1600"/>
                <a:t> </a:t>
              </a:r>
              <a:r>
                <a:t>pour chaque </a:t>
              </a:r>
            </a:p>
            <a:p>
              <a:pPr defTabSz="1300480">
                <a:spcBef>
                  <a:spcPts val="0"/>
                </a:spcBef>
                <a:buClrTx/>
                <a:defRPr sz="2200">
                  <a:solidFill>
                    <a:srgbClr val="000000"/>
                  </a:solidFill>
                </a:defRPr>
              </a:pPr>
              <a:r>
                <a:t>frame </a:t>
              </a:r>
              <a:r>
                <a:rPr b="1" i="1"/>
                <a:t>I</a:t>
              </a:r>
              <a:r>
                <a:rPr b="1" i="1" sz="1600"/>
                <a:t>t.</a:t>
              </a:r>
              <a:r>
                <a:t>  En général, </a:t>
              </a:r>
              <a:r>
                <a:rPr b="1" i="1"/>
                <a:t>X</a:t>
              </a:r>
              <a:r>
                <a:rPr b="1" i="1" sz="1600"/>
                <a:t>t</a:t>
              </a:r>
              <a:r>
                <a:t> est une image </a:t>
              </a:r>
            </a:p>
            <a:p>
              <a:pPr defTabSz="1300480">
                <a:spcBef>
                  <a:spcPts val="0"/>
                </a:spcBef>
                <a:buClrTx/>
                <a:defRPr sz="2200">
                  <a:solidFill>
                    <a:srgbClr val="000000"/>
                  </a:solidFill>
                </a:defRPr>
              </a:pPr>
              <a:r>
                <a:t>binaire de la même taille que </a:t>
              </a:r>
              <a:r>
                <a:rPr b="1" i="1"/>
                <a:t>I</a:t>
              </a:r>
              <a:r>
                <a:rPr b="1" i="1" sz="1600"/>
                <a:t>t.</a:t>
              </a:r>
            </a:p>
          </p:txBody>
        </p:sp>
      </p:grpSp>
      <p:sp>
        <p:nvSpPr>
          <p:cNvPr id="1834" name="Temps"/>
          <p:cNvSpPr txBox="1"/>
          <p:nvPr/>
        </p:nvSpPr>
        <p:spPr>
          <a:xfrm>
            <a:off x="5632704" y="6827519"/>
            <a:ext cx="748963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lvl1pPr>
          </a:lstStyle>
          <a:p>
            <a:pPr/>
            <a:r>
              <a:t>Temps</a:t>
            </a:r>
          </a:p>
        </p:txBody>
      </p:sp>
      <p:sp>
        <p:nvSpPr>
          <p:cNvPr id="1835" name="Temps"/>
          <p:cNvSpPr txBox="1"/>
          <p:nvPr/>
        </p:nvSpPr>
        <p:spPr>
          <a:xfrm>
            <a:off x="5632704" y="8981440"/>
            <a:ext cx="748963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lvl1pPr>
          </a:lstStyle>
          <a:p>
            <a:pPr/>
            <a:r>
              <a:t>Temps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3" grpId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38" name="Opérations inter-images.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Opérations inter-images.</a:t>
            </a:r>
          </a:p>
        </p:txBody>
      </p:sp>
      <p:sp>
        <p:nvSpPr>
          <p:cNvPr id="1839" name="Détection de mouvement…"/>
          <p:cNvSpPr txBox="1"/>
          <p:nvPr/>
        </p:nvSpPr>
        <p:spPr>
          <a:xfrm>
            <a:off x="1410659" y="1530773"/>
            <a:ext cx="10023299" cy="286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Détection de mouvement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Le but? différencier (ou </a:t>
            </a:r>
            <a:r>
              <a:rPr i="1"/>
              <a:t>segmenter</a:t>
            </a:r>
            <a:r>
              <a:t>) les zones mobiles des zones immobiles dans 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             une séquence vidéo.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Deux grandes familles de méthodes :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	(1) celles avec caméra </a:t>
            </a:r>
            <a:r>
              <a:rPr b="1"/>
              <a:t>fixe</a:t>
            </a:r>
            <a:r>
              <a:t>;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	(2) celles avec caméra </a:t>
            </a:r>
            <a:r>
              <a:rPr b="1"/>
              <a:t>mobile</a:t>
            </a:r>
            <a:r>
              <a:t>.               Sujet de cours avancés</a:t>
            </a:r>
          </a:p>
        </p:txBody>
      </p:sp>
      <p:sp>
        <p:nvSpPr>
          <p:cNvPr id="1840" name="Line"/>
          <p:cNvSpPr/>
          <p:nvPr/>
        </p:nvSpPr>
        <p:spPr>
          <a:xfrm>
            <a:off x="6626859" y="4194386"/>
            <a:ext cx="934721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841" name="Les méthodes avec caméra fixe sont très utiles pour les applications de surveillance…"/>
          <p:cNvSpPr txBox="1"/>
          <p:nvPr/>
        </p:nvSpPr>
        <p:spPr>
          <a:xfrm>
            <a:off x="850730" y="5240302"/>
            <a:ext cx="10874745" cy="3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Les méthodes avec caméra </a:t>
            </a:r>
            <a:r>
              <a:rPr b="1"/>
              <a:t>fixe</a:t>
            </a:r>
            <a:r>
              <a:t> sont très utiles pour les applications de surveillance 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et de contrôle de la qualité (sur une ligne de montage par exemple).  Pour ces méthodes</a:t>
            </a:r>
            <a:r>
              <a:t>,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on considère souvent que: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On émet souvent deux hypothèses: 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	(1) les objets en mouvement ont une couleur différente des pixels du fond.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	(2) l’image du fond est toujours la même, du début à la fin.</a:t>
            </a:r>
          </a:p>
        </p:txBody>
      </p:sp>
      <p:sp>
        <p:nvSpPr>
          <p:cNvPr id="1842" name="Rectangle"/>
          <p:cNvSpPr/>
          <p:nvPr/>
        </p:nvSpPr>
        <p:spPr>
          <a:xfrm>
            <a:off x="1733973" y="6662702"/>
            <a:ext cx="3851770" cy="456072"/>
          </a:xfrm>
          <a:prstGeom prst="rect">
            <a:avLst/>
          </a:prstGeom>
          <a:solidFill>
            <a:srgbClr val="CCCC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pic>
        <p:nvPicPr>
          <p:cNvPr id="1843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7510" y="6685280"/>
            <a:ext cx="8694704" cy="417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46" name="Opérations inter-images.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Opérations inter-images.</a:t>
            </a:r>
          </a:p>
        </p:txBody>
      </p:sp>
      <p:sp>
        <p:nvSpPr>
          <p:cNvPr id="1847" name="Détection de mouvement…"/>
          <p:cNvSpPr txBox="1"/>
          <p:nvPr/>
        </p:nvSpPr>
        <p:spPr>
          <a:xfrm>
            <a:off x="1410659" y="1530773"/>
            <a:ext cx="10519939" cy="148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Détection de mouvement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En admettant pour vraies ces hypothèses, on peut estimer X par une simple opération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de </a:t>
            </a:r>
            <a:r>
              <a:rPr b="1"/>
              <a:t>soustraction de fond</a:t>
            </a:r>
            <a:r>
              <a:t> :</a:t>
            </a:r>
          </a:p>
        </p:txBody>
      </p:sp>
      <p:pic>
        <p:nvPicPr>
          <p:cNvPr id="1848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6320" y="3594382"/>
            <a:ext cx="5407379" cy="611858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84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2773" y="4910666"/>
            <a:ext cx="10525761" cy="2533228"/>
          </a:xfrm>
          <a:prstGeom prst="rect">
            <a:avLst/>
          </a:prstGeom>
          <a:ln w="12700">
            <a:miter lim="400000"/>
          </a:ln>
        </p:spPr>
      </p:pic>
      <p:sp>
        <p:nvSpPr>
          <p:cNvPr id="1850" name="Oval"/>
          <p:cNvSpPr/>
          <p:nvPr/>
        </p:nvSpPr>
        <p:spPr>
          <a:xfrm>
            <a:off x="5770879" y="8290559"/>
            <a:ext cx="894081" cy="853441"/>
          </a:xfrm>
          <a:prstGeom prst="ellipse">
            <a:avLst/>
          </a:prstGeom>
          <a:solidFill>
            <a:srgbClr val="00CC99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ctr" defTabSz="1300480">
              <a:spcBef>
                <a:spcPts val="0"/>
              </a:spcBef>
              <a:buClrTx/>
              <a:defRPr sz="5600">
                <a:solidFill>
                  <a:srgbClr val="000000"/>
                </a:solidFill>
              </a:defRPr>
            </a:pPr>
          </a:p>
        </p:txBody>
      </p:sp>
      <p:sp>
        <p:nvSpPr>
          <p:cNvPr id="1851" name="Line"/>
          <p:cNvSpPr/>
          <p:nvPr/>
        </p:nvSpPr>
        <p:spPr>
          <a:xfrm>
            <a:off x="2628053" y="7437119"/>
            <a:ext cx="3115734" cy="1286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852" name="Line"/>
          <p:cNvSpPr/>
          <p:nvPr/>
        </p:nvSpPr>
        <p:spPr>
          <a:xfrm>
            <a:off x="6217919" y="7437120"/>
            <a:ext cx="1" cy="826348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853" name="-"/>
          <p:cNvSpPr txBox="1"/>
          <p:nvPr/>
        </p:nvSpPr>
        <p:spPr>
          <a:xfrm>
            <a:off x="6059423" y="8143804"/>
            <a:ext cx="379585" cy="912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5600">
                <a:solidFill>
                  <a:srgbClr val="000000"/>
                </a:solidFill>
              </a:defRPr>
            </a:lvl1pPr>
          </a:lstStyle>
          <a:p>
            <a:pPr/>
            <a:r>
              <a:t>-</a:t>
            </a:r>
          </a:p>
        </p:txBody>
      </p:sp>
      <p:sp>
        <p:nvSpPr>
          <p:cNvPr id="1854" name="Oval"/>
          <p:cNvSpPr/>
          <p:nvPr/>
        </p:nvSpPr>
        <p:spPr>
          <a:xfrm>
            <a:off x="7721600" y="8290559"/>
            <a:ext cx="894080" cy="853441"/>
          </a:xfrm>
          <a:prstGeom prst="ellipse">
            <a:avLst/>
          </a:prstGeom>
          <a:solidFill>
            <a:srgbClr val="00CC99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ctr" defTabSz="1300480">
              <a:spcBef>
                <a:spcPts val="0"/>
              </a:spcBef>
              <a:buClrTx/>
              <a:defRPr sz="5600">
                <a:solidFill>
                  <a:srgbClr val="000000"/>
                </a:solidFill>
              </a:defRPr>
            </a:pPr>
          </a:p>
        </p:txBody>
      </p:sp>
      <p:sp>
        <p:nvSpPr>
          <p:cNvPr id="1855" name="Seuil"/>
          <p:cNvSpPr txBox="1"/>
          <p:nvPr/>
        </p:nvSpPr>
        <p:spPr>
          <a:xfrm>
            <a:off x="7791139" y="8439573"/>
            <a:ext cx="769316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Seuil</a:t>
            </a:r>
          </a:p>
        </p:txBody>
      </p:sp>
      <p:sp>
        <p:nvSpPr>
          <p:cNvPr id="1856" name="Line"/>
          <p:cNvSpPr/>
          <p:nvPr/>
        </p:nvSpPr>
        <p:spPr>
          <a:xfrm>
            <a:off x="6664959" y="8724053"/>
            <a:ext cx="1056641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857" name="Line"/>
          <p:cNvSpPr/>
          <p:nvPr/>
        </p:nvSpPr>
        <p:spPr>
          <a:xfrm>
            <a:off x="8615680" y="7423573"/>
            <a:ext cx="1557868" cy="1286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373"/>
                </a:lnTo>
                <a:lnTo>
                  <a:pt x="21600" y="0"/>
                </a:lnTo>
              </a:path>
            </a:pathLst>
          </a:cu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pic>
        <p:nvPicPr>
          <p:cNvPr id="1858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0835" y="7382933"/>
            <a:ext cx="395112" cy="539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9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30702" y="7414541"/>
            <a:ext cx="395112" cy="39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0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12195" y="7369386"/>
            <a:ext cx="503485" cy="539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63" name="Opérations inter-images.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Opérations inter-images.</a:t>
            </a:r>
          </a:p>
        </p:txBody>
      </p:sp>
      <p:sp>
        <p:nvSpPr>
          <p:cNvPr id="1864" name="Détection de mouvement"/>
          <p:cNvSpPr txBox="1"/>
          <p:nvPr/>
        </p:nvSpPr>
        <p:spPr>
          <a:xfrm>
            <a:off x="1410659" y="1530773"/>
            <a:ext cx="3206674" cy="80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Détection de mouvement</a:t>
            </a:r>
          </a:p>
        </p:txBody>
      </p:sp>
      <p:pic>
        <p:nvPicPr>
          <p:cNvPr id="186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71466" y="298026"/>
            <a:ext cx="3461175" cy="2275841"/>
          </a:xfrm>
          <a:prstGeom prst="rect">
            <a:avLst/>
          </a:prstGeom>
          <a:ln w="12700">
            <a:miter lim="400000"/>
          </a:ln>
        </p:spPr>
      </p:pic>
      <p:sp>
        <p:nvSpPr>
          <p:cNvPr id="1866" name="Circle"/>
          <p:cNvSpPr/>
          <p:nvPr/>
        </p:nvSpPr>
        <p:spPr>
          <a:xfrm>
            <a:off x="11230186" y="1977813"/>
            <a:ext cx="94828" cy="94827"/>
          </a:xfrm>
          <a:prstGeom prst="ellipse">
            <a:avLst/>
          </a:prstGeom>
          <a:solidFill>
            <a:srgbClr val="00CC99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867" name="Pixel « (i,j) »"/>
          <p:cNvSpPr txBox="1"/>
          <p:nvPr/>
        </p:nvSpPr>
        <p:spPr>
          <a:xfrm>
            <a:off x="10812046" y="2628053"/>
            <a:ext cx="1751283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Pixel « (i,j) »</a:t>
            </a:r>
          </a:p>
        </p:txBody>
      </p:sp>
      <p:sp>
        <p:nvSpPr>
          <p:cNvPr id="1868" name="Line"/>
          <p:cNvSpPr/>
          <p:nvPr/>
        </p:nvSpPr>
        <p:spPr>
          <a:xfrm flipH="1" flipV="1">
            <a:off x="11325013" y="2113279"/>
            <a:ext cx="243841" cy="54186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869" name="Line"/>
          <p:cNvSpPr/>
          <p:nvPr/>
        </p:nvSpPr>
        <p:spPr>
          <a:xfrm>
            <a:off x="1174044" y="3522133"/>
            <a:ext cx="5154508" cy="1934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870" name="Distribution temporelle du…"/>
          <p:cNvSpPr txBox="1"/>
          <p:nvPr/>
        </p:nvSpPr>
        <p:spPr>
          <a:xfrm>
            <a:off x="1932575" y="2968977"/>
            <a:ext cx="3176859" cy="77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Distribution temporelle du </a:t>
            </a:r>
          </a:p>
          <a:p>
            <a:pPr algn="ctr"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Pixel « (i,j) »</a:t>
            </a:r>
          </a:p>
        </p:txBody>
      </p:sp>
      <p:sp>
        <p:nvSpPr>
          <p:cNvPr id="1871" name="Line"/>
          <p:cNvSpPr/>
          <p:nvPr/>
        </p:nvSpPr>
        <p:spPr>
          <a:xfrm>
            <a:off x="1174044" y="4289777"/>
            <a:ext cx="4612641" cy="993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9047" y="0"/>
                </a:lnTo>
                <a:lnTo>
                  <a:pt x="9047" y="21600"/>
                </a:lnTo>
                <a:lnTo>
                  <a:pt x="12553" y="21600"/>
                </a:lnTo>
                <a:lnTo>
                  <a:pt x="12553" y="212"/>
                </a:lnTo>
                <a:lnTo>
                  <a:pt x="21600" y="21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872" name="Temps"/>
          <p:cNvSpPr txBox="1"/>
          <p:nvPr/>
        </p:nvSpPr>
        <p:spPr>
          <a:xfrm>
            <a:off x="5865255" y="5450275"/>
            <a:ext cx="883677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Temps</a:t>
            </a:r>
          </a:p>
        </p:txBody>
      </p:sp>
      <p:sp>
        <p:nvSpPr>
          <p:cNvPr id="1873" name="It(i,j)"/>
          <p:cNvSpPr txBox="1"/>
          <p:nvPr/>
        </p:nvSpPr>
        <p:spPr>
          <a:xfrm>
            <a:off x="803317" y="3038968"/>
            <a:ext cx="703434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pPr>
            <a:r>
              <a:t>I</a:t>
            </a:r>
            <a:r>
              <a:rPr sz="1600"/>
              <a:t>t</a:t>
            </a:r>
            <a:r>
              <a:t>(i,j)</a:t>
            </a:r>
          </a:p>
        </p:txBody>
      </p:sp>
      <p:sp>
        <p:nvSpPr>
          <p:cNvPr id="1874" name="180"/>
          <p:cNvSpPr txBox="1"/>
          <p:nvPr/>
        </p:nvSpPr>
        <p:spPr>
          <a:xfrm>
            <a:off x="606890" y="4079804"/>
            <a:ext cx="5618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180</a:t>
            </a:r>
          </a:p>
        </p:txBody>
      </p:sp>
      <p:sp>
        <p:nvSpPr>
          <p:cNvPr id="1875" name="13"/>
          <p:cNvSpPr txBox="1"/>
          <p:nvPr/>
        </p:nvSpPr>
        <p:spPr>
          <a:xfrm>
            <a:off x="771708" y="5070968"/>
            <a:ext cx="4221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13</a:t>
            </a:r>
          </a:p>
        </p:txBody>
      </p:sp>
      <p:sp>
        <p:nvSpPr>
          <p:cNvPr id="1876" name="Line"/>
          <p:cNvSpPr/>
          <p:nvPr/>
        </p:nvSpPr>
        <p:spPr>
          <a:xfrm flipH="1">
            <a:off x="1185333" y="5283200"/>
            <a:ext cx="1855894" cy="0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877" name="Line"/>
          <p:cNvSpPr/>
          <p:nvPr/>
        </p:nvSpPr>
        <p:spPr>
          <a:xfrm>
            <a:off x="6890737" y="3522133"/>
            <a:ext cx="5156766" cy="1934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878" name="Distribution temporelle du…"/>
          <p:cNvSpPr txBox="1"/>
          <p:nvPr/>
        </p:nvSpPr>
        <p:spPr>
          <a:xfrm>
            <a:off x="7651526" y="2996070"/>
            <a:ext cx="3176859" cy="77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Distribution temporelle du </a:t>
            </a:r>
          </a:p>
          <a:p>
            <a:pPr algn="ctr"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Pixel « (i,j) » dans le fond</a:t>
            </a:r>
          </a:p>
        </p:txBody>
      </p:sp>
      <p:sp>
        <p:nvSpPr>
          <p:cNvPr id="1879" name="Temps"/>
          <p:cNvSpPr txBox="1"/>
          <p:nvPr/>
        </p:nvSpPr>
        <p:spPr>
          <a:xfrm>
            <a:off x="11584206" y="5450275"/>
            <a:ext cx="883677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Temps</a:t>
            </a:r>
          </a:p>
        </p:txBody>
      </p:sp>
      <p:sp>
        <p:nvSpPr>
          <p:cNvPr id="1880" name="B(i,j)"/>
          <p:cNvSpPr txBox="1"/>
          <p:nvPr/>
        </p:nvSpPr>
        <p:spPr>
          <a:xfrm>
            <a:off x="6506464" y="3066062"/>
            <a:ext cx="724605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2200">
                <a:solidFill>
                  <a:srgbClr val="000000"/>
                </a:solidFill>
              </a:defRPr>
            </a:lvl1pPr>
          </a:lstStyle>
          <a:p>
            <a:pPr/>
            <a:r>
              <a:t>B(i,j)</a:t>
            </a:r>
          </a:p>
        </p:txBody>
      </p:sp>
      <p:sp>
        <p:nvSpPr>
          <p:cNvPr id="1881" name="180"/>
          <p:cNvSpPr txBox="1"/>
          <p:nvPr/>
        </p:nvSpPr>
        <p:spPr>
          <a:xfrm>
            <a:off x="6364223" y="4079804"/>
            <a:ext cx="561849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180</a:t>
            </a:r>
          </a:p>
        </p:txBody>
      </p:sp>
      <p:sp>
        <p:nvSpPr>
          <p:cNvPr id="1882" name="Line"/>
          <p:cNvSpPr/>
          <p:nvPr/>
        </p:nvSpPr>
        <p:spPr>
          <a:xfrm flipH="1" flipV="1">
            <a:off x="6902026" y="4321386"/>
            <a:ext cx="4890348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grpSp>
        <p:nvGrpSpPr>
          <p:cNvPr id="1893" name="Group"/>
          <p:cNvGrpSpPr/>
          <p:nvPr/>
        </p:nvGrpSpPr>
        <p:grpSpPr>
          <a:xfrm>
            <a:off x="3422790" y="6680764"/>
            <a:ext cx="6938831" cy="3493912"/>
            <a:chOff x="0" y="0"/>
            <a:chExt cx="6938828" cy="3493911"/>
          </a:xfrm>
        </p:grpSpPr>
        <p:sp>
          <p:nvSpPr>
            <p:cNvPr id="1883" name="Line"/>
            <p:cNvSpPr/>
            <p:nvPr/>
          </p:nvSpPr>
          <p:spPr>
            <a:xfrm>
              <a:off x="975360" y="295768"/>
              <a:ext cx="5156765" cy="1934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Distribution temporelle de"/>
            <p:cNvSpPr/>
            <p:nvPr/>
          </p:nvSpPr>
          <p:spPr>
            <a:xfrm>
              <a:off x="3411502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ctr" defTabSz="1300480">
                <a:spcBef>
                  <a:spcPts val="0"/>
                </a:spcBef>
                <a:buClrTx/>
                <a:defRPr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Distribution temporelle de </a:t>
              </a:r>
            </a:p>
          </p:txBody>
        </p:sp>
        <p:sp>
          <p:nvSpPr>
            <p:cNvPr id="1885" name="Line"/>
            <p:cNvSpPr/>
            <p:nvPr/>
          </p:nvSpPr>
          <p:spPr>
            <a:xfrm flipH="1" rot="10800000">
              <a:off x="975360" y="1311768"/>
              <a:ext cx="4612641" cy="916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047" y="0"/>
                  </a:lnTo>
                  <a:lnTo>
                    <a:pt x="9047" y="21600"/>
                  </a:lnTo>
                  <a:lnTo>
                    <a:pt x="12553" y="21600"/>
                  </a:lnTo>
                  <a:lnTo>
                    <a:pt x="12553" y="212"/>
                  </a:lnTo>
                  <a:lnTo>
                    <a:pt x="21600" y="212"/>
                  </a:ln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Temps"/>
            <p:cNvSpPr/>
            <p:nvPr/>
          </p:nvSpPr>
          <p:spPr>
            <a:xfrm>
              <a:off x="5668828" y="22239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Temps</a:t>
              </a:r>
            </a:p>
          </p:txBody>
        </p:sp>
        <p:sp>
          <p:nvSpPr>
            <p:cNvPr id="1887" name="167"/>
            <p:cNvSpPr/>
            <p:nvPr/>
          </p:nvSpPr>
          <p:spPr>
            <a:xfrm>
              <a:off x="354019" y="102954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167</a:t>
              </a:r>
            </a:p>
          </p:txBody>
        </p:sp>
        <p:pic>
          <p:nvPicPr>
            <p:cNvPr id="1888" name="image.pdf" descr="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743200" y="435751"/>
              <a:ext cx="1277903" cy="3544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9" name="image.pdf" descr="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257"/>
              <a:ext cx="1352409" cy="3747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90" name="Seuil"/>
            <p:cNvSpPr/>
            <p:nvPr/>
          </p:nvSpPr>
          <p:spPr>
            <a:xfrm>
              <a:off x="60508" y="163011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sz="2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Seuil</a:t>
              </a:r>
            </a:p>
          </p:txBody>
        </p:sp>
        <p:sp>
          <p:nvSpPr>
            <p:cNvPr id="1891" name="Line"/>
            <p:cNvSpPr/>
            <p:nvPr/>
          </p:nvSpPr>
          <p:spPr>
            <a:xfrm>
              <a:off x="898595" y="1867182"/>
              <a:ext cx="176108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Line"/>
            <p:cNvSpPr/>
            <p:nvPr/>
          </p:nvSpPr>
          <p:spPr>
            <a:xfrm>
              <a:off x="1250808" y="1867182"/>
              <a:ext cx="4538135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94" name="Oval"/>
          <p:cNvSpPr/>
          <p:nvPr/>
        </p:nvSpPr>
        <p:spPr>
          <a:xfrm>
            <a:off x="2887697" y="5107093"/>
            <a:ext cx="1162757" cy="365761"/>
          </a:xfrm>
          <a:prstGeom prst="ellips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895" name="Le sombre piéton passe devant (i,j)"/>
          <p:cNvSpPr txBox="1"/>
          <p:nvPr/>
        </p:nvSpPr>
        <p:spPr>
          <a:xfrm>
            <a:off x="1686108" y="5734755"/>
            <a:ext cx="4068674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Le sombre piéton passe devant (i,j)</a:t>
            </a:r>
          </a:p>
        </p:txBody>
      </p:sp>
      <p:sp>
        <p:nvSpPr>
          <p:cNvPr id="1896" name="Line"/>
          <p:cNvSpPr/>
          <p:nvPr/>
        </p:nvSpPr>
        <p:spPr>
          <a:xfrm flipV="1">
            <a:off x="3075093" y="5540586"/>
            <a:ext cx="162561" cy="33866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3" grpId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99" name="Opérations inter-images.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Opérations inter-images.</a:t>
            </a:r>
          </a:p>
        </p:txBody>
      </p:sp>
      <p:sp>
        <p:nvSpPr>
          <p:cNvPr id="1900" name="Détection de mouvement"/>
          <p:cNvSpPr txBox="1"/>
          <p:nvPr/>
        </p:nvSpPr>
        <p:spPr>
          <a:xfrm>
            <a:off x="1410659" y="1530773"/>
            <a:ext cx="3206674" cy="80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Détection de mouvement</a:t>
            </a:r>
          </a:p>
        </p:txBody>
      </p:sp>
      <p:pic>
        <p:nvPicPr>
          <p:cNvPr id="1901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3413" y="3011875"/>
            <a:ext cx="5407379" cy="611859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902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71466" y="298026"/>
            <a:ext cx="3461175" cy="2275841"/>
          </a:xfrm>
          <a:prstGeom prst="rect">
            <a:avLst/>
          </a:prstGeom>
          <a:ln w="12700">
            <a:miter lim="400000"/>
          </a:ln>
        </p:spPr>
      </p:pic>
      <p:sp>
        <p:nvSpPr>
          <p:cNvPr id="1903" name="Circle"/>
          <p:cNvSpPr/>
          <p:nvPr/>
        </p:nvSpPr>
        <p:spPr>
          <a:xfrm>
            <a:off x="11230186" y="1977813"/>
            <a:ext cx="94828" cy="94827"/>
          </a:xfrm>
          <a:prstGeom prst="ellipse">
            <a:avLst/>
          </a:prstGeom>
          <a:solidFill>
            <a:srgbClr val="00CC99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904" name="Pixel « (i,j) »"/>
          <p:cNvSpPr txBox="1"/>
          <p:nvPr/>
        </p:nvSpPr>
        <p:spPr>
          <a:xfrm>
            <a:off x="10527565" y="2628053"/>
            <a:ext cx="1751284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Pixel « (i,j) »</a:t>
            </a:r>
          </a:p>
        </p:txBody>
      </p:sp>
      <p:sp>
        <p:nvSpPr>
          <p:cNvPr id="1905" name="Line"/>
          <p:cNvSpPr/>
          <p:nvPr/>
        </p:nvSpPr>
        <p:spPr>
          <a:xfrm flipH="1" flipV="1">
            <a:off x="11325013" y="2113279"/>
            <a:ext cx="243841" cy="54186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906" name="Bien sûr, la méthode de soustraction de fond fonctionne bien ssi :…"/>
          <p:cNvSpPr txBox="1"/>
          <p:nvPr/>
        </p:nvSpPr>
        <p:spPr>
          <a:xfrm>
            <a:off x="1595797" y="4088835"/>
            <a:ext cx="8104458" cy="286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marL="650240" indent="-650240"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Bien sûr, la méthode de soustraction de fond fonctionne bien </a:t>
            </a:r>
            <a:r>
              <a:rPr i="1"/>
              <a:t>ssi</a:t>
            </a:r>
            <a:r>
              <a:t> :</a:t>
            </a:r>
          </a:p>
          <a:p>
            <a:pPr marL="609600" indent="-609600" defTabSz="1300480">
              <a:spcBef>
                <a:spcPts val="0"/>
              </a:spcBef>
              <a:buClrTx/>
              <a:buSzPct val="100000"/>
              <a:buAutoNum type="arabicPeriod" startAt="1"/>
              <a:defRPr sz="2400">
                <a:solidFill>
                  <a:srgbClr val="000000"/>
                </a:solidFill>
              </a:defRPr>
            </a:pPr>
          </a:p>
          <a:p>
            <a:pPr marL="609600" indent="-609600" defTabSz="1300480">
              <a:spcBef>
                <a:spcPts val="0"/>
              </a:spcBef>
              <a:buClrTx/>
              <a:buSzPct val="100000"/>
              <a:buAutoNum type="arabicPeriod" startAt="1"/>
              <a:defRPr sz="2400">
                <a:solidFill>
                  <a:srgbClr val="000000"/>
                </a:solidFill>
              </a:defRPr>
            </a:pPr>
            <a:r>
              <a:t>B est connu;</a:t>
            </a:r>
          </a:p>
          <a:p>
            <a:pPr marL="609600" indent="-609600" defTabSz="1300480">
              <a:spcBef>
                <a:spcPts val="0"/>
              </a:spcBef>
              <a:buClrTx/>
              <a:buSzPct val="100000"/>
              <a:buAutoNum type="arabicPeriod" startAt="1"/>
              <a:defRPr sz="2400">
                <a:solidFill>
                  <a:srgbClr val="000000"/>
                </a:solidFill>
              </a:defRPr>
            </a:pPr>
            <a:r>
              <a:t>B est constant dans le temps;</a:t>
            </a:r>
          </a:p>
          <a:p>
            <a:pPr marL="609600" indent="-609600" defTabSz="1300480">
              <a:spcBef>
                <a:spcPts val="0"/>
              </a:spcBef>
              <a:buClrTx/>
              <a:buSzPct val="100000"/>
              <a:buAutoNum type="arabicPeriod" startAt="1"/>
              <a:defRPr sz="2400">
                <a:solidFill>
                  <a:srgbClr val="000000"/>
                </a:solidFill>
              </a:defRPr>
            </a:pPr>
            <a:r>
              <a:t>    n’est pas une séquence « trop bruitée »</a:t>
            </a:r>
            <a:r>
              <a:t>;</a:t>
            </a:r>
          </a:p>
          <a:p>
            <a:pPr marL="609600" indent="-609600" defTabSz="1300480">
              <a:spcBef>
                <a:spcPts val="0"/>
              </a:spcBef>
              <a:buClrTx/>
              <a:buSzPct val="100000"/>
              <a:buAutoNum type="arabicPeriod" startAt="1"/>
              <a:defRPr sz="2400">
                <a:solidFill>
                  <a:srgbClr val="000000"/>
                </a:solidFill>
              </a:defRPr>
            </a:pPr>
            <a:r>
              <a:t>l</a:t>
            </a:r>
            <a:r>
              <a:t>es objets du fond sont immobiles;</a:t>
            </a:r>
          </a:p>
          <a:p>
            <a:pPr marL="609600" indent="-609600" defTabSz="1300480">
              <a:spcBef>
                <a:spcPts val="0"/>
              </a:spcBef>
              <a:buClrTx/>
              <a:buSzPct val="100000"/>
              <a:buAutoNum type="arabicPeriod" startAt="1"/>
              <a:defRPr sz="2400">
                <a:solidFill>
                  <a:srgbClr val="000000"/>
                </a:solidFill>
              </a:defRPr>
            </a:pPr>
            <a:r>
              <a:t>l</a:t>
            </a:r>
            <a:r>
              <a:t>a caméra est parfaitement fixe;</a:t>
            </a:r>
          </a:p>
          <a:p>
            <a:pPr marL="609600" indent="-609600" defTabSz="1300480">
              <a:spcBef>
                <a:spcPts val="0"/>
              </a:spcBef>
              <a:buClrTx/>
              <a:buSzPct val="100000"/>
              <a:buAutoNum type="arabicPeriod" startAt="1"/>
              <a:defRPr sz="2400">
                <a:solidFill>
                  <a:srgbClr val="000000"/>
                </a:solidFill>
              </a:defRPr>
            </a:pPr>
            <a:r>
              <a:t>l</a:t>
            </a:r>
            <a:r>
              <a:t>es objets en mouvement ont une couleur différente du fond</a:t>
            </a:r>
            <a:r>
              <a:t>.</a:t>
            </a:r>
          </a:p>
        </p:txBody>
      </p:sp>
      <p:pic>
        <p:nvPicPr>
          <p:cNvPr id="1907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3224" y="5458742"/>
            <a:ext cx="354472" cy="478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lide Number"/>
          <p:cNvSpPr txBox="1"/>
          <p:nvPr>
            <p:ph type="sldNum" sz="quarter" idx="2"/>
          </p:nvPr>
        </p:nvSpPr>
        <p:spPr>
          <a:xfrm>
            <a:off x="11772392" y="8886613"/>
            <a:ext cx="2570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8" name="Transformations géométriques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Transformations géométriques</a:t>
            </a:r>
          </a:p>
        </p:txBody>
      </p:sp>
      <p:sp>
        <p:nvSpPr>
          <p:cNvPr id="149" name="Toute transformation géométrique est constituée de deux opérations de base:…"/>
          <p:cNvSpPr txBox="1"/>
          <p:nvPr/>
        </p:nvSpPr>
        <p:spPr>
          <a:xfrm>
            <a:off x="1017806" y="1490133"/>
            <a:ext cx="9474123" cy="148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Toute transformation géométrique est constituée de deux opérations de base</a:t>
            </a:r>
            <a:r>
              <a:t>: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1- </a:t>
            </a:r>
            <a:r>
              <a:rPr b="1"/>
              <a:t>transformation spatiale</a:t>
            </a:r>
            <a:r>
              <a:t>;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2- interpolation de niveaux de gris.</a:t>
            </a:r>
          </a:p>
        </p:txBody>
      </p:sp>
      <p:sp>
        <p:nvSpPr>
          <p:cNvPr id="150" name="Rectangle"/>
          <p:cNvSpPr/>
          <p:nvPr/>
        </p:nvSpPr>
        <p:spPr>
          <a:xfrm>
            <a:off x="3887893" y="3549226"/>
            <a:ext cx="1761068" cy="1666241"/>
          </a:xfrm>
          <a:prstGeom prst="rect">
            <a:avLst/>
          </a:prstGeom>
          <a:solidFill>
            <a:srgbClr val="CCCCFF"/>
          </a:solidFill>
          <a:ln w="25400">
            <a:solidFill>
              <a:srgbClr val="000000"/>
            </a:solidFill>
            <a:prstDash val="dash"/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51" name="Rectangle"/>
          <p:cNvSpPr/>
          <p:nvPr/>
        </p:nvSpPr>
        <p:spPr>
          <a:xfrm rot="2105191">
            <a:off x="7631289" y="3996266"/>
            <a:ext cx="1603023" cy="837637"/>
          </a:xfrm>
          <a:prstGeom prst="rect">
            <a:avLst/>
          </a:prstGeom>
          <a:solidFill>
            <a:srgbClr val="CCCCFF"/>
          </a:solidFill>
          <a:ln w="25400">
            <a:solidFill>
              <a:srgbClr val="000000"/>
            </a:solidFill>
            <a:prstDash val="dash"/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grpSp>
        <p:nvGrpSpPr>
          <p:cNvPr id="154" name="Group"/>
          <p:cNvGrpSpPr/>
          <p:nvPr/>
        </p:nvGrpSpPr>
        <p:grpSpPr>
          <a:xfrm>
            <a:off x="6204373" y="4402666"/>
            <a:ext cx="1016001" cy="1070188"/>
            <a:chOff x="0" y="0"/>
            <a:chExt cx="1016000" cy="1070186"/>
          </a:xfrm>
        </p:grpSpPr>
        <p:sp>
          <p:nvSpPr>
            <p:cNvPr id="152" name="Arrow"/>
            <p:cNvSpPr/>
            <p:nvPr/>
          </p:nvSpPr>
          <p:spPr>
            <a:xfrm>
              <a:off x="0" y="0"/>
              <a:ext cx="1016000" cy="1070187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B2B2B2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T.S."/>
            <p:cNvSpPr txBox="1"/>
            <p:nvPr/>
          </p:nvSpPr>
          <p:spPr>
            <a:xfrm>
              <a:off x="29246" y="237940"/>
              <a:ext cx="830508" cy="594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ctr">
              <a:spAutoFit/>
            </a:bodyPr>
            <a:lstStyle>
              <a:lvl1pPr algn="ctr"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lvl1pPr>
            </a:lstStyle>
            <a:p>
              <a:pPr/>
              <a:r>
                <a:t>T.S.</a:t>
              </a:r>
            </a:p>
          </p:txBody>
        </p:sp>
      </p:grpSp>
      <p:sp>
        <p:nvSpPr>
          <p:cNvPr id="155" name="f(x,y)"/>
          <p:cNvSpPr txBox="1"/>
          <p:nvPr/>
        </p:nvSpPr>
        <p:spPr>
          <a:xfrm>
            <a:off x="4431566" y="3145084"/>
            <a:ext cx="618590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1800">
                <a:solidFill>
                  <a:srgbClr val="000000"/>
                </a:solidFill>
              </a:defRPr>
            </a:lvl1pPr>
          </a:lstStyle>
          <a:p>
            <a:pPr/>
            <a:r>
              <a:t>f(x,y)</a:t>
            </a:r>
          </a:p>
        </p:txBody>
      </p:sp>
      <p:sp>
        <p:nvSpPr>
          <p:cNvPr id="156" name="f’(x,y)"/>
          <p:cNvSpPr txBox="1"/>
          <p:nvPr/>
        </p:nvSpPr>
        <p:spPr>
          <a:xfrm>
            <a:off x="8156899" y="3131537"/>
            <a:ext cx="715700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1800">
                <a:solidFill>
                  <a:srgbClr val="000000"/>
                </a:solidFill>
              </a:defRPr>
            </a:lvl1pPr>
          </a:lstStyle>
          <a:p>
            <a:pPr/>
            <a:r>
              <a:t>f’(x,y)</a:t>
            </a:r>
          </a:p>
        </p:txBody>
      </p:sp>
      <p:sp>
        <p:nvSpPr>
          <p:cNvPr id="157" name="Oval"/>
          <p:cNvSpPr/>
          <p:nvPr/>
        </p:nvSpPr>
        <p:spPr>
          <a:xfrm>
            <a:off x="5161279" y="3901440"/>
            <a:ext cx="94828" cy="108374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58" name="Oval"/>
          <p:cNvSpPr/>
          <p:nvPr/>
        </p:nvSpPr>
        <p:spPr>
          <a:xfrm>
            <a:off x="8927253" y="4538133"/>
            <a:ext cx="94828" cy="108374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59" name="(i,j)"/>
          <p:cNvSpPr txBox="1"/>
          <p:nvPr/>
        </p:nvSpPr>
        <p:spPr>
          <a:xfrm>
            <a:off x="4935050" y="3942079"/>
            <a:ext cx="479175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1800">
                <a:solidFill>
                  <a:srgbClr val="000000"/>
                </a:solidFill>
              </a:defRPr>
            </a:lvl1pPr>
          </a:lstStyle>
          <a:p>
            <a:pPr/>
            <a:r>
              <a:t>(i,j)</a:t>
            </a:r>
          </a:p>
        </p:txBody>
      </p:sp>
      <p:sp>
        <p:nvSpPr>
          <p:cNvPr id="160" name="(i’,j’)"/>
          <p:cNvSpPr txBox="1"/>
          <p:nvPr/>
        </p:nvSpPr>
        <p:spPr>
          <a:xfrm>
            <a:off x="8416544" y="4565226"/>
            <a:ext cx="631426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1800">
                <a:solidFill>
                  <a:srgbClr val="000000"/>
                </a:solidFill>
              </a:defRPr>
            </a:lvl1pPr>
          </a:lstStyle>
          <a:p>
            <a:pPr/>
            <a:r>
              <a:t>(i’,j’)</a:t>
            </a:r>
          </a:p>
        </p:txBody>
      </p:sp>
      <p:sp>
        <p:nvSpPr>
          <p:cNvPr id="161" name="Line"/>
          <p:cNvSpPr/>
          <p:nvPr/>
        </p:nvSpPr>
        <p:spPr>
          <a:xfrm>
            <a:off x="5350933" y="3747659"/>
            <a:ext cx="3359574" cy="695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986" fill="norm" stroke="1" extrusionOk="0">
                <a:moveTo>
                  <a:pt x="0" y="4808"/>
                </a:moveTo>
                <a:cubicBezTo>
                  <a:pt x="4515" y="1564"/>
                  <a:pt x="9029" y="-1614"/>
                  <a:pt x="12629" y="916"/>
                </a:cubicBezTo>
                <a:cubicBezTo>
                  <a:pt x="16229" y="3445"/>
                  <a:pt x="18915" y="11683"/>
                  <a:pt x="21600" y="19986"/>
                </a:cubicBez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grpSp>
        <p:nvGrpSpPr>
          <p:cNvPr id="174" name="Group"/>
          <p:cNvGrpSpPr/>
          <p:nvPr/>
        </p:nvGrpSpPr>
        <p:grpSpPr>
          <a:xfrm>
            <a:off x="1178559" y="5786684"/>
            <a:ext cx="10268375" cy="3777263"/>
            <a:chOff x="0" y="0"/>
            <a:chExt cx="10268373" cy="3777262"/>
          </a:xfrm>
        </p:grpSpPr>
        <p:pic>
          <p:nvPicPr>
            <p:cNvPr id="162" name="image.png" descr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574258" y="0"/>
              <a:ext cx="2734169" cy="27341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image.png" descr="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864035" y="826346"/>
              <a:ext cx="1106312" cy="9776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0" name="Group"/>
            <p:cNvGrpSpPr/>
            <p:nvPr/>
          </p:nvGrpSpPr>
          <p:grpSpPr>
            <a:xfrm>
              <a:off x="-1" y="4515"/>
              <a:ext cx="2932855" cy="3481799"/>
              <a:chOff x="0" y="0"/>
              <a:chExt cx="2932853" cy="3481797"/>
            </a:xfrm>
          </p:grpSpPr>
          <p:sp>
            <p:nvSpPr>
              <p:cNvPr id="164" name="Rectangle"/>
              <p:cNvSpPr/>
              <p:nvPr/>
            </p:nvSpPr>
            <p:spPr>
              <a:xfrm>
                <a:off x="0" y="401658"/>
                <a:ext cx="2483805" cy="2174310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dash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5" name="image.png" descr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45541" y="0"/>
                <a:ext cx="2487313" cy="21778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6" name="Line"/>
              <p:cNvSpPr/>
              <p:nvPr/>
            </p:nvSpPr>
            <p:spPr>
              <a:xfrm flipV="1">
                <a:off x="21049" y="58909"/>
                <a:ext cx="368362" cy="33203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7" name="Line"/>
              <p:cNvSpPr/>
              <p:nvPr/>
            </p:nvSpPr>
            <p:spPr>
              <a:xfrm flipV="1">
                <a:off x="52623" y="2201086"/>
                <a:ext cx="368361" cy="332039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8" name="Line"/>
              <p:cNvSpPr/>
              <p:nvPr/>
            </p:nvSpPr>
            <p:spPr>
              <a:xfrm flipV="1">
                <a:off x="2504853" y="2168954"/>
                <a:ext cx="368362" cy="332038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9" name="Translation"/>
              <p:cNvSpPr/>
              <p:nvPr/>
            </p:nvSpPr>
            <p:spPr>
              <a:xfrm>
                <a:off x="847352" y="2211797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1300480">
                  <a:spcBef>
                    <a:spcPts val="0"/>
                  </a:spcBef>
                  <a:buClrTx/>
                  <a:defRPr sz="1600">
                    <a:solidFill>
                      <a:srgbClr val="000000"/>
                    </a:solidFill>
                  </a:defRPr>
                </a:lvl1pPr>
              </a:lstStyle>
              <a:p>
                <a:pPr/>
                <a:r>
                  <a:t>Translation</a:t>
                </a:r>
              </a:p>
            </p:txBody>
          </p:sp>
        </p:grpSp>
        <p:pic>
          <p:nvPicPr>
            <p:cNvPr id="171" name="image.pdf" descr="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27377" y="2537742"/>
              <a:ext cx="2492588" cy="12395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image.pdf" descr="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518595" y="2623537"/>
              <a:ext cx="1749779" cy="1067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image.pdf" descr="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068515" y="2607733"/>
              <a:ext cx="3635023" cy="1067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" grpId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10" name="crop_bad_002" descr="crop_bad_00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68462" y="207715"/>
            <a:ext cx="2833512" cy="2833512"/>
          </a:xfrm>
          <a:prstGeom prst="rect">
            <a:avLst/>
          </a:prstGeom>
          <a:ln w="12700">
            <a:miter lim="400000"/>
          </a:ln>
        </p:spPr>
      </p:pic>
      <p:sp>
        <p:nvSpPr>
          <p:cNvPr id="1911" name="Opérations inter-images.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Opérations inter-images.</a:t>
            </a:r>
          </a:p>
        </p:txBody>
      </p:sp>
      <p:sp>
        <p:nvSpPr>
          <p:cNvPr id="1912" name="Détection de mouvement…"/>
          <p:cNvSpPr txBox="1"/>
          <p:nvPr/>
        </p:nvSpPr>
        <p:spPr>
          <a:xfrm>
            <a:off x="1410659" y="1530773"/>
            <a:ext cx="5906713" cy="114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Détection de mouvement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1. Que faire si B est inconnu?  Il faut l’estimer!</a:t>
            </a:r>
          </a:p>
        </p:txBody>
      </p:sp>
      <p:grpSp>
        <p:nvGrpSpPr>
          <p:cNvPr id="1916" name="Group"/>
          <p:cNvGrpSpPr/>
          <p:nvPr/>
        </p:nvGrpSpPr>
        <p:grpSpPr>
          <a:xfrm>
            <a:off x="9010339" y="2032000"/>
            <a:ext cx="1926337" cy="2297289"/>
            <a:chOff x="0" y="0"/>
            <a:chExt cx="1926336" cy="2297288"/>
          </a:xfrm>
        </p:grpSpPr>
        <p:sp>
          <p:nvSpPr>
            <p:cNvPr id="1913" name="Oval"/>
            <p:cNvSpPr/>
            <p:nvPr/>
          </p:nvSpPr>
          <p:spPr>
            <a:xfrm>
              <a:off x="1788611" y="0"/>
              <a:ext cx="137726" cy="128694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Pixel « (i,j) »"/>
            <p:cNvSpPr/>
            <p:nvPr/>
          </p:nvSpPr>
          <p:spPr>
            <a:xfrm>
              <a:off x="0" y="1027288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lvl1pPr>
            </a:lstStyle>
            <a:p>
              <a:pPr/>
              <a:r>
                <a:t>Pixel « (i,j) »</a:t>
              </a:r>
            </a:p>
          </p:txBody>
        </p:sp>
        <p:sp>
          <p:nvSpPr>
            <p:cNvPr id="1915" name="Line"/>
            <p:cNvSpPr/>
            <p:nvPr/>
          </p:nvSpPr>
          <p:spPr>
            <a:xfrm flipV="1">
              <a:off x="1377696" y="216746"/>
              <a:ext cx="358987" cy="8918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22" name="Group"/>
          <p:cNvGrpSpPr/>
          <p:nvPr/>
        </p:nvGrpSpPr>
        <p:grpSpPr>
          <a:xfrm>
            <a:off x="2659210" y="3095413"/>
            <a:ext cx="6374837" cy="3670019"/>
            <a:chOff x="0" y="0"/>
            <a:chExt cx="6374835" cy="3670017"/>
          </a:xfrm>
        </p:grpSpPr>
        <p:sp>
          <p:nvSpPr>
            <p:cNvPr id="1917" name="Line"/>
            <p:cNvSpPr/>
            <p:nvPr/>
          </p:nvSpPr>
          <p:spPr>
            <a:xfrm>
              <a:off x="411367" y="399626"/>
              <a:ext cx="5156765" cy="1934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Distribution temporelle du…"/>
            <p:cNvSpPr/>
            <p:nvPr/>
          </p:nvSpPr>
          <p:spPr>
            <a:xfrm>
              <a:off x="3055224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ctr" defTabSz="1300480">
                <a:spcBef>
                  <a:spcPts val="0"/>
                </a:spcBef>
                <a:buClrTx/>
                <a:defRPr sz="1600">
                  <a:solidFill>
                    <a:srgbClr val="000000"/>
                  </a:solidFill>
                </a:defRPr>
              </a:pPr>
              <a:r>
                <a:t>Distribution temporelle du </a:t>
              </a:r>
            </a:p>
            <a:p>
              <a:pPr algn="ctr" defTabSz="1300480">
                <a:spcBef>
                  <a:spcPts val="0"/>
                </a:spcBef>
                <a:buClrTx/>
                <a:defRPr sz="1600">
                  <a:solidFill>
                    <a:srgbClr val="000000"/>
                  </a:solidFill>
                </a:defRPr>
              </a:pPr>
              <a:r>
                <a:t>Pixel « (i,j) »</a:t>
              </a:r>
            </a:p>
          </p:txBody>
        </p:sp>
        <p:sp>
          <p:nvSpPr>
            <p:cNvPr id="1919" name="Temps"/>
            <p:cNvSpPr/>
            <p:nvPr/>
          </p:nvSpPr>
          <p:spPr>
            <a:xfrm>
              <a:off x="5104835" y="240001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sz="1600">
                  <a:solidFill>
                    <a:srgbClr val="000000"/>
                  </a:solidFill>
                </a:defRPr>
              </a:lvl1pPr>
            </a:lstStyle>
            <a:p>
              <a:pPr/>
              <a:r>
                <a:t>Temps</a:t>
              </a:r>
            </a:p>
          </p:txBody>
        </p:sp>
        <p:sp>
          <p:nvSpPr>
            <p:cNvPr id="1920" name="It(i,j)"/>
            <p:cNvSpPr/>
            <p:nvPr/>
          </p:nvSpPr>
          <p:spPr>
            <a:xfrm>
              <a:off x="0" y="164817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i="1" sz="1600">
                  <a:solidFill>
                    <a:srgbClr val="000000"/>
                  </a:solidFill>
                </a:defRPr>
              </a:lvl1pPr>
            </a:lstStyle>
            <a:p>
              <a:pPr/>
              <a:r>
                <a:t>It(i,j)</a:t>
              </a:r>
            </a:p>
          </p:txBody>
        </p:sp>
        <p:sp>
          <p:nvSpPr>
            <p:cNvPr id="1921" name="Line"/>
            <p:cNvSpPr/>
            <p:nvPr/>
          </p:nvSpPr>
          <p:spPr>
            <a:xfrm flipH="1" rot="10800000">
              <a:off x="456522" y="1049866"/>
              <a:ext cx="4890348" cy="149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2343"/>
                  </a:moveTo>
                  <a:lnTo>
                    <a:pt x="2627" y="3086"/>
                  </a:lnTo>
                  <a:lnTo>
                    <a:pt x="5838" y="21600"/>
                  </a:lnTo>
                  <a:lnTo>
                    <a:pt x="9341" y="12343"/>
                  </a:lnTo>
                  <a:lnTo>
                    <a:pt x="12259" y="18514"/>
                  </a:lnTo>
                  <a:lnTo>
                    <a:pt x="14886" y="0"/>
                  </a:lnTo>
                  <a:lnTo>
                    <a:pt x="15470" y="21600"/>
                  </a:lnTo>
                  <a:lnTo>
                    <a:pt x="18681" y="12343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29" name="Group"/>
          <p:cNvGrpSpPr/>
          <p:nvPr/>
        </p:nvGrpSpPr>
        <p:grpSpPr>
          <a:xfrm>
            <a:off x="1706428" y="4045937"/>
            <a:ext cx="4764363" cy="4110286"/>
            <a:chOff x="0" y="0"/>
            <a:chExt cx="4764362" cy="4110284"/>
          </a:xfrm>
        </p:grpSpPr>
        <p:grpSp>
          <p:nvGrpSpPr>
            <p:cNvPr id="1925" name="Group"/>
            <p:cNvGrpSpPr/>
            <p:nvPr/>
          </p:nvGrpSpPr>
          <p:grpSpPr>
            <a:xfrm>
              <a:off x="58702" y="0"/>
              <a:ext cx="1391243" cy="1270000"/>
              <a:chOff x="0" y="0"/>
              <a:chExt cx="1391242" cy="1270000"/>
            </a:xfrm>
          </p:grpSpPr>
          <p:sp>
            <p:nvSpPr>
              <p:cNvPr id="1923" name="Line"/>
              <p:cNvSpPr/>
              <p:nvPr/>
            </p:nvSpPr>
            <p:spPr>
              <a:xfrm>
                <a:off x="1147402" y="207715"/>
                <a:ext cx="243841" cy="1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24" name="B(i,j) moyen"/>
              <p:cNvSpPr/>
              <p:nvPr/>
            </p:nvSpPr>
            <p:spPr>
              <a:xfrm>
                <a:off x="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1300480">
                  <a:spcBef>
                    <a:spcPts val="0"/>
                  </a:spcBef>
                  <a:buClrTx/>
                  <a:defRPr i="1" sz="1600">
                    <a:solidFill>
                      <a:srgbClr val="000000"/>
                    </a:solidFill>
                  </a:defRPr>
                </a:lvl1pPr>
              </a:lstStyle>
              <a:p>
                <a:pPr/>
                <a:r>
                  <a:t>B(i,j) moyen</a:t>
                </a:r>
              </a:p>
            </p:txBody>
          </p:sp>
        </p:grpSp>
        <p:grpSp>
          <p:nvGrpSpPr>
            <p:cNvPr id="1928" name="Group"/>
            <p:cNvGrpSpPr/>
            <p:nvPr/>
          </p:nvGrpSpPr>
          <p:grpSpPr>
            <a:xfrm>
              <a:off x="0" y="1542062"/>
              <a:ext cx="4764363" cy="2568223"/>
              <a:chOff x="0" y="0"/>
              <a:chExt cx="4764362" cy="2568222"/>
            </a:xfrm>
          </p:grpSpPr>
          <p:sp>
            <p:nvSpPr>
              <p:cNvPr id="1926" name="Pour estimer B à partir d’un séquence vidéo, il faut, pour chaque pixel de la séquence,…"/>
              <p:cNvSpPr/>
              <p:nvPr/>
            </p:nvSpPr>
            <p:spPr>
              <a:xfrm>
                <a:off x="0" y="1298222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/>
              <a:p>
                <a:pPr marL="650240" indent="-650240" defTabSz="1300480">
                  <a:spcBef>
                    <a:spcPts val="0"/>
                  </a:spcBef>
                  <a:buClrTx/>
                  <a:defRPr sz="2200">
                    <a:solidFill>
                      <a:srgbClr val="000000"/>
                    </a:solidFill>
                  </a:defRPr>
                </a:pPr>
                <a:r>
                  <a:t>Pour estimer B à partir d’un séquence vidéo, il faut, pour chaque pixel de la séquenc</a:t>
                </a:r>
                <a:r>
                  <a:t>e</a:t>
                </a:r>
                <a:r>
                  <a:t>, </a:t>
                </a:r>
              </a:p>
              <a:p>
                <a:pPr marL="650240" indent="-650240" defTabSz="1300480">
                  <a:spcBef>
                    <a:spcPts val="0"/>
                  </a:spcBef>
                  <a:buClrTx/>
                  <a:defRPr sz="2200">
                    <a:solidFill>
                      <a:srgbClr val="000000"/>
                    </a:solidFill>
                  </a:defRPr>
                </a:pPr>
                <a:r>
                  <a:t>distinguer la couleur</a:t>
                </a:r>
                <a:r>
                  <a:t>/l</a:t>
                </a:r>
                <a:r>
                  <a:t>’intensité du fond de la couleur des objets en mouvement</a:t>
                </a:r>
              </a:p>
              <a:p>
                <a:pPr marL="650240" indent="-650240" defTabSz="1300480">
                  <a:spcBef>
                    <a:spcPts val="0"/>
                  </a:spcBef>
                  <a:buClrTx/>
                  <a:defRPr sz="2200">
                    <a:solidFill>
                      <a:srgbClr val="000000"/>
                    </a:solidFill>
                  </a:defRPr>
                </a:pPr>
                <a:r>
                  <a:t>et des erreurs de transmission.   Pour ce faire, on peut</a:t>
                </a:r>
              </a:p>
              <a:p>
                <a:pPr marL="628650" indent="-628650" defTabSz="1300480">
                  <a:spcBef>
                    <a:spcPts val="0"/>
                  </a:spcBef>
                  <a:buClrTx/>
                  <a:buSzPct val="100000"/>
                  <a:buAutoNum type="arabicPeriod" startAt="1"/>
                  <a:defRPr sz="2200">
                    <a:solidFill>
                      <a:srgbClr val="000000"/>
                    </a:solidFill>
                  </a:defRPr>
                </a:pPr>
              </a:p>
              <a:p>
                <a:pPr marL="628650" indent="-628650" defTabSz="1300480">
                  <a:spcBef>
                    <a:spcPts val="0"/>
                  </a:spcBef>
                  <a:buClrTx/>
                  <a:buSzPct val="100000"/>
                  <a:buAutoNum type="arabicPeriod" startAt="1"/>
                  <a:defRPr sz="2200">
                    <a:solidFill>
                      <a:srgbClr val="000000"/>
                    </a:solidFill>
                  </a:defRPr>
                </a:pPr>
                <a:r>
                  <a:t>Prendre la moyenne</a:t>
                </a:r>
              </a:p>
              <a:p>
                <a:pPr marL="628650" indent="-628650" defTabSz="1300480">
                  <a:spcBef>
                    <a:spcPts val="0"/>
                  </a:spcBef>
                  <a:buClrTx/>
                  <a:buSzPct val="100000"/>
                  <a:buAutoNum type="arabicPeriod" startAt="1"/>
                  <a:defRPr sz="2200">
                    <a:solidFill>
                      <a:srgbClr val="000000"/>
                    </a:solidFill>
                  </a:defRPr>
                </a:pPr>
                <a:r>
                  <a:t>Prendre la médiane.</a:t>
                </a:r>
              </a:p>
            </p:txBody>
          </p:sp>
          <p:pic>
            <p:nvPicPr>
              <p:cNvPr id="1927" name="image.pdf" descr="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213073" y="0"/>
                <a:ext cx="2551290" cy="948267"/>
              </a:xfrm>
              <a:prstGeom prst="rect">
                <a:avLst/>
              </a:prstGeom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2" grpId="1"/>
      <p:bldP build="whole" bldLvl="1" animBg="1" rev="0" advAuto="0" spid="1929" grpId="2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32" name="crop_bad_002" descr="crop_bad_00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68462" y="207715"/>
            <a:ext cx="2833512" cy="2833512"/>
          </a:xfrm>
          <a:prstGeom prst="rect">
            <a:avLst/>
          </a:prstGeom>
          <a:ln w="12700">
            <a:miter lim="400000"/>
          </a:ln>
        </p:spPr>
      </p:pic>
      <p:sp>
        <p:nvSpPr>
          <p:cNvPr id="1933" name="Opérations inter-images.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Opérations inter-images.</a:t>
            </a:r>
          </a:p>
        </p:txBody>
      </p:sp>
      <p:sp>
        <p:nvSpPr>
          <p:cNvPr id="1934" name="Détection de mouvement…"/>
          <p:cNvSpPr txBox="1"/>
          <p:nvPr/>
        </p:nvSpPr>
        <p:spPr>
          <a:xfrm>
            <a:off x="1410659" y="1530773"/>
            <a:ext cx="5906713" cy="114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Détection de mouvement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1. Que faire si B est inconnu?  Il faut l’estimer!</a:t>
            </a:r>
          </a:p>
        </p:txBody>
      </p:sp>
      <p:grpSp>
        <p:nvGrpSpPr>
          <p:cNvPr id="1938" name="Group"/>
          <p:cNvGrpSpPr/>
          <p:nvPr/>
        </p:nvGrpSpPr>
        <p:grpSpPr>
          <a:xfrm>
            <a:off x="9714765" y="2018453"/>
            <a:ext cx="1926337" cy="2297290"/>
            <a:chOff x="0" y="0"/>
            <a:chExt cx="1926336" cy="2297288"/>
          </a:xfrm>
        </p:grpSpPr>
        <p:sp>
          <p:nvSpPr>
            <p:cNvPr id="1935" name="Oval"/>
            <p:cNvSpPr/>
            <p:nvPr/>
          </p:nvSpPr>
          <p:spPr>
            <a:xfrm>
              <a:off x="1788611" y="0"/>
              <a:ext cx="137726" cy="128694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Pixel « (i,j) »"/>
            <p:cNvSpPr/>
            <p:nvPr/>
          </p:nvSpPr>
          <p:spPr>
            <a:xfrm>
              <a:off x="0" y="1027288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lvl1pPr>
            </a:lstStyle>
            <a:p>
              <a:pPr/>
              <a:r>
                <a:t>Pixel « (i,j) »</a:t>
              </a:r>
            </a:p>
          </p:txBody>
        </p:sp>
        <p:sp>
          <p:nvSpPr>
            <p:cNvPr id="1937" name="Line"/>
            <p:cNvSpPr/>
            <p:nvPr/>
          </p:nvSpPr>
          <p:spPr>
            <a:xfrm flipV="1">
              <a:off x="1377696" y="216746"/>
              <a:ext cx="358987" cy="8918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59" name="Group"/>
          <p:cNvGrpSpPr/>
          <p:nvPr/>
        </p:nvGrpSpPr>
        <p:grpSpPr>
          <a:xfrm>
            <a:off x="837183" y="3095413"/>
            <a:ext cx="8720668" cy="4268330"/>
            <a:chOff x="0" y="0"/>
            <a:chExt cx="8720666" cy="4268329"/>
          </a:xfrm>
        </p:grpSpPr>
        <p:sp>
          <p:nvSpPr>
            <p:cNvPr id="1939" name="Line"/>
            <p:cNvSpPr/>
            <p:nvPr/>
          </p:nvSpPr>
          <p:spPr>
            <a:xfrm>
              <a:off x="2233393" y="399626"/>
              <a:ext cx="5156766" cy="1934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Distribution temporelle du…"/>
            <p:cNvSpPr/>
            <p:nvPr/>
          </p:nvSpPr>
          <p:spPr>
            <a:xfrm>
              <a:off x="487725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ctr" defTabSz="1300480">
                <a:spcBef>
                  <a:spcPts val="0"/>
                </a:spcBef>
                <a:buClrTx/>
                <a:defRPr sz="1600">
                  <a:solidFill>
                    <a:srgbClr val="000000"/>
                  </a:solidFill>
                </a:defRPr>
              </a:pPr>
              <a:r>
                <a:t>Distribution temporelle du </a:t>
              </a:r>
            </a:p>
            <a:p>
              <a:pPr algn="ctr" defTabSz="1300480">
                <a:spcBef>
                  <a:spcPts val="0"/>
                </a:spcBef>
                <a:buClrTx/>
                <a:defRPr sz="1600">
                  <a:solidFill>
                    <a:srgbClr val="000000"/>
                  </a:solidFill>
                </a:defRPr>
              </a:pPr>
              <a:r>
                <a:t>Pixel « (i,j) »</a:t>
              </a:r>
            </a:p>
          </p:txBody>
        </p:sp>
        <p:sp>
          <p:nvSpPr>
            <p:cNvPr id="1941" name="Temps"/>
            <p:cNvSpPr/>
            <p:nvPr/>
          </p:nvSpPr>
          <p:spPr>
            <a:xfrm>
              <a:off x="6926862" y="240001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sz="1600">
                  <a:solidFill>
                    <a:srgbClr val="000000"/>
                  </a:solidFill>
                </a:defRPr>
              </a:lvl1pPr>
            </a:lstStyle>
            <a:p>
              <a:pPr/>
              <a:r>
                <a:t>Temps</a:t>
              </a:r>
            </a:p>
          </p:txBody>
        </p:sp>
        <p:sp>
          <p:nvSpPr>
            <p:cNvPr id="1942" name="It(i,j)"/>
            <p:cNvSpPr/>
            <p:nvPr/>
          </p:nvSpPr>
          <p:spPr>
            <a:xfrm>
              <a:off x="1822026" y="16481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i="1" sz="1600">
                  <a:solidFill>
                    <a:srgbClr val="000000"/>
                  </a:solidFill>
                </a:defRPr>
              </a:lvl1pPr>
            </a:lstStyle>
            <a:p>
              <a:pPr/>
              <a:r>
                <a:t>It(i,j)</a:t>
              </a:r>
            </a:p>
          </p:txBody>
        </p:sp>
        <p:sp>
          <p:nvSpPr>
            <p:cNvPr id="1943" name="Voitures sombres"/>
            <p:cNvSpPr/>
            <p:nvPr/>
          </p:nvSpPr>
          <p:spPr>
            <a:xfrm>
              <a:off x="3264746" y="299832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lvl1pPr>
            </a:lstStyle>
            <a:p>
              <a:pPr/>
              <a:r>
                <a:t>Voitures sombres</a:t>
              </a:r>
            </a:p>
          </p:txBody>
        </p:sp>
        <p:sp>
          <p:nvSpPr>
            <p:cNvPr id="1944" name="Line"/>
            <p:cNvSpPr/>
            <p:nvPr/>
          </p:nvSpPr>
          <p:spPr>
            <a:xfrm flipH="1" flipV="1">
              <a:off x="4960789" y="2567093"/>
              <a:ext cx="108374" cy="60960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Voiture claire"/>
            <p:cNvSpPr/>
            <p:nvPr/>
          </p:nvSpPr>
          <p:spPr>
            <a:xfrm>
              <a:off x="0" y="65475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lvl1pPr>
            </a:lstStyle>
            <a:p>
              <a:pPr/>
              <a:r>
                <a:t>Voiture claire</a:t>
              </a:r>
            </a:p>
          </p:txBody>
        </p:sp>
        <p:sp>
          <p:nvSpPr>
            <p:cNvPr id="1946" name="Line"/>
            <p:cNvSpPr/>
            <p:nvPr/>
          </p:nvSpPr>
          <p:spPr>
            <a:xfrm flipV="1">
              <a:off x="1885696" y="887306"/>
              <a:ext cx="1137921" cy="8128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955" name="Group"/>
            <p:cNvGrpSpPr/>
            <p:nvPr/>
          </p:nvGrpSpPr>
          <p:grpSpPr>
            <a:xfrm>
              <a:off x="2251456" y="548639"/>
              <a:ext cx="3914987" cy="2614508"/>
              <a:chOff x="0" y="0"/>
              <a:chExt cx="3914986" cy="2614506"/>
            </a:xfrm>
          </p:grpSpPr>
          <p:sp>
            <p:nvSpPr>
              <p:cNvPr id="1947" name="Line"/>
              <p:cNvSpPr/>
              <p:nvPr/>
            </p:nvSpPr>
            <p:spPr>
              <a:xfrm>
                <a:off x="0" y="27093"/>
                <a:ext cx="3914987" cy="1720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9694"/>
                    </a:moveTo>
                    <a:lnTo>
                      <a:pt x="525" y="9184"/>
                    </a:lnTo>
                    <a:lnTo>
                      <a:pt x="1168" y="10375"/>
                    </a:lnTo>
                    <a:lnTo>
                      <a:pt x="1693" y="9865"/>
                    </a:lnTo>
                    <a:lnTo>
                      <a:pt x="2043" y="20580"/>
                    </a:lnTo>
                    <a:lnTo>
                      <a:pt x="2335" y="19559"/>
                    </a:lnTo>
                    <a:lnTo>
                      <a:pt x="2919" y="20239"/>
                    </a:lnTo>
                    <a:lnTo>
                      <a:pt x="3328" y="19899"/>
                    </a:lnTo>
                    <a:lnTo>
                      <a:pt x="3678" y="20409"/>
                    </a:lnTo>
                    <a:lnTo>
                      <a:pt x="4028" y="9354"/>
                    </a:lnTo>
                    <a:lnTo>
                      <a:pt x="4787" y="10035"/>
                    </a:lnTo>
                    <a:lnTo>
                      <a:pt x="5196" y="10375"/>
                    </a:lnTo>
                    <a:lnTo>
                      <a:pt x="5838" y="9694"/>
                    </a:lnTo>
                    <a:lnTo>
                      <a:pt x="6480" y="1020"/>
                    </a:lnTo>
                    <a:lnTo>
                      <a:pt x="6772" y="1701"/>
                    </a:lnTo>
                    <a:lnTo>
                      <a:pt x="7297" y="1701"/>
                    </a:lnTo>
                    <a:lnTo>
                      <a:pt x="7998" y="1871"/>
                    </a:lnTo>
                    <a:lnTo>
                      <a:pt x="8173" y="10375"/>
                    </a:lnTo>
                    <a:lnTo>
                      <a:pt x="8757" y="9694"/>
                    </a:lnTo>
                    <a:lnTo>
                      <a:pt x="9341" y="10375"/>
                    </a:lnTo>
                    <a:lnTo>
                      <a:pt x="9983" y="9865"/>
                    </a:lnTo>
                    <a:lnTo>
                      <a:pt x="10333" y="21260"/>
                    </a:lnTo>
                    <a:lnTo>
                      <a:pt x="11209" y="20750"/>
                    </a:lnTo>
                    <a:lnTo>
                      <a:pt x="11442" y="21600"/>
                    </a:lnTo>
                    <a:lnTo>
                      <a:pt x="11909" y="20920"/>
                    </a:lnTo>
                    <a:lnTo>
                      <a:pt x="12318" y="8674"/>
                    </a:lnTo>
                    <a:lnTo>
                      <a:pt x="12551" y="9524"/>
                    </a:lnTo>
                    <a:lnTo>
                      <a:pt x="12960" y="9014"/>
                    </a:lnTo>
                    <a:lnTo>
                      <a:pt x="13252" y="10035"/>
                    </a:lnTo>
                    <a:lnTo>
                      <a:pt x="13836" y="9354"/>
                    </a:lnTo>
                    <a:lnTo>
                      <a:pt x="14478" y="9014"/>
                    </a:lnTo>
                    <a:lnTo>
                      <a:pt x="14828" y="21600"/>
                    </a:lnTo>
                    <a:lnTo>
                      <a:pt x="15354" y="20580"/>
                    </a:lnTo>
                    <a:lnTo>
                      <a:pt x="15821" y="20920"/>
                    </a:lnTo>
                    <a:lnTo>
                      <a:pt x="16112" y="19899"/>
                    </a:lnTo>
                    <a:lnTo>
                      <a:pt x="16288" y="20920"/>
                    </a:lnTo>
                    <a:lnTo>
                      <a:pt x="16638" y="8504"/>
                    </a:lnTo>
                    <a:lnTo>
                      <a:pt x="17630" y="8844"/>
                    </a:lnTo>
                    <a:lnTo>
                      <a:pt x="17981" y="9694"/>
                    </a:lnTo>
                    <a:lnTo>
                      <a:pt x="18681" y="9014"/>
                    </a:lnTo>
                    <a:lnTo>
                      <a:pt x="19090" y="9354"/>
                    </a:lnTo>
                    <a:lnTo>
                      <a:pt x="19206" y="0"/>
                    </a:lnTo>
                    <a:lnTo>
                      <a:pt x="19323" y="19899"/>
                    </a:lnTo>
                    <a:lnTo>
                      <a:pt x="19674" y="1871"/>
                    </a:lnTo>
                    <a:lnTo>
                      <a:pt x="19732" y="9014"/>
                    </a:lnTo>
                    <a:lnTo>
                      <a:pt x="19907" y="13436"/>
                    </a:lnTo>
                    <a:lnTo>
                      <a:pt x="20082" y="7654"/>
                    </a:lnTo>
                    <a:lnTo>
                      <a:pt x="20199" y="9184"/>
                    </a:lnTo>
                    <a:lnTo>
                      <a:pt x="21016" y="8504"/>
                    </a:lnTo>
                    <a:lnTo>
                      <a:pt x="21600" y="8504"/>
                    </a:ln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8" name="Oval"/>
              <p:cNvSpPr/>
              <p:nvPr/>
            </p:nvSpPr>
            <p:spPr>
              <a:xfrm>
                <a:off x="190458" y="1354666"/>
                <a:ext cx="634864" cy="568961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9" name="Oval"/>
              <p:cNvSpPr/>
              <p:nvPr/>
            </p:nvSpPr>
            <p:spPr>
              <a:xfrm>
                <a:off x="1682386" y="1408853"/>
                <a:ext cx="634863" cy="568961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50" name="Oval"/>
              <p:cNvSpPr/>
              <p:nvPr/>
            </p:nvSpPr>
            <p:spPr>
              <a:xfrm>
                <a:off x="2507707" y="1408853"/>
                <a:ext cx="634864" cy="568961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51" name="Line"/>
              <p:cNvSpPr/>
              <p:nvPr/>
            </p:nvSpPr>
            <p:spPr>
              <a:xfrm flipH="1" flipV="1">
                <a:off x="740673" y="1991359"/>
                <a:ext cx="380918" cy="51477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52" name="Line"/>
              <p:cNvSpPr/>
              <p:nvPr/>
            </p:nvSpPr>
            <p:spPr>
              <a:xfrm flipV="1">
                <a:off x="1724710" y="2059093"/>
                <a:ext cx="190460" cy="555414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53" name="Oval"/>
              <p:cNvSpPr/>
              <p:nvPr/>
            </p:nvSpPr>
            <p:spPr>
              <a:xfrm>
                <a:off x="973456" y="0"/>
                <a:ext cx="634863" cy="568960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54" name="Oval"/>
              <p:cNvSpPr/>
              <p:nvPr/>
            </p:nvSpPr>
            <p:spPr>
              <a:xfrm>
                <a:off x="3216637" y="176106"/>
                <a:ext cx="634864" cy="1205655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spcBef>
                    <a:spcPts val="0"/>
                  </a:spcBef>
                  <a:buClrTx/>
                  <a:defRPr sz="3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56" name="Bruit causé par une…"/>
            <p:cNvSpPr/>
            <p:nvPr/>
          </p:nvSpPr>
          <p:spPr>
            <a:xfrm>
              <a:off x="7450666" y="55992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  <a:r>
                <a:t>Bruit causé par une </a:t>
              </a:r>
            </a:p>
            <a:p>
              <a: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  <a:r>
                <a:t>erreur de transmission.</a:t>
              </a:r>
            </a:p>
          </p:txBody>
        </p:sp>
        <p:sp>
          <p:nvSpPr>
            <p:cNvPr id="1957" name="Line"/>
            <p:cNvSpPr/>
            <p:nvPr/>
          </p:nvSpPr>
          <p:spPr>
            <a:xfrm flipH="1">
              <a:off x="6139349" y="860213"/>
              <a:ext cx="1192108" cy="10837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8" name="Line"/>
            <p:cNvSpPr/>
            <p:nvPr/>
          </p:nvSpPr>
          <p:spPr>
            <a:xfrm>
              <a:off x="6166442" y="1198880"/>
              <a:ext cx="1002454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2343"/>
                  </a:moveTo>
                  <a:lnTo>
                    <a:pt x="2627" y="3086"/>
                  </a:lnTo>
                  <a:lnTo>
                    <a:pt x="5838" y="21600"/>
                  </a:lnTo>
                  <a:lnTo>
                    <a:pt x="9341" y="12343"/>
                  </a:lnTo>
                  <a:lnTo>
                    <a:pt x="12259" y="18514"/>
                  </a:lnTo>
                  <a:lnTo>
                    <a:pt x="14886" y="0"/>
                  </a:lnTo>
                  <a:lnTo>
                    <a:pt x="15470" y="21600"/>
                  </a:lnTo>
                  <a:lnTo>
                    <a:pt x="18681" y="12343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9" grpId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62" name="crop_bad_002" descr="crop_bad_00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68462" y="207715"/>
            <a:ext cx="2833512" cy="2833512"/>
          </a:xfrm>
          <a:prstGeom prst="rect">
            <a:avLst/>
          </a:prstGeom>
          <a:ln w="12700">
            <a:miter lim="400000"/>
          </a:ln>
        </p:spPr>
      </p:pic>
      <p:sp>
        <p:nvSpPr>
          <p:cNvPr id="1963" name="Opérations inter-images.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Opérations inter-images.</a:t>
            </a:r>
          </a:p>
        </p:txBody>
      </p:sp>
      <p:sp>
        <p:nvSpPr>
          <p:cNvPr id="1964" name="Détection de mouvement…"/>
          <p:cNvSpPr txBox="1"/>
          <p:nvPr/>
        </p:nvSpPr>
        <p:spPr>
          <a:xfrm>
            <a:off x="1410659" y="1530773"/>
            <a:ext cx="5906713" cy="114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Détection de mouvement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1. Que faire si B est inconnu?  Il faut l’estimer!</a:t>
            </a:r>
          </a:p>
        </p:txBody>
      </p:sp>
      <p:grpSp>
        <p:nvGrpSpPr>
          <p:cNvPr id="1968" name="Group"/>
          <p:cNvGrpSpPr/>
          <p:nvPr/>
        </p:nvGrpSpPr>
        <p:grpSpPr>
          <a:xfrm>
            <a:off x="9714765" y="2018453"/>
            <a:ext cx="1926337" cy="2297290"/>
            <a:chOff x="0" y="0"/>
            <a:chExt cx="1926336" cy="2297288"/>
          </a:xfrm>
        </p:grpSpPr>
        <p:sp>
          <p:nvSpPr>
            <p:cNvPr id="1965" name="Oval"/>
            <p:cNvSpPr/>
            <p:nvPr/>
          </p:nvSpPr>
          <p:spPr>
            <a:xfrm>
              <a:off x="1788611" y="0"/>
              <a:ext cx="137726" cy="128694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6" name="Pixel « (i,j) »"/>
            <p:cNvSpPr/>
            <p:nvPr/>
          </p:nvSpPr>
          <p:spPr>
            <a:xfrm>
              <a:off x="0" y="1027288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lvl1pPr>
            </a:lstStyle>
            <a:p>
              <a:pPr/>
              <a:r>
                <a:t>Pixel « (i,j) »</a:t>
              </a:r>
            </a:p>
          </p:txBody>
        </p:sp>
        <p:sp>
          <p:nvSpPr>
            <p:cNvPr id="1967" name="Line"/>
            <p:cNvSpPr/>
            <p:nvPr/>
          </p:nvSpPr>
          <p:spPr>
            <a:xfrm flipV="1">
              <a:off x="1377696" y="216746"/>
              <a:ext cx="358987" cy="8918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69" name="Line"/>
          <p:cNvSpPr/>
          <p:nvPr/>
        </p:nvSpPr>
        <p:spPr>
          <a:xfrm>
            <a:off x="3070577" y="3495040"/>
            <a:ext cx="5156766" cy="1934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970" name="Distribution temporelle du…"/>
          <p:cNvSpPr txBox="1"/>
          <p:nvPr/>
        </p:nvSpPr>
        <p:spPr>
          <a:xfrm>
            <a:off x="4539749" y="3095413"/>
            <a:ext cx="2349374" cy="578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pPr>
            <a:r>
              <a:t>Distribution temporelle du </a:t>
            </a:r>
          </a:p>
          <a:p>
            <a:pPr algn="ctr"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pPr>
            <a:r>
              <a:t>Pixel « (i,j) »</a:t>
            </a:r>
          </a:p>
        </p:txBody>
      </p:sp>
      <p:sp>
        <p:nvSpPr>
          <p:cNvPr id="1971" name="Temps"/>
          <p:cNvSpPr txBox="1"/>
          <p:nvPr/>
        </p:nvSpPr>
        <p:spPr>
          <a:xfrm>
            <a:off x="7764046" y="5495431"/>
            <a:ext cx="681606" cy="350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Temps</a:t>
            </a:r>
          </a:p>
        </p:txBody>
      </p:sp>
      <p:sp>
        <p:nvSpPr>
          <p:cNvPr id="1972" name="It(i,j))"/>
          <p:cNvSpPr txBox="1"/>
          <p:nvPr/>
        </p:nvSpPr>
        <p:spPr>
          <a:xfrm>
            <a:off x="2659210" y="3260231"/>
            <a:ext cx="633584" cy="350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1600">
                <a:solidFill>
                  <a:srgbClr val="000000"/>
                </a:solidFill>
              </a:defRPr>
            </a:lvl1pPr>
          </a:lstStyle>
          <a:p>
            <a:pPr/>
            <a:r>
              <a:t>It(i,j))</a:t>
            </a:r>
          </a:p>
        </p:txBody>
      </p:sp>
      <p:sp>
        <p:nvSpPr>
          <p:cNvPr id="1973" name="Voitures sombres"/>
          <p:cNvSpPr txBox="1"/>
          <p:nvPr/>
        </p:nvSpPr>
        <p:spPr>
          <a:xfrm>
            <a:off x="3939370" y="5944729"/>
            <a:ext cx="2245244" cy="4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Voitures sombres</a:t>
            </a:r>
          </a:p>
        </p:txBody>
      </p:sp>
      <p:sp>
        <p:nvSpPr>
          <p:cNvPr id="1974" name="Line"/>
          <p:cNvSpPr/>
          <p:nvPr/>
        </p:nvSpPr>
        <p:spPr>
          <a:xfrm flipH="1" flipV="1">
            <a:off x="5797973" y="5662506"/>
            <a:ext cx="27094" cy="35221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975" name="Voiture claire"/>
          <p:cNvSpPr txBox="1"/>
          <p:nvPr/>
        </p:nvSpPr>
        <p:spPr>
          <a:xfrm>
            <a:off x="837183" y="3750168"/>
            <a:ext cx="17874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Voiture claire</a:t>
            </a:r>
          </a:p>
        </p:txBody>
      </p:sp>
      <p:sp>
        <p:nvSpPr>
          <p:cNvPr id="1976" name="Line"/>
          <p:cNvSpPr/>
          <p:nvPr/>
        </p:nvSpPr>
        <p:spPr>
          <a:xfrm flipV="1">
            <a:off x="2722879" y="3982719"/>
            <a:ext cx="1137921" cy="8128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977" name="Line"/>
          <p:cNvSpPr/>
          <p:nvPr/>
        </p:nvSpPr>
        <p:spPr>
          <a:xfrm>
            <a:off x="3088639" y="3671146"/>
            <a:ext cx="3914988" cy="1720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694"/>
                </a:moveTo>
                <a:lnTo>
                  <a:pt x="525" y="9184"/>
                </a:lnTo>
                <a:lnTo>
                  <a:pt x="1168" y="10375"/>
                </a:lnTo>
                <a:lnTo>
                  <a:pt x="1693" y="9865"/>
                </a:lnTo>
                <a:lnTo>
                  <a:pt x="2043" y="20580"/>
                </a:lnTo>
                <a:lnTo>
                  <a:pt x="2335" y="19559"/>
                </a:lnTo>
                <a:lnTo>
                  <a:pt x="2919" y="20239"/>
                </a:lnTo>
                <a:lnTo>
                  <a:pt x="3328" y="19899"/>
                </a:lnTo>
                <a:lnTo>
                  <a:pt x="3678" y="20409"/>
                </a:lnTo>
                <a:lnTo>
                  <a:pt x="4028" y="9354"/>
                </a:lnTo>
                <a:lnTo>
                  <a:pt x="4787" y="10035"/>
                </a:lnTo>
                <a:lnTo>
                  <a:pt x="5196" y="10375"/>
                </a:lnTo>
                <a:lnTo>
                  <a:pt x="5838" y="9694"/>
                </a:lnTo>
                <a:lnTo>
                  <a:pt x="6480" y="1020"/>
                </a:lnTo>
                <a:lnTo>
                  <a:pt x="6772" y="1701"/>
                </a:lnTo>
                <a:lnTo>
                  <a:pt x="7297" y="1701"/>
                </a:lnTo>
                <a:lnTo>
                  <a:pt x="7998" y="1871"/>
                </a:lnTo>
                <a:lnTo>
                  <a:pt x="8173" y="10375"/>
                </a:lnTo>
                <a:lnTo>
                  <a:pt x="8757" y="9694"/>
                </a:lnTo>
                <a:lnTo>
                  <a:pt x="9341" y="10375"/>
                </a:lnTo>
                <a:lnTo>
                  <a:pt x="9983" y="9865"/>
                </a:lnTo>
                <a:lnTo>
                  <a:pt x="10333" y="21260"/>
                </a:lnTo>
                <a:lnTo>
                  <a:pt x="11209" y="20750"/>
                </a:lnTo>
                <a:lnTo>
                  <a:pt x="11442" y="21600"/>
                </a:lnTo>
                <a:lnTo>
                  <a:pt x="11909" y="20920"/>
                </a:lnTo>
                <a:lnTo>
                  <a:pt x="12318" y="8674"/>
                </a:lnTo>
                <a:lnTo>
                  <a:pt x="12551" y="9524"/>
                </a:lnTo>
                <a:lnTo>
                  <a:pt x="12960" y="9014"/>
                </a:lnTo>
                <a:lnTo>
                  <a:pt x="13252" y="10035"/>
                </a:lnTo>
                <a:lnTo>
                  <a:pt x="13836" y="9354"/>
                </a:lnTo>
                <a:lnTo>
                  <a:pt x="14478" y="9014"/>
                </a:lnTo>
                <a:lnTo>
                  <a:pt x="14828" y="21600"/>
                </a:lnTo>
                <a:lnTo>
                  <a:pt x="15354" y="20580"/>
                </a:lnTo>
                <a:lnTo>
                  <a:pt x="15821" y="20920"/>
                </a:lnTo>
                <a:lnTo>
                  <a:pt x="16112" y="19899"/>
                </a:lnTo>
                <a:lnTo>
                  <a:pt x="16288" y="20920"/>
                </a:lnTo>
                <a:lnTo>
                  <a:pt x="16638" y="8504"/>
                </a:lnTo>
                <a:lnTo>
                  <a:pt x="17630" y="8844"/>
                </a:lnTo>
                <a:lnTo>
                  <a:pt x="17981" y="9694"/>
                </a:lnTo>
                <a:lnTo>
                  <a:pt x="18681" y="9014"/>
                </a:lnTo>
                <a:lnTo>
                  <a:pt x="19090" y="9354"/>
                </a:lnTo>
                <a:lnTo>
                  <a:pt x="19206" y="0"/>
                </a:lnTo>
                <a:lnTo>
                  <a:pt x="19323" y="19899"/>
                </a:lnTo>
                <a:lnTo>
                  <a:pt x="19674" y="1871"/>
                </a:lnTo>
                <a:lnTo>
                  <a:pt x="19732" y="9014"/>
                </a:lnTo>
                <a:lnTo>
                  <a:pt x="19907" y="13436"/>
                </a:lnTo>
                <a:lnTo>
                  <a:pt x="20082" y="7654"/>
                </a:lnTo>
                <a:lnTo>
                  <a:pt x="20199" y="9184"/>
                </a:lnTo>
                <a:lnTo>
                  <a:pt x="21016" y="8504"/>
                </a:lnTo>
                <a:lnTo>
                  <a:pt x="21600" y="850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978" name="Oval"/>
          <p:cNvSpPr/>
          <p:nvPr/>
        </p:nvSpPr>
        <p:spPr>
          <a:xfrm>
            <a:off x="3278293" y="4998720"/>
            <a:ext cx="636694" cy="568961"/>
          </a:xfrm>
          <a:prstGeom prst="ellips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979" name="Oval"/>
          <p:cNvSpPr/>
          <p:nvPr/>
        </p:nvSpPr>
        <p:spPr>
          <a:xfrm>
            <a:off x="4770684" y="5052906"/>
            <a:ext cx="634436" cy="568961"/>
          </a:xfrm>
          <a:prstGeom prst="ellips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980" name="Oval"/>
          <p:cNvSpPr/>
          <p:nvPr/>
        </p:nvSpPr>
        <p:spPr>
          <a:xfrm>
            <a:off x="5597031" y="5052906"/>
            <a:ext cx="634436" cy="568961"/>
          </a:xfrm>
          <a:prstGeom prst="ellips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981" name="Line"/>
          <p:cNvSpPr/>
          <p:nvPr/>
        </p:nvSpPr>
        <p:spPr>
          <a:xfrm flipH="1" flipV="1">
            <a:off x="3829190" y="5635413"/>
            <a:ext cx="259646" cy="32512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982" name="Line"/>
          <p:cNvSpPr/>
          <p:nvPr/>
        </p:nvSpPr>
        <p:spPr>
          <a:xfrm flipV="1">
            <a:off x="4881315" y="5703146"/>
            <a:ext cx="121921" cy="35221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983" name="Oval"/>
          <p:cNvSpPr/>
          <p:nvPr/>
        </p:nvSpPr>
        <p:spPr>
          <a:xfrm>
            <a:off x="4061741" y="3644053"/>
            <a:ext cx="634437" cy="568961"/>
          </a:xfrm>
          <a:prstGeom prst="ellips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984" name="Oval"/>
          <p:cNvSpPr/>
          <p:nvPr/>
        </p:nvSpPr>
        <p:spPr>
          <a:xfrm>
            <a:off x="6305973" y="3820159"/>
            <a:ext cx="634436" cy="1205655"/>
          </a:xfrm>
          <a:prstGeom prst="ellips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985" name="Bruit causé par une…"/>
          <p:cNvSpPr txBox="1"/>
          <p:nvPr/>
        </p:nvSpPr>
        <p:spPr>
          <a:xfrm>
            <a:off x="8287850" y="3655342"/>
            <a:ext cx="2927472" cy="80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Bruit causé par une 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erreur de transmission.</a:t>
            </a:r>
          </a:p>
        </p:txBody>
      </p:sp>
      <p:sp>
        <p:nvSpPr>
          <p:cNvPr id="1986" name="Line"/>
          <p:cNvSpPr/>
          <p:nvPr/>
        </p:nvSpPr>
        <p:spPr>
          <a:xfrm flipH="1">
            <a:off x="6976533" y="3955626"/>
            <a:ext cx="1192108" cy="10837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987" name="Line"/>
          <p:cNvSpPr/>
          <p:nvPr/>
        </p:nvSpPr>
        <p:spPr>
          <a:xfrm>
            <a:off x="7003626" y="4294293"/>
            <a:ext cx="1002455" cy="948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343"/>
                </a:moveTo>
                <a:lnTo>
                  <a:pt x="2627" y="3086"/>
                </a:lnTo>
                <a:lnTo>
                  <a:pt x="5838" y="21600"/>
                </a:lnTo>
                <a:lnTo>
                  <a:pt x="9341" y="12343"/>
                </a:lnTo>
                <a:lnTo>
                  <a:pt x="12259" y="18514"/>
                </a:lnTo>
                <a:lnTo>
                  <a:pt x="14886" y="0"/>
                </a:lnTo>
                <a:lnTo>
                  <a:pt x="15470" y="21600"/>
                </a:lnTo>
                <a:lnTo>
                  <a:pt x="18681" y="12343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988" name="Moyenne:"/>
          <p:cNvSpPr txBox="1"/>
          <p:nvPr/>
        </p:nvSpPr>
        <p:spPr>
          <a:xfrm>
            <a:off x="1706428" y="6940408"/>
            <a:ext cx="1415328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marL="650240" indent="-650240"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Moyenne:  </a:t>
            </a:r>
          </a:p>
        </p:txBody>
      </p:sp>
      <p:pic>
        <p:nvPicPr>
          <p:cNvPr id="1989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7635" y="6739466"/>
            <a:ext cx="2551290" cy="948268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1990" name="ATTENTION : la moyenne ne fonctionne que si les observations             contiennent des valeurs…"/>
          <p:cNvSpPr txBox="1"/>
          <p:nvPr/>
        </p:nvSpPr>
        <p:spPr>
          <a:xfrm>
            <a:off x="1272934" y="8240889"/>
            <a:ext cx="11032255" cy="1108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marL="650240" indent="-650240" defTabSz="1300480">
              <a:spcBef>
                <a:spcPts val="0"/>
              </a:spcBef>
              <a:buClrTx/>
              <a:defRPr b="1" sz="2200" u="sng">
                <a:solidFill>
                  <a:srgbClr val="000000"/>
                </a:solidFill>
              </a:defRPr>
            </a:pPr>
            <a:r>
              <a:t>ATTENTION</a:t>
            </a:r>
            <a:r>
              <a:rPr b="0" u="none"/>
              <a:t> : la moyenne ne fonctionne que si les observations             contiennent des valeurs</a:t>
            </a:r>
          </a:p>
          <a:p>
            <a:pPr marL="650240" indent="-650240"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se distribuant de façon </a:t>
            </a:r>
            <a:r>
              <a:rPr b="1"/>
              <a:t>gaussienne</a:t>
            </a:r>
            <a:r>
              <a:t> autour d’une valeur moyenne.  Cette méthode est donc </a:t>
            </a:r>
          </a:p>
          <a:p>
            <a:pPr marL="650240" indent="-650240"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très sensible aux valeurs extrêmes (les </a:t>
            </a:r>
            <a:r>
              <a:rPr i="1"/>
              <a:t>outliers</a:t>
            </a:r>
            <a:r>
              <a:t>).  </a:t>
            </a:r>
          </a:p>
        </p:txBody>
      </p:sp>
      <p:pic>
        <p:nvPicPr>
          <p:cNvPr id="1991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51146" y="8284633"/>
            <a:ext cx="839894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1992" name="Line"/>
          <p:cNvSpPr/>
          <p:nvPr/>
        </p:nvSpPr>
        <p:spPr>
          <a:xfrm>
            <a:off x="2926079" y="4795520"/>
            <a:ext cx="243841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993" name="B(i,j) moyen"/>
          <p:cNvSpPr txBox="1"/>
          <p:nvPr/>
        </p:nvSpPr>
        <p:spPr>
          <a:xfrm>
            <a:off x="1778677" y="4587804"/>
            <a:ext cx="1147041" cy="350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1600">
                <a:solidFill>
                  <a:srgbClr val="000000"/>
                </a:solidFill>
              </a:defRPr>
            </a:lvl1pPr>
          </a:lstStyle>
          <a:p>
            <a:pPr/>
            <a:r>
              <a:t>B(i,j) moyen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96" name="crop_bad_002" descr="crop_bad_00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68462" y="207715"/>
            <a:ext cx="2833512" cy="2833512"/>
          </a:xfrm>
          <a:prstGeom prst="rect">
            <a:avLst/>
          </a:prstGeom>
          <a:ln w="12700">
            <a:miter lim="400000"/>
          </a:ln>
        </p:spPr>
      </p:pic>
      <p:sp>
        <p:nvSpPr>
          <p:cNvPr id="1997" name="Opérations inter-images.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Opérations inter-images.</a:t>
            </a:r>
          </a:p>
        </p:txBody>
      </p:sp>
      <p:sp>
        <p:nvSpPr>
          <p:cNvPr id="1998" name="Détection de mouvement…"/>
          <p:cNvSpPr txBox="1"/>
          <p:nvPr/>
        </p:nvSpPr>
        <p:spPr>
          <a:xfrm>
            <a:off x="1410659" y="1530773"/>
            <a:ext cx="5906713" cy="114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Détection de mouvement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1. Que faire si B est inconnu?  Il faut l’estimer!</a:t>
            </a:r>
          </a:p>
        </p:txBody>
      </p:sp>
      <p:grpSp>
        <p:nvGrpSpPr>
          <p:cNvPr id="2002" name="Group"/>
          <p:cNvGrpSpPr/>
          <p:nvPr/>
        </p:nvGrpSpPr>
        <p:grpSpPr>
          <a:xfrm>
            <a:off x="9714765" y="2018453"/>
            <a:ext cx="1926337" cy="2297290"/>
            <a:chOff x="0" y="0"/>
            <a:chExt cx="1926336" cy="2297288"/>
          </a:xfrm>
        </p:grpSpPr>
        <p:sp>
          <p:nvSpPr>
            <p:cNvPr id="1999" name="Oval"/>
            <p:cNvSpPr/>
            <p:nvPr/>
          </p:nvSpPr>
          <p:spPr>
            <a:xfrm>
              <a:off x="1788611" y="0"/>
              <a:ext cx="137726" cy="128694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Pixel « (i,j) »"/>
            <p:cNvSpPr/>
            <p:nvPr/>
          </p:nvSpPr>
          <p:spPr>
            <a:xfrm>
              <a:off x="0" y="1027288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lvl1pPr>
            </a:lstStyle>
            <a:p>
              <a:pPr/>
              <a:r>
                <a:t>Pixel « (i,j) »</a:t>
              </a:r>
            </a:p>
          </p:txBody>
        </p:sp>
        <p:sp>
          <p:nvSpPr>
            <p:cNvPr id="2001" name="Line"/>
            <p:cNvSpPr/>
            <p:nvPr/>
          </p:nvSpPr>
          <p:spPr>
            <a:xfrm flipV="1">
              <a:off x="1377696" y="216746"/>
              <a:ext cx="358987" cy="8918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03" name="Line"/>
          <p:cNvSpPr/>
          <p:nvPr/>
        </p:nvSpPr>
        <p:spPr>
          <a:xfrm>
            <a:off x="3070577" y="3495040"/>
            <a:ext cx="5156766" cy="1934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04" name="Distribution temporelle du…"/>
          <p:cNvSpPr txBox="1"/>
          <p:nvPr/>
        </p:nvSpPr>
        <p:spPr>
          <a:xfrm>
            <a:off x="4539749" y="3095413"/>
            <a:ext cx="2349374" cy="578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pPr>
            <a:r>
              <a:t>Distribution temporelle du </a:t>
            </a:r>
          </a:p>
          <a:p>
            <a:pPr algn="ctr"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pPr>
            <a:r>
              <a:t>Pixel « (i,j) »</a:t>
            </a:r>
          </a:p>
        </p:txBody>
      </p:sp>
      <p:sp>
        <p:nvSpPr>
          <p:cNvPr id="2005" name="Temps"/>
          <p:cNvSpPr txBox="1"/>
          <p:nvPr/>
        </p:nvSpPr>
        <p:spPr>
          <a:xfrm>
            <a:off x="7764046" y="5495431"/>
            <a:ext cx="681606" cy="350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Temps</a:t>
            </a:r>
          </a:p>
        </p:txBody>
      </p:sp>
      <p:sp>
        <p:nvSpPr>
          <p:cNvPr id="2006" name="It(i,j)"/>
          <p:cNvSpPr txBox="1"/>
          <p:nvPr/>
        </p:nvSpPr>
        <p:spPr>
          <a:xfrm>
            <a:off x="2659210" y="3260231"/>
            <a:ext cx="565917" cy="350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1600">
                <a:solidFill>
                  <a:srgbClr val="000000"/>
                </a:solidFill>
              </a:defRPr>
            </a:lvl1pPr>
          </a:lstStyle>
          <a:p>
            <a:pPr/>
            <a:r>
              <a:t>It(i,j)</a:t>
            </a:r>
          </a:p>
        </p:txBody>
      </p:sp>
      <p:sp>
        <p:nvSpPr>
          <p:cNvPr id="2007" name="Voitures sombres"/>
          <p:cNvSpPr txBox="1"/>
          <p:nvPr/>
        </p:nvSpPr>
        <p:spPr>
          <a:xfrm>
            <a:off x="3939370" y="5944729"/>
            <a:ext cx="2245244" cy="4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Voitures sombres</a:t>
            </a:r>
          </a:p>
        </p:txBody>
      </p:sp>
      <p:sp>
        <p:nvSpPr>
          <p:cNvPr id="2008" name="Line"/>
          <p:cNvSpPr/>
          <p:nvPr/>
        </p:nvSpPr>
        <p:spPr>
          <a:xfrm flipH="1" flipV="1">
            <a:off x="5797973" y="5662506"/>
            <a:ext cx="27094" cy="35221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09" name="Voiture claire"/>
          <p:cNvSpPr txBox="1"/>
          <p:nvPr/>
        </p:nvSpPr>
        <p:spPr>
          <a:xfrm>
            <a:off x="837183" y="3750168"/>
            <a:ext cx="17874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Voiture claire</a:t>
            </a:r>
          </a:p>
        </p:txBody>
      </p:sp>
      <p:sp>
        <p:nvSpPr>
          <p:cNvPr id="2010" name="Line"/>
          <p:cNvSpPr/>
          <p:nvPr/>
        </p:nvSpPr>
        <p:spPr>
          <a:xfrm flipV="1">
            <a:off x="2722879" y="3982719"/>
            <a:ext cx="1137921" cy="8128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11" name="Line"/>
          <p:cNvSpPr/>
          <p:nvPr/>
        </p:nvSpPr>
        <p:spPr>
          <a:xfrm>
            <a:off x="3088639" y="3671146"/>
            <a:ext cx="3914988" cy="1720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694"/>
                </a:moveTo>
                <a:lnTo>
                  <a:pt x="525" y="9184"/>
                </a:lnTo>
                <a:lnTo>
                  <a:pt x="1168" y="10375"/>
                </a:lnTo>
                <a:lnTo>
                  <a:pt x="1693" y="9865"/>
                </a:lnTo>
                <a:lnTo>
                  <a:pt x="2043" y="20580"/>
                </a:lnTo>
                <a:lnTo>
                  <a:pt x="2335" y="19559"/>
                </a:lnTo>
                <a:lnTo>
                  <a:pt x="2919" y="20239"/>
                </a:lnTo>
                <a:lnTo>
                  <a:pt x="3328" y="19899"/>
                </a:lnTo>
                <a:lnTo>
                  <a:pt x="3678" y="20409"/>
                </a:lnTo>
                <a:lnTo>
                  <a:pt x="4028" y="9354"/>
                </a:lnTo>
                <a:lnTo>
                  <a:pt x="4787" y="10035"/>
                </a:lnTo>
                <a:lnTo>
                  <a:pt x="5196" y="10375"/>
                </a:lnTo>
                <a:lnTo>
                  <a:pt x="5838" y="9694"/>
                </a:lnTo>
                <a:lnTo>
                  <a:pt x="6480" y="1020"/>
                </a:lnTo>
                <a:lnTo>
                  <a:pt x="6772" y="1701"/>
                </a:lnTo>
                <a:lnTo>
                  <a:pt x="7297" y="1701"/>
                </a:lnTo>
                <a:lnTo>
                  <a:pt x="7998" y="1871"/>
                </a:lnTo>
                <a:lnTo>
                  <a:pt x="8173" y="10375"/>
                </a:lnTo>
                <a:lnTo>
                  <a:pt x="8757" y="9694"/>
                </a:lnTo>
                <a:lnTo>
                  <a:pt x="9341" y="10375"/>
                </a:lnTo>
                <a:lnTo>
                  <a:pt x="9983" y="9865"/>
                </a:lnTo>
                <a:lnTo>
                  <a:pt x="10333" y="21260"/>
                </a:lnTo>
                <a:lnTo>
                  <a:pt x="11209" y="20750"/>
                </a:lnTo>
                <a:lnTo>
                  <a:pt x="11442" y="21600"/>
                </a:lnTo>
                <a:lnTo>
                  <a:pt x="11909" y="20920"/>
                </a:lnTo>
                <a:lnTo>
                  <a:pt x="12318" y="8674"/>
                </a:lnTo>
                <a:lnTo>
                  <a:pt x="12551" y="9524"/>
                </a:lnTo>
                <a:lnTo>
                  <a:pt x="12960" y="9014"/>
                </a:lnTo>
                <a:lnTo>
                  <a:pt x="13252" y="10035"/>
                </a:lnTo>
                <a:lnTo>
                  <a:pt x="13836" y="9354"/>
                </a:lnTo>
                <a:lnTo>
                  <a:pt x="14478" y="9014"/>
                </a:lnTo>
                <a:lnTo>
                  <a:pt x="14828" y="21600"/>
                </a:lnTo>
                <a:lnTo>
                  <a:pt x="15354" y="20580"/>
                </a:lnTo>
                <a:lnTo>
                  <a:pt x="15821" y="20920"/>
                </a:lnTo>
                <a:lnTo>
                  <a:pt x="16112" y="19899"/>
                </a:lnTo>
                <a:lnTo>
                  <a:pt x="16288" y="20920"/>
                </a:lnTo>
                <a:lnTo>
                  <a:pt x="16638" y="8504"/>
                </a:lnTo>
                <a:lnTo>
                  <a:pt x="17630" y="8844"/>
                </a:lnTo>
                <a:lnTo>
                  <a:pt x="17981" y="9694"/>
                </a:lnTo>
                <a:lnTo>
                  <a:pt x="18681" y="9014"/>
                </a:lnTo>
                <a:lnTo>
                  <a:pt x="19090" y="9354"/>
                </a:lnTo>
                <a:lnTo>
                  <a:pt x="19206" y="0"/>
                </a:lnTo>
                <a:lnTo>
                  <a:pt x="19323" y="19899"/>
                </a:lnTo>
                <a:lnTo>
                  <a:pt x="19674" y="1871"/>
                </a:lnTo>
                <a:lnTo>
                  <a:pt x="19732" y="9014"/>
                </a:lnTo>
                <a:lnTo>
                  <a:pt x="19907" y="13436"/>
                </a:lnTo>
                <a:lnTo>
                  <a:pt x="20082" y="7654"/>
                </a:lnTo>
                <a:lnTo>
                  <a:pt x="20199" y="9184"/>
                </a:lnTo>
                <a:lnTo>
                  <a:pt x="21016" y="8504"/>
                </a:lnTo>
                <a:lnTo>
                  <a:pt x="21600" y="850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12" name="Oval"/>
          <p:cNvSpPr/>
          <p:nvPr/>
        </p:nvSpPr>
        <p:spPr>
          <a:xfrm>
            <a:off x="3278293" y="4998720"/>
            <a:ext cx="636694" cy="568961"/>
          </a:xfrm>
          <a:prstGeom prst="ellips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13" name="Oval"/>
          <p:cNvSpPr/>
          <p:nvPr/>
        </p:nvSpPr>
        <p:spPr>
          <a:xfrm>
            <a:off x="4770684" y="5052906"/>
            <a:ext cx="634436" cy="568961"/>
          </a:xfrm>
          <a:prstGeom prst="ellips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14" name="Oval"/>
          <p:cNvSpPr/>
          <p:nvPr/>
        </p:nvSpPr>
        <p:spPr>
          <a:xfrm>
            <a:off x="5597031" y="5052906"/>
            <a:ext cx="634436" cy="568961"/>
          </a:xfrm>
          <a:prstGeom prst="ellips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15" name="Line"/>
          <p:cNvSpPr/>
          <p:nvPr/>
        </p:nvSpPr>
        <p:spPr>
          <a:xfrm flipH="1" flipV="1">
            <a:off x="3829190" y="5635413"/>
            <a:ext cx="259646" cy="32512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16" name="Line"/>
          <p:cNvSpPr/>
          <p:nvPr/>
        </p:nvSpPr>
        <p:spPr>
          <a:xfrm flipV="1">
            <a:off x="4881315" y="5703146"/>
            <a:ext cx="121921" cy="35221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17" name="Oval"/>
          <p:cNvSpPr/>
          <p:nvPr/>
        </p:nvSpPr>
        <p:spPr>
          <a:xfrm>
            <a:off x="4061741" y="3644053"/>
            <a:ext cx="634437" cy="568961"/>
          </a:xfrm>
          <a:prstGeom prst="ellips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18" name="Oval"/>
          <p:cNvSpPr/>
          <p:nvPr/>
        </p:nvSpPr>
        <p:spPr>
          <a:xfrm>
            <a:off x="6305973" y="3820159"/>
            <a:ext cx="634436" cy="1205655"/>
          </a:xfrm>
          <a:prstGeom prst="ellips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19" name="Bruit causé par une…"/>
          <p:cNvSpPr txBox="1"/>
          <p:nvPr/>
        </p:nvSpPr>
        <p:spPr>
          <a:xfrm>
            <a:off x="8287850" y="3655342"/>
            <a:ext cx="2927472" cy="80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Bruit causé par une 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erreur de transmission.</a:t>
            </a:r>
          </a:p>
        </p:txBody>
      </p:sp>
      <p:sp>
        <p:nvSpPr>
          <p:cNvPr id="2020" name="Line"/>
          <p:cNvSpPr/>
          <p:nvPr/>
        </p:nvSpPr>
        <p:spPr>
          <a:xfrm flipH="1">
            <a:off x="6976533" y="3955626"/>
            <a:ext cx="1192108" cy="10837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21" name="Line"/>
          <p:cNvSpPr/>
          <p:nvPr/>
        </p:nvSpPr>
        <p:spPr>
          <a:xfrm>
            <a:off x="7003626" y="4294293"/>
            <a:ext cx="1002455" cy="948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343"/>
                </a:moveTo>
                <a:lnTo>
                  <a:pt x="2627" y="3086"/>
                </a:lnTo>
                <a:lnTo>
                  <a:pt x="5838" y="21600"/>
                </a:lnTo>
                <a:lnTo>
                  <a:pt x="9341" y="12343"/>
                </a:lnTo>
                <a:lnTo>
                  <a:pt x="12259" y="18514"/>
                </a:lnTo>
                <a:lnTo>
                  <a:pt x="14886" y="0"/>
                </a:lnTo>
                <a:lnTo>
                  <a:pt x="15470" y="21600"/>
                </a:lnTo>
                <a:lnTo>
                  <a:pt x="18681" y="12343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22" name="Médiane:"/>
          <p:cNvSpPr txBox="1"/>
          <p:nvPr/>
        </p:nvSpPr>
        <p:spPr>
          <a:xfrm>
            <a:off x="1706428" y="6940408"/>
            <a:ext cx="1337566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marL="650240" indent="-650240"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Médiane:  </a:t>
            </a:r>
          </a:p>
        </p:txBody>
      </p:sp>
      <p:pic>
        <p:nvPicPr>
          <p:cNvPr id="2023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90897" y="6996853"/>
            <a:ext cx="6109548" cy="406401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2024" name="ATTENTION :  la médiane est robuste aux outliers à condition qu’ils ne correspondent pas à…"/>
          <p:cNvSpPr txBox="1"/>
          <p:nvPr/>
        </p:nvSpPr>
        <p:spPr>
          <a:xfrm>
            <a:off x="1272934" y="8566008"/>
            <a:ext cx="10620932" cy="77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marL="650240" indent="-650240" defTabSz="1300480">
              <a:spcBef>
                <a:spcPts val="0"/>
              </a:spcBef>
              <a:buClrTx/>
              <a:defRPr b="1" sz="2200" u="sng">
                <a:solidFill>
                  <a:srgbClr val="000000"/>
                </a:solidFill>
              </a:defRPr>
            </a:pPr>
            <a:r>
              <a:t>ATTENTION</a:t>
            </a:r>
            <a:r>
              <a:rPr b="0" u="none"/>
              <a:t> :  la médiane est robuste aux </a:t>
            </a:r>
            <a:r>
              <a:rPr b="0" i="1" u="none"/>
              <a:t>outliers</a:t>
            </a:r>
            <a:r>
              <a:rPr b="0" u="none"/>
              <a:t> à condition qu’ils ne correspondent pas à</a:t>
            </a:r>
          </a:p>
          <a:p>
            <a:pPr marL="650240" indent="-650240"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                        plus de 50% des observations.</a:t>
            </a:r>
          </a:p>
        </p:txBody>
      </p:sp>
      <p:sp>
        <p:nvSpPr>
          <p:cNvPr id="2025" name="Line"/>
          <p:cNvSpPr/>
          <p:nvPr/>
        </p:nvSpPr>
        <p:spPr>
          <a:xfrm>
            <a:off x="2926079" y="4483946"/>
            <a:ext cx="243841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26" name="B(i,j) médian"/>
          <p:cNvSpPr txBox="1"/>
          <p:nvPr/>
        </p:nvSpPr>
        <p:spPr>
          <a:xfrm>
            <a:off x="1697397" y="4276231"/>
            <a:ext cx="1214906" cy="350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1600">
                <a:solidFill>
                  <a:srgbClr val="000000"/>
                </a:solidFill>
              </a:defRPr>
            </a:lvl1pPr>
          </a:lstStyle>
          <a:p>
            <a:pPr/>
            <a:r>
              <a:t>B(i,j) médian</a:t>
            </a:r>
          </a:p>
        </p:txBody>
      </p:sp>
      <p:pic>
        <p:nvPicPr>
          <p:cNvPr id="2027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88639" y="7484533"/>
            <a:ext cx="8931770" cy="406401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4" grpId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30" name="Opérations inter-images.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Opérations inter-images.</a:t>
            </a:r>
          </a:p>
        </p:txBody>
      </p:sp>
      <p:sp>
        <p:nvSpPr>
          <p:cNvPr id="2031" name="Détection de mouvement"/>
          <p:cNvSpPr txBox="1"/>
          <p:nvPr/>
        </p:nvSpPr>
        <p:spPr>
          <a:xfrm>
            <a:off x="1410659" y="1530773"/>
            <a:ext cx="3206674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Détection de mouvement</a:t>
            </a:r>
          </a:p>
        </p:txBody>
      </p:sp>
      <p:pic>
        <p:nvPicPr>
          <p:cNvPr id="2032" name="gray0000" descr="gray000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693" y="2451946"/>
            <a:ext cx="4334934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3" name="back" descr="bac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28000" y="2479039"/>
            <a:ext cx="4334934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4" name="back" descr="back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78986" y="5946986"/>
            <a:ext cx="4768428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5" name="gray0000" descr="gray000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8026" y="5946986"/>
            <a:ext cx="4768428" cy="3251201"/>
          </a:xfrm>
          <a:prstGeom prst="rect">
            <a:avLst/>
          </a:prstGeom>
          <a:ln w="12700">
            <a:miter lim="400000"/>
          </a:ln>
        </p:spPr>
      </p:pic>
      <p:sp>
        <p:nvSpPr>
          <p:cNvPr id="2036" name="Line"/>
          <p:cNvSpPr/>
          <p:nvPr/>
        </p:nvSpPr>
        <p:spPr>
          <a:xfrm>
            <a:off x="5039359" y="3942079"/>
            <a:ext cx="2898988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grpSp>
        <p:nvGrpSpPr>
          <p:cNvPr id="2039" name="Group"/>
          <p:cNvGrpSpPr/>
          <p:nvPr/>
        </p:nvGrpSpPr>
        <p:grpSpPr>
          <a:xfrm>
            <a:off x="5635413" y="3454400"/>
            <a:ext cx="1639148" cy="975361"/>
            <a:chOff x="0" y="0"/>
            <a:chExt cx="1639146" cy="975360"/>
          </a:xfrm>
        </p:grpSpPr>
        <p:sp>
          <p:nvSpPr>
            <p:cNvPr id="2037" name="Rectangle"/>
            <p:cNvSpPr/>
            <p:nvPr/>
          </p:nvSpPr>
          <p:spPr>
            <a:xfrm>
              <a:off x="0" y="0"/>
              <a:ext cx="1639147" cy="975361"/>
            </a:xfrm>
            <a:prstGeom prst="rect">
              <a:avLst/>
            </a:prstGeom>
            <a:solidFill>
              <a:srgbClr val="DDDDD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Médiane…"/>
            <p:cNvSpPr txBox="1"/>
            <p:nvPr/>
          </p:nvSpPr>
          <p:spPr>
            <a:xfrm>
              <a:off x="96555" y="86230"/>
              <a:ext cx="1446037" cy="80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ctr">
              <a:spAutoFit/>
            </a:bodyPr>
            <a:lstStyle/>
            <a:p>
              <a:pPr algn="ctr"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  <a:r>
                <a:t>Médiane</a:t>
              </a:r>
            </a:p>
            <a:p>
              <a:pPr algn="ctr"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  <a:r>
                <a:t>temporelle</a:t>
              </a:r>
            </a:p>
          </p:txBody>
        </p:sp>
      </p:grpSp>
      <p:sp>
        <p:nvSpPr>
          <p:cNvPr id="2040" name="Line"/>
          <p:cNvSpPr/>
          <p:nvPr/>
        </p:nvSpPr>
        <p:spPr>
          <a:xfrm>
            <a:off x="5116124" y="7432604"/>
            <a:ext cx="2736428" cy="1354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grpSp>
        <p:nvGrpSpPr>
          <p:cNvPr id="2043" name="Group"/>
          <p:cNvGrpSpPr/>
          <p:nvPr/>
        </p:nvGrpSpPr>
        <p:grpSpPr>
          <a:xfrm>
            <a:off x="5712177" y="6944924"/>
            <a:ext cx="1639148" cy="975361"/>
            <a:chOff x="0" y="0"/>
            <a:chExt cx="1639146" cy="975360"/>
          </a:xfrm>
        </p:grpSpPr>
        <p:sp>
          <p:nvSpPr>
            <p:cNvPr id="2041" name="Rectangle"/>
            <p:cNvSpPr/>
            <p:nvPr/>
          </p:nvSpPr>
          <p:spPr>
            <a:xfrm>
              <a:off x="0" y="0"/>
              <a:ext cx="1639147" cy="975361"/>
            </a:xfrm>
            <a:prstGeom prst="rect">
              <a:avLst/>
            </a:prstGeom>
            <a:solidFill>
              <a:srgbClr val="DDDDD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ctr"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Médiane…"/>
            <p:cNvSpPr txBox="1"/>
            <p:nvPr/>
          </p:nvSpPr>
          <p:spPr>
            <a:xfrm>
              <a:off x="96555" y="86230"/>
              <a:ext cx="1446037" cy="80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ctr">
              <a:spAutoFit/>
            </a:bodyPr>
            <a:lstStyle/>
            <a:p>
              <a:pPr algn="ctr"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  <a:r>
                <a:t>Médiane</a:t>
              </a:r>
            </a:p>
            <a:p>
              <a:pPr algn="ctr"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  <a:r>
                <a:t>temporelle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46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6657" y="6590453"/>
            <a:ext cx="4560712" cy="487681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grpSp>
        <p:nvGrpSpPr>
          <p:cNvPr id="2049" name="Group"/>
          <p:cNvGrpSpPr/>
          <p:nvPr/>
        </p:nvGrpSpPr>
        <p:grpSpPr>
          <a:xfrm>
            <a:off x="1803512" y="5958275"/>
            <a:ext cx="8374551" cy="2718366"/>
            <a:chOff x="0" y="0"/>
            <a:chExt cx="8374549" cy="2718364"/>
          </a:xfrm>
        </p:grpSpPr>
        <p:sp>
          <p:nvSpPr>
            <p:cNvPr id="2047" name="Dans ce cas, il faut mettre à jour B à chaque temps t…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  <a:r>
                <a:t>Dans ce cas, il faut mettre à jour </a:t>
              </a:r>
              <a:r>
                <a:rPr i="1"/>
                <a:t>B</a:t>
              </a:r>
              <a:r>
                <a:t> à chaque temps t </a:t>
              </a:r>
            </a:p>
            <a:p>
              <a: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</a:p>
            <a:p>
              <a: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</a:p>
            <a:p>
              <a: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  <a:r>
                <a:t>où 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a</a:t>
              </a:r>
              <a:r>
                <a:t> est la « </a:t>
              </a:r>
              <a:r>
                <a:rPr i="1"/>
                <a:t>forgetting constant</a:t>
              </a:r>
              <a:r>
                <a:t> », généralement </a:t>
              </a:r>
              <a:r>
                <a:t> beaucoup plus petite que 1.</a:t>
              </a:r>
            </a:p>
            <a:p>
              <a: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  <a:r>
                <a:t>Afin d</a:t>
              </a:r>
              <a:r>
                <a:t>’éviter qu’un objet lent ne soit associé au fond, on peut faire ceci</a:t>
              </a:r>
            </a:p>
          </p:txBody>
        </p:sp>
        <p:pic>
          <p:nvPicPr>
            <p:cNvPr id="2048" name="image.pdf" descr="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78158" y="2230684"/>
              <a:ext cx="8096392" cy="487681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</p:pic>
      </p:grpSp>
      <p:sp>
        <p:nvSpPr>
          <p:cNvPr id="2050" name="Opérations inter-images.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Opérations inter-images.</a:t>
            </a:r>
          </a:p>
        </p:txBody>
      </p:sp>
      <p:sp>
        <p:nvSpPr>
          <p:cNvPr id="2051" name="Détection de mouvement…"/>
          <p:cNvSpPr txBox="1"/>
          <p:nvPr/>
        </p:nvSpPr>
        <p:spPr>
          <a:xfrm>
            <a:off x="1410659" y="1530773"/>
            <a:ext cx="6262561" cy="114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Détection de mouvement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2. Que faire si B n’est pas constant dans le temps?</a:t>
            </a:r>
          </a:p>
        </p:txBody>
      </p:sp>
      <p:grpSp>
        <p:nvGrpSpPr>
          <p:cNvPr id="2060" name="Group"/>
          <p:cNvGrpSpPr/>
          <p:nvPr/>
        </p:nvGrpSpPr>
        <p:grpSpPr>
          <a:xfrm>
            <a:off x="2659210" y="3095413"/>
            <a:ext cx="7521788" cy="3670019"/>
            <a:chOff x="0" y="0"/>
            <a:chExt cx="7521787" cy="3670017"/>
          </a:xfrm>
        </p:grpSpPr>
        <p:sp>
          <p:nvSpPr>
            <p:cNvPr id="2052" name="Line"/>
            <p:cNvSpPr/>
            <p:nvPr/>
          </p:nvSpPr>
          <p:spPr>
            <a:xfrm>
              <a:off x="411367" y="399626"/>
              <a:ext cx="5156765" cy="1934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B(i,j)"/>
            <p:cNvSpPr/>
            <p:nvPr/>
          </p:nvSpPr>
          <p:spPr>
            <a:xfrm>
              <a:off x="0" y="164817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i="1" sz="1600">
                  <a:solidFill>
                    <a:srgbClr val="000000"/>
                  </a:solidFill>
                </a:defRPr>
              </a:lvl1pPr>
            </a:lstStyle>
            <a:p>
              <a:pPr/>
              <a:r>
                <a:t>B(i,j)</a:t>
              </a:r>
            </a:p>
          </p:txBody>
        </p:sp>
        <p:sp>
          <p:nvSpPr>
            <p:cNvPr id="2054" name="Line"/>
            <p:cNvSpPr/>
            <p:nvPr/>
          </p:nvSpPr>
          <p:spPr>
            <a:xfrm flipH="1" rot="10800000">
              <a:off x="483616" y="684106"/>
              <a:ext cx="5066454" cy="146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0329"/>
                  </a:moveTo>
                  <a:lnTo>
                    <a:pt x="578" y="19821"/>
                  </a:lnTo>
                  <a:lnTo>
                    <a:pt x="1733" y="20329"/>
                  </a:lnTo>
                  <a:lnTo>
                    <a:pt x="2137" y="21600"/>
                  </a:lnTo>
                  <a:lnTo>
                    <a:pt x="2657" y="20584"/>
                  </a:lnTo>
                  <a:lnTo>
                    <a:pt x="3176" y="21600"/>
                  </a:lnTo>
                  <a:lnTo>
                    <a:pt x="3812" y="20329"/>
                  </a:lnTo>
                  <a:lnTo>
                    <a:pt x="4332" y="21346"/>
                  </a:lnTo>
                  <a:lnTo>
                    <a:pt x="5140" y="20584"/>
                  </a:lnTo>
                  <a:lnTo>
                    <a:pt x="5718" y="21346"/>
                  </a:lnTo>
                  <a:lnTo>
                    <a:pt x="6642" y="14993"/>
                  </a:lnTo>
                  <a:lnTo>
                    <a:pt x="7104" y="15755"/>
                  </a:lnTo>
                  <a:lnTo>
                    <a:pt x="7855" y="11435"/>
                  </a:lnTo>
                  <a:lnTo>
                    <a:pt x="8374" y="11435"/>
                  </a:lnTo>
                  <a:lnTo>
                    <a:pt x="8952" y="4828"/>
                  </a:lnTo>
                  <a:lnTo>
                    <a:pt x="9067" y="1271"/>
                  </a:lnTo>
                  <a:lnTo>
                    <a:pt x="9934" y="762"/>
                  </a:lnTo>
                  <a:lnTo>
                    <a:pt x="11666" y="762"/>
                  </a:lnTo>
                  <a:lnTo>
                    <a:pt x="12302" y="1271"/>
                  </a:lnTo>
                  <a:lnTo>
                    <a:pt x="13168" y="0"/>
                  </a:lnTo>
                  <a:lnTo>
                    <a:pt x="13572" y="1779"/>
                  </a:lnTo>
                  <a:lnTo>
                    <a:pt x="14381" y="1016"/>
                  </a:lnTo>
                  <a:lnTo>
                    <a:pt x="14727" y="1525"/>
                  </a:lnTo>
                  <a:lnTo>
                    <a:pt x="15478" y="508"/>
                  </a:lnTo>
                  <a:lnTo>
                    <a:pt x="16056" y="2287"/>
                  </a:lnTo>
                  <a:lnTo>
                    <a:pt x="16922" y="1779"/>
                  </a:lnTo>
                  <a:lnTo>
                    <a:pt x="17673" y="2287"/>
                  </a:lnTo>
                  <a:lnTo>
                    <a:pt x="18308" y="20329"/>
                  </a:lnTo>
                  <a:lnTo>
                    <a:pt x="18828" y="19567"/>
                  </a:lnTo>
                  <a:lnTo>
                    <a:pt x="19059" y="20838"/>
                  </a:lnTo>
                  <a:lnTo>
                    <a:pt x="19521" y="19059"/>
                  </a:lnTo>
                  <a:lnTo>
                    <a:pt x="20214" y="20329"/>
                  </a:lnTo>
                  <a:lnTo>
                    <a:pt x="20734" y="19567"/>
                  </a:lnTo>
                  <a:lnTo>
                    <a:pt x="21080" y="20838"/>
                  </a:lnTo>
                  <a:lnTo>
                    <a:pt x="21600" y="20075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Distribution temporelle du…"/>
            <p:cNvSpPr/>
            <p:nvPr/>
          </p:nvSpPr>
          <p:spPr>
            <a:xfrm>
              <a:off x="305635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ctr" defTabSz="1300480">
                <a:spcBef>
                  <a:spcPts val="0"/>
                </a:spcBef>
                <a:buClrTx/>
                <a:defRPr sz="1600">
                  <a:solidFill>
                    <a:srgbClr val="000000"/>
                  </a:solidFill>
                </a:defRPr>
              </a:pPr>
              <a:r>
                <a:t>Distribution temporelle du </a:t>
              </a:r>
            </a:p>
            <a:p>
              <a:pPr algn="ctr" defTabSz="1300480">
                <a:spcBef>
                  <a:spcPts val="0"/>
                </a:spcBef>
                <a:buClrTx/>
                <a:defRPr sz="1600">
                  <a:solidFill>
                    <a:srgbClr val="000000"/>
                  </a:solidFill>
                </a:defRPr>
              </a:pPr>
              <a:r>
                <a:t>pixel « (i,j) » dans le background</a:t>
              </a:r>
            </a:p>
          </p:txBody>
        </p:sp>
        <p:sp>
          <p:nvSpPr>
            <p:cNvPr id="2056" name="Oval"/>
            <p:cNvSpPr/>
            <p:nvPr/>
          </p:nvSpPr>
          <p:spPr>
            <a:xfrm>
              <a:off x="2138567" y="1781386"/>
              <a:ext cx="2828996" cy="568961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Un nuage a momentanément…"/>
            <p:cNvSpPr/>
            <p:nvPr/>
          </p:nvSpPr>
          <p:spPr>
            <a:xfrm>
              <a:off x="6251787" y="149464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  <a:r>
                <a:t>Un nuage a momentanément</a:t>
              </a:r>
            </a:p>
            <a:p>
              <a:pPr defTabSz="1300480">
                <a:spcBef>
                  <a:spcPts val="0"/>
                </a:spcBef>
                <a:buClrTx/>
                <a:defRPr sz="2400">
                  <a:solidFill>
                    <a:srgbClr val="000000"/>
                  </a:solidFill>
                </a:defRPr>
              </a:pPr>
              <a:r>
                <a:t>obstrué le ciel.</a:t>
              </a:r>
            </a:p>
          </p:txBody>
        </p:sp>
        <p:sp>
          <p:nvSpPr>
            <p:cNvPr id="2058" name="Line"/>
            <p:cNvSpPr/>
            <p:nvPr/>
          </p:nvSpPr>
          <p:spPr>
            <a:xfrm flipH="1">
              <a:off x="4940469" y="1794933"/>
              <a:ext cx="1192107" cy="10837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Temps"/>
            <p:cNvSpPr/>
            <p:nvPr/>
          </p:nvSpPr>
          <p:spPr>
            <a:xfrm>
              <a:off x="5104835" y="240001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spcBef>
                  <a:spcPts val="0"/>
                </a:spcBef>
                <a:buClrTx/>
                <a:defRPr sz="1600">
                  <a:solidFill>
                    <a:srgbClr val="000000"/>
                  </a:solidFill>
                </a:defRPr>
              </a:lvl1pPr>
            </a:lstStyle>
            <a:p>
              <a:pPr/>
              <a:r>
                <a:t>       Temps</a:t>
              </a:r>
            </a:p>
          </p:txBody>
        </p:sp>
      </p:grpSp>
      <p:pic>
        <p:nvPicPr>
          <p:cNvPr id="2061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67058" y="252870"/>
            <a:ext cx="2149405" cy="2149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2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23484" y="225777"/>
            <a:ext cx="2162952" cy="2162952"/>
          </a:xfrm>
          <a:prstGeom prst="rect">
            <a:avLst/>
          </a:prstGeom>
          <a:ln w="12700">
            <a:miter lim="400000"/>
          </a:ln>
        </p:spPr>
      </p:pic>
      <p:sp>
        <p:nvSpPr>
          <p:cNvPr id="2063" name="À 14h00 il faisait…"/>
          <p:cNvSpPr txBox="1"/>
          <p:nvPr/>
        </p:nvSpPr>
        <p:spPr>
          <a:xfrm>
            <a:off x="8134322" y="2343573"/>
            <a:ext cx="1736363" cy="653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À 14h00 il faisait</a:t>
            </a:r>
          </a:p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beau.</a:t>
            </a:r>
          </a:p>
        </p:txBody>
      </p:sp>
      <p:sp>
        <p:nvSpPr>
          <p:cNvPr id="2064" name="À 14h15 un gros…"/>
          <p:cNvSpPr txBox="1"/>
          <p:nvPr/>
        </p:nvSpPr>
        <p:spPr>
          <a:xfrm>
            <a:off x="10437254" y="2357119"/>
            <a:ext cx="2243681" cy="653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À 14h15 un gros </a:t>
            </a:r>
          </a:p>
          <a:p>
            <a: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pPr>
            <a:r>
              <a:t>nuage a obstrué le ciel.</a:t>
            </a:r>
          </a:p>
        </p:txBody>
      </p:sp>
      <p:sp>
        <p:nvSpPr>
          <p:cNvPr id="2065" name="14h00                14h15                        14h25"/>
          <p:cNvSpPr txBox="1"/>
          <p:nvPr/>
        </p:nvSpPr>
        <p:spPr>
          <a:xfrm>
            <a:off x="3397503" y="5472853"/>
            <a:ext cx="4143249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lvl1pPr>
          </a:lstStyle>
          <a:p>
            <a:pPr/>
            <a:r>
              <a:t>14h00                14h15                        14h25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68" name="Opérations inter-images.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Opérations inter-images.</a:t>
            </a:r>
          </a:p>
        </p:txBody>
      </p:sp>
      <p:sp>
        <p:nvSpPr>
          <p:cNvPr id="2069" name="Détection de mouvement…"/>
          <p:cNvSpPr txBox="1"/>
          <p:nvPr/>
        </p:nvSpPr>
        <p:spPr>
          <a:xfrm>
            <a:off x="1410659" y="1530773"/>
            <a:ext cx="3519510" cy="114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Détection de mouvement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3. Que faire si </a:t>
            </a:r>
            <a:r>
              <a:rPr i="1"/>
              <a:t>I</a:t>
            </a:r>
            <a:r>
              <a:t> est bruitée?</a:t>
            </a:r>
          </a:p>
        </p:txBody>
      </p:sp>
      <p:sp>
        <p:nvSpPr>
          <p:cNvPr id="2070" name="Line"/>
          <p:cNvSpPr/>
          <p:nvPr/>
        </p:nvSpPr>
        <p:spPr>
          <a:xfrm>
            <a:off x="3070577" y="3495040"/>
            <a:ext cx="5156766" cy="1934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71" name="I(i,j)"/>
          <p:cNvSpPr txBox="1"/>
          <p:nvPr/>
        </p:nvSpPr>
        <p:spPr>
          <a:xfrm>
            <a:off x="2537290" y="3260231"/>
            <a:ext cx="509462" cy="350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1600">
                <a:solidFill>
                  <a:srgbClr val="000000"/>
                </a:solidFill>
              </a:defRPr>
            </a:lvl1pPr>
          </a:lstStyle>
          <a:p>
            <a:pPr/>
            <a:r>
              <a:t>I(i,j)</a:t>
            </a:r>
          </a:p>
        </p:txBody>
      </p:sp>
      <p:sp>
        <p:nvSpPr>
          <p:cNvPr id="2072" name="Distribution temporelle du…"/>
          <p:cNvSpPr txBox="1"/>
          <p:nvPr/>
        </p:nvSpPr>
        <p:spPr>
          <a:xfrm>
            <a:off x="4539749" y="3095413"/>
            <a:ext cx="2349374" cy="578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pPr>
            <a:r>
              <a:t>Distribution temporelle du </a:t>
            </a:r>
          </a:p>
          <a:p>
            <a:pPr algn="ctr"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pPr>
            <a:r>
              <a:t>pixel « (i,j) »</a:t>
            </a:r>
          </a:p>
        </p:txBody>
      </p:sp>
      <p:sp>
        <p:nvSpPr>
          <p:cNvPr id="2073" name="Temps"/>
          <p:cNvSpPr txBox="1"/>
          <p:nvPr/>
        </p:nvSpPr>
        <p:spPr>
          <a:xfrm>
            <a:off x="7764046" y="5495431"/>
            <a:ext cx="681606" cy="350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Temps</a:t>
            </a:r>
          </a:p>
        </p:txBody>
      </p:sp>
      <p:sp>
        <p:nvSpPr>
          <p:cNvPr id="2074" name="Le bruit peut causer de nombreux faux positifs…"/>
          <p:cNvSpPr txBox="1"/>
          <p:nvPr/>
        </p:nvSpPr>
        <p:spPr>
          <a:xfrm>
            <a:off x="1112632" y="5944729"/>
            <a:ext cx="6567957" cy="286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Le bruit peut causer de nombreux faux positifs 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et faux négatifs.  Que pouvons-nous faire?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1- Puisque les faux positifs</a:t>
            </a:r>
            <a:r>
              <a:t>/n</a:t>
            </a:r>
            <a:r>
              <a:t>égatifs forment un bruit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     impulsionnel, on peut utiliser un </a:t>
            </a:r>
            <a:r>
              <a:rPr b="1"/>
              <a:t>filtre médian</a:t>
            </a:r>
            <a:r>
              <a:t>.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2- On peut modéliser le fond de façon plus 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     intelligente, c-à-d. de façon </a:t>
            </a:r>
            <a:r>
              <a:rPr b="1"/>
              <a:t>probabiliste</a:t>
            </a:r>
            <a:r>
              <a:t>.</a:t>
            </a:r>
          </a:p>
        </p:txBody>
      </p:sp>
      <p:pic>
        <p:nvPicPr>
          <p:cNvPr id="2075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6693" y="-1"/>
            <a:ext cx="4748108" cy="3546971"/>
          </a:xfrm>
          <a:prstGeom prst="rect">
            <a:avLst/>
          </a:prstGeom>
          <a:ln w="12700">
            <a:miter lim="400000"/>
          </a:ln>
        </p:spPr>
      </p:pic>
      <p:sp>
        <p:nvSpPr>
          <p:cNvPr id="2076" name="Oval"/>
          <p:cNvSpPr/>
          <p:nvPr/>
        </p:nvSpPr>
        <p:spPr>
          <a:xfrm>
            <a:off x="10270631" y="3251200"/>
            <a:ext cx="137725" cy="12869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77" name="Pixel « (i,j) »"/>
          <p:cNvSpPr txBox="1"/>
          <p:nvPr/>
        </p:nvSpPr>
        <p:spPr>
          <a:xfrm>
            <a:off x="10392099" y="3668888"/>
            <a:ext cx="1751283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Pixel « (i,j) »</a:t>
            </a:r>
          </a:p>
        </p:txBody>
      </p:sp>
      <p:sp>
        <p:nvSpPr>
          <p:cNvPr id="2078" name="Line"/>
          <p:cNvSpPr/>
          <p:nvPr/>
        </p:nvSpPr>
        <p:spPr>
          <a:xfrm flipH="1" flipV="1">
            <a:off x="10530275" y="3400213"/>
            <a:ext cx="575735" cy="363503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79" name="Line"/>
          <p:cNvSpPr/>
          <p:nvPr/>
        </p:nvSpPr>
        <p:spPr>
          <a:xfrm>
            <a:off x="3061546" y="3779520"/>
            <a:ext cx="4660055" cy="1544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8160"/>
                </a:moveTo>
                <a:lnTo>
                  <a:pt x="480" y="3360"/>
                </a:lnTo>
                <a:lnTo>
                  <a:pt x="480" y="12160"/>
                </a:lnTo>
                <a:lnTo>
                  <a:pt x="800" y="7840"/>
                </a:lnTo>
                <a:lnTo>
                  <a:pt x="800" y="11680"/>
                </a:lnTo>
                <a:lnTo>
                  <a:pt x="1200" y="3040"/>
                </a:lnTo>
                <a:lnTo>
                  <a:pt x="1360" y="8640"/>
                </a:lnTo>
                <a:lnTo>
                  <a:pt x="1600" y="7200"/>
                </a:lnTo>
                <a:lnTo>
                  <a:pt x="1680" y="12640"/>
                </a:lnTo>
                <a:lnTo>
                  <a:pt x="1840" y="5920"/>
                </a:lnTo>
                <a:lnTo>
                  <a:pt x="2000" y="9760"/>
                </a:lnTo>
                <a:lnTo>
                  <a:pt x="2720" y="1920"/>
                </a:lnTo>
                <a:lnTo>
                  <a:pt x="2640" y="17280"/>
                </a:lnTo>
                <a:lnTo>
                  <a:pt x="3040" y="10400"/>
                </a:lnTo>
                <a:lnTo>
                  <a:pt x="3040" y="14400"/>
                </a:lnTo>
                <a:lnTo>
                  <a:pt x="3680" y="0"/>
                </a:lnTo>
                <a:lnTo>
                  <a:pt x="3600" y="8640"/>
                </a:lnTo>
                <a:lnTo>
                  <a:pt x="3920" y="4320"/>
                </a:lnTo>
                <a:lnTo>
                  <a:pt x="4000" y="12480"/>
                </a:lnTo>
                <a:lnTo>
                  <a:pt x="4800" y="160"/>
                </a:lnTo>
                <a:lnTo>
                  <a:pt x="4560" y="16640"/>
                </a:lnTo>
                <a:lnTo>
                  <a:pt x="4960" y="3840"/>
                </a:lnTo>
                <a:lnTo>
                  <a:pt x="4960" y="21600"/>
                </a:lnTo>
                <a:lnTo>
                  <a:pt x="5200" y="13440"/>
                </a:lnTo>
                <a:lnTo>
                  <a:pt x="5520" y="20640"/>
                </a:lnTo>
                <a:lnTo>
                  <a:pt x="5680" y="10560"/>
                </a:lnTo>
                <a:lnTo>
                  <a:pt x="5920" y="20320"/>
                </a:lnTo>
                <a:lnTo>
                  <a:pt x="6480" y="10880"/>
                </a:lnTo>
                <a:lnTo>
                  <a:pt x="6480" y="16800"/>
                </a:lnTo>
                <a:lnTo>
                  <a:pt x="6640" y="11520"/>
                </a:lnTo>
                <a:lnTo>
                  <a:pt x="6640" y="14880"/>
                </a:lnTo>
                <a:lnTo>
                  <a:pt x="6960" y="11680"/>
                </a:lnTo>
                <a:lnTo>
                  <a:pt x="6800" y="20640"/>
                </a:lnTo>
                <a:lnTo>
                  <a:pt x="7360" y="12000"/>
                </a:lnTo>
                <a:lnTo>
                  <a:pt x="7600" y="20960"/>
                </a:lnTo>
                <a:lnTo>
                  <a:pt x="7840" y="18720"/>
                </a:lnTo>
                <a:lnTo>
                  <a:pt x="8080" y="20640"/>
                </a:lnTo>
                <a:lnTo>
                  <a:pt x="8320" y="13280"/>
                </a:lnTo>
                <a:lnTo>
                  <a:pt x="8720" y="21280"/>
                </a:lnTo>
                <a:lnTo>
                  <a:pt x="9040" y="11680"/>
                </a:lnTo>
                <a:lnTo>
                  <a:pt x="9360" y="20320"/>
                </a:lnTo>
                <a:lnTo>
                  <a:pt x="9920" y="9120"/>
                </a:lnTo>
                <a:lnTo>
                  <a:pt x="10240" y="12640"/>
                </a:lnTo>
                <a:lnTo>
                  <a:pt x="10560" y="9600"/>
                </a:lnTo>
                <a:lnTo>
                  <a:pt x="10640" y="11680"/>
                </a:lnTo>
                <a:lnTo>
                  <a:pt x="11040" y="640"/>
                </a:lnTo>
                <a:lnTo>
                  <a:pt x="11360" y="13120"/>
                </a:lnTo>
                <a:lnTo>
                  <a:pt x="11600" y="5920"/>
                </a:lnTo>
                <a:lnTo>
                  <a:pt x="11760" y="13920"/>
                </a:lnTo>
                <a:lnTo>
                  <a:pt x="12320" y="4160"/>
                </a:lnTo>
                <a:lnTo>
                  <a:pt x="12320" y="14880"/>
                </a:lnTo>
                <a:lnTo>
                  <a:pt x="12880" y="6400"/>
                </a:lnTo>
                <a:lnTo>
                  <a:pt x="12880" y="11200"/>
                </a:lnTo>
                <a:lnTo>
                  <a:pt x="13200" y="6400"/>
                </a:lnTo>
                <a:lnTo>
                  <a:pt x="13200" y="12960"/>
                </a:lnTo>
                <a:lnTo>
                  <a:pt x="13840" y="5440"/>
                </a:lnTo>
                <a:lnTo>
                  <a:pt x="14240" y="13600"/>
                </a:lnTo>
                <a:lnTo>
                  <a:pt x="14400" y="7360"/>
                </a:lnTo>
                <a:lnTo>
                  <a:pt x="14720" y="11680"/>
                </a:lnTo>
                <a:lnTo>
                  <a:pt x="14960" y="6400"/>
                </a:lnTo>
                <a:lnTo>
                  <a:pt x="15040" y="11680"/>
                </a:lnTo>
                <a:lnTo>
                  <a:pt x="15920" y="3520"/>
                </a:lnTo>
                <a:lnTo>
                  <a:pt x="15600" y="16320"/>
                </a:lnTo>
                <a:lnTo>
                  <a:pt x="16480" y="2240"/>
                </a:lnTo>
                <a:lnTo>
                  <a:pt x="16480" y="9920"/>
                </a:lnTo>
                <a:lnTo>
                  <a:pt x="17040" y="2720"/>
                </a:lnTo>
                <a:lnTo>
                  <a:pt x="17040" y="6080"/>
                </a:lnTo>
                <a:lnTo>
                  <a:pt x="17280" y="2080"/>
                </a:lnTo>
                <a:lnTo>
                  <a:pt x="17440" y="14240"/>
                </a:lnTo>
                <a:lnTo>
                  <a:pt x="18720" y="1920"/>
                </a:lnTo>
                <a:lnTo>
                  <a:pt x="18560" y="6880"/>
                </a:lnTo>
                <a:lnTo>
                  <a:pt x="19120" y="3840"/>
                </a:lnTo>
                <a:lnTo>
                  <a:pt x="19040" y="12640"/>
                </a:lnTo>
                <a:lnTo>
                  <a:pt x="19520" y="5280"/>
                </a:lnTo>
                <a:lnTo>
                  <a:pt x="19520" y="8800"/>
                </a:lnTo>
                <a:lnTo>
                  <a:pt x="20000" y="2240"/>
                </a:lnTo>
                <a:lnTo>
                  <a:pt x="20160" y="4640"/>
                </a:lnTo>
                <a:lnTo>
                  <a:pt x="20480" y="1920"/>
                </a:lnTo>
                <a:lnTo>
                  <a:pt x="20480" y="12000"/>
                </a:lnTo>
                <a:lnTo>
                  <a:pt x="20960" y="6240"/>
                </a:lnTo>
                <a:lnTo>
                  <a:pt x="21040" y="11840"/>
                </a:lnTo>
                <a:lnTo>
                  <a:pt x="21280" y="12800"/>
                </a:lnTo>
                <a:lnTo>
                  <a:pt x="21600" y="24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80" name="Oval"/>
          <p:cNvSpPr/>
          <p:nvPr/>
        </p:nvSpPr>
        <p:spPr>
          <a:xfrm>
            <a:off x="3863057" y="4849706"/>
            <a:ext cx="1555610" cy="568961"/>
          </a:xfrm>
          <a:prstGeom prst="ellips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81" name="Le camion passe devant (i,j)"/>
          <p:cNvSpPr txBox="1"/>
          <p:nvPr/>
        </p:nvSpPr>
        <p:spPr>
          <a:xfrm>
            <a:off x="8910997" y="4590062"/>
            <a:ext cx="3587376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Le camion passe devant (i,j)</a:t>
            </a:r>
          </a:p>
        </p:txBody>
      </p:sp>
      <p:sp>
        <p:nvSpPr>
          <p:cNvPr id="2082" name="Line"/>
          <p:cNvSpPr/>
          <p:nvPr/>
        </p:nvSpPr>
        <p:spPr>
          <a:xfrm flipH="1">
            <a:off x="5635413" y="4917440"/>
            <a:ext cx="3197014" cy="21674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pic>
        <p:nvPicPr>
          <p:cNvPr id="208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10880" y="6224693"/>
            <a:ext cx="4693921" cy="3528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86" name="Opérations inter-images.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Opérations inter-images.</a:t>
            </a:r>
          </a:p>
        </p:txBody>
      </p:sp>
      <p:sp>
        <p:nvSpPr>
          <p:cNvPr id="2087" name="Détection de mouvement…"/>
          <p:cNvSpPr txBox="1"/>
          <p:nvPr/>
        </p:nvSpPr>
        <p:spPr>
          <a:xfrm>
            <a:off x="1410659" y="1530773"/>
            <a:ext cx="3519510" cy="114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Détection de mouvement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3. Que faire si </a:t>
            </a:r>
            <a:r>
              <a:rPr i="1"/>
              <a:t>I</a:t>
            </a:r>
            <a:r>
              <a:t> est bruitée?</a:t>
            </a:r>
          </a:p>
        </p:txBody>
      </p:sp>
      <p:sp>
        <p:nvSpPr>
          <p:cNvPr id="2088" name="Line"/>
          <p:cNvSpPr/>
          <p:nvPr/>
        </p:nvSpPr>
        <p:spPr>
          <a:xfrm>
            <a:off x="3070577" y="3495040"/>
            <a:ext cx="5156766" cy="1934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89" name="I(i,j)"/>
          <p:cNvSpPr txBox="1"/>
          <p:nvPr/>
        </p:nvSpPr>
        <p:spPr>
          <a:xfrm>
            <a:off x="2537290" y="3260231"/>
            <a:ext cx="509462" cy="350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1600">
                <a:solidFill>
                  <a:srgbClr val="000000"/>
                </a:solidFill>
              </a:defRPr>
            </a:lvl1pPr>
          </a:lstStyle>
          <a:p>
            <a:pPr/>
            <a:r>
              <a:t>I(i,j)</a:t>
            </a:r>
          </a:p>
        </p:txBody>
      </p:sp>
      <p:sp>
        <p:nvSpPr>
          <p:cNvPr id="2090" name="Distribution temporelle du…"/>
          <p:cNvSpPr txBox="1"/>
          <p:nvPr/>
        </p:nvSpPr>
        <p:spPr>
          <a:xfrm>
            <a:off x="3914176" y="3095413"/>
            <a:ext cx="3618581" cy="578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pPr>
            <a:r>
              <a:t>Distribution temporelle du </a:t>
            </a:r>
          </a:p>
          <a:p>
            <a:pPr algn="ctr"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pPr>
            <a:r>
              <a:t>pixel « (i,j) » avant que le camion ne passe</a:t>
            </a:r>
          </a:p>
        </p:txBody>
      </p:sp>
      <p:sp>
        <p:nvSpPr>
          <p:cNvPr id="2091" name="Temps"/>
          <p:cNvSpPr txBox="1"/>
          <p:nvPr/>
        </p:nvSpPr>
        <p:spPr>
          <a:xfrm>
            <a:off x="7764046" y="5495431"/>
            <a:ext cx="681606" cy="350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Temps</a:t>
            </a:r>
          </a:p>
        </p:txBody>
      </p:sp>
      <p:sp>
        <p:nvSpPr>
          <p:cNvPr id="2092" name="Line"/>
          <p:cNvSpPr/>
          <p:nvPr/>
        </p:nvSpPr>
        <p:spPr>
          <a:xfrm>
            <a:off x="3075093" y="3616959"/>
            <a:ext cx="4822614" cy="1422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4811"/>
                </a:moveTo>
                <a:lnTo>
                  <a:pt x="728" y="4937"/>
                </a:lnTo>
                <a:lnTo>
                  <a:pt x="667" y="18720"/>
                </a:lnTo>
                <a:lnTo>
                  <a:pt x="1153" y="5554"/>
                </a:lnTo>
                <a:lnTo>
                  <a:pt x="1213" y="18103"/>
                </a:lnTo>
                <a:lnTo>
                  <a:pt x="1335" y="14194"/>
                </a:lnTo>
                <a:lnTo>
                  <a:pt x="1578" y="17074"/>
                </a:lnTo>
                <a:lnTo>
                  <a:pt x="1699" y="13371"/>
                </a:lnTo>
                <a:lnTo>
                  <a:pt x="1820" y="6583"/>
                </a:lnTo>
                <a:lnTo>
                  <a:pt x="1942" y="17486"/>
                </a:lnTo>
                <a:lnTo>
                  <a:pt x="2245" y="13166"/>
                </a:lnTo>
                <a:lnTo>
                  <a:pt x="2245" y="15223"/>
                </a:lnTo>
                <a:lnTo>
                  <a:pt x="2609" y="9874"/>
                </a:lnTo>
                <a:lnTo>
                  <a:pt x="2609" y="12137"/>
                </a:lnTo>
                <a:lnTo>
                  <a:pt x="2973" y="5966"/>
                </a:lnTo>
                <a:lnTo>
                  <a:pt x="3034" y="10903"/>
                </a:lnTo>
                <a:lnTo>
                  <a:pt x="3276" y="12960"/>
                </a:lnTo>
                <a:lnTo>
                  <a:pt x="3398" y="9257"/>
                </a:lnTo>
                <a:lnTo>
                  <a:pt x="3519" y="15840"/>
                </a:lnTo>
                <a:lnTo>
                  <a:pt x="3701" y="12549"/>
                </a:lnTo>
                <a:lnTo>
                  <a:pt x="3762" y="15429"/>
                </a:lnTo>
                <a:lnTo>
                  <a:pt x="3944" y="7406"/>
                </a:lnTo>
                <a:lnTo>
                  <a:pt x="4065" y="11109"/>
                </a:lnTo>
                <a:lnTo>
                  <a:pt x="4308" y="9257"/>
                </a:lnTo>
                <a:lnTo>
                  <a:pt x="4429" y="12137"/>
                </a:lnTo>
                <a:lnTo>
                  <a:pt x="4733" y="10491"/>
                </a:lnTo>
                <a:lnTo>
                  <a:pt x="4793" y="15840"/>
                </a:lnTo>
                <a:lnTo>
                  <a:pt x="4975" y="12549"/>
                </a:lnTo>
                <a:lnTo>
                  <a:pt x="5036" y="5966"/>
                </a:lnTo>
                <a:lnTo>
                  <a:pt x="5097" y="11109"/>
                </a:lnTo>
                <a:lnTo>
                  <a:pt x="5218" y="16251"/>
                </a:lnTo>
                <a:lnTo>
                  <a:pt x="5582" y="10697"/>
                </a:lnTo>
                <a:lnTo>
                  <a:pt x="5946" y="4937"/>
                </a:lnTo>
                <a:lnTo>
                  <a:pt x="5946" y="11314"/>
                </a:lnTo>
                <a:lnTo>
                  <a:pt x="6189" y="15429"/>
                </a:lnTo>
                <a:lnTo>
                  <a:pt x="6613" y="15634"/>
                </a:lnTo>
                <a:lnTo>
                  <a:pt x="6674" y="12960"/>
                </a:lnTo>
                <a:lnTo>
                  <a:pt x="6978" y="6171"/>
                </a:lnTo>
                <a:lnTo>
                  <a:pt x="6978" y="10080"/>
                </a:lnTo>
                <a:lnTo>
                  <a:pt x="7342" y="6994"/>
                </a:lnTo>
                <a:lnTo>
                  <a:pt x="7524" y="15840"/>
                </a:lnTo>
                <a:lnTo>
                  <a:pt x="8130" y="13577"/>
                </a:lnTo>
                <a:lnTo>
                  <a:pt x="8130" y="15840"/>
                </a:lnTo>
                <a:lnTo>
                  <a:pt x="8434" y="9463"/>
                </a:lnTo>
                <a:lnTo>
                  <a:pt x="8555" y="12137"/>
                </a:lnTo>
                <a:lnTo>
                  <a:pt x="8919" y="6171"/>
                </a:lnTo>
                <a:lnTo>
                  <a:pt x="8919" y="10080"/>
                </a:lnTo>
                <a:lnTo>
                  <a:pt x="9283" y="5966"/>
                </a:lnTo>
                <a:lnTo>
                  <a:pt x="9465" y="15223"/>
                </a:lnTo>
                <a:lnTo>
                  <a:pt x="9769" y="12137"/>
                </a:lnTo>
                <a:lnTo>
                  <a:pt x="10072" y="5760"/>
                </a:lnTo>
                <a:lnTo>
                  <a:pt x="10133" y="9874"/>
                </a:lnTo>
                <a:lnTo>
                  <a:pt x="10315" y="7406"/>
                </a:lnTo>
                <a:lnTo>
                  <a:pt x="10436" y="16457"/>
                </a:lnTo>
                <a:lnTo>
                  <a:pt x="10800" y="12137"/>
                </a:lnTo>
                <a:lnTo>
                  <a:pt x="11103" y="5554"/>
                </a:lnTo>
                <a:lnTo>
                  <a:pt x="11164" y="10903"/>
                </a:lnTo>
                <a:lnTo>
                  <a:pt x="11164" y="16251"/>
                </a:lnTo>
                <a:lnTo>
                  <a:pt x="11285" y="13577"/>
                </a:lnTo>
                <a:lnTo>
                  <a:pt x="11589" y="8846"/>
                </a:lnTo>
                <a:lnTo>
                  <a:pt x="11771" y="4937"/>
                </a:lnTo>
                <a:lnTo>
                  <a:pt x="11831" y="15017"/>
                </a:lnTo>
                <a:lnTo>
                  <a:pt x="12135" y="17074"/>
                </a:lnTo>
                <a:lnTo>
                  <a:pt x="12256" y="14194"/>
                </a:lnTo>
                <a:lnTo>
                  <a:pt x="12620" y="10080"/>
                </a:lnTo>
                <a:lnTo>
                  <a:pt x="12681" y="6789"/>
                </a:lnTo>
                <a:lnTo>
                  <a:pt x="12863" y="14194"/>
                </a:lnTo>
                <a:lnTo>
                  <a:pt x="13470" y="16663"/>
                </a:lnTo>
                <a:lnTo>
                  <a:pt x="13591" y="13166"/>
                </a:lnTo>
                <a:lnTo>
                  <a:pt x="14137" y="6583"/>
                </a:lnTo>
                <a:lnTo>
                  <a:pt x="14137" y="9669"/>
                </a:lnTo>
                <a:lnTo>
                  <a:pt x="14622" y="6377"/>
                </a:lnTo>
                <a:lnTo>
                  <a:pt x="14501" y="11520"/>
                </a:lnTo>
                <a:lnTo>
                  <a:pt x="14865" y="16251"/>
                </a:lnTo>
                <a:lnTo>
                  <a:pt x="15047" y="12343"/>
                </a:lnTo>
                <a:lnTo>
                  <a:pt x="15108" y="5760"/>
                </a:lnTo>
                <a:lnTo>
                  <a:pt x="15229" y="11314"/>
                </a:lnTo>
                <a:lnTo>
                  <a:pt x="15533" y="5966"/>
                </a:lnTo>
                <a:lnTo>
                  <a:pt x="15775" y="17074"/>
                </a:lnTo>
                <a:lnTo>
                  <a:pt x="15897" y="12343"/>
                </a:lnTo>
                <a:lnTo>
                  <a:pt x="16382" y="6994"/>
                </a:lnTo>
                <a:lnTo>
                  <a:pt x="16564" y="2674"/>
                </a:lnTo>
                <a:lnTo>
                  <a:pt x="16564" y="19131"/>
                </a:lnTo>
                <a:lnTo>
                  <a:pt x="16867" y="13783"/>
                </a:lnTo>
                <a:lnTo>
                  <a:pt x="16928" y="8229"/>
                </a:lnTo>
                <a:lnTo>
                  <a:pt x="17110" y="12549"/>
                </a:lnTo>
                <a:lnTo>
                  <a:pt x="17474" y="5760"/>
                </a:lnTo>
                <a:lnTo>
                  <a:pt x="17474" y="11109"/>
                </a:lnTo>
                <a:lnTo>
                  <a:pt x="17838" y="9257"/>
                </a:lnTo>
                <a:lnTo>
                  <a:pt x="17960" y="16457"/>
                </a:lnTo>
                <a:lnTo>
                  <a:pt x="18263" y="21600"/>
                </a:lnTo>
                <a:lnTo>
                  <a:pt x="18870" y="0"/>
                </a:lnTo>
                <a:lnTo>
                  <a:pt x="18991" y="5349"/>
                </a:lnTo>
                <a:lnTo>
                  <a:pt x="19416" y="2674"/>
                </a:lnTo>
                <a:lnTo>
                  <a:pt x="19719" y="17897"/>
                </a:lnTo>
                <a:lnTo>
                  <a:pt x="20204" y="12343"/>
                </a:lnTo>
                <a:lnTo>
                  <a:pt x="20508" y="6789"/>
                </a:lnTo>
                <a:lnTo>
                  <a:pt x="20629" y="11931"/>
                </a:lnTo>
                <a:lnTo>
                  <a:pt x="20811" y="8434"/>
                </a:lnTo>
                <a:lnTo>
                  <a:pt x="20751" y="16046"/>
                </a:lnTo>
                <a:lnTo>
                  <a:pt x="21236" y="8023"/>
                </a:lnTo>
                <a:lnTo>
                  <a:pt x="21600" y="1398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93" name="Line"/>
          <p:cNvSpPr/>
          <p:nvPr/>
        </p:nvSpPr>
        <p:spPr>
          <a:xfrm>
            <a:off x="3070577" y="6556586"/>
            <a:ext cx="5156766" cy="1934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headEnd type="triangle"/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94" name="Histogramme des valeurs du…"/>
          <p:cNvSpPr txBox="1"/>
          <p:nvPr/>
        </p:nvSpPr>
        <p:spPr>
          <a:xfrm>
            <a:off x="3912423" y="6129866"/>
            <a:ext cx="3375990" cy="578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pPr>
            <a:r>
              <a:t>Histogramme des valeurs du</a:t>
            </a:r>
          </a:p>
          <a:p>
            <a:pPr algn="ctr"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pPr>
            <a:r>
              <a:t>pixel « (i,j) » avant que le camion passe</a:t>
            </a:r>
          </a:p>
        </p:txBody>
      </p:sp>
      <p:sp>
        <p:nvSpPr>
          <p:cNvPr id="2095" name="P(I(i,j))"/>
          <p:cNvSpPr txBox="1"/>
          <p:nvPr/>
        </p:nvSpPr>
        <p:spPr>
          <a:xfrm>
            <a:off x="2230232" y="6389511"/>
            <a:ext cx="768919" cy="350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i="1" sz="1600">
                <a:solidFill>
                  <a:srgbClr val="000000"/>
                </a:solidFill>
              </a:defRPr>
            </a:lvl1pPr>
          </a:lstStyle>
          <a:p>
            <a:pPr/>
            <a:r>
              <a:t>P(I(i,j))</a:t>
            </a:r>
          </a:p>
        </p:txBody>
      </p:sp>
      <p:sp>
        <p:nvSpPr>
          <p:cNvPr id="2096" name="Line"/>
          <p:cNvSpPr/>
          <p:nvPr/>
        </p:nvSpPr>
        <p:spPr>
          <a:xfrm>
            <a:off x="3034453" y="6813973"/>
            <a:ext cx="108374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97" name="Line"/>
          <p:cNvSpPr/>
          <p:nvPr/>
        </p:nvSpPr>
        <p:spPr>
          <a:xfrm>
            <a:off x="2953173" y="4362026"/>
            <a:ext cx="230294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98" name="Valeur moyenne, 190"/>
          <p:cNvSpPr txBox="1"/>
          <p:nvPr/>
        </p:nvSpPr>
        <p:spPr>
          <a:xfrm>
            <a:off x="611406" y="4118186"/>
            <a:ext cx="2091653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lvl1pPr>
          </a:lstStyle>
          <a:p>
            <a:pPr/>
            <a:r>
              <a:t>Valeur moyenne, 190</a:t>
            </a:r>
          </a:p>
        </p:txBody>
      </p:sp>
      <p:sp>
        <p:nvSpPr>
          <p:cNvPr id="2099" name="Si le bruit est non corrélé dans le temps et de…"/>
          <p:cNvSpPr txBox="1"/>
          <p:nvPr/>
        </p:nvSpPr>
        <p:spPr>
          <a:xfrm>
            <a:off x="7376159" y="6317262"/>
            <a:ext cx="5237583" cy="1451680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Si le bruit est non corrélé dans le temps et de 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moyenne nulle, généralement l’histogramme 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des valeurs se distribuera suivant une 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« gaussienne ». </a:t>
            </a:r>
          </a:p>
        </p:txBody>
      </p:sp>
      <p:sp>
        <p:nvSpPr>
          <p:cNvPr id="2100" name="Line"/>
          <p:cNvSpPr/>
          <p:nvPr/>
        </p:nvSpPr>
        <p:spPr>
          <a:xfrm>
            <a:off x="4091093" y="7498250"/>
            <a:ext cx="2844801" cy="9976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62" fill="norm" stroke="1" extrusionOk="0">
                <a:moveTo>
                  <a:pt x="0" y="20984"/>
                </a:moveTo>
                <a:cubicBezTo>
                  <a:pt x="1099" y="21154"/>
                  <a:pt x="2211" y="21357"/>
                  <a:pt x="3044" y="20781"/>
                </a:cubicBezTo>
                <a:cubicBezTo>
                  <a:pt x="3878" y="20204"/>
                  <a:pt x="4470" y="19017"/>
                  <a:pt x="5001" y="17525"/>
                </a:cubicBezTo>
                <a:cubicBezTo>
                  <a:pt x="5533" y="16033"/>
                  <a:pt x="5750" y="14134"/>
                  <a:pt x="6234" y="11829"/>
                </a:cubicBezTo>
                <a:cubicBezTo>
                  <a:pt x="6717" y="9523"/>
                  <a:pt x="7381" y="5657"/>
                  <a:pt x="7901" y="3690"/>
                </a:cubicBezTo>
                <a:cubicBezTo>
                  <a:pt x="8420" y="1724"/>
                  <a:pt x="8928" y="300"/>
                  <a:pt x="9350" y="28"/>
                </a:cubicBezTo>
                <a:cubicBezTo>
                  <a:pt x="9773" y="-243"/>
                  <a:pt x="10220" y="1520"/>
                  <a:pt x="10438" y="2063"/>
                </a:cubicBezTo>
                <a:cubicBezTo>
                  <a:pt x="10655" y="2605"/>
                  <a:pt x="10281" y="978"/>
                  <a:pt x="10655" y="3284"/>
                </a:cubicBezTo>
                <a:cubicBezTo>
                  <a:pt x="11030" y="5589"/>
                  <a:pt x="12141" y="13151"/>
                  <a:pt x="12685" y="15898"/>
                </a:cubicBezTo>
                <a:cubicBezTo>
                  <a:pt x="13228" y="18644"/>
                  <a:pt x="13542" y="19017"/>
                  <a:pt x="13917" y="19763"/>
                </a:cubicBezTo>
                <a:cubicBezTo>
                  <a:pt x="14291" y="20509"/>
                  <a:pt x="13651" y="20170"/>
                  <a:pt x="14932" y="20374"/>
                </a:cubicBezTo>
                <a:cubicBezTo>
                  <a:pt x="16212" y="20577"/>
                  <a:pt x="18906" y="20781"/>
                  <a:pt x="21600" y="20984"/>
                </a:cubicBezTo>
              </a:path>
            </a:pathLst>
          </a:custGeom>
          <a:solidFill>
            <a:srgbClr val="C0C0C0">
              <a:alpha val="50195"/>
            </a:srgbClr>
          </a:solidFill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101" name="Line"/>
          <p:cNvSpPr/>
          <p:nvPr/>
        </p:nvSpPr>
        <p:spPr>
          <a:xfrm>
            <a:off x="5337386" y="8371839"/>
            <a:ext cx="1" cy="257388"/>
          </a:xfrm>
          <a:prstGeom prst="line">
            <a:avLst/>
          </a:prstGeom>
          <a:ln w="254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102" name="190"/>
          <p:cNvSpPr txBox="1"/>
          <p:nvPr/>
        </p:nvSpPr>
        <p:spPr>
          <a:xfrm>
            <a:off x="5081806" y="8561493"/>
            <a:ext cx="485649" cy="3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800">
                <a:solidFill>
                  <a:srgbClr val="000000"/>
                </a:solidFill>
              </a:defRPr>
            </a:lvl1pPr>
          </a:lstStyle>
          <a:p>
            <a:pPr/>
            <a:r>
              <a:t>190</a:t>
            </a:r>
          </a:p>
        </p:txBody>
      </p:sp>
      <p:sp>
        <p:nvSpPr>
          <p:cNvPr id="2103" name="1"/>
          <p:cNvSpPr txBox="1"/>
          <p:nvPr/>
        </p:nvSpPr>
        <p:spPr>
          <a:xfrm>
            <a:off x="2684046" y="6701084"/>
            <a:ext cx="244349" cy="350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1600">
                <a:solidFill>
                  <a:srgbClr val="000000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104" name="Gaussienne centrée sur 190 et d’écart type σ."/>
          <p:cNvSpPr txBox="1"/>
          <p:nvPr/>
        </p:nvSpPr>
        <p:spPr>
          <a:xfrm>
            <a:off x="7508917" y="7897707"/>
            <a:ext cx="5252986" cy="471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Gaussienne centrée sur 190 et d’écart type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s.</a:t>
            </a:r>
            <a:r>
              <a:t> </a:t>
            </a:r>
          </a:p>
        </p:txBody>
      </p:sp>
      <p:sp>
        <p:nvSpPr>
          <p:cNvPr id="2105" name="Line"/>
          <p:cNvSpPr/>
          <p:nvPr/>
        </p:nvSpPr>
        <p:spPr>
          <a:xfrm flipV="1">
            <a:off x="5567680" y="8128000"/>
            <a:ext cx="1855894" cy="28448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08" name="Opérations inter-images.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Opérations inter-images.</a:t>
            </a:r>
          </a:p>
        </p:txBody>
      </p:sp>
      <p:sp>
        <p:nvSpPr>
          <p:cNvPr id="2109" name="Détection de mouvement…"/>
          <p:cNvSpPr txBox="1"/>
          <p:nvPr/>
        </p:nvSpPr>
        <p:spPr>
          <a:xfrm>
            <a:off x="1410659" y="1530773"/>
            <a:ext cx="3519510" cy="114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Détection de mouvement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3. Que faire si </a:t>
            </a:r>
            <a:r>
              <a:rPr i="1"/>
              <a:t>I</a:t>
            </a:r>
            <a:r>
              <a:t> est bruitée?</a:t>
            </a:r>
          </a:p>
        </p:txBody>
      </p:sp>
      <p:sp>
        <p:nvSpPr>
          <p:cNvPr id="2110" name="Au lieu de modéliser le pixel (i,j) par la valeur 190, on le modélisera par une…"/>
          <p:cNvSpPr txBox="1"/>
          <p:nvPr/>
        </p:nvSpPr>
        <p:spPr>
          <a:xfrm>
            <a:off x="2239263" y="2946400"/>
            <a:ext cx="9329252" cy="4103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Au lieu de modéliser le pixel (i,j) par la valeur 190, on le modélisera par une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gaussienne centrée sur 190 et d’écart type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s.  </a:t>
            </a:r>
            <a:r>
              <a:t>Pour estimer la moyenne et l’écart-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type de la gaussienne associée au pixel (i,j), on a besoin d’une série de N frames 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sans mouvement, c’est-à-dire ne contenant que le fond.  Dans ce cas,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Une fois                       estimés, la détection se fait à l’aide de l’opération suivante:</a:t>
            </a:r>
          </a:p>
        </p:txBody>
      </p:sp>
      <p:pic>
        <p:nvPicPr>
          <p:cNvPr id="2111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0737" y="4585546"/>
            <a:ext cx="3854028" cy="1869441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2112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64088" y="6591300"/>
            <a:ext cx="1546579" cy="460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3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57600" y="7376159"/>
            <a:ext cx="4973885" cy="1907824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16" name="Opérations inter-images.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Opérations inter-images.</a:t>
            </a:r>
          </a:p>
        </p:txBody>
      </p:sp>
      <p:sp>
        <p:nvSpPr>
          <p:cNvPr id="2117" name="Détection de mouvement…"/>
          <p:cNvSpPr txBox="1"/>
          <p:nvPr/>
        </p:nvSpPr>
        <p:spPr>
          <a:xfrm>
            <a:off x="1410659" y="1530773"/>
            <a:ext cx="7184998" cy="114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Détection de mouvement</a:t>
            </a: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pPr>
            <a:r>
              <a:t>l</a:t>
            </a:r>
            <a:r>
              <a:t>es objets en mouvement ont la même couleur que le fond</a:t>
            </a:r>
          </a:p>
        </p:txBody>
      </p:sp>
      <p:sp>
        <p:nvSpPr>
          <p:cNvPr id="2118" name="C’est ce qu’on appelle un problème de « camouflage ».  Malheureusement,…"/>
          <p:cNvSpPr txBox="1"/>
          <p:nvPr/>
        </p:nvSpPr>
        <p:spPr>
          <a:xfrm>
            <a:off x="2239263" y="2946400"/>
            <a:ext cx="9644329" cy="3089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C’est ce qu’on appelle un problème de « camouflage ».  Malheureusement, 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il y a très peu de choses que l’on puisse faire avec une méthode par soustraction 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de fond.  C’est une des limites inhérentes à cette approche.  Toutefois, dans 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certains cas, on jouit d’une connaissance </a:t>
            </a:r>
            <a:r>
              <a:rPr i="1"/>
              <a:t>a priori</a:t>
            </a:r>
            <a:r>
              <a:t> du problème que l’on peut 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exploiter </a:t>
            </a:r>
            <a:r>
              <a:rPr i="1"/>
              <a:t>a posteriori</a:t>
            </a:r>
            <a:r>
              <a:t>.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Par exemple:  Il me faut détecter des camions en mouvement.  Puisque je sais qu’un 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	     camion est un objet plein, je peux remplir les trous (c-à-d éliminer les </a:t>
            </a: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  <a:r>
              <a:t>	     faux négatifs) à l’intérieur du véhicule une fois la détection faite.  </a:t>
            </a:r>
          </a:p>
        </p:txBody>
      </p:sp>
      <p:pic>
        <p:nvPicPr>
          <p:cNvPr id="211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3048" y="6734950"/>
            <a:ext cx="3316677" cy="2052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0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5502" y="6746240"/>
            <a:ext cx="3282810" cy="2045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1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4737" y="6755271"/>
            <a:ext cx="3282810" cy="2045548"/>
          </a:xfrm>
          <a:prstGeom prst="rect">
            <a:avLst/>
          </a:prstGeom>
          <a:ln w="12700">
            <a:miter lim="400000"/>
          </a:ln>
        </p:spPr>
      </p:pic>
      <p:sp>
        <p:nvSpPr>
          <p:cNvPr id="2122" name="Rectangle"/>
          <p:cNvSpPr/>
          <p:nvPr/>
        </p:nvSpPr>
        <p:spPr>
          <a:xfrm>
            <a:off x="10546080" y="7748693"/>
            <a:ext cx="609601" cy="30028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123" name="Rectangle"/>
          <p:cNvSpPr/>
          <p:nvPr/>
        </p:nvSpPr>
        <p:spPr>
          <a:xfrm>
            <a:off x="10756053" y="8048977"/>
            <a:ext cx="358988" cy="13772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124" name="Rectangle"/>
          <p:cNvSpPr/>
          <p:nvPr/>
        </p:nvSpPr>
        <p:spPr>
          <a:xfrm>
            <a:off x="10415128" y="8146062"/>
            <a:ext cx="480908" cy="162561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125" name="Rectangle"/>
          <p:cNvSpPr/>
          <p:nvPr/>
        </p:nvSpPr>
        <p:spPr>
          <a:xfrm>
            <a:off x="10722186" y="7674186"/>
            <a:ext cx="609601" cy="31383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11772392" y="8886613"/>
            <a:ext cx="2570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7" name="Transformations géométriques"/>
          <p:cNvSpPr txBox="1"/>
          <p:nvPr>
            <p:ph type="title" idx="4294967295"/>
          </p:nvPr>
        </p:nvSpPr>
        <p:spPr>
          <a:xfrm>
            <a:off x="460586" y="338666"/>
            <a:ext cx="11054081" cy="162560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Transformations géométriques</a:t>
            </a:r>
          </a:p>
        </p:txBody>
      </p:sp>
      <p:pic>
        <p:nvPicPr>
          <p:cNvPr id="178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0168" y="7127804"/>
            <a:ext cx="3429566" cy="13659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1" name="Group"/>
          <p:cNvGrpSpPr/>
          <p:nvPr/>
        </p:nvGrpSpPr>
        <p:grpSpPr>
          <a:xfrm>
            <a:off x="1291448" y="2666435"/>
            <a:ext cx="3501815" cy="2921565"/>
            <a:chOff x="0" y="0"/>
            <a:chExt cx="3501813" cy="2921564"/>
          </a:xfrm>
        </p:grpSpPr>
        <p:sp>
          <p:nvSpPr>
            <p:cNvPr id="179" name="Line"/>
            <p:cNvSpPr/>
            <p:nvPr/>
          </p:nvSpPr>
          <p:spPr>
            <a:xfrm flipV="1">
              <a:off x="-1" y="-1"/>
              <a:ext cx="2" cy="292156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Line"/>
            <p:cNvSpPr/>
            <p:nvPr/>
          </p:nvSpPr>
          <p:spPr>
            <a:xfrm>
              <a:off x="-1" y="2921564"/>
              <a:ext cx="350181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82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64657" y="4881315"/>
            <a:ext cx="783450" cy="487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75679" y="2860604"/>
            <a:ext cx="2151664" cy="1630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.pdf" descr="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16391" y="4730044"/>
            <a:ext cx="270934" cy="307059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Line"/>
          <p:cNvSpPr/>
          <p:nvPr/>
        </p:nvSpPr>
        <p:spPr>
          <a:xfrm flipV="1">
            <a:off x="1309511" y="4791004"/>
            <a:ext cx="3009618" cy="754099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86" name="Line"/>
          <p:cNvSpPr/>
          <p:nvPr/>
        </p:nvSpPr>
        <p:spPr>
          <a:xfrm>
            <a:off x="2555804" y="5229013"/>
            <a:ext cx="164874" cy="352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7" h="21600" fill="norm" stroke="1" extrusionOk="0">
                <a:moveTo>
                  <a:pt x="0" y="0"/>
                </a:moveTo>
                <a:cubicBezTo>
                  <a:pt x="8100" y="3046"/>
                  <a:pt x="16200" y="6092"/>
                  <a:pt x="18900" y="9692"/>
                </a:cubicBezTo>
                <a:cubicBezTo>
                  <a:pt x="21600" y="13292"/>
                  <a:pt x="16740" y="19662"/>
                  <a:pt x="16740" y="2160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pic>
        <p:nvPicPr>
          <p:cNvPr id="187" name="image.pdf" descr="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2862" y="5082257"/>
            <a:ext cx="307058" cy="541868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Oval"/>
          <p:cNvSpPr/>
          <p:nvPr/>
        </p:nvSpPr>
        <p:spPr>
          <a:xfrm>
            <a:off x="4190435" y="4723270"/>
            <a:ext cx="144499" cy="198686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89" name="positif = sens anti-horaire"/>
          <p:cNvSpPr txBox="1"/>
          <p:nvPr/>
        </p:nvSpPr>
        <p:spPr>
          <a:xfrm>
            <a:off x="1555157" y="5956017"/>
            <a:ext cx="3789732" cy="521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lvl1pPr>
          </a:lstStyle>
          <a:p>
            <a:pPr/>
            <a:r>
              <a:t>positif = sens anti-horaire</a:t>
            </a:r>
          </a:p>
        </p:txBody>
      </p:sp>
      <p:pic>
        <p:nvPicPr>
          <p:cNvPr id="190" name="image.pdf" descr="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93706" y="6080195"/>
            <a:ext cx="250614" cy="3680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" name="Group"/>
          <p:cNvGrpSpPr/>
          <p:nvPr/>
        </p:nvGrpSpPr>
        <p:grpSpPr>
          <a:xfrm>
            <a:off x="6016977" y="4459111"/>
            <a:ext cx="4944535" cy="3212819"/>
            <a:chOff x="0" y="0"/>
            <a:chExt cx="4944533" cy="3212817"/>
          </a:xfrm>
        </p:grpSpPr>
        <p:sp>
          <p:nvSpPr>
            <p:cNvPr id="191" name="Line"/>
            <p:cNvSpPr/>
            <p:nvPr/>
          </p:nvSpPr>
          <p:spPr>
            <a:xfrm>
              <a:off x="1377244" y="1031804"/>
              <a:ext cx="758614" cy="1"/>
            </a:xfrm>
            <a:prstGeom prst="line">
              <a:avLst/>
            </a:prstGeom>
            <a:noFill/>
            <a:ln w="38100" cap="flat">
              <a:solidFill>
                <a:srgbClr val="00CC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" name="Line"/>
            <p:cNvSpPr/>
            <p:nvPr/>
          </p:nvSpPr>
          <p:spPr>
            <a:xfrm>
              <a:off x="3350542" y="1070186"/>
              <a:ext cx="663788" cy="1"/>
            </a:xfrm>
            <a:prstGeom prst="line">
              <a:avLst/>
            </a:prstGeom>
            <a:noFill/>
            <a:ln w="38100" cap="flat">
              <a:solidFill>
                <a:srgbClr val="00CC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" name="Line"/>
            <p:cNvSpPr/>
            <p:nvPr/>
          </p:nvSpPr>
          <p:spPr>
            <a:xfrm>
              <a:off x="1332088" y="2616764"/>
              <a:ext cx="812802" cy="1"/>
            </a:xfrm>
            <a:prstGeom prst="line">
              <a:avLst/>
            </a:prstGeom>
            <a:noFill/>
            <a:ln w="38100" cap="flat">
              <a:solidFill>
                <a:srgbClr val="00CC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" name="Line"/>
            <p:cNvSpPr/>
            <p:nvPr/>
          </p:nvSpPr>
          <p:spPr>
            <a:xfrm>
              <a:off x="3291840" y="2628053"/>
              <a:ext cx="745067" cy="1"/>
            </a:xfrm>
            <a:prstGeom prst="line">
              <a:avLst/>
            </a:prstGeom>
            <a:noFill/>
            <a:ln w="38100" cap="flat">
              <a:solidFill>
                <a:srgbClr val="00CC99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95" name="image.pdf" descr="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4944534" cy="32128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7" name="Line"/>
          <p:cNvSpPr/>
          <p:nvPr/>
        </p:nvSpPr>
        <p:spPr>
          <a:xfrm flipV="1">
            <a:off x="1314026" y="3318933"/>
            <a:ext cx="1691077" cy="2230685"/>
          </a:xfrm>
          <a:prstGeom prst="line">
            <a:avLst/>
          </a:prstGeom>
          <a:ln w="381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98" name="Line"/>
          <p:cNvSpPr/>
          <p:nvPr/>
        </p:nvSpPr>
        <p:spPr>
          <a:xfrm>
            <a:off x="3011875" y="3294097"/>
            <a:ext cx="1266614" cy="15127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20252" y="19311"/>
                  <a:pt x="17134" y="11380"/>
                  <a:pt x="13514" y="7770"/>
                </a:cubicBezTo>
                <a:cubicBezTo>
                  <a:pt x="9895" y="4159"/>
                  <a:pt x="2811" y="1612"/>
                  <a:pt x="0" y="0"/>
                </a:cubicBezTo>
              </a:path>
            </a:pathLst>
          </a:custGeom>
          <a:ln w="38100">
            <a:solidFill>
              <a:srgbClr val="000000"/>
            </a:solidFill>
            <a:prstDash val="dash"/>
            <a:tailEnd type="triangle"/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199" name="Line"/>
          <p:cNvSpPr/>
          <p:nvPr/>
        </p:nvSpPr>
        <p:spPr>
          <a:xfrm>
            <a:off x="1799448" y="4912924"/>
            <a:ext cx="368019" cy="404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6361" y="965"/>
                  <a:pt x="12854" y="1931"/>
                  <a:pt x="16432" y="5551"/>
                </a:cubicBezTo>
                <a:cubicBezTo>
                  <a:pt x="20010" y="9171"/>
                  <a:pt x="20805" y="15325"/>
                  <a:pt x="21600" y="2160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pic>
        <p:nvPicPr>
          <p:cNvPr id="200" name="image.pdf" descr="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156177" y="4682631"/>
            <a:ext cx="307059" cy="451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.pdf" descr="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84586" y="4066257"/>
            <a:ext cx="270934" cy="307059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Oval"/>
          <p:cNvSpPr/>
          <p:nvPr/>
        </p:nvSpPr>
        <p:spPr>
          <a:xfrm>
            <a:off x="2889955" y="3206044"/>
            <a:ext cx="144499" cy="198685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03" name="x"/>
          <p:cNvSpPr txBox="1"/>
          <p:nvPr/>
        </p:nvSpPr>
        <p:spPr>
          <a:xfrm>
            <a:off x="4774748" y="5481884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204" name="y"/>
          <p:cNvSpPr txBox="1"/>
          <p:nvPr/>
        </p:nvSpPr>
        <p:spPr>
          <a:xfrm>
            <a:off x="945557" y="2591928"/>
            <a:ext cx="295149" cy="46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y</a:t>
            </a:r>
          </a:p>
        </p:txBody>
      </p:sp>
      <p:sp>
        <p:nvSpPr>
          <p:cNvPr id="205" name="Rotation"/>
          <p:cNvSpPr txBox="1"/>
          <p:nvPr/>
        </p:nvSpPr>
        <p:spPr>
          <a:xfrm>
            <a:off x="1297770" y="1440462"/>
            <a:ext cx="1367555" cy="521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spcBef>
                <a:spcPts val="0"/>
              </a:spcBef>
              <a:buClrTx/>
              <a:defRPr sz="2800">
                <a:solidFill>
                  <a:srgbClr val="000000"/>
                </a:solidFill>
              </a:defRPr>
            </a:lvl1pPr>
          </a:lstStyle>
          <a:p>
            <a:pPr/>
            <a:r>
              <a:t>Rotation</a:t>
            </a:r>
          </a:p>
        </p:txBody>
      </p:sp>
      <p:pic>
        <p:nvPicPr>
          <p:cNvPr id="206" name="image.pdf" descr="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689013" y="2727395"/>
            <a:ext cx="977619" cy="487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.pdf" descr="image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804355" y="4513297"/>
            <a:ext cx="288996" cy="291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.pdf" descr="image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856088" y="3515359"/>
            <a:ext cx="424464" cy="356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6" grpId="2"/>
      <p:bldP build="whole" bldLvl="1" animBg="1" rev="0" advAuto="0" spid="178" grpId="3"/>
      <p:bldP build="whole" bldLvl="1" animBg="1" rev="0" advAuto="0" spid="183" grpId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7" name="Slide Number"/>
          <p:cNvSpPr txBox="1"/>
          <p:nvPr>
            <p:ph type="sldNum" sz="quarter" idx="2"/>
          </p:nvPr>
        </p:nvSpPr>
        <p:spPr>
          <a:xfrm>
            <a:off x="12005579" y="9176907"/>
            <a:ext cx="371349" cy="387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28" name="Les faits saillants"/>
          <p:cNvSpPr txBox="1"/>
          <p:nvPr>
            <p:ph type="title" idx="4294967295"/>
          </p:nvPr>
        </p:nvSpPr>
        <p:spPr>
          <a:xfrm>
            <a:off x="340763" y="-27577"/>
            <a:ext cx="11054081" cy="1625602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0" defTabSz="1300480">
              <a:buSzTx/>
              <a:buNone/>
              <a:defRPr b="0" cap="none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Les faits saillants</a:t>
            </a:r>
          </a:p>
        </p:txBody>
      </p:sp>
      <p:sp>
        <p:nvSpPr>
          <p:cNvPr id="2129" name="Rectangle"/>
          <p:cNvSpPr/>
          <p:nvPr/>
        </p:nvSpPr>
        <p:spPr>
          <a:xfrm>
            <a:off x="10756053" y="8042204"/>
            <a:ext cx="358988" cy="137725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130" name="Rectangle"/>
          <p:cNvSpPr/>
          <p:nvPr/>
        </p:nvSpPr>
        <p:spPr>
          <a:xfrm>
            <a:off x="10415128" y="8139289"/>
            <a:ext cx="480908" cy="162561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131" name="Rectangle"/>
          <p:cNvSpPr/>
          <p:nvPr/>
        </p:nvSpPr>
        <p:spPr>
          <a:xfrm>
            <a:off x="10722186" y="7667413"/>
            <a:ext cx="609601" cy="31383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lIns="65023" tIns="65023" rIns="65023" bIns="65023" anchor="ctr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grpSp>
        <p:nvGrpSpPr>
          <p:cNvPr id="2134" name="Group"/>
          <p:cNvGrpSpPr/>
          <p:nvPr/>
        </p:nvGrpSpPr>
        <p:grpSpPr>
          <a:xfrm>
            <a:off x="100859" y="1197881"/>
            <a:ext cx="12748895" cy="7978430"/>
            <a:chOff x="0" y="0"/>
            <a:chExt cx="12748893" cy="7978428"/>
          </a:xfrm>
        </p:grpSpPr>
        <p:sp>
          <p:nvSpPr>
            <p:cNvPr id="2132" name="Rectangle"/>
            <p:cNvSpPr/>
            <p:nvPr/>
          </p:nvSpPr>
          <p:spPr>
            <a:xfrm>
              <a:off x="0" y="0"/>
              <a:ext cx="12748894" cy="7978429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Line"/>
            <p:cNvSpPr/>
            <p:nvPr/>
          </p:nvSpPr>
          <p:spPr>
            <a:xfrm flipH="1">
              <a:off x="5641843" y="0"/>
              <a:ext cx="1" cy="797842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135" name="Line"/>
          <p:cNvSpPr/>
          <p:nvPr/>
        </p:nvSpPr>
        <p:spPr>
          <a:xfrm flipH="1" flipV="1">
            <a:off x="230293" y="2934659"/>
            <a:ext cx="12490028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136" name="Line"/>
          <p:cNvSpPr/>
          <p:nvPr/>
        </p:nvSpPr>
        <p:spPr>
          <a:xfrm flipH="1" flipV="1">
            <a:off x="230292" y="4167406"/>
            <a:ext cx="12490028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137" name="Line"/>
          <p:cNvSpPr/>
          <p:nvPr/>
        </p:nvSpPr>
        <p:spPr>
          <a:xfrm flipH="1" flipV="1">
            <a:off x="270932" y="5562713"/>
            <a:ext cx="12422294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138" name="Line"/>
          <p:cNvSpPr/>
          <p:nvPr/>
        </p:nvSpPr>
        <p:spPr>
          <a:xfrm flipH="1" flipV="1">
            <a:off x="257386" y="6930926"/>
            <a:ext cx="12422293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139" name="Correction gamma…"/>
          <p:cNvSpPr txBox="1"/>
          <p:nvPr/>
        </p:nvSpPr>
        <p:spPr>
          <a:xfrm>
            <a:off x="452712" y="1280769"/>
            <a:ext cx="5137433" cy="7382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marL="628650" indent="-628650" defTabSz="1300480">
              <a:spcBef>
                <a:spcPts val="0"/>
              </a:spcBef>
              <a:buClrTx/>
              <a:buSzPct val="100000"/>
              <a:buAutoNum type="arabicPeriod" startAt="1"/>
              <a:defRPr sz="2200">
                <a:solidFill>
                  <a:srgbClr val="000000"/>
                </a:solidFill>
              </a:defRPr>
            </a:pPr>
            <a:r>
              <a:t>Correction gamma</a:t>
            </a:r>
          </a:p>
          <a:p>
            <a:pPr marL="628650" indent="-628650" defTabSz="1300480">
              <a:spcBef>
                <a:spcPts val="0"/>
              </a:spcBef>
              <a:buClrTx/>
              <a:buSzPct val="100000"/>
              <a:buAutoNum type="arabicPeriod" startAt="1"/>
              <a:defRPr sz="2200">
                <a:solidFill>
                  <a:srgbClr val="000000"/>
                </a:solidFill>
              </a:defRPr>
            </a:pPr>
          </a:p>
          <a:p>
            <a:pPr defTabSz="1300480">
              <a:spcBef>
                <a:spcPts val="0"/>
              </a:spcBef>
              <a:buClrTx/>
              <a:defRPr sz="2200">
                <a:solidFill>
                  <a:srgbClr val="000000"/>
                </a:solidFill>
              </a:defRPr>
            </a:pPr>
          </a:p>
          <a:p>
            <a:pPr marL="628650" indent="-628650" defTabSz="1300480">
              <a:spcBef>
                <a:spcPts val="0"/>
              </a:spcBef>
              <a:buClrTx/>
              <a:buSzPct val="100000"/>
              <a:buAutoNum type="arabicPeriod" startAt="2"/>
              <a:defRPr sz="2200">
                <a:solidFill>
                  <a:srgbClr val="000000"/>
                </a:solidFill>
              </a:defRPr>
            </a:pPr>
            <a:r>
              <a:t>Transformations linéaires</a:t>
            </a:r>
            <a:r>
              <a:t>/non lin</a:t>
            </a:r>
            <a:r>
              <a:t>éaires</a:t>
            </a:r>
          </a:p>
          <a:p>
            <a:pPr marL="628650" indent="-628650" defTabSz="1300480">
              <a:spcBef>
                <a:spcPts val="0"/>
              </a:spcBef>
              <a:buClrTx/>
              <a:buSzPct val="100000"/>
              <a:buAutoNum type="arabicPeriod" startAt="2"/>
              <a:defRPr sz="2200">
                <a:solidFill>
                  <a:srgbClr val="000000"/>
                </a:solidFill>
              </a:defRPr>
            </a:pPr>
          </a:p>
          <a:p>
            <a:pPr marL="628650" indent="-628650" defTabSz="1300480">
              <a:spcBef>
                <a:spcPts val="0"/>
              </a:spcBef>
              <a:buClrTx/>
              <a:buSzPct val="100000"/>
              <a:buAutoNum type="arabicPeriod" startAt="4"/>
              <a:defRPr sz="2200">
                <a:solidFill>
                  <a:srgbClr val="000000"/>
                </a:solidFill>
              </a:defRPr>
            </a:pPr>
          </a:p>
          <a:p>
            <a:pPr marL="628650" indent="-628650" defTabSz="1300480">
              <a:spcBef>
                <a:spcPts val="0"/>
              </a:spcBef>
              <a:buClrTx/>
              <a:buSzPct val="100000"/>
              <a:buAutoNum type="arabicPeriod" startAt="5"/>
              <a:defRPr sz="2200">
                <a:solidFill>
                  <a:srgbClr val="000000"/>
                </a:solidFill>
              </a:defRPr>
            </a:pPr>
          </a:p>
          <a:p>
            <a:pPr marL="628650" indent="-628650" defTabSz="1300480">
              <a:spcBef>
                <a:spcPts val="0"/>
              </a:spcBef>
              <a:buClrTx/>
              <a:buSzPct val="100000"/>
              <a:buAutoNum type="arabicPeriod" startAt="3"/>
              <a:defRPr sz="2200">
                <a:solidFill>
                  <a:srgbClr val="000000"/>
                </a:solidFill>
              </a:defRPr>
            </a:pPr>
            <a:r>
              <a:t>Histogramme</a:t>
            </a:r>
          </a:p>
          <a:p>
            <a:pPr marL="628650" indent="-628650" defTabSz="1300480">
              <a:spcBef>
                <a:spcPts val="0"/>
              </a:spcBef>
              <a:buClrTx/>
              <a:buSzPct val="100000"/>
              <a:buAutoNum type="arabicPeriod" startAt="3"/>
              <a:defRPr sz="2200">
                <a:solidFill>
                  <a:srgbClr val="000000"/>
                </a:solidFill>
              </a:defRPr>
            </a:pPr>
          </a:p>
          <a:p>
            <a:pPr marL="628650" indent="-628650" defTabSz="1300480">
              <a:spcBef>
                <a:spcPts val="0"/>
              </a:spcBef>
              <a:buClrTx/>
              <a:buSzPct val="100000"/>
              <a:buAutoNum type="arabicPeriod" startAt="5"/>
              <a:defRPr sz="2200">
                <a:solidFill>
                  <a:srgbClr val="000000"/>
                </a:solidFill>
              </a:defRPr>
            </a:pPr>
          </a:p>
          <a:p>
            <a:pPr marL="628650" indent="-628650" defTabSz="1300480">
              <a:spcBef>
                <a:spcPts val="0"/>
              </a:spcBef>
              <a:buClrTx/>
              <a:buSzPct val="100000"/>
              <a:buAutoNum type="arabicPeriod" startAt="6"/>
              <a:defRPr sz="2200">
                <a:solidFill>
                  <a:srgbClr val="000000"/>
                </a:solidFill>
              </a:defRPr>
            </a:pPr>
          </a:p>
          <a:p>
            <a:pPr marL="628650" indent="-628650" defTabSz="1300480">
              <a:spcBef>
                <a:spcPts val="0"/>
              </a:spcBef>
              <a:buClrTx/>
              <a:buSzPct val="100000"/>
              <a:buAutoNum type="arabicPeriod" startAt="4"/>
              <a:defRPr sz="2200">
                <a:solidFill>
                  <a:srgbClr val="000000"/>
                </a:solidFill>
              </a:defRPr>
            </a:pPr>
            <a:r>
              <a:t>Égalisation d’histogramme</a:t>
            </a:r>
          </a:p>
          <a:p>
            <a:pPr marL="628650" indent="-628650" defTabSz="1300480">
              <a:spcBef>
                <a:spcPts val="0"/>
              </a:spcBef>
              <a:buClrTx/>
              <a:buSzPct val="100000"/>
              <a:buAutoNum type="arabicPeriod" startAt="4"/>
              <a:defRPr sz="2200">
                <a:solidFill>
                  <a:srgbClr val="000000"/>
                </a:solidFill>
              </a:defRPr>
            </a:pPr>
          </a:p>
          <a:p>
            <a:pPr marL="628650" indent="-628650" defTabSz="1300480">
              <a:spcBef>
                <a:spcPts val="0"/>
              </a:spcBef>
              <a:buClrTx/>
              <a:buSzPct val="100000"/>
              <a:buAutoNum type="arabicPeriod" startAt="6"/>
              <a:defRPr sz="2200">
                <a:solidFill>
                  <a:srgbClr val="000000"/>
                </a:solidFill>
              </a:defRPr>
            </a:pPr>
          </a:p>
          <a:p>
            <a:pPr marL="628650" indent="-628650" defTabSz="1300480">
              <a:spcBef>
                <a:spcPts val="0"/>
              </a:spcBef>
              <a:buClrTx/>
              <a:buSzPct val="100000"/>
              <a:buAutoNum type="arabicPeriod" startAt="7"/>
              <a:defRPr sz="2200">
                <a:solidFill>
                  <a:srgbClr val="000000"/>
                </a:solidFill>
              </a:defRPr>
            </a:pPr>
          </a:p>
          <a:p>
            <a:pPr marL="628650" indent="-628650" defTabSz="1300480">
              <a:spcBef>
                <a:spcPts val="0"/>
              </a:spcBef>
              <a:buClrTx/>
              <a:buSzPct val="100000"/>
              <a:buAutoNum type="arabicPeriod" startAt="5"/>
              <a:defRPr sz="2200">
                <a:solidFill>
                  <a:srgbClr val="000000"/>
                </a:solidFill>
              </a:defRPr>
            </a:pPr>
            <a:r>
              <a:t>Warping &amp; </a:t>
            </a:r>
            <a:r>
              <a:t>Interpolation</a:t>
            </a:r>
            <a:br/>
          </a:p>
          <a:p>
            <a:pPr marL="628650" indent="-628650" defTabSz="1300480">
              <a:spcBef>
                <a:spcPts val="0"/>
              </a:spcBef>
              <a:buClrTx/>
              <a:buSzPct val="100000"/>
              <a:buAutoNum type="arabicPeriod" startAt="5"/>
              <a:defRPr sz="2200">
                <a:solidFill>
                  <a:srgbClr val="000000"/>
                </a:solidFill>
              </a:defRPr>
            </a:pPr>
          </a:p>
          <a:p>
            <a:pPr marL="628650" indent="-628650" defTabSz="1300480">
              <a:spcBef>
                <a:spcPts val="0"/>
              </a:spcBef>
              <a:buClrTx/>
              <a:buSzPct val="100000"/>
              <a:buAutoNum type="arabicPeriod" startAt="7"/>
              <a:defRPr sz="2200">
                <a:solidFill>
                  <a:srgbClr val="000000"/>
                </a:solidFill>
              </a:defRPr>
            </a:pPr>
            <a:r>
              <a:t>Bruit et rapport signal sur bruit</a:t>
            </a:r>
            <a:br/>
          </a:p>
          <a:p>
            <a:pPr marL="628650" indent="-628650" defTabSz="1300480">
              <a:spcBef>
                <a:spcPts val="0"/>
              </a:spcBef>
              <a:buClrTx/>
              <a:buSzPct val="100000"/>
              <a:buAutoNum type="arabicPeriod" startAt="7"/>
              <a:defRPr sz="2200">
                <a:solidFill>
                  <a:srgbClr val="000000"/>
                </a:solidFill>
              </a:defRPr>
            </a:pPr>
          </a:p>
          <a:p>
            <a:pPr marL="628650" indent="-628650" defTabSz="1300480">
              <a:spcBef>
                <a:spcPts val="0"/>
              </a:spcBef>
              <a:buClrTx/>
              <a:buSzPct val="100000"/>
              <a:buAutoNum type="arabicPeriod" startAt="6"/>
              <a:defRPr sz="2200">
                <a:solidFill>
                  <a:srgbClr val="000000"/>
                </a:solidFill>
              </a:defRPr>
            </a:pPr>
            <a:r>
              <a:t>Détection de mouvement</a:t>
            </a:r>
          </a:p>
        </p:txBody>
      </p:sp>
      <p:pic>
        <p:nvPicPr>
          <p:cNvPr id="2140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85692" y="1153613"/>
            <a:ext cx="3664374" cy="688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87537" y="3045462"/>
            <a:ext cx="2699791" cy="10571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44" name="Group"/>
          <p:cNvGrpSpPr/>
          <p:nvPr/>
        </p:nvGrpSpPr>
        <p:grpSpPr>
          <a:xfrm>
            <a:off x="8456055" y="1951456"/>
            <a:ext cx="1162756" cy="932463"/>
            <a:chOff x="0" y="0"/>
            <a:chExt cx="1162755" cy="932462"/>
          </a:xfrm>
        </p:grpSpPr>
        <p:sp>
          <p:nvSpPr>
            <p:cNvPr id="2142" name="Rectangle"/>
            <p:cNvSpPr/>
            <p:nvPr/>
          </p:nvSpPr>
          <p:spPr>
            <a:xfrm>
              <a:off x="4515" y="0"/>
              <a:ext cx="1158241" cy="932463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Line"/>
            <p:cNvSpPr/>
            <p:nvPr/>
          </p:nvSpPr>
          <p:spPr>
            <a:xfrm>
              <a:off x="0" y="0"/>
              <a:ext cx="1162756" cy="932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7848" y="18562"/>
                  </a:lnTo>
                  <a:lnTo>
                    <a:pt x="13248" y="2616"/>
                  </a:lnTo>
                  <a:lnTo>
                    <a:pt x="21600" y="0"/>
                  </a:ln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50" name="Group"/>
          <p:cNvGrpSpPr/>
          <p:nvPr/>
        </p:nvGrpSpPr>
        <p:grpSpPr>
          <a:xfrm>
            <a:off x="8388321" y="4269428"/>
            <a:ext cx="1298223" cy="1192107"/>
            <a:chOff x="0" y="0"/>
            <a:chExt cx="1298222" cy="1192106"/>
          </a:xfrm>
        </p:grpSpPr>
        <p:sp>
          <p:nvSpPr>
            <p:cNvPr id="2145" name="Rectangle"/>
            <p:cNvSpPr/>
            <p:nvPr/>
          </p:nvSpPr>
          <p:spPr>
            <a:xfrm>
              <a:off x="5821" y="0"/>
              <a:ext cx="1292402" cy="1192107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Line"/>
            <p:cNvSpPr/>
            <p:nvPr/>
          </p:nvSpPr>
          <p:spPr>
            <a:xfrm>
              <a:off x="1019948" y="5194"/>
              <a:ext cx="271289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Line"/>
            <p:cNvSpPr/>
            <p:nvPr/>
          </p:nvSpPr>
          <p:spPr>
            <a:xfrm>
              <a:off x="-1" y="5194"/>
              <a:ext cx="1015293" cy="1186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5827" y="21433"/>
                    <a:pt x="11654" y="21265"/>
                    <a:pt x="14697" y="18586"/>
                  </a:cubicBezTo>
                  <a:cubicBezTo>
                    <a:pt x="17740" y="15907"/>
                    <a:pt x="17109" y="8623"/>
                    <a:pt x="18260" y="5526"/>
                  </a:cubicBezTo>
                  <a:cubicBezTo>
                    <a:pt x="19410" y="2428"/>
                    <a:pt x="20505" y="1206"/>
                    <a:pt x="2160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Line"/>
            <p:cNvSpPr/>
            <p:nvPr/>
          </p:nvSpPr>
          <p:spPr>
            <a:xfrm flipV="1">
              <a:off x="799891" y="733704"/>
              <a:ext cx="10480" cy="45840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stealth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Line"/>
            <p:cNvSpPr/>
            <p:nvPr/>
          </p:nvSpPr>
          <p:spPr>
            <a:xfrm flipH="1" flipV="1">
              <a:off x="5821" y="747197"/>
              <a:ext cx="794071" cy="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stealth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0"/>
                </a:spcBef>
                <a:buClrTx/>
                <a:defRPr sz="3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151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69546" y="8135640"/>
            <a:ext cx="1644953" cy="1017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2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19784" y="8128443"/>
            <a:ext cx="1656140" cy="1032209"/>
          </a:xfrm>
          <a:prstGeom prst="rect">
            <a:avLst/>
          </a:prstGeom>
          <a:ln w="12700">
            <a:miter lim="400000"/>
          </a:ln>
        </p:spPr>
      </p:pic>
      <p:sp>
        <p:nvSpPr>
          <p:cNvPr id="2153" name="Line"/>
          <p:cNvSpPr/>
          <p:nvPr/>
        </p:nvSpPr>
        <p:spPr>
          <a:xfrm flipH="1" flipV="1">
            <a:off x="264160" y="8060266"/>
            <a:ext cx="12422293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sp>
        <p:nvSpPr>
          <p:cNvPr id="2154" name="Line"/>
          <p:cNvSpPr/>
          <p:nvPr/>
        </p:nvSpPr>
        <p:spPr>
          <a:xfrm flipH="1" flipV="1">
            <a:off x="223519" y="1900715"/>
            <a:ext cx="12490028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defTabSz="1300480">
              <a:spcBef>
                <a:spcPts val="0"/>
              </a:spcBef>
              <a:buClrTx/>
              <a:defRPr sz="3400">
                <a:solidFill>
                  <a:srgbClr val="000000"/>
                </a:solidFill>
              </a:defRPr>
            </a:pPr>
          </a:p>
        </p:txBody>
      </p:sp>
      <p:pic>
        <p:nvPicPr>
          <p:cNvPr id="2155" name="outWarping1" descr="outWarping1"/>
          <p:cNvPicPr>
            <a:picLocks noChangeAspect="1"/>
          </p:cNvPicPr>
          <p:nvPr/>
        </p:nvPicPr>
        <p:blipFill>
          <a:blip r:embed="rId6">
            <a:extLst/>
          </a:blip>
          <a:srcRect l="0" t="29945" r="0" b="35252"/>
          <a:stretch>
            <a:fillRect/>
          </a:stretch>
        </p:blipFill>
        <p:spPr>
          <a:xfrm>
            <a:off x="7546170" y="5727905"/>
            <a:ext cx="2982525" cy="1037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6" name="droppedImage.png" descr="droppedImage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00081" y="6918226"/>
            <a:ext cx="2874702" cy="124569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232323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Times Roman"/>
        <a:ea typeface="Times Roman"/>
        <a:cs typeface="Times Roman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a:effectStyle>
        <a:effectStyle>
          <a:effectLst>
            <a:outerShdw sx="100000" sy="100000" kx="0" ky="0" algn="b" rotWithShape="0" blurRad="63500" dist="139700" dir="2700000">
              <a:srgbClr val="44505D">
                <a:alpha val="78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2DFF6"/>
        </a:solidFill>
        <a:ln w="12700" cap="flat">
          <a:noFill/>
          <a:miter lim="400000"/>
        </a:ln>
        <a:effectLst>
          <a:outerShdw sx="100000" sy="100000" kx="0" ky="0" algn="b" rotWithShape="0" blurRad="38100" dist="114300" dir="2700000">
            <a:srgbClr val="929292">
              <a:alpha val="49999"/>
            </a:srgbClr>
          </a:outerShdw>
        </a:effectLst>
        <a:sp3d/>
      </a:spPr>
      <a:bodyPr rot="0" spcFirstLastPara="1" vertOverflow="overflow" horzOverflow="overflow" vert="horz" wrap="square" lIns="76200" tIns="76200" rIns="76200" bIns="762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7F97C3"/>
          </a:buClr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232A32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6200" tIns="76200" rIns="76200" bIns="762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800"/>
          </a:spcBef>
          <a:spcAft>
            <a:spcPts val="0"/>
          </a:spcAft>
          <a:buClr>
            <a:srgbClr val="7F97C3"/>
          </a:buClr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232323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Times Roman"/>
        <a:ea typeface="Times Roman"/>
        <a:cs typeface="Times Roman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114300" dir="2700000">
              <a:srgbClr val="929292">
                <a:alpha val="49999"/>
              </a:srgbClr>
            </a:outerShdw>
          </a:effectLst>
        </a:effectStyle>
        <a:effectStyle>
          <a:effectLst>
            <a:outerShdw sx="100000" sy="100000" kx="0" ky="0" algn="b" rotWithShape="0" blurRad="63500" dist="139700" dir="2700000">
              <a:srgbClr val="44505D">
                <a:alpha val="78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2DFF6"/>
        </a:solidFill>
        <a:ln w="12700" cap="flat">
          <a:noFill/>
          <a:miter lim="400000"/>
        </a:ln>
        <a:effectLst>
          <a:outerShdw sx="100000" sy="100000" kx="0" ky="0" algn="b" rotWithShape="0" blurRad="38100" dist="114300" dir="2700000">
            <a:srgbClr val="929292">
              <a:alpha val="49999"/>
            </a:srgbClr>
          </a:outerShdw>
        </a:effectLst>
        <a:sp3d/>
      </a:spPr>
      <a:bodyPr rot="0" spcFirstLastPara="1" vertOverflow="overflow" horzOverflow="overflow" vert="horz" wrap="square" lIns="76200" tIns="76200" rIns="76200" bIns="762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7F97C3"/>
          </a:buClr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232A32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6200" tIns="76200" rIns="76200" bIns="762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800"/>
          </a:spcBef>
          <a:spcAft>
            <a:spcPts val="0"/>
          </a:spcAft>
          <a:buClr>
            <a:srgbClr val="7F97C3"/>
          </a:buClr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232323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