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media1.mov"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2.mov"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1pPr>
    <a:lvl2pPr marL="0" marR="0" indent="76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2pPr>
    <a:lvl3pPr marL="0" marR="0" indent="254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3pPr>
    <a:lvl4pPr marL="0" marR="0" indent="508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4pPr>
    <a:lvl5pPr marL="0" marR="0" indent="13716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5pPr>
    <a:lvl6pPr marL="0" marR="0" indent="17145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6pPr>
    <a:lvl7pPr marL="0" marR="0" indent="20574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7pPr>
    <a:lvl8pPr marL="0" marR="0" indent="24003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8pPr>
    <a:lvl9pPr marL="0" marR="0" indent="2743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3F5918F6-B1A4-4B2B-A330-D34CF301C971}" styleName="">
    <a:tblBg/>
    <a:wholeTbl>
      <a:tcTxStyle b="off" i="off">
        <a:fontRef idx="major">
          <a:srgbClr val="232323"/>
        </a:fontRef>
        <a:srgbClr val="232323"/>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wholeTbl>
    <a:band2H>
      <a:tcTxStyle b="def" i="def"/>
      <a:tcStyle>
        <a:tcBdr/>
        <a:fill>
          <a:solidFill>
            <a:srgbClr val="627791">
              <a:alpha val="16000"/>
            </a:srgbClr>
          </a:solidFill>
        </a:fill>
      </a:tcStyle>
    </a:band2H>
    <a:firstCol>
      <a:tcTxStyle b="off" i="off">
        <a:font>
          <a:latin typeface="Times New Roman"/>
          <a:ea typeface="Times New Roman"/>
          <a:cs typeface="Times New Roman"/>
        </a:font>
        <a:srgbClr val="000000"/>
      </a:tcTxStyle>
      <a:tcStyle>
        <a:tcBdr>
          <a:left>
            <a:ln w="3175"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Col>
    <a:la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25400" cap="flat">
              <a:noFill/>
              <a:miter lim="400000"/>
            </a:ln>
          </a:top>
          <a:bottom>
            <a:ln w="3175" cap="flat">
              <a:noFill/>
              <a:miter lim="400000"/>
            </a:ln>
          </a:bottom>
          <a:insideH>
            <a:ln w="25400" cap="flat">
              <a:noFill/>
              <a:miter lim="400000"/>
            </a:ln>
          </a:insideH>
          <a:insideV>
            <a:ln w="25400" cap="flat">
              <a:noFill/>
              <a:miter lim="400000"/>
            </a:ln>
          </a:insideV>
        </a:tcBdr>
        <a:fill>
          <a:noFill/>
        </a:fill>
      </a:tcStyle>
    </a:lastRow>
    <a:fir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3175"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Row>
  </a:tblStyle>
  <a:tblStyle styleId="{3C49C555-8D10-4185-AFCB-D109691278D5}"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627791">
              <a:alpha val="16000"/>
            </a:srgbClr>
          </a:solidFill>
        </a:fill>
      </a:tcStyle>
    </a:band2H>
    <a:firstCol>
      <a:tcTxStyle b="off" i="off">
        <a:font>
          <a:latin typeface="Times New Roman"/>
          <a:ea typeface="Times New Roman"/>
          <a:cs typeface="Times New Roman"/>
        </a:font>
        <a:srgbClr val="232A32"/>
      </a:tcTxStyle>
      <a:tcStyle>
        <a:tcBdr>
          <a:left>
            <a:ln w="3175"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Col>
    <a:la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25400" cap="flat">
              <a:noFill/>
              <a:miter lim="400000"/>
            </a:ln>
          </a:top>
          <a:bottom>
            <a:ln w="3175" cap="flat">
              <a:noFill/>
              <a:miter lim="400000"/>
            </a:ln>
          </a:bottom>
          <a:insideH>
            <a:ln w="25400" cap="flat">
              <a:noFill/>
              <a:miter lim="400000"/>
            </a:ln>
          </a:insideH>
          <a:insideV>
            <a:ln w="25400" cap="flat">
              <a:noFill/>
              <a:miter lim="400000"/>
            </a:ln>
          </a:insideV>
        </a:tcBdr>
        <a:fill>
          <a:noFill/>
        </a:fill>
      </a:tcStyle>
    </a:lastRow>
    <a:firstRow>
      <a:tcTxStyle b="off" i="off">
        <a:font>
          <a:latin typeface="Times New Roman"/>
          <a:ea typeface="Times New Roman"/>
          <a:cs typeface="Times New Roman"/>
        </a:font>
        <a:srgbClr val="000000"/>
      </a:tcTxStyle>
      <a:tcStyle>
        <a:tcBdr>
          <a:left>
            <a:ln w="25400" cap="flat">
              <a:noFill/>
              <a:miter lim="400000"/>
            </a:ln>
          </a:left>
          <a:right>
            <a:ln w="25400" cap="flat">
              <a:noFill/>
              <a:miter lim="400000"/>
            </a:ln>
          </a:right>
          <a:top>
            <a:ln w="3175" cap="flat">
              <a:noFill/>
              <a:miter lim="400000"/>
            </a:ln>
          </a:top>
          <a:bottom>
            <a:ln w="25400" cap="flat">
              <a:noFill/>
              <a:miter lim="400000"/>
            </a:ln>
          </a:bottom>
          <a:insideH>
            <a:ln w="25400" cap="flat">
              <a:noFill/>
              <a:miter lim="400000"/>
            </a:ln>
          </a:insideH>
          <a:insideV>
            <a:ln w="25400" cap="flat">
              <a:noFill/>
              <a:miter lim="400000"/>
            </a:ln>
          </a:insideV>
        </a:tcBdr>
        <a:fill>
          <a:solidFill>
            <a:srgbClr val="CED8E5"/>
          </a:solidFill>
        </a:fill>
      </a:tcStyle>
    </a:firstRow>
  </a:tblStyle>
  <a:tblStyle styleId="{8D0B716A-8117-4CA7-895E-34D0D4BE01B5}" styleName="">
    <a:tblBg/>
    <a:wholeTbl>
      <a:tcTxStyle b="off" i="off">
        <a:fontRef idx="maj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627791">
              <a:alpha val="16000"/>
            </a:srgbClr>
          </a:solidFill>
        </a:fill>
      </a:tcStyle>
    </a:band2H>
    <a:firstCol>
      <a:tcTxStyle b="off" i="off">
        <a:fontRef idx="major">
          <a:srgbClr val="232323"/>
        </a:fontRef>
        <a:srgbClr val="232323"/>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noFill/>
        </a:fill>
      </a:tcStyle>
    </a:firstCol>
    <a:lastRow>
      <a:tcTxStyle b="off" i="off">
        <a:fontRef idx="major">
          <a:srgbClr val="232323"/>
        </a:fontRef>
        <a:srgbClr val="232323"/>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noFill/>
        </a:fill>
      </a:tcStyle>
    </a:lastRow>
    <a:firstRow>
      <a:tcTxStyle b="off" i="off">
        <a:font>
          <a:latin typeface="Times New Roman"/>
          <a:ea typeface="Times New Roman"/>
          <a:cs typeface="Times New Roman"/>
        </a:font>
        <a:srgbClr val="232A32"/>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noFill/>
        </a:fill>
      </a:tcStyle>
    </a:firstRow>
  </a:tblStyle>
  <a:tblStyle styleId="{02372FF7-2497-4DE7-9DD9-82B481D3165C}" styleName="">
    <a:tblBg/>
    <a:wholeTbl>
      <a:tcTxStyle b="off" i="off">
        <a:font>
          <a:latin typeface="Menlo Regular"/>
          <a:ea typeface="Menlo Regular"/>
          <a:cs typeface="Menlo Regular"/>
        </a:font>
        <a:srgbClr val="232A32"/>
      </a:tcTxStyle>
      <a:tcStyle>
        <a:tcBdr>
          <a:left>
            <a:ln w="6350" cap="flat">
              <a:solidFill>
                <a:srgbClr val="000000"/>
              </a:solidFill>
              <a:custDash>
                <a:ds d="200000" sp="200000"/>
              </a:custDash>
              <a:miter lim="400000"/>
            </a:ln>
          </a:left>
          <a:right>
            <a:ln w="6350" cap="flat">
              <a:solidFill>
                <a:srgbClr val="000000"/>
              </a:solidFill>
              <a:custDash>
                <a:ds d="200000" sp="200000"/>
              </a:custDash>
              <a:miter lim="400000"/>
            </a:ln>
          </a:right>
          <a:top>
            <a:ln w="6350" cap="flat">
              <a:solidFill>
                <a:srgbClr val="000000"/>
              </a:solidFill>
              <a:custDash>
                <a:ds d="200000" sp="200000"/>
              </a:custDash>
              <a:miter lim="400000"/>
            </a:ln>
          </a:top>
          <a:bottom>
            <a:ln w="6350" cap="flat">
              <a:solidFill>
                <a:srgbClr val="000000"/>
              </a:solidFill>
              <a:custDash>
                <a:ds d="200000" sp="200000"/>
              </a:custDash>
              <a:miter lim="400000"/>
            </a:ln>
          </a:bottom>
          <a:insideH>
            <a:ln w="6350" cap="flat">
              <a:solidFill>
                <a:srgbClr val="000000"/>
              </a:solidFill>
              <a:custDash>
                <a:ds d="200000" sp="200000"/>
              </a:custDash>
              <a:miter lim="400000"/>
            </a:ln>
          </a:insideH>
          <a:insideV>
            <a:ln w="6350" cap="flat">
              <a:solidFill>
                <a:srgbClr val="000000"/>
              </a:solidFill>
              <a:custDash>
                <a:ds d="200000" sp="200000"/>
              </a:custDash>
              <a:miter lim="400000"/>
            </a:ln>
          </a:insideV>
        </a:tcBdr>
        <a:fill>
          <a:noFill/>
        </a:fill>
      </a:tcStyle>
    </a:wholeTbl>
    <a:band2H>
      <a:tcTxStyle b="def" i="def"/>
      <a:tcStyle>
        <a:tcBdr/>
        <a:fill>
          <a:solidFill>
            <a:srgbClr val="EFEFEF"/>
          </a:solidFill>
        </a:fill>
      </a:tcStyle>
    </a:band2H>
    <a:firstCol>
      <a:tcTxStyle b="on" i="off">
        <a:fontRef idx="major">
          <a:srgbClr val="000000"/>
        </a:fontRef>
        <a:srgbClr val="000000"/>
      </a:tcTxStyle>
      <a:tcStyle>
        <a:tcBdr>
          <a:left>
            <a:ln w="12700" cap="flat">
              <a:noFill/>
              <a:miter lim="400000"/>
            </a:ln>
          </a:left>
          <a:right>
            <a:ln w="952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9525" cap="flat">
              <a:solidFill>
                <a:srgbClr val="000000"/>
              </a:solidFill>
              <a:prstDash val="solid"/>
              <a:miter lim="400000"/>
            </a:ln>
          </a:top>
          <a:bottom>
            <a:ln w="12700" cap="flat">
              <a:noFill/>
              <a:miter lim="400000"/>
            </a:ln>
          </a:bottom>
          <a:insideH>
            <a:ln w="3175" cap="flat">
              <a:solidFill>
                <a:srgbClr val="000000"/>
              </a:solidFill>
              <a:prstDash val="solid"/>
              <a:miter lim="400000"/>
            </a:ln>
          </a:insideH>
          <a:insideV>
            <a:ln w="12700" cap="flat">
              <a:noFill/>
              <a:miter lim="400000"/>
            </a:ln>
          </a:insideV>
        </a:tcBdr>
        <a:fill>
          <a:noFill/>
        </a:fill>
      </a:tcStyle>
    </a:lastRow>
    <a:firstRow>
      <a:tcTxStyle b="on" i="off">
        <a:fontRef idx="maj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noFill/>
              <a:miter lim="400000"/>
            </a:ln>
          </a:top>
          <a:bottom>
            <a:ln w="952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4C3C2611-4C71-4FC5-86AE-919BDF0F9419}" styleName="">
    <a:tblBg/>
    <a:wholeTbl>
      <a:tcTxStyle b="def" i="def">
        <a:font>
          <a:latin typeface="Times New Roman"/>
          <a:ea typeface="Times New Roman"/>
          <a:cs typeface="Times New Roman"/>
        </a:font>
        <a:srgbClr val="23232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D6D5D5">
              <a:alpha val="37216"/>
            </a:srgbClr>
          </a:solidFill>
        </a:fill>
      </a:tcStyle>
    </a:band2H>
    <a:firstCol>
      <a:tcTxStyle b="def" i="def">
        <a:font>
          <a:latin typeface="Times New Roman"/>
          <a:ea typeface="Times New Roman"/>
          <a:cs typeface="Times New Roman"/>
        </a:font>
        <a:srgbClr val="232323"/>
      </a:tcTxStyle>
      <a:tcStyle>
        <a:tcBdr>
          <a:left>
            <a:ln w="12700" cap="flat">
              <a:noFill/>
              <a:miter lim="400000"/>
            </a:ln>
          </a:left>
          <a:right>
            <a:ln w="9525"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9525" cap="flat">
              <a:solidFill>
                <a:srgbClr val="000000"/>
              </a:solidFill>
              <a:prstDash val="solid"/>
              <a:miter lim="400000"/>
            </a:ln>
          </a:top>
          <a:bottom>
            <a:ln w="12700" cap="flat">
              <a:noFill/>
              <a:miter lim="400000"/>
            </a:ln>
          </a:bottom>
          <a:insideH>
            <a:ln w="3175" cap="flat">
              <a:solidFill>
                <a:srgbClr val="000000"/>
              </a:solidFill>
              <a:prstDash val="solid"/>
              <a:miter lim="400000"/>
            </a:ln>
          </a:insideH>
          <a:insideV>
            <a:ln w="12700" cap="flat">
              <a:noFill/>
              <a:miter lim="400000"/>
            </a:ln>
          </a:insideV>
        </a:tcBdr>
        <a:fill>
          <a:noFill/>
        </a:fill>
      </a:tcStyle>
    </a:lastRow>
    <a:firstRow>
      <a:tcTxStyle b="def" i="def">
        <a:font>
          <a:latin typeface="Times New Roman"/>
          <a:ea typeface="Times New Roman"/>
          <a:cs typeface="Times New Roman"/>
        </a:font>
        <a:srgbClr val="232323"/>
      </a:tcTxStyle>
      <a:tcStyle>
        <a:tcBdr>
          <a:left>
            <a:ln w="12700" cap="flat">
              <a:noFill/>
              <a:miter lim="400000"/>
            </a:ln>
          </a:left>
          <a:right>
            <a:ln w="12700" cap="flat">
              <a:noFill/>
              <a:miter lim="400000"/>
            </a:ln>
          </a:right>
          <a:top>
            <a:ln w="12700" cap="flat">
              <a:noFill/>
              <a:miter lim="400000"/>
            </a:ln>
          </a:top>
          <a:bottom>
            <a:ln w="9525" cap="flat">
              <a:solidFill>
                <a:srgbClr val="000000"/>
              </a:solidFill>
              <a:prstDash val="solid"/>
              <a:miter lim="400000"/>
            </a:ln>
          </a:bottom>
          <a:insideH>
            <a:ln w="3175" cap="flat">
              <a:solidFill>
                <a:srgbClr val="000000"/>
              </a:solidFill>
              <a:prstDash val="solid"/>
              <a:miter lim="400000"/>
            </a:ln>
          </a:insideH>
          <a:insideV>
            <a:ln w="12700" cap="flat">
              <a:noFill/>
              <a:miter lim="400000"/>
            </a:ln>
          </a:insideV>
        </a:tcBdr>
        <a:fill>
          <a:noFill/>
        </a:fill>
      </a:tcStyle>
    </a:firstRow>
  </a:tblStyle>
  <a:tblStyle styleId="{2B42C83C-37A7-4169-A22F-8C996DED4187}" styleName="">
    <a:tblBg/>
    <a:wholeTbl>
      <a:tcTxStyle b="off" i="off">
        <a:font>
          <a:latin typeface="Courier"/>
          <a:ea typeface="Courier"/>
          <a:cs typeface="Courier"/>
        </a:font>
        <a:srgbClr val="000000"/>
      </a:tcTxStyle>
      <a:tcStyle>
        <a:tcBdr>
          <a:left>
            <a:ln w="12700" cap="flat">
              <a:noFill/>
              <a:miter lim="400000"/>
            </a:ln>
          </a:left>
          <a:right>
            <a:ln w="12700" cap="flat">
              <a:noFill/>
              <a:miter lim="400000"/>
            </a:ln>
          </a:right>
          <a:top>
            <a:ln w="6350" cap="flat">
              <a:solidFill>
                <a:srgbClr val="000000"/>
              </a:solidFill>
              <a:custDash>
                <a:ds d="200000" sp="200000"/>
              </a:custDash>
              <a:miter lim="400000"/>
            </a:ln>
          </a:top>
          <a:bottom>
            <a:ln w="6350" cap="flat">
              <a:solidFill>
                <a:srgbClr val="000000"/>
              </a:solidFill>
              <a:custDash>
                <a:ds d="200000" sp="200000"/>
              </a:custDash>
              <a:miter lim="400000"/>
            </a:ln>
          </a:bottom>
          <a:insideH>
            <a:ln w="6350" cap="flat">
              <a:solidFill>
                <a:srgbClr val="000000"/>
              </a:solidFill>
              <a:custDash>
                <a:ds d="200000" sp="200000"/>
              </a:custDash>
              <a:miter lim="400000"/>
            </a:ln>
          </a:insideH>
          <a:insideV>
            <a:ln w="12700" cap="flat">
              <a:noFill/>
              <a:miter lim="400000"/>
            </a:ln>
          </a:insideV>
        </a:tcBdr>
        <a:fill>
          <a:noFill/>
        </a:fill>
      </a:tcStyle>
    </a:wholeTbl>
    <a:band2H>
      <a:tcTxStyle b="def" i="def"/>
      <a:tcStyle>
        <a:tcBdr/>
        <a:fill>
          <a:solidFill>
            <a:srgbClr val="EFEFEF"/>
          </a:solidFill>
        </a:fill>
      </a:tcStyle>
    </a:band2H>
    <a:firstCol>
      <a:tcTxStyle b="on" i="off">
        <a:fontRef idx="major">
          <a:srgbClr val="000000"/>
        </a:fontRef>
        <a:srgbClr val="000000"/>
      </a:tcTxStyle>
      <a:tcStyle>
        <a:tcBdr>
          <a:left>
            <a:ln w="12700" cap="flat">
              <a:noFill/>
              <a:miter lim="400000"/>
            </a:ln>
          </a:left>
          <a:right>
            <a:ln w="9525"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9525" cap="flat">
              <a:solidFill>
                <a:srgbClr val="000000"/>
              </a:solidFill>
              <a:prstDash val="solid"/>
              <a:miter lim="400000"/>
            </a:ln>
          </a:top>
          <a:bottom>
            <a:ln w="12700" cap="flat">
              <a:noFill/>
              <a:miter lim="400000"/>
            </a:ln>
          </a:bottom>
          <a:insideH>
            <a:ln w="3175" cap="flat">
              <a:solidFill>
                <a:srgbClr val="000000"/>
              </a:solidFill>
              <a:prstDash val="solid"/>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9525" cap="flat">
              <a:solidFill>
                <a:srgbClr val="000000"/>
              </a:solidFill>
              <a:prstDash val="solid"/>
              <a:miter lim="400000"/>
            </a:ln>
          </a:bottom>
          <a:insideH>
            <a:ln w="3175" cap="flat">
              <a:solidFill>
                <a:srgbClr val="00000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7" name="Shape 77"/>
          <p:cNvSpPr/>
          <p:nvPr>
            <p:ph type="sldImg"/>
          </p:nvPr>
        </p:nvSpPr>
        <p:spPr>
          <a:xfrm>
            <a:off x="1143000" y="685800"/>
            <a:ext cx="4572000" cy="3429000"/>
          </a:xfrm>
          <a:prstGeom prst="rect">
            <a:avLst/>
          </a:prstGeom>
        </p:spPr>
        <p:txBody>
          <a:bodyPr/>
          <a:lstStyle/>
          <a:p>
            <a:pPr/>
          </a:p>
        </p:txBody>
      </p:sp>
      <p:sp>
        <p:nvSpPr>
          <p:cNvPr id="78" name="Shape 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 Id="rId3" Type="http://schemas.openxmlformats.org/officeDocument/2006/relationships/hyperlink" Target="https://commons.wikimedia.org/wiki/File:Unequalized_Hawkes_Bay_NZ.jpg" TargetMode="External"/><Relationship Id="rId4" Type="http://schemas.openxmlformats.org/officeDocument/2006/relationships/hyperlink" Target="https://commons.wikimedia.org/wiki/File:Unequalized_Histogram.svg"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 Id="rId3" Type="http://schemas.openxmlformats.org/officeDocument/2006/relationships/hyperlink" Target="https://commons.wikimedia.org/wiki/File:Unequalized_Hawkes_Bay_NZ.jpg" TargetMode="External"/><Relationship Id="rId4" Type="http://schemas.openxmlformats.org/officeDocument/2006/relationships/hyperlink" Target="https://commons.wikimedia.org/wiki/File:Unequalized_Histogram.svg" TargetMode="External"/></Relationships>

</file>

<file path=ppt/notesSlides/_rels/notesSlide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 Id="rId3" Type="http://schemas.openxmlformats.org/officeDocument/2006/relationships/hyperlink" Target="https://commons.wikimedia.org/wiki/File:Unequalized_Hawkes_Bay_NZ.jpg" TargetMode="External"/><Relationship Id="rId4" Type="http://schemas.openxmlformats.org/officeDocument/2006/relationships/hyperlink" Target="https://commons.wikimedia.org/wiki/File:Unequalized_Histogram.sv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Le Titanic lors d'une escale à Cherbourg, en France, le soir du 10 avril 1912. Le navire a sombré quatre jours plus tard. Plus de 1500 personnes ont péri dans le naufrage.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rPr u="sng">
                <a:hlinkClick r:id="rId3" invalidUrl="" action="" tgtFrame="" tooltip="" history="1" highlightClick="0" endSnd="0"/>
              </a:rPr>
              <a:t>https://commons.wikimedia.org/wiki/File:Unequalized_Hawkes_Bay_NZ.jpg</a:t>
            </a:r>
          </a:p>
          <a:p>
            <a:pPr defTabSz="647700">
              <a:tabLst>
                <a:tab pos="914400" algn="l"/>
              </a:tabLst>
              <a:defRPr sz="1600">
                <a:solidFill>
                  <a:srgbClr val="232A32"/>
                </a:solidFill>
                <a:latin typeface="Times New Roman"/>
                <a:ea typeface="Times New Roman"/>
                <a:cs typeface="Times New Roman"/>
                <a:sym typeface="Times New Roman"/>
              </a:defRPr>
            </a:pPr>
            <a:r>
              <a:rPr u="sng">
                <a:hlinkClick r:id="rId4" invalidUrl="" action="" tgtFrame="" tooltip="" history="1" highlightClick="0" endSnd="0"/>
              </a:rPr>
              <a:t>https://commons.wikimedia.org/wiki/File:Unequalized_Histogram.svg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Le Titanic lors d'une escale à Cherbourg, en France, le soir du 10 avril 1912. Le navire a sombré quatre jours plus tard. Plus de 1500 personnes ont péri dans le naufrage.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lvl1pPr defTabSz="647700">
              <a:tabLst>
                <a:tab pos="914400" algn="l"/>
              </a:tabLst>
              <a:defRPr sz="1600">
                <a:solidFill>
                  <a:srgbClr val="232A32"/>
                </a:solidFill>
                <a:latin typeface="Times New Roman"/>
                <a:ea typeface="Times New Roman"/>
                <a:cs typeface="Times New Roman"/>
                <a:sym typeface="Times New Roman"/>
              </a:defRPr>
            </a:lvl1pPr>
          </a:lstStyle>
          <a:p>
            <a:pPr/>
            <a:r>
              <a:t>gimp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lvl1pPr defTabSz="647700">
              <a:tabLst>
                <a:tab pos="914400" algn="l"/>
              </a:tabLst>
              <a:defRPr sz="1600">
                <a:solidFill>
                  <a:srgbClr val="232A32"/>
                </a:solidFill>
                <a:latin typeface="Times New Roman"/>
                <a:ea typeface="Times New Roman"/>
                <a:cs typeface="Times New Roman"/>
                <a:sym typeface="Times New Roman"/>
              </a:defRPr>
            </a:lvl1pPr>
          </a:lstStyle>
          <a:p>
            <a:pPr/>
            <a:r>
              <a:t>Matlab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lvl1pPr defTabSz="647700">
              <a:tabLst>
                <a:tab pos="914400" algn="l"/>
              </a:tabLst>
              <a:defRPr sz="1600">
                <a:solidFill>
                  <a:srgbClr val="232A32"/>
                </a:solidFill>
                <a:latin typeface="Times New Roman"/>
                <a:ea typeface="Times New Roman"/>
                <a:cs typeface="Times New Roman"/>
                <a:sym typeface="Times New Roman"/>
              </a:defRPr>
            </a:lvl1pPr>
          </a:lstStyle>
          <a:p>
            <a:pPr/>
            <a:r>
              <a:t>gimp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hape 849"/>
          <p:cNvSpPr/>
          <p:nvPr>
            <p:ph type="sldImg"/>
          </p:nvPr>
        </p:nvSpPr>
        <p:spPr>
          <a:prstGeom prst="rect">
            <a:avLst/>
          </a:prstGeom>
        </p:spPr>
        <p:txBody>
          <a:bodyPr/>
          <a:lstStyle/>
          <a:p>
            <a:pPr/>
          </a:p>
        </p:txBody>
      </p:sp>
      <p:sp>
        <p:nvSpPr>
          <p:cNvPr id="850" name="Shape 850"/>
          <p:cNvSpPr/>
          <p:nvPr>
            <p:ph type="body" sz="quarter" idx="1"/>
          </p:nvPr>
        </p:nvSpPr>
        <p:spPr>
          <a:prstGeom prst="rect">
            <a:avLst/>
          </a:prstGeom>
        </p:spPr>
        <p:txBody>
          <a:bodyPr/>
          <a:lstStyle/>
          <a:p>
            <a:pPr/>
            <a:r>
              <a:t>Le Titanic lors d'une escale à Cherbourg, en France, le soir du 10 avril 1912. Le navire a sombré quatre jours plus tard. Plus de 1500 personnes ont péri dans le naufrage.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hape 866"/>
          <p:cNvSpPr/>
          <p:nvPr>
            <p:ph type="sldImg"/>
          </p:nvPr>
        </p:nvSpPr>
        <p:spPr>
          <a:prstGeom prst="rect">
            <a:avLst/>
          </a:prstGeom>
        </p:spPr>
        <p:txBody>
          <a:bodyPr/>
          <a:lstStyle/>
          <a:p>
            <a:pPr/>
          </a:p>
        </p:txBody>
      </p:sp>
      <p:sp>
        <p:nvSpPr>
          <p:cNvPr id="867" name="Shape 867"/>
          <p:cNvSpPr/>
          <p:nvPr>
            <p:ph type="body" sz="quarter" idx="1"/>
          </p:nvPr>
        </p:nvSpPr>
        <p:spPr>
          <a:prstGeom prst="rect">
            <a:avLst/>
          </a:prstGeom>
        </p:spPr>
        <p:txBody>
          <a:bodyPr/>
          <a:lstStyle/>
          <a:p>
            <a:pPr/>
            <a:r>
              <a:t>Le Titanic lors d'une escale à Cherbourg, en France, le soir du 10 avril 1912. Le navire a sombré quatre jours plus tard. Plus de 1500 personnes ont péri dans le naufrage.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rPr u="sng">
                <a:hlinkClick r:id="rId3" invalidUrl="" action="" tgtFrame="" tooltip="" history="1" highlightClick="0" endSnd="0"/>
              </a:rPr>
              <a:t>https://commons.wikimedia.org/wiki/File:Unequalized_Hawkes_Bay_NZ.jpg</a:t>
            </a:r>
          </a:p>
          <a:p>
            <a:pPr defTabSz="647700">
              <a:tabLst>
                <a:tab pos="914400" algn="l"/>
              </a:tabLst>
              <a:defRPr sz="1600">
                <a:solidFill>
                  <a:srgbClr val="232A32"/>
                </a:solidFill>
                <a:latin typeface="Times New Roman"/>
                <a:ea typeface="Times New Roman"/>
                <a:cs typeface="Times New Roman"/>
                <a:sym typeface="Times New Roman"/>
              </a:defRPr>
            </a:pPr>
            <a:r>
              <a:rPr u="sng">
                <a:hlinkClick r:id="rId4" invalidUrl="" action="" tgtFrame="" tooltip="" history="1" highlightClick="0" endSnd="0"/>
              </a:rPr>
              <a:t>https://commons.wikimedia.org/wiki/File:Unequalized_Histogram.svg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Shape 935"/>
          <p:cNvSpPr/>
          <p:nvPr>
            <p:ph type="sldImg"/>
          </p:nvPr>
        </p:nvSpPr>
        <p:spPr>
          <a:prstGeom prst="rect">
            <a:avLst/>
          </a:prstGeom>
        </p:spPr>
        <p:txBody>
          <a:bodyPr/>
          <a:lstStyle/>
          <a:p>
            <a:pPr/>
          </a:p>
        </p:txBody>
      </p:sp>
      <p:sp>
        <p:nvSpPr>
          <p:cNvPr id="936" name="Shape 936"/>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rPr u="sng">
                <a:hlinkClick r:id="rId3" invalidUrl="" action="" tgtFrame="" tooltip="" history="1" highlightClick="0" endSnd="0"/>
              </a:rPr>
              <a:t>https://commons.wikimedia.org/wiki/File:Unequalized_Hawkes_Bay_NZ.jpg</a:t>
            </a:r>
          </a:p>
          <a:p>
            <a:pPr defTabSz="647700">
              <a:tabLst>
                <a:tab pos="914400" algn="l"/>
              </a:tabLst>
              <a:defRPr sz="1600">
                <a:solidFill>
                  <a:srgbClr val="232A32"/>
                </a:solidFill>
                <a:latin typeface="Times New Roman"/>
                <a:ea typeface="Times New Roman"/>
                <a:cs typeface="Times New Roman"/>
                <a:sym typeface="Times New Roman"/>
              </a:defRPr>
            </a:pPr>
            <a:r>
              <a:rPr u="sng">
                <a:hlinkClick r:id="rId4" invalidUrl="" action="" tgtFrame="" tooltip="" history="1" highlightClick="0" endSnd="0"/>
              </a:rPr>
              <a:t>https://commons.wikimedia.org/wiki/File:Unequalized_Histogram.svg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3.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IMN259 - Analyse d'images"/>
          <p:cNvSpPr/>
          <p:nvPr/>
        </p:nvSpPr>
        <p:spPr>
          <a:xfrm>
            <a:off x="1115742" y="2641600"/>
            <a:ext cx="10769601" cy="9525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lIns="76200" tIns="76200" rIns="76200" bIns="76200">
            <a:spAutoFit/>
          </a:bodyPr>
          <a:lstStyle>
            <a:lvl1pPr algn="ctr">
              <a:spcBef>
                <a:spcPts val="100"/>
              </a:spcBef>
              <a:buClrTx/>
              <a:defRPr sz="5100">
                <a:solidFill>
                  <a:srgbClr val="DEE8F1"/>
                </a:solidFill>
                <a:latin typeface="+mn-lt"/>
                <a:ea typeface="+mn-ea"/>
                <a:cs typeface="+mn-cs"/>
                <a:sym typeface="Helvetica"/>
              </a:defRPr>
            </a:lvl1pPr>
          </a:lstStyle>
          <a:p>
            <a:pPr/>
            <a:r>
              <a:t>IMN259 - Analyse d'images</a:t>
            </a:r>
          </a:p>
        </p:txBody>
      </p:sp>
      <p:sp>
        <p:nvSpPr>
          <p:cNvPr id="13" name="Adapté des notes de cours de  Marie-Flavie Auclair-Fortier et Pierre-Marc Jodoin"/>
          <p:cNvSpPr/>
          <p:nvPr/>
        </p:nvSpPr>
        <p:spPr>
          <a:xfrm>
            <a:off x="3255539" y="8382000"/>
            <a:ext cx="6544520" cy="8636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buClrTx/>
              <a:buFont typeface="Arial"/>
              <a:defRPr sz="2300">
                <a:solidFill>
                  <a:srgbClr val="DEE8F1"/>
                </a:solidFill>
                <a:latin typeface="+mn-lt"/>
                <a:ea typeface="+mn-ea"/>
                <a:cs typeface="+mn-cs"/>
                <a:sym typeface="Helvetica"/>
              </a:defRPr>
            </a:pPr>
            <a:r>
              <a:t>Adapté des notes de cours de </a:t>
            </a:r>
            <a:br/>
            <a:r>
              <a:t>Marie-Flavie Auclair-Fortier et Pierre-Marc Jodoin</a:t>
            </a:r>
          </a:p>
        </p:txBody>
      </p:sp>
      <p:sp>
        <p:nvSpPr>
          <p:cNvPr id="14" name="Body Level One…"/>
          <p:cNvSpPr txBox="1"/>
          <p:nvPr>
            <p:ph type="body" sz="half" idx="1"/>
          </p:nvPr>
        </p:nvSpPr>
        <p:spPr>
          <a:xfrm>
            <a:off x="787400" y="4660900"/>
            <a:ext cx="11430000" cy="3276600"/>
          </a:xfrm>
          <a:prstGeom prst="rect">
            <a:avLst/>
          </a:prstGeom>
          <a:effectLst>
            <a:outerShdw sx="100000" sy="100000" kx="0" ky="0" algn="b" rotWithShape="0" blurRad="76200" dist="12700" dir="6120000">
              <a:srgbClr val="000000"/>
            </a:outerShdw>
          </a:effectLst>
        </p:spPr>
        <p:txBody>
          <a:bodyPr lIns="50800" tIns="50800" rIns="50800" bIns="50800">
            <a:noAutofit/>
          </a:bodyPr>
          <a:lstStyle>
            <a:lvl1pPr marL="0" indent="0" algn="ctr">
              <a:spcBef>
                <a:spcPts val="0"/>
              </a:spcBef>
              <a:buSzTx/>
              <a:buNone/>
              <a:defRPr b="1" sz="4600">
                <a:solidFill>
                  <a:srgbClr val="DEE8F1"/>
                </a:solidFill>
                <a:effectLst>
                  <a:outerShdw sx="100000" sy="100000" kx="0" ky="0" algn="b" rotWithShape="0" blurRad="25400" dist="12700" dir="16200000">
                    <a:srgbClr val="000000"/>
                  </a:outerShdw>
                </a:effectLst>
                <a:latin typeface="+mn-lt"/>
                <a:ea typeface="+mn-ea"/>
                <a:cs typeface="+mn-cs"/>
                <a:sym typeface="Helvetica"/>
              </a:defRPr>
            </a:lvl1pPr>
            <a:lvl2pPr marL="0" indent="0" algn="ctr">
              <a:spcBef>
                <a:spcPts val="1900"/>
              </a:spcBef>
              <a:buSzTx/>
              <a:buNone/>
              <a:defRPr b="1" sz="3500">
                <a:solidFill>
                  <a:srgbClr val="DEE8F1"/>
                </a:solidFill>
                <a:effectLst>
                  <a:outerShdw sx="100000" sy="100000" kx="0" ky="0" algn="b" rotWithShape="0" blurRad="25400" dist="12700" dir="16200000">
                    <a:srgbClr val="000000"/>
                  </a:outerShdw>
                </a:effectLst>
                <a:latin typeface="+mn-lt"/>
                <a:ea typeface="+mn-ea"/>
                <a:cs typeface="+mn-cs"/>
                <a:sym typeface="Helvetica"/>
              </a:defRPr>
            </a:lvl2pPr>
            <a:lvl3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3pPr>
            <a:lvl4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4pPr>
            <a:lvl5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6311509" y="9258300"/>
            <a:ext cx="368574" cy="381000"/>
          </a:xfrm>
          <a:prstGeom prst="rect">
            <a:avLst/>
          </a:prstGeom>
          <a:effectLst>
            <a:outerShdw sx="100000" sy="100000" kx="0" ky="0" algn="b" rotWithShape="0" blurRad="25400" dist="12700" dir="16200000">
              <a:srgbClr val="000000"/>
            </a:outerShdw>
          </a:effectLst>
        </p:spPr>
        <p:txBody>
          <a:bodyPr anchor="b"/>
          <a:lstStyle>
            <a:lvl1pPr>
              <a:defRPr b="1" sz="1800">
                <a:solidFill>
                  <a:srgbClr val="DEE8F1"/>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n">
    <p:spTree>
      <p:nvGrpSpPr>
        <p:cNvPr id="1" name=""/>
        <p:cNvGrpSpPr/>
        <p:nvPr/>
      </p:nvGrpSpPr>
      <p:grpSpPr>
        <a:xfrm>
          <a:off x="0" y="0"/>
          <a:ext cx="0" cy="0"/>
          <a:chOff x="0" y="0"/>
          <a:chExt cx="0" cy="0"/>
        </a:xfrm>
      </p:grpSpPr>
      <p:sp>
        <p:nvSpPr>
          <p:cNvPr id="22" name="Plan"/>
          <p:cNvSpPr/>
          <p:nvPr/>
        </p:nvSpPr>
        <p:spPr>
          <a:xfrm>
            <a:off x="342900" y="1270000"/>
            <a:ext cx="3279298"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lvl1pPr>
              <a:spcBef>
                <a:spcPts val="0"/>
              </a:spcBef>
              <a:defRPr b="1" cap="small" sz="3200">
                <a:solidFill>
                  <a:srgbClr val="4C4C4F"/>
                </a:solidFill>
                <a:latin typeface="+mn-lt"/>
                <a:ea typeface="+mn-ea"/>
                <a:cs typeface="+mn-cs"/>
                <a:sym typeface="Helvetica"/>
              </a:defRPr>
            </a:lvl1pPr>
          </a:lstStyle>
          <a:p>
            <a:pPr/>
            <a:r>
              <a:t>Plan</a:t>
            </a:r>
          </a:p>
        </p:txBody>
      </p:sp>
      <p:sp>
        <p:nvSpPr>
          <p:cNvPr id="23" name="Body Level One…"/>
          <p:cNvSpPr txBox="1"/>
          <p:nvPr>
            <p:ph type="body" idx="1"/>
          </p:nvPr>
        </p:nvSpPr>
        <p:spPr>
          <a:prstGeom prst="rect">
            <a:avLst/>
          </a:prstGeom>
        </p:spPr>
        <p:txBody>
          <a:bodyPr>
            <a:noAutofit/>
          </a:bodyPr>
          <a:lstStyle>
            <a:lvl2pPr marL="901700" indent="-698500">
              <a:buAutoNum type="arabicPeriod" startAt="1"/>
              <a:defRPr sz="2200">
                <a:solidFill>
                  <a:srgbClr val="4C4C4F"/>
                </a:solidFill>
                <a:latin typeface="Stone Sans Sem ITC TT-Semi"/>
                <a:ea typeface="Stone Sans Sem ITC TT-Semi"/>
                <a:cs typeface="Stone Sans Sem ITC TT-Semi"/>
                <a:sym typeface="Stone Sans Sem ITC TT-Semi"/>
              </a:defRPr>
            </a:lvl2pPr>
            <a:lvl3pPr marL="721783" indent="-518583">
              <a:buClrTx/>
              <a:buSzPct val="100000"/>
              <a:buAutoNum type="alphaLcParenR" startAt="1"/>
            </a:lvl3pPr>
            <a:lvl4pPr marL="883955" indent="-287055"/>
            <a:lvl5pPr marL="1125255" indent="-325155">
              <a:buClr>
                <a:srgbClr val="7F98C2"/>
              </a:buClr>
              <a:buFont typeface="TimesNewRomanPSMT"/>
              <a:buChar cha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6341111" y="9093200"/>
            <a:ext cx="331217" cy="330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Content">
    <p:spTree>
      <p:nvGrpSpPr>
        <p:cNvPr id="1" name=""/>
        <p:cNvGrpSpPr/>
        <p:nvPr/>
      </p:nvGrpSpPr>
      <p:grpSpPr>
        <a:xfrm>
          <a:off x="0" y="0"/>
          <a:ext cx="0" cy="0"/>
          <a:chOff x="0" y="0"/>
          <a:chExt cx="0" cy="0"/>
        </a:xfrm>
      </p:grpSpPr>
      <p:pic>
        <p:nvPicPr>
          <p:cNvPr id="31" name="Source : Source : " descr="Source : Source : "/>
          <p:cNvPicPr>
            <a:picLocks noChangeAspect="0"/>
          </p:cNvPicPr>
          <p:nvPr>
            <p:ph type="body" sz="quarter"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 name="Title Text"/>
          <p:cNvSpPr txBox="1"/>
          <p:nvPr>
            <p:ph type="title"/>
          </p:nvPr>
        </p:nvSpPr>
        <p:spPr>
          <a:prstGeom prst="rect">
            <a:avLst/>
          </a:prstGeom>
        </p:spPr>
        <p:txBody>
          <a:bodyPr/>
          <a:lstStyle/>
          <a:p>
            <a:pPr/>
            <a:r>
              <a:t>Title Text</a:t>
            </a:r>
          </a:p>
        </p:txBody>
      </p:sp>
      <p:sp>
        <p:nvSpPr>
          <p:cNvPr id="33" name="Body Level One…"/>
          <p:cNvSpPr txBox="1"/>
          <p:nvPr>
            <p:ph type="body" idx="1"/>
          </p:nvPr>
        </p:nvSpPr>
        <p:spPr>
          <a:prstGeom prst="rect">
            <a:avLst/>
          </a:prstGeom>
        </p:spPr>
        <p:txBody>
          <a:bodyPr/>
          <a:lstStyle>
            <a:lvl3pPr>
              <a:buBlip>
                <a:blip r:embed="rId3"/>
              </a:buBlip>
            </a:lvl3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écap">
    <p:spTree>
      <p:nvGrpSpPr>
        <p:cNvPr id="1" name=""/>
        <p:cNvGrpSpPr/>
        <p:nvPr/>
      </p:nvGrpSpPr>
      <p:grpSpPr>
        <a:xfrm>
          <a:off x="0" y="0"/>
          <a:ext cx="0" cy="0"/>
          <a:chOff x="0" y="0"/>
          <a:chExt cx="0" cy="0"/>
        </a:xfrm>
      </p:grpSpPr>
      <p:sp>
        <p:nvSpPr>
          <p:cNvPr id="41" name="Objectifs du thème"/>
          <p:cNvSpPr/>
          <p:nvPr>
            <p:ph type="body" sz="quarter" idx="21"/>
          </p:nvPr>
        </p:nvSpPr>
        <p:spPr>
          <a:xfrm>
            <a:off x="342900" y="1270000"/>
            <a:ext cx="4166041" cy="596900"/>
          </a:xfrm>
          <a:prstGeom prst="rect">
            <a:avLst/>
          </a:prstGeom>
        </p:spPr>
        <p:txBody>
          <a:bodyPr wrap="none" lIns="50800" tIns="50800" rIns="50800" bIns="50800" anchor="ctr"/>
          <a:lstStyle>
            <a:lvl1pPr marL="0" indent="0">
              <a:spcBef>
                <a:spcPts val="0"/>
              </a:spcBef>
              <a:buClr>
                <a:srgbClr val="7F97C3"/>
              </a:buClr>
              <a:buSzTx/>
              <a:buNone/>
              <a:defRPr b="1" cap="small" sz="3200">
                <a:latin typeface="+mn-lt"/>
                <a:ea typeface="+mn-ea"/>
                <a:cs typeface="+mn-cs"/>
                <a:sym typeface="Helvetica"/>
              </a:defRPr>
            </a:lvl1pPr>
          </a:lstStyle>
          <a:p>
            <a:pPr/>
            <a:r>
              <a:t>Objectifs du thème</a:t>
            </a:r>
          </a:p>
        </p:txBody>
      </p:sp>
      <p:sp>
        <p:nvSpPr>
          <p:cNvPr id="42" name="Body Level One…"/>
          <p:cNvSpPr txBox="1"/>
          <p:nvPr>
            <p:ph type="body" idx="1"/>
          </p:nvPr>
        </p:nvSpPr>
        <p:spPr>
          <a:prstGeom prst="rect">
            <a:avLst/>
          </a:prstGeom>
        </p:spPr>
        <p:txBody>
          <a:bodyPr>
            <a:noAutofit/>
          </a:bodyPr>
          <a:lstStyle>
            <a:lvl2pPr marL="520700" indent="-317500">
              <a:buSzPct val="54000"/>
              <a:buBlip>
                <a:blip r:embed="rId2"/>
              </a:buBlip>
            </a:lvl2pPr>
            <a:lvl3pPr marL="685800" indent="-317500">
              <a:buClr>
                <a:srgbClr val="7F98C2"/>
              </a:buClr>
              <a:buSzPct val="100000"/>
              <a:buFont typeface="Lucida Grande"/>
              <a:buChar char="✓"/>
            </a:lvl3pPr>
            <a:lvl4pPr marL="947455" indent="-350555">
              <a:buClrTx/>
              <a:buSzPct val="54000"/>
              <a:buBlip>
                <a:blip r:embed="rId3"/>
              </a:buBlip>
            </a:lvl4pPr>
            <a:lvl5pPr marL="1150655" indent="-350555">
              <a:buClrTx/>
              <a:buSzPct val="44000"/>
              <a:buBlip>
                <a:blip r:embed="rId4"/>
              </a:buBlip>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fs">
    <p:spTree>
      <p:nvGrpSpPr>
        <p:cNvPr id="1" name=""/>
        <p:cNvGrpSpPr/>
        <p:nvPr/>
      </p:nvGrpSpPr>
      <p:grpSpPr>
        <a:xfrm>
          <a:off x="0" y="0"/>
          <a:ext cx="0" cy="0"/>
          <a:chOff x="0" y="0"/>
          <a:chExt cx="0" cy="0"/>
        </a:xfrm>
      </p:grpSpPr>
      <p:pic>
        <p:nvPicPr>
          <p:cNvPr id="50" name="S'il n'y a pas mention contraire, les médias numériques sont produits par MFAF S'il n'y a pas mention contraire, les médias numériques sont produits par MFAF" descr="S'il n'y a pas mention contraire, les médias numériques sont produits par MFAF S'il n'y a pas mention contraire, les médias numériques sont produits par MFAF"/>
          <p:cNvPicPr>
            <a:picLocks noChangeAspect="0"/>
          </p:cNvPicPr>
          <p:nvPr/>
        </p:nvPicPr>
        <p:blipFill>
          <a:blip r:embed="rId2">
            <a:extLst/>
          </a:blip>
          <a:stretch>
            <a:fillRect/>
          </a:stretch>
        </p:blipFill>
        <p:spPr>
          <a:xfrm>
            <a:off x="268022" y="8653555"/>
            <a:ext cx="4584701" cy="853890"/>
          </a:xfrm>
          <a:prstGeom prst="rect">
            <a:avLst/>
          </a:prstGeom>
          <a:effectLst>
            <a:outerShdw sx="100000" sy="100000" kx="0" ky="0" algn="b" rotWithShape="0" blurRad="12700" dist="12700" dir="1980000">
              <a:srgbClr val="D6D6D6"/>
            </a:outerShdw>
          </a:effectLst>
        </p:spPr>
      </p:pic>
      <p:sp>
        <p:nvSpPr>
          <p:cNvPr id="51"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52" name="Références (pour en savoir plus)"/>
          <p:cNvSpPr/>
          <p:nvPr/>
        </p:nvSpPr>
        <p:spPr>
          <a:xfrm>
            <a:off x="342900" y="1270000"/>
            <a:ext cx="5575430"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p>
            <a:pPr>
              <a:spcBef>
                <a:spcPts val="0"/>
              </a:spcBef>
              <a:defRPr b="1" cap="small" sz="3200">
                <a:solidFill>
                  <a:srgbClr val="4C4C4F"/>
                </a:solidFill>
                <a:latin typeface="+mn-lt"/>
                <a:ea typeface="+mn-ea"/>
                <a:cs typeface="+mn-cs"/>
                <a:sym typeface="Helvetica"/>
              </a:defRPr>
            </a:pPr>
            <a:r>
              <a:t>Références </a:t>
            </a:r>
            <a:r>
              <a:rPr sz="2400"/>
              <a:t>(pour en savoir plus)</a:t>
            </a:r>
          </a:p>
        </p:txBody>
      </p:sp>
      <p:sp>
        <p:nvSpPr>
          <p:cNvPr id="53" name="Body Level One…"/>
          <p:cNvSpPr txBox="1"/>
          <p:nvPr>
            <p:ph type="body" idx="1"/>
          </p:nvPr>
        </p:nvSpPr>
        <p:spPr>
          <a:xfrm>
            <a:off x="342900" y="1866900"/>
            <a:ext cx="12319000" cy="7124700"/>
          </a:xfrm>
          <a:prstGeom prst="rect">
            <a:avLst/>
          </a:prstGeom>
        </p:spPr>
        <p:txBody>
          <a:bodyPr/>
          <a:lstStyle>
            <a:lvl1pPr marL="431800" indent="-431800">
              <a:spcBef>
                <a:spcPts val="200"/>
              </a:spcBef>
              <a:buSzPct val="123999"/>
              <a:buBlip>
                <a:blip r:embed="rId3"/>
              </a:buBlip>
              <a:defRPr sz="2200">
                <a:solidFill>
                  <a:srgbClr val="444444"/>
                </a:solidFill>
              </a:defRPr>
            </a:lvl1pPr>
            <a:lvl2pPr marL="0" indent="0">
              <a:spcBef>
                <a:spcPts val="1600"/>
              </a:spcBef>
              <a:buSzTx/>
              <a:buNone/>
              <a:defRPr sz="1900">
                <a:solidFill>
                  <a:srgbClr val="606060"/>
                </a:solidFill>
                <a:latin typeface="Stone Sans Sem ITC TT-Semi"/>
                <a:ea typeface="Stone Sans Sem ITC TT-Semi"/>
                <a:cs typeface="Stone Sans Sem ITC TT-Semi"/>
                <a:sym typeface="Stone Sans Sem ITC TT-Semi"/>
              </a:defRPr>
            </a:lvl2pPr>
            <a:lvl3pPr marL="426755" indent="-426755">
              <a:spcBef>
                <a:spcPts val="100"/>
              </a:spcBef>
              <a:buClrTx/>
              <a:buSzPct val="100000"/>
              <a:buAutoNum type="alphaLcParenR" startAt="1"/>
              <a:defRPr sz="2200">
                <a:solidFill>
                  <a:srgbClr val="444444"/>
                </a:solidFill>
                <a:latin typeface="Stone Sans Sem ITC TT-Semi"/>
                <a:ea typeface="Stone Sans Sem ITC TT-Semi"/>
                <a:cs typeface="Stone Sans Sem ITC TT-Semi"/>
                <a:sym typeface="Stone Sans Sem ITC TT-Semi"/>
              </a:defRPr>
            </a:lvl3pPr>
            <a:lvl4pPr marL="629955" indent="-350555">
              <a:spcBef>
                <a:spcPts val="1100"/>
              </a:spcBef>
              <a:buClrTx/>
              <a:buSzPct val="50000"/>
              <a:buBlip>
                <a:blip r:embed="rId4"/>
              </a:buBlip>
              <a:defRPr>
                <a:solidFill>
                  <a:srgbClr val="444444"/>
                </a:solidFill>
                <a:latin typeface="Stone Sans Sem ITC TT-Semi"/>
                <a:ea typeface="Stone Sans Sem ITC TT-Semi"/>
                <a:cs typeface="Stone Sans Sem ITC TT-Semi"/>
                <a:sym typeface="Stone Sans Sem ITC TT-Semi"/>
              </a:defRPr>
            </a:lvl4pPr>
            <a:lvl5pPr marL="909355" indent="-350555">
              <a:spcBef>
                <a:spcPts val="1100"/>
              </a:spcBef>
              <a:buClrTx/>
              <a:buSzPct val="50000"/>
              <a:buBlip>
                <a:blip r:embed="rId5"/>
              </a:buBlip>
              <a:defRPr>
                <a:solidFill>
                  <a:srgbClr val="444444"/>
                </a:solidFill>
                <a:latin typeface="Stone Sans Sem ITC TT-Semi"/>
                <a:ea typeface="Stone Sans Sem ITC TT-Semi"/>
                <a:cs typeface="Stone Sans Sem ITC TT-Semi"/>
                <a:sym typeface="Stone Sans Sem ITC TT-Semi"/>
              </a:defRPr>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61" name="Rounded Rectangle"/>
          <p:cNvSpPr/>
          <p:nvPr/>
        </p:nvSpPr>
        <p:spPr>
          <a:xfrm>
            <a:off x="108373" y="108373"/>
            <a:ext cx="12788054" cy="9428481"/>
          </a:xfrm>
          <a:prstGeom prst="roundRect">
            <a:avLst>
              <a:gd name="adj" fmla="val 6880"/>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62" name="Slide Number"/>
          <p:cNvSpPr txBox="1"/>
          <p:nvPr>
            <p:ph type="sldNum" sz="quarter" idx="2"/>
          </p:nvPr>
        </p:nvSpPr>
        <p:spPr>
          <a:xfrm>
            <a:off x="11658092" y="8886613"/>
            <a:ext cx="371349" cy="387038"/>
          </a:xfrm>
          <a:prstGeom prst="rect">
            <a:avLst/>
          </a:prstGeom>
          <a:effectLst/>
        </p:spPr>
        <p:txBody>
          <a:bodyPr lIns="65023" tIns="65023" rIns="65023" bIns="65023"/>
          <a:lstStyle>
            <a:lvl1pPr algn="r" defTabSz="1300480">
              <a:defRPr sz="18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lan">
    <p:spTree>
      <p:nvGrpSpPr>
        <p:cNvPr id="1" name=""/>
        <p:cNvGrpSpPr/>
        <p:nvPr/>
      </p:nvGrpSpPr>
      <p:grpSpPr>
        <a:xfrm>
          <a:off x="0" y="0"/>
          <a:ext cx="0" cy="0"/>
          <a:chOff x="0" y="0"/>
          <a:chExt cx="0" cy="0"/>
        </a:xfrm>
      </p:grpSpPr>
      <p:sp>
        <p:nvSpPr>
          <p:cNvPr id="69" name="Plan"/>
          <p:cNvSpPr/>
          <p:nvPr/>
        </p:nvSpPr>
        <p:spPr>
          <a:xfrm>
            <a:off x="342900" y="1270000"/>
            <a:ext cx="3279298"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lvl1pPr>
              <a:spcBef>
                <a:spcPts val="0"/>
              </a:spcBef>
              <a:defRPr b="1" cap="small" sz="3200">
                <a:solidFill>
                  <a:srgbClr val="4C4C4F"/>
                </a:solidFill>
                <a:latin typeface="+mn-lt"/>
                <a:ea typeface="+mn-ea"/>
                <a:cs typeface="+mn-cs"/>
                <a:sym typeface="Helvetica"/>
              </a:defRPr>
            </a:lvl1pPr>
          </a:lstStyle>
          <a:p>
            <a:pPr/>
            <a:r>
              <a:t>Plan</a:t>
            </a:r>
          </a:p>
        </p:txBody>
      </p:sp>
      <p:sp>
        <p:nvSpPr>
          <p:cNvPr id="70" name="Body Level One…"/>
          <p:cNvSpPr txBox="1"/>
          <p:nvPr>
            <p:ph type="body" idx="1"/>
          </p:nvPr>
        </p:nvSpPr>
        <p:spPr>
          <a:prstGeom prst="rect">
            <a:avLst/>
          </a:prstGeom>
        </p:spPr>
        <p:txBody>
          <a:bodyPr>
            <a:noAutofit/>
          </a:bodyPr>
          <a:lstStyle>
            <a:lvl2pPr marL="901700" indent="-698500">
              <a:buAutoNum type="arabicPeriod" startAt="1"/>
              <a:defRPr sz="2200">
                <a:solidFill>
                  <a:srgbClr val="4C4C4F"/>
                </a:solidFill>
                <a:latin typeface="Stone Sans Sem ITC TT-Semi"/>
                <a:ea typeface="Stone Sans Sem ITC TT-Semi"/>
                <a:cs typeface="Stone Sans Sem ITC TT-Semi"/>
                <a:sym typeface="Stone Sans Sem ITC TT-Semi"/>
              </a:defRPr>
            </a:lvl2pPr>
            <a:lvl3pPr marL="721783" indent="-518583">
              <a:buClrTx/>
              <a:buSzPct val="100000"/>
              <a:buAutoNum type="alphaLcParenR" startAt="1"/>
            </a:lvl3pPr>
            <a:lvl4pPr marL="883955" indent="-287055"/>
            <a:lvl5pPr marL="1125255" indent="-325155">
              <a:buClr>
                <a:srgbClr val="7F98C2"/>
              </a:buClr>
              <a:buFont typeface="TimesNewRomanPSMT"/>
              <a:buChar cha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6341111" y="9093200"/>
            <a:ext cx="331217" cy="330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3" name="Title Text"/>
          <p:cNvSpPr txBox="1"/>
          <p:nvPr>
            <p:ph type="title"/>
          </p:nvPr>
        </p:nvSpPr>
        <p:spPr>
          <a:xfrm>
            <a:off x="342900" y="1270000"/>
            <a:ext cx="12319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342900" y="1854200"/>
            <a:ext cx="12319000" cy="673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2pPr marL="342900" indent="-342900">
              <a:buAutoNum type="alphaLcParenR" startAt="1"/>
              <a:defRPr sz="2000">
                <a:solidFill>
                  <a:srgbClr val="232323"/>
                </a:solidFill>
                <a:latin typeface="Times New Roman"/>
                <a:ea typeface="Times New Roman"/>
                <a:cs typeface="Times New Roman"/>
                <a:sym typeface="Times New Roman"/>
              </a:defRPr>
            </a:lvl2pPr>
            <a:lvl3pPr marL="508000" indent="-254000">
              <a:buClr>
                <a:srgbClr val="849ABC"/>
              </a:buClr>
              <a:buSzPct val="55000"/>
              <a:buBlip>
                <a:blip r:embed="rId3"/>
              </a:buBlip>
              <a:defRPr sz="2000">
                <a:solidFill>
                  <a:srgbClr val="232323"/>
                </a:solidFill>
                <a:latin typeface="Times New Roman"/>
                <a:ea typeface="Times New Roman"/>
                <a:cs typeface="Times New Roman"/>
                <a:sym typeface="Times New Roman"/>
              </a:defRPr>
            </a:lvl3pPr>
            <a:lvl4pPr marL="736600" indent="-228600">
              <a:buClr>
                <a:srgbClr val="849ABC"/>
              </a:buClr>
              <a:buChar char="✓"/>
              <a:defRPr sz="2000">
                <a:solidFill>
                  <a:srgbClr val="232323"/>
                </a:solidFill>
                <a:latin typeface="Times New Roman"/>
                <a:ea typeface="Times New Roman"/>
                <a:cs typeface="Times New Roman"/>
                <a:sym typeface="Times New Roman"/>
              </a:defRPr>
            </a:lvl4pPr>
            <a:lvl5pPr marL="1028700" indent="-266700">
              <a:buClr>
                <a:srgbClr val="849ABC"/>
              </a:buClr>
              <a:buSzPct val="100000"/>
              <a:buChar char="➡"/>
              <a:defRPr sz="2000">
                <a:solidFill>
                  <a:srgbClr val="232323"/>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337299" y="9093200"/>
            <a:ext cx="331217" cy="330200"/>
          </a:xfrm>
          <a:prstGeom prst="rect">
            <a:avLst/>
          </a:prstGeom>
          <a:ln w="12700">
            <a:miter lim="400000"/>
          </a:ln>
          <a:effectLst>
            <a:outerShdw sx="100000" sy="100000" kx="0" ky="0" algn="b" rotWithShape="0" blurRad="25400" dist="50800" dir="1980000">
              <a:srgbClr val="C0C0C0"/>
            </a:outerShdw>
          </a:effectLst>
        </p:spPr>
        <p:txBody>
          <a:bodyPr wrap="none" lIns="50800" tIns="50800" rIns="50800" bIns="50800">
            <a:spAutoFit/>
          </a:bodyPr>
          <a:lstStyle>
            <a:lvl1pPr algn="ctr">
              <a:spcBef>
                <a:spcPts val="0"/>
              </a:spcBef>
              <a:buClrTx/>
              <a:defRPr sz="1400">
                <a:solidFill>
                  <a:srgbClr val="606060"/>
                </a:solidFill>
                <a:latin typeface="Stone Sans Sem ITC TT-Semi"/>
                <a:ea typeface="Stone Sans Sem ITC TT-Semi"/>
                <a:cs typeface="Stone Sans Sem ITC TT-Semi"/>
                <a:sym typeface="Stone Sans Sem ITC TT-Sem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Lst>
  <p:transition xmlns:p14="http://schemas.microsoft.com/office/powerpoint/2010/main" spd="med" advClick="1"/>
  <p:txStyles>
    <p:titleStyle>
      <a:lvl1pPr marL="592666" marR="0" indent="-592666"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1pPr>
      <a:lvl2pPr marL="1016000" marR="0" indent="-1016000"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2pPr>
      <a:lvl3pPr marL="1032933" marR="0" indent="-829733"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3pPr>
      <a:lvl4pPr marL="700589" marR="0" indent="-459289"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4pPr>
      <a:lvl5pPr marL="1056189" marR="0" indent="-459289" algn="l" defTabSz="584200" rtl="0" latinLnBrk="0">
        <a:lnSpc>
          <a:spcPct val="100000"/>
        </a:lnSpc>
        <a:spcBef>
          <a:spcPts val="0"/>
        </a:spcBef>
        <a:spcAft>
          <a:spcPts val="0"/>
        </a:spcAft>
        <a:buClrTx/>
        <a:buSzPct val="55000"/>
        <a:buFontTx/>
        <a:buBlip>
          <a:blip r:embed="rId11"/>
        </a:buBlip>
        <a:tabLst/>
        <a:defRPr b="1" baseline="0" cap="small" i="0" spc="0" strike="noStrike" sz="3200" u="none">
          <a:solidFill>
            <a:srgbClr val="4C4C4F"/>
          </a:solidFill>
          <a:uFillTx/>
          <a:latin typeface="+mn-lt"/>
          <a:ea typeface="+mn-ea"/>
          <a:cs typeface="+mn-cs"/>
          <a:sym typeface="Helvetica"/>
        </a:defRPr>
      </a:lvl5pPr>
      <a:lvl6pPr marL="13203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6pPr>
      <a:lvl7pPr marL="15235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7pPr>
      <a:lvl8pPr marL="17267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8pPr>
      <a:lvl9pPr marL="19299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9pPr>
    </p:titleStyle>
    <p:bodyStyle>
      <a:lvl1pPr marL="444500" marR="0" indent="-4445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1pPr>
      <a:lvl2pPr marL="762000" marR="0" indent="-7620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2pPr>
      <a:lvl3pPr marL="825500" marR="0" indent="-622300"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3pPr>
      <a:lvl4pPr marL="585766" marR="0" indent="-344466"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4pPr>
      <a:lvl5pPr marL="941366" marR="0" indent="-344466" algn="l" defTabSz="584200" rtl="0" latinLnBrk="0">
        <a:lnSpc>
          <a:spcPct val="100000"/>
        </a:lnSpc>
        <a:spcBef>
          <a:spcPts val="800"/>
        </a:spcBef>
        <a:spcAft>
          <a:spcPts val="0"/>
        </a:spcAft>
        <a:buClrTx/>
        <a:buSzPct val="55000"/>
        <a:buFontTx/>
        <a:buBlip>
          <a:blip r:embed="rId11"/>
        </a:buBlip>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5pPr>
      <a:lvl6pPr marL="11902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6pPr>
      <a:lvl7pPr marL="13934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7pPr>
      <a:lvl8pPr marL="15966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8pPr>
      <a:lvl9pPr marL="17998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1pPr>
      <a:lvl2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2pPr>
      <a:lvl3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3pPr>
      <a:lvl4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4pPr>
      <a:lvl5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5pPr>
      <a:lvl6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6pPr>
      <a:lvl7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7pPr>
      <a:lvl8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8pPr>
      <a:lvl9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32.png"/><Relationship Id="rId9" Type="http://schemas.openxmlformats.org/officeDocument/2006/relationships/image" Target="../media/image3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3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54.png"/><Relationship Id="rId5" Type="http://schemas.openxmlformats.org/officeDocument/2006/relationships/image" Target="../media/image5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1.tif"/><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38.png"/><Relationship Id="rId4" Type="http://schemas.openxmlformats.org/officeDocument/2006/relationships/image" Target="../media/image6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2.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1.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png"/><Relationship Id="rId3" Type="http://schemas.openxmlformats.org/officeDocument/2006/relationships/image" Target="../media/image2.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10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 Id="rId3"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video" Target="../media/media2.mov"/><Relationship Id="rId7" Type="http://schemas.microsoft.com/office/2007/relationships/media" Target="../media/media2.mov"/><Relationship Id="rId8" Type="http://schemas.openxmlformats.org/officeDocument/2006/relationships/image" Target="../media/image10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 Id="rId3" Type="http://schemas.openxmlformats.org/officeDocument/2006/relationships/image" Target="../media/image3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15.png"/><Relationship Id="rId8" Type="http://schemas.openxmlformats.org/officeDocument/2006/relationships/image" Target="../media/image1.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tif"/><Relationship Id="rId7" Type="http://schemas.openxmlformats.org/officeDocument/2006/relationships/image" Target="../media/image11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29.png"/><Relationship Id="rId5" Type="http://schemas.openxmlformats.org/officeDocument/2006/relationships/image" Target="../media/image132.png"/><Relationship Id="rId6" Type="http://schemas.openxmlformats.org/officeDocument/2006/relationships/image" Target="../media/image1.tif"/><Relationship Id="rId7" Type="http://schemas.openxmlformats.org/officeDocument/2006/relationships/image" Target="../media/image13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38.png"/><Relationship Id="rId4" Type="http://schemas.openxmlformats.org/officeDocument/2006/relationships/image" Target="../media/image6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 Id="rId3" Type="http://schemas.openxmlformats.org/officeDocument/2006/relationships/image" Target="../media/image38.png"/><Relationship Id="rId4" Type="http://schemas.openxmlformats.org/officeDocument/2006/relationships/image" Target="../media/image66.png"/><Relationship Id="rId5" Type="http://schemas.openxmlformats.org/officeDocument/2006/relationships/image" Target="../media/image13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152.png"/><Relationship Id="rId14" Type="http://schemas.openxmlformats.org/officeDocument/2006/relationships/image" Target="../media/image15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1.tif"/><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3.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png"/><Relationship Id="rId8" Type="http://schemas.openxmlformats.org/officeDocument/2006/relationships/image" Target="../media/image17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174.png"/><Relationship Id="rId4" Type="http://schemas.openxmlformats.org/officeDocument/2006/relationships/image" Target="../media/image142.png"/><Relationship Id="rId5" Type="http://schemas.openxmlformats.org/officeDocument/2006/relationships/image" Target="../media/image175.png"/><Relationship Id="rId6" Type="http://schemas.openxmlformats.org/officeDocument/2006/relationships/image" Target="../media/image150.png"/><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image" Target="../media/image178.png"/><Relationship Id="rId10" Type="http://schemas.openxmlformats.org/officeDocument/2006/relationships/image" Target="../media/image17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2.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2.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71.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95.png"/><Relationship Id="rId10" Type="http://schemas.openxmlformats.org/officeDocument/2006/relationships/image" Target="../media/image196.png"/><Relationship Id="rId11" Type="http://schemas.openxmlformats.org/officeDocument/2006/relationships/image" Target="../media/image197.png"/><Relationship Id="rId12" Type="http://schemas.openxmlformats.org/officeDocument/2006/relationships/image" Target="../media/image198.png"/><Relationship Id="rId13" Type="http://schemas.openxmlformats.org/officeDocument/2006/relationships/image" Target="../media/image199.png"/><Relationship Id="rId14" Type="http://schemas.openxmlformats.org/officeDocument/2006/relationships/image" Target="../media/image200.png"/><Relationship Id="rId15" Type="http://schemas.openxmlformats.org/officeDocument/2006/relationships/image" Target="../media/image20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7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png"/><Relationship Id="rId8" Type="http://schemas.openxmlformats.org/officeDocument/2006/relationships/image" Target="../media/image206.png"/><Relationship Id="rId9" Type="http://schemas.openxmlformats.org/officeDocument/2006/relationships/image" Target="../media/image207.png"/><Relationship Id="rId10" Type="http://schemas.openxmlformats.org/officeDocument/2006/relationships/image" Target="../media/image208.png"/><Relationship Id="rId11" Type="http://schemas.openxmlformats.org/officeDocument/2006/relationships/image" Target="../media/image209.png"/><Relationship Id="rId12" Type="http://schemas.openxmlformats.org/officeDocument/2006/relationships/image" Target="../media/image210.png"/><Relationship Id="rId13" Type="http://schemas.openxmlformats.org/officeDocument/2006/relationships/image" Target="../media/image211.png"/><Relationship Id="rId14" Type="http://schemas.openxmlformats.org/officeDocument/2006/relationships/image" Target="../media/image212.png"/><Relationship Id="rId15" Type="http://schemas.openxmlformats.org/officeDocument/2006/relationships/image" Target="../media/image213.png"/><Relationship Id="rId16" Type="http://schemas.openxmlformats.org/officeDocument/2006/relationships/image" Target="../media/image214.png"/><Relationship Id="rId17" Type="http://schemas.openxmlformats.org/officeDocument/2006/relationships/image" Target="../media/image215.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6.png"/><Relationship Id="rId3" Type="http://schemas.openxmlformats.org/officeDocument/2006/relationships/image" Target="../media/image21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8.png"/><Relationship Id="rId3" Type="http://schemas.openxmlformats.org/officeDocument/2006/relationships/image" Target="../media/image219.png"/><Relationship Id="rId4" Type="http://schemas.openxmlformats.org/officeDocument/2006/relationships/image" Target="../media/image220.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 Id="rId3" Type="http://schemas.openxmlformats.org/officeDocument/2006/relationships/image" Target="../media/image155.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7.jpeg"/><Relationship Id="rId4" Type="http://schemas.openxmlformats.org/officeDocument/2006/relationships/image" Target="../media/image8.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1.png"/><Relationship Id="rId3" Type="http://schemas.openxmlformats.org/officeDocument/2006/relationships/image" Target="../media/image222.png"/><Relationship Id="rId4" Type="http://schemas.openxmlformats.org/officeDocument/2006/relationships/image" Target="../media/image22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1.jpeg"/><Relationship Id="rId6" Type="http://schemas.openxmlformats.org/officeDocument/2006/relationships/image" Target="../media/image226.png"/><Relationship Id="rId7" Type="http://schemas.openxmlformats.org/officeDocument/2006/relationships/image" Target="../media/image22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Chapitre 2…"/>
          <p:cNvSpPr txBox="1"/>
          <p:nvPr>
            <p:ph type="subTitle" sz="half" idx="1"/>
          </p:nvPr>
        </p:nvSpPr>
        <p:spPr>
          <a:prstGeom prst="rect">
            <a:avLst/>
          </a:prstGeom>
        </p:spPr>
        <p:txBody>
          <a:bodyPr/>
          <a:lstStyle/>
          <a:p>
            <a:pPr/>
            <a:r>
              <a:t>Chapitre 2</a:t>
            </a:r>
          </a:p>
          <a:p>
            <a:pPr lvl="1"/>
            <a:r>
              <a:t>Outils pour l’analyse d’images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82" name="Opérations ponctuelles"/>
          <p:cNvSpPr txBox="1"/>
          <p:nvPr>
            <p:ph type="title"/>
          </p:nvPr>
        </p:nvSpPr>
        <p:spPr>
          <a:prstGeom prst="rect">
            <a:avLst/>
          </a:prstGeom>
        </p:spPr>
        <p:txBody>
          <a:bodyPr/>
          <a:lstStyle/>
          <a:p>
            <a:pPr/>
            <a:r>
              <a:t>Opérations ponctuelles</a:t>
            </a:r>
          </a:p>
        </p:txBody>
      </p:sp>
      <p:sp>
        <p:nvSpPr>
          <p:cNvPr id="183" name="Transformations simples…"/>
          <p:cNvSpPr txBox="1"/>
          <p:nvPr>
            <p:ph type="body" idx="1"/>
          </p:nvPr>
        </p:nvSpPr>
        <p:spPr>
          <a:prstGeom prst="rect">
            <a:avLst/>
          </a:prstGeom>
        </p:spPr>
        <p:txBody>
          <a:bodyPr/>
          <a:lstStyle/>
          <a:p>
            <a:pPr>
              <a:buAutoNum type="arabicPeriod" startAt="3"/>
            </a:pPr>
            <a:r>
              <a:t>Transformations simples</a:t>
            </a:r>
          </a:p>
          <a:p>
            <a:pPr lvl="2">
              <a:lnSpc>
                <a:spcPct val="150000"/>
              </a:lnSpc>
              <a:buBlip>
                <a:blip r:embed="rId3"/>
              </a:buBlip>
            </a:pPr>
            <a:r>
              <a:t>Exemple : Changement de la dynamique</a:t>
            </a:r>
            <a:br/>
            <a14:m>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m:rPr>
                    <m:sty m:val="p"/>
                  </m:rPr>
                  <a:rPr xmlns:a="http://schemas.openxmlformats.org/drawingml/2006/main" sz="2050" i="1">
                    <a:solidFill>
                      <a:srgbClr val="222222"/>
                    </a:solidFill>
                    <a:latin typeface="Cambria Math" panose="02040503050406030204" pitchFamily="18" charset="0"/>
                  </a:rPr>
                  <m:t>log</m:t>
                </m:r>
                <m:d>
                  <m:dPr>
                    <m:ctrlPr>
                      <a:rPr xmlns:a="http://schemas.openxmlformats.org/drawingml/2006/main" sz="2050" i="1">
                        <a:solidFill>
                          <a:srgbClr val="222222"/>
                        </a:solidFill>
                        <a:latin typeface="Cambria Math" panose="02040503050406030204" pitchFamily="18" charset="0"/>
                      </a:rPr>
                    </m:ctrlPr>
                  </m:dPr>
                  <m:e>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0</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1</m:t>
                    </m:r>
                  </m:e>
                </m:d>
              </m:oMath>
            </a14:m>
          </a:p>
        </p:txBody>
      </p:sp>
      <p:sp>
        <p:nvSpPr>
          <p:cNvPr id="1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8" name="Group"/>
          <p:cNvGrpSpPr/>
          <p:nvPr/>
        </p:nvGrpSpPr>
        <p:grpSpPr>
          <a:xfrm>
            <a:off x="1112936" y="3613150"/>
            <a:ext cx="6268795" cy="4051300"/>
            <a:chOff x="0" y="101599"/>
            <a:chExt cx="6268794" cy="4051300"/>
          </a:xfrm>
        </p:grpSpPr>
        <p:pic>
          <p:nvPicPr>
            <p:cNvPr id="185" name="1280px-Logb10.svg.tiff" descr="1280px-Logb10.svg.tiff"/>
            <p:cNvPicPr>
              <a:picLocks noChangeAspect="0"/>
            </p:cNvPicPr>
            <p:nvPr/>
          </p:nvPicPr>
          <p:blipFill>
            <a:blip r:embed="rId4">
              <a:extLst/>
            </a:blip>
            <a:stretch>
              <a:fillRect/>
            </a:stretch>
          </p:blipFill>
          <p:spPr>
            <a:xfrm>
              <a:off x="733226" y="101599"/>
              <a:ext cx="5295901" cy="2667001"/>
            </a:xfrm>
            <a:prstGeom prst="rect">
              <a:avLst/>
            </a:prstGeom>
            <a:effectLst/>
          </p:spPr>
        </p:pic>
        <p:sp>
          <p:nvSpPr>
            <p:cNvPr id="186" name="I(x, y)"/>
            <p:cNvSpPr/>
            <p:nvPr/>
          </p:nvSpPr>
          <p:spPr>
            <a:xfrm>
              <a:off x="0" y="203199"/>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uFill>
                    <a:solidFill>
                      <a:srgbClr val="232323"/>
                    </a:solidFill>
                  </a:uFill>
                  <a:latin typeface="+mj-lt"/>
                  <a:ea typeface="+mj-ea"/>
                  <a:cs typeface="+mj-cs"/>
                  <a:sym typeface="Times Roman"/>
                </a:defRPr>
              </a:pPr>
              <a:r>
                <a:rPr i="1"/>
                <a:t>I</a:t>
              </a:r>
              <a:r>
                <a:t>(</a:t>
              </a:r>
              <a:r>
                <a:rPr i="1"/>
                <a:t>x</a:t>
              </a:r>
              <a:r>
                <a:t>, </a:t>
              </a:r>
              <a:r>
                <a:rPr i="1"/>
                <a:t>y</a:t>
              </a:r>
              <a:r>
                <a:t>)</a:t>
              </a:r>
            </a:p>
          </p:txBody>
        </p:sp>
        <p:sp>
          <p:nvSpPr>
            <p:cNvPr id="187" name="I0(x, y)"/>
            <p:cNvSpPr/>
            <p:nvPr/>
          </p:nvSpPr>
          <p:spPr>
            <a:xfrm>
              <a:off x="4998794" y="28828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uFill>
                    <a:solidFill>
                      <a:srgbClr val="232323"/>
                    </a:solidFill>
                  </a:uFill>
                  <a:latin typeface="+mj-lt"/>
                  <a:ea typeface="+mj-ea"/>
                  <a:cs typeface="+mj-cs"/>
                  <a:sym typeface="Times Roman"/>
                </a:defRPr>
              </a:pPr>
              <a:r>
                <a:rPr i="1"/>
                <a:t>I</a:t>
              </a:r>
              <a:r>
                <a:rPr baseline="-31000"/>
                <a:t>0</a:t>
              </a:r>
              <a:r>
                <a:t>(</a:t>
              </a:r>
              <a:r>
                <a:rPr i="1"/>
                <a:t>x</a:t>
              </a:r>
              <a:r>
                <a:t>, </a:t>
              </a:r>
              <a:r>
                <a:rPr i="1"/>
                <a:t>y</a:t>
              </a:r>
              <a:r>
                <a:t>)</a:t>
              </a:r>
            </a:p>
          </p:txBody>
        </p:sp>
      </p:grpSp>
      <p:grpSp>
        <p:nvGrpSpPr>
          <p:cNvPr id="191" name="Group"/>
          <p:cNvGrpSpPr/>
          <p:nvPr/>
        </p:nvGrpSpPr>
        <p:grpSpPr>
          <a:xfrm>
            <a:off x="7954998" y="1397000"/>
            <a:ext cx="3530601" cy="3568700"/>
            <a:chOff x="-63500" y="-88900"/>
            <a:chExt cx="3530600" cy="3568700"/>
          </a:xfrm>
        </p:grpSpPr>
        <p:pic>
          <p:nvPicPr>
            <p:cNvPr id="189" name="image43.png" descr="image43.png"/>
            <p:cNvPicPr>
              <a:picLocks noChangeAspect="0"/>
            </p:cNvPicPr>
            <p:nvPr/>
          </p:nvPicPr>
          <p:blipFill>
            <a:blip r:embed="rId5">
              <a:extLst/>
            </a:blip>
            <a:stretch>
              <a:fillRect/>
            </a:stretch>
          </p:blipFill>
          <p:spPr>
            <a:xfrm>
              <a:off x="-63500" y="-88900"/>
              <a:ext cx="3530600" cy="3568700"/>
            </a:xfrm>
            <a:prstGeom prst="rect">
              <a:avLst/>
            </a:prstGeom>
            <a:effectLst/>
          </p:spPr>
        </p:pic>
        <p:sp>
          <p:nvSpPr>
            <p:cNvPr id="190" name="I0(x, y)"/>
            <p:cNvSpPr txBox="1"/>
            <p:nvPr/>
          </p:nvSpPr>
          <p:spPr>
            <a:xfrm>
              <a:off x="2464355" y="46688"/>
              <a:ext cx="90256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solidFill>
                    <a:srgbClr val="FFFFFF"/>
                  </a:solidFill>
                  <a:uFill>
                    <a:solidFill>
                      <a:srgbClr val="232323"/>
                    </a:solidFill>
                  </a:uFill>
                  <a:latin typeface="+mj-lt"/>
                  <a:ea typeface="+mj-ea"/>
                  <a:cs typeface="+mj-cs"/>
                  <a:sym typeface="Times Roman"/>
                </a:defRPr>
              </a:pPr>
              <a:r>
                <a:rPr i="1"/>
                <a:t>I</a:t>
              </a:r>
              <a:r>
                <a:rPr baseline="-31000"/>
                <a:t>0</a:t>
              </a:r>
              <a:r>
                <a:t>(</a:t>
              </a:r>
              <a:r>
                <a:rPr i="1"/>
                <a:t>x</a:t>
              </a:r>
              <a:r>
                <a:t>, </a:t>
              </a:r>
              <a:r>
                <a:rPr i="1"/>
                <a:t>y</a:t>
              </a:r>
              <a:r>
                <a:t>)</a:t>
              </a:r>
            </a:p>
          </p:txBody>
        </p:sp>
      </p:grpSp>
      <p:grpSp>
        <p:nvGrpSpPr>
          <p:cNvPr id="194" name="Group"/>
          <p:cNvGrpSpPr/>
          <p:nvPr/>
        </p:nvGrpSpPr>
        <p:grpSpPr>
          <a:xfrm>
            <a:off x="8588586" y="5181600"/>
            <a:ext cx="3543301" cy="3581400"/>
            <a:chOff x="-63500" y="-88900"/>
            <a:chExt cx="3543300" cy="3581400"/>
          </a:xfrm>
        </p:grpSpPr>
        <p:pic>
          <p:nvPicPr>
            <p:cNvPr id="192" name="image40.jpg" descr="image40.jpg"/>
            <p:cNvPicPr>
              <a:picLocks noChangeAspect="0"/>
            </p:cNvPicPr>
            <p:nvPr/>
          </p:nvPicPr>
          <p:blipFill>
            <a:blip r:embed="rId6">
              <a:extLst/>
            </a:blip>
            <a:stretch>
              <a:fillRect/>
            </a:stretch>
          </p:blipFill>
          <p:spPr>
            <a:xfrm>
              <a:off x="-63500" y="-88900"/>
              <a:ext cx="3543300" cy="3581400"/>
            </a:xfrm>
            <a:prstGeom prst="rect">
              <a:avLst/>
            </a:prstGeom>
            <a:effectLst/>
          </p:spPr>
        </p:pic>
        <p:sp>
          <p:nvSpPr>
            <p:cNvPr id="193" name="I(x, y)"/>
            <p:cNvSpPr txBox="1"/>
            <p:nvPr/>
          </p:nvSpPr>
          <p:spPr>
            <a:xfrm>
              <a:off x="2527286" y="40527"/>
              <a:ext cx="80942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solidFill>
                    <a:srgbClr val="FFFFFF"/>
                  </a:solidFill>
                  <a:uFill>
                    <a:solidFill>
                      <a:srgbClr val="232323"/>
                    </a:solidFill>
                  </a:uFill>
                  <a:latin typeface="+mj-lt"/>
                  <a:ea typeface="+mj-ea"/>
                  <a:cs typeface="+mj-cs"/>
                  <a:sym typeface="Times Roman"/>
                </a:defRPr>
              </a:pPr>
              <a:r>
                <a:rPr i="1"/>
                <a:t>I</a:t>
              </a:r>
              <a:r>
                <a:t>(</a:t>
              </a:r>
              <a:r>
                <a:rPr i="1"/>
                <a:t>x</a:t>
              </a:r>
              <a:r>
                <a:t>, </a:t>
              </a:r>
              <a:r>
                <a:rPr i="1"/>
                <a:t>y</a:t>
              </a:r>
              <a:r>
                <a:t>)</a:t>
              </a:r>
            </a:p>
          </p:txBody>
        </p:sp>
      </p:grpSp>
      <p:sp>
        <p:nvSpPr>
          <p:cNvPr id="195" name="Remarque :…"/>
          <p:cNvSpPr/>
          <p:nvPr/>
        </p:nvSpPr>
        <p:spPr>
          <a:xfrm>
            <a:off x="1066800" y="6958645"/>
            <a:ext cx="6367951" cy="18053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7"/>
              </a:buBlip>
            </a:pPr>
            <a:r>
              <a:t>Les transformations simples sont une combinaison de plusieurs opérateurs logique et/ou arithmétiques</a:t>
            </a:r>
          </a:p>
          <a:p>
            <a:pPr lvl="2" marL="508000" indent="-254000">
              <a:buClr>
                <a:srgbClr val="7F96C4"/>
              </a:buClr>
              <a:buSzPct val="100000"/>
              <a:buChar char="✓"/>
            </a:pPr>
            <a:r>
              <a:rPr i="1"/>
              <a:t>Ici</a:t>
            </a:r>
            <a:r>
              <a:t>, 2 opérations : addition avec une constante et log du résultat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lide Number"/>
          <p:cNvSpPr txBox="1"/>
          <p:nvPr>
            <p:ph type="sldNum" sz="quarter" idx="2"/>
          </p:nvPr>
        </p:nvSpPr>
        <p:spPr>
          <a:xfrm>
            <a:off x="11666575" y="8886613"/>
            <a:ext cx="362866"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logPlot" descr="logPlot"/>
          <p:cNvPicPr>
            <a:picLocks noChangeAspect="1"/>
          </p:cNvPicPr>
          <p:nvPr/>
        </p:nvPicPr>
        <p:blipFill>
          <a:blip r:embed="rId2">
            <a:extLst/>
          </a:blip>
          <a:stretch>
            <a:fillRect/>
          </a:stretch>
        </p:blipFill>
        <p:spPr>
          <a:xfrm>
            <a:off x="3454400" y="3228622"/>
            <a:ext cx="6827521" cy="4648765"/>
          </a:xfrm>
          <a:prstGeom prst="rect">
            <a:avLst/>
          </a:prstGeom>
          <a:ln w="12700">
            <a:miter lim="400000"/>
          </a:ln>
        </p:spPr>
      </p:pic>
      <p:sp>
        <p:nvSpPr>
          <p:cNvPr id="199" name="Transformations simples"/>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Transformations simples </a:t>
            </a:r>
          </a:p>
        </p:txBody>
      </p:sp>
      <p:pic>
        <p:nvPicPr>
          <p:cNvPr id="200" name="image.pdf" descr="image.pdf"/>
          <p:cNvPicPr>
            <a:picLocks noChangeAspect="1"/>
          </p:cNvPicPr>
          <p:nvPr/>
        </p:nvPicPr>
        <p:blipFill>
          <a:blip r:embed="rId3">
            <a:extLst/>
          </a:blip>
          <a:stretch>
            <a:fillRect/>
          </a:stretch>
        </p:blipFill>
        <p:spPr>
          <a:xfrm>
            <a:off x="7694507" y="833119"/>
            <a:ext cx="5055165" cy="672819"/>
          </a:xfrm>
          <a:prstGeom prst="rect">
            <a:avLst/>
          </a:prstGeom>
          <a:ln w="12700">
            <a:miter lim="400000"/>
          </a:ln>
        </p:spPr>
      </p:pic>
      <p:pic>
        <p:nvPicPr>
          <p:cNvPr id="201" name="image.pdf" descr="image.pdf"/>
          <p:cNvPicPr>
            <a:picLocks noChangeAspect="1"/>
          </p:cNvPicPr>
          <p:nvPr/>
        </p:nvPicPr>
        <p:blipFill>
          <a:blip r:embed="rId4">
            <a:extLst/>
          </a:blip>
          <a:stretch>
            <a:fillRect/>
          </a:stretch>
        </p:blipFill>
        <p:spPr>
          <a:xfrm>
            <a:off x="7717084" y="1508195"/>
            <a:ext cx="3461175" cy="747325"/>
          </a:xfrm>
          <a:prstGeom prst="rect">
            <a:avLst/>
          </a:prstGeom>
          <a:ln w="12700">
            <a:miter lim="400000"/>
          </a:ln>
        </p:spPr>
      </p:pic>
      <p:sp>
        <p:nvSpPr>
          <p:cNvPr id="202" name="Niveaux de gris des pixels…"/>
          <p:cNvSpPr txBox="1"/>
          <p:nvPr/>
        </p:nvSpPr>
        <p:spPr>
          <a:xfrm>
            <a:off x="7980792" y="7651608"/>
            <a:ext cx="2702444" cy="7267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Niveaux de gris des pixels</a:t>
            </a:r>
          </a:p>
          <a:p>
            <a:pPr defTabSz="1300480">
              <a:spcBef>
                <a:spcPts val="0"/>
              </a:spcBef>
              <a:buClrTx/>
              <a:defRPr sz="1800">
                <a:solidFill>
                  <a:srgbClr val="000000"/>
                </a:solidFill>
              </a:defRPr>
            </a:pPr>
            <a:r>
              <a:t>de l’image d’entrée </a:t>
            </a:r>
            <a:r>
              <a:rPr b="1" i="1" sz="2400"/>
              <a:t>f(x,y)</a:t>
            </a:r>
            <a:r>
              <a:t> </a:t>
            </a:r>
          </a:p>
        </p:txBody>
      </p:sp>
      <p:sp>
        <p:nvSpPr>
          <p:cNvPr id="203" name="Niveaux de gris des pixels…"/>
          <p:cNvSpPr txBox="1"/>
          <p:nvPr/>
        </p:nvSpPr>
        <p:spPr>
          <a:xfrm>
            <a:off x="828152" y="3167662"/>
            <a:ext cx="2785379" cy="7267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Niveaux de gris des pixels</a:t>
            </a:r>
          </a:p>
          <a:p>
            <a:pPr defTabSz="1300480">
              <a:spcBef>
                <a:spcPts val="0"/>
              </a:spcBef>
              <a:buClrTx/>
              <a:defRPr sz="1800">
                <a:solidFill>
                  <a:srgbClr val="000000"/>
                </a:solidFill>
              </a:defRPr>
            </a:pPr>
            <a:r>
              <a:t>de l’image de sortie </a:t>
            </a:r>
            <a:r>
              <a:rPr b="1" i="1" sz="2400"/>
              <a:t>g(x,y)</a:t>
            </a:r>
            <a:r>
              <a:t> </a:t>
            </a:r>
          </a:p>
        </p:txBody>
      </p:sp>
      <p:sp>
        <p:nvSpPr>
          <p:cNvPr id="204" name="identité"/>
          <p:cNvSpPr txBox="1"/>
          <p:nvPr/>
        </p:nvSpPr>
        <p:spPr>
          <a:xfrm>
            <a:off x="5935246" y="5296746"/>
            <a:ext cx="828326"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identité</a:t>
            </a:r>
          </a:p>
        </p:txBody>
      </p:sp>
      <p:sp>
        <p:nvSpPr>
          <p:cNvPr id="205" name="Log, c=3.3"/>
          <p:cNvSpPr txBox="1"/>
          <p:nvPr/>
        </p:nvSpPr>
        <p:spPr>
          <a:xfrm>
            <a:off x="5014073" y="3887893"/>
            <a:ext cx="1141422"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Log, c=3.3</a:t>
            </a:r>
          </a:p>
        </p:txBody>
      </p:sp>
      <p:sp>
        <p:nvSpPr>
          <p:cNvPr id="206" name="sqrt"/>
          <p:cNvSpPr txBox="1"/>
          <p:nvPr/>
        </p:nvSpPr>
        <p:spPr>
          <a:xfrm>
            <a:off x="5718499" y="4687146"/>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sqrt</a:t>
            </a:r>
          </a:p>
        </p:txBody>
      </p:sp>
      <p:pic>
        <p:nvPicPr>
          <p:cNvPr id="207" name="image.pdf" descr="image.pdf"/>
          <p:cNvPicPr>
            <a:picLocks noChangeAspect="1"/>
          </p:cNvPicPr>
          <p:nvPr/>
        </p:nvPicPr>
        <p:blipFill>
          <a:blip r:embed="rId5">
            <a:extLst/>
          </a:blip>
          <a:stretch>
            <a:fillRect/>
          </a:stretch>
        </p:blipFill>
        <p:spPr>
          <a:xfrm>
            <a:off x="7845777" y="2314222"/>
            <a:ext cx="3571806" cy="675076"/>
          </a:xfrm>
          <a:prstGeom prst="rect">
            <a:avLst/>
          </a:prstGeom>
          <a:ln w="12700">
            <a:miter lim="400000"/>
          </a:ln>
        </p:spPr>
      </p:pic>
      <p:sp>
        <p:nvSpPr>
          <p:cNvPr id="208" name="Power,n=2"/>
          <p:cNvSpPr txBox="1"/>
          <p:nvPr/>
        </p:nvSpPr>
        <p:spPr>
          <a:xfrm>
            <a:off x="7235726" y="6041813"/>
            <a:ext cx="1132382"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Power,n=2</a:t>
            </a:r>
          </a:p>
        </p:txBody>
      </p:sp>
      <p:sp>
        <p:nvSpPr>
          <p:cNvPr id="209" name="T(f(x,y))"/>
          <p:cNvSpPr txBox="1"/>
          <p:nvPr/>
        </p:nvSpPr>
        <p:spPr>
          <a:xfrm>
            <a:off x="6237788" y="2862862"/>
            <a:ext cx="1096911"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i="1" sz="2200">
                <a:solidFill>
                  <a:srgbClr val="000000"/>
                </a:solidFill>
              </a:defRPr>
            </a:pPr>
            <a:r>
              <a:t>T(</a:t>
            </a:r>
            <a:r>
              <a:rPr b="1"/>
              <a:t>f(x,y)</a:t>
            </a:r>
            <a:r>
              <a:t>)</a:t>
            </a:r>
          </a:p>
        </p:txBody>
      </p:sp>
      <p:sp>
        <p:nvSpPr>
          <p:cNvPr id="210" name="Dans ce contexte, T est parfois appelée « fonction de transfert »."/>
          <p:cNvSpPr txBox="1"/>
          <p:nvPr/>
        </p:nvSpPr>
        <p:spPr>
          <a:xfrm>
            <a:off x="263708" y="7848035"/>
            <a:ext cx="7324338"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Dans ce contexte, T est parfois appelée « fonction de transfert ».</a:t>
            </a:r>
          </a:p>
        </p:txBody>
      </p:sp>
      <p:sp>
        <p:nvSpPr>
          <p:cNvPr id="211" name="Note : les niveaux de gris ont été normalisés entre 0 et 1."/>
          <p:cNvSpPr txBox="1"/>
          <p:nvPr/>
        </p:nvSpPr>
        <p:spPr>
          <a:xfrm>
            <a:off x="665592" y="8859520"/>
            <a:ext cx="722190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Note : les niveaux de gris ont </a:t>
            </a:r>
            <a:r>
              <a:t>été </a:t>
            </a:r>
            <a:r>
              <a:rPr b="1" u="sng"/>
              <a:t>normalisés entre 0 et 1</a:t>
            </a:r>
            <a:r>
              <a:t>.</a:t>
            </a:r>
          </a:p>
        </p:txBody>
      </p:sp>
      <p:sp>
        <p:nvSpPr>
          <p:cNvPr id="212" name="Rectangle"/>
          <p:cNvSpPr/>
          <p:nvPr/>
        </p:nvSpPr>
        <p:spPr>
          <a:xfrm>
            <a:off x="3820159" y="3359573"/>
            <a:ext cx="474135" cy="4118187"/>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3400">
                <a:solidFill>
                  <a:srgbClr val="000000"/>
                </a:solidFill>
              </a:defRPr>
            </a:pPr>
          </a:p>
        </p:txBody>
      </p:sp>
      <p:sp>
        <p:nvSpPr>
          <p:cNvPr id="213" name="Rectangle"/>
          <p:cNvSpPr/>
          <p:nvPr/>
        </p:nvSpPr>
        <p:spPr>
          <a:xfrm>
            <a:off x="4222044" y="7405511"/>
            <a:ext cx="5513494"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3400">
                <a:solidFill>
                  <a:srgbClr val="000000"/>
                </a:solidFill>
              </a:defRPr>
            </a:pPr>
          </a:p>
        </p:txBody>
      </p:sp>
      <p:sp>
        <p:nvSpPr>
          <p:cNvPr id="214" name="0"/>
          <p:cNvSpPr txBox="1"/>
          <p:nvPr/>
        </p:nvSpPr>
        <p:spPr>
          <a:xfrm>
            <a:off x="4038712" y="7136835"/>
            <a:ext cx="2443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a:t>
            </a:r>
          </a:p>
        </p:txBody>
      </p:sp>
      <p:sp>
        <p:nvSpPr>
          <p:cNvPr id="215" name="0"/>
          <p:cNvSpPr txBox="1"/>
          <p:nvPr/>
        </p:nvSpPr>
        <p:spPr>
          <a:xfrm>
            <a:off x="4223850" y="7362613"/>
            <a:ext cx="2443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a:t>
            </a:r>
          </a:p>
        </p:txBody>
      </p:sp>
      <p:sp>
        <p:nvSpPr>
          <p:cNvPr id="216" name="1"/>
          <p:cNvSpPr txBox="1"/>
          <p:nvPr/>
        </p:nvSpPr>
        <p:spPr>
          <a:xfrm>
            <a:off x="9407707" y="7358098"/>
            <a:ext cx="2443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1</a:t>
            </a:r>
          </a:p>
        </p:txBody>
      </p:sp>
      <p:sp>
        <p:nvSpPr>
          <p:cNvPr id="217" name="1"/>
          <p:cNvSpPr txBox="1"/>
          <p:nvPr/>
        </p:nvSpPr>
        <p:spPr>
          <a:xfrm>
            <a:off x="3998073" y="3465688"/>
            <a:ext cx="2443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1</a:t>
            </a:r>
          </a:p>
        </p:txBody>
      </p:sp>
      <p:sp>
        <p:nvSpPr>
          <p:cNvPr id="218" name="0.2"/>
          <p:cNvSpPr txBox="1"/>
          <p:nvPr/>
        </p:nvSpPr>
        <p:spPr>
          <a:xfrm>
            <a:off x="5126961" y="7371644"/>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0.2</a:t>
            </a:r>
          </a:p>
        </p:txBody>
      </p:sp>
      <p:sp>
        <p:nvSpPr>
          <p:cNvPr id="219" name="0.4"/>
          <p:cNvSpPr txBox="1"/>
          <p:nvPr/>
        </p:nvSpPr>
        <p:spPr>
          <a:xfrm>
            <a:off x="6165539" y="7367128"/>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0.4</a:t>
            </a:r>
          </a:p>
        </p:txBody>
      </p:sp>
      <p:sp>
        <p:nvSpPr>
          <p:cNvPr id="220" name="0.6"/>
          <p:cNvSpPr txBox="1"/>
          <p:nvPr/>
        </p:nvSpPr>
        <p:spPr>
          <a:xfrm>
            <a:off x="7231210" y="7349066"/>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0.6</a:t>
            </a:r>
          </a:p>
        </p:txBody>
      </p:sp>
      <p:sp>
        <p:nvSpPr>
          <p:cNvPr id="221" name="0.8"/>
          <p:cNvSpPr txBox="1"/>
          <p:nvPr/>
        </p:nvSpPr>
        <p:spPr>
          <a:xfrm>
            <a:off x="8242695" y="7371644"/>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0.8</a:t>
            </a:r>
          </a:p>
        </p:txBody>
      </p:sp>
      <p:sp>
        <p:nvSpPr>
          <p:cNvPr id="222" name="0.2"/>
          <p:cNvSpPr txBox="1"/>
          <p:nvPr/>
        </p:nvSpPr>
        <p:spPr>
          <a:xfrm>
            <a:off x="3862606" y="6351129"/>
            <a:ext cx="396749" cy="3500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0.2</a:t>
            </a:r>
          </a:p>
        </p:txBody>
      </p:sp>
      <p:sp>
        <p:nvSpPr>
          <p:cNvPr id="223" name="0.4"/>
          <p:cNvSpPr txBox="1"/>
          <p:nvPr/>
        </p:nvSpPr>
        <p:spPr>
          <a:xfrm>
            <a:off x="3885184" y="5628640"/>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0.4</a:t>
            </a:r>
          </a:p>
        </p:txBody>
      </p:sp>
      <p:sp>
        <p:nvSpPr>
          <p:cNvPr id="224" name="0.6"/>
          <p:cNvSpPr txBox="1"/>
          <p:nvPr/>
        </p:nvSpPr>
        <p:spPr>
          <a:xfrm>
            <a:off x="3894215" y="4906150"/>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0.6</a:t>
            </a:r>
          </a:p>
        </p:txBody>
      </p:sp>
      <p:sp>
        <p:nvSpPr>
          <p:cNvPr id="225" name="0.8"/>
          <p:cNvSpPr txBox="1"/>
          <p:nvPr/>
        </p:nvSpPr>
        <p:spPr>
          <a:xfrm>
            <a:off x="3876152" y="4143022"/>
            <a:ext cx="396749"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0.8</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8" name="Transformations simples"/>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Transformations simples</a:t>
            </a:r>
          </a:p>
        </p:txBody>
      </p:sp>
      <p:pic>
        <p:nvPicPr>
          <p:cNvPr id="229" name="image.pdf" descr="image.pdf"/>
          <p:cNvPicPr>
            <a:picLocks noChangeAspect="1"/>
          </p:cNvPicPr>
          <p:nvPr/>
        </p:nvPicPr>
        <p:blipFill>
          <a:blip r:embed="rId2">
            <a:extLst/>
          </a:blip>
          <a:stretch>
            <a:fillRect/>
          </a:stretch>
        </p:blipFill>
        <p:spPr>
          <a:xfrm>
            <a:off x="5499946" y="5341902"/>
            <a:ext cx="4917441" cy="577992"/>
          </a:xfrm>
          <a:prstGeom prst="rect">
            <a:avLst/>
          </a:prstGeom>
          <a:ln w="12700">
            <a:miter lim="400000"/>
          </a:ln>
        </p:spPr>
      </p:pic>
      <p:pic>
        <p:nvPicPr>
          <p:cNvPr id="230" name="image.pdf" descr="image.pdf"/>
          <p:cNvPicPr>
            <a:picLocks noChangeAspect="1"/>
          </p:cNvPicPr>
          <p:nvPr/>
        </p:nvPicPr>
        <p:blipFill>
          <a:blip r:embed="rId3">
            <a:extLst/>
          </a:blip>
          <a:stretch>
            <a:fillRect/>
          </a:stretch>
        </p:blipFill>
        <p:spPr>
          <a:xfrm>
            <a:off x="6154702" y="1916853"/>
            <a:ext cx="3271521" cy="708943"/>
          </a:xfrm>
          <a:prstGeom prst="rect">
            <a:avLst/>
          </a:prstGeom>
          <a:ln w="12700">
            <a:miter lim="400000"/>
          </a:ln>
        </p:spPr>
      </p:pic>
      <p:pic>
        <p:nvPicPr>
          <p:cNvPr id="231" name="image.png" descr="image.png"/>
          <p:cNvPicPr>
            <a:picLocks noChangeAspect="1"/>
          </p:cNvPicPr>
          <p:nvPr/>
        </p:nvPicPr>
        <p:blipFill>
          <a:blip r:embed="rId4">
            <a:extLst/>
          </a:blip>
          <a:stretch>
            <a:fillRect/>
          </a:stretch>
        </p:blipFill>
        <p:spPr>
          <a:xfrm>
            <a:off x="1639146" y="2605475"/>
            <a:ext cx="3359574" cy="2623539"/>
          </a:xfrm>
          <a:prstGeom prst="rect">
            <a:avLst/>
          </a:prstGeom>
          <a:ln w="12700">
            <a:miter lim="400000"/>
          </a:ln>
        </p:spPr>
      </p:pic>
      <p:pic>
        <p:nvPicPr>
          <p:cNvPr id="232" name="image.png" descr="image.png"/>
          <p:cNvPicPr>
            <a:picLocks noChangeAspect="1"/>
          </p:cNvPicPr>
          <p:nvPr/>
        </p:nvPicPr>
        <p:blipFill>
          <a:blip r:embed="rId5">
            <a:extLst/>
          </a:blip>
          <a:stretch>
            <a:fillRect/>
          </a:stretch>
        </p:blipFill>
        <p:spPr>
          <a:xfrm>
            <a:off x="6114062" y="2564835"/>
            <a:ext cx="3486009" cy="2623539"/>
          </a:xfrm>
          <a:prstGeom prst="rect">
            <a:avLst/>
          </a:prstGeom>
          <a:ln w="12700">
            <a:miter lim="400000"/>
          </a:ln>
        </p:spPr>
      </p:pic>
      <p:pic>
        <p:nvPicPr>
          <p:cNvPr id="233" name="lena_fftNoRecal" descr="lena_fftNoRecal"/>
          <p:cNvPicPr>
            <a:picLocks noChangeAspect="1"/>
          </p:cNvPicPr>
          <p:nvPr/>
        </p:nvPicPr>
        <p:blipFill>
          <a:blip r:embed="rId6">
            <a:extLst/>
          </a:blip>
          <a:stretch>
            <a:fillRect/>
          </a:stretch>
        </p:blipFill>
        <p:spPr>
          <a:xfrm>
            <a:off x="1627857" y="5840870"/>
            <a:ext cx="3395699" cy="3395699"/>
          </a:xfrm>
          <a:prstGeom prst="rect">
            <a:avLst/>
          </a:prstGeom>
          <a:ln w="12700">
            <a:miter lim="400000"/>
          </a:ln>
        </p:spPr>
      </p:pic>
      <p:pic>
        <p:nvPicPr>
          <p:cNvPr id="234" name="lena_fftRecal" descr="lena_fftRecal"/>
          <p:cNvPicPr>
            <a:picLocks noChangeAspect="1"/>
          </p:cNvPicPr>
          <p:nvPr/>
        </p:nvPicPr>
        <p:blipFill>
          <a:blip r:embed="rId7">
            <a:extLst/>
          </a:blip>
          <a:stretch>
            <a:fillRect/>
          </a:stretch>
        </p:blipFill>
        <p:spPr>
          <a:xfrm>
            <a:off x="6206631" y="5867964"/>
            <a:ext cx="3409245" cy="3409245"/>
          </a:xfrm>
          <a:prstGeom prst="rect">
            <a:avLst/>
          </a:prstGeom>
          <a:ln w="12700">
            <a:miter lim="400000"/>
          </a:ln>
        </p:spPr>
      </p:pic>
      <p:pic>
        <p:nvPicPr>
          <p:cNvPr id="235" name="image.pdf" descr="image.pdf"/>
          <p:cNvPicPr>
            <a:picLocks noChangeAspect="1"/>
          </p:cNvPicPr>
          <p:nvPr/>
        </p:nvPicPr>
        <p:blipFill>
          <a:blip r:embed="rId8">
            <a:extLst/>
          </a:blip>
          <a:stretch>
            <a:fillRect/>
          </a:stretch>
        </p:blipFill>
        <p:spPr>
          <a:xfrm>
            <a:off x="2786097" y="2004906"/>
            <a:ext cx="1198881" cy="530579"/>
          </a:xfrm>
          <a:prstGeom prst="rect">
            <a:avLst/>
          </a:prstGeom>
          <a:ln w="12700">
            <a:miter lim="400000"/>
          </a:ln>
        </p:spPr>
      </p:pic>
      <p:pic>
        <p:nvPicPr>
          <p:cNvPr id="236" name="image.pdf" descr="image.pdf"/>
          <p:cNvPicPr>
            <a:picLocks noChangeAspect="1"/>
          </p:cNvPicPr>
          <p:nvPr/>
        </p:nvPicPr>
        <p:blipFill>
          <a:blip r:embed="rId9">
            <a:extLst/>
          </a:blip>
          <a:stretch>
            <a:fillRect/>
          </a:stretch>
        </p:blipFill>
        <p:spPr>
          <a:xfrm>
            <a:off x="2749973" y="5296746"/>
            <a:ext cx="1201139" cy="528321"/>
          </a:xfrm>
          <a:prstGeom prst="rect">
            <a:avLst/>
          </a:prstGeom>
          <a:ln w="12700">
            <a:miter lim="400000"/>
          </a:ln>
        </p:spPr>
      </p:pic>
      <p:sp>
        <p:nvSpPr>
          <p:cNvPr id="237" name="Spectre de Fourier"/>
          <p:cNvSpPr txBox="1"/>
          <p:nvPr/>
        </p:nvSpPr>
        <p:spPr>
          <a:xfrm>
            <a:off x="2298331" y="9157546"/>
            <a:ext cx="2041204"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Spectre de Fourier</a:t>
            </a:r>
          </a:p>
        </p:txBody>
      </p:sp>
      <p:sp>
        <p:nvSpPr>
          <p:cNvPr id="238" name="Image d’une aorte"/>
          <p:cNvSpPr txBox="1"/>
          <p:nvPr/>
        </p:nvSpPr>
        <p:spPr>
          <a:xfrm>
            <a:off x="2379199" y="1661507"/>
            <a:ext cx="2012678"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d’une aorte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 name="gammaPlot" descr="gammaPlot"/>
          <p:cNvPicPr>
            <a:picLocks noChangeAspect="1"/>
          </p:cNvPicPr>
          <p:nvPr/>
        </p:nvPicPr>
        <p:blipFill>
          <a:blip r:embed="rId2">
            <a:extLst/>
          </a:blip>
          <a:stretch>
            <a:fillRect/>
          </a:stretch>
        </p:blipFill>
        <p:spPr>
          <a:xfrm>
            <a:off x="2777066" y="3007360"/>
            <a:ext cx="6394028" cy="4795521"/>
          </a:xfrm>
          <a:prstGeom prst="rect">
            <a:avLst/>
          </a:prstGeom>
          <a:ln w="12700">
            <a:miter lim="400000"/>
          </a:ln>
        </p:spPr>
      </p:pic>
      <p:sp>
        <p:nvSpPr>
          <p:cNvPr id="242" name="Correction gamma"/>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Correction gamma</a:t>
            </a:r>
          </a:p>
        </p:txBody>
      </p:sp>
      <p:pic>
        <p:nvPicPr>
          <p:cNvPr id="243" name="image.pdf" descr="image.pdf"/>
          <p:cNvPicPr>
            <a:picLocks noChangeAspect="1"/>
          </p:cNvPicPr>
          <p:nvPr/>
        </p:nvPicPr>
        <p:blipFill>
          <a:blip r:embed="rId3">
            <a:extLst/>
          </a:blip>
          <a:stretch>
            <a:fillRect/>
          </a:stretch>
        </p:blipFill>
        <p:spPr>
          <a:xfrm>
            <a:off x="3361830" y="1720426"/>
            <a:ext cx="4556197" cy="914401"/>
          </a:xfrm>
          <a:prstGeom prst="rect">
            <a:avLst/>
          </a:prstGeom>
          <a:ln w="12700">
            <a:miter lim="400000"/>
          </a:ln>
        </p:spPr>
      </p:pic>
      <p:sp>
        <p:nvSpPr>
          <p:cNvPr id="244" name="Note : les niveaux de gris ont été normalisés entre 0 et 1."/>
          <p:cNvSpPr txBox="1"/>
          <p:nvPr/>
        </p:nvSpPr>
        <p:spPr>
          <a:xfrm>
            <a:off x="801059" y="8588586"/>
            <a:ext cx="705804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Note : les niveaux de gris ont </a:t>
            </a:r>
            <a:r>
              <a:t>été normalisés entre 0 et 1.</a:t>
            </a:r>
          </a:p>
        </p:txBody>
      </p:sp>
      <p:sp>
        <p:nvSpPr>
          <p:cNvPr id="245" name="γ=0.1"/>
          <p:cNvSpPr txBox="1"/>
          <p:nvPr/>
        </p:nvSpPr>
        <p:spPr>
          <a:xfrm>
            <a:off x="4079352" y="3476977"/>
            <a:ext cx="647947"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g=0.1</a:t>
            </a:r>
          </a:p>
        </p:txBody>
      </p:sp>
      <p:sp>
        <p:nvSpPr>
          <p:cNvPr id="246" name="γ=0.4"/>
          <p:cNvSpPr txBox="1"/>
          <p:nvPr/>
        </p:nvSpPr>
        <p:spPr>
          <a:xfrm>
            <a:off x="4743139" y="4343964"/>
            <a:ext cx="64794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g=0.4</a:t>
            </a:r>
          </a:p>
        </p:txBody>
      </p:sp>
      <p:sp>
        <p:nvSpPr>
          <p:cNvPr id="247" name="γ=1"/>
          <p:cNvSpPr txBox="1"/>
          <p:nvPr/>
        </p:nvSpPr>
        <p:spPr>
          <a:xfrm>
            <a:off x="5393379" y="5021297"/>
            <a:ext cx="47649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g=1</a:t>
            </a:r>
          </a:p>
        </p:txBody>
      </p:sp>
      <p:sp>
        <p:nvSpPr>
          <p:cNvPr id="248" name="γ=2"/>
          <p:cNvSpPr txBox="1"/>
          <p:nvPr/>
        </p:nvSpPr>
        <p:spPr>
          <a:xfrm>
            <a:off x="5975886" y="5563164"/>
            <a:ext cx="47649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g=2</a:t>
            </a:r>
          </a:p>
        </p:txBody>
      </p:sp>
      <p:sp>
        <p:nvSpPr>
          <p:cNvPr id="249" name="γ=10"/>
          <p:cNvSpPr txBox="1"/>
          <p:nvPr/>
        </p:nvSpPr>
        <p:spPr>
          <a:xfrm>
            <a:off x="7140899" y="6348870"/>
            <a:ext cx="59079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g=10</a:t>
            </a:r>
          </a:p>
        </p:txBody>
      </p:sp>
      <p:sp>
        <p:nvSpPr>
          <p:cNvPr id="250" name="f(x,y)"/>
          <p:cNvSpPr txBox="1"/>
          <p:nvPr/>
        </p:nvSpPr>
        <p:spPr>
          <a:xfrm>
            <a:off x="7996597" y="7477759"/>
            <a:ext cx="61858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a:t>
            </a:r>
          </a:p>
        </p:txBody>
      </p:sp>
      <p:sp>
        <p:nvSpPr>
          <p:cNvPr id="251" name="g(x,y)"/>
          <p:cNvSpPr txBox="1"/>
          <p:nvPr/>
        </p:nvSpPr>
        <p:spPr>
          <a:xfrm>
            <a:off x="2465041" y="3088639"/>
            <a:ext cx="726528"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 </a:t>
            </a:r>
          </a:p>
        </p:txBody>
      </p:sp>
      <p:sp>
        <p:nvSpPr>
          <p:cNvPr id="252" name="T(f(x,y))"/>
          <p:cNvSpPr txBox="1"/>
          <p:nvPr/>
        </p:nvSpPr>
        <p:spPr>
          <a:xfrm>
            <a:off x="5587548" y="2822222"/>
            <a:ext cx="1065806"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T(f(x,y))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 name="Correction gamma"/>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Correction gamma</a:t>
            </a:r>
          </a:p>
        </p:txBody>
      </p:sp>
      <p:pic>
        <p:nvPicPr>
          <p:cNvPr id="256" name="image.pdf" descr="image.pdf"/>
          <p:cNvPicPr>
            <a:picLocks noChangeAspect="1"/>
          </p:cNvPicPr>
          <p:nvPr/>
        </p:nvPicPr>
        <p:blipFill>
          <a:blip r:embed="rId2">
            <a:extLst/>
          </a:blip>
          <a:stretch>
            <a:fillRect/>
          </a:stretch>
        </p:blipFill>
        <p:spPr>
          <a:xfrm>
            <a:off x="3835964" y="1733973"/>
            <a:ext cx="4558454" cy="912143"/>
          </a:xfrm>
          <a:prstGeom prst="rect">
            <a:avLst/>
          </a:prstGeom>
          <a:ln w="12700">
            <a:solidFill>
              <a:srgbClr val="000000"/>
            </a:solidFill>
          </a:ln>
        </p:spPr>
      </p:pic>
      <p:sp>
        <p:nvSpPr>
          <p:cNvPr id="257" name="γ=2"/>
          <p:cNvSpPr txBox="1"/>
          <p:nvPr/>
        </p:nvSpPr>
        <p:spPr>
          <a:xfrm>
            <a:off x="10080525" y="5590257"/>
            <a:ext cx="47649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g=2</a:t>
            </a:r>
          </a:p>
        </p:txBody>
      </p:sp>
      <p:pic>
        <p:nvPicPr>
          <p:cNvPr id="258" name="image.png" descr="image.png"/>
          <p:cNvPicPr>
            <a:picLocks noChangeAspect="1"/>
          </p:cNvPicPr>
          <p:nvPr/>
        </p:nvPicPr>
        <p:blipFill>
          <a:blip r:embed="rId3">
            <a:extLst/>
          </a:blip>
          <a:stretch>
            <a:fillRect/>
          </a:stretch>
        </p:blipFill>
        <p:spPr>
          <a:xfrm>
            <a:off x="740550" y="3075093"/>
            <a:ext cx="2497104" cy="2506134"/>
          </a:xfrm>
          <a:prstGeom prst="rect">
            <a:avLst/>
          </a:prstGeom>
          <a:ln w="12700">
            <a:miter lim="400000"/>
          </a:ln>
        </p:spPr>
      </p:pic>
      <p:pic>
        <p:nvPicPr>
          <p:cNvPr id="259" name="image.png" descr="image.png"/>
          <p:cNvPicPr>
            <a:picLocks noChangeAspect="1"/>
          </p:cNvPicPr>
          <p:nvPr/>
        </p:nvPicPr>
        <p:blipFill>
          <a:blip r:embed="rId4">
            <a:extLst/>
          </a:blip>
          <a:stretch>
            <a:fillRect/>
          </a:stretch>
        </p:blipFill>
        <p:spPr>
          <a:xfrm>
            <a:off x="3531164" y="3088639"/>
            <a:ext cx="2528712" cy="2537744"/>
          </a:xfrm>
          <a:prstGeom prst="rect">
            <a:avLst/>
          </a:prstGeom>
          <a:ln w="12700">
            <a:miter lim="400000"/>
          </a:ln>
        </p:spPr>
      </p:pic>
      <p:pic>
        <p:nvPicPr>
          <p:cNvPr id="260" name="image.png" descr="image.png"/>
          <p:cNvPicPr>
            <a:picLocks noChangeAspect="1"/>
          </p:cNvPicPr>
          <p:nvPr/>
        </p:nvPicPr>
        <p:blipFill>
          <a:blip r:embed="rId5">
            <a:extLst/>
          </a:blip>
          <a:stretch>
            <a:fillRect/>
          </a:stretch>
        </p:blipFill>
        <p:spPr>
          <a:xfrm>
            <a:off x="6357902" y="3093155"/>
            <a:ext cx="2483556" cy="2483557"/>
          </a:xfrm>
          <a:prstGeom prst="rect">
            <a:avLst/>
          </a:prstGeom>
          <a:ln w="12700">
            <a:miter lim="400000"/>
          </a:ln>
        </p:spPr>
      </p:pic>
      <p:pic>
        <p:nvPicPr>
          <p:cNvPr id="261" name="image.png" descr="image.png"/>
          <p:cNvPicPr>
            <a:picLocks noChangeAspect="1"/>
          </p:cNvPicPr>
          <p:nvPr/>
        </p:nvPicPr>
        <p:blipFill>
          <a:blip r:embed="rId6">
            <a:extLst/>
          </a:blip>
          <a:stretch>
            <a:fillRect/>
          </a:stretch>
        </p:blipFill>
        <p:spPr>
          <a:xfrm>
            <a:off x="9164319" y="3093155"/>
            <a:ext cx="2492588" cy="2483557"/>
          </a:xfrm>
          <a:prstGeom prst="rect">
            <a:avLst/>
          </a:prstGeom>
          <a:ln w="12700">
            <a:miter lim="400000"/>
          </a:ln>
        </p:spPr>
      </p:pic>
      <p:sp>
        <p:nvSpPr>
          <p:cNvPr id="262" name="γ=1"/>
          <p:cNvSpPr txBox="1"/>
          <p:nvPr/>
        </p:nvSpPr>
        <p:spPr>
          <a:xfrm>
            <a:off x="7425379" y="5644444"/>
            <a:ext cx="47649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g=1</a:t>
            </a:r>
          </a:p>
        </p:txBody>
      </p:sp>
      <p:sp>
        <p:nvSpPr>
          <p:cNvPr id="263" name="γ=0.4"/>
          <p:cNvSpPr txBox="1"/>
          <p:nvPr/>
        </p:nvSpPr>
        <p:spPr>
          <a:xfrm>
            <a:off x="4648312" y="5644444"/>
            <a:ext cx="64794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g=0.4</a:t>
            </a:r>
          </a:p>
        </p:txBody>
      </p:sp>
      <p:sp>
        <p:nvSpPr>
          <p:cNvPr id="264" name="γ=0.1"/>
          <p:cNvSpPr txBox="1"/>
          <p:nvPr/>
        </p:nvSpPr>
        <p:spPr>
          <a:xfrm>
            <a:off x="1749326" y="5685084"/>
            <a:ext cx="647946"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g=0.1</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Correction gamma"/>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Correction gamma</a:t>
            </a:r>
          </a:p>
        </p:txBody>
      </p:sp>
      <p:pic>
        <p:nvPicPr>
          <p:cNvPr id="268" name="image.pdf" descr="image.pdf"/>
          <p:cNvPicPr>
            <a:picLocks noChangeAspect="1"/>
          </p:cNvPicPr>
          <p:nvPr/>
        </p:nvPicPr>
        <p:blipFill>
          <a:blip r:embed="rId2">
            <a:extLst/>
          </a:blip>
          <a:stretch>
            <a:fillRect/>
          </a:stretch>
        </p:blipFill>
        <p:spPr>
          <a:xfrm>
            <a:off x="3835964" y="1733973"/>
            <a:ext cx="4558454" cy="912143"/>
          </a:xfrm>
          <a:prstGeom prst="rect">
            <a:avLst/>
          </a:prstGeom>
          <a:ln w="12700">
            <a:solidFill>
              <a:srgbClr val="000000"/>
            </a:solidFill>
          </a:ln>
        </p:spPr>
      </p:pic>
      <p:sp>
        <p:nvSpPr>
          <p:cNvPr id="269" name="Text"/>
          <p:cNvSpPr/>
          <p:nvPr/>
        </p:nvSpPr>
        <p:spPr>
          <a:xfrm>
            <a:off x="137494" y="3126799"/>
            <a:ext cx="3636875" cy="3583845"/>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14:m>
              <m:oMathPara>
                <m:oMathParaPr>
                  <m:jc m:val="center"/>
                </m:oMathParaPr>
                <m:oMath>
                  <m:r>
                    <a:rPr xmlns:a="http://schemas.openxmlformats.org/drawingml/2006/main" sz="2050" i="1">
                      <a:solidFill>
                        <a:srgbClr val="222222"/>
                      </a:solidFill>
                      <a:latin typeface="Cambria Math" panose="02040503050406030204" pitchFamily="18" charset="0"/>
                    </a:rPr>
                    <m:t>γ</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1.0</m:t>
                  </m:r>
                </m:oMath>
              </m:oMathPara>
            </a14:m>
          </a:p>
        </p:txBody>
      </p:sp>
      <p:pic>
        <p:nvPicPr>
          <p:cNvPr id="270" name="image174.jpg" descr="image174.jpg"/>
          <p:cNvPicPr>
            <a:picLocks noChangeAspect="0"/>
          </p:cNvPicPr>
          <p:nvPr/>
        </p:nvPicPr>
        <p:blipFill>
          <a:blip r:embed="rId3">
            <a:extLst/>
          </a:blip>
          <a:stretch>
            <a:fillRect/>
          </a:stretch>
        </p:blipFill>
        <p:spPr>
          <a:xfrm>
            <a:off x="137494" y="3126799"/>
            <a:ext cx="3416301" cy="2972773"/>
          </a:xfrm>
          <a:prstGeom prst="rect">
            <a:avLst/>
          </a:prstGeom>
        </p:spPr>
      </p:pic>
      <p:sp>
        <p:nvSpPr>
          <p:cNvPr id="271" name="Text"/>
          <p:cNvSpPr/>
          <p:nvPr/>
        </p:nvSpPr>
        <p:spPr>
          <a:xfrm>
            <a:off x="2983012" y="5206020"/>
            <a:ext cx="3636875" cy="356847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14:m>
              <m:oMathPara>
                <m:oMathParaPr>
                  <m:jc m:val="center"/>
                </m:oMathParaPr>
                <m:oMath>
                  <m:r>
                    <a:rPr xmlns:a="http://schemas.openxmlformats.org/drawingml/2006/main" sz="2050" i="1">
                      <a:solidFill>
                        <a:srgbClr val="222222"/>
                      </a:solidFill>
                      <a:latin typeface="Cambria Math" panose="02040503050406030204" pitchFamily="18" charset="0"/>
                    </a:rPr>
                    <m:t>γ</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2.0</m:t>
                  </m:r>
                </m:oMath>
              </m:oMathPara>
            </a14:m>
          </a:p>
        </p:txBody>
      </p:sp>
      <p:pic>
        <p:nvPicPr>
          <p:cNvPr id="272" name="image175.jpg" descr="image175.jpg"/>
          <p:cNvPicPr>
            <a:picLocks noChangeAspect="0"/>
          </p:cNvPicPr>
          <p:nvPr/>
        </p:nvPicPr>
        <p:blipFill>
          <a:blip r:embed="rId4">
            <a:extLst/>
          </a:blip>
          <a:stretch>
            <a:fillRect/>
          </a:stretch>
        </p:blipFill>
        <p:spPr>
          <a:xfrm>
            <a:off x="2983012" y="5206020"/>
            <a:ext cx="3416301" cy="2957399"/>
          </a:xfrm>
          <a:prstGeom prst="rect">
            <a:avLst/>
          </a:prstGeom>
        </p:spPr>
      </p:pic>
      <p:sp>
        <p:nvSpPr>
          <p:cNvPr id="273" name="Text"/>
          <p:cNvSpPr/>
          <p:nvPr/>
        </p:nvSpPr>
        <p:spPr>
          <a:xfrm>
            <a:off x="5807537" y="3614225"/>
            <a:ext cx="3636875" cy="355310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14:m>
              <m:oMathPara>
                <m:oMathParaPr>
                  <m:jc m:val="center"/>
                </m:oMathParaPr>
                <m:oMath>
                  <m:r>
                    <a:rPr xmlns:a="http://schemas.openxmlformats.org/drawingml/2006/main" sz="2050" i="1">
                      <a:solidFill>
                        <a:srgbClr val="222222"/>
                      </a:solidFill>
                      <a:latin typeface="Cambria Math" panose="02040503050406030204" pitchFamily="18" charset="0"/>
                    </a:rPr>
                    <m:t>γ</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3.0</m:t>
                  </m:r>
                </m:oMath>
              </m:oMathPara>
            </a14:m>
          </a:p>
        </p:txBody>
      </p:sp>
      <p:pic>
        <p:nvPicPr>
          <p:cNvPr id="274" name="image176.jpg" descr="image176.jpg"/>
          <p:cNvPicPr>
            <a:picLocks noChangeAspect="0"/>
          </p:cNvPicPr>
          <p:nvPr/>
        </p:nvPicPr>
        <p:blipFill>
          <a:blip r:embed="rId5">
            <a:extLst/>
          </a:blip>
          <a:stretch>
            <a:fillRect/>
          </a:stretch>
        </p:blipFill>
        <p:spPr>
          <a:xfrm>
            <a:off x="5807537" y="3614225"/>
            <a:ext cx="3416301" cy="2942030"/>
          </a:xfrm>
          <a:prstGeom prst="rect">
            <a:avLst/>
          </a:prstGeom>
        </p:spPr>
      </p:pic>
      <p:sp>
        <p:nvSpPr>
          <p:cNvPr id="275" name="Text"/>
          <p:cNvSpPr/>
          <p:nvPr/>
        </p:nvSpPr>
        <p:spPr>
          <a:xfrm>
            <a:off x="8810498" y="5563472"/>
            <a:ext cx="3636875" cy="3540295"/>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14:m>
              <m:oMathPara>
                <m:oMathParaPr>
                  <m:jc m:val="center"/>
                </m:oMathParaPr>
                <m:oMath>
                  <m:r>
                    <a:rPr xmlns:a="http://schemas.openxmlformats.org/drawingml/2006/main" sz="2050" i="1">
                      <a:solidFill>
                        <a:srgbClr val="222222"/>
                      </a:solidFill>
                      <a:latin typeface="Cambria Math" panose="02040503050406030204" pitchFamily="18" charset="0"/>
                    </a:rPr>
                    <m:t>γ</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4.0</m:t>
                  </m:r>
                </m:oMath>
              </m:oMathPara>
            </a14:m>
          </a:p>
        </p:txBody>
      </p:sp>
      <p:pic>
        <p:nvPicPr>
          <p:cNvPr id="276" name="image177.jpg" descr="image177.jpg"/>
          <p:cNvPicPr>
            <a:picLocks noChangeAspect="0"/>
          </p:cNvPicPr>
          <p:nvPr/>
        </p:nvPicPr>
        <p:blipFill>
          <a:blip r:embed="rId6">
            <a:extLst/>
          </a:blip>
          <a:stretch>
            <a:fillRect/>
          </a:stretch>
        </p:blipFill>
        <p:spPr>
          <a:xfrm>
            <a:off x="8810498" y="5563472"/>
            <a:ext cx="3416301" cy="2929224"/>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Correction gamma"/>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Correction gamma</a:t>
            </a:r>
          </a:p>
        </p:txBody>
      </p:sp>
      <p:sp>
        <p:nvSpPr>
          <p:cNvPr id="280" name="La correction gamma est une opération fort utile pour compenser des distortions…"/>
          <p:cNvSpPr txBox="1"/>
          <p:nvPr/>
        </p:nvSpPr>
        <p:spPr>
          <a:xfrm>
            <a:off x="963619" y="1639146"/>
            <a:ext cx="9918822"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La correction gamma est une opération fort utile pour compenser des distortions</a:t>
            </a:r>
          </a:p>
          <a:p>
            <a:pPr defTabSz="1300480">
              <a:spcBef>
                <a:spcPts val="0"/>
              </a:spcBef>
              <a:buClrTx/>
              <a:defRPr sz="2400">
                <a:solidFill>
                  <a:srgbClr val="000000"/>
                </a:solidFill>
              </a:defRPr>
            </a:pPr>
            <a:r>
              <a:t>de matériel (imprimante, écran, …)</a:t>
            </a:r>
          </a:p>
        </p:txBody>
      </p:sp>
      <p:pic>
        <p:nvPicPr>
          <p:cNvPr id="281" name="image.pdf" descr="image.pdf"/>
          <p:cNvPicPr>
            <a:picLocks noChangeAspect="1"/>
          </p:cNvPicPr>
          <p:nvPr/>
        </p:nvPicPr>
        <p:blipFill>
          <a:blip r:embed="rId2">
            <a:extLst/>
          </a:blip>
          <a:stretch>
            <a:fillRect/>
          </a:stretch>
        </p:blipFill>
        <p:spPr>
          <a:xfrm>
            <a:off x="5346558" y="3222695"/>
            <a:ext cx="952784" cy="417690"/>
          </a:xfrm>
          <a:prstGeom prst="rect">
            <a:avLst/>
          </a:prstGeom>
          <a:ln w="12700">
            <a:miter lim="400000"/>
          </a:ln>
        </p:spPr>
      </p:pic>
      <p:pic>
        <p:nvPicPr>
          <p:cNvPr id="282" name="image.pdf" descr="image.pdf"/>
          <p:cNvPicPr>
            <a:picLocks noChangeAspect="1"/>
          </p:cNvPicPr>
          <p:nvPr/>
        </p:nvPicPr>
        <p:blipFill>
          <a:blip r:embed="rId3">
            <a:extLst/>
          </a:blip>
          <a:stretch>
            <a:fillRect/>
          </a:stretch>
        </p:blipFill>
        <p:spPr>
          <a:xfrm>
            <a:off x="5441244" y="9033368"/>
            <a:ext cx="952783" cy="417690"/>
          </a:xfrm>
          <a:prstGeom prst="rect">
            <a:avLst/>
          </a:prstGeom>
          <a:ln w="12700">
            <a:miter lim="400000"/>
          </a:ln>
        </p:spPr>
      </p:pic>
      <p:sp>
        <p:nvSpPr>
          <p:cNvPr id="283" name="Gonzalez-Woods"/>
          <p:cNvSpPr txBox="1"/>
          <p:nvPr/>
        </p:nvSpPr>
        <p:spPr>
          <a:xfrm>
            <a:off x="10067825" y="9067205"/>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pic>
        <p:nvPicPr>
          <p:cNvPr id="284" name="droppedImage.tiff" descr="droppedImage.tiff"/>
          <p:cNvPicPr>
            <a:picLocks noChangeAspect="1"/>
          </p:cNvPicPr>
          <p:nvPr/>
        </p:nvPicPr>
        <p:blipFill>
          <a:blip r:embed="rId4">
            <a:extLst/>
          </a:blip>
          <a:stretch>
            <a:fillRect/>
          </a:stretch>
        </p:blipFill>
        <p:spPr>
          <a:xfrm>
            <a:off x="2451100" y="3149600"/>
            <a:ext cx="2387600" cy="2387600"/>
          </a:xfrm>
          <a:prstGeom prst="rect">
            <a:avLst/>
          </a:prstGeom>
          <a:ln w="12700">
            <a:miter lim="400000"/>
          </a:ln>
        </p:spPr>
      </p:pic>
      <p:pic>
        <p:nvPicPr>
          <p:cNvPr id="285" name="droppedImage.tiff" descr="droppedImage.tiff"/>
          <p:cNvPicPr>
            <a:picLocks noChangeAspect="1"/>
          </p:cNvPicPr>
          <p:nvPr/>
        </p:nvPicPr>
        <p:blipFill>
          <a:blip r:embed="rId5">
            <a:extLst/>
          </a:blip>
          <a:stretch>
            <a:fillRect/>
          </a:stretch>
        </p:blipFill>
        <p:spPr>
          <a:xfrm>
            <a:off x="2413000" y="6680200"/>
            <a:ext cx="2387600" cy="2387600"/>
          </a:xfrm>
          <a:prstGeom prst="rect">
            <a:avLst/>
          </a:prstGeom>
          <a:ln w="12700">
            <a:miter lim="400000"/>
          </a:ln>
        </p:spPr>
      </p:pic>
      <p:pic>
        <p:nvPicPr>
          <p:cNvPr id="286" name="droppedImage.tiff" descr="droppedImage.tiff"/>
          <p:cNvPicPr>
            <a:picLocks noChangeAspect="1"/>
          </p:cNvPicPr>
          <p:nvPr/>
        </p:nvPicPr>
        <p:blipFill>
          <a:blip r:embed="rId4">
            <a:extLst/>
          </a:blip>
          <a:stretch>
            <a:fillRect/>
          </a:stretch>
        </p:blipFill>
        <p:spPr>
          <a:xfrm>
            <a:off x="6819900" y="6680200"/>
            <a:ext cx="2387600" cy="2387600"/>
          </a:xfrm>
          <a:prstGeom prst="rect">
            <a:avLst/>
          </a:prstGeom>
          <a:ln w="12700">
            <a:miter lim="400000"/>
          </a:ln>
        </p:spPr>
      </p:pic>
      <p:pic>
        <p:nvPicPr>
          <p:cNvPr id="287" name="droppedImage.tiff" descr="droppedImage.tiff"/>
          <p:cNvPicPr>
            <a:picLocks noChangeAspect="1"/>
          </p:cNvPicPr>
          <p:nvPr/>
        </p:nvPicPr>
        <p:blipFill>
          <a:blip r:embed="rId6">
            <a:extLst/>
          </a:blip>
          <a:stretch>
            <a:fillRect/>
          </a:stretch>
        </p:blipFill>
        <p:spPr>
          <a:xfrm>
            <a:off x="6819900" y="3149600"/>
            <a:ext cx="2387600" cy="2387600"/>
          </a:xfrm>
          <a:prstGeom prst="rect">
            <a:avLst/>
          </a:prstGeom>
          <a:ln w="12700">
            <a:miter lim="400000"/>
          </a:ln>
        </p:spPr>
      </p:pic>
      <p:sp>
        <p:nvSpPr>
          <p:cNvPr id="288" name="="/>
          <p:cNvSpPr/>
          <p:nvPr/>
        </p:nvSpPr>
        <p:spPr>
          <a:xfrm rot="1640651">
            <a:off x="5103801" y="5614216"/>
            <a:ext cx="1384301" cy="927101"/>
          </a:xfrm>
          <a:prstGeom prst="rightArrow">
            <a:avLst>
              <a:gd name="adj1" fmla="val 59547"/>
              <a:gd name="adj2" fmla="val 5283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b="1" sz="2200">
                <a:solidFill>
                  <a:srgbClr val="232A32"/>
                </a:solidFill>
              </a:defRPr>
            </a:lvl1pPr>
          </a:lstStyle>
          <a:p>
            <a:pPr/>
            <a:r>
              <a:t>=</a:t>
            </a:r>
          </a:p>
        </p:txBody>
      </p:sp>
      <p:pic>
        <p:nvPicPr>
          <p:cNvPr id="289" name="droppedImage.tiff" descr="droppedImage.tiff"/>
          <p:cNvPicPr>
            <a:picLocks noChangeAspect="1"/>
          </p:cNvPicPr>
          <p:nvPr/>
        </p:nvPicPr>
        <p:blipFill>
          <a:blip r:embed="rId7">
            <a:extLst/>
          </a:blip>
          <a:stretch>
            <a:fillRect/>
          </a:stretch>
        </p:blipFill>
        <p:spPr>
          <a:xfrm>
            <a:off x="5105400" y="3775741"/>
            <a:ext cx="1435100" cy="1443960"/>
          </a:xfrm>
          <a:prstGeom prst="rect">
            <a:avLst/>
          </a:prstGeom>
          <a:ln w="12700">
            <a:miter lim="400000"/>
          </a:ln>
        </p:spPr>
      </p:pic>
      <p:pic>
        <p:nvPicPr>
          <p:cNvPr id="290" name="droppedImage.tiff" descr="droppedImage.tiff"/>
          <p:cNvPicPr>
            <a:picLocks noChangeAspect="1"/>
          </p:cNvPicPr>
          <p:nvPr/>
        </p:nvPicPr>
        <p:blipFill>
          <a:blip r:embed="rId8">
            <a:extLst/>
          </a:blip>
          <a:stretch>
            <a:fillRect/>
          </a:stretch>
        </p:blipFill>
        <p:spPr>
          <a:xfrm>
            <a:off x="5067221" y="7048500"/>
            <a:ext cx="1486800" cy="14732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Une image"/>
          <p:cNvSpPr txBox="1"/>
          <p:nvPr>
            <p:ph type="body" idx="1"/>
          </p:nvPr>
        </p:nvSpPr>
        <p:spPr>
          <a:prstGeom prst="rect">
            <a:avLst/>
          </a:prstGeom>
        </p:spPr>
        <p:txBody>
          <a:bodyPr/>
          <a:lstStyle/>
          <a:p>
            <a:pPr lvl="2">
              <a:buBlip>
                <a:blip r:embed="rId2"/>
              </a:buBlip>
            </a:pPr>
            <a:r>
              <a:t>Une image</a:t>
            </a:r>
          </a:p>
        </p:txBody>
      </p:sp>
      <p:pic>
        <p:nvPicPr>
          <p:cNvPr id="293"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4" name="Contraste versus Netteté dans une image"/>
          <p:cNvSpPr txBox="1"/>
          <p:nvPr>
            <p:ph type="title"/>
          </p:nvPr>
        </p:nvSpPr>
        <p:spPr>
          <a:prstGeom prst="rect">
            <a:avLst/>
          </a:prstGeom>
        </p:spPr>
        <p:txBody>
          <a:bodyPr/>
          <a:lstStyle>
            <a:lvl1pPr marL="0" indent="0">
              <a:buSzTx/>
              <a:buNone/>
            </a:lvl1pPr>
          </a:lstStyle>
          <a:p>
            <a:pPr/>
            <a:r>
              <a:t>Contraste versus Netteté dans une image</a:t>
            </a:r>
          </a:p>
        </p:txBody>
      </p:sp>
      <p:sp>
        <p:nvSpPr>
          <p:cNvPr id="2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6" name="contour1D.mov" descr="contour1D.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011635" y="2208055"/>
            <a:ext cx="6417130" cy="5715001"/>
          </a:xfrm>
          <a:prstGeom prst="rect">
            <a:avLst/>
          </a:prstGeom>
        </p:spPr>
      </p:pic>
      <p:pic>
        <p:nvPicPr>
          <p:cNvPr id="297" name="contourContrastFlou.png" descr="contourContrastFlou.png"/>
          <p:cNvPicPr>
            <a:picLocks noChangeAspect="0"/>
          </p:cNvPicPr>
          <p:nvPr/>
        </p:nvPicPr>
        <p:blipFill>
          <a:blip r:embed="rId7">
            <a:extLst/>
          </a:blip>
          <a:stretch>
            <a:fillRect/>
          </a:stretch>
        </p:blipFill>
        <p:spPr>
          <a:xfrm>
            <a:off x="558800" y="5816600"/>
            <a:ext cx="5179765" cy="2755264"/>
          </a:xfrm>
          <a:prstGeom prst="rect">
            <a:avLst/>
          </a:prstGeom>
        </p:spPr>
      </p:pic>
      <p:pic>
        <p:nvPicPr>
          <p:cNvPr id="298" name="droppedImage.tiff" descr="droppedImage.tiff"/>
          <p:cNvPicPr>
            <a:picLocks noChangeAspect="0"/>
          </p:cNvPicPr>
          <p:nvPr/>
        </p:nvPicPr>
        <p:blipFill>
          <a:blip r:embed="rId8">
            <a:extLst/>
          </a:blip>
          <a:stretch>
            <a:fillRect/>
          </a:stretch>
        </p:blipFill>
        <p:spPr>
          <a:xfrm>
            <a:off x="558800" y="2527300"/>
            <a:ext cx="5181600" cy="3035300"/>
          </a:xfrm>
          <a:prstGeom prst="rect">
            <a:avLst/>
          </a:prstGeom>
        </p:spPr>
      </p:pic>
      <p:sp>
        <p:nvSpPr>
          <p:cNvPr id="299" name="Line"/>
          <p:cNvSpPr/>
          <p:nvPr/>
        </p:nvSpPr>
        <p:spPr>
          <a:xfrm>
            <a:off x="647656" y="4622800"/>
            <a:ext cx="4985206" cy="0"/>
          </a:xfrm>
          <a:prstGeom prst="line">
            <a:avLst/>
          </a:prstGeom>
          <a:ln w="25400">
            <a:solidFill>
              <a:srgbClr val="2033FF"/>
            </a:solidFill>
          </a:ln>
        </p:spPr>
        <p:txBody>
          <a:bodyPr lIns="0" tIns="0" rIns="0" bIns="0"/>
          <a:lstStyle/>
          <a:p>
            <a:pPr defTabSz="914400">
              <a:spcBef>
                <a:spcPts val="0"/>
              </a:spcBef>
              <a:buClrTx/>
              <a:tabLst>
                <a:tab pos="914400" algn="l"/>
              </a:tabLst>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
                                        </p:tgtEl>
                                        <p:attrNameLst>
                                          <p:attrName>style.visibility</p:attrName>
                                        </p:attrNameLst>
                                      </p:cBhvr>
                                      <p:to>
                                        <p:strVal val="visible"/>
                                      </p:to>
                                    </p:set>
                                  </p:childTnLst>
                                </p:cTn>
                              </p:par>
                            </p:childTnLst>
                          </p:cTn>
                        </p:par>
                        <p:par>
                          <p:cTn id="7" fill="hold">
                            <p:stCondLst>
                              <p:cond delay="0"/>
                            </p:stCondLst>
                            <p:childTnLst>
                              <p:par>
                                <p:cTn id="8" presetClass="mediacall" nodeType="afterEffect" presetSubtype="0" presetID="1" grpId="2" fill="hold">
                                  <p:stCondLst>
                                    <p:cond delay="0"/>
                                  </p:stCondLst>
                                  <p:childTnLst>
                                    <p:cmd type="call" cmd="playFrom(0.0)">
                                      <p:cBhvr>
                                        <p:cTn id="9" dur="14900" fill="hold"/>
                                        <p:tgtEl>
                                          <p:spTgt spid="296"/>
                                        </p:tgtEl>
                                      </p:cBhvr>
                                    </p:cmd>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9"/>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7" fill="hold" display="0">
                  <p:stCondLst>
                    <p:cond delay="indefinite"/>
                  </p:stCondLst>
                </p:cTn>
                <p:tgtEl>
                  <p:spTgt spid="296"/>
                </p:tgtEl>
              </p:cMediaNode>
            </p:video>
            <p:seq concurrent="1" prevAc="none" nextAc="seek">
              <p:cTn id="18" evtFilter="cancelBubble" nodeType="interactiveSeq" restart="whenNotActive" fill="hold">
                <p:stCondLst>
                  <p:cond delay="0" evt="onClick">
                    <p:tgtEl>
                      <p:spTgt spid="296"/>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296"/>
                                        </p:tgtEl>
                                      </p:cBhvr>
                                    </p:cmd>
                                  </p:childTnLst>
                                </p:cTn>
                              </p:par>
                            </p:childTnLst>
                          </p:cTn>
                        </p:par>
                      </p:childTnLst>
                    </p:cTn>
                  </p:par>
                </p:childTnLst>
              </p:cTn>
              <p:nextCondLst>
                <p:cond delay="0" evt="onClick">
                  <p:tgtEl>
                    <p:spTgt spid="296"/>
                  </p:tgtEl>
                </p:cond>
              </p:nextCondLst>
            </p:seq>
          </p:childTnLst>
        </p:cTn>
      </p:par>
    </p:tnLst>
    <p:bldLst>
      <p:bldP build="whole" bldLvl="1" animBg="1" rev="0" advAuto="0" spid="297" grpId="4"/>
      <p:bldP build="whole" bldLvl="1" animBg="1" rev="0" advAuto="0" spid="299" grpId="3"/>
      <p:bldP build="whole" bldLvl="1" animBg="1" rev="0" advAuto="0" spid="29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2" name="Distinguer le contraste de la netteté"/>
          <p:cNvSpPr txBox="1"/>
          <p:nvPr>
            <p:ph type="body" idx="1"/>
          </p:nvPr>
        </p:nvSpPr>
        <p:spPr>
          <a:prstGeom prst="rect">
            <a:avLst/>
          </a:prstGeom>
        </p:spPr>
        <p:txBody>
          <a:bodyPr/>
          <a:lstStyle/>
          <a:p>
            <a:pPr lvl="2">
              <a:buBlip>
                <a:blip r:embed="rId3"/>
              </a:buBlip>
            </a:pPr>
            <a:r>
              <a:t>Distinguer le contraste de la netteté</a:t>
            </a:r>
          </a:p>
        </p:txBody>
      </p:sp>
      <p:pic>
        <p:nvPicPr>
          <p:cNvPr id="303" name="Un contour 1D Un contour 1D" descr="Un contour 1D Un contour 1D"/>
          <p:cNvPicPr>
            <a:picLocks noChangeAspect="0"/>
          </p:cNvPicPr>
          <p:nvPr/>
        </p:nvPicPr>
        <p:blipFill>
          <a:blip r:embed="rId4">
            <a:extLst/>
          </a:blip>
          <a:stretch>
            <a:fillRect/>
          </a:stretch>
        </p:blipFill>
        <p:spPr>
          <a:xfrm>
            <a:off x="1803400" y="2527300"/>
            <a:ext cx="7962900" cy="5638801"/>
          </a:xfrm>
          <a:prstGeom prst="rect">
            <a:avLst/>
          </a:prstGeom>
        </p:spPr>
      </p:pic>
      <p:sp>
        <p:nvSpPr>
          <p:cNvPr id="3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 name="droppedImage.tiff" descr="droppedImage.tiff"/>
          <p:cNvPicPr>
            <a:picLocks noChangeAspect="0"/>
          </p:cNvPicPr>
          <p:nvPr/>
        </p:nvPicPr>
        <p:blipFill>
          <a:blip r:embed="rId5">
            <a:extLst/>
          </a:blip>
          <a:srcRect l="14821" t="9468" r="10470" b="15054"/>
          <a:stretch>
            <a:fillRect/>
          </a:stretch>
        </p:blipFill>
        <p:spPr>
          <a:xfrm>
            <a:off x="3949700" y="3340100"/>
            <a:ext cx="4051300" cy="3517900"/>
          </a:xfrm>
          <a:prstGeom prst="rect">
            <a:avLst/>
          </a:prstGeom>
          <a:ln w="12700">
            <a:miter lim="400000"/>
          </a:ln>
        </p:spPr>
      </p:pic>
      <p:sp>
        <p:nvSpPr>
          <p:cNvPr id="306" name="niveau de gris"/>
          <p:cNvSpPr/>
          <p:nvPr/>
        </p:nvSpPr>
        <p:spPr>
          <a:xfrm>
            <a:off x="2359818" y="3433822"/>
            <a:ext cx="158988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niveau de gris</a:t>
            </a:r>
          </a:p>
        </p:txBody>
      </p:sp>
      <p:grpSp>
        <p:nvGrpSpPr>
          <p:cNvPr id="309" name="Group"/>
          <p:cNvGrpSpPr/>
          <p:nvPr/>
        </p:nvGrpSpPr>
        <p:grpSpPr>
          <a:xfrm>
            <a:off x="8191394" y="3726877"/>
            <a:ext cx="1138561" cy="3046767"/>
            <a:chOff x="0" y="0"/>
            <a:chExt cx="1138559" cy="3046765"/>
          </a:xfrm>
        </p:grpSpPr>
        <p:sp>
          <p:nvSpPr>
            <p:cNvPr id="307" name="Line"/>
            <p:cNvSpPr/>
            <p:nvPr/>
          </p:nvSpPr>
          <p:spPr>
            <a:xfrm flipH="1">
              <a:off x="565570" y="0"/>
              <a:ext cx="1958" cy="3046766"/>
            </a:xfrm>
            <a:prstGeom prst="line">
              <a:avLst/>
            </a:prstGeom>
            <a:noFill/>
            <a:ln w="25400" cap="flat">
              <a:solidFill>
                <a:srgbClr val="000000"/>
              </a:solidFill>
              <a:prstDash val="solid"/>
              <a:round/>
              <a:headEnd type="triangle" w="med" len="sm"/>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308" name="Contraste"/>
            <p:cNvSpPr/>
            <p:nvPr/>
          </p:nvSpPr>
          <p:spPr>
            <a:xfrm>
              <a:off x="0" y="1314067"/>
              <a:ext cx="113856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Contraste</a:t>
              </a:r>
            </a:p>
          </p:txBody>
        </p:sp>
      </p:grpSp>
      <p:grpSp>
        <p:nvGrpSpPr>
          <p:cNvPr id="312" name="Group"/>
          <p:cNvGrpSpPr/>
          <p:nvPr/>
        </p:nvGrpSpPr>
        <p:grpSpPr>
          <a:xfrm>
            <a:off x="5164626" y="7212645"/>
            <a:ext cx="1240688" cy="433710"/>
            <a:chOff x="0" y="0"/>
            <a:chExt cx="1240687" cy="433709"/>
          </a:xfrm>
        </p:grpSpPr>
        <p:sp>
          <p:nvSpPr>
            <p:cNvPr id="310" name="Line"/>
            <p:cNvSpPr/>
            <p:nvPr/>
          </p:nvSpPr>
          <p:spPr>
            <a:xfrm>
              <a:off x="0" y="227733"/>
              <a:ext cx="1240688" cy="3090"/>
            </a:xfrm>
            <a:prstGeom prst="line">
              <a:avLst/>
            </a:prstGeom>
            <a:noFill/>
            <a:ln w="25400" cap="flat">
              <a:solidFill>
                <a:srgbClr val="000000"/>
              </a:solidFill>
              <a:prstDash val="solid"/>
              <a:round/>
              <a:headEnd type="triangle" w="med" len="sm"/>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311" name="Netteté"/>
            <p:cNvSpPr/>
            <p:nvPr/>
          </p:nvSpPr>
          <p:spPr>
            <a:xfrm>
              <a:off x="188522" y="-1"/>
              <a:ext cx="898452" cy="43371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Netteté</a:t>
              </a:r>
            </a:p>
          </p:txBody>
        </p:sp>
      </p:grpSp>
      <p:sp>
        <p:nvSpPr>
          <p:cNvPr id="313" name="Shape"/>
          <p:cNvSpPr/>
          <p:nvPr/>
        </p:nvSpPr>
        <p:spPr>
          <a:xfrm>
            <a:off x="5816600" y="4686300"/>
            <a:ext cx="1130300" cy="723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096"/>
                </a:moveTo>
                <a:lnTo>
                  <a:pt x="2184" y="0"/>
                </a:lnTo>
                <a:lnTo>
                  <a:pt x="21600" y="0"/>
                </a:lnTo>
                <a:lnTo>
                  <a:pt x="21600" y="21600"/>
                </a:lnTo>
                <a:lnTo>
                  <a:pt x="0" y="21600"/>
                </a:lnTo>
                <a:lnTo>
                  <a:pt x="0" y="10096"/>
                </a:lnTo>
                <a:close/>
              </a:path>
            </a:pathLst>
          </a:custGeom>
          <a:solidFill>
            <a:srgbClr val="FFFFFF"/>
          </a:solidFill>
          <a:ln w="76200"/>
        </p:spPr>
        <p:txBody>
          <a:bodyPr lIns="76200" tIns="76200" rIns="76200" bIns="76200" anchor="ctr"/>
          <a:lstStyle/>
          <a:p>
            <a:pPr algn="ctr" defTabSz="457200">
              <a:spcBef>
                <a:spcPts val="0"/>
              </a:spcBef>
              <a:defRPr>
                <a:solidFill>
                  <a:srgbClr val="232A32"/>
                </a:solidFill>
              </a:defRPr>
            </a:pPr>
          </a:p>
        </p:txBody>
      </p:sp>
      <p:sp>
        <p:nvSpPr>
          <p:cNvPr id="314" name="0 = noir"/>
          <p:cNvSpPr/>
          <p:nvPr/>
        </p:nvSpPr>
        <p:spPr>
          <a:xfrm>
            <a:off x="2978199" y="6505988"/>
            <a:ext cx="971501"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0 = noir</a:t>
            </a:r>
          </a:p>
        </p:txBody>
      </p:sp>
      <p:sp>
        <p:nvSpPr>
          <p:cNvPr id="315" name="Contraste versus Netteté dans une image"/>
          <p:cNvSpPr txBox="1"/>
          <p:nvPr>
            <p:ph type="title"/>
          </p:nvPr>
        </p:nvSpPr>
        <p:spPr>
          <a:prstGeom prst="rect">
            <a:avLst/>
          </a:prstGeom>
        </p:spPr>
        <p:txBody>
          <a:bodyPr/>
          <a:lstStyle>
            <a:lvl1pPr marL="0" indent="0">
              <a:buSzTx/>
              <a:buNone/>
            </a:lvl1pPr>
          </a:lstStyle>
          <a:p>
            <a:pPr/>
            <a:r>
              <a:t>Contraste versus Netteté dans une image</a:t>
            </a:r>
          </a:p>
        </p:txBody>
      </p:sp>
      <p:sp>
        <p:nvSpPr>
          <p:cNvPr id="316" name="position en x"/>
          <p:cNvSpPr/>
          <p:nvPr/>
        </p:nvSpPr>
        <p:spPr>
          <a:xfrm>
            <a:off x="7269435" y="6995790"/>
            <a:ext cx="146313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position en </a:t>
            </a:r>
            <a:r>
              <a:rPr i="1"/>
              <a:t>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P build="whole" bldLvl="1" animBg="1" rev="0" advAuto="0" spid="312"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Source : Photo Archives La Presse Source : Photo Archives La Presse" descr="Source : Photo Archives La Presse Source : Photo Archives La Presse"/>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Connection Line"/>
          <p:cNvSpPr/>
          <p:nvPr/>
        </p:nvSpPr>
        <p:spPr>
          <a:xfrm>
            <a:off x="7040562" y="3893148"/>
            <a:ext cx="718345" cy="214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pic>
        <p:nvPicPr>
          <p:cNvPr id="321" name="droppedImage.tiff" descr="droppedImage.tiff"/>
          <p:cNvPicPr>
            <a:picLocks noChangeAspect="0"/>
          </p:cNvPicPr>
          <p:nvPr/>
        </p:nvPicPr>
        <p:blipFill>
          <a:blip r:embed="rId4">
            <a:extLst/>
          </a:blip>
          <a:stretch>
            <a:fillRect/>
          </a:stretch>
        </p:blipFill>
        <p:spPr>
          <a:xfrm>
            <a:off x="7759700" y="1485900"/>
            <a:ext cx="4838700" cy="3366410"/>
          </a:xfrm>
          <a:prstGeom prst="rect">
            <a:avLst/>
          </a:prstGeom>
        </p:spPr>
      </p:pic>
      <p:sp>
        <p:nvSpPr>
          <p:cNvPr id="330" name="Connection Line"/>
          <p:cNvSpPr/>
          <p:nvPr/>
        </p:nvSpPr>
        <p:spPr>
          <a:xfrm>
            <a:off x="7040562" y="7216493"/>
            <a:ext cx="718345" cy="81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pic>
        <p:nvPicPr>
          <p:cNvPr id="323" name="droppedImage.tiff" descr="droppedImage.tiff"/>
          <p:cNvPicPr>
            <a:picLocks noChangeAspect="0"/>
          </p:cNvPicPr>
          <p:nvPr/>
        </p:nvPicPr>
        <p:blipFill>
          <a:blip r:embed="rId5">
            <a:extLst/>
          </a:blip>
          <a:stretch>
            <a:fillRect/>
          </a:stretch>
        </p:blipFill>
        <p:spPr>
          <a:xfrm>
            <a:off x="7759700" y="5257800"/>
            <a:ext cx="4838700" cy="3366410"/>
          </a:xfrm>
          <a:prstGeom prst="rect">
            <a:avLst/>
          </a:prstGeom>
        </p:spPr>
      </p:pic>
      <p:pic>
        <p:nvPicPr>
          <p:cNvPr id="324" name="droppedImage.png" descr="droppedImage.png"/>
          <p:cNvPicPr>
            <a:picLocks noChangeAspect="0"/>
          </p:cNvPicPr>
          <p:nvPr/>
        </p:nvPicPr>
        <p:blipFill>
          <a:blip r:embed="rId6">
            <a:extLst/>
          </a:blip>
          <a:stretch>
            <a:fillRect/>
          </a:stretch>
        </p:blipFill>
        <p:spPr>
          <a:xfrm>
            <a:off x="1943100" y="3708400"/>
            <a:ext cx="5097267" cy="2324403"/>
          </a:xfrm>
          <a:prstGeom prst="rect">
            <a:avLst/>
          </a:prstGeom>
        </p:spPr>
      </p:pic>
      <p:pic>
        <p:nvPicPr>
          <p:cNvPr id="325" name="droppedImage.png" descr="droppedImage.png"/>
          <p:cNvPicPr>
            <a:picLocks noChangeAspect="0"/>
          </p:cNvPicPr>
          <p:nvPr/>
        </p:nvPicPr>
        <p:blipFill>
          <a:blip r:embed="rId7">
            <a:extLst/>
          </a:blip>
          <a:stretch>
            <a:fillRect/>
          </a:stretch>
        </p:blipFill>
        <p:spPr>
          <a:xfrm>
            <a:off x="13144500" y="1295400"/>
            <a:ext cx="4305799" cy="1441540"/>
          </a:xfrm>
          <a:prstGeom prst="rect">
            <a:avLst/>
          </a:prstGeom>
        </p:spPr>
      </p:pic>
      <p:pic>
        <p:nvPicPr>
          <p:cNvPr id="326" name="droppedImage.png" descr="droppedImage.png"/>
          <p:cNvPicPr>
            <a:picLocks noChangeAspect="0"/>
          </p:cNvPicPr>
          <p:nvPr/>
        </p:nvPicPr>
        <p:blipFill>
          <a:blip r:embed="rId6">
            <a:extLst/>
          </a:blip>
          <a:stretch>
            <a:fillRect/>
          </a:stretch>
        </p:blipFill>
        <p:spPr>
          <a:xfrm>
            <a:off x="1943099" y="6426200"/>
            <a:ext cx="5097268" cy="2324403"/>
          </a:xfrm>
          <a:prstGeom prst="rect">
            <a:avLst/>
          </a:prstGeom>
        </p:spPr>
      </p:pic>
      <p:sp>
        <p:nvSpPr>
          <p:cNvPr id="327" name="Remarque :…"/>
          <p:cNvSpPr/>
          <p:nvPr/>
        </p:nvSpPr>
        <p:spPr>
          <a:xfrm>
            <a:off x="546100" y="1808795"/>
            <a:ext cx="6604000" cy="16148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8"/>
              </a:buBlip>
            </a:pPr>
            <a:r>
              <a:t>Il y a une perte d'information spatiale</a:t>
            </a:r>
          </a:p>
          <a:p>
            <a:pPr lvl="2" marL="508000" indent="-254000">
              <a:buClr>
                <a:srgbClr val="7F96C4"/>
              </a:buClr>
              <a:buSzPct val="100000"/>
              <a:buChar char="✓"/>
            </a:pPr>
            <a:r>
              <a:t>la localisation des pixels dans l'image est perdue</a:t>
            </a:r>
          </a:p>
          <a:p>
            <a:pPr lvl="2" marL="508000" indent="-254000">
              <a:buClr>
                <a:srgbClr val="7F96C4"/>
              </a:buClr>
              <a:buSzPct val="100000"/>
              <a:buChar char="✓"/>
            </a:pPr>
            <a:r>
              <a:t>un même histogramme peut représenter plusieurs images</a:t>
            </a:r>
          </a:p>
        </p:txBody>
      </p:sp>
      <p:sp>
        <p:nvSpPr>
          <p:cNvPr id="328" name="Histogramme"/>
          <p:cNvSpPr txBox="1"/>
          <p:nvPr/>
        </p:nvSpPr>
        <p:spPr>
          <a:xfrm>
            <a:off x="760387" y="11405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2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3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2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2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2"/>
      <p:bldP build="whole" bldLvl="1" animBg="1" rev="0" advAuto="0" spid="323" grpId="3"/>
      <p:bldP build="whole" bldLvl="1" animBg="1" rev="0" advAuto="0" spid="330" grpId="4"/>
      <p:bldP build="whole" bldLvl="1" animBg="1" rev="0" advAuto="0" spid="329" grpId="1"/>
      <p:bldP build="whole" bldLvl="1" animBg="1" rev="0" advAuto="0" spid="326" grpId="5"/>
      <p:bldP build="p" bldLvl="5" animBg="1" rev="0" advAuto="0" spid="327" grpId="6"/>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Objectifs du thème"/>
          <p:cNvSpPr/>
          <p:nvPr>
            <p:ph type="body" idx="21"/>
          </p:nvPr>
        </p:nvSpPr>
        <p:spPr>
          <a:prstGeom prst="rect">
            <a:avLst/>
          </a:prstGeom>
        </p:spPr>
        <p:txBody>
          <a:bodyPr/>
          <a:lstStyle/>
          <a:p>
            <a:pPr/>
            <a:r>
              <a:t>Objectifs du thème</a:t>
            </a:r>
          </a:p>
        </p:txBody>
      </p:sp>
      <p:sp>
        <p:nvSpPr>
          <p:cNvPr id="83" name="Se donner des outils de base qui servent dans diverses circonstances…"/>
          <p:cNvSpPr txBox="1"/>
          <p:nvPr>
            <p:ph type="body" idx="1"/>
          </p:nvPr>
        </p:nvSpPr>
        <p:spPr>
          <a:prstGeom prst="rect">
            <a:avLst/>
          </a:prstGeom>
        </p:spPr>
        <p:txBody>
          <a:bodyPr/>
          <a:lstStyle/>
          <a:p>
            <a:pPr/>
            <a:r>
              <a:t>Se donner des outils de base qui servent dans diverses circonstances</a:t>
            </a:r>
          </a:p>
          <a:p>
            <a:pPr lvl="1">
              <a:spcBef>
                <a:spcPts val="2300"/>
              </a:spcBef>
              <a:buBlip>
                <a:blip r:embed="rId2"/>
              </a:buBlip>
            </a:pPr>
            <a:r>
              <a:t>Ces outils sont des opérations qu’on effectue sur une image</a:t>
            </a:r>
          </a:p>
          <a:p>
            <a:pPr lvl="1">
              <a:spcBef>
                <a:spcPts val="2300"/>
              </a:spcBef>
              <a:buBlip>
                <a:blip r:embed="rId2"/>
              </a:buBlip>
            </a:pPr>
            <a:r>
              <a:t>Ces outils seront réutilisés dans les chapitres suivants</a:t>
            </a:r>
          </a:p>
          <a:p>
            <a:pPr lvl="1">
              <a:spcBef>
                <a:spcPts val="2300"/>
              </a:spcBef>
              <a:buBlip>
                <a:blip r:embed="rId2"/>
              </a:buBlip>
            </a:pPr>
            <a:r>
              <a:t>Certains de ces outils sont des rappels de IMN117 et IMN359…</a:t>
            </a:r>
          </a:p>
        </p:txBody>
      </p:sp>
      <p:sp>
        <p:nvSpPr>
          <p:cNvPr id="84"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Source : Photo Archives La Presse Source : Photo Archives La Presse" descr="Source : Photo Archives La Presse Source : Photo Archives La Presse"/>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6" name="droppedImage.png" descr="droppedImage.png"/>
          <p:cNvPicPr>
            <a:picLocks noChangeAspect="0"/>
          </p:cNvPicPr>
          <p:nvPr/>
        </p:nvPicPr>
        <p:blipFill>
          <a:blip r:embed="rId4">
            <a:extLst/>
          </a:blip>
          <a:stretch>
            <a:fillRect/>
          </a:stretch>
        </p:blipFill>
        <p:spPr>
          <a:xfrm>
            <a:off x="13144500" y="1295400"/>
            <a:ext cx="4305799" cy="1441540"/>
          </a:xfrm>
          <a:prstGeom prst="rect">
            <a:avLst/>
          </a:prstGeom>
        </p:spPr>
      </p:pic>
      <p:pic>
        <p:nvPicPr>
          <p:cNvPr id="337" name="droppedImage.tiff" descr="droppedImage.tiff"/>
          <p:cNvPicPr>
            <a:picLocks noChangeAspect="0"/>
          </p:cNvPicPr>
          <p:nvPr/>
        </p:nvPicPr>
        <p:blipFill>
          <a:blip r:embed="rId5">
            <a:extLst/>
          </a:blip>
          <a:stretch>
            <a:fillRect/>
          </a:stretch>
        </p:blipFill>
        <p:spPr>
          <a:xfrm>
            <a:off x="711200" y="2514600"/>
            <a:ext cx="5219701" cy="3624944"/>
          </a:xfrm>
          <a:prstGeom prst="rect">
            <a:avLst/>
          </a:prstGeom>
        </p:spPr>
      </p:pic>
      <p:sp>
        <p:nvSpPr>
          <p:cNvPr id="338" name="Remarque :…"/>
          <p:cNvSpPr/>
          <p:nvPr/>
        </p:nvSpPr>
        <p:spPr>
          <a:xfrm>
            <a:off x="1130300" y="7136444"/>
            <a:ext cx="4927600"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a:t>
            </a:r>
          </a:p>
          <a:p>
            <a:pPr lvl="1" marL="419100" indent="-317500">
              <a:buSzPct val="63000"/>
              <a:buFont typeface="TimesNewRomanPSMT"/>
              <a:buBlip>
                <a:blip r:embed="rId6"/>
              </a:buBlip>
            </a:pPr>
            <a:r>
              <a:t>un histogramme peut se calculer pour des intervalles de n.g. (« </a:t>
            </a:r>
            <a:r>
              <a:rPr i="1"/>
              <a:t>bins</a:t>
            </a:r>
            <a:r>
              <a:t> » )</a:t>
            </a:r>
          </a:p>
        </p:txBody>
      </p:sp>
      <p:pic>
        <p:nvPicPr>
          <p:cNvPr id="339" name="droppedImage.png" descr="droppedImage.png"/>
          <p:cNvPicPr>
            <a:picLocks noChangeAspect="0"/>
          </p:cNvPicPr>
          <p:nvPr/>
        </p:nvPicPr>
        <p:blipFill>
          <a:blip r:embed="rId7">
            <a:extLst/>
          </a:blip>
          <a:stretch>
            <a:fillRect/>
          </a:stretch>
        </p:blipFill>
        <p:spPr>
          <a:xfrm>
            <a:off x="7828822" y="1366961"/>
            <a:ext cx="5034730" cy="2641601"/>
          </a:xfrm>
          <a:prstGeom prst="rect">
            <a:avLst/>
          </a:prstGeom>
        </p:spPr>
      </p:pic>
      <p:sp>
        <p:nvSpPr>
          <p:cNvPr id="340" name="256"/>
          <p:cNvSpPr/>
          <p:nvPr/>
        </p:nvSpPr>
        <p:spPr>
          <a:xfrm>
            <a:off x="11696700" y="1802445"/>
            <a:ext cx="8001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256</a:t>
            </a:r>
          </a:p>
        </p:txBody>
      </p:sp>
      <p:grpSp>
        <p:nvGrpSpPr>
          <p:cNvPr id="343" name="Group"/>
          <p:cNvGrpSpPr/>
          <p:nvPr/>
        </p:nvGrpSpPr>
        <p:grpSpPr>
          <a:xfrm>
            <a:off x="7826484" y="4044575"/>
            <a:ext cx="4998446" cy="2324102"/>
            <a:chOff x="-76200" y="-101600"/>
            <a:chExt cx="4998444" cy="2324100"/>
          </a:xfrm>
        </p:grpSpPr>
        <p:pic>
          <p:nvPicPr>
            <p:cNvPr id="341" name="droppedImage.png" descr="droppedImage.png"/>
            <p:cNvPicPr>
              <a:picLocks noChangeAspect="0"/>
            </p:cNvPicPr>
            <p:nvPr/>
          </p:nvPicPr>
          <p:blipFill>
            <a:blip r:embed="rId8">
              <a:extLst/>
            </a:blip>
            <a:stretch>
              <a:fillRect/>
            </a:stretch>
          </p:blipFill>
          <p:spPr>
            <a:xfrm>
              <a:off x="-76200" y="-101600"/>
              <a:ext cx="4998445" cy="2324101"/>
            </a:xfrm>
            <a:prstGeom prst="rect">
              <a:avLst/>
            </a:prstGeom>
            <a:effectLst/>
          </p:spPr>
        </p:pic>
        <p:sp>
          <p:nvSpPr>
            <p:cNvPr id="342" name="64"/>
            <p:cNvSpPr/>
            <p:nvPr/>
          </p:nvSpPr>
          <p:spPr>
            <a:xfrm>
              <a:off x="4146392" y="153863"/>
              <a:ext cx="538574" cy="447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
                </a:spcBef>
                <a:defRPr>
                  <a:solidFill>
                    <a:srgbClr val="000000"/>
                  </a:solidFill>
                </a:defRPr>
              </a:lvl1pPr>
            </a:lstStyle>
            <a:p>
              <a:pPr/>
              <a:r>
                <a:t>64</a:t>
              </a:r>
            </a:p>
          </p:txBody>
        </p:sp>
      </p:grpSp>
      <p:grpSp>
        <p:nvGrpSpPr>
          <p:cNvPr id="346" name="Group"/>
          <p:cNvGrpSpPr/>
          <p:nvPr/>
        </p:nvGrpSpPr>
        <p:grpSpPr>
          <a:xfrm>
            <a:off x="7912100" y="6375177"/>
            <a:ext cx="4813301" cy="2299448"/>
            <a:chOff x="-76200" y="-101600"/>
            <a:chExt cx="4813300" cy="2299446"/>
          </a:xfrm>
        </p:grpSpPr>
        <p:pic>
          <p:nvPicPr>
            <p:cNvPr id="344" name="droppedImage.png" descr="droppedImage.png"/>
            <p:cNvPicPr>
              <a:picLocks noChangeAspect="0"/>
            </p:cNvPicPr>
            <p:nvPr/>
          </p:nvPicPr>
          <p:blipFill>
            <a:blip r:embed="rId9">
              <a:extLst/>
            </a:blip>
            <a:stretch>
              <a:fillRect/>
            </a:stretch>
          </p:blipFill>
          <p:spPr>
            <a:xfrm>
              <a:off x="-76200" y="-101600"/>
              <a:ext cx="4813301" cy="2299447"/>
            </a:xfrm>
            <a:prstGeom prst="rect">
              <a:avLst/>
            </a:prstGeom>
            <a:effectLst/>
          </p:spPr>
        </p:pic>
        <p:sp>
          <p:nvSpPr>
            <p:cNvPr id="345" name="16"/>
            <p:cNvSpPr/>
            <p:nvPr/>
          </p:nvSpPr>
          <p:spPr>
            <a:xfrm>
              <a:off x="3880236" y="221187"/>
              <a:ext cx="538923" cy="4426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
                </a:spcBef>
                <a:defRPr>
                  <a:solidFill>
                    <a:srgbClr val="000000"/>
                  </a:solidFill>
                </a:defRPr>
              </a:lvl1pPr>
            </a:lstStyle>
            <a:p>
              <a:pPr/>
              <a:r>
                <a:t>16</a:t>
              </a:r>
            </a:p>
          </p:txBody>
        </p:sp>
      </p:grpSp>
      <p:sp>
        <p:nvSpPr>
          <p:cNvPr id="347" name="Histogramme"/>
          <p:cNvSpPr txBox="1"/>
          <p:nvPr/>
        </p:nvSpPr>
        <p:spPr>
          <a:xfrm>
            <a:off x="760387" y="11532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3"/>
      <p:bldP build="whole" bldLvl="1" animBg="1" rev="0" advAuto="0" spid="340" grpId="1"/>
      <p:bldP build="whole" bldLvl="1" animBg="1" rev="0" advAuto="0" spid="343"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Number"/>
          <p:cNvSpPr txBox="1"/>
          <p:nvPr>
            <p:ph type="sldNum" sz="quarter" idx="2"/>
          </p:nvPr>
        </p:nvSpPr>
        <p:spPr>
          <a:xfrm>
            <a:off x="11919349" y="9104699"/>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2" name="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Histogramme</a:t>
            </a:r>
          </a:p>
        </p:txBody>
      </p:sp>
      <p:sp>
        <p:nvSpPr>
          <p:cNvPr id="353" name="Définitions"/>
          <p:cNvSpPr txBox="1"/>
          <p:nvPr/>
        </p:nvSpPr>
        <p:spPr>
          <a:xfrm>
            <a:off x="1011032" y="1503679"/>
            <a:ext cx="2085638"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3400">
                <a:solidFill>
                  <a:srgbClr val="000000"/>
                </a:solidFill>
              </a:defRPr>
            </a:lvl1pPr>
          </a:lstStyle>
          <a:p>
            <a:pPr/>
            <a:r>
              <a:t>Définitions</a:t>
            </a:r>
          </a:p>
        </p:txBody>
      </p:sp>
      <p:sp>
        <p:nvSpPr>
          <p:cNvPr id="354" name="Un histogramme représente le nombre de pixels appartenant…"/>
          <p:cNvSpPr txBox="1"/>
          <p:nvPr/>
        </p:nvSpPr>
        <p:spPr>
          <a:xfrm>
            <a:off x="1629663" y="2339057"/>
            <a:ext cx="7725542" cy="11458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Un </a:t>
            </a:r>
            <a:r>
              <a:rPr b="1"/>
              <a:t>histogramme</a:t>
            </a:r>
            <a:r>
              <a:t> représente le nombre de pixels appartenant</a:t>
            </a:r>
          </a:p>
          <a:p>
            <a:pPr defTabSz="1300480">
              <a:spcBef>
                <a:spcPts val="0"/>
              </a:spcBef>
              <a:buClrTx/>
              <a:defRPr sz="2400">
                <a:solidFill>
                  <a:srgbClr val="000000"/>
                </a:solidFill>
              </a:defRPr>
            </a:pPr>
            <a:r>
              <a:t>à chaque niveaux de gris (ou couleur) pouvant être représenté </a:t>
            </a:r>
          </a:p>
          <a:p>
            <a:pPr defTabSz="1300480">
              <a:spcBef>
                <a:spcPts val="0"/>
              </a:spcBef>
              <a:buClrTx/>
              <a:defRPr sz="2400">
                <a:solidFill>
                  <a:srgbClr val="000000"/>
                </a:solidFill>
              </a:defRPr>
            </a:pPr>
            <a:r>
              <a:t>dans l’image.</a:t>
            </a:r>
          </a:p>
        </p:txBody>
      </p:sp>
      <p:pic>
        <p:nvPicPr>
          <p:cNvPr id="355" name="image.pdf" descr="image.pdf"/>
          <p:cNvPicPr>
            <a:picLocks noChangeAspect="1"/>
          </p:cNvPicPr>
          <p:nvPr/>
        </p:nvPicPr>
        <p:blipFill>
          <a:blip r:embed="rId2">
            <a:extLst/>
          </a:blip>
          <a:stretch>
            <a:fillRect/>
          </a:stretch>
        </p:blipFill>
        <p:spPr>
          <a:xfrm>
            <a:off x="3228622" y="3576320"/>
            <a:ext cx="5396089" cy="618632"/>
          </a:xfrm>
          <a:prstGeom prst="rect">
            <a:avLst/>
          </a:prstGeom>
          <a:ln w="12700">
            <a:miter lim="400000"/>
          </a:ln>
        </p:spPr>
      </p:pic>
      <p:sp>
        <p:nvSpPr>
          <p:cNvPr id="356" name="Rectangle"/>
          <p:cNvSpPr/>
          <p:nvPr/>
        </p:nvSpPr>
        <p:spPr>
          <a:xfrm>
            <a:off x="1950719" y="4754879"/>
            <a:ext cx="2181015" cy="1747521"/>
          </a:xfrm>
          <a:prstGeom prst="rect">
            <a:avLst/>
          </a:prstGeom>
          <a:solidFill>
            <a:srgbClr val="B2B2B2"/>
          </a:solidFill>
          <a:ln w="12700">
            <a:solidFill>
              <a:srgbClr val="B2B2B2"/>
            </a:solidFill>
          </a:ln>
        </p:spPr>
        <p:txBody>
          <a:bodyPr lIns="65023" tIns="65023" rIns="65023" bIns="65023" anchor="ctr"/>
          <a:lstStyle/>
          <a:p>
            <a:pPr defTabSz="1300480">
              <a:spcBef>
                <a:spcPts val="0"/>
              </a:spcBef>
              <a:buClrTx/>
              <a:defRPr sz="3400">
                <a:solidFill>
                  <a:srgbClr val="000000"/>
                </a:solidFill>
              </a:defRPr>
            </a:pPr>
          </a:p>
        </p:txBody>
      </p:sp>
      <p:sp>
        <p:nvSpPr>
          <p:cNvPr id="357" name="Rectangle"/>
          <p:cNvSpPr/>
          <p:nvPr/>
        </p:nvSpPr>
        <p:spPr>
          <a:xfrm>
            <a:off x="4944533" y="4768426"/>
            <a:ext cx="1110828" cy="1747521"/>
          </a:xfrm>
          <a:prstGeom prst="rect">
            <a:avLst/>
          </a:prstGeom>
          <a:solidFill>
            <a:srgbClr val="B2B2B2"/>
          </a:solidFill>
          <a:ln w="12700">
            <a:solidFill>
              <a:srgbClr val="B2B2B2"/>
            </a:solidFill>
          </a:ln>
        </p:spPr>
        <p:txBody>
          <a:bodyPr lIns="65023" tIns="65023" rIns="65023" bIns="65023" anchor="ctr"/>
          <a:lstStyle/>
          <a:p>
            <a:pPr defTabSz="1300480">
              <a:spcBef>
                <a:spcPts val="0"/>
              </a:spcBef>
              <a:buClrTx/>
              <a:defRPr sz="3400">
                <a:solidFill>
                  <a:srgbClr val="000000"/>
                </a:solidFill>
              </a:defRPr>
            </a:pPr>
          </a:p>
        </p:txBody>
      </p:sp>
      <p:sp>
        <p:nvSpPr>
          <p:cNvPr id="358" name="Rectangle"/>
          <p:cNvSpPr/>
          <p:nvPr/>
        </p:nvSpPr>
        <p:spPr>
          <a:xfrm>
            <a:off x="6068906" y="4768426"/>
            <a:ext cx="1110828" cy="1761068"/>
          </a:xfrm>
          <a:prstGeom prst="rect">
            <a:avLst/>
          </a:prstGeom>
          <a:solidFill>
            <a:srgbClr val="5F5F5F"/>
          </a:solidFill>
          <a:ln w="12700">
            <a:miter lim="400000"/>
          </a:ln>
        </p:spPr>
        <p:txBody>
          <a:bodyPr lIns="65023" tIns="65023" rIns="65023" bIns="65023" anchor="ctr"/>
          <a:lstStyle/>
          <a:p>
            <a:pPr defTabSz="1300480">
              <a:spcBef>
                <a:spcPts val="0"/>
              </a:spcBef>
              <a:buClrTx/>
              <a:defRPr sz="3400">
                <a:solidFill>
                  <a:srgbClr val="000000"/>
                </a:solidFill>
              </a:defRPr>
            </a:pPr>
          </a:p>
        </p:txBody>
      </p:sp>
      <p:pic>
        <p:nvPicPr>
          <p:cNvPr id="359" name="image.png" descr="image.png"/>
          <p:cNvPicPr>
            <a:picLocks noChangeAspect="1"/>
          </p:cNvPicPr>
          <p:nvPr/>
        </p:nvPicPr>
        <p:blipFill>
          <a:blip r:embed="rId3">
            <a:extLst/>
          </a:blip>
          <a:stretch>
            <a:fillRect/>
          </a:stretch>
        </p:blipFill>
        <p:spPr>
          <a:xfrm>
            <a:off x="8945315" y="4325902"/>
            <a:ext cx="2707076" cy="2707076"/>
          </a:xfrm>
          <a:prstGeom prst="rect">
            <a:avLst/>
          </a:prstGeom>
          <a:ln w="12700">
            <a:miter lim="400000"/>
          </a:ln>
        </p:spPr>
      </p:pic>
      <p:pic>
        <p:nvPicPr>
          <p:cNvPr id="360" name="image.png" descr="image.png"/>
          <p:cNvPicPr>
            <a:picLocks noChangeAspect="1"/>
          </p:cNvPicPr>
          <p:nvPr/>
        </p:nvPicPr>
        <p:blipFill>
          <a:blip r:embed="rId4">
            <a:extLst/>
          </a:blip>
          <a:stretch>
            <a:fillRect/>
          </a:stretch>
        </p:blipFill>
        <p:spPr>
          <a:xfrm>
            <a:off x="8385386" y="7152640"/>
            <a:ext cx="3750170" cy="1467556"/>
          </a:xfrm>
          <a:prstGeom prst="rect">
            <a:avLst/>
          </a:prstGeom>
          <a:ln w="12700">
            <a:miter lim="400000"/>
          </a:ln>
        </p:spPr>
      </p:pic>
      <p:sp>
        <p:nvSpPr>
          <p:cNvPr id="361" name="0"/>
          <p:cNvSpPr txBox="1"/>
          <p:nvPr/>
        </p:nvSpPr>
        <p:spPr>
          <a:xfrm>
            <a:off x="8360099" y="8638258"/>
            <a:ext cx="2824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0</a:t>
            </a:r>
          </a:p>
        </p:txBody>
      </p:sp>
      <p:sp>
        <p:nvSpPr>
          <p:cNvPr id="362" name="255"/>
          <p:cNvSpPr txBox="1"/>
          <p:nvPr/>
        </p:nvSpPr>
        <p:spPr>
          <a:xfrm>
            <a:off x="11624846" y="8638258"/>
            <a:ext cx="5618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255</a:t>
            </a:r>
          </a:p>
        </p:txBody>
      </p:sp>
      <p:sp>
        <p:nvSpPr>
          <p:cNvPr id="363" name="Line"/>
          <p:cNvSpPr/>
          <p:nvPr/>
        </p:nvSpPr>
        <p:spPr>
          <a:xfrm>
            <a:off x="1612053" y="6990080"/>
            <a:ext cx="2682241" cy="151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12700">
            <a:solidFill>
              <a:srgbClr val="000000"/>
            </a:solidFill>
            <a:headEnd type="triangle"/>
            <a:tailEnd type="triangle"/>
          </a:ln>
        </p:spPr>
        <p:txBody>
          <a:bodyPr lIns="65023" tIns="65023" rIns="65023" bIns="65023"/>
          <a:lstStyle/>
          <a:p>
            <a:pPr defTabSz="1300480">
              <a:spcBef>
                <a:spcPts val="0"/>
              </a:spcBef>
              <a:buClrTx/>
              <a:defRPr sz="3400">
                <a:solidFill>
                  <a:srgbClr val="000000"/>
                </a:solidFill>
              </a:defRPr>
            </a:pPr>
          </a:p>
        </p:txBody>
      </p:sp>
      <p:sp>
        <p:nvSpPr>
          <p:cNvPr id="364" name="NbPixels…"/>
          <p:cNvSpPr txBox="1"/>
          <p:nvPr/>
        </p:nvSpPr>
        <p:spPr>
          <a:xfrm>
            <a:off x="435299" y="7154898"/>
            <a:ext cx="981023"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NbPixels</a:t>
            </a:r>
          </a:p>
          <a:p>
            <a:pPr defTabSz="1300480">
              <a:spcBef>
                <a:spcPts val="0"/>
              </a:spcBef>
              <a:buClrTx/>
              <a:defRPr sz="1800">
                <a:solidFill>
                  <a:srgbClr val="000000"/>
                </a:solidFill>
              </a:defRPr>
            </a:pPr>
            <a:r>
              <a:t>dans I</a:t>
            </a:r>
          </a:p>
        </p:txBody>
      </p:sp>
      <p:sp>
        <p:nvSpPr>
          <p:cNvPr id="365" name="Line"/>
          <p:cNvSpPr/>
          <p:nvPr/>
        </p:nvSpPr>
        <p:spPr>
          <a:xfrm>
            <a:off x="1517226" y="7355840"/>
            <a:ext cx="149014" cy="1"/>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366" name="Line"/>
          <p:cNvSpPr/>
          <p:nvPr/>
        </p:nvSpPr>
        <p:spPr>
          <a:xfrm flipV="1">
            <a:off x="2777066" y="7342293"/>
            <a:ext cx="1" cy="1165014"/>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367" name="135"/>
          <p:cNvSpPr txBox="1"/>
          <p:nvPr/>
        </p:nvSpPr>
        <p:spPr>
          <a:xfrm>
            <a:off x="2507939" y="8480213"/>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135</a:t>
            </a:r>
          </a:p>
        </p:txBody>
      </p:sp>
      <p:sp>
        <p:nvSpPr>
          <p:cNvPr id="368" name="Line"/>
          <p:cNvSpPr/>
          <p:nvPr/>
        </p:nvSpPr>
        <p:spPr>
          <a:xfrm>
            <a:off x="4903893" y="7003626"/>
            <a:ext cx="2682241" cy="151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12700">
            <a:solidFill>
              <a:srgbClr val="000000"/>
            </a:solidFill>
            <a:headEnd type="triangle"/>
            <a:tailEnd type="triangle"/>
          </a:ln>
        </p:spPr>
        <p:txBody>
          <a:bodyPr lIns="65023" tIns="65023" rIns="65023" bIns="65023"/>
          <a:lstStyle/>
          <a:p>
            <a:pPr defTabSz="1300480">
              <a:spcBef>
                <a:spcPts val="0"/>
              </a:spcBef>
              <a:buClrTx/>
              <a:defRPr sz="3400">
                <a:solidFill>
                  <a:srgbClr val="000000"/>
                </a:solidFill>
              </a:defRPr>
            </a:pPr>
          </a:p>
        </p:txBody>
      </p:sp>
      <p:sp>
        <p:nvSpPr>
          <p:cNvPr id="369" name="NbPixels…"/>
          <p:cNvSpPr txBox="1"/>
          <p:nvPr/>
        </p:nvSpPr>
        <p:spPr>
          <a:xfrm>
            <a:off x="3713593" y="7154898"/>
            <a:ext cx="981023"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NbPixels</a:t>
            </a:r>
          </a:p>
          <a:p>
            <a:pPr defTabSz="1300480">
              <a:spcBef>
                <a:spcPts val="0"/>
              </a:spcBef>
              <a:buClrTx/>
              <a:defRPr sz="1800">
                <a:solidFill>
                  <a:srgbClr val="000000"/>
                </a:solidFill>
              </a:defRPr>
            </a:pPr>
            <a:r>
              <a:t>dans I</a:t>
            </a:r>
          </a:p>
        </p:txBody>
      </p:sp>
      <p:sp>
        <p:nvSpPr>
          <p:cNvPr id="370" name="Line"/>
          <p:cNvSpPr/>
          <p:nvPr/>
        </p:nvSpPr>
        <p:spPr>
          <a:xfrm>
            <a:off x="4809066" y="7369386"/>
            <a:ext cx="149014" cy="1"/>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371" name="Line"/>
          <p:cNvSpPr/>
          <p:nvPr/>
        </p:nvSpPr>
        <p:spPr>
          <a:xfrm flipV="1">
            <a:off x="6068906" y="7911253"/>
            <a:ext cx="1" cy="609601"/>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372" name="135"/>
          <p:cNvSpPr txBox="1"/>
          <p:nvPr/>
        </p:nvSpPr>
        <p:spPr>
          <a:xfrm>
            <a:off x="5799779" y="8493759"/>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135</a:t>
            </a:r>
          </a:p>
        </p:txBody>
      </p:sp>
      <p:sp>
        <p:nvSpPr>
          <p:cNvPr id="373" name="Line"/>
          <p:cNvSpPr/>
          <p:nvPr/>
        </p:nvSpPr>
        <p:spPr>
          <a:xfrm flipV="1">
            <a:off x="5337386" y="7924799"/>
            <a:ext cx="1" cy="609601"/>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374" name="65"/>
          <p:cNvSpPr txBox="1"/>
          <p:nvPr/>
        </p:nvSpPr>
        <p:spPr>
          <a:xfrm>
            <a:off x="5135993" y="8466666"/>
            <a:ext cx="3713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6</a:t>
            </a:r>
            <a:r>
              <a:t>5</a:t>
            </a:r>
          </a:p>
        </p:txBody>
      </p:sp>
      <p:sp>
        <p:nvSpPr>
          <p:cNvPr id="375" name="Line"/>
          <p:cNvSpPr/>
          <p:nvPr/>
        </p:nvSpPr>
        <p:spPr>
          <a:xfrm flipV="1">
            <a:off x="8398933" y="6935893"/>
            <a:ext cx="1" cy="166624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376" name="Line"/>
          <p:cNvSpPr/>
          <p:nvPr/>
        </p:nvSpPr>
        <p:spPr>
          <a:xfrm>
            <a:off x="8398933" y="8617486"/>
            <a:ext cx="3996267"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377" name="I"/>
          <p:cNvSpPr txBox="1"/>
          <p:nvPr/>
        </p:nvSpPr>
        <p:spPr>
          <a:xfrm>
            <a:off x="11692579" y="4280746"/>
            <a:ext cx="218874"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I</a:t>
            </a:r>
          </a:p>
        </p:txBody>
      </p:sp>
      <p:sp>
        <p:nvSpPr>
          <p:cNvPr id="378" name="Line"/>
          <p:cNvSpPr/>
          <p:nvPr/>
        </p:nvSpPr>
        <p:spPr>
          <a:xfrm flipV="1">
            <a:off x="10065173" y="8236373"/>
            <a:ext cx="1" cy="365761"/>
          </a:xfrm>
          <a:prstGeom prst="line">
            <a:avLst/>
          </a:prstGeom>
          <a:ln w="12700">
            <a:solidFill>
              <a:srgbClr val="FFFFFF"/>
            </a:solidFill>
          </a:ln>
        </p:spPr>
        <p:txBody>
          <a:bodyPr lIns="65023" tIns="65023" rIns="65023" bIns="65023"/>
          <a:lstStyle/>
          <a:p>
            <a:pPr defTabSz="1300480">
              <a:spcBef>
                <a:spcPts val="0"/>
              </a:spcBef>
              <a:buClrTx/>
              <a:defRPr sz="3400">
                <a:solidFill>
                  <a:srgbClr val="000000"/>
                </a:solidFill>
              </a:defRPr>
            </a:pPr>
          </a:p>
        </p:txBody>
      </p:sp>
      <p:sp>
        <p:nvSpPr>
          <p:cNvPr id="379" name="Line"/>
          <p:cNvSpPr/>
          <p:nvPr/>
        </p:nvSpPr>
        <p:spPr>
          <a:xfrm flipH="1">
            <a:off x="8398933" y="8209280"/>
            <a:ext cx="1666241" cy="1"/>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380" name="113"/>
          <p:cNvSpPr txBox="1"/>
          <p:nvPr/>
        </p:nvSpPr>
        <p:spPr>
          <a:xfrm>
            <a:off x="9823139" y="8617937"/>
            <a:ext cx="47716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113</a:t>
            </a:r>
          </a:p>
        </p:txBody>
      </p:sp>
      <p:sp>
        <p:nvSpPr>
          <p:cNvPr id="381" name="520"/>
          <p:cNvSpPr txBox="1"/>
          <p:nvPr/>
        </p:nvSpPr>
        <p:spPr>
          <a:xfrm>
            <a:off x="7831779" y="8008337"/>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520</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4" name="Transformation linéair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 linéaire</a:t>
            </a:r>
          </a:p>
        </p:txBody>
      </p:sp>
      <p:grpSp>
        <p:nvGrpSpPr>
          <p:cNvPr id="396" name="Group"/>
          <p:cNvGrpSpPr/>
          <p:nvPr/>
        </p:nvGrpSpPr>
        <p:grpSpPr>
          <a:xfrm>
            <a:off x="2363441" y="1630115"/>
            <a:ext cx="7193733" cy="3964659"/>
            <a:chOff x="0" y="0"/>
            <a:chExt cx="7193731" cy="3964657"/>
          </a:xfrm>
        </p:grpSpPr>
        <p:pic>
          <p:nvPicPr>
            <p:cNvPr id="385" name="image.png" descr="image.png"/>
            <p:cNvPicPr>
              <a:picLocks noChangeAspect="1"/>
            </p:cNvPicPr>
            <p:nvPr/>
          </p:nvPicPr>
          <p:blipFill>
            <a:blip r:embed="rId2">
              <a:extLst/>
            </a:blip>
            <a:stretch>
              <a:fillRect/>
            </a:stretch>
          </p:blipFill>
          <p:spPr>
            <a:xfrm>
              <a:off x="4741784" y="279964"/>
              <a:ext cx="2451948" cy="3684694"/>
            </a:xfrm>
            <a:prstGeom prst="rect">
              <a:avLst/>
            </a:prstGeom>
            <a:ln w="12700" cap="flat">
              <a:noFill/>
              <a:miter lim="400000"/>
            </a:ln>
            <a:effectLst/>
          </p:spPr>
        </p:pic>
        <p:sp>
          <p:nvSpPr>
            <p:cNvPr id="386" name="Rectangle"/>
            <p:cNvSpPr/>
            <p:nvPr/>
          </p:nvSpPr>
          <p:spPr>
            <a:xfrm>
              <a:off x="616824" y="523804"/>
              <a:ext cx="3348286" cy="2926081"/>
            </a:xfrm>
            <a:prstGeom prst="rect">
              <a:avLst/>
            </a:prstGeom>
            <a:noFill/>
            <a:ln w="12700" cap="flat">
              <a:solidFill>
                <a:srgbClr val="000000"/>
              </a:solidFill>
              <a:prstDash val="solid"/>
              <a:round/>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sp>
          <p:nvSpPr>
            <p:cNvPr id="387" name="0"/>
            <p:cNvSpPr txBox="1"/>
            <p:nvPr/>
          </p:nvSpPr>
          <p:spPr>
            <a:xfrm>
              <a:off x="555413" y="3449884"/>
              <a:ext cx="257049" cy="358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388" name="255"/>
            <p:cNvSpPr txBox="1"/>
            <p:nvPr/>
          </p:nvSpPr>
          <p:spPr>
            <a:xfrm>
              <a:off x="3535679" y="3463431"/>
              <a:ext cx="485649" cy="358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389" name="0"/>
            <p:cNvSpPr txBox="1"/>
            <p:nvPr/>
          </p:nvSpPr>
          <p:spPr>
            <a:xfrm>
              <a:off x="325120" y="3151857"/>
              <a:ext cx="257049" cy="358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390" name="255"/>
            <p:cNvSpPr txBox="1"/>
            <p:nvPr/>
          </p:nvSpPr>
          <p:spPr>
            <a:xfrm>
              <a:off x="0" y="456071"/>
              <a:ext cx="485648" cy="358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391" name="T(f(x,y))"/>
            <p:cNvSpPr txBox="1"/>
            <p:nvPr/>
          </p:nvSpPr>
          <p:spPr>
            <a:xfrm>
              <a:off x="2167466" y="0"/>
              <a:ext cx="1065806" cy="448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T(f(x,y))</a:t>
              </a:r>
            </a:p>
          </p:txBody>
        </p:sp>
        <p:sp>
          <p:nvSpPr>
            <p:cNvPr id="392" name="Line"/>
            <p:cNvSpPr/>
            <p:nvPr/>
          </p:nvSpPr>
          <p:spPr>
            <a:xfrm>
              <a:off x="603278" y="523804"/>
              <a:ext cx="3346027" cy="2912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296" y="21600"/>
                  </a:lnTo>
                  <a:lnTo>
                    <a:pt x="15391" y="0"/>
                  </a:lnTo>
                  <a:lnTo>
                    <a:pt x="21600" y="0"/>
                  </a:lnTo>
                </a:path>
              </a:pathLst>
            </a:custGeom>
            <a:noFill/>
            <a:ln w="508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393" name="Line"/>
            <p:cNvSpPr/>
            <p:nvPr/>
          </p:nvSpPr>
          <p:spPr>
            <a:xfrm flipH="1">
              <a:off x="2987491" y="537351"/>
              <a:ext cx="1" cy="2912534"/>
            </a:xfrm>
            <a:prstGeom prst="line">
              <a:avLst/>
            </a:prstGeom>
            <a:noFill/>
            <a:ln w="12700" cap="flat">
              <a:solidFill>
                <a:srgbClr val="000000"/>
              </a:solidFill>
              <a:prstDash val="dash"/>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394" name="min"/>
            <p:cNvSpPr txBox="1"/>
            <p:nvPr/>
          </p:nvSpPr>
          <p:spPr>
            <a:xfrm>
              <a:off x="1354666" y="3427306"/>
              <a:ext cx="485649" cy="387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min</a:t>
              </a:r>
            </a:p>
          </p:txBody>
        </p:sp>
        <p:sp>
          <p:nvSpPr>
            <p:cNvPr id="395" name="max"/>
            <p:cNvSpPr txBox="1"/>
            <p:nvPr/>
          </p:nvSpPr>
          <p:spPr>
            <a:xfrm>
              <a:off x="2722880" y="3427306"/>
              <a:ext cx="523600" cy="387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max</a:t>
              </a:r>
            </a:p>
          </p:txBody>
        </p:sp>
      </p:grpSp>
      <p:pic>
        <p:nvPicPr>
          <p:cNvPr id="397" name="image.pdf" descr="image.pdf"/>
          <p:cNvPicPr>
            <a:picLocks noChangeAspect="1"/>
          </p:cNvPicPr>
          <p:nvPr/>
        </p:nvPicPr>
        <p:blipFill>
          <a:blip r:embed="rId3">
            <a:extLst/>
          </a:blip>
          <a:stretch>
            <a:fillRect/>
          </a:stretch>
        </p:blipFill>
        <p:spPr>
          <a:xfrm>
            <a:off x="4215270" y="5628640"/>
            <a:ext cx="3858544" cy="681850"/>
          </a:xfrm>
          <a:prstGeom prst="rect">
            <a:avLst/>
          </a:prstGeom>
          <a:ln w="12700">
            <a:solidFill>
              <a:srgbClr val="000000"/>
            </a:solidFill>
          </a:ln>
        </p:spPr>
      </p:pic>
      <p:sp>
        <p:nvSpPr>
          <p:cNvPr id="398" name="f(x,y)"/>
          <p:cNvSpPr txBox="1"/>
          <p:nvPr/>
        </p:nvSpPr>
        <p:spPr>
          <a:xfrm>
            <a:off x="2419886" y="6109546"/>
            <a:ext cx="61858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a:t>
            </a:r>
          </a:p>
        </p:txBody>
      </p:sp>
      <p:sp>
        <p:nvSpPr>
          <p:cNvPr id="399" name="g(x,y)"/>
          <p:cNvSpPr txBox="1"/>
          <p:nvPr/>
        </p:nvSpPr>
        <p:spPr>
          <a:xfrm>
            <a:off x="9139032" y="6109546"/>
            <a:ext cx="669378"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a:t>
            </a:r>
          </a:p>
        </p:txBody>
      </p:sp>
      <p:sp>
        <p:nvSpPr>
          <p:cNvPr id="400" name="P(c)"/>
          <p:cNvSpPr txBox="1"/>
          <p:nvPr/>
        </p:nvSpPr>
        <p:spPr>
          <a:xfrm>
            <a:off x="6558392" y="1812995"/>
            <a:ext cx="65055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P(c)</a:t>
            </a:r>
          </a:p>
        </p:txBody>
      </p:sp>
      <p:sp>
        <p:nvSpPr>
          <p:cNvPr id="401" name="P(c)"/>
          <p:cNvSpPr txBox="1"/>
          <p:nvPr/>
        </p:nvSpPr>
        <p:spPr>
          <a:xfrm>
            <a:off x="6409379" y="3926275"/>
            <a:ext cx="65055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P(c)</a:t>
            </a:r>
          </a:p>
        </p:txBody>
      </p:sp>
      <p:pic>
        <p:nvPicPr>
          <p:cNvPr id="402" name="image.png" descr="image.png"/>
          <p:cNvPicPr>
            <a:picLocks noChangeAspect="1"/>
          </p:cNvPicPr>
          <p:nvPr/>
        </p:nvPicPr>
        <p:blipFill>
          <a:blip r:embed="rId4">
            <a:extLst/>
          </a:blip>
          <a:stretch>
            <a:fillRect/>
          </a:stretch>
        </p:blipFill>
        <p:spPr>
          <a:xfrm>
            <a:off x="8051235" y="6520462"/>
            <a:ext cx="2740943" cy="2740943"/>
          </a:xfrm>
          <a:prstGeom prst="rect">
            <a:avLst/>
          </a:prstGeom>
          <a:ln w="12700">
            <a:miter lim="400000"/>
          </a:ln>
        </p:spPr>
      </p:pic>
      <p:pic>
        <p:nvPicPr>
          <p:cNvPr id="403" name="image.png" descr="image.png"/>
          <p:cNvPicPr>
            <a:picLocks noChangeAspect="1"/>
          </p:cNvPicPr>
          <p:nvPr/>
        </p:nvPicPr>
        <p:blipFill>
          <a:blip r:embed="rId5">
            <a:extLst/>
          </a:blip>
          <a:stretch>
            <a:fillRect/>
          </a:stretch>
        </p:blipFill>
        <p:spPr>
          <a:xfrm>
            <a:off x="2429368" y="6574649"/>
            <a:ext cx="2727397" cy="2727396"/>
          </a:xfrm>
          <a:prstGeom prst="rect">
            <a:avLst/>
          </a:prstGeom>
          <a:ln w="12700">
            <a:miter lim="400000"/>
          </a:ln>
        </p:spPr>
      </p:pic>
      <p:sp>
        <p:nvSpPr>
          <p:cNvPr id="404" name="Rehaussement de contraste"/>
          <p:cNvSpPr txBox="1"/>
          <p:nvPr/>
        </p:nvSpPr>
        <p:spPr>
          <a:xfrm>
            <a:off x="414979" y="1404337"/>
            <a:ext cx="344360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Rehaussement de contraste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07" name="Changement de la dynamique…"/>
          <p:cNvSpPr txBox="1"/>
          <p:nvPr>
            <p:ph type="body" idx="1"/>
          </p:nvPr>
        </p:nvSpPr>
        <p:spPr>
          <a:prstGeom prst="rect">
            <a:avLst/>
          </a:prstGeom>
        </p:spPr>
        <p:txBody>
          <a:bodyPr/>
          <a:lstStyle>
            <a:lvl1pPr>
              <a:buAutoNum type="arabicPeriod" startAt="3"/>
            </a:lvl1pPr>
          </a:lstStyle>
          <a:p>
            <a:pPr/>
            <a:r>
              <a:t>Changement de la dynamique</a:t>
            </a:r>
          </a:p>
          <a:p>
            <a:pPr lvl="1"/>
            <a:r>
              <a:t>Linéaire</a:t>
            </a:r>
          </a:p>
        </p:txBody>
      </p:sp>
      <p:sp>
        <p:nvSpPr>
          <p:cNvPr id="4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9" name="Rehaussement du contraste"/>
          <p:cNvSpPr txBox="1"/>
          <p:nvPr>
            <p:ph type="title"/>
          </p:nvPr>
        </p:nvSpPr>
        <p:spPr>
          <a:prstGeom prst="rect">
            <a:avLst/>
          </a:prstGeom>
        </p:spPr>
        <p:txBody>
          <a:bodyPr/>
          <a:lstStyle/>
          <a:p>
            <a:pPr/>
            <a:r>
              <a:t>Rehaussement du contraste</a:t>
            </a:r>
          </a:p>
        </p:txBody>
      </p:sp>
      <p:pic>
        <p:nvPicPr>
          <p:cNvPr id="410" name="droppedImage.tiff" descr="droppedImage.tiff"/>
          <p:cNvPicPr>
            <a:picLocks noChangeAspect="0"/>
          </p:cNvPicPr>
          <p:nvPr/>
        </p:nvPicPr>
        <p:blipFill>
          <a:blip r:embed="rId3">
            <a:extLst/>
          </a:blip>
          <a:stretch>
            <a:fillRect/>
          </a:stretch>
        </p:blipFill>
        <p:spPr>
          <a:xfrm>
            <a:off x="1206500" y="3111500"/>
            <a:ext cx="3060700" cy="3098800"/>
          </a:xfrm>
          <a:prstGeom prst="rect">
            <a:avLst/>
          </a:prstGeom>
        </p:spPr>
      </p:pic>
      <p:pic>
        <p:nvPicPr>
          <p:cNvPr id="411" name="droppedImage.tiff" descr="droppedImage.tiff"/>
          <p:cNvPicPr>
            <a:picLocks noChangeAspect="0"/>
          </p:cNvPicPr>
          <p:nvPr/>
        </p:nvPicPr>
        <p:blipFill>
          <a:blip r:embed="rId4">
            <a:extLst/>
          </a:blip>
          <a:stretch>
            <a:fillRect/>
          </a:stretch>
        </p:blipFill>
        <p:spPr>
          <a:xfrm>
            <a:off x="8699500" y="2997200"/>
            <a:ext cx="3060700" cy="3098800"/>
          </a:xfrm>
          <a:prstGeom prst="rect">
            <a:avLst/>
          </a:prstGeom>
        </p:spPr>
      </p:pic>
      <p:pic>
        <p:nvPicPr>
          <p:cNvPr id="412" name="droppedImage.png" descr="droppedImage.png"/>
          <p:cNvPicPr>
            <a:picLocks noChangeAspect="0"/>
          </p:cNvPicPr>
          <p:nvPr/>
        </p:nvPicPr>
        <p:blipFill>
          <a:blip r:embed="rId5">
            <a:extLst/>
          </a:blip>
          <a:stretch>
            <a:fillRect/>
          </a:stretch>
        </p:blipFill>
        <p:spPr>
          <a:xfrm>
            <a:off x="391904" y="6401741"/>
            <a:ext cx="5501487" cy="2463801"/>
          </a:xfrm>
          <a:prstGeom prst="rect">
            <a:avLst/>
          </a:prstGeom>
        </p:spPr>
      </p:pic>
      <p:sp>
        <p:nvSpPr>
          <p:cNvPr id="413" name="Changement de la dynamique linéaire"/>
          <p:cNvSpPr/>
          <p:nvPr/>
        </p:nvSpPr>
        <p:spPr>
          <a:xfrm>
            <a:off x="5245100" y="4114800"/>
            <a:ext cx="3022600" cy="1282700"/>
          </a:xfrm>
          <a:prstGeom prst="rightArrow">
            <a:avLst>
              <a:gd name="adj1" fmla="val 63238"/>
              <a:gd name="adj2" fmla="val 4194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Changement de la dynamique linéaire</a:t>
            </a:r>
          </a:p>
        </p:txBody>
      </p:sp>
      <p:pic>
        <p:nvPicPr>
          <p:cNvPr id="414" name="droppedImage.png" descr="droppedImage.png"/>
          <p:cNvPicPr>
            <a:picLocks noChangeAspect="0"/>
          </p:cNvPicPr>
          <p:nvPr/>
        </p:nvPicPr>
        <p:blipFill>
          <a:blip r:embed="rId6">
            <a:extLst/>
          </a:blip>
          <a:stretch>
            <a:fillRect/>
          </a:stretch>
        </p:blipFill>
        <p:spPr>
          <a:xfrm>
            <a:off x="7162869" y="6401741"/>
            <a:ext cx="5478535" cy="2463801"/>
          </a:xfrm>
          <a:prstGeom prst="rect">
            <a:avLst/>
          </a:prstGeom>
        </p:spPr>
      </p:pic>
      <p:sp>
        <p:nvSpPr>
          <p:cNvPr id="415" name="Line"/>
          <p:cNvSpPr/>
          <p:nvPr/>
        </p:nvSpPr>
        <p:spPr>
          <a:xfrm>
            <a:off x="2349400" y="6808737"/>
            <a:ext cx="6617673" cy="1"/>
          </a:xfrm>
          <a:prstGeom prst="line">
            <a:avLst/>
          </a:prstGeom>
          <a:ln w="25400" cap="rnd">
            <a:solidFill>
              <a:srgbClr val="606060"/>
            </a:solidFill>
            <a:custDash>
              <a:ds d="100000" sp="200000"/>
            </a:custDash>
          </a:ln>
        </p:spPr>
        <p:txBody>
          <a:bodyPr lIns="0" tIns="0" rIns="0" bIns="0"/>
          <a:lstStyle/>
          <a:p>
            <a:pPr algn="ctr">
              <a:spcBef>
                <a:spcPts val="100"/>
              </a:spcBef>
              <a:buClrTx/>
              <a:defRPr>
                <a:solidFill>
                  <a:srgbClr val="000000"/>
                </a:solidFill>
              </a:defRPr>
            </a:pPr>
          </a:p>
        </p:txBody>
      </p:sp>
      <p:sp>
        <p:nvSpPr>
          <p:cNvPr id="416" name="Line"/>
          <p:cNvSpPr/>
          <p:nvPr/>
        </p:nvSpPr>
        <p:spPr>
          <a:xfrm>
            <a:off x="2171600" y="7308850"/>
            <a:ext cx="6617673" cy="0"/>
          </a:xfrm>
          <a:prstGeom prst="line">
            <a:avLst/>
          </a:prstGeom>
          <a:ln w="25400" cap="rnd">
            <a:solidFill>
              <a:srgbClr val="606060"/>
            </a:solidFill>
            <a:custDash>
              <a:ds d="100000" sp="200000"/>
            </a:custDash>
          </a:ln>
        </p:spPr>
        <p:txBody>
          <a:bodyPr lIns="0" tIns="0" rIns="0" bIns="0"/>
          <a:lstStyle/>
          <a:p>
            <a:pPr algn="ctr">
              <a:spcBef>
                <a:spcPts val="100"/>
              </a:spcBef>
              <a:buClrTx/>
              <a:defRPr>
                <a:solidFill>
                  <a:srgbClr val="000000"/>
                </a:solidFill>
              </a:defRPr>
            </a:pPr>
          </a:p>
        </p:txBody>
      </p:sp>
      <p:sp>
        <p:nvSpPr>
          <p:cNvPr id="417" name="Line"/>
          <p:cNvSpPr/>
          <p:nvPr/>
        </p:nvSpPr>
        <p:spPr>
          <a:xfrm>
            <a:off x="2412127" y="7669845"/>
            <a:ext cx="8180546" cy="1"/>
          </a:xfrm>
          <a:prstGeom prst="line">
            <a:avLst/>
          </a:prstGeom>
          <a:ln w="25400" cap="rnd">
            <a:solidFill>
              <a:srgbClr val="606060"/>
            </a:solidFill>
            <a:custDash>
              <a:ds d="100000" sp="200000"/>
            </a:custDash>
          </a:ln>
        </p:spPr>
        <p:txBody>
          <a:bodyPr lIns="0" tIns="0" rIns="0" bIns="0"/>
          <a:lstStyle/>
          <a:p>
            <a:pPr algn="ctr">
              <a:spcBef>
                <a:spcPts val="100"/>
              </a:spcBef>
              <a:buClrTx/>
              <a:defRPr>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15"/>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41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2"/>
      <p:bldP build="whole" bldLvl="1" animBg="1" rev="0" advAuto="0" spid="415" grpId="4"/>
      <p:bldP build="whole" bldLvl="1" animBg="1" rev="0" advAuto="0" spid="417" grpId="6"/>
      <p:bldP build="whole" bldLvl="1" animBg="1" rev="0" advAuto="0" spid="416" grpId="5"/>
      <p:bldP build="whole" bldLvl="1" animBg="1" rev="0" advAuto="0" spid="411" grpId="3"/>
      <p:bldP build="whole" bldLvl="1" animBg="1" rev="0" advAuto="0" spid="41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20" name="Changement de la dynamique…"/>
          <p:cNvSpPr txBox="1"/>
          <p:nvPr>
            <p:ph type="body" idx="1"/>
          </p:nvPr>
        </p:nvSpPr>
        <p:spPr>
          <a:prstGeom prst="rect">
            <a:avLst/>
          </a:prstGeom>
        </p:spPr>
        <p:txBody>
          <a:bodyPr/>
          <a:lstStyle>
            <a:lvl1pPr>
              <a:buAutoNum type="arabicPeriod" startAt="3"/>
            </a:lvl1pPr>
            <a:lvl3pPr>
              <a:buBlip>
                <a:blip r:embed="rId3"/>
              </a:buBlip>
            </a:lvl3pPr>
          </a:lstStyle>
          <a:p>
            <a:pPr/>
            <a:r>
              <a:t>Changement de la dynamique</a:t>
            </a:r>
          </a:p>
          <a:p>
            <a:pPr lvl="1"/>
            <a:r>
              <a:t>Linéaire</a:t>
            </a:r>
          </a:p>
          <a:p>
            <a:pPr lvl="2"/>
            <a:r>
              <a:t>de l'importance de travailler en virgules flottantes ...</a:t>
            </a:r>
          </a:p>
        </p:txBody>
      </p:sp>
      <p:sp>
        <p:nvSpPr>
          <p:cNvPr id="4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Rehaussement du contraste"/>
          <p:cNvSpPr txBox="1"/>
          <p:nvPr>
            <p:ph type="title"/>
          </p:nvPr>
        </p:nvSpPr>
        <p:spPr>
          <a:prstGeom prst="rect">
            <a:avLst/>
          </a:prstGeom>
        </p:spPr>
        <p:txBody>
          <a:bodyPr/>
          <a:lstStyle/>
          <a:p>
            <a:pPr/>
            <a:r>
              <a:t>Rehaussement du contraste</a:t>
            </a:r>
          </a:p>
        </p:txBody>
      </p:sp>
      <p:pic>
        <p:nvPicPr>
          <p:cNvPr id="423" name="droppedImage.tiff" descr="droppedImage.tiff"/>
          <p:cNvPicPr>
            <a:picLocks noChangeAspect="0"/>
          </p:cNvPicPr>
          <p:nvPr/>
        </p:nvPicPr>
        <p:blipFill>
          <a:blip r:embed="rId4">
            <a:extLst/>
          </a:blip>
          <a:stretch>
            <a:fillRect/>
          </a:stretch>
        </p:blipFill>
        <p:spPr>
          <a:xfrm>
            <a:off x="5384800" y="3340100"/>
            <a:ext cx="2019300" cy="2057400"/>
          </a:xfrm>
          <a:prstGeom prst="rect">
            <a:avLst/>
          </a:prstGeom>
        </p:spPr>
      </p:pic>
      <p:pic>
        <p:nvPicPr>
          <p:cNvPr id="424" name="droppedImage.tiff" descr="droppedImage.tiff"/>
          <p:cNvPicPr>
            <a:picLocks noChangeAspect="0"/>
          </p:cNvPicPr>
          <p:nvPr/>
        </p:nvPicPr>
        <p:blipFill>
          <a:blip r:embed="rId5">
            <a:extLst/>
          </a:blip>
          <a:stretch>
            <a:fillRect/>
          </a:stretch>
        </p:blipFill>
        <p:spPr>
          <a:xfrm>
            <a:off x="9829800" y="3340100"/>
            <a:ext cx="2019300" cy="2057400"/>
          </a:xfrm>
          <a:prstGeom prst="rect">
            <a:avLst/>
          </a:prstGeom>
        </p:spPr>
      </p:pic>
      <p:pic>
        <p:nvPicPr>
          <p:cNvPr id="425" name="droppedImage.png" descr="droppedImage.png"/>
          <p:cNvPicPr>
            <a:picLocks noChangeAspect="0"/>
          </p:cNvPicPr>
          <p:nvPr/>
        </p:nvPicPr>
        <p:blipFill>
          <a:blip r:embed="rId6">
            <a:extLst/>
          </a:blip>
          <a:stretch>
            <a:fillRect/>
          </a:stretch>
        </p:blipFill>
        <p:spPr>
          <a:xfrm>
            <a:off x="4597400" y="5703554"/>
            <a:ext cx="3810000" cy="1466689"/>
          </a:xfrm>
          <a:prstGeom prst="rect">
            <a:avLst/>
          </a:prstGeom>
        </p:spPr>
      </p:pic>
      <p:sp>
        <p:nvSpPr>
          <p:cNvPr id="426" name="Chg lin"/>
          <p:cNvSpPr/>
          <p:nvPr/>
        </p:nvSpPr>
        <p:spPr>
          <a:xfrm>
            <a:off x="3238500" y="3759200"/>
            <a:ext cx="1536700" cy="1181100"/>
          </a:xfrm>
          <a:prstGeom prst="rightArrow">
            <a:avLst>
              <a:gd name="adj1" fmla="val 53100"/>
              <a:gd name="adj2" fmla="val 28066"/>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Chg lin</a:t>
            </a:r>
          </a:p>
        </p:txBody>
      </p:sp>
      <p:pic>
        <p:nvPicPr>
          <p:cNvPr id="427" name="droppedImage.png" descr="droppedImage.png"/>
          <p:cNvPicPr>
            <a:picLocks noChangeAspect="0"/>
          </p:cNvPicPr>
          <p:nvPr/>
        </p:nvPicPr>
        <p:blipFill>
          <a:blip r:embed="rId7">
            <a:extLst/>
          </a:blip>
          <a:stretch>
            <a:fillRect/>
          </a:stretch>
        </p:blipFill>
        <p:spPr>
          <a:xfrm>
            <a:off x="8902700" y="5702300"/>
            <a:ext cx="3810000" cy="1464452"/>
          </a:xfrm>
          <a:prstGeom prst="rect">
            <a:avLst/>
          </a:prstGeom>
        </p:spPr>
      </p:pic>
      <p:pic>
        <p:nvPicPr>
          <p:cNvPr id="428" name="droppedImage.tiff" descr="droppedImage.tiff"/>
          <p:cNvPicPr>
            <a:picLocks noChangeAspect="0"/>
          </p:cNvPicPr>
          <p:nvPr/>
        </p:nvPicPr>
        <p:blipFill>
          <a:blip r:embed="rId5">
            <a:extLst/>
          </a:blip>
          <a:stretch>
            <a:fillRect/>
          </a:stretch>
        </p:blipFill>
        <p:spPr>
          <a:xfrm>
            <a:off x="876300" y="3340100"/>
            <a:ext cx="2019300" cy="2057400"/>
          </a:xfrm>
          <a:prstGeom prst="rect">
            <a:avLst/>
          </a:prstGeom>
        </p:spPr>
      </p:pic>
      <p:pic>
        <p:nvPicPr>
          <p:cNvPr id="429" name="droppedImage.png" descr="droppedImage.png"/>
          <p:cNvPicPr>
            <a:picLocks noChangeAspect="0"/>
          </p:cNvPicPr>
          <p:nvPr/>
        </p:nvPicPr>
        <p:blipFill>
          <a:blip r:embed="rId8">
            <a:extLst/>
          </a:blip>
          <a:stretch>
            <a:fillRect/>
          </a:stretch>
        </p:blipFill>
        <p:spPr>
          <a:xfrm>
            <a:off x="292100" y="5705919"/>
            <a:ext cx="3810000" cy="1470739"/>
          </a:xfrm>
          <a:prstGeom prst="rect">
            <a:avLst/>
          </a:prstGeom>
        </p:spPr>
      </p:pic>
      <p:pic>
        <p:nvPicPr>
          <p:cNvPr id="430" name="droppedImage.png" descr="droppedImage.png"/>
          <p:cNvPicPr>
            <a:picLocks noChangeAspect="0"/>
          </p:cNvPicPr>
          <p:nvPr/>
        </p:nvPicPr>
        <p:blipFill>
          <a:blip r:embed="rId9">
            <a:extLst/>
          </a:blip>
          <a:stretch>
            <a:fillRect/>
          </a:stretch>
        </p:blipFill>
        <p:spPr>
          <a:xfrm>
            <a:off x="8902700" y="7391400"/>
            <a:ext cx="3810000" cy="1482113"/>
          </a:xfrm>
          <a:prstGeom prst="rect">
            <a:avLst/>
          </a:prstGeom>
        </p:spPr>
      </p:pic>
      <p:sp>
        <p:nvSpPr>
          <p:cNvPr id="431" name="Chg lin"/>
          <p:cNvSpPr/>
          <p:nvPr/>
        </p:nvSpPr>
        <p:spPr>
          <a:xfrm>
            <a:off x="7835900" y="3759200"/>
            <a:ext cx="1536700" cy="1181100"/>
          </a:xfrm>
          <a:prstGeom prst="rightArrow">
            <a:avLst>
              <a:gd name="adj1" fmla="val 53100"/>
              <a:gd name="adj2" fmla="val 28066"/>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Chg lin</a:t>
            </a:r>
          </a:p>
        </p:txBody>
      </p:sp>
      <p:pic>
        <p:nvPicPr>
          <p:cNvPr id="432" name="droppedImage.png" descr="droppedImage.png"/>
          <p:cNvPicPr>
            <a:picLocks noChangeAspect="0"/>
          </p:cNvPicPr>
          <p:nvPr/>
        </p:nvPicPr>
        <p:blipFill>
          <a:blip r:embed="rId6">
            <a:extLst/>
          </a:blip>
          <a:stretch>
            <a:fillRect/>
          </a:stretch>
        </p:blipFill>
        <p:spPr>
          <a:xfrm>
            <a:off x="4597400" y="7404100"/>
            <a:ext cx="3810000" cy="1466688"/>
          </a:xfrm>
          <a:prstGeom prst="rect">
            <a:avLst/>
          </a:prstGeom>
        </p:spPr>
      </p:pic>
      <p:pic>
        <p:nvPicPr>
          <p:cNvPr id="433" name="droppedImage.png" descr="droppedImage.png"/>
          <p:cNvPicPr>
            <a:picLocks noChangeAspect="0"/>
          </p:cNvPicPr>
          <p:nvPr/>
        </p:nvPicPr>
        <p:blipFill>
          <a:blip r:embed="rId8">
            <a:extLst/>
          </a:blip>
          <a:stretch>
            <a:fillRect/>
          </a:stretch>
        </p:blipFill>
        <p:spPr>
          <a:xfrm>
            <a:off x="292100" y="7404100"/>
            <a:ext cx="3810000" cy="1470738"/>
          </a:xfrm>
          <a:prstGeom prst="rect">
            <a:avLst/>
          </a:prstGeom>
        </p:spPr>
      </p:pic>
      <p:sp>
        <p:nvSpPr>
          <p:cNvPr id="434" name="Travail en virgules flottantes"/>
          <p:cNvSpPr/>
          <p:nvPr/>
        </p:nvSpPr>
        <p:spPr>
          <a:xfrm>
            <a:off x="771897" y="5828747"/>
            <a:ext cx="3078660" cy="5080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Travail en virgules flottantes</a:t>
            </a:r>
          </a:p>
        </p:txBody>
      </p:sp>
      <p:sp>
        <p:nvSpPr>
          <p:cNvPr id="435" name="Travail en entiers (8 bits)"/>
          <p:cNvSpPr/>
          <p:nvPr/>
        </p:nvSpPr>
        <p:spPr>
          <a:xfrm>
            <a:off x="1209990" y="7475170"/>
            <a:ext cx="2799656" cy="5080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Travail en entiers (8 bits)</a:t>
            </a:r>
          </a:p>
        </p:txBody>
      </p:sp>
      <p:sp>
        <p:nvSpPr>
          <p:cNvPr id="436" name="Conclusion :…"/>
          <p:cNvSpPr/>
          <p:nvPr/>
        </p:nvSpPr>
        <p:spPr>
          <a:xfrm>
            <a:off x="6794500" y="1497644"/>
            <a:ext cx="5219700" cy="11195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rPr i="1"/>
              <a:t>Conclusion</a:t>
            </a:r>
            <a:r>
              <a:t> :</a:t>
            </a:r>
          </a:p>
          <a:p>
            <a:pPr lvl="1" marL="419100" indent="-317500">
              <a:buSzPct val="63000"/>
              <a:buFont typeface="TimesNewRomanPSMT"/>
              <a:buBlip>
                <a:blip r:embed="rId10"/>
              </a:buBlip>
            </a:pPr>
            <a:r>
              <a:t>travailler en virgules flottantes jusqu'à la sauvegarde (ou la visualisation) sur le disque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2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2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431"/>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424"/>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4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4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9" fill="hold">
                                  <p:stCondLst>
                                    <p:cond delay="0"/>
                                  </p:stCondLst>
                                  <p:iterate type="el" backwards="0">
                                    <p:tmAbs val="0"/>
                                  </p:iterate>
                                  <p:childTnLst>
                                    <p:set>
                                      <p:cBhvr>
                                        <p:cTn id="33" fill="hold"/>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1"/>
      <p:bldP build="whole" bldLvl="1" animBg="1" rev="0" advAuto="0" spid="430" grpId="8"/>
      <p:bldP build="whole" bldLvl="1" animBg="1" rev="0" advAuto="0" spid="432" grpId="4"/>
      <p:bldP build="whole" bldLvl="1" animBg="1" rev="0" advAuto="0" spid="424" grpId="6"/>
      <p:bldP build="whole" bldLvl="1" animBg="1" rev="0" advAuto="0" spid="425" grpId="3"/>
      <p:bldP build="whole" bldLvl="1" animBg="1" rev="0" advAuto="0" spid="423" grpId="2"/>
      <p:bldP build="whole" bldLvl="1" animBg="1" rev="0" advAuto="0" spid="431" grpId="5"/>
      <p:bldP build="whole" bldLvl="1" animBg="1" rev="0" advAuto="0" spid="427" grpId="7"/>
      <p:bldP build="whole" bldLvl="1" animBg="1" rev="0" advAuto="0" spid="436" grpId="9"/>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39" name="Changement de la dynamique"/>
          <p:cNvSpPr txBox="1"/>
          <p:nvPr>
            <p:ph type="body" idx="1"/>
          </p:nvPr>
        </p:nvSpPr>
        <p:spPr>
          <a:prstGeom prst="rect">
            <a:avLst/>
          </a:prstGeom>
        </p:spPr>
        <p:txBody>
          <a:bodyPr/>
          <a:lstStyle>
            <a:lvl1pPr>
              <a:buAutoNum type="arabicPeriod" startAt="3"/>
            </a:lvl1pPr>
          </a:lstStyle>
          <a:p>
            <a:pPr/>
            <a:r>
              <a:t>Changement de la dynamique</a:t>
            </a: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1" name="Image originale"/>
          <p:cNvSpPr/>
          <p:nvPr/>
        </p:nvSpPr>
        <p:spPr>
          <a:xfrm>
            <a:off x="492460" y="2711060"/>
            <a:ext cx="3197941" cy="433147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r>
              <a:t>Image originale</a:t>
            </a:r>
          </a:p>
        </p:txBody>
      </p:sp>
      <p:pic>
        <p:nvPicPr>
          <p:cNvPr id="442" name="ecrou.jpg" descr="ecrou.jpg"/>
          <p:cNvPicPr>
            <a:picLocks noChangeAspect="0"/>
          </p:cNvPicPr>
          <p:nvPr/>
        </p:nvPicPr>
        <p:blipFill>
          <a:blip r:embed="rId3">
            <a:extLst/>
          </a:blip>
          <a:stretch>
            <a:fillRect/>
          </a:stretch>
        </p:blipFill>
        <p:spPr>
          <a:xfrm>
            <a:off x="492460" y="2711061"/>
            <a:ext cx="3045414" cy="3730436"/>
          </a:xfrm>
          <a:prstGeom prst="rect">
            <a:avLst/>
          </a:prstGeom>
        </p:spPr>
      </p:pic>
      <p:sp>
        <p:nvSpPr>
          <p:cNvPr id="443" name="Rehaussement du contraste"/>
          <p:cNvSpPr txBox="1"/>
          <p:nvPr>
            <p:ph type="title"/>
          </p:nvPr>
        </p:nvSpPr>
        <p:spPr>
          <a:prstGeom prst="rect">
            <a:avLst/>
          </a:prstGeom>
        </p:spPr>
        <p:txBody>
          <a:bodyPr/>
          <a:lstStyle/>
          <a:p>
            <a:pPr/>
            <a:r>
              <a:t>Rehaussement du contraste</a:t>
            </a:r>
          </a:p>
        </p:txBody>
      </p:sp>
      <p:sp>
        <p:nvSpPr>
          <p:cNvPr id="444" name="Changement de dynamique linéaire entre 0 et 255"/>
          <p:cNvSpPr/>
          <p:nvPr/>
        </p:nvSpPr>
        <p:spPr>
          <a:xfrm>
            <a:off x="3270357" y="3992292"/>
            <a:ext cx="3197941" cy="462357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r>
              <a:t>Changement de dynamique linéaire entre 0 et 255</a:t>
            </a:r>
          </a:p>
        </p:txBody>
      </p:sp>
      <p:pic>
        <p:nvPicPr>
          <p:cNvPr id="445" name="ecrouRemapLin0_255.jpg" descr="ecrouRemapLin0_255.jpg"/>
          <p:cNvPicPr>
            <a:picLocks noChangeAspect="0"/>
          </p:cNvPicPr>
          <p:nvPr/>
        </p:nvPicPr>
        <p:blipFill>
          <a:blip r:embed="rId4">
            <a:extLst/>
          </a:blip>
          <a:stretch>
            <a:fillRect/>
          </a:stretch>
        </p:blipFill>
        <p:spPr>
          <a:xfrm>
            <a:off x="3270357" y="3992293"/>
            <a:ext cx="3045414" cy="3730436"/>
          </a:xfrm>
          <a:prstGeom prst="rect">
            <a:avLst/>
          </a:prstGeom>
        </p:spPr>
      </p:pic>
      <p:sp>
        <p:nvSpPr>
          <p:cNvPr id="446" name="Changement de dynamique linéaire entre 100 et 150"/>
          <p:cNvSpPr/>
          <p:nvPr/>
        </p:nvSpPr>
        <p:spPr>
          <a:xfrm>
            <a:off x="6073890" y="2471388"/>
            <a:ext cx="3197941" cy="462357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r>
              <a:t>Changement de dynamique linéaire entre 100 et 150</a:t>
            </a:r>
          </a:p>
        </p:txBody>
      </p:sp>
      <p:pic>
        <p:nvPicPr>
          <p:cNvPr id="447" name="ecrouRemapLin100_150.jpg" descr="ecrouRemapLin100_150.jpg"/>
          <p:cNvPicPr>
            <a:picLocks noChangeAspect="0"/>
          </p:cNvPicPr>
          <p:nvPr/>
        </p:nvPicPr>
        <p:blipFill>
          <a:blip r:embed="rId5">
            <a:extLst/>
          </a:blip>
          <a:stretch>
            <a:fillRect/>
          </a:stretch>
        </p:blipFill>
        <p:spPr>
          <a:xfrm>
            <a:off x="6073890" y="2471388"/>
            <a:ext cx="3045414" cy="3730437"/>
          </a:xfrm>
          <a:prstGeom prst="rect">
            <a:avLst/>
          </a:prstGeom>
        </p:spPr>
      </p:pic>
      <p:sp>
        <p:nvSpPr>
          <p:cNvPr id="448" name="Changement de dynamique logarithmique entre 0 et 255"/>
          <p:cNvSpPr/>
          <p:nvPr/>
        </p:nvSpPr>
        <p:spPr>
          <a:xfrm>
            <a:off x="9139828" y="3259649"/>
            <a:ext cx="3197941" cy="462357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a:p>
          <a:p>
            <a:pPr algn="ctr"/>
            <a:r>
              <a:t>Changement de dynamique logarithmique entre 0 et 255</a:t>
            </a:r>
          </a:p>
        </p:txBody>
      </p:sp>
      <p:pic>
        <p:nvPicPr>
          <p:cNvPr id="449" name="ecrouRemapLog0_255.jpg" descr="ecrouRemapLog0_255.jpg"/>
          <p:cNvPicPr>
            <a:picLocks noChangeAspect="0"/>
          </p:cNvPicPr>
          <p:nvPr/>
        </p:nvPicPr>
        <p:blipFill>
          <a:blip r:embed="rId6">
            <a:extLst/>
          </a:blip>
          <a:stretch>
            <a:fillRect/>
          </a:stretch>
        </p:blipFill>
        <p:spPr>
          <a:xfrm>
            <a:off x="9139828" y="3259649"/>
            <a:ext cx="3045414" cy="3730437"/>
          </a:xfrm>
          <a:prstGeom prst="rect">
            <a:avLst/>
          </a:prstGeom>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2" name="Transformation linéaire par morceaux"/>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 linéaire par morceaux</a:t>
            </a:r>
          </a:p>
        </p:txBody>
      </p:sp>
      <p:pic>
        <p:nvPicPr>
          <p:cNvPr id="453" name="image.png" descr="image.png"/>
          <p:cNvPicPr>
            <a:picLocks noChangeAspect="1"/>
          </p:cNvPicPr>
          <p:nvPr/>
        </p:nvPicPr>
        <p:blipFill>
          <a:blip r:embed="rId2">
            <a:extLst/>
          </a:blip>
          <a:stretch>
            <a:fillRect/>
          </a:stretch>
        </p:blipFill>
        <p:spPr>
          <a:xfrm>
            <a:off x="3264746" y="6064391"/>
            <a:ext cx="2377441" cy="3314418"/>
          </a:xfrm>
          <a:prstGeom prst="rect">
            <a:avLst/>
          </a:prstGeom>
          <a:ln w="12700">
            <a:miter lim="400000"/>
          </a:ln>
        </p:spPr>
      </p:pic>
      <p:pic>
        <p:nvPicPr>
          <p:cNvPr id="454" name="image.png" descr="image.png"/>
          <p:cNvPicPr>
            <a:picLocks noChangeAspect="1"/>
          </p:cNvPicPr>
          <p:nvPr/>
        </p:nvPicPr>
        <p:blipFill>
          <a:blip r:embed="rId3">
            <a:extLst/>
          </a:blip>
          <a:stretch>
            <a:fillRect/>
          </a:stretch>
        </p:blipFill>
        <p:spPr>
          <a:xfrm>
            <a:off x="7166186" y="6132124"/>
            <a:ext cx="2320997" cy="3237654"/>
          </a:xfrm>
          <a:prstGeom prst="rect">
            <a:avLst/>
          </a:prstGeom>
          <a:ln w="12700">
            <a:miter lim="400000"/>
          </a:ln>
        </p:spPr>
      </p:pic>
      <p:sp>
        <p:nvSpPr>
          <p:cNvPr id="455" name="Rectangle"/>
          <p:cNvSpPr/>
          <p:nvPr/>
        </p:nvSpPr>
        <p:spPr>
          <a:xfrm>
            <a:off x="2980266" y="2153919"/>
            <a:ext cx="3348285" cy="2926081"/>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456" name="0"/>
          <p:cNvSpPr txBox="1"/>
          <p:nvPr/>
        </p:nvSpPr>
        <p:spPr>
          <a:xfrm>
            <a:off x="2918855" y="5080000"/>
            <a:ext cx="257049" cy="3586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457" name="255"/>
          <p:cNvSpPr txBox="1"/>
          <p:nvPr/>
        </p:nvSpPr>
        <p:spPr>
          <a:xfrm>
            <a:off x="5899121" y="5093546"/>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458" name="0"/>
          <p:cNvSpPr txBox="1"/>
          <p:nvPr/>
        </p:nvSpPr>
        <p:spPr>
          <a:xfrm>
            <a:off x="2688561" y="478197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459" name="255"/>
          <p:cNvSpPr txBox="1"/>
          <p:nvPr/>
        </p:nvSpPr>
        <p:spPr>
          <a:xfrm>
            <a:off x="2363441" y="2086186"/>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460" name="T(f(x,y))"/>
          <p:cNvSpPr txBox="1"/>
          <p:nvPr/>
        </p:nvSpPr>
        <p:spPr>
          <a:xfrm>
            <a:off x="4259975" y="1643662"/>
            <a:ext cx="1065806"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T(f(x,y))</a:t>
            </a:r>
          </a:p>
        </p:txBody>
      </p:sp>
      <p:sp>
        <p:nvSpPr>
          <p:cNvPr id="461" name="Line"/>
          <p:cNvSpPr/>
          <p:nvPr/>
        </p:nvSpPr>
        <p:spPr>
          <a:xfrm flipH="1">
            <a:off x="5350933" y="2167466"/>
            <a:ext cx="1" cy="2912535"/>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462" name="min"/>
          <p:cNvSpPr txBox="1"/>
          <p:nvPr/>
        </p:nvSpPr>
        <p:spPr>
          <a:xfrm>
            <a:off x="3718108" y="5057422"/>
            <a:ext cx="498374"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min</a:t>
            </a:r>
          </a:p>
        </p:txBody>
      </p:sp>
      <p:sp>
        <p:nvSpPr>
          <p:cNvPr id="463" name="max"/>
          <p:cNvSpPr txBox="1"/>
          <p:nvPr/>
        </p:nvSpPr>
        <p:spPr>
          <a:xfrm>
            <a:off x="5086321" y="5057422"/>
            <a:ext cx="53632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max</a:t>
            </a:r>
          </a:p>
        </p:txBody>
      </p:sp>
      <p:sp>
        <p:nvSpPr>
          <p:cNvPr id="464" name="f(x,y)"/>
          <p:cNvSpPr txBox="1"/>
          <p:nvPr/>
        </p:nvSpPr>
        <p:spPr>
          <a:xfrm>
            <a:off x="2419886" y="6055359"/>
            <a:ext cx="61858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a:t>
            </a:r>
          </a:p>
        </p:txBody>
      </p:sp>
      <p:sp>
        <p:nvSpPr>
          <p:cNvPr id="465" name="g(x,y)"/>
          <p:cNvSpPr txBox="1"/>
          <p:nvPr/>
        </p:nvSpPr>
        <p:spPr>
          <a:xfrm>
            <a:off x="9613165" y="6055359"/>
            <a:ext cx="669378"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a:t>
            </a:r>
          </a:p>
        </p:txBody>
      </p:sp>
      <p:sp>
        <p:nvSpPr>
          <p:cNvPr id="466" name="Line"/>
          <p:cNvSpPr/>
          <p:nvPr/>
        </p:nvSpPr>
        <p:spPr>
          <a:xfrm>
            <a:off x="2966719" y="2153919"/>
            <a:ext cx="2397761" cy="2912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664" y="21600"/>
                </a:lnTo>
                <a:lnTo>
                  <a:pt x="12081" y="10047"/>
                </a:lnTo>
                <a:lnTo>
                  <a:pt x="21600" y="0"/>
                </a:lnTo>
              </a:path>
            </a:pathLst>
          </a:cu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467" name="Line"/>
          <p:cNvSpPr/>
          <p:nvPr/>
        </p:nvSpPr>
        <p:spPr>
          <a:xfrm>
            <a:off x="5350933" y="2153919"/>
            <a:ext cx="961814" cy="1"/>
          </a:xfrm>
          <a:prstGeom prst="line">
            <a:avLst/>
          </a:pr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468" name="Line"/>
          <p:cNvSpPr/>
          <p:nvPr/>
        </p:nvSpPr>
        <p:spPr>
          <a:xfrm>
            <a:off x="4321386" y="3508586"/>
            <a:ext cx="1" cy="1530774"/>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pic>
        <p:nvPicPr>
          <p:cNvPr id="469" name="image.png" descr="image.png"/>
          <p:cNvPicPr>
            <a:picLocks noChangeAspect="1"/>
          </p:cNvPicPr>
          <p:nvPr/>
        </p:nvPicPr>
        <p:blipFill>
          <a:blip r:embed="rId4">
            <a:extLst/>
          </a:blip>
          <a:stretch>
            <a:fillRect/>
          </a:stretch>
        </p:blipFill>
        <p:spPr>
          <a:xfrm>
            <a:off x="7633546" y="1889759"/>
            <a:ext cx="2614508" cy="3562775"/>
          </a:xfrm>
          <a:prstGeom prst="rect">
            <a:avLst/>
          </a:prstGeom>
          <a:ln w="12700">
            <a:miter lim="400000"/>
          </a:ln>
        </p:spPr>
      </p:pic>
      <p:sp>
        <p:nvSpPr>
          <p:cNvPr id="470" name="Rehaussement de contraste"/>
          <p:cNvSpPr txBox="1"/>
          <p:nvPr/>
        </p:nvSpPr>
        <p:spPr>
          <a:xfrm>
            <a:off x="414979" y="1404337"/>
            <a:ext cx="344360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Rehaussement de contraste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Transformation linéaire par morceaux"/>
          <p:cNvSpPr txBox="1"/>
          <p:nvPr>
            <p:ph type="body" idx="1"/>
          </p:nvPr>
        </p:nvSpPr>
        <p:spPr>
          <a:prstGeom prst="rect">
            <a:avLst/>
          </a:prstGeom>
        </p:spPr>
        <p:txBody>
          <a:bodyPr/>
          <a:lstStyle>
            <a:lvl1pPr>
              <a:buAutoNum type="arabicPeriod" startAt="4"/>
            </a:lvl1pPr>
          </a:lstStyle>
          <a:p>
            <a:pPr/>
            <a:r>
              <a:t>Transformation linéaire par morceaux</a:t>
            </a:r>
          </a:p>
        </p:txBody>
      </p:sp>
      <p:grpSp>
        <p:nvGrpSpPr>
          <p:cNvPr id="481" name="Group"/>
          <p:cNvGrpSpPr/>
          <p:nvPr/>
        </p:nvGrpSpPr>
        <p:grpSpPr>
          <a:xfrm>
            <a:off x="6302651" y="3302000"/>
            <a:ext cx="6400801" cy="5422900"/>
            <a:chOff x="-161648" y="-114300"/>
            <a:chExt cx="6400800" cy="5422900"/>
          </a:xfrm>
        </p:grpSpPr>
        <p:pic>
          <p:nvPicPr>
            <p:cNvPr id="473" name="Rectangle Rectangle" descr="Rectangle Rectangle"/>
            <p:cNvPicPr>
              <a:picLocks noChangeAspect="0"/>
            </p:cNvPicPr>
            <p:nvPr/>
          </p:nvPicPr>
          <p:blipFill>
            <a:blip r:embed="rId2">
              <a:extLst/>
            </a:blip>
            <a:stretch>
              <a:fillRect/>
            </a:stretch>
          </p:blipFill>
          <p:spPr>
            <a:xfrm>
              <a:off x="-161649" y="-114300"/>
              <a:ext cx="6400801" cy="5422900"/>
            </a:xfrm>
            <a:prstGeom prst="rect">
              <a:avLst/>
            </a:prstGeom>
            <a:effectLst/>
          </p:spPr>
        </p:pic>
        <p:sp>
          <p:nvSpPr>
            <p:cNvPr id="474" name="Line"/>
            <p:cNvSpPr/>
            <p:nvPr/>
          </p:nvSpPr>
          <p:spPr>
            <a:xfrm>
              <a:off x="774700" y="317500"/>
              <a:ext cx="4978400" cy="4279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25400" cap="flat">
              <a:solidFill>
                <a:srgbClr val="000000"/>
              </a:solidFill>
              <a:prstDash val="solid"/>
              <a:round/>
              <a:headEnd type="stealth" w="med" len="med"/>
              <a:tailEnd type="stealth" w="med" len="me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475" name="(fmin, gmin)"/>
            <p:cNvSpPr/>
            <p:nvPr/>
          </p:nvSpPr>
          <p:spPr>
            <a:xfrm>
              <a:off x="101953" y="4626609"/>
              <a:ext cx="1185690" cy="497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006D8F"/>
                  </a:solidFill>
                </a:defRPr>
              </a:pPr>
              <a:r>
                <a:t>(</a:t>
              </a:r>
              <a:r>
                <a:rPr i="1"/>
                <a:t>f</a:t>
              </a:r>
              <a:r>
                <a:rPr baseline="-31000"/>
                <a:t>min</a:t>
              </a:r>
              <a:r>
                <a:t>, </a:t>
              </a:r>
              <a:r>
                <a:rPr i="1"/>
                <a:t>g</a:t>
              </a:r>
              <a:r>
                <a:rPr baseline="-31000"/>
                <a:t>min</a:t>
              </a:r>
              <a:r>
                <a:t>)</a:t>
              </a:r>
            </a:p>
          </p:txBody>
        </p:sp>
        <p:sp>
          <p:nvSpPr>
            <p:cNvPr id="476" name="(f1, g1)"/>
            <p:cNvSpPr/>
            <p:nvPr/>
          </p:nvSpPr>
          <p:spPr>
            <a:xfrm>
              <a:off x="2578100" y="3803650"/>
              <a:ext cx="92130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solidFill>
                    <a:srgbClr val="5F1F7B"/>
                  </a:solidFill>
                  <a:uFill>
                    <a:solidFill>
                      <a:srgbClr val="232323"/>
                    </a:solidFill>
                  </a:uFill>
                  <a:latin typeface="+mj-lt"/>
                  <a:ea typeface="+mj-ea"/>
                  <a:cs typeface="+mj-cs"/>
                  <a:sym typeface="Times Roman"/>
                </a:defRPr>
              </a:pPr>
              <a:r>
                <a:t>(</a:t>
              </a:r>
              <a:r>
                <a:rPr i="1"/>
                <a:t>f</a:t>
              </a:r>
              <a:r>
                <a:rPr baseline="-31000"/>
                <a:t>1</a:t>
              </a:r>
              <a:r>
                <a:t>, </a:t>
              </a:r>
              <a:r>
                <a:rPr i="1"/>
                <a:t>g</a:t>
              </a:r>
              <a:r>
                <a:rPr baseline="-31000"/>
                <a:t>1</a:t>
              </a:r>
              <a:r>
                <a:t>)</a:t>
              </a:r>
            </a:p>
          </p:txBody>
        </p:sp>
        <p:sp>
          <p:nvSpPr>
            <p:cNvPr id="477" name="(f2, g2)"/>
            <p:cNvSpPr/>
            <p:nvPr/>
          </p:nvSpPr>
          <p:spPr>
            <a:xfrm>
              <a:off x="3619500" y="1327150"/>
              <a:ext cx="92130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solidFill>
                    <a:srgbClr val="B41809"/>
                  </a:solidFill>
                  <a:uFill>
                    <a:solidFill>
                      <a:srgbClr val="232323"/>
                    </a:solidFill>
                  </a:uFill>
                  <a:latin typeface="+mj-lt"/>
                  <a:ea typeface="+mj-ea"/>
                  <a:cs typeface="+mj-cs"/>
                  <a:sym typeface="Times Roman"/>
                </a:defRPr>
              </a:pPr>
              <a:r>
                <a:t>(</a:t>
              </a:r>
              <a:r>
                <a:rPr i="1"/>
                <a:t>f</a:t>
              </a:r>
              <a:r>
                <a:rPr baseline="-31000"/>
                <a:t>2</a:t>
              </a:r>
              <a:r>
                <a:t>, </a:t>
              </a:r>
              <a:r>
                <a:rPr i="1"/>
                <a:t>g</a:t>
              </a:r>
              <a:r>
                <a:rPr baseline="-31000"/>
                <a:t>2</a:t>
              </a:r>
              <a:r>
                <a:t>)</a:t>
              </a:r>
            </a:p>
          </p:txBody>
        </p:sp>
        <p:sp>
          <p:nvSpPr>
            <p:cNvPr id="478" name="(fmax, gmax)"/>
            <p:cNvSpPr/>
            <p:nvPr/>
          </p:nvSpPr>
          <p:spPr>
            <a:xfrm>
              <a:off x="4622800" y="222250"/>
              <a:ext cx="1368913"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solidFill>
                    <a:srgbClr val="50792C"/>
                  </a:solidFill>
                  <a:uFill>
                    <a:solidFill>
                      <a:srgbClr val="232323"/>
                    </a:solidFill>
                  </a:uFill>
                  <a:latin typeface="+mj-lt"/>
                  <a:ea typeface="+mj-ea"/>
                  <a:cs typeface="+mj-cs"/>
                  <a:sym typeface="Times Roman"/>
                </a:defRPr>
              </a:pPr>
              <a:r>
                <a:t>(</a:t>
              </a:r>
              <a:r>
                <a:rPr i="1"/>
                <a:t>f</a:t>
              </a:r>
              <a:r>
                <a:rPr baseline="-31000"/>
                <a:t>max</a:t>
              </a:r>
              <a:r>
                <a:t>, </a:t>
              </a:r>
              <a:r>
                <a:rPr i="1"/>
                <a:t>g</a:t>
              </a:r>
              <a:r>
                <a:rPr baseline="-31000"/>
                <a:t>max</a:t>
              </a:r>
              <a:r>
                <a:t>)</a:t>
              </a:r>
            </a:p>
          </p:txBody>
        </p:sp>
        <p:sp>
          <p:nvSpPr>
            <p:cNvPr id="479" name="f : n.g. original"/>
            <p:cNvSpPr/>
            <p:nvPr/>
          </p:nvSpPr>
          <p:spPr>
            <a:xfrm>
              <a:off x="3491898" y="4634545"/>
              <a:ext cx="1667769"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i="1">
                  <a:solidFill>
                    <a:srgbClr val="232A32"/>
                  </a:solidFill>
                </a:defRPr>
              </a:pPr>
              <a:r>
                <a:t>f</a:t>
              </a:r>
              <a:r>
                <a:rPr i="0"/>
                <a:t> : n.g. original</a:t>
              </a:r>
            </a:p>
          </p:txBody>
        </p:sp>
        <p:sp>
          <p:nvSpPr>
            <p:cNvPr id="480" name="g : n.g. transformé"/>
            <p:cNvSpPr/>
            <p:nvPr/>
          </p:nvSpPr>
          <p:spPr>
            <a:xfrm rot="16200000">
              <a:off x="-698383" y="1981435"/>
              <a:ext cx="2034383"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i="1">
                  <a:solidFill>
                    <a:srgbClr val="232A32"/>
                  </a:solidFill>
                </a:defRPr>
              </a:pPr>
              <a:r>
                <a:t>g</a:t>
              </a:r>
              <a:r>
                <a:rPr i="0"/>
                <a:t> : n.g. transformé</a:t>
              </a:r>
            </a:p>
          </p:txBody>
        </p:sp>
      </p:grpSp>
      <p:pic>
        <p:nvPicPr>
          <p:cNvPr id="482" name="Inspiré de DIP2 Inspiré de DIP2 " descr="Inspiré de DIP2 Inspiré de DIP2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4" name="Rehaussement du contraste"/>
          <p:cNvSpPr txBox="1"/>
          <p:nvPr>
            <p:ph type="title"/>
          </p:nvPr>
        </p:nvSpPr>
        <p:spPr>
          <a:prstGeom prst="rect">
            <a:avLst/>
          </a:prstGeom>
        </p:spPr>
        <p:txBody>
          <a:bodyPr/>
          <a:lstStyle/>
          <a:p>
            <a:pPr/>
            <a:r>
              <a:t>Rehaussement du contraste</a:t>
            </a:r>
          </a:p>
        </p:txBody>
      </p:sp>
      <p:cxnSp>
        <p:nvCxnSpPr>
          <p:cNvPr id="485" name="Connection Line"/>
          <p:cNvCxnSpPr>
            <a:stCxn id="491" idx="0"/>
            <a:endCxn id="487" idx="0"/>
          </p:cNvCxnSpPr>
          <p:nvPr/>
        </p:nvCxnSpPr>
        <p:spPr>
          <a:xfrm flipV="1">
            <a:off x="7239000" y="7454900"/>
            <a:ext cx="1663700" cy="558800"/>
          </a:xfrm>
          <a:prstGeom prst="straightConnector1">
            <a:avLst/>
          </a:prstGeom>
          <a:ln w="25400" cap="sq">
            <a:solidFill>
              <a:srgbClr val="D95000"/>
            </a:solidFill>
          </a:ln>
        </p:spPr>
      </p:cxnSp>
      <p:cxnSp>
        <p:nvCxnSpPr>
          <p:cNvPr id="486" name="Connection Line"/>
          <p:cNvCxnSpPr>
            <a:stCxn id="487" idx="0"/>
            <a:endCxn id="489" idx="0"/>
          </p:cNvCxnSpPr>
          <p:nvPr/>
        </p:nvCxnSpPr>
        <p:spPr>
          <a:xfrm flipV="1">
            <a:off x="8902700" y="4838700"/>
            <a:ext cx="1193800" cy="2616200"/>
          </a:xfrm>
          <a:prstGeom prst="straightConnector1">
            <a:avLst/>
          </a:prstGeom>
          <a:ln w="25400" cap="sq">
            <a:solidFill>
              <a:srgbClr val="D58400"/>
            </a:solidFill>
          </a:ln>
        </p:spPr>
      </p:cxnSp>
      <p:sp>
        <p:nvSpPr>
          <p:cNvPr id="487" name="Circle"/>
          <p:cNvSpPr/>
          <p:nvPr/>
        </p:nvSpPr>
        <p:spPr>
          <a:xfrm>
            <a:off x="8851900" y="7404100"/>
            <a:ext cx="101600" cy="101600"/>
          </a:xfrm>
          <a:prstGeom prst="ellipse">
            <a:avLst/>
          </a:prstGeom>
          <a:solidFill>
            <a:srgbClr val="61177C"/>
          </a:solidFill>
          <a:ln w="76200"/>
        </p:spPr>
        <p:txBody>
          <a:bodyPr lIns="76200" tIns="76200" rIns="76200" bIns="76200" anchor="ctr"/>
          <a:lstStyle/>
          <a:p>
            <a:pPr algn="ctr" defTabSz="457200">
              <a:spcBef>
                <a:spcPts val="0"/>
              </a:spcBef>
              <a:defRPr>
                <a:solidFill>
                  <a:srgbClr val="232A32"/>
                </a:solidFill>
              </a:defRPr>
            </a:pPr>
          </a:p>
        </p:txBody>
      </p:sp>
      <p:cxnSp>
        <p:nvCxnSpPr>
          <p:cNvPr id="488" name="Connection Line"/>
          <p:cNvCxnSpPr>
            <a:stCxn id="489" idx="0"/>
            <a:endCxn id="492" idx="0"/>
          </p:cNvCxnSpPr>
          <p:nvPr/>
        </p:nvCxnSpPr>
        <p:spPr>
          <a:xfrm flipV="1">
            <a:off x="10096500" y="4267200"/>
            <a:ext cx="1536700" cy="571500"/>
          </a:xfrm>
          <a:prstGeom prst="straightConnector1">
            <a:avLst/>
          </a:prstGeom>
          <a:ln w="25400" cap="sq">
            <a:solidFill>
              <a:srgbClr val="0056D6"/>
            </a:solidFill>
          </a:ln>
        </p:spPr>
      </p:cxnSp>
      <p:sp>
        <p:nvSpPr>
          <p:cNvPr id="489" name="Circle"/>
          <p:cNvSpPr/>
          <p:nvPr/>
        </p:nvSpPr>
        <p:spPr>
          <a:xfrm>
            <a:off x="10045700" y="4787900"/>
            <a:ext cx="101600" cy="101600"/>
          </a:xfrm>
          <a:prstGeom prst="ellipse">
            <a:avLst/>
          </a:prstGeom>
          <a:solidFill>
            <a:srgbClr val="B51A00"/>
          </a:solidFill>
          <a:ln w="76200"/>
        </p:spPr>
        <p:txBody>
          <a:bodyPr lIns="76200" tIns="76200" rIns="76200" bIns="76200" anchor="ctr"/>
          <a:lstStyle/>
          <a:p>
            <a:pPr algn="ctr" defTabSz="457200">
              <a:spcBef>
                <a:spcPts val="0"/>
              </a:spcBef>
              <a:defRPr>
                <a:solidFill>
                  <a:srgbClr val="232A32"/>
                </a:solidFill>
              </a:defRPr>
            </a:pPr>
          </a:p>
        </p:txBody>
      </p:sp>
      <p:sp>
        <p:nvSpPr>
          <p:cNvPr id="490" name="Remarque :…"/>
          <p:cNvSpPr/>
          <p:nvPr/>
        </p:nvSpPr>
        <p:spPr>
          <a:xfrm>
            <a:off x="7785100" y="1757995"/>
            <a:ext cx="4393208" cy="8274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Remarque</a:t>
            </a:r>
            <a:r>
              <a:t> : </a:t>
            </a:r>
          </a:p>
          <a:p>
            <a:pPr lvl="1" marL="419100" indent="-317500">
              <a:buSzPct val="63000"/>
              <a:buFont typeface="TimesNewRomanPSMT"/>
              <a:buBlip>
                <a:blip r:embed="rId4"/>
              </a:buBlip>
            </a:pPr>
            <a:r>
              <a:t>on peut ajouter des points de contrôle</a:t>
            </a:r>
          </a:p>
        </p:txBody>
      </p:sp>
      <p:sp>
        <p:nvSpPr>
          <p:cNvPr id="491" name="Circle"/>
          <p:cNvSpPr/>
          <p:nvPr/>
        </p:nvSpPr>
        <p:spPr>
          <a:xfrm>
            <a:off x="7188200" y="7962900"/>
            <a:ext cx="101600" cy="101600"/>
          </a:xfrm>
          <a:prstGeom prst="ellipse">
            <a:avLst/>
          </a:prstGeom>
          <a:solidFill>
            <a:srgbClr val="006D8F"/>
          </a:solidFill>
          <a:ln w="76200"/>
        </p:spPr>
        <p:txBody>
          <a:bodyPr lIns="76200" tIns="76200" rIns="76200" bIns="76200" anchor="ctr"/>
          <a:lstStyle/>
          <a:p>
            <a:pPr algn="ctr" defTabSz="457200">
              <a:spcBef>
                <a:spcPts val="0"/>
              </a:spcBef>
              <a:defRPr>
                <a:solidFill>
                  <a:srgbClr val="232A32"/>
                </a:solidFill>
              </a:defRPr>
            </a:pPr>
          </a:p>
        </p:txBody>
      </p:sp>
      <p:sp>
        <p:nvSpPr>
          <p:cNvPr id="492" name="Circle"/>
          <p:cNvSpPr/>
          <p:nvPr/>
        </p:nvSpPr>
        <p:spPr>
          <a:xfrm>
            <a:off x="11582400" y="4216400"/>
            <a:ext cx="101600" cy="101600"/>
          </a:xfrm>
          <a:prstGeom prst="ellipse">
            <a:avLst/>
          </a:prstGeom>
          <a:solidFill>
            <a:srgbClr val="4F7A28"/>
          </a:solidFill>
          <a:ln w="76200"/>
        </p:spPr>
        <p:txBody>
          <a:bodyPr lIns="76200" tIns="76200" rIns="76200" bIns="76200" anchor="ctr"/>
          <a:lstStyle/>
          <a:p>
            <a:pPr algn="ctr" defTabSz="457200">
              <a:spcBef>
                <a:spcPts val="0"/>
              </a:spcBef>
              <a:defRPr>
                <a:solidFill>
                  <a:srgbClr val="232A32"/>
                </a:solidFill>
              </a:defRPr>
            </a:pPr>
          </a:p>
        </p:txBody>
      </p:sp>
      <p:sp>
        <p:nvSpPr>
          <p:cNvPr id="493" name="Intérêt :…"/>
          <p:cNvSpPr/>
          <p:nvPr/>
        </p:nvSpPr>
        <p:spPr>
          <a:xfrm>
            <a:off x="406400" y="2932744"/>
            <a:ext cx="5600700" cy="19069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rPr i="1"/>
              <a:t>Intérêt</a:t>
            </a:r>
            <a:r>
              <a:t> : </a:t>
            </a:r>
          </a:p>
          <a:p>
            <a:pPr lvl="1" marL="419100" indent="-317500">
              <a:buSzPct val="63000"/>
              <a:buFont typeface="TimesNewRomanPSMT"/>
              <a:buBlip>
                <a:blip r:embed="rId4"/>
              </a:buBlip>
            </a:pPr>
            <a:r>
              <a:t>Offre un contrôle plus fin du contraste</a:t>
            </a:r>
          </a:p>
          <a:p>
            <a:pPr lvl="2" marL="508000" indent="-254000">
              <a:buClr>
                <a:srgbClr val="7F96C4"/>
              </a:buClr>
              <a:buSzPct val="100000"/>
              <a:buChar char="✓"/>
            </a:pPr>
            <a:r>
              <a:t>Semblable au changement de dynamique mais en plusieurs morceaux</a:t>
            </a:r>
          </a:p>
          <a:p>
            <a:pPr lvl="2" marL="508000" indent="-254000">
              <a:buClr>
                <a:srgbClr val="7F96C4"/>
              </a:buClr>
              <a:buSzPct val="100000"/>
              <a:buChar char="✓"/>
            </a:pPr>
            <a:r>
              <a:t>La dynamique de l'image peut ne pas changer</a:t>
            </a:r>
          </a:p>
        </p:txBody>
      </p:sp>
      <p:sp>
        <p:nvSpPr>
          <p:cNvPr id="494" name="T1(f)"/>
          <p:cNvSpPr/>
          <p:nvPr/>
        </p:nvSpPr>
        <p:spPr>
          <a:xfrm>
            <a:off x="7880908" y="7404100"/>
            <a:ext cx="690035" cy="5207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solidFill>
                  <a:srgbClr val="D84F12"/>
                </a:solidFill>
                <a:uFill>
                  <a:solidFill>
                    <a:srgbClr val="232323"/>
                  </a:solidFill>
                </a:uFill>
                <a:latin typeface="+mj-lt"/>
                <a:ea typeface="+mj-ea"/>
                <a:cs typeface="+mj-cs"/>
                <a:sym typeface="Times Roman"/>
              </a:defRPr>
            </a:pPr>
            <a:r>
              <a:rPr i="1"/>
              <a:t>T</a:t>
            </a:r>
            <a:r>
              <a:rPr baseline="-31000"/>
              <a:t>1</a:t>
            </a:r>
            <a:r>
              <a:t>(</a:t>
            </a:r>
            <a:r>
              <a:rPr i="1"/>
              <a:t>f</a:t>
            </a:r>
            <a:r>
              <a:t>)</a:t>
            </a:r>
          </a:p>
        </p:txBody>
      </p:sp>
      <p:sp>
        <p:nvSpPr>
          <p:cNvPr id="495" name="T2(f)"/>
          <p:cNvSpPr/>
          <p:nvPr/>
        </p:nvSpPr>
        <p:spPr>
          <a:xfrm>
            <a:off x="9218434" y="5860095"/>
            <a:ext cx="690035" cy="5207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solidFill>
                  <a:srgbClr val="D48218"/>
                </a:solidFill>
                <a:uFill>
                  <a:solidFill>
                    <a:srgbClr val="232323"/>
                  </a:solidFill>
                </a:uFill>
                <a:latin typeface="+mj-lt"/>
                <a:ea typeface="+mj-ea"/>
                <a:cs typeface="+mj-cs"/>
                <a:sym typeface="Times Roman"/>
              </a:defRPr>
            </a:pPr>
            <a:r>
              <a:rPr i="1"/>
              <a:t>T</a:t>
            </a:r>
            <a:r>
              <a:rPr baseline="-31000"/>
              <a:t>2</a:t>
            </a:r>
            <a:r>
              <a:t>(</a:t>
            </a:r>
            <a:r>
              <a:rPr i="1"/>
              <a:t>f</a:t>
            </a:r>
            <a:r>
              <a:t>)</a:t>
            </a:r>
          </a:p>
        </p:txBody>
      </p:sp>
      <p:sp>
        <p:nvSpPr>
          <p:cNvPr id="496" name="T3(f)"/>
          <p:cNvSpPr/>
          <p:nvPr/>
        </p:nvSpPr>
        <p:spPr>
          <a:xfrm>
            <a:off x="10604500" y="4267200"/>
            <a:ext cx="690034" cy="5207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defTabSz="1295400">
              <a:spcBef>
                <a:spcPts val="500"/>
              </a:spcBef>
              <a:defRPr spc="100">
                <a:solidFill>
                  <a:srgbClr val="005DD3"/>
                </a:solidFill>
                <a:uFill>
                  <a:solidFill>
                    <a:srgbClr val="232323"/>
                  </a:solidFill>
                </a:uFill>
                <a:latin typeface="+mj-lt"/>
                <a:ea typeface="+mj-ea"/>
                <a:cs typeface="+mj-cs"/>
                <a:sym typeface="Times Roman"/>
              </a:defRPr>
            </a:pPr>
            <a:r>
              <a:rPr i="1"/>
              <a:t>T</a:t>
            </a:r>
            <a:r>
              <a:rPr baseline="-31000"/>
              <a:t>3</a:t>
            </a:r>
            <a:r>
              <a:t>(</a:t>
            </a:r>
            <a:r>
              <a:rPr i="1"/>
              <a:t>f</a:t>
            </a:r>
            <a:r>
              <a:t>)</a:t>
            </a:r>
          </a:p>
        </p:txBody>
      </p:sp>
      <p:sp>
        <p:nvSpPr>
          <p:cNvPr id="497" name="points de contrôle"/>
          <p:cNvSpPr txBox="1"/>
          <p:nvPr/>
        </p:nvSpPr>
        <p:spPr>
          <a:xfrm>
            <a:off x="7578431" y="4889499"/>
            <a:ext cx="1985021"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points de contrôle</a:t>
            </a:r>
          </a:p>
        </p:txBody>
      </p:sp>
      <p:cxnSp>
        <p:nvCxnSpPr>
          <p:cNvPr id="498" name="Connection Line"/>
          <p:cNvCxnSpPr>
            <a:stCxn id="497" idx="0"/>
            <a:endCxn id="489" idx="0"/>
          </p:cNvCxnSpPr>
          <p:nvPr/>
        </p:nvCxnSpPr>
        <p:spPr>
          <a:xfrm flipV="1">
            <a:off x="8570941" y="4838700"/>
            <a:ext cx="1525559" cy="267655"/>
          </a:xfrm>
          <a:prstGeom prst="straightConnector1">
            <a:avLst/>
          </a:prstGeom>
          <a:ln w="25400">
            <a:solidFill>
              <a:srgbClr val="000000"/>
            </a:solidFill>
            <a:headEnd type="triangle" len="sm"/>
            <a:tailEnd type="stealth"/>
          </a:ln>
        </p:spPr>
      </p:cxnSp>
      <p:cxnSp>
        <p:nvCxnSpPr>
          <p:cNvPr id="499" name="Connection Line"/>
          <p:cNvCxnSpPr>
            <a:stCxn id="497" idx="0"/>
            <a:endCxn id="487" idx="0"/>
          </p:cNvCxnSpPr>
          <p:nvPr/>
        </p:nvCxnSpPr>
        <p:spPr>
          <a:xfrm>
            <a:off x="8570941" y="5106354"/>
            <a:ext cx="331759" cy="2348546"/>
          </a:xfrm>
          <a:prstGeom prst="straightConnector1">
            <a:avLst/>
          </a:prstGeom>
          <a:ln w="25400">
            <a:solidFill>
              <a:srgbClr val="000000"/>
            </a:solidFill>
            <a:headEnd type="triangle" len="sm"/>
            <a:tailEnd type="stealth"/>
          </a:ln>
        </p:spPr>
      </p:cxn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8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8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87"/>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48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489"/>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491"/>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492"/>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494"/>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495"/>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4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2" fill="hold">
                                  <p:stCondLst>
                                    <p:cond delay="0"/>
                                  </p:stCondLst>
                                  <p:iterate type="el" backwards="0">
                                    <p:tmAbs val="0"/>
                                  </p:iterate>
                                  <p:childTnLst>
                                    <p:set>
                                      <p:cBhvr>
                                        <p:cTn id="40" fill="hold"/>
                                        <p:tgtEl>
                                          <p:spTgt spid="49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2" fill="hold">
                                  <p:stCondLst>
                                    <p:cond delay="0"/>
                                  </p:stCondLst>
                                  <p:iterate type="el" backwards="0">
                                    <p:tmAbs val="0"/>
                                  </p:iterate>
                                  <p:childTnLst>
                                    <p:set>
                                      <p:cBhvr>
                                        <p:cTn id="44" fill="hold"/>
                                        <p:tgtEl>
                                          <p:spTgt spid="49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3" fill="hold">
                                  <p:stCondLst>
                                    <p:cond delay="0"/>
                                  </p:stCondLst>
                                  <p:iterate type="el" backwards="0">
                                    <p:tmAbs val="0"/>
                                  </p:iterate>
                                  <p:childTnLst>
                                    <p:set>
                                      <p:cBhvr>
                                        <p:cTn id="48" fill="hold"/>
                                        <p:tgtEl>
                                          <p:spTgt spid="4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4" fill="hold">
                                  <p:stCondLst>
                                    <p:cond delay="0"/>
                                  </p:stCondLst>
                                  <p:iterate type="el" backwards="0">
                                    <p:tmAbs val="0"/>
                                  </p:iterate>
                                  <p:childTnLst>
                                    <p:set>
                                      <p:cBhvr>
                                        <p:cTn id="52" fill="hold"/>
                                        <p:tgtEl>
                                          <p:spTgt spid="498"/>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5" fill="hold">
                                  <p:stCondLst>
                                    <p:cond delay="0"/>
                                  </p:stCondLst>
                                  <p:iterate type="el" backwards="0">
                                    <p:tmAbs val="0"/>
                                  </p:iterate>
                                  <p:childTnLst>
                                    <p:set>
                                      <p:cBhvr>
                                        <p:cTn id="55" fill="hold"/>
                                        <p:tgtEl>
                                          <p:spTgt spid="499"/>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16" fill="hold">
                                  <p:stCondLst>
                                    <p:cond delay="0"/>
                                  </p:stCondLst>
                                  <p:iterate type="el" backwards="0">
                                    <p:tmAbs val="0"/>
                                  </p:iterate>
                                  <p:childTnLst>
                                    <p:set>
                                      <p:cBhvr>
                                        <p:cTn id="58" fill="hold"/>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3"/>
      <p:bldP build="whole" bldLvl="1" animBg="1" rev="0" advAuto="0" spid="485" grpId="2"/>
      <p:bldP build="whole" bldLvl="1" animBg="1" rev="0" advAuto="0" spid="499" grpId="15"/>
      <p:bldP build="whole" bldLvl="1" animBg="1" rev="0" advAuto="0" spid="486" grpId="3"/>
      <p:bldP build="whole" bldLvl="1" animBg="1" rev="0" advAuto="0" spid="489" grpId="6"/>
      <p:bldP build="whole" bldLvl="1" animBg="1" rev="0" advAuto="0" spid="498" grpId="14"/>
      <p:bldP build="whole" bldLvl="1" animBg="1" rev="0" advAuto="0" spid="494" grpId="9"/>
      <p:bldP build="whole" bldLvl="1" animBg="1" rev="0" advAuto="0" spid="492" grpId="8"/>
      <p:bldP build="p" bldLvl="5" animBg="1" rev="0" advAuto="0" spid="493" grpId="12"/>
      <p:bldP build="whole" bldLvl="1" animBg="1" rev="0" advAuto="0" spid="497" grpId="16"/>
      <p:bldP build="whole" bldLvl="1" animBg="1" rev="0" advAuto="0" spid="487" grpId="4"/>
      <p:bldP build="whole" bldLvl="1" animBg="1" rev="0" advAuto="0" spid="481" grpId="1"/>
      <p:bldP build="whole" bldLvl="1" animBg="1" rev="0" advAuto="0" spid="496" grpId="11"/>
      <p:bldP build="whole" bldLvl="1" animBg="1" rev="0" advAuto="0" spid="491" grpId="7"/>
      <p:bldP build="whole" bldLvl="1" animBg="1" rev="0" advAuto="0" spid="495" grpId="10"/>
      <p:bldP build="whole" bldLvl="1" animBg="1" rev="0" advAuto="0" spid="488" grpId="5"/>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1"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02" name="Transformation linéaire par morceaux…"/>
          <p:cNvSpPr txBox="1"/>
          <p:nvPr>
            <p:ph type="body" idx="1"/>
          </p:nvPr>
        </p:nvSpPr>
        <p:spPr>
          <a:prstGeom prst="rect">
            <a:avLst/>
          </a:prstGeom>
        </p:spPr>
        <p:txBody>
          <a:bodyPr/>
          <a:lstStyle/>
          <a:p>
            <a:pPr>
              <a:buAutoNum type="arabicPeriod" startAt="4"/>
            </a:pPr>
            <a:r>
              <a:t>Transformation linéaire par morceaux</a:t>
            </a:r>
          </a:p>
          <a:p>
            <a:pPr lvl="2">
              <a:buBlip>
                <a:blip r:embed="rId3"/>
              </a:buBlip>
            </a:pPr>
            <a:r>
              <a:t>Cas fréquent</a:t>
            </a:r>
          </a:p>
        </p:txBody>
      </p:sp>
      <p:sp>
        <p:nvSpPr>
          <p:cNvPr id="5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4" name="Rehaussement du contraste"/>
          <p:cNvSpPr txBox="1"/>
          <p:nvPr>
            <p:ph type="title"/>
          </p:nvPr>
        </p:nvSpPr>
        <p:spPr>
          <a:prstGeom prst="rect">
            <a:avLst/>
          </a:prstGeom>
        </p:spPr>
        <p:txBody>
          <a:bodyPr/>
          <a:lstStyle/>
          <a:p>
            <a:pPr/>
            <a:r>
              <a:t>Rehaussement du contraste</a:t>
            </a:r>
          </a:p>
        </p:txBody>
      </p:sp>
      <p:pic>
        <p:nvPicPr>
          <p:cNvPr id="505" name="droppedImage.tiff" descr="droppedImage.tiff"/>
          <p:cNvPicPr>
            <a:picLocks noChangeAspect="0"/>
          </p:cNvPicPr>
          <p:nvPr/>
        </p:nvPicPr>
        <p:blipFill>
          <a:blip r:embed="rId4">
            <a:extLst/>
          </a:blip>
          <a:stretch>
            <a:fillRect/>
          </a:stretch>
        </p:blipFill>
        <p:spPr>
          <a:xfrm>
            <a:off x="650161" y="2934217"/>
            <a:ext cx="3581401" cy="2759075"/>
          </a:xfrm>
          <a:prstGeom prst="rect">
            <a:avLst/>
          </a:prstGeom>
        </p:spPr>
      </p:pic>
      <p:pic>
        <p:nvPicPr>
          <p:cNvPr id="506" name="droppedImage.tiff" descr="droppedImage.tiff"/>
          <p:cNvPicPr>
            <a:picLocks noChangeAspect="0"/>
          </p:cNvPicPr>
          <p:nvPr/>
        </p:nvPicPr>
        <p:blipFill>
          <a:blip r:embed="rId5">
            <a:extLst/>
          </a:blip>
          <a:stretch>
            <a:fillRect/>
          </a:stretch>
        </p:blipFill>
        <p:spPr>
          <a:xfrm>
            <a:off x="8931328" y="2932191"/>
            <a:ext cx="3577168" cy="2755901"/>
          </a:xfrm>
          <a:prstGeom prst="rect">
            <a:avLst/>
          </a:prstGeom>
        </p:spPr>
      </p:pic>
      <p:sp>
        <p:nvSpPr>
          <p:cNvPr id="507" name="f [m, n]"/>
          <p:cNvSpPr/>
          <p:nvPr/>
        </p:nvSpPr>
        <p:spPr>
          <a:xfrm>
            <a:off x="747712" y="6184899"/>
            <a:ext cx="100736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f </a:t>
            </a:r>
            <a:r>
              <a:t>[</a:t>
            </a:r>
            <a:r>
              <a:rPr i="1"/>
              <a:t>m</a:t>
            </a:r>
            <a:r>
              <a:t>, </a:t>
            </a:r>
            <a:r>
              <a:rPr i="1"/>
              <a:t>n</a:t>
            </a:r>
            <a:r>
              <a:t>]</a:t>
            </a:r>
          </a:p>
        </p:txBody>
      </p:sp>
      <p:sp>
        <p:nvSpPr>
          <p:cNvPr id="508" name="g[m, n]"/>
          <p:cNvSpPr/>
          <p:nvPr/>
        </p:nvSpPr>
        <p:spPr>
          <a:xfrm>
            <a:off x="9232906" y="6184899"/>
            <a:ext cx="98759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g</a:t>
            </a:r>
            <a:r>
              <a:t>[</a:t>
            </a:r>
            <a:r>
              <a:rPr i="1"/>
              <a:t>m</a:t>
            </a:r>
            <a:r>
              <a:t>, </a:t>
            </a:r>
            <a:r>
              <a:rPr i="1"/>
              <a:t>n</a:t>
            </a:r>
            <a:r>
              <a:t>]</a:t>
            </a:r>
          </a:p>
        </p:txBody>
      </p:sp>
      <p:pic>
        <p:nvPicPr>
          <p:cNvPr id="509" name="droppedImage.png" descr="droppedImage.png"/>
          <p:cNvPicPr>
            <a:picLocks noChangeAspect="0"/>
          </p:cNvPicPr>
          <p:nvPr/>
        </p:nvPicPr>
        <p:blipFill>
          <a:blip r:embed="rId6">
            <a:extLst/>
          </a:blip>
          <a:stretch>
            <a:fillRect/>
          </a:stretch>
        </p:blipFill>
        <p:spPr>
          <a:xfrm>
            <a:off x="571500" y="6654800"/>
            <a:ext cx="3937000" cy="2095500"/>
          </a:xfrm>
          <a:prstGeom prst="rect">
            <a:avLst/>
          </a:prstGeom>
        </p:spPr>
      </p:pic>
      <p:pic>
        <p:nvPicPr>
          <p:cNvPr id="510" name="droppedImage.png" descr="droppedImage.png"/>
          <p:cNvPicPr>
            <a:picLocks noChangeAspect="0"/>
          </p:cNvPicPr>
          <p:nvPr/>
        </p:nvPicPr>
        <p:blipFill>
          <a:blip r:embed="rId7">
            <a:extLst/>
          </a:blip>
          <a:stretch>
            <a:fillRect/>
          </a:stretch>
        </p:blipFill>
        <p:spPr>
          <a:xfrm>
            <a:off x="8813709" y="6652067"/>
            <a:ext cx="3937001" cy="2095501"/>
          </a:xfrm>
          <a:prstGeom prst="rect">
            <a:avLst/>
          </a:prstGeom>
        </p:spPr>
      </p:pic>
      <p:pic>
        <p:nvPicPr>
          <p:cNvPr id="511" name="droppedImage.png" descr="droppedImage.png"/>
          <p:cNvPicPr>
            <a:picLocks noChangeAspect="0"/>
          </p:cNvPicPr>
          <p:nvPr/>
        </p:nvPicPr>
        <p:blipFill>
          <a:blip r:embed="rId8">
            <a:extLst/>
          </a:blip>
          <a:stretch>
            <a:fillRect/>
          </a:stretch>
        </p:blipFill>
        <p:spPr>
          <a:xfrm>
            <a:off x="4991100" y="4305300"/>
            <a:ext cx="3441700" cy="2768600"/>
          </a:xfrm>
          <a:prstGeom prst="rect">
            <a:avLst/>
          </a:prstGeom>
        </p:spPr>
      </p:pic>
      <p:sp>
        <p:nvSpPr>
          <p:cNvPr id="512" name="Transformation linéaire"/>
          <p:cNvSpPr/>
          <p:nvPr/>
        </p:nvSpPr>
        <p:spPr>
          <a:xfrm>
            <a:off x="5054600" y="2870200"/>
            <a:ext cx="3022600" cy="1282700"/>
          </a:xfrm>
          <a:prstGeom prst="rightArrow">
            <a:avLst>
              <a:gd name="adj1" fmla="val 63238"/>
              <a:gd name="adj2" fmla="val 4194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Transformation linéaire</a:t>
            </a:r>
          </a:p>
        </p:txBody>
      </p:sp>
      <p:sp>
        <p:nvSpPr>
          <p:cNvPr id="513" name="(fmax, gmax) = (255, 255)"/>
          <p:cNvSpPr/>
          <p:nvPr/>
        </p:nvSpPr>
        <p:spPr>
          <a:xfrm>
            <a:off x="4508500" y="7677150"/>
            <a:ext cx="2862428" cy="5207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f</a:t>
            </a:r>
            <a:r>
              <a:rPr baseline="-31000"/>
              <a:t>max</a:t>
            </a:r>
            <a:r>
              <a:t>, </a:t>
            </a:r>
            <a:r>
              <a:rPr i="1"/>
              <a:t>g</a:t>
            </a:r>
            <a:r>
              <a:rPr baseline="-31000"/>
              <a:t>max</a:t>
            </a:r>
            <a:r>
              <a:t>) = (255, 255)</a:t>
            </a:r>
          </a:p>
        </p:txBody>
      </p:sp>
      <p:sp>
        <p:nvSpPr>
          <p:cNvPr id="514" name="(fmin, gmin) = (0, 0)"/>
          <p:cNvSpPr/>
          <p:nvPr/>
        </p:nvSpPr>
        <p:spPr>
          <a:xfrm>
            <a:off x="4515346" y="7115175"/>
            <a:ext cx="2247405" cy="5207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f</a:t>
            </a:r>
            <a:r>
              <a:rPr baseline="-31000"/>
              <a:t>min</a:t>
            </a:r>
            <a:r>
              <a:t>, </a:t>
            </a:r>
            <a:r>
              <a:rPr i="1"/>
              <a:t>g</a:t>
            </a:r>
            <a:r>
              <a:rPr baseline="-31000"/>
              <a:t>min</a:t>
            </a:r>
            <a:r>
              <a:t>) = (0, 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1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13"/>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508"/>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506"/>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6"/>
      <p:bldP build="whole" bldLvl="1" animBg="1" rev="0" advAuto="0" spid="512" grpId="1"/>
      <p:bldP build="whole" bldLvl="1" animBg="1" rev="0" advAuto="0" spid="513" grpId="3"/>
      <p:bldP build="whole" bldLvl="1" animBg="1" rev="0" advAuto="0" spid="514" grpId="4"/>
      <p:bldP build="whole" bldLvl="1" animBg="1" rev="0" advAuto="0" spid="508" grpId="5"/>
      <p:bldP build="whole" bldLvl="1" animBg="1" rev="0" advAuto="0" spid="511" grpId="2"/>
      <p:bldP build="whole" bldLvl="1" animBg="1" rev="0" advAuto="0" spid="510" grpId="7"/>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6" name="Inspiré de DIP2 Inspiré de DIP2 " descr="Inspiré de DIP2 Inspiré de DIP2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17" name="Transformation linéaire par morceaux…"/>
          <p:cNvSpPr txBox="1"/>
          <p:nvPr>
            <p:ph type="body" idx="1"/>
          </p:nvPr>
        </p:nvSpPr>
        <p:spPr>
          <a:prstGeom prst="rect">
            <a:avLst/>
          </a:prstGeom>
        </p:spPr>
        <p:txBody>
          <a:bodyPr/>
          <a:lstStyle/>
          <a:p>
            <a:pPr>
              <a:buAutoNum type="arabicPeriod" startAt="4"/>
            </a:pPr>
            <a:r>
              <a:t>Transformation linéaire par morceaux</a:t>
            </a:r>
          </a:p>
          <a:p>
            <a:pPr lvl="2">
              <a:buBlip>
                <a:blip r:embed="rId3"/>
              </a:buBlip>
            </a:pPr>
            <a:r>
              <a:t>Cas fréquent</a:t>
            </a:r>
          </a:p>
        </p:txBody>
      </p:sp>
      <p:sp>
        <p:nvSpPr>
          <p:cNvPr id="5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9" name="Rehaussement du contraste"/>
          <p:cNvSpPr txBox="1"/>
          <p:nvPr>
            <p:ph type="title"/>
          </p:nvPr>
        </p:nvSpPr>
        <p:spPr>
          <a:prstGeom prst="rect">
            <a:avLst/>
          </a:prstGeom>
        </p:spPr>
        <p:txBody>
          <a:bodyPr/>
          <a:lstStyle/>
          <a:p>
            <a:pPr/>
            <a:r>
              <a:t>Rehaussement du contraste</a:t>
            </a:r>
          </a:p>
        </p:txBody>
      </p:sp>
      <p:pic>
        <p:nvPicPr>
          <p:cNvPr id="520" name="droppedImage.tiff" descr="droppedImage.tiff"/>
          <p:cNvPicPr>
            <a:picLocks noChangeAspect="0"/>
          </p:cNvPicPr>
          <p:nvPr/>
        </p:nvPicPr>
        <p:blipFill>
          <a:blip r:embed="rId4">
            <a:extLst/>
          </a:blip>
          <a:stretch>
            <a:fillRect/>
          </a:stretch>
        </p:blipFill>
        <p:spPr>
          <a:xfrm>
            <a:off x="723900" y="3048000"/>
            <a:ext cx="2900523" cy="2946400"/>
          </a:xfrm>
          <a:prstGeom prst="rect">
            <a:avLst/>
          </a:prstGeom>
        </p:spPr>
      </p:pic>
      <p:pic>
        <p:nvPicPr>
          <p:cNvPr id="521" name="droppedImage.tiff" descr="droppedImage.tiff"/>
          <p:cNvPicPr>
            <a:picLocks noChangeAspect="0"/>
          </p:cNvPicPr>
          <p:nvPr/>
        </p:nvPicPr>
        <p:blipFill>
          <a:blip r:embed="rId5">
            <a:extLst/>
          </a:blip>
          <a:stretch>
            <a:fillRect/>
          </a:stretch>
        </p:blipFill>
        <p:spPr>
          <a:xfrm>
            <a:off x="9550400" y="2832100"/>
            <a:ext cx="2897823" cy="2959100"/>
          </a:xfrm>
          <a:prstGeom prst="rect">
            <a:avLst/>
          </a:prstGeom>
        </p:spPr>
      </p:pic>
      <p:grpSp>
        <p:nvGrpSpPr>
          <p:cNvPr id="536" name="Group"/>
          <p:cNvGrpSpPr/>
          <p:nvPr/>
        </p:nvGrpSpPr>
        <p:grpSpPr>
          <a:xfrm>
            <a:off x="4205782" y="4381500"/>
            <a:ext cx="4914901" cy="4368800"/>
            <a:chOff x="-51466" y="-114300"/>
            <a:chExt cx="4914900" cy="4368800"/>
          </a:xfrm>
        </p:grpSpPr>
        <p:pic>
          <p:nvPicPr>
            <p:cNvPr id="522" name="Rectangle Rectangle" descr="Rectangle Rectangle"/>
            <p:cNvPicPr>
              <a:picLocks noChangeAspect="0"/>
            </p:cNvPicPr>
            <p:nvPr/>
          </p:nvPicPr>
          <p:blipFill>
            <a:blip r:embed="rId6">
              <a:extLst/>
            </a:blip>
            <a:stretch>
              <a:fillRect/>
            </a:stretch>
          </p:blipFill>
          <p:spPr>
            <a:xfrm>
              <a:off x="-51467" y="-114300"/>
              <a:ext cx="4914901" cy="4368800"/>
            </a:xfrm>
            <a:prstGeom prst="rect">
              <a:avLst/>
            </a:prstGeom>
            <a:effectLst/>
          </p:spPr>
        </p:pic>
        <p:sp>
          <p:nvSpPr>
            <p:cNvPr id="523" name="Line"/>
            <p:cNvSpPr/>
            <p:nvPr/>
          </p:nvSpPr>
          <p:spPr>
            <a:xfrm>
              <a:off x="649176" y="241656"/>
              <a:ext cx="3924301" cy="3479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25400" cap="flat">
              <a:solidFill>
                <a:srgbClr val="000000"/>
              </a:solidFill>
              <a:prstDash val="solid"/>
              <a:round/>
              <a:headEnd type="stealth" w="med" len="med"/>
              <a:tailEnd type="stealth" w="med" len="me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524" name="Line"/>
            <p:cNvSpPr/>
            <p:nvPr/>
          </p:nvSpPr>
          <p:spPr>
            <a:xfrm>
              <a:off x="627515" y="893771"/>
              <a:ext cx="3363623" cy="2837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199" y="18370"/>
                  </a:lnTo>
                  <a:lnTo>
                    <a:pt x="13564" y="3991"/>
                  </a:lnTo>
                  <a:lnTo>
                    <a:pt x="21600" y="0"/>
                  </a:lnTo>
                </a:path>
              </a:pathLst>
            </a:custGeom>
            <a:noFill/>
            <a:ln w="25400" cap="flat">
              <a:solidFill>
                <a:srgbClr val="000000"/>
              </a:solidFill>
              <a:prstDash val="solid"/>
              <a:round/>
              <a:headEnd type="oval" w="med" len="med"/>
              <a:tailEnd type="oval" w="med" len="me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525" name="(0, 0)"/>
            <p:cNvSpPr/>
            <p:nvPr/>
          </p:nvSpPr>
          <p:spPr>
            <a:xfrm>
              <a:off x="304453" y="3715220"/>
              <a:ext cx="787401"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t>(0, 0)</a:t>
              </a:r>
            </a:p>
          </p:txBody>
        </p:sp>
        <p:sp>
          <p:nvSpPr>
            <p:cNvPr id="526" name="(255, 255)"/>
            <p:cNvSpPr/>
            <p:nvPr/>
          </p:nvSpPr>
          <p:spPr>
            <a:xfrm>
              <a:off x="3270441" y="298027"/>
              <a:ext cx="13335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t>(255, 255)</a:t>
              </a:r>
            </a:p>
          </p:txBody>
        </p:sp>
        <p:sp>
          <p:nvSpPr>
            <p:cNvPr id="527" name="Circle"/>
            <p:cNvSpPr/>
            <p:nvPr/>
          </p:nvSpPr>
          <p:spPr>
            <a:xfrm>
              <a:off x="1856226" y="3248763"/>
              <a:ext cx="101601" cy="101601"/>
            </a:xfrm>
            <a:prstGeom prst="ellipse">
              <a:avLst/>
            </a:prstGeom>
            <a:solidFill>
              <a:srgbClr val="000000"/>
            </a:solidFill>
            <a:ln w="76200" cap="flat">
              <a:noFill/>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528" name="Circle"/>
            <p:cNvSpPr/>
            <p:nvPr/>
          </p:nvSpPr>
          <p:spPr>
            <a:xfrm>
              <a:off x="2693711" y="1377121"/>
              <a:ext cx="101601" cy="101601"/>
            </a:xfrm>
            <a:prstGeom prst="ellipse">
              <a:avLst/>
            </a:prstGeom>
            <a:solidFill>
              <a:srgbClr val="000000"/>
            </a:solidFill>
            <a:ln w="76200" cap="flat">
              <a:noFill/>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529" name=": n.g. original"/>
            <p:cNvSpPr/>
            <p:nvPr/>
          </p:nvSpPr>
          <p:spPr>
            <a:xfrm>
              <a:off x="2806912" y="3676731"/>
              <a:ext cx="1765301"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i="1">
                  <a:solidFill>
                    <a:srgbClr val="232A32"/>
                  </a:solidFill>
                </a:defRPr>
              </a:pPr>
              <a14:m>
                <m:oMath>
                  <m:r>
                    <a:rPr xmlns:a="http://schemas.openxmlformats.org/drawingml/2006/main" sz="2000" i="1">
                      <a:solidFill>
                        <a:srgbClr val="232A32"/>
                      </a:solidFill>
                      <a:latin typeface="Cambria Math" panose="02040503050406030204" pitchFamily="18" charset="0"/>
                    </a:rPr>
                    <m:t>f</m:t>
                  </m:r>
                </m:oMath>
              </a14:m>
              <a:r>
                <a:rPr i="0"/>
                <a:t> : n.g. original</a:t>
              </a:r>
            </a:p>
          </p:txBody>
        </p:sp>
        <p:sp>
          <p:nvSpPr>
            <p:cNvPr id="530" name=": n.g. transformé"/>
            <p:cNvSpPr/>
            <p:nvPr/>
          </p:nvSpPr>
          <p:spPr>
            <a:xfrm rot="16200000">
              <a:off x="-679450" y="834919"/>
              <a:ext cx="2082800"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i="1">
                  <a:solidFill>
                    <a:srgbClr val="232A32"/>
                  </a:solidFill>
                </a:defRPr>
              </a:pPr>
              <a14:m>
                <m:oMath>
                  <m:r>
                    <a:rPr xmlns:a="http://schemas.openxmlformats.org/drawingml/2006/main" sz="2000" i="1">
                      <a:solidFill>
                        <a:srgbClr val="232A32"/>
                      </a:solidFill>
                      <a:latin typeface="Cambria Math" panose="02040503050406030204" pitchFamily="18" charset="0"/>
                    </a:rPr>
                    <m:t>g</m:t>
                  </m:r>
                </m:oMath>
              </a14:m>
              <a:r>
                <a:rPr i="0"/>
                <a:t> : n.g. transformé</a:t>
              </a:r>
            </a:p>
          </p:txBody>
        </p:sp>
        <p:sp>
          <p:nvSpPr>
            <p:cNvPr id="531" name="T2"/>
            <p:cNvSpPr txBox="1"/>
            <p:nvPr/>
          </p:nvSpPr>
          <p:spPr>
            <a:xfrm>
              <a:off x="1939706" y="2024278"/>
              <a:ext cx="737891" cy="455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14:m>
                <m:oMathPara>
                  <m:oMathParaPr>
                    <m:jc m:val="left"/>
                  </m:oMathParaPr>
                  <m:oMath>
                    <m:sSub>
                      <m:e>
                        <m:r>
                          <a:rPr xmlns:a="http://schemas.openxmlformats.org/drawingml/2006/main" sz="2050" i="1">
                            <a:solidFill>
                              <a:srgbClr val="222222"/>
                            </a:solidFill>
                            <a:latin typeface="Cambria Math" panose="02040503050406030204" pitchFamily="18" charset="0"/>
                          </a:rPr>
                          <m:t>T</m:t>
                        </m:r>
                      </m:e>
                      <m:sub>
                        <m:r>
                          <a:rPr xmlns:a="http://schemas.openxmlformats.org/drawingml/2006/main" sz="2050" i="1">
                            <a:solidFill>
                              <a:srgbClr val="222222"/>
                            </a:solidFill>
                            <a:latin typeface="Cambria Math" panose="02040503050406030204" pitchFamily="18" charset="0"/>
                          </a:rPr>
                          <m:t>2</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oMath>
                </m:oMathPara>
              </a14:m>
            </a:p>
          </p:txBody>
        </p:sp>
        <p:sp>
          <p:nvSpPr>
            <p:cNvPr id="532" name="T3"/>
            <p:cNvSpPr txBox="1"/>
            <p:nvPr/>
          </p:nvSpPr>
          <p:spPr>
            <a:xfrm>
              <a:off x="2964089" y="967974"/>
              <a:ext cx="737891" cy="457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14:m>
                <m:oMathPara>
                  <m:oMathParaPr>
                    <m:jc m:val="left"/>
                  </m:oMathParaPr>
                  <m:oMath>
                    <m:sSub>
                      <m:e>
                        <m:r>
                          <a:rPr xmlns:a="http://schemas.openxmlformats.org/drawingml/2006/main" sz="2050" i="1">
                            <a:solidFill>
                              <a:srgbClr val="222222"/>
                            </a:solidFill>
                            <a:latin typeface="Cambria Math" panose="02040503050406030204" pitchFamily="18" charset="0"/>
                          </a:rPr>
                          <m:t>T</m:t>
                        </m:r>
                      </m:e>
                      <m:sub>
                        <m:r>
                          <a:rPr xmlns:a="http://schemas.openxmlformats.org/drawingml/2006/main" sz="2050" i="1">
                            <a:solidFill>
                              <a:srgbClr val="222222"/>
                            </a:solidFill>
                            <a:latin typeface="Cambria Math" panose="02040503050406030204" pitchFamily="18" charset="0"/>
                          </a:rPr>
                          <m:t>3</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oMath>
                </m:oMathPara>
              </a14:m>
            </a:p>
          </p:txBody>
        </p:sp>
        <p:sp>
          <p:nvSpPr>
            <p:cNvPr id="533" name="T1"/>
            <p:cNvSpPr txBox="1"/>
            <p:nvPr/>
          </p:nvSpPr>
          <p:spPr>
            <a:xfrm>
              <a:off x="1099599" y="3249212"/>
              <a:ext cx="737891" cy="455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14:m>
                <m:oMathPara>
                  <m:oMathParaPr>
                    <m:jc m:val="left"/>
                  </m:oMathParaPr>
                  <m:oMath>
                    <m:sSub>
                      <m:e>
                        <m:r>
                          <a:rPr xmlns:a="http://schemas.openxmlformats.org/drawingml/2006/main" sz="2050" i="1">
                            <a:solidFill>
                              <a:srgbClr val="222222"/>
                            </a:solidFill>
                            <a:latin typeface="Cambria Math" panose="02040503050406030204" pitchFamily="18" charset="0"/>
                          </a:rPr>
                          <m:t>T</m:t>
                        </m:r>
                      </m:e>
                      <m:sub>
                        <m:r>
                          <a:rPr xmlns:a="http://schemas.openxmlformats.org/drawingml/2006/main" sz="2050" i="1">
                            <a:solidFill>
                              <a:srgbClr val="222222"/>
                            </a:solidFill>
                            <a:latin typeface="Cambria Math" panose="02040503050406030204" pitchFamily="18" charset="0"/>
                          </a:rPr>
                          <m:t>1</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oMath>
                </m:oMathPara>
              </a14:m>
            </a:p>
          </p:txBody>
        </p:sp>
        <p:sp>
          <p:nvSpPr>
            <p:cNvPr id="534" name="Equation"/>
            <p:cNvSpPr txBox="1"/>
            <p:nvPr/>
          </p:nvSpPr>
          <p:spPr>
            <a:xfrm>
              <a:off x="1839012" y="1304078"/>
              <a:ext cx="685923" cy="247688"/>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2</m:t>
                        </m:r>
                      </m:sub>
                    </m:sSub>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g</m:t>
                        </m:r>
                      </m:e>
                      <m:sub>
                        <m:r>
                          <a:rPr xmlns:a="http://schemas.openxmlformats.org/drawingml/2006/main" sz="2100" i="1">
                            <a:solidFill>
                              <a:srgbClr val="222222"/>
                            </a:solidFill>
                            <a:latin typeface="Cambria Math" panose="02040503050406030204" pitchFamily="18" charset="0"/>
                          </a:rPr>
                          <m:t>2</m:t>
                        </m:r>
                      </m:sub>
                    </m:sSub>
                    <m:r>
                      <a:rPr xmlns:a="http://schemas.openxmlformats.org/drawingml/2006/main" sz="2100" i="1">
                        <a:solidFill>
                          <a:srgbClr val="222222"/>
                        </a:solidFill>
                        <a:latin typeface="Cambria Math" panose="02040503050406030204" pitchFamily="18" charset="0"/>
                      </a:rPr>
                      <m:t>)</m:t>
                    </m:r>
                  </m:oMath>
                </m:oMathPara>
              </a14:m>
              <a:endParaRPr sz="2100">
                <a:solidFill>
                  <a:srgbClr val="232323"/>
                </a:solidFill>
              </a:endParaRPr>
            </a:p>
          </p:txBody>
        </p:sp>
        <p:sp>
          <p:nvSpPr>
            <p:cNvPr id="535" name="Equation"/>
            <p:cNvSpPr txBox="1"/>
            <p:nvPr/>
          </p:nvSpPr>
          <p:spPr>
            <a:xfrm>
              <a:off x="2205954" y="3239310"/>
              <a:ext cx="749785" cy="271277"/>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300" i="1">
                        <a:solidFill>
                          <a:srgbClr val="222222"/>
                        </a:solidFill>
                        <a:latin typeface="Cambria Math" panose="02040503050406030204" pitchFamily="18" charset="0"/>
                      </a:rPr>
                      <m:t>(</m:t>
                    </m:r>
                    <m:sSub>
                      <m:e>
                        <m:r>
                          <a:rPr xmlns:a="http://schemas.openxmlformats.org/drawingml/2006/main" sz="2300" i="1">
                            <a:solidFill>
                              <a:srgbClr val="222222"/>
                            </a:solidFill>
                            <a:latin typeface="Cambria Math" panose="02040503050406030204" pitchFamily="18" charset="0"/>
                          </a:rPr>
                          <m:t>f</m:t>
                        </m:r>
                      </m:e>
                      <m:sub>
                        <m:r>
                          <a:rPr xmlns:a="http://schemas.openxmlformats.org/drawingml/2006/main" sz="2300" i="1">
                            <a:solidFill>
                              <a:srgbClr val="222222"/>
                            </a:solidFill>
                            <a:latin typeface="Cambria Math" panose="02040503050406030204" pitchFamily="18" charset="0"/>
                          </a:rPr>
                          <m:t>1</m:t>
                        </m:r>
                      </m:sub>
                    </m:sSub>
                    <m:r>
                      <a:rPr xmlns:a="http://schemas.openxmlformats.org/drawingml/2006/main" sz="2300" i="1">
                        <a:solidFill>
                          <a:srgbClr val="222222"/>
                        </a:solidFill>
                        <a:latin typeface="Cambria Math" panose="02040503050406030204" pitchFamily="18" charset="0"/>
                      </a:rPr>
                      <m:t>,</m:t>
                    </m:r>
                    <m:sSub>
                      <m:e>
                        <m:r>
                          <a:rPr xmlns:a="http://schemas.openxmlformats.org/drawingml/2006/main" sz="2300" i="1">
                            <a:solidFill>
                              <a:srgbClr val="222222"/>
                            </a:solidFill>
                            <a:latin typeface="Cambria Math" panose="02040503050406030204" pitchFamily="18" charset="0"/>
                          </a:rPr>
                          <m:t>g</m:t>
                        </m:r>
                      </m:e>
                      <m:sub>
                        <m:r>
                          <a:rPr xmlns:a="http://schemas.openxmlformats.org/drawingml/2006/main" sz="2300" i="1">
                            <a:solidFill>
                              <a:srgbClr val="222222"/>
                            </a:solidFill>
                            <a:latin typeface="Cambria Math" panose="02040503050406030204" pitchFamily="18" charset="0"/>
                          </a:rPr>
                          <m:t>1</m:t>
                        </m:r>
                      </m:sub>
                    </m:sSub>
                    <m:r>
                      <a:rPr xmlns:a="http://schemas.openxmlformats.org/drawingml/2006/main" sz="2300" i="1">
                        <a:solidFill>
                          <a:srgbClr val="222222"/>
                        </a:solidFill>
                        <a:latin typeface="Cambria Math" panose="02040503050406030204" pitchFamily="18" charset="0"/>
                      </a:rPr>
                      <m:t>)</m:t>
                    </m:r>
                  </m:oMath>
                </m:oMathPara>
              </a14:m>
              <a:endParaRPr sz="2300">
                <a:solidFill>
                  <a:srgbClr val="232323"/>
                </a:solidFill>
              </a:endParaRPr>
            </a:p>
          </p:txBody>
        </p:sp>
      </p:grpSp>
      <p:sp>
        <p:nvSpPr>
          <p:cNvPr id="537" name="Transformation linéaire"/>
          <p:cNvSpPr/>
          <p:nvPr/>
        </p:nvSpPr>
        <p:spPr>
          <a:xfrm>
            <a:off x="5054600" y="2870200"/>
            <a:ext cx="3022600" cy="1282700"/>
          </a:xfrm>
          <a:prstGeom prst="rightArrow">
            <a:avLst>
              <a:gd name="adj1" fmla="val 63238"/>
              <a:gd name="adj2" fmla="val 4194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Transformation linéaire</a:t>
            </a:r>
          </a:p>
        </p:txBody>
      </p:sp>
      <p:pic>
        <p:nvPicPr>
          <p:cNvPr id="538" name="untitled.png" descr="untitled.png"/>
          <p:cNvPicPr>
            <a:picLocks noChangeAspect="0"/>
          </p:cNvPicPr>
          <p:nvPr/>
        </p:nvPicPr>
        <p:blipFill>
          <a:blip r:embed="rId7">
            <a:extLst/>
          </a:blip>
          <a:stretch>
            <a:fillRect/>
          </a:stretch>
        </p:blipFill>
        <p:spPr>
          <a:xfrm>
            <a:off x="310874" y="6767453"/>
            <a:ext cx="3721101" cy="1717794"/>
          </a:xfrm>
          <a:prstGeom prst="rect">
            <a:avLst/>
          </a:prstGeom>
        </p:spPr>
      </p:pic>
      <p:pic>
        <p:nvPicPr>
          <p:cNvPr id="539" name="untitled.png" descr="untitled.png"/>
          <p:cNvPicPr>
            <a:picLocks noChangeAspect="0"/>
          </p:cNvPicPr>
          <p:nvPr/>
        </p:nvPicPr>
        <p:blipFill>
          <a:blip r:embed="rId8">
            <a:extLst/>
          </a:blip>
          <a:stretch>
            <a:fillRect/>
          </a:stretch>
        </p:blipFill>
        <p:spPr>
          <a:xfrm>
            <a:off x="9135164" y="6770275"/>
            <a:ext cx="3713371" cy="1714501"/>
          </a:xfrm>
          <a:prstGeom prst="rect">
            <a:avLst/>
          </a:prstGeom>
        </p:spPr>
      </p:pic>
      <p:sp>
        <p:nvSpPr>
          <p:cNvPr id="540" name="Equation"/>
          <p:cNvSpPr txBox="1"/>
          <p:nvPr/>
        </p:nvSpPr>
        <p:spPr>
          <a:xfrm>
            <a:off x="10601983" y="7140233"/>
            <a:ext cx="794657" cy="25383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300" i="1">
                      <a:solidFill>
                        <a:srgbClr val="222222"/>
                      </a:solidFill>
                      <a:latin typeface="Cambria Math" panose="02040503050406030204" pitchFamily="18" charset="0"/>
                    </a:rPr>
                    <m:t>g</m:t>
                  </m:r>
                  <m:r>
                    <a:rPr xmlns:a="http://schemas.openxmlformats.org/drawingml/2006/main" sz="2300" i="1">
                      <a:solidFill>
                        <a:srgbClr val="222222"/>
                      </a:solidFill>
                      <a:latin typeface="Cambria Math" panose="02040503050406030204" pitchFamily="18" charset="0"/>
                    </a:rPr>
                    <m:t>[</m:t>
                  </m:r>
                  <m:r>
                    <a:rPr xmlns:a="http://schemas.openxmlformats.org/drawingml/2006/main" sz="2300" i="1">
                      <a:solidFill>
                        <a:srgbClr val="222222"/>
                      </a:solidFill>
                      <a:latin typeface="Cambria Math" panose="02040503050406030204" pitchFamily="18" charset="0"/>
                    </a:rPr>
                    <m:t>m</m:t>
                  </m:r>
                  <m:r>
                    <a:rPr xmlns:a="http://schemas.openxmlformats.org/drawingml/2006/main" sz="2300" i="1">
                      <a:solidFill>
                        <a:srgbClr val="222222"/>
                      </a:solidFill>
                      <a:latin typeface="Cambria Math" panose="02040503050406030204" pitchFamily="18" charset="0"/>
                    </a:rPr>
                    <m:t>,</m:t>
                  </m:r>
                  <m:r>
                    <a:rPr xmlns:a="http://schemas.openxmlformats.org/drawingml/2006/main" sz="2300" i="1">
                      <a:solidFill>
                        <a:srgbClr val="222222"/>
                      </a:solidFill>
                      <a:latin typeface="Cambria Math" panose="02040503050406030204" pitchFamily="18" charset="0"/>
                    </a:rPr>
                    <m:t>n</m:t>
                  </m:r>
                  <m:r>
                    <a:rPr xmlns:a="http://schemas.openxmlformats.org/drawingml/2006/main" sz="2300" i="1">
                      <a:solidFill>
                        <a:srgbClr val="222222"/>
                      </a:solidFill>
                      <a:latin typeface="Cambria Math" panose="02040503050406030204" pitchFamily="18" charset="0"/>
                    </a:rPr>
                    <m:t>]</m:t>
                  </m:r>
                </m:oMath>
              </m:oMathPara>
            </a14:m>
            <a:endParaRPr sz="2300">
              <a:solidFill>
                <a:srgbClr val="232323"/>
              </a:solidFill>
            </a:endParaRPr>
          </a:p>
        </p:txBody>
      </p:sp>
      <p:sp>
        <p:nvSpPr>
          <p:cNvPr id="541" name="Equation"/>
          <p:cNvSpPr txBox="1"/>
          <p:nvPr/>
        </p:nvSpPr>
        <p:spPr>
          <a:xfrm>
            <a:off x="872112" y="7154629"/>
            <a:ext cx="717520"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f</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3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2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3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6" grpId="1"/>
      <p:bldP build="whole" bldLvl="1" animBg="1" rev="0" advAuto="0" spid="539" grpId="4"/>
      <p:bldP build="whole" bldLvl="1" animBg="1" rev="0" advAuto="0" spid="521" grpId="3"/>
      <p:bldP build="whole" bldLvl="1" animBg="1" rev="0" advAuto="0" spid="537" grpId="2"/>
      <p:bldP build="whole" bldLvl="1" animBg="1" rev="0" advAuto="0" spid="540" grpId="5"/>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Opérations ponctuelles…"/>
          <p:cNvSpPr txBox="1"/>
          <p:nvPr>
            <p:ph type="body" idx="1"/>
          </p:nvPr>
        </p:nvSpPr>
        <p:spPr>
          <a:prstGeom prst="rect">
            <a:avLst/>
          </a:prstGeom>
        </p:spPr>
        <p:txBody>
          <a:bodyPr/>
          <a:lstStyle/>
          <a:p>
            <a:pPr/>
            <a:r>
              <a:t>Opérations ponctuelles</a:t>
            </a:r>
          </a:p>
          <a:p>
            <a:pPr/>
            <a:r>
              <a:t>Histogramme</a:t>
            </a:r>
          </a:p>
        </p:txBody>
      </p:sp>
      <p:sp>
        <p:nvSpPr>
          <p:cNvPr id="87" name="Slide Number"/>
          <p:cNvSpPr txBox="1"/>
          <p:nvPr>
            <p:ph type="sldNum" sz="quarter" idx="2"/>
          </p:nvPr>
        </p:nvSpPr>
        <p:spPr>
          <a:xfrm>
            <a:off x="6395337"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3"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44" name="Transformation linéaire par morceaux"/>
          <p:cNvSpPr txBox="1"/>
          <p:nvPr>
            <p:ph type="body" idx="1"/>
          </p:nvPr>
        </p:nvSpPr>
        <p:spPr>
          <a:prstGeom prst="rect">
            <a:avLst/>
          </a:prstGeom>
        </p:spPr>
        <p:txBody>
          <a:bodyPr/>
          <a:lstStyle>
            <a:lvl1pPr>
              <a:buAutoNum type="arabicPeriod" startAt="4"/>
            </a:lvl1pPr>
          </a:lstStyle>
          <a:p>
            <a:pPr/>
            <a:r>
              <a:t>Transformation linéaire par morceaux</a:t>
            </a:r>
          </a:p>
        </p:txBody>
      </p:sp>
      <p:sp>
        <p:nvSpPr>
          <p:cNvPr id="5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6" name="Rehaussement du contraste"/>
          <p:cNvSpPr txBox="1"/>
          <p:nvPr>
            <p:ph type="title"/>
          </p:nvPr>
        </p:nvSpPr>
        <p:spPr>
          <a:prstGeom prst="rect">
            <a:avLst/>
          </a:prstGeom>
        </p:spPr>
        <p:txBody>
          <a:bodyPr/>
          <a:lstStyle/>
          <a:p>
            <a:pPr/>
            <a:r>
              <a:t>Rehaussement du contraste</a:t>
            </a:r>
          </a:p>
        </p:txBody>
      </p:sp>
      <p:graphicFrame>
        <p:nvGraphicFramePr>
          <p:cNvPr id="547" name="Tableau sans nom"/>
          <p:cNvGraphicFramePr/>
          <p:nvPr/>
        </p:nvGraphicFramePr>
        <p:xfrm>
          <a:off x="8175412" y="3603705"/>
          <a:ext cx="2075693" cy="4079649"/>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934472"/>
                <a:gridCol w="1141218"/>
              </a:tblGrid>
              <a:tr h="525691">
                <a:tc>
                  <a:txBody>
                    <a:bodyPr/>
                    <a:lstStyle/>
                    <a:p>
                      <a:pPr>
                        <a:spcBef>
                          <a:spcPts val="800"/>
                        </a:spcBef>
                        <a:defRPr sz="2000">
                          <a:sym typeface="Times New Roman"/>
                        </a:defRPr>
                      </a:pPr>
                      <a:r>
                        <a:rPr i="1" spc="100">
                          <a:latin typeface="+mj-lt"/>
                          <a:ea typeface="+mj-ea"/>
                          <a:cs typeface="+mj-cs"/>
                          <a:sym typeface="Times Roman"/>
                        </a:rPr>
                        <a:t>f </a:t>
                      </a:r>
                    </a:p>
                  </a:txBody>
                  <a:tcPr marL="50800" marR="50800" marT="50800" marB="50800" anchor="ctr" anchorCtr="0" horzOverflow="overflow"/>
                </a:tc>
                <a:tc>
                  <a:txBody>
                    <a:bodyPr/>
                    <a:lstStyle/>
                    <a:p>
                      <a:pPr>
                        <a:spcBef>
                          <a:spcPts val="800"/>
                        </a:spcBef>
                        <a:defRPr sz="2000">
                          <a:sym typeface="Times New Roman"/>
                        </a:defRPr>
                      </a:pPr>
                      <a:r>
                        <a:rPr i="1" spc="100">
                          <a:latin typeface="+mj-lt"/>
                          <a:ea typeface="+mj-ea"/>
                          <a:cs typeface="+mj-cs"/>
                          <a:sym typeface="Times Roman"/>
                        </a:rPr>
                        <a:t>g</a:t>
                      </a:r>
                      <a:r>
                        <a:rPr spc="100">
                          <a:latin typeface="+mj-lt"/>
                          <a:ea typeface="+mj-ea"/>
                          <a:cs typeface="+mj-cs"/>
                          <a:sym typeface="Times Roman"/>
                        </a:rPr>
                        <a:t> = </a:t>
                      </a:r>
                      <a:r>
                        <a:rPr i="1" spc="100">
                          <a:latin typeface="+mj-lt"/>
                          <a:ea typeface="+mj-ea"/>
                          <a:cs typeface="+mj-cs"/>
                          <a:sym typeface="Times Roman"/>
                        </a:rPr>
                        <a:t>T</a:t>
                      </a:r>
                      <a:r>
                        <a:rPr spc="100">
                          <a:latin typeface="+mj-lt"/>
                          <a:ea typeface="+mj-ea"/>
                          <a:cs typeface="+mj-cs"/>
                          <a:sym typeface="Times Roman"/>
                        </a:rPr>
                        <a:t>(</a:t>
                      </a:r>
                      <a:r>
                        <a:rPr i="1" spc="100">
                          <a:latin typeface="+mj-lt"/>
                          <a:ea typeface="+mj-ea"/>
                          <a:cs typeface="+mj-cs"/>
                          <a:sym typeface="Times Roman"/>
                        </a:rPr>
                        <a:t>f</a:t>
                      </a:r>
                      <a:r>
                        <a:rPr spc="100">
                          <a:latin typeface="+mj-lt"/>
                          <a:ea typeface="+mj-ea"/>
                          <a:cs typeface="+mj-cs"/>
                          <a:sym typeface="Times Roman"/>
                        </a:rPr>
                        <a:t>)</a:t>
                      </a:r>
                    </a:p>
                  </a:txBody>
                  <a:tcPr marL="50800" marR="50800" marT="50800" marB="50800" anchor="ctr" anchorCtr="0" horzOverflow="overflow"/>
                </a:tc>
              </a:tr>
              <a:tr h="513232">
                <a:tc>
                  <a:txBody>
                    <a:bodyPr/>
                    <a:lstStyle/>
                    <a:p>
                      <a:pPr>
                        <a:spcBef>
                          <a:spcPts val="800"/>
                        </a:spcBef>
                        <a:defRPr sz="1800">
                          <a:solidFill>
                            <a:srgbClr val="000000"/>
                          </a:solidFill>
                        </a:defRPr>
                      </a:pPr>
                      <a:r>
                        <a:rPr sz="2000">
                          <a:solidFill>
                            <a:srgbClr val="232323"/>
                          </a:solidFill>
                          <a:sym typeface="Times New Roman"/>
                        </a:rPr>
                        <a:t>0</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tc>
              </a:tr>
              <a:tr h="513232">
                <a:tc>
                  <a:txBody>
                    <a:bodyPr/>
                    <a:lstStyle/>
                    <a:p>
                      <a:pPr>
                        <a:spcBef>
                          <a:spcPts val="800"/>
                        </a:spcBef>
                        <a:defRPr sz="1800">
                          <a:solidFill>
                            <a:srgbClr val="000000"/>
                          </a:solidFill>
                        </a:defRPr>
                      </a:pPr>
                      <a:r>
                        <a:rPr sz="2000">
                          <a:solidFill>
                            <a:srgbClr val="232323"/>
                          </a:solidFill>
                          <a:sym typeface="Times New Roman"/>
                        </a:rPr>
                        <a:t>1</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0.8</a:t>
                      </a:r>
                    </a:p>
                  </a:txBody>
                  <a:tcPr marL="63500" marR="63500" marT="63500" marB="63500" anchor="ctr" anchorCtr="0" horzOverflow="overflow"/>
                </a:tc>
              </a:tr>
              <a:tr h="513232">
                <a:tc>
                  <a:txBody>
                    <a:bodyPr/>
                    <a:lstStyle/>
                    <a:p>
                      <a:pPr>
                        <a:spcBef>
                          <a:spcPts val="800"/>
                        </a:spcBef>
                        <a:defRPr sz="1800">
                          <a:solidFill>
                            <a:srgbClr val="000000"/>
                          </a:solidFill>
                        </a:defRPr>
                      </a:pPr>
                      <a:r>
                        <a:rPr sz="2000">
                          <a:solidFill>
                            <a:srgbClr val="232323"/>
                          </a:solidFill>
                          <a:sym typeface="Times New Roman"/>
                        </a:rPr>
                        <a:t>2</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1.7</a:t>
                      </a:r>
                    </a:p>
                  </a:txBody>
                  <a:tcPr marL="63500" marR="63500" marT="63500" marB="63500" anchor="ctr" anchorCtr="0" horzOverflow="overflow"/>
                </a:tc>
              </a:tr>
              <a:tr h="513232">
                <a:tc>
                  <a:txBody>
                    <a:bodyPr/>
                    <a:lstStyle/>
                    <a:p>
                      <a:pPr>
                        <a:spcBef>
                          <a:spcPts val="800"/>
                        </a:spcBef>
                        <a:defRPr sz="1800">
                          <a:solidFill>
                            <a:srgbClr val="000000"/>
                          </a:solidFill>
                        </a:defRPr>
                      </a:pPr>
                      <a:r>
                        <a:rPr sz="2000">
                          <a:solidFill>
                            <a:srgbClr val="232323"/>
                          </a:solidFill>
                          <a:sym typeface="Times New Roman"/>
                        </a:rPr>
                        <a:t>3</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2.5</a:t>
                      </a:r>
                    </a:p>
                  </a:txBody>
                  <a:tcPr marL="63500" marR="63500" marT="63500" marB="63500" anchor="ctr" anchorCtr="0" horzOverflow="overflow"/>
                </a:tc>
              </a:tr>
              <a:tr h="485744">
                <a:tc>
                  <a:txBody>
                    <a:bodyPr/>
                    <a:lstStyle/>
                    <a:p>
                      <a:pPr>
                        <a:spcBef>
                          <a:spcPts val="800"/>
                        </a:spcBef>
                        <a:defRPr sz="1800">
                          <a:solidFill>
                            <a:srgbClr val="000000"/>
                          </a:solidFill>
                        </a:defRPr>
                      </a:pPr>
                      <a:r>
                        <a:rPr sz="2000">
                          <a:solidFill>
                            <a:srgbClr val="232323"/>
                          </a:solidFill>
                          <a:sym typeface="Times New Roman"/>
                        </a:rPr>
                        <a:t>⁝</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a:t>
                      </a:r>
                    </a:p>
                  </a:txBody>
                  <a:tcPr marL="63500" marR="63500" marT="63500" marB="63500" anchor="ctr" anchorCtr="0" horzOverflow="overflow"/>
                </a:tc>
              </a:tr>
              <a:tr h="513232">
                <a:tc>
                  <a:txBody>
                    <a:bodyPr/>
                    <a:lstStyle/>
                    <a:p>
                      <a:pPr>
                        <a:spcBef>
                          <a:spcPts val="800"/>
                        </a:spcBef>
                        <a:defRPr sz="1800">
                          <a:solidFill>
                            <a:srgbClr val="000000"/>
                          </a:solidFill>
                        </a:defRPr>
                      </a:pPr>
                      <a:r>
                        <a:rPr sz="2000">
                          <a:solidFill>
                            <a:srgbClr val="232323"/>
                          </a:solidFill>
                          <a:sym typeface="Times New Roman"/>
                        </a:rPr>
                        <a:t>254</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254.8</a:t>
                      </a:r>
                    </a:p>
                  </a:txBody>
                  <a:tcPr marL="63500" marR="63500" marT="63500" marB="63500" anchor="ctr" anchorCtr="0" horzOverflow="overflow"/>
                </a:tc>
              </a:tr>
              <a:tr h="502047">
                <a:tc>
                  <a:txBody>
                    <a:bodyPr/>
                    <a:lstStyle/>
                    <a:p>
                      <a:pPr>
                        <a:spcBef>
                          <a:spcPts val="800"/>
                        </a:spcBef>
                        <a:defRPr sz="1800">
                          <a:solidFill>
                            <a:srgbClr val="000000"/>
                          </a:solidFill>
                        </a:defRPr>
                      </a:pPr>
                      <a:r>
                        <a:rPr sz="2000">
                          <a:solidFill>
                            <a:srgbClr val="232323"/>
                          </a:solidFill>
                          <a:sym typeface="Times New Roman"/>
                        </a:rPr>
                        <a:t>255</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255</a:t>
                      </a:r>
                    </a:p>
                  </a:txBody>
                  <a:tcPr marL="63500" marR="63500" marT="63500" marB="63500" anchor="ctr" anchorCtr="0" horzOverflow="overflow"/>
                </a:tc>
              </a:tr>
            </a:tbl>
          </a:graphicData>
        </a:graphic>
      </p:graphicFrame>
      <p:sp>
        <p:nvSpPr>
          <p:cNvPr id="548" name="Remarque :…"/>
          <p:cNvSpPr/>
          <p:nvPr/>
        </p:nvSpPr>
        <p:spPr>
          <a:xfrm>
            <a:off x="863600" y="2285044"/>
            <a:ext cx="6667500" cy="11195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3"/>
              </a:buBlip>
            </a:pPr>
            <a:r>
              <a:rPr i="1"/>
              <a:t>Remarque</a:t>
            </a:r>
            <a:r>
              <a:t> : </a:t>
            </a:r>
          </a:p>
          <a:p>
            <a:pPr lvl="2" marL="508000" indent="-254000">
              <a:buClr>
                <a:srgbClr val="7F96C4"/>
              </a:buClr>
              <a:buSzPct val="100000"/>
              <a:buChar char="✓"/>
            </a:pPr>
            <a:r>
              <a:t>Pour accélérer (et simplifier) les calculs, on peut utiliser une table de référence (LUT : Look-up table)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1" name="Transformations non linéaires"/>
          <p:cNvSpPr txBox="1"/>
          <p:nvPr>
            <p:ph type="title" idx="4294967295"/>
          </p:nvPr>
        </p:nvSpPr>
        <p:spPr>
          <a:xfrm>
            <a:off x="460586" y="338666"/>
            <a:ext cx="11054081"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Transformations non lin</a:t>
            </a:r>
            <a:r>
              <a:t>éaires</a:t>
            </a:r>
          </a:p>
        </p:txBody>
      </p:sp>
      <p:sp>
        <p:nvSpPr>
          <p:cNvPr id="552" name="Rectangle"/>
          <p:cNvSpPr/>
          <p:nvPr/>
        </p:nvSpPr>
        <p:spPr>
          <a:xfrm>
            <a:off x="1733973" y="2817706"/>
            <a:ext cx="4050454" cy="3467948"/>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553" name="0"/>
          <p:cNvSpPr txBox="1"/>
          <p:nvPr/>
        </p:nvSpPr>
        <p:spPr>
          <a:xfrm>
            <a:off x="1726748" y="628565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554" name="255"/>
          <p:cNvSpPr txBox="1"/>
          <p:nvPr/>
        </p:nvSpPr>
        <p:spPr>
          <a:xfrm>
            <a:off x="5316615" y="6258559"/>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555" name="0"/>
          <p:cNvSpPr txBox="1"/>
          <p:nvPr/>
        </p:nvSpPr>
        <p:spPr>
          <a:xfrm>
            <a:off x="1347441" y="5825066"/>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556" name="255"/>
          <p:cNvSpPr txBox="1"/>
          <p:nvPr/>
        </p:nvSpPr>
        <p:spPr>
          <a:xfrm>
            <a:off x="1117148" y="2749973"/>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557" name="g(x,y)"/>
          <p:cNvSpPr txBox="1"/>
          <p:nvPr/>
        </p:nvSpPr>
        <p:spPr>
          <a:xfrm>
            <a:off x="9685415" y="2980266"/>
            <a:ext cx="726527"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 </a:t>
            </a:r>
          </a:p>
        </p:txBody>
      </p:sp>
      <p:sp>
        <p:nvSpPr>
          <p:cNvPr id="558" name="f(x,y)"/>
          <p:cNvSpPr txBox="1"/>
          <p:nvPr/>
        </p:nvSpPr>
        <p:spPr>
          <a:xfrm>
            <a:off x="6461308" y="3048000"/>
            <a:ext cx="675740" cy="3870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 </a:t>
            </a:r>
          </a:p>
        </p:txBody>
      </p:sp>
      <p:sp>
        <p:nvSpPr>
          <p:cNvPr id="559" name="T(f(x,y))"/>
          <p:cNvSpPr txBox="1"/>
          <p:nvPr/>
        </p:nvSpPr>
        <p:spPr>
          <a:xfrm>
            <a:off x="3284615" y="2293902"/>
            <a:ext cx="1065805"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T(f(x,y))</a:t>
            </a:r>
          </a:p>
        </p:txBody>
      </p:sp>
      <p:sp>
        <p:nvSpPr>
          <p:cNvPr id="560" name="Line"/>
          <p:cNvSpPr/>
          <p:nvPr/>
        </p:nvSpPr>
        <p:spPr>
          <a:xfrm>
            <a:off x="1720426" y="2817706"/>
            <a:ext cx="4064001" cy="345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392" y="13200"/>
                  <a:pt x="2784" y="4814"/>
                  <a:pt x="4824" y="4659"/>
                </a:cubicBezTo>
                <a:cubicBezTo>
                  <a:pt x="6864" y="4504"/>
                  <a:pt x="9444" y="21445"/>
                  <a:pt x="12240" y="20668"/>
                </a:cubicBezTo>
                <a:cubicBezTo>
                  <a:pt x="15036" y="19892"/>
                  <a:pt x="18312" y="9939"/>
                  <a:pt x="21600" y="0"/>
                </a:cubicBezTo>
              </a:path>
            </a:pathLst>
          </a:cu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pic>
        <p:nvPicPr>
          <p:cNvPr id="561" name="image.png" descr="image.png"/>
          <p:cNvPicPr>
            <a:picLocks noChangeAspect="1"/>
          </p:cNvPicPr>
          <p:nvPr/>
        </p:nvPicPr>
        <p:blipFill>
          <a:blip r:embed="rId2">
            <a:extLst/>
          </a:blip>
          <a:stretch>
            <a:fillRect/>
          </a:stretch>
        </p:blipFill>
        <p:spPr>
          <a:xfrm>
            <a:off x="6181795" y="3458915"/>
            <a:ext cx="2869637" cy="2869637"/>
          </a:xfrm>
          <a:prstGeom prst="rect">
            <a:avLst/>
          </a:prstGeom>
          <a:ln w="12700">
            <a:miter lim="400000"/>
          </a:ln>
        </p:spPr>
      </p:pic>
      <p:pic>
        <p:nvPicPr>
          <p:cNvPr id="562" name="image.png" descr="image.png"/>
          <p:cNvPicPr>
            <a:picLocks noChangeAspect="1"/>
          </p:cNvPicPr>
          <p:nvPr/>
        </p:nvPicPr>
        <p:blipFill>
          <a:blip r:embed="rId3">
            <a:extLst/>
          </a:blip>
          <a:stretch>
            <a:fillRect/>
          </a:stretch>
        </p:blipFill>
        <p:spPr>
          <a:xfrm>
            <a:off x="9428480" y="3413759"/>
            <a:ext cx="2858347" cy="2858348"/>
          </a:xfrm>
          <a:prstGeom prst="rect">
            <a:avLst/>
          </a:prstGeom>
          <a:ln w="12700">
            <a:miter lim="400000"/>
          </a:ln>
        </p:spPr>
      </p:pic>
      <p:sp>
        <p:nvSpPr>
          <p:cNvPr id="563" name="Remarque:  Pente négative = inversion locale de contraste"/>
          <p:cNvSpPr txBox="1"/>
          <p:nvPr/>
        </p:nvSpPr>
        <p:spPr>
          <a:xfrm>
            <a:off x="1248099" y="7170702"/>
            <a:ext cx="10170081"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3400">
                <a:solidFill>
                  <a:srgbClr val="000000"/>
                </a:solidFill>
              </a:defRPr>
            </a:lvl1pPr>
          </a:lstStyle>
          <a:p>
            <a:pPr/>
            <a:r>
              <a:t>Remarque:  Pente négative = inversion locale de contraste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6" name="Transformations linéaires par morceaux"/>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Transformations linéaires par morceaux</a:t>
            </a:r>
          </a:p>
        </p:txBody>
      </p:sp>
      <p:sp>
        <p:nvSpPr>
          <p:cNvPr id="567" name="Rectangle"/>
          <p:cNvSpPr/>
          <p:nvPr/>
        </p:nvSpPr>
        <p:spPr>
          <a:xfrm>
            <a:off x="1733973" y="2817706"/>
            <a:ext cx="4050454" cy="3467948"/>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568" name="0"/>
          <p:cNvSpPr txBox="1"/>
          <p:nvPr/>
        </p:nvSpPr>
        <p:spPr>
          <a:xfrm>
            <a:off x="1726748" y="628565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569" name="255"/>
          <p:cNvSpPr txBox="1"/>
          <p:nvPr/>
        </p:nvSpPr>
        <p:spPr>
          <a:xfrm>
            <a:off x="5316615" y="6258559"/>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570" name="0"/>
          <p:cNvSpPr txBox="1"/>
          <p:nvPr/>
        </p:nvSpPr>
        <p:spPr>
          <a:xfrm>
            <a:off x="1347441" y="5825066"/>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571" name="255"/>
          <p:cNvSpPr txBox="1"/>
          <p:nvPr/>
        </p:nvSpPr>
        <p:spPr>
          <a:xfrm>
            <a:off x="1117148" y="2749973"/>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572" name="g(x,y)"/>
          <p:cNvSpPr txBox="1"/>
          <p:nvPr/>
        </p:nvSpPr>
        <p:spPr>
          <a:xfrm>
            <a:off x="9753148" y="3020906"/>
            <a:ext cx="726527"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 </a:t>
            </a:r>
          </a:p>
        </p:txBody>
      </p:sp>
      <p:sp>
        <p:nvSpPr>
          <p:cNvPr id="573" name="f(x,y)"/>
          <p:cNvSpPr txBox="1"/>
          <p:nvPr/>
        </p:nvSpPr>
        <p:spPr>
          <a:xfrm>
            <a:off x="6501948" y="3115733"/>
            <a:ext cx="675740"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 </a:t>
            </a:r>
          </a:p>
        </p:txBody>
      </p:sp>
      <p:sp>
        <p:nvSpPr>
          <p:cNvPr id="574" name="Seuil"/>
          <p:cNvSpPr txBox="1"/>
          <p:nvPr/>
        </p:nvSpPr>
        <p:spPr>
          <a:xfrm>
            <a:off x="1011032" y="1503679"/>
            <a:ext cx="1030385"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3400">
                <a:solidFill>
                  <a:srgbClr val="000000"/>
                </a:solidFill>
              </a:defRPr>
            </a:lvl1pPr>
          </a:lstStyle>
          <a:p>
            <a:pPr/>
            <a:r>
              <a:t>Seuil</a:t>
            </a:r>
          </a:p>
        </p:txBody>
      </p:sp>
      <p:sp>
        <p:nvSpPr>
          <p:cNvPr id="575" name="Line"/>
          <p:cNvSpPr/>
          <p:nvPr/>
        </p:nvSpPr>
        <p:spPr>
          <a:xfrm>
            <a:off x="1733973" y="2804160"/>
            <a:ext cx="4036907" cy="3481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16"/>
                </a:moveTo>
                <a:lnTo>
                  <a:pt x="10293" y="21600"/>
                </a:lnTo>
                <a:lnTo>
                  <a:pt x="10293" y="0"/>
                </a:lnTo>
                <a:lnTo>
                  <a:pt x="21600" y="84"/>
                </a:lnTo>
              </a:path>
            </a:pathLst>
          </a:custGeom>
          <a:ln w="635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576" name="S"/>
          <p:cNvSpPr txBox="1"/>
          <p:nvPr/>
        </p:nvSpPr>
        <p:spPr>
          <a:xfrm>
            <a:off x="3456206" y="6303715"/>
            <a:ext cx="26988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S</a:t>
            </a:r>
          </a:p>
        </p:txBody>
      </p:sp>
      <p:pic>
        <p:nvPicPr>
          <p:cNvPr id="577" name="image.png" descr="image.png"/>
          <p:cNvPicPr>
            <a:picLocks noChangeAspect="1"/>
          </p:cNvPicPr>
          <p:nvPr/>
        </p:nvPicPr>
        <p:blipFill>
          <a:blip r:embed="rId2">
            <a:extLst/>
          </a:blip>
          <a:stretch>
            <a:fillRect/>
          </a:stretch>
        </p:blipFill>
        <p:spPr>
          <a:xfrm>
            <a:off x="9462346" y="3594382"/>
            <a:ext cx="2901245" cy="2901245"/>
          </a:xfrm>
          <a:prstGeom prst="rect">
            <a:avLst/>
          </a:prstGeom>
          <a:ln w="12700">
            <a:solidFill>
              <a:srgbClr val="000000"/>
            </a:solidFill>
          </a:ln>
        </p:spPr>
      </p:pic>
      <p:sp>
        <p:nvSpPr>
          <p:cNvPr id="578" name="T(f(x,y))"/>
          <p:cNvSpPr txBox="1"/>
          <p:nvPr/>
        </p:nvSpPr>
        <p:spPr>
          <a:xfrm>
            <a:off x="3284615" y="2293902"/>
            <a:ext cx="1065805"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T(f(x,y))</a:t>
            </a:r>
          </a:p>
        </p:txBody>
      </p:sp>
      <p:pic>
        <p:nvPicPr>
          <p:cNvPr id="579" name="image.png" descr="image.png"/>
          <p:cNvPicPr>
            <a:picLocks noChangeAspect="1"/>
          </p:cNvPicPr>
          <p:nvPr/>
        </p:nvPicPr>
        <p:blipFill>
          <a:blip r:embed="rId3">
            <a:extLst/>
          </a:blip>
          <a:stretch>
            <a:fillRect/>
          </a:stretch>
        </p:blipFill>
        <p:spPr>
          <a:xfrm>
            <a:off x="6384995" y="3607929"/>
            <a:ext cx="2869637" cy="2869636"/>
          </a:xfrm>
          <a:prstGeom prst="rect">
            <a:avLst/>
          </a:prstGeom>
          <a:ln w="12700">
            <a:miter lim="400000"/>
          </a:ln>
        </p:spPr>
      </p:pic>
      <p:sp>
        <p:nvSpPr>
          <p:cNvPr id="580" name="Remarque:  les sauts verticaux entraînent des discontinuités"/>
          <p:cNvSpPr txBox="1"/>
          <p:nvPr/>
        </p:nvSpPr>
        <p:spPr>
          <a:xfrm>
            <a:off x="1464846" y="7387449"/>
            <a:ext cx="10443118"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3400">
                <a:solidFill>
                  <a:srgbClr val="000000"/>
                </a:solidFill>
              </a:defRPr>
            </a:lvl1pPr>
          </a:lstStyle>
          <a:p>
            <a:pPr/>
            <a:r>
              <a:t>Remarque:  les sauts verticaux entraînent des discontinuités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Transformation linéaire par morceaux…"/>
          <p:cNvSpPr txBox="1"/>
          <p:nvPr>
            <p:ph type="body" idx="1"/>
          </p:nvPr>
        </p:nvSpPr>
        <p:spPr>
          <a:prstGeom prst="rect">
            <a:avLst/>
          </a:prstGeom>
        </p:spPr>
        <p:txBody>
          <a:bodyPr/>
          <a:lstStyle>
            <a:lvl1pPr>
              <a:buAutoNum type="arabicPeriod" startAt="4"/>
            </a:lvl1pPr>
          </a:lstStyle>
          <a:p>
            <a:pPr/>
            <a:r>
              <a:t>Transformation linéaire par morceaux</a:t>
            </a:r>
          </a:p>
          <a:p>
            <a:pPr lvl="1"/>
            <a:r>
              <a:t>Seuillage</a:t>
            </a:r>
          </a:p>
        </p:txBody>
      </p:sp>
      <p:pic>
        <p:nvPicPr>
          <p:cNvPr id="583" name="Logiciel utilisé : Gimp Logiciel utilisé : Gimp" descr="Logiciel utilisé : Gimp Logiciel utilisé : Gimp"/>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5" name="Rehaussement du contraste"/>
          <p:cNvSpPr txBox="1"/>
          <p:nvPr>
            <p:ph type="title"/>
          </p:nvPr>
        </p:nvSpPr>
        <p:spPr>
          <a:prstGeom prst="rect">
            <a:avLst/>
          </a:prstGeom>
        </p:spPr>
        <p:txBody>
          <a:bodyPr/>
          <a:lstStyle/>
          <a:p>
            <a:pPr/>
            <a:r>
              <a:t>Rehaussement du contraste</a:t>
            </a:r>
          </a:p>
        </p:txBody>
      </p:sp>
      <p:pic>
        <p:nvPicPr>
          <p:cNvPr id="586" name="droppedImage.tiff" descr="droppedImage.tiff"/>
          <p:cNvPicPr>
            <a:picLocks noChangeAspect="0"/>
          </p:cNvPicPr>
          <p:nvPr/>
        </p:nvPicPr>
        <p:blipFill>
          <a:blip r:embed="rId3">
            <a:extLst/>
          </a:blip>
          <a:stretch>
            <a:fillRect/>
          </a:stretch>
        </p:blipFill>
        <p:spPr>
          <a:xfrm>
            <a:off x="2336800" y="2565400"/>
            <a:ext cx="2933700" cy="2971800"/>
          </a:xfrm>
          <a:prstGeom prst="rect">
            <a:avLst/>
          </a:prstGeom>
        </p:spPr>
      </p:pic>
      <p:pic>
        <p:nvPicPr>
          <p:cNvPr id="587" name="droppedImage.tiff" descr="droppedImage.tiff"/>
          <p:cNvPicPr>
            <a:picLocks noChangeAspect="0"/>
          </p:cNvPicPr>
          <p:nvPr/>
        </p:nvPicPr>
        <p:blipFill>
          <a:blip r:embed="rId4">
            <a:extLst/>
          </a:blip>
          <a:stretch>
            <a:fillRect/>
          </a:stretch>
        </p:blipFill>
        <p:spPr>
          <a:xfrm>
            <a:off x="6248400" y="6057900"/>
            <a:ext cx="2933700" cy="2971800"/>
          </a:xfrm>
          <a:prstGeom prst="rect">
            <a:avLst/>
          </a:prstGeom>
        </p:spPr>
      </p:pic>
      <p:sp>
        <p:nvSpPr>
          <p:cNvPr id="588" name="Seuillage à T = 88"/>
          <p:cNvSpPr/>
          <p:nvPr/>
        </p:nvSpPr>
        <p:spPr>
          <a:xfrm>
            <a:off x="4721764" y="6837995"/>
            <a:ext cx="12700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Seuillage à </a:t>
            </a:r>
            <a:r>
              <a:rPr i="1"/>
              <a:t>T</a:t>
            </a:r>
            <a:r>
              <a:t> = 88</a:t>
            </a:r>
          </a:p>
        </p:txBody>
      </p:sp>
      <p:pic>
        <p:nvPicPr>
          <p:cNvPr id="589" name="droppedImage.png" descr="droppedImage.png"/>
          <p:cNvPicPr>
            <a:picLocks noChangeAspect="0"/>
          </p:cNvPicPr>
          <p:nvPr/>
        </p:nvPicPr>
        <p:blipFill>
          <a:blip r:embed="rId5">
            <a:extLst/>
          </a:blip>
          <a:stretch>
            <a:fillRect/>
          </a:stretch>
        </p:blipFill>
        <p:spPr>
          <a:xfrm>
            <a:off x="792393" y="6021637"/>
            <a:ext cx="3761915" cy="2971801"/>
          </a:xfrm>
          <a:prstGeom prst="rect">
            <a:avLst/>
          </a:prstGeom>
        </p:spPr>
      </p:pic>
      <p:pic>
        <p:nvPicPr>
          <p:cNvPr id="590" name="CameraThreshold.mov" descr="CameraThreshold.mov"/>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5853006" y="2362200"/>
            <a:ext cx="6556588" cy="3251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8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mph" nodeType="clickEffect" presetSubtype="0" presetID="6" grpId="4" accel="50000" decel="50000" fill="hold">
                                  <p:stCondLst>
                                    <p:cond delay="0"/>
                                  </p:stCondLst>
                                  <p:childTnLst>
                                    <p:animScale>
                                      <p:cBhvr>
                                        <p:cTn id="16" dur="1000" fill="hold"/>
                                        <p:tgtEl>
                                          <p:spTgt spid="590"/>
                                        </p:tgtEl>
                                      </p:cBhvr>
                                      <p:by x="164478" y="164478"/>
                                    </p:animScale>
                                  </p:childTnLst>
                                </p:cTn>
                              </p:par>
                            </p:childTnLst>
                          </p:cTn>
                        </p:par>
                        <p:par>
                          <p:cTn id="17" fill="hold">
                            <p:stCondLst>
                              <p:cond delay="0"/>
                            </p:stCondLst>
                            <p:childTnLst>
                              <p:par>
                                <p:cTn id="18" presetClass="path" nodeType="withEffect" presetSubtype="0" presetID="-1" grpId="5" accel="50000" decel="50000" fill="hold">
                                  <p:stCondLst>
                                    <p:cond delay="0"/>
                                  </p:stCondLst>
                                  <p:childTnLst>
                                    <p:animMotion path="M 0.000000 0.000000 L -0.194746 0.138519" origin="layout" pathEditMode="relative">
                                      <p:cBhvr>
                                        <p:cTn id="19" dur="1000" fill="hold"/>
                                        <p:tgtEl>
                                          <p:spTgt spid="590"/>
                                        </p:tgtEl>
                                        <p:attrNameLst>
                                          <p:attrName>ppt_x</p:attrName>
                                          <p:attrName>ppt_y</p:attrName>
                                        </p:attrNameLst>
                                      </p:cBhvr>
                                    </p:animMotion>
                                  </p:childTnLst>
                                </p:cTn>
                              </p:par>
                            </p:childTnLst>
                          </p:cTn>
                        </p:par>
                        <p:par>
                          <p:cTn id="20" fill="hold">
                            <p:stCondLst>
                              <p:cond delay="1000"/>
                            </p:stCondLst>
                            <p:childTnLst>
                              <p:par>
                                <p:cTn id="21" presetClass="mediacall" nodeType="afterEffect" presetSubtype="0" presetID="1" grpId="6" fill="hold">
                                  <p:stCondLst>
                                    <p:cond delay="0"/>
                                  </p:stCondLst>
                                  <p:childTnLst>
                                    <p:cmd type="call" cmd="playFrom(0.0)">
                                      <p:cBhvr>
                                        <p:cTn id="22" dur="28533" fill="hold"/>
                                        <p:tgtEl>
                                          <p:spTgt spid="590"/>
                                        </p:tgtEl>
                                      </p:cBhvr>
                                    </p:cmd>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7" fill="hold">
                                  <p:stCondLst>
                                    <p:cond delay="0"/>
                                  </p:stCondLst>
                                  <p:iterate type="el" backwards="0">
                                    <p:tmAbs val="0"/>
                                  </p:iterate>
                                  <p:childTnLst>
                                    <p:set>
                                      <p:cBhvr>
                                        <p:cTn id="26" fill="hold">
                                          <p:stCondLst>
                                            <p:cond delay="0"/>
                                          </p:stCondLst>
                                        </p:cTn>
                                        <p:tgtEl>
                                          <p:spTgt spid="5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7" fill="hold" display="0">
                  <p:stCondLst>
                    <p:cond delay="indefinite"/>
                  </p:stCondLst>
                </p:cTn>
                <p:tgtEl>
                  <p:spTgt spid="590"/>
                </p:tgtEl>
              </p:cMediaNode>
            </p:video>
            <p:seq concurrent="1" prevAc="none" nextAc="seek">
              <p:cTn id="28" evtFilter="cancelBubble" nodeType="interactiveSeq" restart="whenNotActive" fill="hold">
                <p:stCondLst>
                  <p:cond delay="0" evt="onClick">
                    <p:tgtEl>
                      <p:spTgt spid="590"/>
                    </p:tgtEl>
                  </p:cond>
                </p:stCondLst>
                <p:endSync delay="0" evt="end">
                  <p:rtn val="all"/>
                </p:endSync>
                <p:childTnLst>
                  <p:par>
                    <p:cTn id="29" fill="hold">
                      <p:stCondLst>
                        <p:cond delay="0"/>
                      </p:stCondLst>
                      <p:childTnLst>
                        <p:par>
                          <p:cTn id="30" fill="hold">
                            <p:stCondLst>
                              <p:cond delay="0"/>
                            </p:stCondLst>
                            <p:childTnLst>
                              <p:par>
                                <p:cTn id="31" presetClass="mediacall" nodeType="clickEffect" presetSubtype="0" presetID="2" fill="hold">
                                  <p:stCondLst>
                                    <p:cond delay="0"/>
                                  </p:stCondLst>
                                  <p:childTnLst>
                                    <p:cmd type="call" cmd="togglePause">
                                      <p:cBhvr>
                                        <p:cTn id="32" dur="1" fill="hold"/>
                                        <p:tgtEl>
                                          <p:spTgt spid="590"/>
                                        </p:tgtEl>
                                      </p:cBhvr>
                                    </p:cmd>
                                  </p:childTnLst>
                                </p:cTn>
                              </p:par>
                            </p:childTnLst>
                          </p:cTn>
                        </p:par>
                      </p:childTnLst>
                    </p:cTn>
                  </p:par>
                </p:childTnLst>
              </p:cTn>
              <p:nextCondLst>
                <p:cond delay="0" evt="onClick">
                  <p:tgtEl>
                    <p:spTgt spid="590"/>
                  </p:tgtEl>
                </p:cond>
              </p:nextCondLst>
            </p:seq>
          </p:childTnLst>
        </p:cTn>
      </p:par>
    </p:tnLst>
    <p:bldLst>
      <p:bldP build="whole" bldLvl="1" animBg="1" rev="0" advAuto="0" spid="590" grpId="4"/>
      <p:bldP build="whole" bldLvl="1" animBg="1" rev="0" advAuto="0" spid="588" grpId="3"/>
      <p:bldP build="whole" bldLvl="1" animBg="1" rev="0" advAuto="0" spid="589" grpId="1"/>
      <p:bldP build="whole" bldLvl="1" animBg="1" rev="0" advAuto="0" spid="590" grpId="7"/>
      <p:bldP build="whole" bldLvl="1" animBg="1" rev="0" advAuto="0" spid="587"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2"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93" name="Transformation linéaire par morceaux…"/>
          <p:cNvSpPr txBox="1"/>
          <p:nvPr>
            <p:ph type="body" idx="1"/>
          </p:nvPr>
        </p:nvSpPr>
        <p:spPr>
          <a:prstGeom prst="rect">
            <a:avLst/>
          </a:prstGeom>
        </p:spPr>
        <p:txBody>
          <a:bodyPr/>
          <a:lstStyle>
            <a:lvl1pPr>
              <a:buAutoNum type="arabicPeriod" startAt="4"/>
            </a:lvl1pPr>
          </a:lstStyle>
          <a:p>
            <a:pPr/>
            <a:r>
              <a:t>Transformation linéaire par morceaux</a:t>
            </a:r>
          </a:p>
          <a:p>
            <a:pPr lvl="1"/>
            <a:r>
              <a:t>Seuillage</a:t>
            </a:r>
          </a:p>
        </p:txBody>
      </p:sp>
      <p:pic>
        <p:nvPicPr>
          <p:cNvPr id="594" name="Rectangle Rectangle" descr="Rectangle Rectangle"/>
          <p:cNvPicPr>
            <a:picLocks noChangeAspect="0"/>
          </p:cNvPicPr>
          <p:nvPr/>
        </p:nvPicPr>
        <p:blipFill>
          <a:blip r:embed="rId3">
            <a:extLst/>
          </a:blip>
          <a:stretch>
            <a:fillRect/>
          </a:stretch>
        </p:blipFill>
        <p:spPr>
          <a:xfrm>
            <a:off x="420139" y="3873500"/>
            <a:ext cx="5194301" cy="4191000"/>
          </a:xfrm>
          <a:prstGeom prst="rect">
            <a:avLst/>
          </a:prstGeom>
        </p:spPr>
      </p:pic>
      <p:sp>
        <p:nvSpPr>
          <p:cNvPr id="5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6" name="Rehaussement du contraste"/>
          <p:cNvSpPr txBox="1"/>
          <p:nvPr>
            <p:ph type="title"/>
          </p:nvPr>
        </p:nvSpPr>
        <p:spPr>
          <a:prstGeom prst="rect">
            <a:avLst/>
          </a:prstGeom>
        </p:spPr>
        <p:txBody>
          <a:bodyPr/>
          <a:lstStyle/>
          <a:p>
            <a:pPr/>
            <a:r>
              <a:t>Rehaussement du contraste</a:t>
            </a:r>
          </a:p>
        </p:txBody>
      </p:sp>
      <p:pic>
        <p:nvPicPr>
          <p:cNvPr id="597" name="droppedImage.tiff" descr="droppedImage.tiff"/>
          <p:cNvPicPr>
            <a:picLocks noChangeAspect="0"/>
          </p:cNvPicPr>
          <p:nvPr/>
        </p:nvPicPr>
        <p:blipFill>
          <a:blip r:embed="rId4">
            <a:extLst/>
          </a:blip>
          <a:stretch>
            <a:fillRect/>
          </a:stretch>
        </p:blipFill>
        <p:spPr>
          <a:xfrm>
            <a:off x="8572500" y="1612900"/>
            <a:ext cx="2933700" cy="2971800"/>
          </a:xfrm>
          <a:prstGeom prst="rect">
            <a:avLst/>
          </a:prstGeom>
        </p:spPr>
      </p:pic>
      <p:pic>
        <p:nvPicPr>
          <p:cNvPr id="598" name="droppedImage.tiff" descr="droppedImage.tiff"/>
          <p:cNvPicPr>
            <a:picLocks noChangeAspect="0"/>
          </p:cNvPicPr>
          <p:nvPr/>
        </p:nvPicPr>
        <p:blipFill>
          <a:blip r:embed="rId5">
            <a:extLst/>
          </a:blip>
          <a:stretch>
            <a:fillRect/>
          </a:stretch>
        </p:blipFill>
        <p:spPr>
          <a:xfrm>
            <a:off x="6032500" y="4902200"/>
            <a:ext cx="2933700" cy="2971800"/>
          </a:xfrm>
          <a:prstGeom prst="rect">
            <a:avLst/>
          </a:prstGeom>
        </p:spPr>
      </p:pic>
      <p:sp>
        <p:nvSpPr>
          <p:cNvPr id="599" name="Seuillage à T = 109"/>
          <p:cNvSpPr/>
          <p:nvPr/>
        </p:nvSpPr>
        <p:spPr>
          <a:xfrm>
            <a:off x="5940964" y="4469445"/>
            <a:ext cx="214253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Seuillage à </a:t>
            </a:r>
            <a:r>
              <a:rPr i="1"/>
              <a:t>T</a:t>
            </a:r>
            <a:r>
              <a:t> = 109</a:t>
            </a:r>
          </a:p>
        </p:txBody>
      </p:sp>
      <p:pic>
        <p:nvPicPr>
          <p:cNvPr id="600" name="droppedImage.tiff" descr="droppedImage.tiff"/>
          <p:cNvPicPr>
            <a:picLocks noChangeAspect="0"/>
          </p:cNvPicPr>
          <p:nvPr/>
        </p:nvPicPr>
        <p:blipFill>
          <a:blip r:embed="rId6">
            <a:extLst/>
          </a:blip>
          <a:stretch>
            <a:fillRect/>
          </a:stretch>
        </p:blipFill>
        <p:spPr>
          <a:xfrm>
            <a:off x="9563100" y="5473700"/>
            <a:ext cx="2933700" cy="2971800"/>
          </a:xfrm>
          <a:prstGeom prst="rect">
            <a:avLst/>
          </a:prstGeom>
        </p:spPr>
      </p:pic>
      <p:sp>
        <p:nvSpPr>
          <p:cNvPr id="601" name="Seuillage à T = 119"/>
          <p:cNvSpPr/>
          <p:nvPr/>
        </p:nvSpPr>
        <p:spPr>
          <a:xfrm>
            <a:off x="9458362" y="5002845"/>
            <a:ext cx="213310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Seuillage à </a:t>
            </a:r>
            <a:r>
              <a:rPr i="1"/>
              <a:t>T</a:t>
            </a:r>
            <a:r>
              <a:t> = 119</a:t>
            </a:r>
          </a:p>
        </p:txBody>
      </p:sp>
      <p:sp>
        <p:nvSpPr>
          <p:cNvPr id="602" name="Line"/>
          <p:cNvSpPr/>
          <p:nvPr/>
        </p:nvSpPr>
        <p:spPr>
          <a:xfrm>
            <a:off x="1136113" y="4082968"/>
            <a:ext cx="3730620" cy="3207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603" name="Line"/>
          <p:cNvSpPr/>
          <p:nvPr/>
        </p:nvSpPr>
        <p:spPr>
          <a:xfrm>
            <a:off x="1098227" y="4457700"/>
            <a:ext cx="3346773"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04"/>
                </a:moveTo>
                <a:lnTo>
                  <a:pt x="11682" y="21600"/>
                </a:lnTo>
                <a:lnTo>
                  <a:pt x="11682" y="0"/>
                </a:lnTo>
                <a:lnTo>
                  <a:pt x="21600" y="0"/>
                </a:lnTo>
              </a:path>
            </a:pathLst>
          </a:custGeom>
          <a:ln w="25400">
            <a:solidFill>
              <a:srgbClr val="000000"/>
            </a:solidFill>
            <a:headEnd type="oval"/>
            <a:tailEnd type="ova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604" name="(T, 0)"/>
          <p:cNvSpPr/>
          <p:nvPr/>
        </p:nvSpPr>
        <p:spPr>
          <a:xfrm>
            <a:off x="2893943" y="6852542"/>
            <a:ext cx="1333501" cy="4318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a:t>
            </a:r>
            <a:r>
              <a:rPr i="1"/>
              <a:t>T</a:t>
            </a:r>
            <a:r>
              <a:t>, </a:t>
            </a:r>
            <a:r>
              <a:t>0</a:t>
            </a:r>
            <a:r>
              <a:t>)</a:t>
            </a:r>
          </a:p>
        </p:txBody>
      </p:sp>
      <p:sp>
        <p:nvSpPr>
          <p:cNvPr id="605" name="Circle"/>
          <p:cNvSpPr/>
          <p:nvPr/>
        </p:nvSpPr>
        <p:spPr>
          <a:xfrm>
            <a:off x="2849574" y="7236563"/>
            <a:ext cx="101601" cy="101601"/>
          </a:xfrm>
          <a:prstGeom prst="ellipse">
            <a:avLst/>
          </a:prstGeom>
          <a:ln w="25400">
            <a:solidFill>
              <a:srgbClr val="000000"/>
            </a:solidFill>
          </a:ln>
        </p:spPr>
        <p:txBody>
          <a:bodyPr lIns="76200" tIns="76200" rIns="76200" bIns="76200" anchor="ctr"/>
          <a:lstStyle/>
          <a:p>
            <a:pPr algn="ctr" defTabSz="457200">
              <a:spcBef>
                <a:spcPts val="0"/>
              </a:spcBef>
              <a:defRPr>
                <a:solidFill>
                  <a:srgbClr val="232A32"/>
                </a:solidFill>
              </a:defRPr>
            </a:pPr>
          </a:p>
        </p:txBody>
      </p:sp>
      <p:sp>
        <p:nvSpPr>
          <p:cNvPr id="606" name="Circle"/>
          <p:cNvSpPr/>
          <p:nvPr/>
        </p:nvSpPr>
        <p:spPr>
          <a:xfrm>
            <a:off x="2874260" y="4425121"/>
            <a:ext cx="101601" cy="101601"/>
          </a:xfrm>
          <a:prstGeom prst="ellipse">
            <a:avLst/>
          </a:prstGeom>
          <a:solidFill>
            <a:srgbClr val="000000"/>
          </a:solidFill>
          <a:ln w="76200"/>
        </p:spPr>
        <p:txBody>
          <a:bodyPr lIns="76200" tIns="76200" rIns="76200" bIns="76200" anchor="ctr"/>
          <a:lstStyle/>
          <a:p>
            <a:pPr algn="ctr" defTabSz="457200">
              <a:spcBef>
                <a:spcPts val="0"/>
              </a:spcBef>
              <a:defRPr>
                <a:solidFill>
                  <a:srgbClr val="232A32"/>
                </a:solidFill>
              </a:defRPr>
            </a:pPr>
          </a:p>
        </p:txBody>
      </p:sp>
      <p:sp>
        <p:nvSpPr>
          <p:cNvPr id="607" name="f : n.g. original"/>
          <p:cNvSpPr/>
          <p:nvPr/>
        </p:nvSpPr>
        <p:spPr>
          <a:xfrm>
            <a:off x="3660561" y="7385131"/>
            <a:ext cx="1765301" cy="457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lgn="ctr" defTabSz="457200">
              <a:spcBef>
                <a:spcPts val="0"/>
              </a:spcBef>
              <a:defRPr i="1">
                <a:solidFill>
                  <a:srgbClr val="232A32"/>
                </a:solidFill>
              </a:defRPr>
            </a:pPr>
            <a:r>
              <a:t>f</a:t>
            </a:r>
            <a:r>
              <a:rPr i="0"/>
              <a:t> : n.g. original</a:t>
            </a:r>
          </a:p>
        </p:txBody>
      </p:sp>
      <p:sp>
        <p:nvSpPr>
          <p:cNvPr id="608" name="g : n.g. transformé"/>
          <p:cNvSpPr/>
          <p:nvPr/>
        </p:nvSpPr>
        <p:spPr>
          <a:xfrm>
            <a:off x="1215598" y="3984519"/>
            <a:ext cx="1333501" cy="7239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lgn="ctr" defTabSz="457200">
              <a:spcBef>
                <a:spcPts val="0"/>
              </a:spcBef>
              <a:defRPr i="1">
                <a:solidFill>
                  <a:srgbClr val="232A32"/>
                </a:solidFill>
              </a:defRPr>
            </a:pPr>
            <a:r>
              <a:t>g</a:t>
            </a:r>
            <a:r>
              <a:rPr i="0"/>
              <a:t> : n.g. transformé</a:t>
            </a:r>
          </a:p>
        </p:txBody>
      </p:sp>
      <p:sp>
        <p:nvSpPr>
          <p:cNvPr id="609" name="(T, 255)"/>
          <p:cNvSpPr/>
          <p:nvPr/>
        </p:nvSpPr>
        <p:spPr>
          <a:xfrm>
            <a:off x="2336800" y="3987800"/>
            <a:ext cx="1333500" cy="4318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a:t>
            </a:r>
            <a:r>
              <a:rPr i="1"/>
              <a:t>T</a:t>
            </a:r>
            <a:r>
              <a:t>, </a:t>
            </a:r>
            <a:r>
              <a:t>255</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9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60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4"/>
      <p:bldP build="whole" bldLvl="1" animBg="1" rev="0" advAuto="0" spid="598" grpId="2"/>
      <p:bldP build="whole" bldLvl="1" animBg="1" rev="0" advAuto="0" spid="601" grpId="5"/>
      <p:bldP build="whole" bldLvl="1" animBg="1" rev="0" advAuto="0" spid="597" grpId="1"/>
      <p:bldP build="whole" bldLvl="1" animBg="1" rev="0" advAuto="0" spid="599"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2" name="Transformations linéaires par morceaux"/>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Transformations linéaires par morceaux</a:t>
            </a:r>
          </a:p>
        </p:txBody>
      </p:sp>
      <p:sp>
        <p:nvSpPr>
          <p:cNvPr id="613" name="Rectangle"/>
          <p:cNvSpPr/>
          <p:nvPr/>
        </p:nvSpPr>
        <p:spPr>
          <a:xfrm>
            <a:off x="1733973" y="2817706"/>
            <a:ext cx="4050454" cy="3467948"/>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614" name="0"/>
          <p:cNvSpPr txBox="1"/>
          <p:nvPr/>
        </p:nvSpPr>
        <p:spPr>
          <a:xfrm>
            <a:off x="1726748" y="628565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615" name="255"/>
          <p:cNvSpPr txBox="1"/>
          <p:nvPr/>
        </p:nvSpPr>
        <p:spPr>
          <a:xfrm>
            <a:off x="5316615" y="6258559"/>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616" name="0"/>
          <p:cNvSpPr txBox="1"/>
          <p:nvPr/>
        </p:nvSpPr>
        <p:spPr>
          <a:xfrm>
            <a:off x="1347441" y="5825066"/>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617" name="255"/>
          <p:cNvSpPr txBox="1"/>
          <p:nvPr/>
        </p:nvSpPr>
        <p:spPr>
          <a:xfrm>
            <a:off x="1117148" y="2749973"/>
            <a:ext cx="4856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255</a:t>
            </a:r>
          </a:p>
        </p:txBody>
      </p:sp>
      <p:sp>
        <p:nvSpPr>
          <p:cNvPr id="618" name="g(x,y)"/>
          <p:cNvSpPr txBox="1"/>
          <p:nvPr/>
        </p:nvSpPr>
        <p:spPr>
          <a:xfrm>
            <a:off x="9807334" y="2993813"/>
            <a:ext cx="726528"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 </a:t>
            </a:r>
          </a:p>
        </p:txBody>
      </p:sp>
      <p:sp>
        <p:nvSpPr>
          <p:cNvPr id="619" name="f(x,y)"/>
          <p:cNvSpPr txBox="1"/>
          <p:nvPr/>
        </p:nvSpPr>
        <p:spPr>
          <a:xfrm>
            <a:off x="6556135" y="3048000"/>
            <a:ext cx="675740" cy="3870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 </a:t>
            </a:r>
          </a:p>
        </p:txBody>
      </p:sp>
      <p:sp>
        <p:nvSpPr>
          <p:cNvPr id="620" name="Slicing"/>
          <p:cNvSpPr txBox="1"/>
          <p:nvPr/>
        </p:nvSpPr>
        <p:spPr>
          <a:xfrm>
            <a:off x="1011032" y="1503679"/>
            <a:ext cx="1342006"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3400">
                <a:solidFill>
                  <a:srgbClr val="000000"/>
                </a:solidFill>
              </a:defRPr>
            </a:lvl1pPr>
          </a:lstStyle>
          <a:p>
            <a:pPr/>
            <a:r>
              <a:t>Slicing</a:t>
            </a:r>
          </a:p>
        </p:txBody>
      </p:sp>
      <p:pic>
        <p:nvPicPr>
          <p:cNvPr id="621" name="image.png" descr="image.png"/>
          <p:cNvPicPr>
            <a:picLocks noChangeAspect="1"/>
          </p:cNvPicPr>
          <p:nvPr/>
        </p:nvPicPr>
        <p:blipFill>
          <a:blip r:embed="rId2">
            <a:extLst/>
          </a:blip>
          <a:stretch>
            <a:fillRect/>
          </a:stretch>
        </p:blipFill>
        <p:spPr>
          <a:xfrm>
            <a:off x="9432995" y="3594382"/>
            <a:ext cx="2889957" cy="2889956"/>
          </a:xfrm>
          <a:prstGeom prst="rect">
            <a:avLst/>
          </a:prstGeom>
          <a:ln w="12700">
            <a:miter lim="400000"/>
          </a:ln>
        </p:spPr>
      </p:pic>
      <p:pic>
        <p:nvPicPr>
          <p:cNvPr id="622" name="image.png" descr="image.png"/>
          <p:cNvPicPr>
            <a:picLocks noChangeAspect="1"/>
          </p:cNvPicPr>
          <p:nvPr/>
        </p:nvPicPr>
        <p:blipFill>
          <a:blip r:embed="rId3">
            <a:extLst/>
          </a:blip>
          <a:stretch>
            <a:fillRect/>
          </a:stretch>
        </p:blipFill>
        <p:spPr>
          <a:xfrm>
            <a:off x="6384995" y="3607929"/>
            <a:ext cx="2869637" cy="2869636"/>
          </a:xfrm>
          <a:prstGeom prst="rect">
            <a:avLst/>
          </a:prstGeom>
          <a:ln w="12700">
            <a:miter lim="400000"/>
          </a:ln>
        </p:spPr>
      </p:pic>
      <p:sp>
        <p:nvSpPr>
          <p:cNvPr id="623" name="Line"/>
          <p:cNvSpPr/>
          <p:nvPr/>
        </p:nvSpPr>
        <p:spPr>
          <a:xfrm>
            <a:off x="1733973" y="2804160"/>
            <a:ext cx="4050454" cy="3481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152" y="21600"/>
                </a:lnTo>
                <a:lnTo>
                  <a:pt x="7152" y="0"/>
                </a:lnTo>
                <a:lnTo>
                  <a:pt x="12859" y="0"/>
                </a:lnTo>
                <a:lnTo>
                  <a:pt x="12859" y="21600"/>
                </a:lnTo>
                <a:lnTo>
                  <a:pt x="21600" y="21600"/>
                </a:lnTo>
              </a:path>
            </a:pathLst>
          </a:cu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624" name="T(f(x,y))"/>
          <p:cNvSpPr txBox="1"/>
          <p:nvPr/>
        </p:nvSpPr>
        <p:spPr>
          <a:xfrm>
            <a:off x="3284615" y="2293902"/>
            <a:ext cx="1065805"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T(f(x,y))</a:t>
            </a:r>
          </a:p>
        </p:txBody>
      </p:sp>
      <p:sp>
        <p:nvSpPr>
          <p:cNvPr id="625" name="S"/>
          <p:cNvSpPr txBox="1"/>
          <p:nvPr/>
        </p:nvSpPr>
        <p:spPr>
          <a:xfrm>
            <a:off x="2954979" y="6222435"/>
            <a:ext cx="26988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S</a:t>
            </a:r>
          </a:p>
        </p:txBody>
      </p:sp>
      <p:sp>
        <p:nvSpPr>
          <p:cNvPr id="626" name="t"/>
          <p:cNvSpPr txBox="1"/>
          <p:nvPr/>
        </p:nvSpPr>
        <p:spPr>
          <a:xfrm>
            <a:off x="4025166" y="6235982"/>
            <a:ext cx="206261"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t</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29" name="Tranches de niveaux de gris"/>
          <p:cNvSpPr txBox="1"/>
          <p:nvPr>
            <p:ph type="body" idx="1"/>
          </p:nvPr>
        </p:nvSpPr>
        <p:spPr>
          <a:prstGeom prst="rect">
            <a:avLst/>
          </a:prstGeom>
        </p:spPr>
        <p:txBody>
          <a:bodyPr/>
          <a:lstStyle>
            <a:lvl1pPr>
              <a:buAutoNum type="arabicPeriod" startAt="5"/>
            </a:lvl1pPr>
          </a:lstStyle>
          <a:p>
            <a:pPr/>
            <a:r>
              <a:t>Tranches de niveaux de gris</a:t>
            </a:r>
          </a:p>
        </p:txBody>
      </p:sp>
      <p:sp>
        <p:nvSpPr>
          <p:cNvPr id="6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1" name="Rehaussement du contraste"/>
          <p:cNvSpPr txBox="1"/>
          <p:nvPr>
            <p:ph type="title"/>
          </p:nvPr>
        </p:nvSpPr>
        <p:spPr>
          <a:prstGeom prst="rect">
            <a:avLst/>
          </a:prstGeom>
        </p:spPr>
        <p:txBody>
          <a:bodyPr/>
          <a:lstStyle/>
          <a:p>
            <a:pPr/>
            <a:r>
              <a:t>Rehaussement du contraste</a:t>
            </a:r>
          </a:p>
        </p:txBody>
      </p:sp>
      <p:grpSp>
        <p:nvGrpSpPr>
          <p:cNvPr id="642" name="Group"/>
          <p:cNvGrpSpPr/>
          <p:nvPr/>
        </p:nvGrpSpPr>
        <p:grpSpPr>
          <a:xfrm>
            <a:off x="1130300" y="3479800"/>
            <a:ext cx="5435600" cy="5156200"/>
            <a:chOff x="-88900" y="-114300"/>
            <a:chExt cx="5435600" cy="5156200"/>
          </a:xfrm>
        </p:grpSpPr>
        <p:grpSp>
          <p:nvGrpSpPr>
            <p:cNvPr id="635" name="Group"/>
            <p:cNvGrpSpPr/>
            <p:nvPr/>
          </p:nvGrpSpPr>
          <p:grpSpPr>
            <a:xfrm>
              <a:off x="-88900" y="-114300"/>
              <a:ext cx="5435600" cy="5156200"/>
              <a:chOff x="-88900" y="-114300"/>
              <a:chExt cx="5435600" cy="5156200"/>
            </a:xfrm>
          </p:grpSpPr>
          <p:pic>
            <p:nvPicPr>
              <p:cNvPr id="632" name="Version binaire Version binaire" descr="Version binaire Version binaire"/>
              <p:cNvPicPr>
                <a:picLocks noChangeAspect="0"/>
              </p:cNvPicPr>
              <p:nvPr/>
            </p:nvPicPr>
            <p:blipFill>
              <a:blip r:embed="rId3">
                <a:extLst/>
              </a:blip>
              <a:stretch>
                <a:fillRect/>
              </a:stretch>
            </p:blipFill>
            <p:spPr>
              <a:xfrm>
                <a:off x="-88900" y="-114300"/>
                <a:ext cx="5435600" cy="5156200"/>
              </a:xfrm>
              <a:prstGeom prst="rect">
                <a:avLst/>
              </a:prstGeom>
              <a:effectLst/>
            </p:spPr>
          </p:pic>
          <p:pic>
            <p:nvPicPr>
              <p:cNvPr id="633" name="droppedImage.tiff" descr="droppedImage.tiff"/>
              <p:cNvPicPr>
                <a:picLocks noChangeAspect="1"/>
              </p:cNvPicPr>
              <p:nvPr/>
            </p:nvPicPr>
            <p:blipFill>
              <a:blip r:embed="rId4">
                <a:extLst/>
              </a:blip>
              <a:stretch>
                <a:fillRect/>
              </a:stretch>
            </p:blipFill>
            <p:spPr>
              <a:xfrm>
                <a:off x="88900" y="571500"/>
                <a:ext cx="4818363" cy="4156078"/>
              </a:xfrm>
              <a:prstGeom prst="rect">
                <a:avLst/>
              </a:prstGeom>
              <a:ln w="12700" cap="flat">
                <a:noFill/>
                <a:miter lim="400000"/>
              </a:ln>
              <a:effectLst/>
            </p:spPr>
          </p:pic>
          <p:sp>
            <p:nvSpPr>
              <p:cNvPr id="634" name="Rectangle"/>
              <p:cNvSpPr/>
              <p:nvPr/>
            </p:nvSpPr>
            <p:spPr>
              <a:xfrm>
                <a:off x="4483100" y="393700"/>
                <a:ext cx="419100" cy="495300"/>
              </a:xfrm>
              <a:prstGeom prst="rect">
                <a:avLst/>
              </a:prstGeom>
              <a:solidFill>
                <a:srgbClr val="FFFFFF"/>
              </a:solidFill>
              <a:ln w="12700" cap="flat">
                <a:noFill/>
                <a:miter lim="400000"/>
              </a:ln>
              <a:effectLst/>
            </p:spPr>
            <p:txBody>
              <a:bodyPr wrap="square" lIns="76200" tIns="76200" rIns="76200" bIns="76200" numCol="1" anchor="ctr">
                <a:noAutofit/>
              </a:bodyPr>
              <a:lstStyle/>
              <a:p>
                <a:pPr algn="ctr" defTabSz="457200">
                  <a:spcBef>
                    <a:spcPts val="0"/>
                  </a:spcBef>
                  <a:defRPr>
                    <a:solidFill>
                      <a:srgbClr val="232A32"/>
                    </a:solidFill>
                  </a:defRPr>
                </a:pPr>
              </a:p>
            </p:txBody>
          </p:sp>
        </p:grpSp>
        <p:sp>
          <p:nvSpPr>
            <p:cNvPr id="636" name="T1"/>
            <p:cNvSpPr/>
            <p:nvPr/>
          </p:nvSpPr>
          <p:spPr>
            <a:xfrm>
              <a:off x="2095500" y="4234495"/>
              <a:ext cx="330200" cy="7258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rPr i="1"/>
                <a:t>T</a:t>
              </a:r>
              <a:r>
                <a:rPr baseline="-5999"/>
                <a:t>1</a:t>
              </a:r>
            </a:p>
          </p:txBody>
        </p:sp>
        <p:sp>
          <p:nvSpPr>
            <p:cNvPr id="637" name="T2"/>
            <p:cNvSpPr/>
            <p:nvPr/>
          </p:nvSpPr>
          <p:spPr>
            <a:xfrm>
              <a:off x="3162300" y="4234495"/>
              <a:ext cx="330200" cy="7258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rPr i="1"/>
                <a:t>T</a:t>
              </a:r>
              <a:r>
                <a:rPr baseline="-5999"/>
                <a:t>2</a:t>
              </a:r>
            </a:p>
          </p:txBody>
        </p:sp>
        <p:sp>
          <p:nvSpPr>
            <p:cNvPr id="638" name="g"/>
            <p:cNvSpPr/>
            <p:nvPr/>
          </p:nvSpPr>
          <p:spPr>
            <a:xfrm>
              <a:off x="457200" y="23358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g</a:t>
              </a:r>
            </a:p>
          </p:txBody>
        </p:sp>
        <p:sp>
          <p:nvSpPr>
            <p:cNvPr id="639" name="f"/>
            <p:cNvSpPr/>
            <p:nvPr/>
          </p:nvSpPr>
          <p:spPr>
            <a:xfrm>
              <a:off x="4432300" y="38979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f</a:t>
              </a:r>
            </a:p>
          </p:txBody>
        </p:sp>
        <p:sp>
          <p:nvSpPr>
            <p:cNvPr id="640" name="T( f )"/>
            <p:cNvSpPr/>
            <p:nvPr/>
          </p:nvSpPr>
          <p:spPr>
            <a:xfrm>
              <a:off x="3644900" y="2489200"/>
              <a:ext cx="558800" cy="4318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r>
                <a:rPr i="1"/>
                <a:t>T</a:t>
              </a:r>
              <a:r>
                <a:t>( </a:t>
              </a:r>
              <a:r>
                <a:rPr i="1"/>
                <a:t>f </a:t>
              </a:r>
              <a:r>
                <a:t>)</a:t>
              </a:r>
            </a:p>
          </p:txBody>
        </p:sp>
        <p:sp>
          <p:nvSpPr>
            <p:cNvPr id="641" name="G"/>
            <p:cNvSpPr/>
            <p:nvPr/>
          </p:nvSpPr>
          <p:spPr>
            <a:xfrm>
              <a:off x="457200" y="20437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G</a:t>
              </a:r>
            </a:p>
          </p:txBody>
        </p:sp>
      </p:grpSp>
      <p:grpSp>
        <p:nvGrpSpPr>
          <p:cNvPr id="653" name="Group"/>
          <p:cNvGrpSpPr/>
          <p:nvPr/>
        </p:nvGrpSpPr>
        <p:grpSpPr>
          <a:xfrm>
            <a:off x="7264400" y="3581400"/>
            <a:ext cx="5435600" cy="5130800"/>
            <a:chOff x="-88900" y="-114300"/>
            <a:chExt cx="5435600" cy="5130800"/>
          </a:xfrm>
        </p:grpSpPr>
        <p:grpSp>
          <p:nvGrpSpPr>
            <p:cNvPr id="646" name="Group"/>
            <p:cNvGrpSpPr/>
            <p:nvPr/>
          </p:nvGrpSpPr>
          <p:grpSpPr>
            <a:xfrm>
              <a:off x="-88900" y="-114300"/>
              <a:ext cx="5435600" cy="5130800"/>
              <a:chOff x="-88900" y="-114300"/>
              <a:chExt cx="5435600" cy="5130800"/>
            </a:xfrm>
          </p:grpSpPr>
          <p:pic>
            <p:nvPicPr>
              <p:cNvPr id="643" name="Version niveaux de gris Version niveaux de gris" descr="Version niveaux de gris Version niveaux de gris"/>
              <p:cNvPicPr>
                <a:picLocks noChangeAspect="0"/>
              </p:cNvPicPr>
              <p:nvPr/>
            </p:nvPicPr>
            <p:blipFill>
              <a:blip r:embed="rId5">
                <a:extLst/>
              </a:blip>
              <a:stretch>
                <a:fillRect/>
              </a:stretch>
            </p:blipFill>
            <p:spPr>
              <a:xfrm>
                <a:off x="-88900" y="-114300"/>
                <a:ext cx="5435600" cy="5130800"/>
              </a:xfrm>
              <a:prstGeom prst="rect">
                <a:avLst/>
              </a:prstGeom>
              <a:effectLst/>
            </p:spPr>
          </p:pic>
          <p:pic>
            <p:nvPicPr>
              <p:cNvPr id="644" name="droppedImage.tiff" descr="droppedImage.tiff"/>
              <p:cNvPicPr>
                <a:picLocks noChangeAspect="1"/>
              </p:cNvPicPr>
              <p:nvPr/>
            </p:nvPicPr>
            <p:blipFill>
              <a:blip r:embed="rId6">
                <a:extLst/>
              </a:blip>
              <a:stretch>
                <a:fillRect/>
              </a:stretch>
            </p:blipFill>
            <p:spPr>
              <a:xfrm>
                <a:off x="215900" y="393700"/>
                <a:ext cx="4818364" cy="4301414"/>
              </a:xfrm>
              <a:prstGeom prst="rect">
                <a:avLst/>
              </a:prstGeom>
              <a:ln w="12700" cap="flat">
                <a:noFill/>
                <a:miter lim="400000"/>
              </a:ln>
              <a:effectLst/>
            </p:spPr>
          </p:pic>
          <p:sp>
            <p:nvSpPr>
              <p:cNvPr id="645" name="Rectangle"/>
              <p:cNvSpPr/>
              <p:nvPr/>
            </p:nvSpPr>
            <p:spPr>
              <a:xfrm>
                <a:off x="152400" y="4064000"/>
                <a:ext cx="393700" cy="495300"/>
              </a:xfrm>
              <a:prstGeom prst="rect">
                <a:avLst/>
              </a:prstGeom>
              <a:solidFill>
                <a:srgbClr val="FFFFFF"/>
              </a:solidFill>
              <a:ln w="12700" cap="flat">
                <a:noFill/>
                <a:miter lim="400000"/>
              </a:ln>
              <a:effectLst/>
            </p:spPr>
            <p:txBody>
              <a:bodyPr wrap="square" lIns="76200" tIns="76200" rIns="76200" bIns="76200" numCol="1" anchor="ctr">
                <a:noAutofit/>
              </a:bodyPr>
              <a:lstStyle/>
              <a:p>
                <a:pPr algn="ctr" defTabSz="457200">
                  <a:spcBef>
                    <a:spcPts val="0"/>
                  </a:spcBef>
                  <a:defRPr>
                    <a:solidFill>
                      <a:srgbClr val="232A32"/>
                    </a:solidFill>
                  </a:defRPr>
                </a:pPr>
              </a:p>
            </p:txBody>
          </p:sp>
        </p:grpSp>
        <p:sp>
          <p:nvSpPr>
            <p:cNvPr id="647" name="T1"/>
            <p:cNvSpPr/>
            <p:nvPr/>
          </p:nvSpPr>
          <p:spPr>
            <a:xfrm>
              <a:off x="1879600" y="4132895"/>
              <a:ext cx="330200" cy="7258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rPr i="1"/>
                <a:t>T</a:t>
              </a:r>
              <a:r>
                <a:rPr baseline="-5999"/>
                <a:t>1</a:t>
              </a:r>
            </a:p>
          </p:txBody>
        </p:sp>
        <p:sp>
          <p:nvSpPr>
            <p:cNvPr id="648" name="T2"/>
            <p:cNvSpPr/>
            <p:nvPr/>
          </p:nvSpPr>
          <p:spPr>
            <a:xfrm>
              <a:off x="2654300" y="4132895"/>
              <a:ext cx="330200" cy="7258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rPr i="1"/>
                <a:t>T</a:t>
              </a:r>
              <a:r>
                <a:rPr baseline="-5999"/>
                <a:t>2</a:t>
              </a:r>
            </a:p>
          </p:txBody>
        </p:sp>
        <p:sp>
          <p:nvSpPr>
            <p:cNvPr id="649" name="T( f )"/>
            <p:cNvSpPr/>
            <p:nvPr/>
          </p:nvSpPr>
          <p:spPr>
            <a:xfrm>
              <a:off x="3733800" y="2235200"/>
              <a:ext cx="558800" cy="4318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r>
                <a:rPr i="1"/>
                <a:t>T</a:t>
              </a:r>
              <a:r>
                <a:t>( </a:t>
              </a:r>
              <a:r>
                <a:rPr i="1"/>
                <a:t>f </a:t>
              </a:r>
              <a:r>
                <a:t>)</a:t>
              </a:r>
            </a:p>
          </p:txBody>
        </p:sp>
        <p:sp>
          <p:nvSpPr>
            <p:cNvPr id="650" name="g"/>
            <p:cNvSpPr/>
            <p:nvPr/>
          </p:nvSpPr>
          <p:spPr>
            <a:xfrm>
              <a:off x="622300" y="22342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g</a:t>
              </a:r>
            </a:p>
          </p:txBody>
        </p:sp>
        <p:sp>
          <p:nvSpPr>
            <p:cNvPr id="651" name="f"/>
            <p:cNvSpPr/>
            <p:nvPr/>
          </p:nvSpPr>
          <p:spPr>
            <a:xfrm>
              <a:off x="4635500" y="38598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f</a:t>
              </a:r>
            </a:p>
          </p:txBody>
        </p:sp>
        <p:sp>
          <p:nvSpPr>
            <p:cNvPr id="652" name="G"/>
            <p:cNvSpPr/>
            <p:nvPr/>
          </p:nvSpPr>
          <p:spPr>
            <a:xfrm>
              <a:off x="520700" y="1091245"/>
              <a:ext cx="330200" cy="43371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defRPr i="1"/>
              </a:lvl1pPr>
            </a:lstStyle>
            <a:p>
              <a:pPr>
                <a:defRPr i="0"/>
              </a:pPr>
              <a:r>
                <a:rPr i="1"/>
                <a:t>G</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5"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56" name="Tranches de niveaux de gris…"/>
          <p:cNvSpPr txBox="1"/>
          <p:nvPr>
            <p:ph type="body" idx="1"/>
          </p:nvPr>
        </p:nvSpPr>
        <p:spPr>
          <a:prstGeom prst="rect">
            <a:avLst/>
          </a:prstGeom>
        </p:spPr>
        <p:txBody>
          <a:bodyPr/>
          <a:lstStyle>
            <a:lvl1pPr>
              <a:buAutoNum type="arabicPeriod" startAt="5"/>
            </a:lvl1pPr>
          </a:lstStyle>
          <a:p>
            <a:pPr/>
            <a:r>
              <a:t>Tranches de niveaux de gris</a:t>
            </a:r>
          </a:p>
          <a:p>
            <a:pPr lvl="1"/>
            <a:r>
              <a:t>Binaire</a:t>
            </a: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8" name="Rehaussement du contraste"/>
          <p:cNvSpPr txBox="1"/>
          <p:nvPr>
            <p:ph type="title"/>
          </p:nvPr>
        </p:nvSpPr>
        <p:spPr>
          <a:prstGeom prst="rect">
            <a:avLst/>
          </a:prstGeom>
        </p:spPr>
        <p:txBody>
          <a:bodyPr/>
          <a:lstStyle/>
          <a:p>
            <a:pPr/>
            <a:r>
              <a:t>Rehaussement du contraste</a:t>
            </a:r>
          </a:p>
        </p:txBody>
      </p:sp>
      <p:pic>
        <p:nvPicPr>
          <p:cNvPr id="659" name="droppedImage.tiff" descr="droppedImage.tiff"/>
          <p:cNvPicPr>
            <a:picLocks noChangeAspect="0"/>
          </p:cNvPicPr>
          <p:nvPr/>
        </p:nvPicPr>
        <p:blipFill>
          <a:blip r:embed="rId3">
            <a:extLst/>
          </a:blip>
          <a:stretch>
            <a:fillRect/>
          </a:stretch>
        </p:blipFill>
        <p:spPr>
          <a:xfrm>
            <a:off x="685800" y="3390900"/>
            <a:ext cx="2933700" cy="2971800"/>
          </a:xfrm>
          <a:prstGeom prst="rect">
            <a:avLst/>
          </a:prstGeom>
        </p:spPr>
      </p:pic>
      <p:pic>
        <p:nvPicPr>
          <p:cNvPr id="660" name="droppedImage.tiff" descr="droppedImage.tiff"/>
          <p:cNvPicPr>
            <a:picLocks noChangeAspect="0"/>
          </p:cNvPicPr>
          <p:nvPr/>
        </p:nvPicPr>
        <p:blipFill>
          <a:blip r:embed="rId4">
            <a:extLst/>
          </a:blip>
          <a:stretch>
            <a:fillRect/>
          </a:stretch>
        </p:blipFill>
        <p:spPr>
          <a:xfrm>
            <a:off x="9372600" y="5562600"/>
            <a:ext cx="2933700" cy="2971800"/>
          </a:xfrm>
          <a:prstGeom prst="rect">
            <a:avLst/>
          </a:prstGeom>
        </p:spPr>
      </p:pic>
      <p:pic>
        <p:nvPicPr>
          <p:cNvPr id="661" name="Capture d’écran 2014-02-04 à 16.53.43.png" descr="Capture d’écran 2014-02-04 à 16.53.43.png"/>
          <p:cNvPicPr>
            <a:picLocks noChangeAspect="0"/>
          </p:cNvPicPr>
          <p:nvPr/>
        </p:nvPicPr>
        <p:blipFill>
          <a:blip r:embed="rId5">
            <a:extLst/>
          </a:blip>
          <a:stretch>
            <a:fillRect/>
          </a:stretch>
        </p:blipFill>
        <p:spPr>
          <a:xfrm>
            <a:off x="3904565" y="5625067"/>
            <a:ext cx="4649570" cy="3098801"/>
          </a:xfrm>
          <a:prstGeom prst="rect">
            <a:avLst/>
          </a:prstGeom>
        </p:spPr>
      </p:pic>
      <p:sp>
        <p:nvSpPr>
          <p:cNvPr id="662" name="On tranche les n.g. entre 80 et 130…"/>
          <p:cNvSpPr/>
          <p:nvPr/>
        </p:nvSpPr>
        <p:spPr>
          <a:xfrm>
            <a:off x="4015085" y="4851400"/>
            <a:ext cx="3656484" cy="736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On tranche les n.g. entre 80 et 130</a:t>
            </a:r>
          </a:p>
          <a:p>
            <a:pPr algn="ctr" defTabSz="457200">
              <a:spcBef>
                <a:spcPts val="0"/>
              </a:spcBef>
              <a:defRPr>
                <a:solidFill>
                  <a:srgbClr val="232A32"/>
                </a:solidFill>
              </a:defRPr>
            </a:pPr>
            <a:r>
              <a:rPr i="1"/>
              <a:t>G</a:t>
            </a:r>
            <a:r>
              <a:t> = 255</a:t>
            </a:r>
          </a:p>
        </p:txBody>
      </p:sp>
      <p:grpSp>
        <p:nvGrpSpPr>
          <p:cNvPr id="672" name="Group"/>
          <p:cNvGrpSpPr/>
          <p:nvPr/>
        </p:nvGrpSpPr>
        <p:grpSpPr>
          <a:xfrm>
            <a:off x="7977658" y="1155700"/>
            <a:ext cx="4305301" cy="3949700"/>
            <a:chOff x="-88900" y="-114300"/>
            <a:chExt cx="4305300" cy="3949700"/>
          </a:xfrm>
        </p:grpSpPr>
        <p:pic>
          <p:nvPicPr>
            <p:cNvPr id="663" name="Rectangle Rectangle" descr="Rectangle Rectangle"/>
            <p:cNvPicPr>
              <a:picLocks noChangeAspect="0"/>
            </p:cNvPicPr>
            <p:nvPr/>
          </p:nvPicPr>
          <p:blipFill>
            <a:blip r:embed="rId6">
              <a:extLst/>
            </a:blip>
            <a:stretch>
              <a:fillRect/>
            </a:stretch>
          </p:blipFill>
          <p:spPr>
            <a:xfrm>
              <a:off x="-88900" y="-114300"/>
              <a:ext cx="4305300" cy="3949700"/>
            </a:xfrm>
            <a:prstGeom prst="rect">
              <a:avLst/>
            </a:prstGeom>
            <a:effectLst/>
          </p:spPr>
        </p:pic>
        <p:pic>
          <p:nvPicPr>
            <p:cNvPr id="664" name="droppedImage.tiff" descr="droppedImage.tiff"/>
            <p:cNvPicPr>
              <a:picLocks noChangeAspect="1"/>
            </p:cNvPicPr>
            <p:nvPr/>
          </p:nvPicPr>
          <p:blipFill>
            <a:blip r:embed="rId7">
              <a:extLst/>
            </a:blip>
            <a:srcRect l="2163" t="0" r="4483" b="2279"/>
            <a:stretch>
              <a:fillRect/>
            </a:stretch>
          </p:blipFill>
          <p:spPr>
            <a:xfrm>
              <a:off x="139700" y="135192"/>
              <a:ext cx="3746500" cy="3382708"/>
            </a:xfrm>
            <a:prstGeom prst="rect">
              <a:avLst/>
            </a:prstGeom>
            <a:ln w="12700" cap="flat">
              <a:noFill/>
              <a:miter lim="400000"/>
            </a:ln>
            <a:effectLst/>
          </p:spPr>
        </p:pic>
        <p:sp>
          <p:nvSpPr>
            <p:cNvPr id="665" name="Rectangle"/>
            <p:cNvSpPr/>
            <p:nvPr/>
          </p:nvSpPr>
          <p:spPr>
            <a:xfrm>
              <a:off x="3687441" y="155270"/>
              <a:ext cx="279401" cy="406401"/>
            </a:xfrm>
            <a:prstGeom prst="rect">
              <a:avLst/>
            </a:prstGeom>
            <a:solidFill>
              <a:srgbClr val="FFFFFF"/>
            </a:solidFill>
            <a:ln w="12700" cap="flat">
              <a:noFill/>
              <a:miter lim="400000"/>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66" name="T1"/>
            <p:cNvSpPr/>
            <p:nvPr/>
          </p:nvSpPr>
          <p:spPr>
            <a:xfrm>
              <a:off x="1647996" y="3285185"/>
              <a:ext cx="342901" cy="3937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defTabSz="1295400">
                <a:spcBef>
                  <a:spcPts val="500"/>
                </a:spcBef>
                <a:defRPr spc="100">
                  <a:uFill>
                    <a:solidFill>
                      <a:srgbClr val="232323"/>
                    </a:solidFill>
                  </a:uFill>
                  <a:latin typeface="+mj-lt"/>
                  <a:ea typeface="+mj-ea"/>
                  <a:cs typeface="+mj-cs"/>
                  <a:sym typeface="Times Roman"/>
                </a:defRPr>
              </a:pPr>
              <a:r>
                <a:rPr i="1"/>
                <a:t>T</a:t>
              </a:r>
              <a:r>
                <a:rPr baseline="-31000"/>
                <a:t>1</a:t>
              </a:r>
            </a:p>
          </p:txBody>
        </p:sp>
        <p:sp>
          <p:nvSpPr>
            <p:cNvPr id="667" name="T2"/>
            <p:cNvSpPr/>
            <p:nvPr/>
          </p:nvSpPr>
          <p:spPr>
            <a:xfrm>
              <a:off x="2612739" y="3308560"/>
              <a:ext cx="275026" cy="35965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defTabSz="1295400">
                <a:spcBef>
                  <a:spcPts val="500"/>
                </a:spcBef>
                <a:defRPr spc="100">
                  <a:uFill>
                    <a:solidFill>
                      <a:srgbClr val="232323"/>
                    </a:solidFill>
                  </a:uFill>
                  <a:latin typeface="+mj-lt"/>
                  <a:ea typeface="+mj-ea"/>
                  <a:cs typeface="+mj-cs"/>
                  <a:sym typeface="Times Roman"/>
                </a:defRPr>
              </a:pPr>
              <a:r>
                <a:rPr i="1"/>
                <a:t>T</a:t>
              </a:r>
              <a:r>
                <a:rPr baseline="-31000"/>
                <a:t>2</a:t>
              </a:r>
            </a:p>
          </p:txBody>
        </p:sp>
        <p:sp>
          <p:nvSpPr>
            <p:cNvPr id="668" name="g"/>
            <p:cNvSpPr/>
            <p:nvPr/>
          </p:nvSpPr>
          <p:spPr>
            <a:xfrm>
              <a:off x="359648" y="1605519"/>
              <a:ext cx="275026" cy="35965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i="1"/>
              </a:lvl1pPr>
            </a:lstStyle>
            <a:p>
              <a:pPr>
                <a:defRPr i="0"/>
              </a:pPr>
              <a:r>
                <a:rPr i="1"/>
                <a:t>g</a:t>
              </a:r>
            </a:p>
          </p:txBody>
        </p:sp>
        <p:sp>
          <p:nvSpPr>
            <p:cNvPr id="669" name="f"/>
            <p:cNvSpPr/>
            <p:nvPr/>
          </p:nvSpPr>
          <p:spPr>
            <a:xfrm>
              <a:off x="3649594" y="2613949"/>
              <a:ext cx="355096" cy="69461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i="1"/>
              </a:lvl1pPr>
            </a:lstStyle>
            <a:p>
              <a:pPr>
                <a:defRPr i="0"/>
              </a:pPr>
              <a:r>
                <a:rPr i="1"/>
                <a:t>f</a:t>
              </a:r>
            </a:p>
          </p:txBody>
        </p:sp>
        <p:sp>
          <p:nvSpPr>
            <p:cNvPr id="670" name="T( f )"/>
            <p:cNvSpPr/>
            <p:nvPr/>
          </p:nvSpPr>
          <p:spPr>
            <a:xfrm>
              <a:off x="3099027" y="1682750"/>
              <a:ext cx="57150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defTabSz="1295400">
                <a:spcBef>
                  <a:spcPts val="500"/>
                </a:spcBef>
                <a:defRPr spc="100">
                  <a:uFill>
                    <a:solidFill>
                      <a:srgbClr val="232323"/>
                    </a:solidFill>
                  </a:uFill>
                  <a:latin typeface="+mj-lt"/>
                  <a:ea typeface="+mj-ea"/>
                  <a:cs typeface="+mj-cs"/>
                  <a:sym typeface="Times Roman"/>
                </a:defRPr>
              </a:pPr>
              <a:r>
                <a:rPr i="1"/>
                <a:t>T</a:t>
              </a:r>
              <a:r>
                <a:t>( </a:t>
              </a:r>
              <a:r>
                <a:rPr i="1"/>
                <a:t>f </a:t>
              </a:r>
              <a:r>
                <a:t>)</a:t>
              </a:r>
            </a:p>
          </p:txBody>
        </p:sp>
        <p:sp>
          <p:nvSpPr>
            <p:cNvPr id="671" name="G"/>
            <p:cNvSpPr/>
            <p:nvPr/>
          </p:nvSpPr>
          <p:spPr>
            <a:xfrm>
              <a:off x="222135" y="933610"/>
              <a:ext cx="275027" cy="10315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i="1"/>
              </a:lvl1pPr>
            </a:lstStyle>
            <a:p>
              <a:pPr>
                <a:defRPr i="0"/>
              </a:pPr>
              <a:r>
                <a:rPr i="1"/>
                <a:t>G</a:t>
              </a:r>
            </a:p>
          </p:txBody>
        </p:sp>
      </p:grpSp>
      <p:sp>
        <p:nvSpPr>
          <p:cNvPr id="673" name="Rehausse une plage de niveaux de gris en particulier"/>
          <p:cNvSpPr/>
          <p:nvPr/>
        </p:nvSpPr>
        <p:spPr>
          <a:xfrm>
            <a:off x="4051300" y="2673350"/>
            <a:ext cx="3581400" cy="8001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8"/>
              </a:buBlip>
            </a:pPr>
            <a:r>
              <a:t>Rehausse une plage de niveaux de gris en particulier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1" grpId="1"/>
      <p:bldP build="whole" bldLvl="1" animBg="1" rev="0" advAuto="0" spid="660"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5"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76" name="Tranches de niveaux de gris…"/>
          <p:cNvSpPr txBox="1"/>
          <p:nvPr>
            <p:ph type="body" idx="1"/>
          </p:nvPr>
        </p:nvSpPr>
        <p:spPr>
          <a:prstGeom prst="rect">
            <a:avLst/>
          </a:prstGeom>
        </p:spPr>
        <p:txBody>
          <a:bodyPr/>
          <a:lstStyle>
            <a:lvl1pPr>
              <a:buAutoNum type="arabicPeriod" startAt="5"/>
            </a:lvl1pPr>
            <a:lvl2pPr>
              <a:buAutoNum type="alphaLcParenR" startAt="2"/>
            </a:lvl2pPr>
          </a:lstStyle>
          <a:p>
            <a:pPr/>
            <a:r>
              <a:t>Tranches de niveaux de gris</a:t>
            </a:r>
          </a:p>
          <a:p>
            <a:pPr lvl="1"/>
            <a:r>
              <a:t>Niveaux de gris</a:t>
            </a: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8" name="Rehaussement du contraste"/>
          <p:cNvSpPr txBox="1"/>
          <p:nvPr>
            <p:ph type="title"/>
          </p:nvPr>
        </p:nvSpPr>
        <p:spPr>
          <a:prstGeom prst="rect">
            <a:avLst/>
          </a:prstGeom>
        </p:spPr>
        <p:txBody>
          <a:bodyPr/>
          <a:lstStyle/>
          <a:p>
            <a:pPr/>
            <a:r>
              <a:t>Rehaussement du contraste</a:t>
            </a:r>
          </a:p>
        </p:txBody>
      </p:sp>
      <p:pic>
        <p:nvPicPr>
          <p:cNvPr id="679" name="droppedImage.tiff" descr="droppedImage.tiff"/>
          <p:cNvPicPr>
            <a:picLocks noChangeAspect="0"/>
          </p:cNvPicPr>
          <p:nvPr/>
        </p:nvPicPr>
        <p:blipFill>
          <a:blip r:embed="rId3">
            <a:extLst/>
          </a:blip>
          <a:stretch>
            <a:fillRect/>
          </a:stretch>
        </p:blipFill>
        <p:spPr>
          <a:xfrm>
            <a:off x="4546600" y="5702300"/>
            <a:ext cx="2933700" cy="2971800"/>
          </a:xfrm>
          <a:prstGeom prst="rect">
            <a:avLst/>
          </a:prstGeom>
        </p:spPr>
      </p:pic>
      <p:pic>
        <p:nvPicPr>
          <p:cNvPr id="680" name="untitled.png" descr="untitled.png"/>
          <p:cNvPicPr>
            <a:picLocks noChangeAspect="0"/>
          </p:cNvPicPr>
          <p:nvPr/>
        </p:nvPicPr>
        <p:blipFill>
          <a:blip r:embed="rId4">
            <a:extLst/>
          </a:blip>
          <a:stretch>
            <a:fillRect/>
          </a:stretch>
        </p:blipFill>
        <p:spPr>
          <a:xfrm>
            <a:off x="4330700" y="3383373"/>
            <a:ext cx="4787900" cy="2172172"/>
          </a:xfrm>
          <a:prstGeom prst="rect">
            <a:avLst/>
          </a:prstGeom>
        </p:spPr>
      </p:pic>
      <p:sp>
        <p:nvSpPr>
          <p:cNvPr id="681" name="On tranche les n.g. entre 80 et 130…"/>
          <p:cNvSpPr/>
          <p:nvPr/>
        </p:nvSpPr>
        <p:spPr>
          <a:xfrm>
            <a:off x="8307685" y="5702300"/>
            <a:ext cx="3656484" cy="736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On tranche les n.g. entre 80 et 130</a:t>
            </a:r>
          </a:p>
          <a:p>
            <a:pPr algn="ctr" defTabSz="457200">
              <a:spcBef>
                <a:spcPts val="0"/>
              </a:spcBef>
              <a:defRPr>
                <a:solidFill>
                  <a:srgbClr val="232A32"/>
                </a:solidFill>
              </a:defRPr>
            </a:pPr>
            <a:r>
              <a:rPr i="1"/>
              <a:t>G</a:t>
            </a:r>
            <a:r>
              <a:t> = 212</a:t>
            </a:r>
          </a:p>
        </p:txBody>
      </p:sp>
      <p:pic>
        <p:nvPicPr>
          <p:cNvPr id="682" name="untitled.png" descr="untitled.png"/>
          <p:cNvPicPr>
            <a:picLocks noChangeAspect="0"/>
          </p:cNvPicPr>
          <p:nvPr/>
        </p:nvPicPr>
        <p:blipFill>
          <a:blip r:embed="rId5">
            <a:extLst/>
          </a:blip>
          <a:stretch>
            <a:fillRect/>
          </a:stretch>
        </p:blipFill>
        <p:spPr>
          <a:xfrm>
            <a:off x="7734300" y="6584950"/>
            <a:ext cx="4787900" cy="2172171"/>
          </a:xfrm>
          <a:prstGeom prst="rect">
            <a:avLst/>
          </a:prstGeom>
        </p:spPr>
      </p:pic>
      <p:sp>
        <p:nvSpPr>
          <p:cNvPr id="683" name="Remarque :…"/>
          <p:cNvSpPr/>
          <p:nvPr/>
        </p:nvSpPr>
        <p:spPr>
          <a:xfrm>
            <a:off x="6946900" y="1281745"/>
            <a:ext cx="5359400" cy="18053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6"/>
              </a:buBlip>
            </a:pPr>
            <a:r>
              <a:t>Toutes les variations sont possibles au besoin.</a:t>
            </a:r>
          </a:p>
          <a:p>
            <a:pPr lvl="2" marL="508000" indent="-254000">
              <a:buClr>
                <a:srgbClr val="7F96C4"/>
              </a:buClr>
              <a:buSzPct val="100000"/>
              <a:buChar char="✓"/>
            </a:pPr>
            <a:r>
              <a:rPr i="1"/>
              <a:t>Exemple</a:t>
            </a:r>
            <a:r>
              <a:t> : conserver une tranche de n.g. en conservant leur valeur et mettre tous les autres à 0</a:t>
            </a:r>
          </a:p>
        </p:txBody>
      </p:sp>
      <p:pic>
        <p:nvPicPr>
          <p:cNvPr id="684" name="droppedImage.tiff" descr="droppedImage.tiff"/>
          <p:cNvPicPr>
            <a:picLocks noChangeAspect="0"/>
          </p:cNvPicPr>
          <p:nvPr/>
        </p:nvPicPr>
        <p:blipFill>
          <a:blip r:embed="rId7">
            <a:extLst/>
          </a:blip>
          <a:stretch>
            <a:fillRect/>
          </a:stretch>
        </p:blipFill>
        <p:spPr>
          <a:xfrm>
            <a:off x="685800" y="3390900"/>
            <a:ext cx="2933700" cy="29718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8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3"/>
      <p:bldP build="whole" bldLvl="1" animBg="1" rev="0" advAuto="0" spid="683" grpId="4"/>
      <p:bldP build="whole" bldLvl="1" animBg="1" rev="0" advAuto="0" spid="682" grpId="2"/>
      <p:bldP build="whole" bldLvl="1" animBg="1" rev="0" advAuto="0" spid="679"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Opérations ponctuelles…"/>
          <p:cNvSpPr txBox="1"/>
          <p:nvPr>
            <p:ph type="body" idx="1"/>
          </p:nvPr>
        </p:nvSpPr>
        <p:spPr>
          <a:prstGeom prst="rect">
            <a:avLst/>
          </a:prstGeom>
        </p:spPr>
        <p:txBody>
          <a:bodyPr/>
          <a:lstStyle/>
          <a:p>
            <a:pPr/>
            <a:r>
              <a:t>Opérations ponctuelles</a:t>
            </a:r>
          </a:p>
          <a:p>
            <a:pPr/>
            <a:r>
              <a:t>Histogramme</a:t>
            </a:r>
          </a:p>
        </p:txBody>
      </p:sp>
      <p:sp>
        <p:nvSpPr>
          <p:cNvPr id="6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3 classes d’opérateurs"/>
          <p:cNvSpPr txBox="1"/>
          <p:nvPr>
            <p:ph type="title"/>
          </p:nvPr>
        </p:nvSpPr>
        <p:spPr>
          <a:prstGeom prst="rect">
            <a:avLst/>
          </a:prstGeom>
        </p:spPr>
        <p:txBody>
          <a:bodyPr/>
          <a:lstStyle>
            <a:lvl1pPr marL="0" indent="0">
              <a:buSzTx/>
              <a:buNone/>
            </a:lvl1pPr>
          </a:lstStyle>
          <a:p>
            <a:pPr/>
            <a:r>
              <a:t>3 classes d’opérateurs</a:t>
            </a:r>
          </a:p>
        </p:txBody>
      </p:sp>
      <p:pic>
        <p:nvPicPr>
          <p:cNvPr id="9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1" name="Square"/>
          <p:cNvSpPr/>
          <p:nvPr/>
        </p:nvSpPr>
        <p:spPr>
          <a:xfrm>
            <a:off x="1422400" y="48895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92" name="Square"/>
          <p:cNvSpPr/>
          <p:nvPr/>
        </p:nvSpPr>
        <p:spPr>
          <a:xfrm>
            <a:off x="5943600" y="49657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93" name="Square"/>
          <p:cNvSpPr/>
          <p:nvPr/>
        </p:nvSpPr>
        <p:spPr>
          <a:xfrm>
            <a:off x="1422400" y="68961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94" name="Square"/>
          <p:cNvSpPr/>
          <p:nvPr/>
        </p:nvSpPr>
        <p:spPr>
          <a:xfrm>
            <a:off x="1422400" y="6896100"/>
            <a:ext cx="1803400" cy="1803400"/>
          </a:xfrm>
          <a:prstGeom prst="rect">
            <a:avLst/>
          </a:prstGeom>
          <a:solidFill>
            <a:srgbClr val="0056D6">
              <a:alpha val="32000"/>
            </a:srgbClr>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95" name="Square"/>
          <p:cNvSpPr/>
          <p:nvPr/>
        </p:nvSpPr>
        <p:spPr>
          <a:xfrm>
            <a:off x="5943600" y="69723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96" name="Connection Line"/>
          <p:cNvCxnSpPr>
            <a:stCxn id="97" idx="0"/>
            <a:endCxn id="106" idx="0"/>
          </p:cNvCxnSpPr>
          <p:nvPr/>
        </p:nvCxnSpPr>
        <p:spPr>
          <a:xfrm>
            <a:off x="2133600" y="5689600"/>
            <a:ext cx="4432300" cy="0"/>
          </a:xfrm>
          <a:prstGeom prst="straightConnector1">
            <a:avLst/>
          </a:prstGeom>
          <a:ln w="25400">
            <a:solidFill>
              <a:srgbClr val="000000"/>
            </a:solidFill>
            <a:headEnd type="triangle" len="sm"/>
            <a:tailEnd type="stealth"/>
          </a:ln>
        </p:spPr>
      </p:cxnSp>
      <p:sp>
        <p:nvSpPr>
          <p:cNvPr id="97" name="Circle"/>
          <p:cNvSpPr/>
          <p:nvPr/>
        </p:nvSpPr>
        <p:spPr>
          <a:xfrm>
            <a:off x="1905000" y="5461000"/>
            <a:ext cx="457200" cy="457200"/>
          </a:xfrm>
          <a:prstGeom prst="ellipse">
            <a:avLst/>
          </a:prstGeom>
          <a:solidFill>
            <a:srgbClr val="0056D6">
              <a:alpha val="32000"/>
            </a:srgbClr>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98"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9" name="Square"/>
          <p:cNvSpPr/>
          <p:nvPr/>
        </p:nvSpPr>
        <p:spPr>
          <a:xfrm>
            <a:off x="1422400" y="28829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0" name="Square"/>
          <p:cNvSpPr/>
          <p:nvPr/>
        </p:nvSpPr>
        <p:spPr>
          <a:xfrm>
            <a:off x="5943600" y="29591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101" name="Connection Line"/>
          <p:cNvCxnSpPr>
            <a:stCxn id="108" idx="0"/>
            <a:endCxn id="94" idx="0"/>
          </p:cNvCxnSpPr>
          <p:nvPr/>
        </p:nvCxnSpPr>
        <p:spPr>
          <a:xfrm flipH="1">
            <a:off x="2324100" y="7721600"/>
            <a:ext cx="4229100" cy="76200"/>
          </a:xfrm>
          <a:prstGeom prst="straightConnector1">
            <a:avLst/>
          </a:prstGeom>
          <a:ln w="19050">
            <a:solidFill>
              <a:srgbClr val="000000"/>
            </a:solidFill>
            <a:headEnd type="stealth"/>
            <a:tailEnd type="triangle" len="sm"/>
          </a:ln>
        </p:spPr>
      </p:cxnSp>
      <p:cxnSp>
        <p:nvCxnSpPr>
          <p:cNvPr id="102" name="Connection Line"/>
          <p:cNvCxnSpPr>
            <a:stCxn id="103" idx="0"/>
            <a:endCxn id="104" idx="0"/>
          </p:cNvCxnSpPr>
          <p:nvPr/>
        </p:nvCxnSpPr>
        <p:spPr>
          <a:xfrm>
            <a:off x="2146300" y="3568700"/>
            <a:ext cx="4432300" cy="0"/>
          </a:xfrm>
          <a:prstGeom prst="straightConnector1">
            <a:avLst/>
          </a:prstGeom>
          <a:ln w="25400">
            <a:solidFill>
              <a:srgbClr val="000000"/>
            </a:solidFill>
            <a:headEnd type="triangle" len="sm"/>
            <a:tailEnd type="stealth"/>
          </a:ln>
        </p:spPr>
      </p:cxnSp>
      <p:sp>
        <p:nvSpPr>
          <p:cNvPr id="103" name="Circle"/>
          <p:cNvSpPr/>
          <p:nvPr/>
        </p:nvSpPr>
        <p:spPr>
          <a:xfrm>
            <a:off x="2095500" y="35179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4" name="Circle"/>
          <p:cNvSpPr/>
          <p:nvPr/>
        </p:nvSpPr>
        <p:spPr>
          <a:xfrm>
            <a:off x="6527800" y="35179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5" name="Circle"/>
          <p:cNvSpPr/>
          <p:nvPr/>
        </p:nvSpPr>
        <p:spPr>
          <a:xfrm>
            <a:off x="2082800" y="56388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6" name="Circle"/>
          <p:cNvSpPr/>
          <p:nvPr/>
        </p:nvSpPr>
        <p:spPr>
          <a:xfrm>
            <a:off x="6515100" y="56388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7" name="Circle"/>
          <p:cNvSpPr/>
          <p:nvPr/>
        </p:nvSpPr>
        <p:spPr>
          <a:xfrm>
            <a:off x="2070100" y="76708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8" name="Circle"/>
          <p:cNvSpPr/>
          <p:nvPr/>
        </p:nvSpPr>
        <p:spPr>
          <a:xfrm>
            <a:off x="6502400" y="76708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109" name="Ponctuels…"/>
          <p:cNvSpPr/>
          <p:nvPr/>
        </p:nvSpPr>
        <p:spPr>
          <a:xfrm>
            <a:off x="8427333" y="3250244"/>
            <a:ext cx="3263901"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Ponctuels</a:t>
            </a:r>
          </a:p>
          <a:p>
            <a:pPr lvl="1" marL="419100" indent="-317500">
              <a:buSzPct val="63000"/>
              <a:buFont typeface="TimesNewRomanPSMT"/>
              <a:buBlip>
                <a:blip r:embed="rId3"/>
              </a:buBlip>
            </a:pPr>
            <a:r>
              <a:rPr i="1"/>
              <a:t>Exemple</a:t>
            </a:r>
            <a:r>
              <a:t> : inversion d'intensité</a:t>
            </a:r>
          </a:p>
        </p:txBody>
      </p:sp>
      <p:sp>
        <p:nvSpPr>
          <p:cNvPr id="110" name="Locaux…"/>
          <p:cNvSpPr/>
          <p:nvPr/>
        </p:nvSpPr>
        <p:spPr>
          <a:xfrm>
            <a:off x="8432806" y="5313995"/>
            <a:ext cx="3263901" cy="8274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Locaux</a:t>
            </a:r>
          </a:p>
          <a:p>
            <a:pPr lvl="1" marL="419100" indent="-317500">
              <a:buSzPct val="63000"/>
              <a:buFont typeface="TimesNewRomanPSMT"/>
              <a:buBlip>
                <a:blip r:embed="rId3"/>
              </a:buBlip>
            </a:pPr>
            <a:r>
              <a:rPr i="1"/>
              <a:t>Exemple</a:t>
            </a:r>
            <a:r>
              <a:t> : convolution</a:t>
            </a:r>
          </a:p>
        </p:txBody>
      </p:sp>
      <p:sp>
        <p:nvSpPr>
          <p:cNvPr id="111" name="Globaux…"/>
          <p:cNvSpPr/>
          <p:nvPr/>
        </p:nvSpPr>
        <p:spPr>
          <a:xfrm>
            <a:off x="8432731" y="7187244"/>
            <a:ext cx="3263901"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Globaux</a:t>
            </a:r>
          </a:p>
          <a:p>
            <a:pPr lvl="1" marL="419100" indent="-317500">
              <a:buSzPct val="63000"/>
              <a:buFont typeface="TimesNewRomanPSMT"/>
              <a:buBlip>
                <a:blip r:embed="rId3"/>
              </a:buBlip>
            </a:pPr>
            <a:r>
              <a:rPr i="1"/>
              <a:t>Exemple</a:t>
            </a:r>
            <a:r>
              <a:t> : transformée de Fourier</a:t>
            </a:r>
          </a:p>
        </p:txBody>
      </p:sp>
      <p:sp>
        <p:nvSpPr>
          <p:cNvPr id="112" name="Remarque :…"/>
          <p:cNvSpPr/>
          <p:nvPr/>
        </p:nvSpPr>
        <p:spPr>
          <a:xfrm>
            <a:off x="5080000" y="1407799"/>
            <a:ext cx="6184900" cy="124840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buClrTx/>
            </a:pPr>
            <a:r>
              <a:rPr i="1"/>
              <a:t>Remarque</a:t>
            </a:r>
            <a:r>
              <a:t> : </a:t>
            </a:r>
          </a:p>
          <a:p>
            <a:pPr lvl="1" marL="342900" indent="-342900">
              <a:buClr>
                <a:srgbClr val="849ABC"/>
              </a:buClr>
              <a:buSzPct val="55000"/>
              <a:buBlip>
                <a:blip r:embed="rId3"/>
              </a:buBlip>
            </a:pPr>
            <a:r>
              <a:t>La transformation </a:t>
            </a:r>
            <a14:m>
              <m:oMath>
                <m:r>
                  <a:rPr xmlns:a="http://schemas.openxmlformats.org/drawingml/2006/main" sz="2100" i="1">
                    <a:solidFill>
                      <a:srgbClr val="222222"/>
                    </a:solidFill>
                    <a:latin typeface="Cambria Math" panose="02040503050406030204" pitchFamily="18" charset="0"/>
                  </a:rPr>
                  <m:t>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oMath>
            </a14:m>
            <a:r>
              <a:t> peut impliquer une autre image</a:t>
            </a:r>
          </a:p>
          <a:p>
            <a:pPr lvl="2" marL="508000" indent="-254000">
              <a:buClr>
                <a:srgbClr val="849ABC"/>
              </a:buClr>
              <a:buSzPct val="55000"/>
              <a:buBlip>
                <a:blip r:embed="rId4"/>
              </a:buBlip>
            </a:pPr>
            <a:r>
              <a:t>opération unaire VS binaire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3"/>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09">
                                            <p:bg/>
                                          </p:spTgt>
                                        </p:tgtEl>
                                        <p:attrNameLst>
                                          <p:attrName>style.visibility</p:attrName>
                                        </p:attrNameLst>
                                      </p:cBhvr>
                                      <p:to>
                                        <p:strVal val="visible"/>
                                      </p:to>
                                    </p:set>
                                  </p:childTnLst>
                                </p:cTn>
                              </p:par>
                              <p:par>
                                <p:cTn id="16" presetClass="entr" nodeType="withEffect" presetSubtype="0" presetID="1" grpId="4" fill="hold">
                                  <p:stCondLst>
                                    <p:cond delay="0"/>
                                  </p:stCondLst>
                                  <p:iterate type="el" backwards="0">
                                    <p:tmAbs val="0"/>
                                  </p:iterate>
                                  <p:childTnLst>
                                    <p:set>
                                      <p:cBhvr>
                                        <p:cTn id="17" fill="hold"/>
                                        <p:tgtEl>
                                          <p:spTgt spid="109">
                                            <p:txEl>
                                              <p:pRg st="0" end="0"/>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91"/>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05"/>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92"/>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10">
                                            <p:bg/>
                                          </p:spTgt>
                                        </p:tgtEl>
                                        <p:attrNameLst>
                                          <p:attrName>style.visibility</p:attrName>
                                        </p:attrNameLst>
                                      </p:cBhvr>
                                      <p:to>
                                        <p:strVal val="visible"/>
                                      </p:to>
                                    </p:set>
                                  </p:childTnLst>
                                </p:cTn>
                              </p:par>
                              <p:par>
                                <p:cTn id="30" presetClass="entr" nodeType="withEffect" presetSubtype="0" presetID="1" grpId="8" fill="hold">
                                  <p:stCondLst>
                                    <p:cond delay="0"/>
                                  </p:stCondLst>
                                  <p:iterate type="el" backwards="0">
                                    <p:tmAbs val="0"/>
                                  </p:iterate>
                                  <p:childTnLst>
                                    <p:set>
                                      <p:cBhvr>
                                        <p:cTn id="31" fill="hold"/>
                                        <p:tgtEl>
                                          <p:spTgt spid="110">
                                            <p:txEl>
                                              <p:pRg st="0" end="0"/>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9" fill="hold">
                                  <p:stCondLst>
                                    <p:cond delay="0"/>
                                  </p:stCondLst>
                                  <p:iterate type="el" backwards="0">
                                    <p:tmAbs val="0"/>
                                  </p:iterate>
                                  <p:childTnLst>
                                    <p:set>
                                      <p:cBhvr>
                                        <p:cTn id="34" fill="hold"/>
                                        <p:tgtEl>
                                          <p:spTgt spid="93"/>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107"/>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1" fill="hold">
                                  <p:stCondLst>
                                    <p:cond delay="0"/>
                                  </p:stCondLst>
                                  <p:iterate type="el" backwards="0">
                                    <p:tmAbs val="0"/>
                                  </p:iterate>
                                  <p:childTnLst>
                                    <p:set>
                                      <p:cBhvr>
                                        <p:cTn id="40" fill="hold"/>
                                        <p:tgtEl>
                                          <p:spTgt spid="95"/>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111">
                                            <p:bg/>
                                          </p:spTgt>
                                        </p:tgtEl>
                                        <p:attrNameLst>
                                          <p:attrName>style.visibility</p:attrName>
                                        </p:attrNameLst>
                                      </p:cBhvr>
                                      <p:to>
                                        <p:strVal val="visible"/>
                                      </p:to>
                                    </p:set>
                                  </p:childTnLst>
                                </p:cTn>
                              </p:par>
                              <p:par>
                                <p:cTn id="44" presetClass="entr" nodeType="withEffect" presetSubtype="0" presetID="1" grpId="12" fill="hold">
                                  <p:stCondLst>
                                    <p:cond delay="0"/>
                                  </p:stCondLst>
                                  <p:iterate type="el" backwards="0">
                                    <p:tmAbs val="0"/>
                                  </p:iterate>
                                  <p:childTnLst>
                                    <p:set>
                                      <p:cBhvr>
                                        <p:cTn id="45" fill="hold"/>
                                        <p:tgtEl>
                                          <p:spTgt spid="111">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3" fill="hold">
                                  <p:stCondLst>
                                    <p:cond delay="0"/>
                                  </p:stCondLst>
                                  <p:iterate type="el" backwards="0">
                                    <p:tmAbs val="0"/>
                                  </p:iterate>
                                  <p:childTnLst>
                                    <p:set>
                                      <p:cBhvr>
                                        <p:cTn id="49" fill="hold"/>
                                        <p:tgtEl>
                                          <p:spTgt spid="102"/>
                                        </p:tgtEl>
                                        <p:attrNameLst>
                                          <p:attrName>style.visibility</p:attrName>
                                        </p:attrNameLst>
                                      </p:cBhvr>
                                      <p:to>
                                        <p:strVal val="visible"/>
                                      </p:to>
                                    </p:set>
                                    <p:animEffect filter="wipe(left)" transition="in">
                                      <p:cBhvr>
                                        <p:cTn id="50" dur="250"/>
                                        <p:tgtEl>
                                          <p:spTgt spid="102"/>
                                        </p:tgtEl>
                                      </p:cBhvr>
                                    </p:animEffect>
                                  </p:childTnLst>
                                </p:cTn>
                              </p:par>
                            </p:childTnLst>
                          </p:cTn>
                        </p:par>
                        <p:par>
                          <p:cTn id="51" fill="hold">
                            <p:stCondLst>
                              <p:cond delay="250"/>
                            </p:stCondLst>
                            <p:childTnLst>
                              <p:par>
                                <p:cTn id="52" presetClass="entr" nodeType="afterEffect" presetSubtype="0" presetID="1" grpId="14" fill="hold">
                                  <p:stCondLst>
                                    <p:cond delay="0"/>
                                  </p:stCondLst>
                                  <p:iterate type="el" backwards="0">
                                    <p:tmAbs val="0"/>
                                  </p:iterate>
                                  <p:childTnLst>
                                    <p:set>
                                      <p:cBhvr>
                                        <p:cTn id="53" fill="hold"/>
                                        <p:tgtEl>
                                          <p:spTgt spid="10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4" fill="hold">
                                  <p:stCondLst>
                                    <p:cond delay="0"/>
                                  </p:stCondLst>
                                  <p:iterate type="el" backwards="0">
                                    <p:tmAbs val="0"/>
                                  </p:iterate>
                                  <p:childTnLst>
                                    <p:set>
                                      <p:cBhvr>
                                        <p:cTn id="57" fill="hold"/>
                                        <p:tgtEl>
                                          <p:spTgt spid="109">
                                            <p:txEl>
                                              <p:pRg st="1" end="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5" fill="hold">
                                  <p:stCondLst>
                                    <p:cond delay="0"/>
                                  </p:stCondLst>
                                  <p:iterate type="el" backwards="0">
                                    <p:tmAbs val="0"/>
                                  </p:iterate>
                                  <p:childTnLst>
                                    <p:set>
                                      <p:cBhvr>
                                        <p:cTn id="61" fill="hold"/>
                                        <p:tgtEl>
                                          <p:spTgt spid="97"/>
                                        </p:tgtEl>
                                        <p:attrNameLst>
                                          <p:attrName>style.visibility</p:attrName>
                                        </p:attrNameLst>
                                      </p:cBhvr>
                                      <p:to>
                                        <p:strVal val="visible"/>
                                      </p:to>
                                    </p:set>
                                  </p:childTnLst>
                                </p:cTn>
                              </p:par>
                            </p:childTnLst>
                          </p:cTn>
                        </p:par>
                        <p:par>
                          <p:cTn id="62" fill="hold">
                            <p:stCondLst>
                              <p:cond delay="0"/>
                            </p:stCondLst>
                            <p:childTnLst>
                              <p:par>
                                <p:cTn id="63" presetClass="entr" nodeType="afterEffect" presetSubtype="8" presetID="22" grpId="16" fill="hold">
                                  <p:stCondLst>
                                    <p:cond delay="0"/>
                                  </p:stCondLst>
                                  <p:iterate type="el" backwards="0">
                                    <p:tmAbs val="0"/>
                                  </p:iterate>
                                  <p:childTnLst>
                                    <p:set>
                                      <p:cBhvr>
                                        <p:cTn id="64" fill="hold"/>
                                        <p:tgtEl>
                                          <p:spTgt spid="96"/>
                                        </p:tgtEl>
                                        <p:attrNameLst>
                                          <p:attrName>style.visibility</p:attrName>
                                        </p:attrNameLst>
                                      </p:cBhvr>
                                      <p:to>
                                        <p:strVal val="visible"/>
                                      </p:to>
                                    </p:set>
                                    <p:animEffect filter="wipe(left)" transition="in">
                                      <p:cBhvr>
                                        <p:cTn id="65" dur="250"/>
                                        <p:tgtEl>
                                          <p:spTgt spid="96"/>
                                        </p:tgtEl>
                                      </p:cBhvr>
                                    </p:animEffect>
                                  </p:childTnLst>
                                </p:cTn>
                              </p:par>
                            </p:childTnLst>
                          </p:cTn>
                        </p:par>
                        <p:par>
                          <p:cTn id="66" fill="hold">
                            <p:stCondLst>
                              <p:cond delay="250"/>
                            </p:stCondLst>
                            <p:childTnLst>
                              <p:par>
                                <p:cTn id="67" presetClass="entr" nodeType="afterEffect" presetSubtype="0" presetID="1" grpId="17" fill="hold">
                                  <p:stCondLst>
                                    <p:cond delay="0"/>
                                  </p:stCondLst>
                                  <p:iterate type="el" backwards="0">
                                    <p:tmAbs val="0"/>
                                  </p:iterate>
                                  <p:childTnLst>
                                    <p:set>
                                      <p:cBhvr>
                                        <p:cTn id="68" fill="hold"/>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0" presetID="1" grpId="8" fill="hold">
                                  <p:stCondLst>
                                    <p:cond delay="0"/>
                                  </p:stCondLst>
                                  <p:iterate type="el" backwards="0">
                                    <p:tmAbs val="0"/>
                                  </p:iterate>
                                  <p:childTnLst>
                                    <p:set>
                                      <p:cBhvr>
                                        <p:cTn id="72" fill="hold"/>
                                        <p:tgtEl>
                                          <p:spTgt spid="110">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0" presetID="1" grpId="18" fill="hold">
                                  <p:stCondLst>
                                    <p:cond delay="0"/>
                                  </p:stCondLst>
                                  <p:iterate type="el" backwards="0">
                                    <p:tmAbs val="0"/>
                                  </p:iterate>
                                  <p:childTnLst>
                                    <p:set>
                                      <p:cBhvr>
                                        <p:cTn id="76" fill="hold"/>
                                        <p:tgtEl>
                                          <p:spTgt spid="94"/>
                                        </p:tgtEl>
                                        <p:attrNameLst>
                                          <p:attrName>style.visibility</p:attrName>
                                        </p:attrNameLst>
                                      </p:cBhvr>
                                      <p:to>
                                        <p:strVal val="visible"/>
                                      </p:to>
                                    </p:set>
                                  </p:childTnLst>
                                </p:cTn>
                              </p:par>
                            </p:childTnLst>
                          </p:cTn>
                        </p:par>
                        <p:par>
                          <p:cTn id="77" fill="hold">
                            <p:stCondLst>
                              <p:cond delay="0"/>
                            </p:stCondLst>
                            <p:childTnLst>
                              <p:par>
                                <p:cTn id="78" presetClass="entr" nodeType="afterEffect" presetSubtype="8" presetID="22" grpId="19" fill="hold">
                                  <p:stCondLst>
                                    <p:cond delay="0"/>
                                  </p:stCondLst>
                                  <p:iterate type="el" backwards="0">
                                    <p:tmAbs val="0"/>
                                  </p:iterate>
                                  <p:childTnLst>
                                    <p:set>
                                      <p:cBhvr>
                                        <p:cTn id="79" fill="hold"/>
                                        <p:tgtEl>
                                          <p:spTgt spid="101"/>
                                        </p:tgtEl>
                                        <p:attrNameLst>
                                          <p:attrName>style.visibility</p:attrName>
                                        </p:attrNameLst>
                                      </p:cBhvr>
                                      <p:to>
                                        <p:strVal val="visible"/>
                                      </p:to>
                                    </p:set>
                                    <p:animEffect filter="wipe(left)" transition="in">
                                      <p:cBhvr>
                                        <p:cTn id="80" dur="250"/>
                                        <p:tgtEl>
                                          <p:spTgt spid="101"/>
                                        </p:tgtEl>
                                      </p:cBhvr>
                                    </p:animEffect>
                                  </p:childTnLst>
                                </p:cTn>
                              </p:par>
                            </p:childTnLst>
                          </p:cTn>
                        </p:par>
                        <p:par>
                          <p:cTn id="81" fill="hold">
                            <p:stCondLst>
                              <p:cond delay="250"/>
                            </p:stCondLst>
                            <p:childTnLst>
                              <p:par>
                                <p:cTn id="82" presetClass="entr" nodeType="afterEffect" presetSubtype="0" presetID="1" grpId="20" fill="hold">
                                  <p:stCondLst>
                                    <p:cond delay="0"/>
                                  </p:stCondLst>
                                  <p:iterate type="el" backwards="0">
                                    <p:tmAbs val="0"/>
                                  </p:iterate>
                                  <p:childTnLst>
                                    <p:set>
                                      <p:cBhvr>
                                        <p:cTn id="83" fill="hold"/>
                                        <p:tgtEl>
                                          <p:spTgt spid="10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Class="entr" nodeType="clickEffect" presetSubtype="0" presetID="1" grpId="12" fill="hold">
                                  <p:stCondLst>
                                    <p:cond delay="0"/>
                                  </p:stCondLst>
                                  <p:iterate type="el" backwards="0">
                                    <p:tmAbs val="0"/>
                                  </p:iterate>
                                  <p:childTnLst>
                                    <p:set>
                                      <p:cBhvr>
                                        <p:cTn id="87" fill="hold"/>
                                        <p:tgtEl>
                                          <p:spTgt spid="11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 grpId="5"/>
      <p:bldP build="whole" bldLvl="1" animBg="1" rev="0" advAuto="0" spid="92" grpId="7"/>
      <p:bldP build="whole" bldLvl="1" animBg="1" rev="0" advAuto="0" spid="106" grpId="17"/>
      <p:bldP build="whole" bldLvl="1" animBg="1" rev="0" advAuto="0" spid="97" grpId="15"/>
      <p:bldP build="whole" bldLvl="1" animBg="1" rev="0" advAuto="0" spid="108" grpId="20"/>
      <p:bldP build="whole" bldLvl="1" animBg="1" rev="0" advAuto="0" spid="103" grpId="3"/>
      <p:bldP build="p" bldLvl="5" animBg="1" rev="0" advAuto="0" spid="109" grpId="4"/>
      <p:bldP build="whole" bldLvl="1" animBg="1" rev="0" advAuto="0" spid="101" grpId="19"/>
      <p:bldP build="p" bldLvl="5" animBg="1" rev="0" advAuto="0" spid="110" grpId="8"/>
      <p:bldP build="whole" bldLvl="1" animBg="1" rev="0" advAuto="0" spid="95" grpId="11"/>
      <p:bldP build="whole" bldLvl="1" animBg="1" rev="0" advAuto="0" spid="102" grpId="13"/>
      <p:bldP build="whole" bldLvl="1" animBg="1" rev="0" advAuto="0" spid="96" grpId="16"/>
      <p:bldP build="whole" bldLvl="1" animBg="1" rev="0" advAuto="0" spid="104" grpId="14"/>
      <p:bldP build="whole" bldLvl="1" animBg="1" rev="0" advAuto="0" spid="93" grpId="9"/>
      <p:bldP build="p" bldLvl="5" animBg="1" rev="0" advAuto="0" spid="111" grpId="12"/>
      <p:bldP build="whole" bldLvl="1" animBg="1" rev="0" advAuto="0" spid="105" grpId="6"/>
      <p:bldP build="whole" bldLvl="1" animBg="1" rev="0" advAuto="0" spid="99" grpId="1"/>
      <p:bldP build="whole" bldLvl="1" animBg="1" rev="0" advAuto="0" spid="107" grpId="10"/>
      <p:bldP build="whole" bldLvl="1" animBg="1" rev="0" advAuto="0" spid="94" grpId="18"/>
      <p:bldP build="whole" bldLvl="1" animBg="1" rev="0" advAuto="0" spid="100"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89"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9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droppedImage.png" descr="droppedImage.png"/>
          <p:cNvPicPr>
            <a:picLocks noChangeAspect="0"/>
          </p:cNvPicPr>
          <p:nvPr/>
        </p:nvPicPr>
        <p:blipFill>
          <a:blip r:embed="rId4">
            <a:extLst/>
          </a:blip>
          <a:stretch>
            <a:fillRect/>
          </a:stretch>
        </p:blipFill>
        <p:spPr>
          <a:xfrm>
            <a:off x="635000" y="4800600"/>
            <a:ext cx="5626100" cy="4102100"/>
          </a:xfrm>
          <a:prstGeom prst="rect">
            <a:avLst/>
          </a:prstGeom>
        </p:spPr>
      </p:pic>
      <p:sp>
        <p:nvSpPr>
          <p:cNvPr id="692" name="Histogramme"/>
          <p:cNvSpPr txBox="1"/>
          <p:nvPr>
            <p:ph type="title"/>
          </p:nvPr>
        </p:nvSpPr>
        <p:spPr>
          <a:prstGeom prst="rect">
            <a:avLst/>
          </a:prstGeom>
        </p:spPr>
        <p:txBody>
          <a:bodyPr/>
          <a:lstStyle>
            <a:lvl1pPr>
              <a:buAutoNum type="arabicPeriod" startAt="6"/>
            </a:lvl1pPr>
          </a:lstStyle>
          <a:p>
            <a:pPr/>
            <a:r>
              <a:t>Histogramme</a:t>
            </a:r>
          </a:p>
        </p:txBody>
      </p:sp>
      <p:pic>
        <p:nvPicPr>
          <p:cNvPr id="693" name="droppedImage.tiff" descr="droppedImage.tiff"/>
          <p:cNvPicPr>
            <a:picLocks noChangeAspect="0"/>
          </p:cNvPicPr>
          <p:nvPr/>
        </p:nvPicPr>
        <p:blipFill>
          <a:blip r:embed="rId5">
            <a:extLst/>
          </a:blip>
          <a:stretch>
            <a:fillRect/>
          </a:stretch>
        </p:blipFill>
        <p:spPr>
          <a:xfrm>
            <a:off x="3886200" y="2247900"/>
            <a:ext cx="2273300" cy="2314604"/>
          </a:xfrm>
          <a:prstGeom prst="rect">
            <a:avLst/>
          </a:prstGeom>
        </p:spPr>
      </p:pic>
      <p:pic>
        <p:nvPicPr>
          <p:cNvPr id="694" name="droppedImage.png" descr="droppedImage.png"/>
          <p:cNvPicPr>
            <a:picLocks noChangeAspect="0"/>
          </p:cNvPicPr>
          <p:nvPr/>
        </p:nvPicPr>
        <p:blipFill>
          <a:blip r:embed="rId6">
            <a:extLst/>
          </a:blip>
          <a:stretch>
            <a:fillRect/>
          </a:stretch>
        </p:blipFill>
        <p:spPr>
          <a:xfrm>
            <a:off x="6831838" y="4800600"/>
            <a:ext cx="5576824" cy="4102100"/>
          </a:xfrm>
          <a:prstGeom prst="rect">
            <a:avLst/>
          </a:prstGeom>
        </p:spPr>
      </p:pic>
      <p:pic>
        <p:nvPicPr>
          <p:cNvPr id="695" name="droppedImage.tiff" descr="droppedImage.tiff"/>
          <p:cNvPicPr>
            <a:picLocks noChangeAspect="0"/>
          </p:cNvPicPr>
          <p:nvPr/>
        </p:nvPicPr>
        <p:blipFill>
          <a:blip r:embed="rId7">
            <a:extLst/>
          </a:blip>
          <a:stretch>
            <a:fillRect/>
          </a:stretch>
        </p:blipFill>
        <p:spPr>
          <a:xfrm>
            <a:off x="8750300" y="2247900"/>
            <a:ext cx="2273300" cy="2311400"/>
          </a:xfrm>
          <a:prstGeom prst="rect">
            <a:avLst/>
          </a:prstGeom>
        </p:spPr>
      </p:pic>
      <p:sp>
        <p:nvSpPr>
          <p:cNvPr id="696" name="n.g. constant à 146"/>
          <p:cNvSpPr/>
          <p:nvPr/>
        </p:nvSpPr>
        <p:spPr>
          <a:xfrm>
            <a:off x="798636" y="3116895"/>
            <a:ext cx="207679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a:spcBef>
                <a:spcPts val="100"/>
              </a:spcBef>
              <a:defRPr>
                <a:solidFill>
                  <a:srgbClr val="000000"/>
                </a:solidFill>
              </a:defRPr>
            </a:lvl1pPr>
          </a:lstStyle>
          <a:p>
            <a:pPr/>
            <a:r>
              <a:t>n.g. constant à 146</a:t>
            </a:r>
          </a:p>
        </p:txBody>
      </p:sp>
      <p:sp>
        <p:nvSpPr>
          <p:cNvPr id="697" name="n.g. constant à 191"/>
          <p:cNvSpPr/>
          <p:nvPr/>
        </p:nvSpPr>
        <p:spPr>
          <a:xfrm>
            <a:off x="7691573" y="1427795"/>
            <a:ext cx="20828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n.g. constant à 191</a:t>
            </a:r>
          </a:p>
        </p:txBody>
      </p:sp>
      <p:sp>
        <p:nvSpPr>
          <p:cNvPr id="698" name="n.g. constant à 114"/>
          <p:cNvSpPr/>
          <p:nvPr/>
        </p:nvSpPr>
        <p:spPr>
          <a:xfrm>
            <a:off x="9982200" y="1427795"/>
            <a:ext cx="22733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n.g. constant à 114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95"/>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69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69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4" grpId="3"/>
      <p:bldP build="whole" bldLvl="1" animBg="1" rev="0" advAuto="0" spid="691" grpId="1"/>
      <p:bldP build="whole" bldLvl="1" animBg="1" rev="0" advAuto="0" spid="695" grpId="2"/>
      <p:bldP build="whole" bldLvl="1" animBg="1" rev="0" advAuto="0" spid="697" grpId="4"/>
      <p:bldP build="whole" bldLvl="1" animBg="1" rev="0" advAuto="0" spid="698" grpId="5"/>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02"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0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4" name="Histogramme"/>
          <p:cNvSpPr txBox="1"/>
          <p:nvPr>
            <p:ph type="title"/>
          </p:nvPr>
        </p:nvSpPr>
        <p:spPr>
          <a:prstGeom prst="rect">
            <a:avLst/>
          </a:prstGeom>
        </p:spPr>
        <p:txBody>
          <a:bodyPr/>
          <a:lstStyle>
            <a:lvl1pPr>
              <a:buAutoNum type="arabicPeriod" startAt="6"/>
            </a:lvl1pPr>
          </a:lstStyle>
          <a:p>
            <a:pPr/>
            <a:r>
              <a:t>Histogramme</a:t>
            </a:r>
          </a:p>
        </p:txBody>
      </p:sp>
      <p:pic>
        <p:nvPicPr>
          <p:cNvPr id="705" name="droppedImage.tiff" descr="droppedImage.tiff"/>
          <p:cNvPicPr>
            <a:picLocks noChangeAspect="0"/>
          </p:cNvPicPr>
          <p:nvPr/>
        </p:nvPicPr>
        <p:blipFill>
          <a:blip r:embed="rId4">
            <a:extLst/>
          </a:blip>
          <a:stretch>
            <a:fillRect/>
          </a:stretch>
        </p:blipFill>
        <p:spPr>
          <a:xfrm>
            <a:off x="546100" y="3149600"/>
            <a:ext cx="3390900" cy="3429000"/>
          </a:xfrm>
          <a:prstGeom prst="rect">
            <a:avLst/>
          </a:prstGeom>
        </p:spPr>
      </p:pic>
      <p:pic>
        <p:nvPicPr>
          <p:cNvPr id="706" name="droppedImage.png" descr="droppedImage.png"/>
          <p:cNvPicPr>
            <a:picLocks noChangeAspect="0"/>
          </p:cNvPicPr>
          <p:nvPr/>
        </p:nvPicPr>
        <p:blipFill>
          <a:blip r:embed="rId5">
            <a:extLst/>
          </a:blip>
          <a:stretch>
            <a:fillRect/>
          </a:stretch>
        </p:blipFill>
        <p:spPr>
          <a:xfrm>
            <a:off x="4406900" y="3975100"/>
            <a:ext cx="8110368" cy="3611744"/>
          </a:xfrm>
          <a:prstGeom prst="rect">
            <a:avLst/>
          </a:prstGeom>
        </p:spPr>
      </p:pic>
      <p:sp>
        <p:nvSpPr>
          <p:cNvPr id="707" name="Line"/>
          <p:cNvSpPr/>
          <p:nvPr/>
        </p:nvSpPr>
        <p:spPr>
          <a:xfrm>
            <a:off x="5067300" y="5600014"/>
            <a:ext cx="4457700" cy="1041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0"/>
                </a:moveTo>
                <a:lnTo>
                  <a:pt x="21600" y="0"/>
                </a:lnTo>
                <a:lnTo>
                  <a:pt x="21600" y="21600"/>
                </a:lnTo>
              </a:path>
            </a:pathLst>
          </a:custGeom>
          <a:ln w="38100">
            <a:solidFill>
              <a:srgbClr val="000000"/>
            </a:solidFill>
            <a:prstDash val="sysDot"/>
          </a:ln>
        </p:spPr>
        <p:txBody>
          <a:bodyPr lIns="50800" tIns="50800" rIns="50800" bIns="50800" anchor="ctr"/>
          <a:lstStyle/>
          <a:p>
            <a:pPr marL="57799" marR="57799" defTabSz="1295400">
              <a:spcBef>
                <a:spcPts val="0"/>
              </a:spcBef>
              <a:buClrTx/>
              <a:tabLst>
                <a:tab pos="914400" algn="l"/>
              </a:tabLst>
              <a:defRPr sz="2400">
                <a:solidFill>
                  <a:srgbClr val="232A32"/>
                </a:solidFill>
                <a:uFill>
                  <a:solidFill>
                    <a:srgbClr val="000000"/>
                  </a:solidFill>
                </a:uFill>
                <a:latin typeface="Verdana"/>
                <a:ea typeface="Verdana"/>
                <a:cs typeface="Verdana"/>
                <a:sym typeface="Verdana"/>
              </a:defRPr>
            </a:pPr>
          </a:p>
        </p:txBody>
      </p:sp>
      <p:cxnSp>
        <p:nvCxnSpPr>
          <p:cNvPr id="708" name="Connection Line"/>
          <p:cNvCxnSpPr>
            <a:stCxn id="710" idx="0"/>
            <a:endCxn id="709" idx="0"/>
          </p:cNvCxnSpPr>
          <p:nvPr/>
        </p:nvCxnSpPr>
        <p:spPr>
          <a:xfrm>
            <a:off x="8388325" y="2946399"/>
            <a:ext cx="1134162" cy="2679818"/>
          </a:xfrm>
          <a:prstGeom prst="straightConnector1">
            <a:avLst/>
          </a:prstGeom>
          <a:ln w="25400">
            <a:solidFill>
              <a:srgbClr val="E32400"/>
            </a:solidFill>
            <a:headEnd type="triangle" len="sm"/>
            <a:tailEnd type="stealth"/>
          </a:ln>
        </p:spPr>
      </p:cxnSp>
      <p:sp>
        <p:nvSpPr>
          <p:cNvPr id="709" name="Circle"/>
          <p:cNvSpPr/>
          <p:nvPr/>
        </p:nvSpPr>
        <p:spPr>
          <a:xfrm flipH="1">
            <a:off x="9479298" y="5583027"/>
            <a:ext cx="86378" cy="86378"/>
          </a:xfrm>
          <a:prstGeom prst="ellipse">
            <a:avLst/>
          </a:prstGeom>
          <a:solidFill>
            <a:srgbClr val="FF2600"/>
          </a:solidFill>
          <a:ln>
            <a:solidFill>
              <a:srgbClr val="000000"/>
            </a:solidFill>
          </a:ln>
        </p:spPr>
        <p:txBody>
          <a:bodyPr lIns="50800" tIns="50800" rIns="50800" bIns="50800" anchor="ctr"/>
          <a:lstStyle/>
          <a:p>
            <a:pPr marL="57799" marR="57799" algn="ctr" defTabSz="1295400">
              <a:spcBef>
                <a:spcPts val="0"/>
              </a:spcBef>
              <a:defRPr sz="2400">
                <a:solidFill>
                  <a:srgbClr val="232A32"/>
                </a:solidFill>
                <a:uFill>
                  <a:solidFill>
                    <a:srgbClr val="000000"/>
                  </a:solidFill>
                </a:uFill>
                <a:latin typeface="Verdana"/>
                <a:ea typeface="Verdana"/>
                <a:cs typeface="Verdana"/>
                <a:sym typeface="Verdana"/>
              </a:defRPr>
            </a:pPr>
          </a:p>
        </p:txBody>
      </p:sp>
      <p:sp>
        <p:nvSpPr>
          <p:cNvPr id="710" name="Il y a 900 pixels qui ont l’intensité 160"/>
          <p:cNvSpPr/>
          <p:nvPr/>
        </p:nvSpPr>
        <p:spPr>
          <a:xfrm>
            <a:off x="6337523" y="2729545"/>
            <a:ext cx="410160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Il y a 900 pixels qui ont l’intensité 160</a:t>
            </a:r>
          </a:p>
        </p:txBody>
      </p:sp>
      <p:pic>
        <p:nvPicPr>
          <p:cNvPr id="711" name="untitled.png" descr="untitled.png"/>
          <p:cNvPicPr>
            <a:picLocks noChangeAspect="0"/>
          </p:cNvPicPr>
          <p:nvPr/>
        </p:nvPicPr>
        <p:blipFill>
          <a:blip r:embed="rId6">
            <a:extLst/>
          </a:blip>
          <a:stretch>
            <a:fillRect/>
          </a:stretch>
        </p:blipFill>
        <p:spPr>
          <a:xfrm>
            <a:off x="13449300" y="3619500"/>
            <a:ext cx="8222085" cy="3556000"/>
          </a:xfrm>
          <a:prstGeom prst="rect">
            <a:avLst/>
          </a:prstGeom>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15"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1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7" name="Histogramme"/>
          <p:cNvSpPr txBox="1"/>
          <p:nvPr>
            <p:ph type="title"/>
          </p:nvPr>
        </p:nvSpPr>
        <p:spPr>
          <a:prstGeom prst="rect">
            <a:avLst/>
          </a:prstGeom>
        </p:spPr>
        <p:txBody>
          <a:bodyPr/>
          <a:lstStyle>
            <a:lvl1pPr>
              <a:buAutoNum type="arabicPeriod" startAt="6"/>
            </a:lvl1pPr>
          </a:lstStyle>
          <a:p>
            <a:pPr/>
            <a:r>
              <a:t>Histogramme</a:t>
            </a:r>
          </a:p>
        </p:txBody>
      </p:sp>
      <p:pic>
        <p:nvPicPr>
          <p:cNvPr id="718" name="droppedImage.tiff" descr="droppedImage.tiff"/>
          <p:cNvPicPr>
            <a:picLocks noChangeAspect="0"/>
          </p:cNvPicPr>
          <p:nvPr/>
        </p:nvPicPr>
        <p:blipFill>
          <a:blip r:embed="rId4">
            <a:extLst/>
          </a:blip>
          <a:stretch>
            <a:fillRect/>
          </a:stretch>
        </p:blipFill>
        <p:spPr>
          <a:xfrm>
            <a:off x="444500" y="3429000"/>
            <a:ext cx="3390900" cy="3429000"/>
          </a:xfrm>
          <a:prstGeom prst="rect">
            <a:avLst/>
          </a:prstGeom>
        </p:spPr>
      </p:pic>
      <p:pic>
        <p:nvPicPr>
          <p:cNvPr id="719" name="droppedImage.png" descr="droppedImage.png"/>
          <p:cNvPicPr>
            <a:picLocks noChangeAspect="0"/>
          </p:cNvPicPr>
          <p:nvPr/>
        </p:nvPicPr>
        <p:blipFill>
          <a:blip r:embed="rId5">
            <a:extLst/>
          </a:blip>
          <a:stretch>
            <a:fillRect/>
          </a:stretch>
        </p:blipFill>
        <p:spPr>
          <a:xfrm>
            <a:off x="4095750" y="1512647"/>
            <a:ext cx="8686800" cy="5614105"/>
          </a:xfrm>
          <a:prstGeom prst="rect">
            <a:avLst/>
          </a:prstGeom>
        </p:spPr>
      </p:pic>
      <p:cxnSp>
        <p:nvCxnSpPr>
          <p:cNvPr id="720" name="Connection Line"/>
          <p:cNvCxnSpPr>
            <a:stCxn id="723" idx="0"/>
            <a:endCxn id="721" idx="0"/>
          </p:cNvCxnSpPr>
          <p:nvPr/>
        </p:nvCxnSpPr>
        <p:spPr>
          <a:xfrm flipH="1">
            <a:off x="9118792" y="6699250"/>
            <a:ext cx="2844608" cy="1384300"/>
          </a:xfrm>
          <a:prstGeom prst="straightConnector1">
            <a:avLst/>
          </a:prstGeom>
          <a:ln w="25400">
            <a:solidFill>
              <a:srgbClr val="000000"/>
            </a:solidFill>
            <a:headEnd type="triangle" len="sm"/>
            <a:tailEnd type="stealth"/>
          </a:ln>
        </p:spPr>
      </p:cxnSp>
      <p:sp>
        <p:nvSpPr>
          <p:cNvPr id="721" name="Si je choisis un pixel au hasard, j’ai 900/65536 (1.4%) de chance de tomber sur un niveau de gris de 160"/>
          <p:cNvSpPr/>
          <p:nvPr/>
        </p:nvSpPr>
        <p:spPr>
          <a:xfrm>
            <a:off x="6019992" y="7683499"/>
            <a:ext cx="6197601" cy="8001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6"/>
              </a:buBlip>
            </a:pPr>
            <a:r>
              <a:t>Si je choisis un pixel au hasard, j’ai 900/65536 (1.4%) de chance de tomber sur un niveau de gris de 160</a:t>
            </a:r>
          </a:p>
        </p:txBody>
      </p:sp>
      <p:sp>
        <p:nvSpPr>
          <p:cNvPr id="722" name="Modèle statistique de l’image"/>
          <p:cNvSpPr/>
          <p:nvPr/>
        </p:nvSpPr>
        <p:spPr>
          <a:xfrm>
            <a:off x="1028700" y="7500937"/>
            <a:ext cx="3362722" cy="1236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082" y="6960"/>
                </a:lnTo>
                <a:lnTo>
                  <a:pt x="783" y="6960"/>
                </a:lnTo>
                <a:cubicBezTo>
                  <a:pt x="351" y="6960"/>
                  <a:pt x="0" y="7913"/>
                  <a:pt x="0" y="9088"/>
                </a:cubicBezTo>
                <a:lnTo>
                  <a:pt x="0" y="19472"/>
                </a:lnTo>
                <a:cubicBezTo>
                  <a:pt x="0" y="20646"/>
                  <a:pt x="351" y="21600"/>
                  <a:pt x="783" y="21600"/>
                </a:cubicBezTo>
                <a:lnTo>
                  <a:pt x="15288" y="21600"/>
                </a:lnTo>
                <a:cubicBezTo>
                  <a:pt x="15720" y="21600"/>
                  <a:pt x="16071" y="20646"/>
                  <a:pt x="16071" y="19472"/>
                </a:cubicBezTo>
                <a:lnTo>
                  <a:pt x="16071" y="11320"/>
                </a:lnTo>
                <a:lnTo>
                  <a:pt x="21600" y="0"/>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statistique de l’image</a:t>
            </a:r>
          </a:p>
        </p:txBody>
      </p:sp>
      <p:sp>
        <p:nvSpPr>
          <p:cNvPr id="723" name="Rectangle"/>
          <p:cNvSpPr/>
          <p:nvPr/>
        </p:nvSpPr>
        <p:spPr>
          <a:xfrm>
            <a:off x="11595100" y="6261100"/>
            <a:ext cx="736600" cy="876300"/>
          </a:xfrm>
          <a:prstGeom prst="rect">
            <a:avLst/>
          </a:prstGeom>
          <a:ln w="76200">
            <a:miter lim="400000"/>
          </a:ln>
        </p:spPr>
        <p:txBody>
          <a:bodyPr lIns="76200" tIns="76200" rIns="76200" bIns="76200" anchor="ctr"/>
          <a:lstStyle/>
          <a:p>
            <a:pPr algn="ctr" defTabSz="457200">
              <a:spcBef>
                <a:spcPts val="0"/>
              </a:spcBef>
              <a:defRPr>
                <a:solidFill>
                  <a:srgbClr val="232A32"/>
                </a:solidFill>
              </a:defRPr>
            </a:pPr>
          </a:p>
        </p:txBody>
      </p:sp>
      <p:pic>
        <p:nvPicPr>
          <p:cNvPr id="724" name="droppedImage.png" descr="droppedImage.png"/>
          <p:cNvPicPr>
            <a:picLocks noChangeAspect="0"/>
          </p:cNvPicPr>
          <p:nvPr/>
        </p:nvPicPr>
        <p:blipFill>
          <a:blip r:embed="rId7">
            <a:extLst/>
          </a:blip>
          <a:stretch>
            <a:fillRect/>
          </a:stretch>
        </p:blipFill>
        <p:spPr>
          <a:xfrm>
            <a:off x="13589000" y="1346200"/>
            <a:ext cx="9382669" cy="4737100"/>
          </a:xfrm>
          <a:prstGeom prst="rect">
            <a:avLst/>
          </a:prstGeom>
        </p:spPr>
      </p:pic>
      <p:sp>
        <p:nvSpPr>
          <p:cNvPr id="725" name="Démo 2.23"/>
          <p:cNvSpPr/>
          <p:nvPr/>
        </p:nvSpPr>
        <p:spPr>
          <a:xfrm>
            <a:off x="5033545" y="7081543"/>
            <a:ext cx="1498186" cy="5969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76200" tIns="76200" rIns="76200" bIns="76200" anchor="ctr"/>
          <a:lstStyle>
            <a:lvl1pPr algn="ctr">
              <a:spcBef>
                <a:spcPts val="100"/>
              </a:spcBef>
              <a:buClrTx/>
              <a:defRPr>
                <a:solidFill>
                  <a:srgbClr val="000000"/>
                </a:solidFill>
              </a:defRPr>
            </a:lvl1pPr>
          </a:lstStyle>
          <a:p>
            <a:pPr/>
            <a:r>
              <a:t>Démo 2.23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2"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0" name="2. Traitement de l’histogramme"/>
          <p:cNvSpPr txBox="1"/>
          <p:nvPr/>
        </p:nvSpPr>
        <p:spPr>
          <a:xfrm>
            <a:off x="2589219" y="3734364"/>
            <a:ext cx="9110536" cy="9126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5600">
                <a:solidFill>
                  <a:srgbClr val="000000"/>
                </a:solidFill>
              </a:defRPr>
            </a:lvl1pPr>
          </a:lstStyle>
          <a:p>
            <a:pPr/>
            <a:r>
              <a:t>2. Traitement de l’histogramme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3"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734" name="Définitions"/>
          <p:cNvSpPr txBox="1"/>
          <p:nvPr/>
        </p:nvSpPr>
        <p:spPr>
          <a:xfrm>
            <a:off x="1011032" y="1503679"/>
            <a:ext cx="2085638"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3400">
                <a:solidFill>
                  <a:srgbClr val="000000"/>
                </a:solidFill>
              </a:defRPr>
            </a:lvl1pPr>
          </a:lstStyle>
          <a:p>
            <a:pPr/>
            <a:r>
              <a:t>Définitions</a:t>
            </a:r>
          </a:p>
        </p:txBody>
      </p:sp>
      <p:sp>
        <p:nvSpPr>
          <p:cNvPr id="735" name="Un histogramme représente le nombre de pixels appartenant…"/>
          <p:cNvSpPr txBox="1"/>
          <p:nvPr/>
        </p:nvSpPr>
        <p:spPr>
          <a:xfrm>
            <a:off x="1629663" y="2339057"/>
            <a:ext cx="7725542" cy="11458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Un </a:t>
            </a:r>
            <a:r>
              <a:rPr b="1"/>
              <a:t>histogramme</a:t>
            </a:r>
            <a:r>
              <a:t> représente le nombre de pixels appartenant</a:t>
            </a:r>
          </a:p>
          <a:p>
            <a:pPr defTabSz="1300480">
              <a:spcBef>
                <a:spcPts val="0"/>
              </a:spcBef>
              <a:buClrTx/>
              <a:defRPr sz="2400">
                <a:solidFill>
                  <a:srgbClr val="000000"/>
                </a:solidFill>
              </a:defRPr>
            </a:pPr>
            <a:r>
              <a:t>à chaque niveaux de gris (ou couleur) pouvant être représenté </a:t>
            </a:r>
          </a:p>
          <a:p>
            <a:pPr defTabSz="1300480">
              <a:spcBef>
                <a:spcPts val="0"/>
              </a:spcBef>
              <a:buClrTx/>
              <a:defRPr sz="2400">
                <a:solidFill>
                  <a:srgbClr val="000000"/>
                </a:solidFill>
              </a:defRPr>
            </a:pPr>
            <a:r>
              <a:t>dans l’image.</a:t>
            </a:r>
          </a:p>
        </p:txBody>
      </p:sp>
      <p:pic>
        <p:nvPicPr>
          <p:cNvPr id="736" name="image.pdf" descr="image.pdf"/>
          <p:cNvPicPr>
            <a:picLocks noChangeAspect="1"/>
          </p:cNvPicPr>
          <p:nvPr/>
        </p:nvPicPr>
        <p:blipFill>
          <a:blip r:embed="rId2">
            <a:extLst/>
          </a:blip>
          <a:stretch>
            <a:fillRect/>
          </a:stretch>
        </p:blipFill>
        <p:spPr>
          <a:xfrm>
            <a:off x="3228622" y="3576320"/>
            <a:ext cx="5396089" cy="618632"/>
          </a:xfrm>
          <a:prstGeom prst="rect">
            <a:avLst/>
          </a:prstGeom>
          <a:ln w="12700">
            <a:miter lim="400000"/>
          </a:ln>
        </p:spPr>
      </p:pic>
      <p:sp>
        <p:nvSpPr>
          <p:cNvPr id="737" name="Rectangle"/>
          <p:cNvSpPr/>
          <p:nvPr/>
        </p:nvSpPr>
        <p:spPr>
          <a:xfrm>
            <a:off x="1950719" y="4754879"/>
            <a:ext cx="2181015" cy="1747521"/>
          </a:xfrm>
          <a:prstGeom prst="rect">
            <a:avLst/>
          </a:prstGeom>
          <a:solidFill>
            <a:srgbClr val="B2B2B2"/>
          </a:solidFill>
          <a:ln w="12700">
            <a:solidFill>
              <a:srgbClr val="B2B2B2"/>
            </a:solidFill>
          </a:ln>
        </p:spPr>
        <p:txBody>
          <a:bodyPr lIns="65023" tIns="65023" rIns="65023" bIns="65023" anchor="ctr"/>
          <a:lstStyle/>
          <a:p>
            <a:pPr defTabSz="1300480">
              <a:spcBef>
                <a:spcPts val="0"/>
              </a:spcBef>
              <a:buClrTx/>
              <a:defRPr sz="3400">
                <a:solidFill>
                  <a:srgbClr val="000000"/>
                </a:solidFill>
              </a:defRPr>
            </a:pPr>
          </a:p>
        </p:txBody>
      </p:sp>
      <p:sp>
        <p:nvSpPr>
          <p:cNvPr id="738" name="Rectangle"/>
          <p:cNvSpPr/>
          <p:nvPr/>
        </p:nvSpPr>
        <p:spPr>
          <a:xfrm>
            <a:off x="4944533" y="4768426"/>
            <a:ext cx="1110828" cy="1747521"/>
          </a:xfrm>
          <a:prstGeom prst="rect">
            <a:avLst/>
          </a:prstGeom>
          <a:solidFill>
            <a:srgbClr val="B2B2B2"/>
          </a:solidFill>
          <a:ln w="12700">
            <a:solidFill>
              <a:srgbClr val="B2B2B2"/>
            </a:solidFill>
          </a:ln>
        </p:spPr>
        <p:txBody>
          <a:bodyPr lIns="65023" tIns="65023" rIns="65023" bIns="65023" anchor="ctr"/>
          <a:lstStyle/>
          <a:p>
            <a:pPr defTabSz="1300480">
              <a:spcBef>
                <a:spcPts val="0"/>
              </a:spcBef>
              <a:buClrTx/>
              <a:defRPr sz="3400">
                <a:solidFill>
                  <a:srgbClr val="000000"/>
                </a:solidFill>
              </a:defRPr>
            </a:pPr>
          </a:p>
        </p:txBody>
      </p:sp>
      <p:sp>
        <p:nvSpPr>
          <p:cNvPr id="739" name="Rectangle"/>
          <p:cNvSpPr/>
          <p:nvPr/>
        </p:nvSpPr>
        <p:spPr>
          <a:xfrm>
            <a:off x="6068906" y="4768426"/>
            <a:ext cx="1110828" cy="1761068"/>
          </a:xfrm>
          <a:prstGeom prst="rect">
            <a:avLst/>
          </a:prstGeom>
          <a:solidFill>
            <a:srgbClr val="5F5F5F"/>
          </a:solidFill>
          <a:ln w="12700">
            <a:miter lim="400000"/>
          </a:ln>
        </p:spPr>
        <p:txBody>
          <a:bodyPr lIns="65023" tIns="65023" rIns="65023" bIns="65023" anchor="ctr"/>
          <a:lstStyle/>
          <a:p>
            <a:pPr defTabSz="1300480">
              <a:spcBef>
                <a:spcPts val="0"/>
              </a:spcBef>
              <a:buClrTx/>
              <a:defRPr sz="3400">
                <a:solidFill>
                  <a:srgbClr val="000000"/>
                </a:solidFill>
              </a:defRPr>
            </a:pPr>
          </a:p>
        </p:txBody>
      </p:sp>
      <p:pic>
        <p:nvPicPr>
          <p:cNvPr id="740" name="image.png" descr="image.png"/>
          <p:cNvPicPr>
            <a:picLocks noChangeAspect="1"/>
          </p:cNvPicPr>
          <p:nvPr/>
        </p:nvPicPr>
        <p:blipFill>
          <a:blip r:embed="rId3">
            <a:extLst/>
          </a:blip>
          <a:stretch>
            <a:fillRect/>
          </a:stretch>
        </p:blipFill>
        <p:spPr>
          <a:xfrm>
            <a:off x="8945315" y="4325902"/>
            <a:ext cx="2707076" cy="2707076"/>
          </a:xfrm>
          <a:prstGeom prst="rect">
            <a:avLst/>
          </a:prstGeom>
          <a:ln w="12700">
            <a:miter lim="400000"/>
          </a:ln>
        </p:spPr>
      </p:pic>
      <p:pic>
        <p:nvPicPr>
          <p:cNvPr id="741" name="image.png" descr="image.png"/>
          <p:cNvPicPr>
            <a:picLocks noChangeAspect="1"/>
          </p:cNvPicPr>
          <p:nvPr/>
        </p:nvPicPr>
        <p:blipFill>
          <a:blip r:embed="rId4">
            <a:extLst/>
          </a:blip>
          <a:stretch>
            <a:fillRect/>
          </a:stretch>
        </p:blipFill>
        <p:spPr>
          <a:xfrm>
            <a:off x="8385386" y="7152640"/>
            <a:ext cx="3750170" cy="1467556"/>
          </a:xfrm>
          <a:prstGeom prst="rect">
            <a:avLst/>
          </a:prstGeom>
          <a:ln w="12700">
            <a:miter lim="400000"/>
          </a:ln>
        </p:spPr>
      </p:pic>
      <p:sp>
        <p:nvSpPr>
          <p:cNvPr id="742" name="0"/>
          <p:cNvSpPr txBox="1"/>
          <p:nvPr/>
        </p:nvSpPr>
        <p:spPr>
          <a:xfrm>
            <a:off x="8360099" y="8638258"/>
            <a:ext cx="2824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0</a:t>
            </a:r>
          </a:p>
        </p:txBody>
      </p:sp>
      <p:sp>
        <p:nvSpPr>
          <p:cNvPr id="743" name="255"/>
          <p:cNvSpPr txBox="1"/>
          <p:nvPr/>
        </p:nvSpPr>
        <p:spPr>
          <a:xfrm>
            <a:off x="11624846" y="8638258"/>
            <a:ext cx="5618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255</a:t>
            </a:r>
          </a:p>
        </p:txBody>
      </p:sp>
      <p:sp>
        <p:nvSpPr>
          <p:cNvPr id="744" name="Line"/>
          <p:cNvSpPr/>
          <p:nvPr/>
        </p:nvSpPr>
        <p:spPr>
          <a:xfrm>
            <a:off x="1612053" y="6990080"/>
            <a:ext cx="2682241" cy="151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12700">
            <a:solidFill>
              <a:srgbClr val="000000"/>
            </a:solidFill>
            <a:headEnd type="triangle"/>
            <a:tailEnd type="triangle"/>
          </a:ln>
        </p:spPr>
        <p:txBody>
          <a:bodyPr lIns="65023" tIns="65023" rIns="65023" bIns="65023"/>
          <a:lstStyle/>
          <a:p>
            <a:pPr defTabSz="1300480">
              <a:spcBef>
                <a:spcPts val="0"/>
              </a:spcBef>
              <a:buClrTx/>
              <a:defRPr sz="3400">
                <a:solidFill>
                  <a:srgbClr val="000000"/>
                </a:solidFill>
              </a:defRPr>
            </a:pPr>
          </a:p>
        </p:txBody>
      </p:sp>
      <p:sp>
        <p:nvSpPr>
          <p:cNvPr id="745" name="NbPixels…"/>
          <p:cNvSpPr txBox="1"/>
          <p:nvPr/>
        </p:nvSpPr>
        <p:spPr>
          <a:xfrm>
            <a:off x="435299" y="7154898"/>
            <a:ext cx="981023"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NbPixels</a:t>
            </a:r>
          </a:p>
          <a:p>
            <a:pPr defTabSz="1300480">
              <a:spcBef>
                <a:spcPts val="0"/>
              </a:spcBef>
              <a:buClrTx/>
              <a:defRPr sz="1800">
                <a:solidFill>
                  <a:srgbClr val="000000"/>
                </a:solidFill>
              </a:defRPr>
            </a:pPr>
            <a:r>
              <a:t>dans I</a:t>
            </a:r>
          </a:p>
        </p:txBody>
      </p:sp>
      <p:sp>
        <p:nvSpPr>
          <p:cNvPr id="746" name="Line"/>
          <p:cNvSpPr/>
          <p:nvPr/>
        </p:nvSpPr>
        <p:spPr>
          <a:xfrm>
            <a:off x="1517226" y="7355840"/>
            <a:ext cx="149014" cy="1"/>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747" name="Line"/>
          <p:cNvSpPr/>
          <p:nvPr/>
        </p:nvSpPr>
        <p:spPr>
          <a:xfrm flipV="1">
            <a:off x="2777066" y="7342293"/>
            <a:ext cx="1" cy="1165014"/>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748" name="135"/>
          <p:cNvSpPr txBox="1"/>
          <p:nvPr/>
        </p:nvSpPr>
        <p:spPr>
          <a:xfrm>
            <a:off x="2507939" y="8480213"/>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135</a:t>
            </a:r>
          </a:p>
        </p:txBody>
      </p:sp>
      <p:sp>
        <p:nvSpPr>
          <p:cNvPr id="749" name="Line"/>
          <p:cNvSpPr/>
          <p:nvPr/>
        </p:nvSpPr>
        <p:spPr>
          <a:xfrm>
            <a:off x="4903893" y="7003626"/>
            <a:ext cx="2682241" cy="151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12700">
            <a:solidFill>
              <a:srgbClr val="000000"/>
            </a:solidFill>
            <a:headEnd type="triangle"/>
            <a:tailEnd type="triangle"/>
          </a:ln>
        </p:spPr>
        <p:txBody>
          <a:bodyPr lIns="65023" tIns="65023" rIns="65023" bIns="65023"/>
          <a:lstStyle/>
          <a:p>
            <a:pPr defTabSz="1300480">
              <a:spcBef>
                <a:spcPts val="0"/>
              </a:spcBef>
              <a:buClrTx/>
              <a:defRPr sz="3400">
                <a:solidFill>
                  <a:srgbClr val="000000"/>
                </a:solidFill>
              </a:defRPr>
            </a:pPr>
          </a:p>
        </p:txBody>
      </p:sp>
      <p:sp>
        <p:nvSpPr>
          <p:cNvPr id="750" name="NbPixels…"/>
          <p:cNvSpPr txBox="1"/>
          <p:nvPr/>
        </p:nvSpPr>
        <p:spPr>
          <a:xfrm>
            <a:off x="3713593" y="7154898"/>
            <a:ext cx="981023"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NbPixels</a:t>
            </a:r>
          </a:p>
          <a:p>
            <a:pPr defTabSz="1300480">
              <a:spcBef>
                <a:spcPts val="0"/>
              </a:spcBef>
              <a:buClrTx/>
              <a:defRPr sz="1800">
                <a:solidFill>
                  <a:srgbClr val="000000"/>
                </a:solidFill>
              </a:defRPr>
            </a:pPr>
            <a:r>
              <a:t>dans I</a:t>
            </a:r>
          </a:p>
        </p:txBody>
      </p:sp>
      <p:sp>
        <p:nvSpPr>
          <p:cNvPr id="751" name="Line"/>
          <p:cNvSpPr/>
          <p:nvPr/>
        </p:nvSpPr>
        <p:spPr>
          <a:xfrm>
            <a:off x="4809066" y="7369386"/>
            <a:ext cx="149014" cy="1"/>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752" name="Line"/>
          <p:cNvSpPr/>
          <p:nvPr/>
        </p:nvSpPr>
        <p:spPr>
          <a:xfrm flipV="1">
            <a:off x="6068906" y="7911253"/>
            <a:ext cx="1" cy="609601"/>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753" name="135"/>
          <p:cNvSpPr txBox="1"/>
          <p:nvPr/>
        </p:nvSpPr>
        <p:spPr>
          <a:xfrm>
            <a:off x="5799779" y="8493759"/>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135</a:t>
            </a:r>
          </a:p>
        </p:txBody>
      </p:sp>
      <p:sp>
        <p:nvSpPr>
          <p:cNvPr id="754" name="Line"/>
          <p:cNvSpPr/>
          <p:nvPr/>
        </p:nvSpPr>
        <p:spPr>
          <a:xfrm flipV="1">
            <a:off x="5337386" y="7924799"/>
            <a:ext cx="1" cy="609601"/>
          </a:xfrm>
          <a:prstGeom prst="line">
            <a:avLst/>
          </a:prstGeom>
          <a:ln w="254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755" name="65"/>
          <p:cNvSpPr txBox="1"/>
          <p:nvPr/>
        </p:nvSpPr>
        <p:spPr>
          <a:xfrm>
            <a:off x="5135993" y="8466666"/>
            <a:ext cx="3713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6</a:t>
            </a:r>
            <a:r>
              <a:t>5</a:t>
            </a:r>
          </a:p>
        </p:txBody>
      </p:sp>
      <p:sp>
        <p:nvSpPr>
          <p:cNvPr id="756" name="Line"/>
          <p:cNvSpPr/>
          <p:nvPr/>
        </p:nvSpPr>
        <p:spPr>
          <a:xfrm flipV="1">
            <a:off x="8398933" y="6935893"/>
            <a:ext cx="1" cy="166624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757" name="Line"/>
          <p:cNvSpPr/>
          <p:nvPr/>
        </p:nvSpPr>
        <p:spPr>
          <a:xfrm>
            <a:off x="8398933" y="8617486"/>
            <a:ext cx="3996267"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758" name="I"/>
          <p:cNvSpPr txBox="1"/>
          <p:nvPr/>
        </p:nvSpPr>
        <p:spPr>
          <a:xfrm>
            <a:off x="11692579" y="4280746"/>
            <a:ext cx="218874"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I</a:t>
            </a:r>
          </a:p>
        </p:txBody>
      </p:sp>
      <p:sp>
        <p:nvSpPr>
          <p:cNvPr id="759" name="Line"/>
          <p:cNvSpPr/>
          <p:nvPr/>
        </p:nvSpPr>
        <p:spPr>
          <a:xfrm flipV="1">
            <a:off x="10065173" y="8236373"/>
            <a:ext cx="1" cy="365761"/>
          </a:xfrm>
          <a:prstGeom prst="line">
            <a:avLst/>
          </a:prstGeom>
          <a:ln w="12700">
            <a:solidFill>
              <a:srgbClr val="FFFFFF"/>
            </a:solidFill>
          </a:ln>
        </p:spPr>
        <p:txBody>
          <a:bodyPr lIns="65023" tIns="65023" rIns="65023" bIns="65023"/>
          <a:lstStyle/>
          <a:p>
            <a:pPr defTabSz="1300480">
              <a:spcBef>
                <a:spcPts val="0"/>
              </a:spcBef>
              <a:buClrTx/>
              <a:defRPr sz="3400">
                <a:solidFill>
                  <a:srgbClr val="000000"/>
                </a:solidFill>
              </a:defRPr>
            </a:pPr>
          </a:p>
        </p:txBody>
      </p:sp>
      <p:sp>
        <p:nvSpPr>
          <p:cNvPr id="760" name="Line"/>
          <p:cNvSpPr/>
          <p:nvPr/>
        </p:nvSpPr>
        <p:spPr>
          <a:xfrm flipH="1">
            <a:off x="8398933" y="8209280"/>
            <a:ext cx="1666241" cy="1"/>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761" name="113"/>
          <p:cNvSpPr txBox="1"/>
          <p:nvPr/>
        </p:nvSpPr>
        <p:spPr>
          <a:xfrm>
            <a:off x="9823139" y="8617937"/>
            <a:ext cx="47716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113</a:t>
            </a:r>
          </a:p>
        </p:txBody>
      </p:sp>
      <p:sp>
        <p:nvSpPr>
          <p:cNvPr id="762" name="520"/>
          <p:cNvSpPr txBox="1"/>
          <p:nvPr/>
        </p:nvSpPr>
        <p:spPr>
          <a:xfrm>
            <a:off x="7831779" y="8008337"/>
            <a:ext cx="4856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520</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5"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766" name="Parfois l’histogramme est normalisé par le nombre de pixels dans l’image:"/>
          <p:cNvSpPr txBox="1"/>
          <p:nvPr/>
        </p:nvSpPr>
        <p:spPr>
          <a:xfrm>
            <a:off x="1629663" y="2339057"/>
            <a:ext cx="921665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Parfois l</a:t>
            </a:r>
            <a:r>
              <a:t>’histogramme est normalisé par le nombre de pixels dans l’image:</a:t>
            </a:r>
          </a:p>
        </p:txBody>
      </p:sp>
      <p:pic>
        <p:nvPicPr>
          <p:cNvPr id="767" name="image.pdf" descr="image.pdf"/>
          <p:cNvPicPr>
            <a:picLocks noChangeAspect="1"/>
          </p:cNvPicPr>
          <p:nvPr/>
        </p:nvPicPr>
        <p:blipFill>
          <a:blip r:embed="rId2">
            <a:extLst/>
          </a:blip>
          <a:stretch>
            <a:fillRect/>
          </a:stretch>
        </p:blipFill>
        <p:spPr>
          <a:xfrm>
            <a:off x="1973297" y="2984782"/>
            <a:ext cx="7908997" cy="1153725"/>
          </a:xfrm>
          <a:prstGeom prst="rect">
            <a:avLst/>
          </a:prstGeom>
          <a:ln w="12700">
            <a:miter lim="400000"/>
          </a:ln>
        </p:spPr>
      </p:pic>
      <p:pic>
        <p:nvPicPr>
          <p:cNvPr id="768" name="image.png" descr="image.png"/>
          <p:cNvPicPr>
            <a:picLocks noChangeAspect="1"/>
          </p:cNvPicPr>
          <p:nvPr/>
        </p:nvPicPr>
        <p:blipFill>
          <a:blip r:embed="rId3">
            <a:extLst/>
          </a:blip>
          <a:stretch>
            <a:fillRect/>
          </a:stretch>
        </p:blipFill>
        <p:spPr>
          <a:xfrm>
            <a:off x="8945315" y="4325902"/>
            <a:ext cx="2707076" cy="2707076"/>
          </a:xfrm>
          <a:prstGeom prst="rect">
            <a:avLst/>
          </a:prstGeom>
          <a:ln w="12700">
            <a:miter lim="400000"/>
          </a:ln>
        </p:spPr>
      </p:pic>
      <p:pic>
        <p:nvPicPr>
          <p:cNvPr id="769" name="image.png" descr="image.png"/>
          <p:cNvPicPr>
            <a:picLocks noChangeAspect="1"/>
          </p:cNvPicPr>
          <p:nvPr/>
        </p:nvPicPr>
        <p:blipFill>
          <a:blip r:embed="rId4">
            <a:extLst/>
          </a:blip>
          <a:stretch>
            <a:fillRect/>
          </a:stretch>
        </p:blipFill>
        <p:spPr>
          <a:xfrm>
            <a:off x="8385386" y="7152640"/>
            <a:ext cx="3750170" cy="1467556"/>
          </a:xfrm>
          <a:prstGeom prst="rect">
            <a:avLst/>
          </a:prstGeom>
          <a:ln w="12700">
            <a:miter lim="400000"/>
          </a:ln>
        </p:spPr>
      </p:pic>
      <p:sp>
        <p:nvSpPr>
          <p:cNvPr id="770" name="0"/>
          <p:cNvSpPr txBox="1"/>
          <p:nvPr/>
        </p:nvSpPr>
        <p:spPr>
          <a:xfrm>
            <a:off x="8360099" y="8638258"/>
            <a:ext cx="2824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0</a:t>
            </a:r>
          </a:p>
        </p:txBody>
      </p:sp>
      <p:sp>
        <p:nvSpPr>
          <p:cNvPr id="771" name="255"/>
          <p:cNvSpPr txBox="1"/>
          <p:nvPr/>
        </p:nvSpPr>
        <p:spPr>
          <a:xfrm>
            <a:off x="11624846" y="8638258"/>
            <a:ext cx="561849" cy="4483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255</a:t>
            </a:r>
          </a:p>
        </p:txBody>
      </p:sp>
      <p:sp>
        <p:nvSpPr>
          <p:cNvPr id="772" name="P(c)"/>
          <p:cNvSpPr txBox="1"/>
          <p:nvPr/>
        </p:nvSpPr>
        <p:spPr>
          <a:xfrm>
            <a:off x="7669219" y="6933635"/>
            <a:ext cx="65055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P(c)</a:t>
            </a:r>
          </a:p>
        </p:txBody>
      </p:sp>
      <p:sp>
        <p:nvSpPr>
          <p:cNvPr id="773" name="Line"/>
          <p:cNvSpPr/>
          <p:nvPr/>
        </p:nvSpPr>
        <p:spPr>
          <a:xfrm flipV="1">
            <a:off x="10065173" y="8236373"/>
            <a:ext cx="1" cy="365761"/>
          </a:xfrm>
          <a:prstGeom prst="line">
            <a:avLst/>
          </a:prstGeom>
          <a:ln w="12700">
            <a:solidFill>
              <a:srgbClr val="FFFFFF"/>
            </a:solidFill>
          </a:ln>
        </p:spPr>
        <p:txBody>
          <a:bodyPr lIns="65023" tIns="65023" rIns="65023" bIns="65023"/>
          <a:lstStyle/>
          <a:p>
            <a:pPr defTabSz="1300480">
              <a:spcBef>
                <a:spcPts val="0"/>
              </a:spcBef>
              <a:buClrTx/>
              <a:defRPr sz="3400">
                <a:solidFill>
                  <a:srgbClr val="000000"/>
                </a:solidFill>
              </a:defRPr>
            </a:pPr>
          </a:p>
        </p:txBody>
      </p:sp>
      <p:sp>
        <p:nvSpPr>
          <p:cNvPr id="774" name="Line"/>
          <p:cNvSpPr/>
          <p:nvPr/>
        </p:nvSpPr>
        <p:spPr>
          <a:xfrm flipH="1">
            <a:off x="8398933" y="8209280"/>
            <a:ext cx="1666241" cy="1"/>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775" name="Line"/>
          <p:cNvSpPr/>
          <p:nvPr/>
        </p:nvSpPr>
        <p:spPr>
          <a:xfrm flipV="1">
            <a:off x="8398933" y="6935893"/>
            <a:ext cx="1" cy="166624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776" name="Line"/>
          <p:cNvSpPr/>
          <p:nvPr/>
        </p:nvSpPr>
        <p:spPr>
          <a:xfrm>
            <a:off x="8398933" y="8617486"/>
            <a:ext cx="3996267"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777" name="113"/>
          <p:cNvSpPr txBox="1"/>
          <p:nvPr/>
        </p:nvSpPr>
        <p:spPr>
          <a:xfrm>
            <a:off x="9823139" y="8617937"/>
            <a:ext cx="47716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113</a:t>
            </a:r>
          </a:p>
        </p:txBody>
      </p:sp>
      <p:sp>
        <p:nvSpPr>
          <p:cNvPr id="778" name="0.01"/>
          <p:cNvSpPr txBox="1"/>
          <p:nvPr/>
        </p:nvSpPr>
        <p:spPr>
          <a:xfrm>
            <a:off x="7831779" y="8008337"/>
            <a:ext cx="54279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0.01</a:t>
            </a:r>
          </a:p>
        </p:txBody>
      </p:sp>
      <p:grpSp>
        <p:nvGrpSpPr>
          <p:cNvPr id="782" name="Group"/>
          <p:cNvGrpSpPr/>
          <p:nvPr/>
        </p:nvGrpSpPr>
        <p:grpSpPr>
          <a:xfrm>
            <a:off x="1735779" y="4481688"/>
            <a:ext cx="4179599" cy="4130606"/>
            <a:chOff x="0" y="0"/>
            <a:chExt cx="4179598" cy="4130604"/>
          </a:xfrm>
        </p:grpSpPr>
        <p:sp>
          <p:nvSpPr>
            <p:cNvPr id="779" name="Ainsi défini, P(c) donne une idée de la probabilité…"/>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1300480">
                <a:spcBef>
                  <a:spcPts val="0"/>
                </a:spcBef>
                <a:buClrTx/>
                <a:defRPr sz="2400">
                  <a:solidFill>
                    <a:srgbClr val="000000"/>
                  </a:solidFill>
                </a:defRPr>
              </a:pPr>
              <a:r>
                <a:t>Ainsi défini, </a:t>
              </a:r>
              <a:r>
                <a:rPr i="1"/>
                <a:t>P(c)</a:t>
              </a:r>
              <a:r>
                <a:t> donne une idée de la probabilité</a:t>
              </a:r>
            </a:p>
            <a:p>
              <a:pPr defTabSz="1300480">
                <a:spcBef>
                  <a:spcPts val="0"/>
                </a:spcBef>
                <a:buClrTx/>
                <a:defRPr sz="2400">
                  <a:solidFill>
                    <a:srgbClr val="000000"/>
                  </a:solidFill>
                </a:defRPr>
              </a:pPr>
              <a:r>
                <a:t>d’occurrence d’un pixel de niveau de gris “c”.</a:t>
              </a:r>
            </a:p>
            <a:p>
              <a:pPr defTabSz="1300480">
                <a:spcBef>
                  <a:spcPts val="0"/>
                </a:spcBef>
                <a:buClrTx/>
                <a:defRPr sz="2400">
                  <a:solidFill>
                    <a:srgbClr val="000000"/>
                  </a:solidFill>
                </a:defRPr>
              </a:pPr>
            </a:p>
          </p:txBody>
        </p:sp>
        <p:pic>
          <p:nvPicPr>
            <p:cNvPr id="780" name="image.pdf" descr="image.pdf"/>
            <p:cNvPicPr>
              <a:picLocks noChangeAspect="1"/>
            </p:cNvPicPr>
            <p:nvPr/>
          </p:nvPicPr>
          <p:blipFill>
            <a:blip r:embed="rId5">
              <a:extLst/>
            </a:blip>
            <a:stretch>
              <a:fillRect/>
            </a:stretch>
          </p:blipFill>
          <p:spPr>
            <a:xfrm>
              <a:off x="2633020" y="1029546"/>
              <a:ext cx="1546579" cy="1040837"/>
            </a:xfrm>
            <a:prstGeom prst="rect">
              <a:avLst/>
            </a:prstGeom>
            <a:ln w="12700" cap="flat">
              <a:noFill/>
              <a:miter lim="400000"/>
            </a:ln>
            <a:effectLst/>
          </p:spPr>
        </p:pic>
        <p:sp>
          <p:nvSpPr>
            <p:cNvPr id="781" name="Si je tire un pixel au hasard…"/>
            <p:cNvSpPr/>
            <p:nvPr/>
          </p:nvSpPr>
          <p:spPr>
            <a:xfrm>
              <a:off x="1205653" y="286060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1300480">
                <a:spcBef>
                  <a:spcPts val="0"/>
                </a:spcBef>
                <a:buClrTx/>
                <a:defRPr sz="2400">
                  <a:solidFill>
                    <a:srgbClr val="000000"/>
                  </a:solidFill>
                </a:defRPr>
              </a:pPr>
              <a:r>
                <a:t>Si je tire un pixel au hasard</a:t>
              </a:r>
            </a:p>
            <a:p>
              <a:pPr defTabSz="1300480">
                <a:spcBef>
                  <a:spcPts val="0"/>
                </a:spcBef>
                <a:buClrTx/>
                <a:defRPr sz="2400">
                  <a:solidFill>
                    <a:srgbClr val="000000"/>
                  </a:solidFill>
                </a:defRPr>
              </a:pPr>
              <a:r>
                <a:t>dans l’image, j’ai 1% de chance</a:t>
              </a:r>
            </a:p>
            <a:p>
              <a:pPr defTabSz="1300480">
                <a:spcBef>
                  <a:spcPts val="0"/>
                </a:spcBef>
                <a:buClrTx/>
                <a:defRPr sz="2400">
                  <a:solidFill>
                    <a:srgbClr val="000000"/>
                  </a:solidFill>
                </a:defRPr>
              </a:pPr>
              <a:r>
                <a:t>qu’il soit d’intensité 113.</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2"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4"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786" name="Algorithme 2.3  : Construction d’un histogramme"/>
          <p:cNvGraphicFramePr/>
          <p:nvPr/>
        </p:nvGraphicFramePr>
        <p:xfrm>
          <a:off x="764930" y="2531071"/>
          <a:ext cx="11446471" cy="5226051"/>
        </p:xfrm>
        <a:graphic xmlns:a="http://schemas.openxmlformats.org/drawingml/2006/main">
          <a:graphicData uri="http://schemas.openxmlformats.org/drawingml/2006/table">
            <a:tbl>
              <a:tblPr firstCol="1" firstRow="0" lastCol="0" lastRow="0" bandCol="0" bandRow="0" rtl="0">
                <a:tableStyleId>{02372FF7-2497-4DE7-9DD9-82B481D3165C}</a:tableStyleId>
              </a:tblPr>
              <a:tblGrid>
                <a:gridCol w="420491"/>
                <a:gridCol w="5997425"/>
                <a:gridCol w="4281557"/>
              </a:tblGrid>
              <a:tr h="584200">
                <a:tc gridSpan="3">
                  <a:txBody>
                    <a:bodyPr/>
                    <a:lstStyle/>
                    <a:p>
                      <a:pPr algn="l" defTabSz="469900">
                        <a:defRPr b="0" sz="1800"/>
                      </a:pPr>
                      <a:r>
                        <a:rPr b="1" sz="2000">
                          <a:latin typeface="+mn-lt"/>
                          <a:ea typeface="+mn-ea"/>
                          <a:cs typeface="+mn-cs"/>
                          <a:sym typeface="Helvetica"/>
                        </a:rPr>
                        <a:t>Algorithme 2.3  : Construction d’un histogramme</a:t>
                      </a:r>
                    </a:p>
                  </a:txBody>
                  <a:tcPr marL="139700" marR="139700" marT="139700" marB="139700" anchor="ctr" anchorCtr="0" horzOverflow="overflow">
                    <a:lnL/>
                    <a:lnR/>
                    <a:lnT/>
                    <a:lnB/>
                    <a:solidFill>
                      <a:srgbClr val="000000">
                        <a:alpha val="0"/>
                      </a:srgbClr>
                    </a:solidFill>
                  </a:tcPr>
                </a:tc>
                <a:tc hMerge="1">
                  <a:tcPr/>
                </a:tc>
                <a:tc hMerge="1">
                  <a:tcPr/>
                </a:tc>
              </a:tr>
              <a:tr h="482600">
                <a:tc gridSpan="3">
                  <a:txBody>
                    <a:bodyPr/>
                    <a:lstStyle/>
                    <a:p>
                      <a:pPr algn="l" defTabSz="914400">
                        <a:defRPr sz="2000">
                          <a:sym typeface="Times Roman"/>
                        </a:defRPr>
                      </a:pPr>
                      <a:r>
                        <a:t>Entrée :	</a:t>
                      </a:r>
                      <a:r>
                        <a:rPr i="1"/>
                        <a:t>f</a:t>
                      </a:r>
                      <a:r>
                        <a:t>		1 image  : </a:t>
                      </a:r>
                      <a:r>
                        <a:rPr i="1"/>
                        <a:t>M</a:t>
                      </a:r>
                      <a:r>
                        <a:rPr baseline="-5999" i="1"/>
                        <a:t> </a:t>
                      </a:r>
                      <a:r>
                        <a:rPr b="0" spc="154" sz="2200">
                          <a:latin typeface="Apple Symbols"/>
                          <a:ea typeface="Apple Symbols"/>
                          <a:cs typeface="Apple Symbols"/>
                          <a:sym typeface="Apple Symbols"/>
                        </a:rPr>
                        <a:t>×</a:t>
                      </a:r>
                      <a:r>
                        <a:rPr i="1"/>
                        <a:t> N</a:t>
                      </a:r>
                      <a:r>
                        <a:t> pixels</a:t>
                      </a:r>
                    </a:p>
                  </a:txBody>
                  <a:tcPr marL="50800" marR="50800" marT="50800" marB="50800" anchor="t" anchorCtr="0" horzOverflow="overflow">
                    <a:lnR w="12700">
                      <a:miter lim="400000"/>
                    </a:lnR>
                    <a:lnT w="12700">
                      <a:miter lim="400000"/>
                    </a:lnT>
                  </a:tcPr>
                </a:tc>
                <a:tc hMerge="1">
                  <a:tcPr/>
                </a:tc>
                <a:tc hMerge="1">
                  <a:tcPr/>
                </a:tc>
              </a:tr>
              <a:tr h="776287">
                <a:tc gridSpan="2">
                  <a:txBody>
                    <a:bodyPr/>
                    <a:lstStyle/>
                    <a:p>
                      <a:pPr algn="l" defTabSz="914400">
                        <a:defRPr sz="2000">
                          <a:sym typeface="Times Roman"/>
                        </a:defRPr>
                      </a:pPr>
                      <a:r>
                        <a:t>Sortie :	</a:t>
                      </a:r>
                      <a:r>
                        <a:rPr i="1"/>
                        <a:t>h</a:t>
                      </a:r>
                      <a:r>
                        <a:t> et </a:t>
                      </a:r>
                      <a:r>
                        <a:rPr i="1"/>
                        <a:t>p</a:t>
                      </a:r>
                      <a:r>
                        <a:t>		2 tableaux 1D de taille </a:t>
                      </a:r>
                      <a:r>
                        <a:rPr i="1"/>
                        <a:t>L</a:t>
                      </a:r>
                      <a:r>
                        <a:t> contenant les histogrammes, </a:t>
                      </a:r>
                      <a:r>
                        <a:rPr i="1"/>
                        <a:t>h</a:t>
                      </a:r>
                      <a:r>
                        <a:t> et sa version normalisée </a:t>
                      </a:r>
                      <a:r>
                        <a:rPr i="1"/>
                        <a:t>p</a:t>
                      </a:r>
                    </a:p>
                  </a:txBody>
                  <a:tcPr marL="50800" marR="50800" marT="50800" marB="50800" anchor="t" anchorCtr="0" horzOverflow="overflow">
                    <a:lnR w="3175">
                      <a:solidFill>
                        <a:srgbClr val="000000"/>
                      </a:solidFill>
                      <a:miter lim="400000"/>
                    </a:lnR>
                    <a:lnB>
                      <a:solidFill>
                        <a:srgbClr val="000000"/>
                      </a:solidFill>
                      <a:miter lim="400000"/>
                    </a:lnB>
                  </a:tcPr>
                </a:tc>
                <a:tc hMerge="1">
                  <a:tcPr/>
                </a:tc>
                <a:tc>
                  <a:txBody>
                    <a:bodyPr/>
                    <a:lstStyle/>
                    <a:p>
                      <a:pPr marL="215900" indent="-215900" algn="l" defTabSz="914400">
                        <a:buSzPct val="100000"/>
                        <a:buFont typeface="TimesNewRomanPSMT"/>
                        <a:buChar char="//"/>
                        <a:defRPr b="1" sz="2000">
                          <a:solidFill>
                            <a:srgbClr val="000000"/>
                          </a:solidFill>
                          <a:latin typeface="+mj-lt"/>
                          <a:ea typeface="+mj-ea"/>
                          <a:cs typeface="+mj-cs"/>
                          <a:sym typeface="Times Roman"/>
                        </a:defRPr>
                      </a:pPr>
                      <a:r>
                        <a:t>Typiquement, </a:t>
                      </a:r>
                      <a:r>
                        <a:rPr i="1"/>
                        <a:t>L</a:t>
                      </a:r>
                      <a:r>
                        <a:t> sera égal à 256</a:t>
                      </a:r>
                    </a:p>
                  </a:txBody>
                  <a:tcPr marL="50800" marR="50800" marT="50800" marB="50800" anchor="t" anchorCtr="0" horzOverflow="overflow">
                    <a:lnL w="3175">
                      <a:solidFill>
                        <a:srgbClr val="000000"/>
                      </a:solidFill>
                      <a:miter lim="400000"/>
                    </a:lnL>
                    <a:lnR w="12700">
                      <a:miter lim="400000"/>
                    </a:lnR>
                    <a:lnT w="3175">
                      <a:solidFill>
                        <a:srgbClr val="000000"/>
                      </a:solidFill>
                      <a:miter lim="400000"/>
                    </a:lnT>
                    <a:lnB>
                      <a:solidFill>
                        <a:srgbClr val="000000"/>
                      </a:solidFill>
                      <a:miter lim="400000"/>
                    </a:lnB>
                  </a:tcPr>
                </a:tc>
              </a:tr>
              <a:tr h="496887">
                <a:tc>
                  <a:txBody>
                    <a:bodyPr/>
                    <a:lstStyle/>
                    <a:p>
                      <a:pPr algn="l" defTabSz="914400">
                        <a:defRPr sz="2000">
                          <a:sym typeface="Times Roman"/>
                        </a:defRPr>
                      </a:pPr>
                    </a:p>
                  </a:txBody>
                  <a:tcPr marL="50800" marR="50800" marT="50800" marB="50800" anchor="t" anchorCtr="0" horzOverflow="overflow">
                    <a:lnT>
                      <a:solidFill>
                        <a:srgbClr val="000000"/>
                      </a:solidFill>
                      <a:miter lim="400000"/>
                    </a:lnT>
                  </a:tcPr>
                </a:tc>
                <a:tc>
                  <a:txBody>
                    <a:bodyPr/>
                    <a:lstStyle/>
                    <a:p>
                      <a:pPr algn="l" defTabSz="457200">
                        <a:spcBef>
                          <a:spcPts val="1100"/>
                        </a:spcBef>
                        <a:defRPr sz="1800">
                          <a:solidFill>
                            <a:srgbClr val="000000"/>
                          </a:solidFill>
                        </a:defRPr>
                      </a:pPr>
                      <a:r>
                        <a:rPr sz="1600">
                          <a:solidFill>
                            <a:srgbClr val="232A32"/>
                          </a:solidFill>
                          <a:sym typeface="Menlo Regular"/>
                        </a:rPr>
                        <a:t>Pour tous k = 0 à L−1</a:t>
                      </a:r>
                    </a:p>
                  </a:txBody>
                  <a:tcPr marL="63500" marR="63500" marT="63500" marB="63500" anchor="t" anchorCtr="0" horzOverflow="overflow"/>
                </a:tc>
                <a:tc>
                  <a:txBody>
                    <a:bodyPr/>
                    <a:lstStyle/>
                    <a:p>
                      <a:pPr marL="172720" indent="-172720" algn="l" defTabSz="457200">
                        <a:spcBef>
                          <a:spcPts val="1100"/>
                        </a:spcBef>
                        <a:buSzPct val="100000"/>
                        <a:buFont typeface="TimesNewRomanPSMT"/>
                        <a:buChar char="//"/>
                        <a:defRPr sz="1600">
                          <a:sym typeface="Menlo Regular"/>
                        </a:defRPr>
                      </a:pPr>
                      <a:r>
                        <a:t>Initialiser le résultat à 0</a:t>
                      </a:r>
                    </a:p>
                  </a:txBody>
                  <a:tcPr marL="63500" marR="63500" marT="63500" marB="63500" anchor="t" anchorCtr="0" horzOverflow="overflow">
                    <a:lnR w="12700">
                      <a:miter lim="400000"/>
                    </a:lnR>
                    <a:lnT>
                      <a:solidFill>
                        <a:srgbClr val="000000"/>
                      </a:solidFill>
                      <a:miter lim="400000"/>
                    </a:lnT>
                  </a:tcPr>
                </a:tc>
              </a:tr>
              <a:tr h="495300">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	h[k] = 0</a:t>
                      </a:r>
                    </a:p>
                  </a:txBody>
                  <a:tcPr marL="63500" marR="63500" marT="63500" marB="63500" anchor="t" anchorCtr="0" horzOverflow="overflow"/>
                </a:tc>
                <a:tc>
                  <a:txBody>
                    <a:bodyPr/>
                    <a:lstStyle/>
                    <a:p>
                      <a:pPr algn="l" defTabSz="457200">
                        <a:spcBef>
                          <a:spcPts val="1100"/>
                        </a:spcBef>
                        <a:defRPr sz="1600">
                          <a:sym typeface="Menlo Regular"/>
                        </a:defRPr>
                      </a:pPr>
                    </a:p>
                  </a:txBody>
                  <a:tcPr marL="63500" marR="63500" marT="63500" marB="63500" anchor="t" anchorCtr="0" horzOverflow="overflow">
                    <a:lnR w="12700">
                      <a:miter lim="400000"/>
                    </a:lnR>
                  </a:tcPr>
                </a:tc>
              </a:tr>
              <a:tr h="495300">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Pour tous m de 0 à M−1</a:t>
                      </a:r>
                    </a:p>
                  </a:txBody>
                  <a:tcPr marL="63500" marR="63500" marT="63500" marB="63500" anchor="t" anchorCtr="0" horzOverflow="overflow"/>
                </a:tc>
                <a:tc>
                  <a:txBody>
                    <a:bodyPr/>
                    <a:lstStyle/>
                    <a:p>
                      <a:pPr algn="l" defTabSz="457200">
                        <a:spcBef>
                          <a:spcPts val="1100"/>
                        </a:spcBef>
                        <a:defRPr sz="1600">
                          <a:sym typeface="Menlo Regular"/>
                        </a:defRPr>
                      </a:pPr>
                      <a:r>
                        <a:t>// tous les pixels de </a:t>
                      </a:r>
                      <a:r>
                        <a:rPr i="1"/>
                        <a:t>f</a:t>
                      </a:r>
                    </a:p>
                  </a:txBody>
                  <a:tcPr marL="63500" marR="63500" marT="63500" marB="63500" anchor="t" anchorCtr="0" horzOverflow="overflow">
                    <a:lnR w="12700">
                      <a:miter lim="400000"/>
                    </a:lnR>
                  </a:tcPr>
                </a:tc>
              </a:tr>
              <a:tr h="495300">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	Pour tous n de 0 à N−1</a:t>
                      </a:r>
                    </a:p>
                  </a:txBody>
                  <a:tcPr marL="63500" marR="63500" marT="63500" marB="63500" anchor="t" anchorCtr="0" horzOverflow="overflow"/>
                </a:tc>
                <a:tc>
                  <a:txBody>
                    <a:bodyPr/>
                    <a:lstStyle/>
                    <a:p>
                      <a:pPr algn="l" defTabSz="457200">
                        <a:spcBef>
                          <a:spcPts val="1100"/>
                        </a:spcBef>
                        <a:defRPr sz="1600">
                          <a:sym typeface="Menlo Regular"/>
                        </a:defRPr>
                      </a:pPr>
                    </a:p>
                  </a:txBody>
                  <a:tcPr marL="63500" marR="63500" marT="63500" marB="63500" anchor="t" anchorCtr="0" horzOverflow="overflow">
                    <a:lnR w="12700">
                      <a:miter lim="400000"/>
                    </a:lnR>
                  </a:tcPr>
                </a:tc>
              </a:tr>
              <a:tr h="495300">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		h[ f[m, n] ] += 1</a:t>
                      </a:r>
                    </a:p>
                  </a:txBody>
                  <a:tcPr marL="63500" marR="63500" marT="63500" marB="63500" anchor="t" anchorCtr="0" horzOverflow="overflow"/>
                </a:tc>
                <a:tc>
                  <a:txBody>
                    <a:bodyPr/>
                    <a:lstStyle/>
                    <a:p>
                      <a:pPr algn="l" defTabSz="457200">
                        <a:spcBef>
                          <a:spcPts val="1100"/>
                        </a:spcBef>
                        <a:defRPr sz="1600">
                          <a:sym typeface="Menlo Regular"/>
                        </a:defRPr>
                      </a:pPr>
                    </a:p>
                  </a:txBody>
                  <a:tcPr marL="63500" marR="63500" marT="63500" marB="63500" anchor="t" anchorCtr="0" horzOverflow="overflow">
                    <a:lnR w="12700">
                      <a:miter lim="400000"/>
                    </a:lnR>
                  </a:tcPr>
                </a:tc>
              </a:tr>
              <a:tr h="495300">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Pour tous k = 0 à L−1</a:t>
                      </a:r>
                    </a:p>
                  </a:txBody>
                  <a:tcPr marL="63500" marR="63500" marT="63500" marB="63500" anchor="t" anchorCtr="0" horzOverflow="overflow"/>
                </a:tc>
                <a:tc>
                  <a:txBody>
                    <a:bodyPr/>
                    <a:lstStyle/>
                    <a:p>
                      <a:pPr algn="l" defTabSz="457200">
                        <a:spcBef>
                          <a:spcPts val="1100"/>
                        </a:spcBef>
                        <a:defRPr sz="1800">
                          <a:solidFill>
                            <a:srgbClr val="000000"/>
                          </a:solidFill>
                        </a:defRPr>
                      </a:pPr>
                      <a:r>
                        <a:rPr sz="1600">
                          <a:solidFill>
                            <a:srgbClr val="232A32"/>
                          </a:solidFill>
                          <a:sym typeface="Menlo Regular"/>
                        </a:rPr>
                        <a:t>// histogramme normalisé</a:t>
                      </a:r>
                    </a:p>
                  </a:txBody>
                  <a:tcPr marL="63500" marR="63500" marT="63500" marB="63500" anchor="t" anchorCtr="0" horzOverflow="overflow">
                    <a:lnR w="12700">
                      <a:miter lim="400000"/>
                    </a:lnR>
                  </a:tcPr>
                </a:tc>
              </a:tr>
              <a:tr h="509587">
                <a:tc>
                  <a:txBody>
                    <a:bodyPr/>
                    <a:lstStyle/>
                    <a:p>
                      <a:pPr algn="l" defTabSz="914400">
                        <a:defRPr sz="2000">
                          <a:sym typeface="Times Roman"/>
                        </a:defRPr>
                      </a:pPr>
                    </a:p>
                  </a:txBody>
                  <a:tcPr marL="50800" marR="50800" marT="50800" marB="50800" anchor="t" anchorCtr="0" horzOverflow="overflow">
                    <a:lnB w="12700">
                      <a:miter lim="400000"/>
                    </a:lnB>
                  </a:tcPr>
                </a:tc>
                <a:tc>
                  <a:txBody>
                    <a:bodyPr/>
                    <a:lstStyle/>
                    <a:p>
                      <a:pPr algn="l" defTabSz="457200">
                        <a:spcBef>
                          <a:spcPts val="1100"/>
                        </a:spcBef>
                        <a:defRPr sz="1800">
                          <a:solidFill>
                            <a:srgbClr val="000000"/>
                          </a:solidFill>
                        </a:defRPr>
                      </a:pPr>
                      <a:r>
                        <a:rPr sz="1600">
                          <a:solidFill>
                            <a:srgbClr val="232A32"/>
                          </a:solidFill>
                          <a:sym typeface="Menlo Regular"/>
                        </a:rPr>
                        <a:t>	p[k] = h[k] / (M×N)</a:t>
                      </a:r>
                    </a:p>
                  </a:txBody>
                  <a:tcPr marL="63500" marR="63500" marT="63500" marB="63500" anchor="t" anchorCtr="0" horzOverflow="overflow">
                    <a:lnB w="12700">
                      <a:miter lim="400000"/>
                    </a:lnB>
                  </a:tcPr>
                </a:tc>
                <a:tc>
                  <a:txBody>
                    <a:bodyPr/>
                    <a:lstStyle/>
                    <a:p>
                      <a:pPr algn="l" defTabSz="457200">
                        <a:spcBef>
                          <a:spcPts val="1100"/>
                        </a:spcBef>
                        <a:defRPr sz="1600">
                          <a:sym typeface="Menlo Regular"/>
                        </a:defRPr>
                      </a:pPr>
                    </a:p>
                  </a:txBody>
                  <a:tcPr marL="63500" marR="63500" marT="63500" marB="63500" anchor="t" anchorCtr="0" horzOverflow="overflow">
                    <a:lnR w="12700">
                      <a:miter lim="400000"/>
                    </a:lnR>
                    <a:lnB w="12700">
                      <a:miter lim="400000"/>
                    </a:lnB>
                  </a:tcPr>
                </a:tc>
              </a:tr>
            </a:tbl>
          </a:graphicData>
        </a:graphic>
      </p:graphicFrame>
      <p:sp>
        <p:nvSpPr>
          <p:cNvPr id="787" name="Histogramme"/>
          <p:cNvSpPr txBox="1"/>
          <p:nvPr/>
        </p:nvSpPr>
        <p:spPr>
          <a:xfrm>
            <a:off x="785787" y="14453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6"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1" name="droppedImage.tiff" descr="droppedImage.tiff"/>
          <p:cNvPicPr>
            <a:picLocks noChangeAspect="0"/>
          </p:cNvPicPr>
          <p:nvPr/>
        </p:nvPicPr>
        <p:blipFill>
          <a:blip r:embed="rId3">
            <a:extLst/>
          </a:blip>
          <a:stretch>
            <a:fillRect/>
          </a:stretch>
        </p:blipFill>
        <p:spPr>
          <a:xfrm>
            <a:off x="1600200" y="3530600"/>
            <a:ext cx="3390900" cy="3429000"/>
          </a:xfrm>
          <a:prstGeom prst="rect">
            <a:avLst/>
          </a:prstGeom>
        </p:spPr>
      </p:pic>
      <p:pic>
        <p:nvPicPr>
          <p:cNvPr id="792" name="droppedImage.png" descr="droppedImage.png"/>
          <p:cNvPicPr>
            <a:picLocks noChangeAspect="0"/>
          </p:cNvPicPr>
          <p:nvPr/>
        </p:nvPicPr>
        <p:blipFill>
          <a:blip r:embed="rId4">
            <a:extLst/>
          </a:blip>
          <a:stretch>
            <a:fillRect/>
          </a:stretch>
        </p:blipFill>
        <p:spPr>
          <a:xfrm>
            <a:off x="5283200" y="3604985"/>
            <a:ext cx="6781800" cy="3038930"/>
          </a:xfrm>
          <a:prstGeom prst="rect">
            <a:avLst/>
          </a:prstGeom>
        </p:spPr>
      </p:pic>
      <p:sp>
        <p:nvSpPr>
          <p:cNvPr id="801" name="Connection Line"/>
          <p:cNvSpPr/>
          <p:nvPr/>
        </p:nvSpPr>
        <p:spPr>
          <a:xfrm>
            <a:off x="10317294" y="6331660"/>
            <a:ext cx="253244" cy="600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460" y="9131"/>
                  <a:pt x="11260" y="16331"/>
                  <a:pt x="0" y="21600"/>
                </a:cubicBezTo>
              </a:path>
            </a:pathLst>
          </a:custGeom>
          <a:ln w="25400">
            <a:solidFill>
              <a:srgbClr val="77BB41"/>
            </a:solidFill>
            <a:headEnd type="triangle" len="sm"/>
            <a:tailEnd type="stealth"/>
          </a:ln>
        </p:spPr>
        <p:txBody>
          <a:bodyPr/>
          <a:lstStyle/>
          <a:p>
            <a:pPr/>
          </a:p>
        </p:txBody>
      </p:sp>
      <p:sp>
        <p:nvSpPr>
          <p:cNvPr id="794" name="Fond"/>
          <p:cNvSpPr/>
          <p:nvPr/>
        </p:nvSpPr>
        <p:spPr>
          <a:xfrm>
            <a:off x="9601392" y="7149145"/>
            <a:ext cx="8001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Fond</a:t>
            </a:r>
          </a:p>
        </p:txBody>
      </p:sp>
      <p:sp>
        <p:nvSpPr>
          <p:cNvPr id="802" name="Connection Line"/>
          <p:cNvSpPr/>
          <p:nvPr/>
        </p:nvSpPr>
        <p:spPr>
          <a:xfrm>
            <a:off x="7077711" y="6466034"/>
            <a:ext cx="491487" cy="626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19" y="11173"/>
                  <a:pt x="9619" y="18373"/>
                  <a:pt x="21600" y="21600"/>
                </a:cubicBezTo>
              </a:path>
            </a:pathLst>
          </a:custGeom>
          <a:ln w="25400">
            <a:solidFill>
              <a:srgbClr val="E32400"/>
            </a:solidFill>
            <a:headEnd type="triangle" len="sm"/>
            <a:tailEnd type="stealth"/>
          </a:ln>
        </p:spPr>
        <p:txBody>
          <a:bodyPr/>
          <a:lstStyle/>
          <a:p>
            <a:pPr/>
          </a:p>
        </p:txBody>
      </p:sp>
      <p:sp>
        <p:nvSpPr>
          <p:cNvPr id="796" name="Objet"/>
          <p:cNvSpPr/>
          <p:nvPr/>
        </p:nvSpPr>
        <p:spPr>
          <a:xfrm>
            <a:off x="7569200" y="7149145"/>
            <a:ext cx="8001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Objet</a:t>
            </a:r>
          </a:p>
        </p:txBody>
      </p:sp>
      <p:pic>
        <p:nvPicPr>
          <p:cNvPr id="797" name="Oval Oval" descr="Oval Oval"/>
          <p:cNvPicPr>
            <a:picLocks noChangeAspect="0"/>
          </p:cNvPicPr>
          <p:nvPr/>
        </p:nvPicPr>
        <p:blipFill>
          <a:blip r:embed="rId5">
            <a:extLst/>
          </a:blip>
          <a:stretch>
            <a:fillRect/>
          </a:stretch>
        </p:blipFill>
        <p:spPr>
          <a:xfrm>
            <a:off x="6819900" y="4673599"/>
            <a:ext cx="660400" cy="1625601"/>
          </a:xfrm>
          <a:prstGeom prst="rect">
            <a:avLst/>
          </a:prstGeom>
          <a:effectLst>
            <a:outerShdw sx="100000" sy="100000" kx="0" ky="0" algn="b" rotWithShape="0" blurRad="38100" dist="114300" dir="2700000">
              <a:srgbClr val="929292">
                <a:alpha val="49999"/>
              </a:srgbClr>
            </a:outerShdw>
          </a:effectLst>
        </p:spPr>
      </p:pic>
      <p:pic>
        <p:nvPicPr>
          <p:cNvPr id="798" name="Oval Oval" descr="Oval Oval"/>
          <p:cNvPicPr>
            <a:picLocks noChangeAspect="0"/>
          </p:cNvPicPr>
          <p:nvPr/>
        </p:nvPicPr>
        <p:blipFill>
          <a:blip r:embed="rId6">
            <a:extLst/>
          </a:blip>
          <a:stretch>
            <a:fillRect/>
          </a:stretch>
        </p:blipFill>
        <p:spPr>
          <a:xfrm>
            <a:off x="9740900" y="3708399"/>
            <a:ext cx="1422401" cy="2540002"/>
          </a:xfrm>
          <a:prstGeom prst="rect">
            <a:avLst/>
          </a:prstGeom>
          <a:effectLst>
            <a:outerShdw sx="100000" sy="100000" kx="0" ky="0" algn="b" rotWithShape="0" blurRad="38100" dist="114300" dir="2700000">
              <a:srgbClr val="929292">
                <a:alpha val="49999"/>
              </a:srgbClr>
            </a:outerShdw>
          </a:effectLst>
        </p:spPr>
      </p:pic>
      <p:pic>
        <p:nvPicPr>
          <p:cNvPr id="799" name="untitled.jpg" descr="untitled.jpg"/>
          <p:cNvPicPr>
            <a:picLocks noChangeAspect="0"/>
          </p:cNvPicPr>
          <p:nvPr/>
        </p:nvPicPr>
        <p:blipFill>
          <a:blip r:embed="rId7">
            <a:extLst/>
          </a:blip>
          <a:stretch>
            <a:fillRect/>
          </a:stretch>
        </p:blipFill>
        <p:spPr>
          <a:xfrm>
            <a:off x="13462000" y="3606800"/>
            <a:ext cx="6781800" cy="3038929"/>
          </a:xfrm>
          <a:prstGeom prst="rect">
            <a:avLst/>
          </a:prstGeom>
        </p:spPr>
      </p:pic>
      <p:sp>
        <p:nvSpPr>
          <p:cNvPr id="800" name="Histogramme"/>
          <p:cNvSpPr txBox="1"/>
          <p:nvPr/>
        </p:nvSpPr>
        <p:spPr>
          <a:xfrm>
            <a:off x="785787" y="14453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4"/>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798"/>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79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797"/>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2" grpId="1"/>
      <p:bldP build="whole" bldLvl="1" animBg="1" rev="0" advAuto="0" spid="801" grpId="4"/>
      <p:bldP build="whole" bldLvl="1" animBg="1" rev="0" advAuto="0" spid="794" grpId="2"/>
      <p:bldP build="whole" bldLvl="1" animBg="1" rev="0" advAuto="0" spid="797" grpId="6"/>
      <p:bldP build="whole" bldLvl="1" animBg="1" rev="0" advAuto="0" spid="798" grpId="3"/>
      <p:bldP build="whole" bldLvl="1" animBg="1" rev="0" advAuto="0" spid="796" grpId="5"/>
      <p:bldP build="whole" bldLvl="1" animBg="1" rev="0" advAuto="0" spid="802" grpId="7"/>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4" name="Source des images : DIP 2 Source des images : DIP 2 " descr="Source des images : DIP 2 Source des images : DIP 2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6" name="histoDark.jpg" descr="histoDark.jpg"/>
          <p:cNvPicPr>
            <a:picLocks noChangeAspect="0"/>
          </p:cNvPicPr>
          <p:nvPr/>
        </p:nvPicPr>
        <p:blipFill>
          <a:blip r:embed="rId3">
            <a:extLst/>
          </a:blip>
          <a:stretch>
            <a:fillRect/>
          </a:stretch>
        </p:blipFill>
        <p:spPr>
          <a:xfrm>
            <a:off x="723900" y="2280355"/>
            <a:ext cx="2679700" cy="2717801"/>
          </a:xfrm>
          <a:prstGeom prst="rect">
            <a:avLst/>
          </a:prstGeom>
        </p:spPr>
      </p:pic>
      <p:pic>
        <p:nvPicPr>
          <p:cNvPr id="807" name="histoBright.jpg" descr="histoBright.jpg"/>
          <p:cNvPicPr>
            <a:picLocks noChangeAspect="0"/>
          </p:cNvPicPr>
          <p:nvPr/>
        </p:nvPicPr>
        <p:blipFill>
          <a:blip r:embed="rId4">
            <a:extLst/>
          </a:blip>
          <a:stretch>
            <a:fillRect/>
          </a:stretch>
        </p:blipFill>
        <p:spPr>
          <a:xfrm>
            <a:off x="723900" y="5422900"/>
            <a:ext cx="2679700" cy="2717800"/>
          </a:xfrm>
          <a:prstGeom prst="rect">
            <a:avLst/>
          </a:prstGeom>
        </p:spPr>
      </p:pic>
      <p:pic>
        <p:nvPicPr>
          <p:cNvPr id="808" name="histoLow.jpg" descr="histoLow.jpg"/>
          <p:cNvPicPr>
            <a:picLocks noChangeAspect="0"/>
          </p:cNvPicPr>
          <p:nvPr/>
        </p:nvPicPr>
        <p:blipFill>
          <a:blip r:embed="rId5">
            <a:extLst/>
          </a:blip>
          <a:stretch>
            <a:fillRect/>
          </a:stretch>
        </p:blipFill>
        <p:spPr>
          <a:xfrm>
            <a:off x="9829800" y="1295400"/>
            <a:ext cx="2679700" cy="2717800"/>
          </a:xfrm>
          <a:prstGeom prst="rect">
            <a:avLst/>
          </a:prstGeom>
        </p:spPr>
      </p:pic>
      <p:pic>
        <p:nvPicPr>
          <p:cNvPr id="809" name="histoHigh.jpg" descr="histoHigh.jpg"/>
          <p:cNvPicPr>
            <a:picLocks noChangeAspect="0"/>
          </p:cNvPicPr>
          <p:nvPr/>
        </p:nvPicPr>
        <p:blipFill>
          <a:blip r:embed="rId6">
            <a:extLst/>
          </a:blip>
          <a:stretch>
            <a:fillRect/>
          </a:stretch>
        </p:blipFill>
        <p:spPr>
          <a:xfrm>
            <a:off x="9855200" y="4889500"/>
            <a:ext cx="2679700" cy="2717800"/>
          </a:xfrm>
          <a:prstGeom prst="rect">
            <a:avLst/>
          </a:prstGeom>
        </p:spPr>
      </p:pic>
      <p:grpSp>
        <p:nvGrpSpPr>
          <p:cNvPr id="812" name="Group"/>
          <p:cNvGrpSpPr/>
          <p:nvPr/>
        </p:nvGrpSpPr>
        <p:grpSpPr>
          <a:xfrm>
            <a:off x="3632200" y="3302000"/>
            <a:ext cx="3568700" cy="1816560"/>
            <a:chOff x="-76200" y="-101600"/>
            <a:chExt cx="3568700" cy="1816559"/>
          </a:xfrm>
        </p:grpSpPr>
        <p:pic>
          <p:nvPicPr>
            <p:cNvPr id="810" name="droppedImage.png" descr="droppedImage.png"/>
            <p:cNvPicPr>
              <a:picLocks noChangeAspect="0"/>
            </p:cNvPicPr>
            <p:nvPr/>
          </p:nvPicPr>
          <p:blipFill>
            <a:blip r:embed="rId7">
              <a:extLst/>
            </a:blip>
            <a:stretch>
              <a:fillRect/>
            </a:stretch>
          </p:blipFill>
          <p:spPr>
            <a:xfrm>
              <a:off x="-76200" y="-101600"/>
              <a:ext cx="3568700" cy="1816560"/>
            </a:xfrm>
            <a:prstGeom prst="rect">
              <a:avLst/>
            </a:prstGeom>
            <a:effectLst/>
          </p:spPr>
        </p:pic>
        <p:sp>
          <p:nvSpPr>
            <p:cNvPr id="811" name="image foncée"/>
            <p:cNvSpPr/>
            <p:nvPr/>
          </p:nvSpPr>
          <p:spPr>
            <a:xfrm>
              <a:off x="1708150" y="126045"/>
              <a:ext cx="152601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foncée</a:t>
              </a:r>
            </a:p>
          </p:txBody>
        </p:sp>
      </p:grpSp>
      <p:grpSp>
        <p:nvGrpSpPr>
          <p:cNvPr id="815" name="Group"/>
          <p:cNvGrpSpPr/>
          <p:nvPr/>
        </p:nvGrpSpPr>
        <p:grpSpPr>
          <a:xfrm>
            <a:off x="3539850" y="6849480"/>
            <a:ext cx="3568701" cy="1866941"/>
            <a:chOff x="-76200" y="-101600"/>
            <a:chExt cx="3568700" cy="1866940"/>
          </a:xfrm>
        </p:grpSpPr>
        <p:pic>
          <p:nvPicPr>
            <p:cNvPr id="813" name="droppedImage.png" descr="droppedImage.png"/>
            <p:cNvPicPr>
              <a:picLocks noChangeAspect="0"/>
            </p:cNvPicPr>
            <p:nvPr/>
          </p:nvPicPr>
          <p:blipFill>
            <a:blip r:embed="rId8">
              <a:extLst/>
            </a:blip>
            <a:stretch>
              <a:fillRect/>
            </a:stretch>
          </p:blipFill>
          <p:spPr>
            <a:xfrm>
              <a:off x="-76200" y="-101600"/>
              <a:ext cx="3568700" cy="1866941"/>
            </a:xfrm>
            <a:prstGeom prst="rect">
              <a:avLst/>
            </a:prstGeom>
            <a:effectLst/>
          </p:spPr>
        </p:pic>
        <p:sp>
          <p:nvSpPr>
            <p:cNvPr id="814" name="image claire"/>
            <p:cNvSpPr/>
            <p:nvPr/>
          </p:nvSpPr>
          <p:spPr>
            <a:xfrm>
              <a:off x="113655" y="93508"/>
              <a:ext cx="1413149"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claire</a:t>
              </a:r>
            </a:p>
          </p:txBody>
        </p:sp>
      </p:grpSp>
      <p:grpSp>
        <p:nvGrpSpPr>
          <p:cNvPr id="818" name="Group"/>
          <p:cNvGrpSpPr/>
          <p:nvPr/>
        </p:nvGrpSpPr>
        <p:grpSpPr>
          <a:xfrm>
            <a:off x="6182507" y="4956194"/>
            <a:ext cx="3568701" cy="1894092"/>
            <a:chOff x="-76200" y="-101600"/>
            <a:chExt cx="3568700" cy="1894090"/>
          </a:xfrm>
        </p:grpSpPr>
        <p:pic>
          <p:nvPicPr>
            <p:cNvPr id="816" name="droppedImage.png" descr="droppedImage.png"/>
            <p:cNvPicPr>
              <a:picLocks noChangeAspect="0"/>
            </p:cNvPicPr>
            <p:nvPr/>
          </p:nvPicPr>
          <p:blipFill>
            <a:blip r:embed="rId9">
              <a:extLst/>
            </a:blip>
            <a:stretch>
              <a:fillRect/>
            </a:stretch>
          </p:blipFill>
          <p:spPr>
            <a:xfrm>
              <a:off x="-76200" y="-101600"/>
              <a:ext cx="3568700" cy="1894091"/>
            </a:xfrm>
            <a:prstGeom prst="rect">
              <a:avLst/>
            </a:prstGeom>
            <a:effectLst/>
          </p:spPr>
        </p:pic>
        <p:sp>
          <p:nvSpPr>
            <p:cNvPr id="817" name="image contrastée"/>
            <p:cNvSpPr/>
            <p:nvPr/>
          </p:nvSpPr>
          <p:spPr>
            <a:xfrm>
              <a:off x="1353130" y="122850"/>
              <a:ext cx="1878733"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contrastée</a:t>
              </a:r>
            </a:p>
          </p:txBody>
        </p:sp>
      </p:grpSp>
      <p:grpSp>
        <p:nvGrpSpPr>
          <p:cNvPr id="821" name="Group"/>
          <p:cNvGrpSpPr/>
          <p:nvPr/>
        </p:nvGrpSpPr>
        <p:grpSpPr>
          <a:xfrm>
            <a:off x="6281860" y="1516717"/>
            <a:ext cx="3568701" cy="1856067"/>
            <a:chOff x="-76200" y="-101600"/>
            <a:chExt cx="3568700" cy="1856066"/>
          </a:xfrm>
        </p:grpSpPr>
        <p:pic>
          <p:nvPicPr>
            <p:cNvPr id="819" name="droppedImage.png" descr="droppedImage.png"/>
            <p:cNvPicPr>
              <a:picLocks noChangeAspect="0"/>
            </p:cNvPicPr>
            <p:nvPr/>
          </p:nvPicPr>
          <p:blipFill>
            <a:blip r:embed="rId10">
              <a:extLst/>
            </a:blip>
            <a:stretch>
              <a:fillRect/>
            </a:stretch>
          </p:blipFill>
          <p:spPr>
            <a:xfrm>
              <a:off x="-76200" y="-101600"/>
              <a:ext cx="3568700" cy="1856067"/>
            </a:xfrm>
            <a:prstGeom prst="rect">
              <a:avLst/>
            </a:prstGeom>
            <a:effectLst/>
          </p:spPr>
        </p:pic>
        <p:sp>
          <p:nvSpPr>
            <p:cNvPr id="820" name="peu contrastée"/>
            <p:cNvSpPr/>
            <p:nvPr/>
          </p:nvSpPr>
          <p:spPr>
            <a:xfrm>
              <a:off x="1577396" y="99308"/>
              <a:ext cx="1624857"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peu contrastée</a:t>
              </a:r>
            </a:p>
          </p:txBody>
        </p:sp>
      </p:grpSp>
      <p:grpSp>
        <p:nvGrpSpPr>
          <p:cNvPr id="824" name="Group"/>
          <p:cNvGrpSpPr/>
          <p:nvPr/>
        </p:nvGrpSpPr>
        <p:grpSpPr>
          <a:xfrm>
            <a:off x="14198600" y="3118095"/>
            <a:ext cx="3594100" cy="1492005"/>
            <a:chOff x="-76200" y="-68649"/>
            <a:chExt cx="3594100" cy="1492004"/>
          </a:xfrm>
        </p:grpSpPr>
        <p:pic>
          <p:nvPicPr>
            <p:cNvPr id="822" name="droppedImage.png" descr="droppedImage.png"/>
            <p:cNvPicPr>
              <a:picLocks noChangeAspect="0"/>
            </p:cNvPicPr>
            <p:nvPr/>
          </p:nvPicPr>
          <p:blipFill>
            <a:blip r:embed="rId11">
              <a:extLst/>
            </a:blip>
            <a:stretch>
              <a:fillRect/>
            </a:stretch>
          </p:blipFill>
          <p:spPr>
            <a:xfrm>
              <a:off x="-76200" y="-68650"/>
              <a:ext cx="3594100" cy="1492005"/>
            </a:xfrm>
            <a:prstGeom prst="rect">
              <a:avLst/>
            </a:prstGeom>
            <a:effectLst/>
          </p:spPr>
        </p:pic>
        <p:sp>
          <p:nvSpPr>
            <p:cNvPr id="823" name="image foncée"/>
            <p:cNvSpPr/>
            <p:nvPr/>
          </p:nvSpPr>
          <p:spPr>
            <a:xfrm>
              <a:off x="376398" y="-1"/>
              <a:ext cx="152601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foncée</a:t>
              </a:r>
            </a:p>
          </p:txBody>
        </p:sp>
      </p:grpSp>
      <p:grpSp>
        <p:nvGrpSpPr>
          <p:cNvPr id="827" name="Group"/>
          <p:cNvGrpSpPr/>
          <p:nvPr/>
        </p:nvGrpSpPr>
        <p:grpSpPr>
          <a:xfrm>
            <a:off x="13843000" y="1371600"/>
            <a:ext cx="4324791" cy="1511300"/>
            <a:chOff x="-76200" y="-100775"/>
            <a:chExt cx="4324790" cy="1511300"/>
          </a:xfrm>
        </p:grpSpPr>
        <p:pic>
          <p:nvPicPr>
            <p:cNvPr id="825" name="droppedImage.png" descr="droppedImage.png"/>
            <p:cNvPicPr>
              <a:picLocks noChangeAspect="0"/>
            </p:cNvPicPr>
            <p:nvPr/>
          </p:nvPicPr>
          <p:blipFill>
            <a:blip r:embed="rId12">
              <a:extLst/>
            </a:blip>
            <a:stretch>
              <a:fillRect/>
            </a:stretch>
          </p:blipFill>
          <p:spPr>
            <a:xfrm>
              <a:off x="-76200" y="-100776"/>
              <a:ext cx="3637511" cy="1511301"/>
            </a:xfrm>
            <a:prstGeom prst="rect">
              <a:avLst/>
            </a:prstGeom>
            <a:effectLst/>
          </p:spPr>
        </p:pic>
        <p:sp>
          <p:nvSpPr>
            <p:cNvPr id="826" name="peu contrastée"/>
            <p:cNvSpPr/>
            <p:nvPr/>
          </p:nvSpPr>
          <p:spPr>
            <a:xfrm>
              <a:off x="2623734" y="-1"/>
              <a:ext cx="1624857"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peu contrastée</a:t>
              </a:r>
            </a:p>
          </p:txBody>
        </p:sp>
      </p:grpSp>
      <p:grpSp>
        <p:nvGrpSpPr>
          <p:cNvPr id="830" name="Group"/>
          <p:cNvGrpSpPr/>
          <p:nvPr/>
        </p:nvGrpSpPr>
        <p:grpSpPr>
          <a:xfrm>
            <a:off x="13830300" y="5499100"/>
            <a:ext cx="4451177" cy="1498600"/>
            <a:chOff x="-76199" y="-101599"/>
            <a:chExt cx="4451176" cy="1498600"/>
          </a:xfrm>
        </p:grpSpPr>
        <p:pic>
          <p:nvPicPr>
            <p:cNvPr id="828" name="droppedImage.png" descr="droppedImage.png"/>
            <p:cNvPicPr>
              <a:picLocks noChangeAspect="0"/>
            </p:cNvPicPr>
            <p:nvPr/>
          </p:nvPicPr>
          <p:blipFill>
            <a:blip r:embed="rId13">
              <a:extLst/>
            </a:blip>
            <a:stretch>
              <a:fillRect/>
            </a:stretch>
          </p:blipFill>
          <p:spPr>
            <a:xfrm>
              <a:off x="-76200" y="-101600"/>
              <a:ext cx="3645992" cy="1498601"/>
            </a:xfrm>
            <a:prstGeom prst="rect">
              <a:avLst/>
            </a:prstGeom>
            <a:effectLst/>
          </p:spPr>
        </p:pic>
        <p:sp>
          <p:nvSpPr>
            <p:cNvPr id="829" name="image contrastée"/>
            <p:cNvSpPr/>
            <p:nvPr/>
          </p:nvSpPr>
          <p:spPr>
            <a:xfrm>
              <a:off x="2496244" y="13310"/>
              <a:ext cx="1878733"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contrastée</a:t>
              </a:r>
            </a:p>
          </p:txBody>
        </p:sp>
      </p:grpSp>
      <p:grpSp>
        <p:nvGrpSpPr>
          <p:cNvPr id="833" name="Group"/>
          <p:cNvGrpSpPr/>
          <p:nvPr/>
        </p:nvGrpSpPr>
        <p:grpSpPr>
          <a:xfrm>
            <a:off x="13538200" y="7404100"/>
            <a:ext cx="3635008" cy="1511300"/>
            <a:chOff x="-76200" y="-101600"/>
            <a:chExt cx="3635007" cy="1511300"/>
          </a:xfrm>
        </p:grpSpPr>
        <p:pic>
          <p:nvPicPr>
            <p:cNvPr id="831" name="droppedImage.png" descr="droppedImage.png"/>
            <p:cNvPicPr>
              <a:picLocks noChangeAspect="0"/>
            </p:cNvPicPr>
            <p:nvPr/>
          </p:nvPicPr>
          <p:blipFill>
            <a:blip r:embed="rId14">
              <a:extLst/>
            </a:blip>
            <a:stretch>
              <a:fillRect/>
            </a:stretch>
          </p:blipFill>
          <p:spPr>
            <a:xfrm>
              <a:off x="-76200" y="-101600"/>
              <a:ext cx="3635008" cy="1511300"/>
            </a:xfrm>
            <a:prstGeom prst="rect">
              <a:avLst/>
            </a:prstGeom>
            <a:effectLst/>
          </p:spPr>
        </p:pic>
        <p:sp>
          <p:nvSpPr>
            <p:cNvPr id="832" name="image claire"/>
            <p:cNvSpPr/>
            <p:nvPr/>
          </p:nvSpPr>
          <p:spPr>
            <a:xfrm>
              <a:off x="17982" y="62545"/>
              <a:ext cx="1413149"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claire</a:t>
              </a:r>
            </a:p>
          </p:txBody>
        </p:sp>
      </p:grpSp>
      <p:sp>
        <p:nvSpPr>
          <p:cNvPr id="834" name="Histogramme"/>
          <p:cNvSpPr txBox="1"/>
          <p:nvPr/>
        </p:nvSpPr>
        <p:spPr>
          <a:xfrm>
            <a:off x="785787" y="14580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80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8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809"/>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8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808"/>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8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6" grpId="1"/>
      <p:bldP build="whole" bldLvl="1" animBg="1" rev="0" advAuto="0" spid="809" grpId="5"/>
      <p:bldP build="whole" bldLvl="1" animBg="1" rev="0" advAuto="0" spid="807" grpId="3"/>
      <p:bldP build="whole" bldLvl="1" animBg="1" rev="0" advAuto="0" spid="812" grpId="2"/>
      <p:bldP build="whole" bldLvl="1" animBg="1" rev="0" advAuto="0" spid="815" grpId="4"/>
      <p:bldP build="whole" bldLvl="1" animBg="1" rev="0" advAuto="0" spid="818" grpId="6"/>
      <p:bldP build="whole" bldLvl="1" animBg="1" rev="0" advAuto="0" spid="821" grpId="8"/>
      <p:bldP build="whole" bldLvl="1" animBg="1" rev="0" advAuto="0" spid="808" grpId="7"/>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36" name="Source : Photo Archives La Presse Source : Photo Archives La Presse" descr="Source : Photo Archives La Presse Source : Photo Archives La Presse"/>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3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47" name="Connection Line"/>
          <p:cNvSpPr/>
          <p:nvPr/>
        </p:nvSpPr>
        <p:spPr>
          <a:xfrm>
            <a:off x="7040562" y="3893148"/>
            <a:ext cx="718345" cy="214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pic>
        <p:nvPicPr>
          <p:cNvPr id="839" name="droppedImage.tiff" descr="droppedImage.tiff"/>
          <p:cNvPicPr>
            <a:picLocks noChangeAspect="0"/>
          </p:cNvPicPr>
          <p:nvPr/>
        </p:nvPicPr>
        <p:blipFill>
          <a:blip r:embed="rId4">
            <a:extLst/>
          </a:blip>
          <a:stretch>
            <a:fillRect/>
          </a:stretch>
        </p:blipFill>
        <p:spPr>
          <a:xfrm>
            <a:off x="7759700" y="1485900"/>
            <a:ext cx="4838700" cy="3366410"/>
          </a:xfrm>
          <a:prstGeom prst="rect">
            <a:avLst/>
          </a:prstGeom>
        </p:spPr>
      </p:pic>
      <p:sp>
        <p:nvSpPr>
          <p:cNvPr id="848" name="Connection Line"/>
          <p:cNvSpPr/>
          <p:nvPr/>
        </p:nvSpPr>
        <p:spPr>
          <a:xfrm>
            <a:off x="7040562" y="7216493"/>
            <a:ext cx="718345" cy="81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pic>
        <p:nvPicPr>
          <p:cNvPr id="841" name="droppedImage.tiff" descr="droppedImage.tiff"/>
          <p:cNvPicPr>
            <a:picLocks noChangeAspect="0"/>
          </p:cNvPicPr>
          <p:nvPr/>
        </p:nvPicPr>
        <p:blipFill>
          <a:blip r:embed="rId5">
            <a:extLst/>
          </a:blip>
          <a:stretch>
            <a:fillRect/>
          </a:stretch>
        </p:blipFill>
        <p:spPr>
          <a:xfrm>
            <a:off x="7759700" y="5257800"/>
            <a:ext cx="4838700" cy="3366410"/>
          </a:xfrm>
          <a:prstGeom prst="rect">
            <a:avLst/>
          </a:prstGeom>
        </p:spPr>
      </p:pic>
      <p:pic>
        <p:nvPicPr>
          <p:cNvPr id="842" name="droppedImage.png" descr="droppedImage.png"/>
          <p:cNvPicPr>
            <a:picLocks noChangeAspect="0"/>
          </p:cNvPicPr>
          <p:nvPr/>
        </p:nvPicPr>
        <p:blipFill>
          <a:blip r:embed="rId6">
            <a:extLst/>
          </a:blip>
          <a:stretch>
            <a:fillRect/>
          </a:stretch>
        </p:blipFill>
        <p:spPr>
          <a:xfrm>
            <a:off x="1943099" y="3708400"/>
            <a:ext cx="5097268" cy="2324403"/>
          </a:xfrm>
          <a:prstGeom prst="rect">
            <a:avLst/>
          </a:prstGeom>
        </p:spPr>
      </p:pic>
      <p:pic>
        <p:nvPicPr>
          <p:cNvPr id="843" name="droppedImage.png" descr="droppedImage.png"/>
          <p:cNvPicPr>
            <a:picLocks noChangeAspect="0"/>
          </p:cNvPicPr>
          <p:nvPr/>
        </p:nvPicPr>
        <p:blipFill>
          <a:blip r:embed="rId7">
            <a:extLst/>
          </a:blip>
          <a:stretch>
            <a:fillRect/>
          </a:stretch>
        </p:blipFill>
        <p:spPr>
          <a:xfrm>
            <a:off x="13144500" y="1295400"/>
            <a:ext cx="4305799" cy="1441540"/>
          </a:xfrm>
          <a:prstGeom prst="rect">
            <a:avLst/>
          </a:prstGeom>
        </p:spPr>
      </p:pic>
      <p:pic>
        <p:nvPicPr>
          <p:cNvPr id="844" name="droppedImage.png" descr="droppedImage.png"/>
          <p:cNvPicPr>
            <a:picLocks noChangeAspect="0"/>
          </p:cNvPicPr>
          <p:nvPr/>
        </p:nvPicPr>
        <p:blipFill>
          <a:blip r:embed="rId6">
            <a:extLst/>
          </a:blip>
          <a:stretch>
            <a:fillRect/>
          </a:stretch>
        </p:blipFill>
        <p:spPr>
          <a:xfrm>
            <a:off x="1943099" y="6426200"/>
            <a:ext cx="5097268" cy="2324403"/>
          </a:xfrm>
          <a:prstGeom prst="rect">
            <a:avLst/>
          </a:prstGeom>
        </p:spPr>
      </p:pic>
      <p:sp>
        <p:nvSpPr>
          <p:cNvPr id="845" name="Remarque :…"/>
          <p:cNvSpPr/>
          <p:nvPr/>
        </p:nvSpPr>
        <p:spPr>
          <a:xfrm>
            <a:off x="546100" y="1808795"/>
            <a:ext cx="6604000" cy="16148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8"/>
              </a:buBlip>
            </a:pPr>
            <a:r>
              <a:t>Il y a une perte d'information spatiale</a:t>
            </a:r>
          </a:p>
          <a:p>
            <a:pPr lvl="2" marL="508000" indent="-254000">
              <a:buClr>
                <a:srgbClr val="7F96C4"/>
              </a:buClr>
              <a:buSzPct val="100000"/>
              <a:buChar char="✓"/>
            </a:pPr>
            <a:r>
              <a:t>la localisation des pixels dans l'image est perdue</a:t>
            </a:r>
          </a:p>
          <a:p>
            <a:pPr lvl="2" marL="508000" indent="-254000">
              <a:buClr>
                <a:srgbClr val="7F96C4"/>
              </a:buClr>
              <a:buSzPct val="100000"/>
              <a:buChar char="✓"/>
            </a:pPr>
            <a:r>
              <a:t>un même histogramme peut représenter plusieurs images</a:t>
            </a:r>
          </a:p>
        </p:txBody>
      </p:sp>
      <p:sp>
        <p:nvSpPr>
          <p:cNvPr id="846" name="Histogramme"/>
          <p:cNvSpPr txBox="1"/>
          <p:nvPr/>
        </p:nvSpPr>
        <p:spPr>
          <a:xfrm>
            <a:off x="760387" y="11405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4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84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848"/>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844"/>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84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4" grpId="5"/>
      <p:bldP build="whole" bldLvl="1" animBg="1" rev="0" advAuto="0" spid="848" grpId="4"/>
      <p:bldP build="whole" bldLvl="1" animBg="1" rev="0" advAuto="0" spid="841" grpId="3"/>
      <p:bldP build="p" bldLvl="5" animBg="1" rev="0" advAuto="0" spid="845" grpId="6"/>
      <p:bldP build="whole" bldLvl="1" animBg="1" rev="0" advAuto="0" spid="842" grpId="2"/>
      <p:bldP build="whole" bldLvl="1" animBg="1" rev="0" advAuto="0" spid="84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lide Number"/>
          <p:cNvSpPr txBox="1"/>
          <p:nvPr>
            <p:ph type="sldNum" sz="quarter" idx="2"/>
          </p:nvPr>
        </p:nvSpPr>
        <p:spPr>
          <a:xfrm>
            <a:off x="11772392" y="8886613"/>
            <a:ext cx="2570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 name="2. Opérations ponctuelles"/>
          <p:cNvSpPr txBox="1"/>
          <p:nvPr/>
        </p:nvSpPr>
        <p:spPr>
          <a:xfrm>
            <a:off x="2589219" y="3734364"/>
            <a:ext cx="7391224" cy="9126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5600">
                <a:solidFill>
                  <a:srgbClr val="000000"/>
                </a:solidFill>
              </a:defRPr>
            </a:lvl1pPr>
          </a:lstStyle>
          <a:p>
            <a:pPr/>
            <a:r>
              <a:t>2. Opérations ponctuelles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52" name="Source : Photo Archives La Presse Source : Photo Archives La Presse" descr="Source : Photo Archives La Presse Source : Photo Archives La Presse"/>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5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droppedImage.png" descr="droppedImage.png"/>
          <p:cNvPicPr>
            <a:picLocks noChangeAspect="0"/>
          </p:cNvPicPr>
          <p:nvPr/>
        </p:nvPicPr>
        <p:blipFill>
          <a:blip r:embed="rId4">
            <a:extLst/>
          </a:blip>
          <a:stretch>
            <a:fillRect/>
          </a:stretch>
        </p:blipFill>
        <p:spPr>
          <a:xfrm>
            <a:off x="13144500" y="1295400"/>
            <a:ext cx="4305799" cy="1441540"/>
          </a:xfrm>
          <a:prstGeom prst="rect">
            <a:avLst/>
          </a:prstGeom>
        </p:spPr>
      </p:pic>
      <p:pic>
        <p:nvPicPr>
          <p:cNvPr id="855" name="droppedImage.tiff" descr="droppedImage.tiff"/>
          <p:cNvPicPr>
            <a:picLocks noChangeAspect="0"/>
          </p:cNvPicPr>
          <p:nvPr/>
        </p:nvPicPr>
        <p:blipFill>
          <a:blip r:embed="rId5">
            <a:extLst/>
          </a:blip>
          <a:stretch>
            <a:fillRect/>
          </a:stretch>
        </p:blipFill>
        <p:spPr>
          <a:xfrm>
            <a:off x="711200" y="2514600"/>
            <a:ext cx="5219701" cy="3624944"/>
          </a:xfrm>
          <a:prstGeom prst="rect">
            <a:avLst/>
          </a:prstGeom>
        </p:spPr>
      </p:pic>
      <p:sp>
        <p:nvSpPr>
          <p:cNvPr id="856" name="Remarque :…"/>
          <p:cNvSpPr/>
          <p:nvPr/>
        </p:nvSpPr>
        <p:spPr>
          <a:xfrm>
            <a:off x="1130300" y="7136444"/>
            <a:ext cx="4927600"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a:t>
            </a:r>
          </a:p>
          <a:p>
            <a:pPr lvl="1" marL="419100" indent="-317500">
              <a:buSzPct val="63000"/>
              <a:buFont typeface="TimesNewRomanPSMT"/>
              <a:buBlip>
                <a:blip r:embed="rId6"/>
              </a:buBlip>
            </a:pPr>
            <a:r>
              <a:t>un histogramme peut se calculer pour des intervalles de n.g. (« </a:t>
            </a:r>
            <a:r>
              <a:rPr i="1"/>
              <a:t>bins</a:t>
            </a:r>
            <a:r>
              <a:t> » )</a:t>
            </a:r>
          </a:p>
        </p:txBody>
      </p:sp>
      <p:pic>
        <p:nvPicPr>
          <p:cNvPr id="857" name="droppedImage.png" descr="droppedImage.png"/>
          <p:cNvPicPr>
            <a:picLocks noChangeAspect="0"/>
          </p:cNvPicPr>
          <p:nvPr/>
        </p:nvPicPr>
        <p:blipFill>
          <a:blip r:embed="rId7">
            <a:extLst/>
          </a:blip>
          <a:stretch>
            <a:fillRect/>
          </a:stretch>
        </p:blipFill>
        <p:spPr>
          <a:xfrm>
            <a:off x="7828822" y="1366961"/>
            <a:ext cx="5034730" cy="2641601"/>
          </a:xfrm>
          <a:prstGeom prst="rect">
            <a:avLst/>
          </a:prstGeom>
        </p:spPr>
      </p:pic>
      <p:sp>
        <p:nvSpPr>
          <p:cNvPr id="858" name="256"/>
          <p:cNvSpPr/>
          <p:nvPr/>
        </p:nvSpPr>
        <p:spPr>
          <a:xfrm>
            <a:off x="11696700" y="1802445"/>
            <a:ext cx="8001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a:spcBef>
                <a:spcPts val="100"/>
              </a:spcBef>
              <a:defRPr>
                <a:solidFill>
                  <a:srgbClr val="000000"/>
                </a:solidFill>
              </a:defRPr>
            </a:lvl1pPr>
          </a:lstStyle>
          <a:p>
            <a:pPr/>
            <a:r>
              <a:t>256</a:t>
            </a:r>
          </a:p>
        </p:txBody>
      </p:sp>
      <p:grpSp>
        <p:nvGrpSpPr>
          <p:cNvPr id="861" name="Group"/>
          <p:cNvGrpSpPr/>
          <p:nvPr/>
        </p:nvGrpSpPr>
        <p:grpSpPr>
          <a:xfrm>
            <a:off x="7826484" y="4044575"/>
            <a:ext cx="4998446" cy="2324102"/>
            <a:chOff x="-76200" y="-101600"/>
            <a:chExt cx="4998444" cy="2324100"/>
          </a:xfrm>
        </p:grpSpPr>
        <p:pic>
          <p:nvPicPr>
            <p:cNvPr id="859" name="droppedImage.png" descr="droppedImage.png"/>
            <p:cNvPicPr>
              <a:picLocks noChangeAspect="0"/>
            </p:cNvPicPr>
            <p:nvPr/>
          </p:nvPicPr>
          <p:blipFill>
            <a:blip r:embed="rId8">
              <a:extLst/>
            </a:blip>
            <a:stretch>
              <a:fillRect/>
            </a:stretch>
          </p:blipFill>
          <p:spPr>
            <a:xfrm>
              <a:off x="-76200" y="-101600"/>
              <a:ext cx="4998445" cy="2324101"/>
            </a:xfrm>
            <a:prstGeom prst="rect">
              <a:avLst/>
            </a:prstGeom>
            <a:effectLst/>
          </p:spPr>
        </p:pic>
        <p:sp>
          <p:nvSpPr>
            <p:cNvPr id="860" name="64"/>
            <p:cNvSpPr/>
            <p:nvPr/>
          </p:nvSpPr>
          <p:spPr>
            <a:xfrm>
              <a:off x="4146392" y="153863"/>
              <a:ext cx="538574" cy="447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
                </a:spcBef>
                <a:defRPr>
                  <a:solidFill>
                    <a:srgbClr val="000000"/>
                  </a:solidFill>
                </a:defRPr>
              </a:lvl1pPr>
            </a:lstStyle>
            <a:p>
              <a:pPr/>
              <a:r>
                <a:t>64</a:t>
              </a:r>
            </a:p>
          </p:txBody>
        </p:sp>
      </p:grpSp>
      <p:grpSp>
        <p:nvGrpSpPr>
          <p:cNvPr id="864" name="Group"/>
          <p:cNvGrpSpPr/>
          <p:nvPr/>
        </p:nvGrpSpPr>
        <p:grpSpPr>
          <a:xfrm>
            <a:off x="7912100" y="6375177"/>
            <a:ext cx="4813301" cy="2299448"/>
            <a:chOff x="-76200" y="-101600"/>
            <a:chExt cx="4813300" cy="2299446"/>
          </a:xfrm>
        </p:grpSpPr>
        <p:pic>
          <p:nvPicPr>
            <p:cNvPr id="862" name="droppedImage.png" descr="droppedImage.png"/>
            <p:cNvPicPr>
              <a:picLocks noChangeAspect="0"/>
            </p:cNvPicPr>
            <p:nvPr/>
          </p:nvPicPr>
          <p:blipFill>
            <a:blip r:embed="rId9">
              <a:extLst/>
            </a:blip>
            <a:stretch>
              <a:fillRect/>
            </a:stretch>
          </p:blipFill>
          <p:spPr>
            <a:xfrm>
              <a:off x="-76200" y="-101600"/>
              <a:ext cx="4813301" cy="2299447"/>
            </a:xfrm>
            <a:prstGeom prst="rect">
              <a:avLst/>
            </a:prstGeom>
            <a:effectLst/>
          </p:spPr>
        </p:pic>
        <p:sp>
          <p:nvSpPr>
            <p:cNvPr id="863" name="16"/>
            <p:cNvSpPr/>
            <p:nvPr/>
          </p:nvSpPr>
          <p:spPr>
            <a:xfrm>
              <a:off x="3880236" y="221187"/>
              <a:ext cx="538923" cy="4426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
                </a:spcBef>
                <a:defRPr>
                  <a:solidFill>
                    <a:srgbClr val="000000"/>
                  </a:solidFill>
                </a:defRPr>
              </a:lvl1pPr>
            </a:lstStyle>
            <a:p>
              <a:pPr/>
              <a:r>
                <a:t>16</a:t>
              </a:r>
            </a:p>
          </p:txBody>
        </p:sp>
      </p:grpSp>
      <p:sp>
        <p:nvSpPr>
          <p:cNvPr id="865" name="Histogramme"/>
          <p:cNvSpPr txBox="1"/>
          <p:nvPr/>
        </p:nvSpPr>
        <p:spPr>
          <a:xfrm>
            <a:off x="760387" y="1153250"/>
            <a:ext cx="2792066" cy="690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sz="3800"/>
            </a:lvl1pPr>
          </a:lstStyle>
          <a:p>
            <a:pPr/>
            <a:r>
              <a:t>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1" grpId="2"/>
      <p:bldP build="whole" bldLvl="1" animBg="1" rev="0" advAuto="0" spid="864" grpId="3"/>
      <p:bldP build="whole" bldLvl="1" animBg="1" rev="0" advAuto="0" spid="858"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70" name="Traitement de l’histogramme"/>
          <p:cNvSpPr txBox="1"/>
          <p:nvPr>
            <p:ph type="title" idx="4294967295"/>
          </p:nvPr>
        </p:nvSpPr>
        <p:spPr>
          <a:xfrm>
            <a:off x="460586" y="-270934"/>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pic>
        <p:nvPicPr>
          <p:cNvPr id="871" name="image.png" descr="image.png"/>
          <p:cNvPicPr>
            <a:picLocks noChangeAspect="1"/>
          </p:cNvPicPr>
          <p:nvPr/>
        </p:nvPicPr>
        <p:blipFill>
          <a:blip r:embed="rId2">
            <a:extLst/>
          </a:blip>
          <a:stretch>
            <a:fillRect/>
          </a:stretch>
        </p:blipFill>
        <p:spPr>
          <a:xfrm>
            <a:off x="361244" y="6037297"/>
            <a:ext cx="4045939" cy="2727397"/>
          </a:xfrm>
          <a:prstGeom prst="rect">
            <a:avLst/>
          </a:prstGeom>
          <a:ln w="12700">
            <a:miter lim="400000"/>
          </a:ln>
        </p:spPr>
      </p:pic>
      <p:pic>
        <p:nvPicPr>
          <p:cNvPr id="872" name="image.png" descr="image.png"/>
          <p:cNvPicPr>
            <a:picLocks noChangeAspect="1"/>
          </p:cNvPicPr>
          <p:nvPr/>
        </p:nvPicPr>
        <p:blipFill>
          <a:blip r:embed="rId3">
            <a:extLst/>
          </a:blip>
          <a:stretch>
            <a:fillRect/>
          </a:stretch>
        </p:blipFill>
        <p:spPr>
          <a:xfrm>
            <a:off x="5021297" y="6037297"/>
            <a:ext cx="4045939" cy="2727397"/>
          </a:xfrm>
          <a:prstGeom prst="rect">
            <a:avLst/>
          </a:prstGeom>
          <a:ln w="12700">
            <a:miter lim="400000"/>
          </a:ln>
        </p:spPr>
      </p:pic>
      <p:sp>
        <p:nvSpPr>
          <p:cNvPr id="873" name="f(x,y)"/>
          <p:cNvSpPr txBox="1"/>
          <p:nvPr/>
        </p:nvSpPr>
        <p:spPr>
          <a:xfrm>
            <a:off x="387886" y="5585742"/>
            <a:ext cx="61858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f(x,y)</a:t>
            </a:r>
          </a:p>
        </p:txBody>
      </p:sp>
      <p:sp>
        <p:nvSpPr>
          <p:cNvPr id="874" name="g(x,y)"/>
          <p:cNvSpPr txBox="1"/>
          <p:nvPr/>
        </p:nvSpPr>
        <p:spPr>
          <a:xfrm>
            <a:off x="8285592" y="5572195"/>
            <a:ext cx="669378"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g(x,y)</a:t>
            </a:r>
          </a:p>
        </p:txBody>
      </p:sp>
      <p:grpSp>
        <p:nvGrpSpPr>
          <p:cNvPr id="883" name="Group"/>
          <p:cNvGrpSpPr/>
          <p:nvPr/>
        </p:nvGrpSpPr>
        <p:grpSpPr>
          <a:xfrm>
            <a:off x="1062961" y="1562382"/>
            <a:ext cx="4805681" cy="4719885"/>
            <a:chOff x="0" y="0"/>
            <a:chExt cx="4805679" cy="4719884"/>
          </a:xfrm>
        </p:grpSpPr>
        <p:sp>
          <p:nvSpPr>
            <p:cNvPr id="875" name="Rectangle"/>
            <p:cNvSpPr/>
            <p:nvPr/>
          </p:nvSpPr>
          <p:spPr>
            <a:xfrm>
              <a:off x="616824" y="510257"/>
              <a:ext cx="3348286" cy="2926081"/>
            </a:xfrm>
            <a:prstGeom prst="rect">
              <a:avLst/>
            </a:prstGeom>
            <a:noFill/>
            <a:ln w="12700" cap="flat">
              <a:solidFill>
                <a:srgbClr val="000000"/>
              </a:solidFill>
              <a:prstDash val="solid"/>
              <a:round/>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sp>
          <p:nvSpPr>
            <p:cNvPr id="876" name="0"/>
            <p:cNvSpPr/>
            <p:nvPr/>
          </p:nvSpPr>
          <p:spPr>
            <a:xfrm>
              <a:off x="555413" y="34363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877" name="1"/>
            <p:cNvSpPr/>
            <p:nvPr/>
          </p:nvSpPr>
          <p:spPr>
            <a:xfrm>
              <a:off x="3535679" y="344988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878" name="0"/>
            <p:cNvSpPr/>
            <p:nvPr/>
          </p:nvSpPr>
          <p:spPr>
            <a:xfrm>
              <a:off x="325120" y="313831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879" name="1"/>
            <p:cNvSpPr/>
            <p:nvPr/>
          </p:nvSpPr>
          <p:spPr>
            <a:xfrm>
              <a:off x="0" y="44252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880" name="T(f(x,y))"/>
            <p:cNvSpPr/>
            <p:nvPr/>
          </p:nvSpPr>
          <p:spPr>
            <a:xfrm>
              <a:off x="1896533"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T(f(x,y))</a:t>
              </a:r>
            </a:p>
          </p:txBody>
        </p:sp>
        <p:sp>
          <p:nvSpPr>
            <p:cNvPr id="881" name="Line"/>
            <p:cNvSpPr/>
            <p:nvPr/>
          </p:nvSpPr>
          <p:spPr>
            <a:xfrm>
              <a:off x="630371" y="510257"/>
              <a:ext cx="2614508" cy="2912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15" y="21466"/>
                    <a:pt x="495" y="21583"/>
                    <a:pt x="1260" y="21299"/>
                  </a:cubicBezTo>
                  <a:cubicBezTo>
                    <a:pt x="1575" y="21181"/>
                    <a:pt x="1755" y="20813"/>
                    <a:pt x="2070" y="20696"/>
                  </a:cubicBezTo>
                  <a:cubicBezTo>
                    <a:pt x="2730" y="20445"/>
                    <a:pt x="3375" y="19976"/>
                    <a:pt x="4050" y="19792"/>
                  </a:cubicBezTo>
                  <a:cubicBezTo>
                    <a:pt x="4215" y="19674"/>
                    <a:pt x="4440" y="19624"/>
                    <a:pt x="4590" y="19490"/>
                  </a:cubicBezTo>
                  <a:cubicBezTo>
                    <a:pt x="5175" y="18971"/>
                    <a:pt x="4365" y="19340"/>
                    <a:pt x="5040" y="19088"/>
                  </a:cubicBezTo>
                  <a:cubicBezTo>
                    <a:pt x="5460" y="18385"/>
                    <a:pt x="5220" y="18620"/>
                    <a:pt x="5670" y="18285"/>
                  </a:cubicBezTo>
                  <a:cubicBezTo>
                    <a:pt x="5895" y="17900"/>
                    <a:pt x="6045" y="17900"/>
                    <a:pt x="6390" y="17682"/>
                  </a:cubicBezTo>
                  <a:cubicBezTo>
                    <a:pt x="6990" y="17313"/>
                    <a:pt x="7455" y="16794"/>
                    <a:pt x="8010" y="16376"/>
                  </a:cubicBezTo>
                  <a:cubicBezTo>
                    <a:pt x="8145" y="16158"/>
                    <a:pt x="8385" y="16024"/>
                    <a:pt x="8460" y="15773"/>
                  </a:cubicBezTo>
                  <a:cubicBezTo>
                    <a:pt x="8550" y="15488"/>
                    <a:pt x="8460" y="15153"/>
                    <a:pt x="8550" y="14869"/>
                  </a:cubicBezTo>
                  <a:cubicBezTo>
                    <a:pt x="8685" y="14417"/>
                    <a:pt x="9060" y="14015"/>
                    <a:pt x="9450" y="13864"/>
                  </a:cubicBezTo>
                  <a:cubicBezTo>
                    <a:pt x="10050" y="13194"/>
                    <a:pt x="9750" y="13345"/>
                    <a:pt x="10260" y="13161"/>
                  </a:cubicBezTo>
                  <a:cubicBezTo>
                    <a:pt x="10515" y="12726"/>
                    <a:pt x="11115" y="12407"/>
                    <a:pt x="11520" y="12156"/>
                  </a:cubicBezTo>
                  <a:cubicBezTo>
                    <a:pt x="11715" y="12039"/>
                    <a:pt x="11880" y="11888"/>
                    <a:pt x="12060" y="11754"/>
                  </a:cubicBezTo>
                  <a:cubicBezTo>
                    <a:pt x="12150" y="11687"/>
                    <a:pt x="12330" y="11553"/>
                    <a:pt x="12330" y="11553"/>
                  </a:cubicBezTo>
                  <a:cubicBezTo>
                    <a:pt x="12690" y="10967"/>
                    <a:pt x="12855" y="10700"/>
                    <a:pt x="13050" y="10047"/>
                  </a:cubicBezTo>
                  <a:cubicBezTo>
                    <a:pt x="13110" y="9846"/>
                    <a:pt x="13230" y="9444"/>
                    <a:pt x="13230" y="9444"/>
                  </a:cubicBezTo>
                  <a:cubicBezTo>
                    <a:pt x="13350" y="7736"/>
                    <a:pt x="13545" y="6078"/>
                    <a:pt x="14670" y="4822"/>
                  </a:cubicBezTo>
                  <a:cubicBezTo>
                    <a:pt x="14805" y="4370"/>
                    <a:pt x="15165" y="4052"/>
                    <a:pt x="15300" y="3617"/>
                  </a:cubicBezTo>
                  <a:cubicBezTo>
                    <a:pt x="15420" y="3198"/>
                    <a:pt x="15630" y="2411"/>
                    <a:pt x="15930" y="2110"/>
                  </a:cubicBezTo>
                  <a:cubicBezTo>
                    <a:pt x="16440" y="1607"/>
                    <a:pt x="17700" y="653"/>
                    <a:pt x="18360" y="603"/>
                  </a:cubicBezTo>
                  <a:cubicBezTo>
                    <a:pt x="18810" y="569"/>
                    <a:pt x="19260" y="536"/>
                    <a:pt x="19710" y="502"/>
                  </a:cubicBezTo>
                  <a:cubicBezTo>
                    <a:pt x="20370" y="251"/>
                    <a:pt x="20910" y="0"/>
                    <a:pt x="21600" y="0"/>
                  </a:cubicBezTo>
                </a:path>
              </a:pathLst>
            </a:custGeom>
            <a:noFill/>
            <a:ln w="381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882" name="Line"/>
            <p:cNvSpPr/>
            <p:nvPr/>
          </p:nvSpPr>
          <p:spPr>
            <a:xfrm>
              <a:off x="3244878" y="523804"/>
              <a:ext cx="704427" cy="1"/>
            </a:xfrm>
            <a:prstGeom prst="line">
              <a:avLst/>
            </a:prstGeom>
            <a:noFill/>
            <a:ln w="508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grpSp>
      <p:pic>
        <p:nvPicPr>
          <p:cNvPr id="884" name="image.png" descr="image.png"/>
          <p:cNvPicPr>
            <a:picLocks noChangeAspect="1"/>
          </p:cNvPicPr>
          <p:nvPr/>
        </p:nvPicPr>
        <p:blipFill>
          <a:blip r:embed="rId4">
            <a:extLst/>
          </a:blip>
          <a:stretch>
            <a:fillRect/>
          </a:stretch>
        </p:blipFill>
        <p:spPr>
          <a:xfrm>
            <a:off x="5378026" y="1828800"/>
            <a:ext cx="2492588" cy="3738880"/>
          </a:xfrm>
          <a:prstGeom prst="rect">
            <a:avLst/>
          </a:prstGeom>
          <a:ln w="12700">
            <a:miter lim="400000"/>
          </a:ln>
        </p:spPr>
      </p:pic>
      <p:sp>
        <p:nvSpPr>
          <p:cNvPr id="885" name="Soit P(i), l’histogramme normalisée (ou si vous préférez la densité de probabilité) de l’image f(x,y).   Pour effectuer une égalisation d’histogramme, la fonction de transfert prend la forme d’une densité de probabilité cumulative"/>
          <p:cNvSpPr txBox="1"/>
          <p:nvPr/>
        </p:nvSpPr>
        <p:spPr>
          <a:xfrm>
            <a:off x="7946926" y="1639146"/>
            <a:ext cx="4484851" cy="17205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1800">
                <a:solidFill>
                  <a:srgbClr val="000000"/>
                </a:solidFill>
              </a:defRPr>
            </a:pPr>
            <a:r>
              <a:t>Soit </a:t>
            </a:r>
            <a:r>
              <a:rPr i="1"/>
              <a:t>P(i),</a:t>
            </a:r>
            <a:r>
              <a:t> l’histogramme normalisée (ou si vous préférez la </a:t>
            </a:r>
            <a:r>
              <a:rPr i="1"/>
              <a:t>densité de probabilité</a:t>
            </a:r>
            <a:r>
              <a:t>) de l’image </a:t>
            </a:r>
            <a:r>
              <a:rPr i="1"/>
              <a:t>f(x,y)</a:t>
            </a:r>
            <a:r>
              <a:t>.   Pour effectuer une égalisation d’histogramme, la fonction de transfert prend la forme d’une </a:t>
            </a:r>
            <a:r>
              <a:rPr i="1"/>
              <a:t>densité de probabilité</a:t>
            </a:r>
            <a:r>
              <a:t> </a:t>
            </a:r>
            <a:r>
              <a:rPr i="1"/>
              <a:t>cumulative</a:t>
            </a:r>
          </a:p>
        </p:txBody>
      </p:sp>
      <p:sp>
        <p:nvSpPr>
          <p:cNvPr id="886" name="R"/>
          <p:cNvSpPr txBox="1"/>
          <p:nvPr/>
        </p:nvSpPr>
        <p:spPr>
          <a:xfrm>
            <a:off x="3528455" y="5034844"/>
            <a:ext cx="282387"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R</a:t>
            </a:r>
          </a:p>
        </p:txBody>
      </p:sp>
      <p:sp>
        <p:nvSpPr>
          <p:cNvPr id="887" name="S"/>
          <p:cNvSpPr txBox="1"/>
          <p:nvPr/>
        </p:nvSpPr>
        <p:spPr>
          <a:xfrm>
            <a:off x="1252614" y="3106702"/>
            <a:ext cx="2570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S</a:t>
            </a:r>
          </a:p>
        </p:txBody>
      </p:sp>
      <p:pic>
        <p:nvPicPr>
          <p:cNvPr id="888" name="image.pdf" descr="image.pdf"/>
          <p:cNvPicPr>
            <a:picLocks noChangeAspect="1"/>
          </p:cNvPicPr>
          <p:nvPr/>
        </p:nvPicPr>
        <p:blipFill>
          <a:blip r:embed="rId5">
            <a:extLst/>
          </a:blip>
          <a:stretch>
            <a:fillRect/>
          </a:stretch>
        </p:blipFill>
        <p:spPr>
          <a:xfrm>
            <a:off x="8304107" y="3829191"/>
            <a:ext cx="4005298" cy="1643663"/>
          </a:xfrm>
          <a:prstGeom prst="rect">
            <a:avLst/>
          </a:prstGeom>
          <a:ln w="12700">
            <a:miter lim="400000"/>
          </a:ln>
        </p:spPr>
      </p:pic>
      <p:sp>
        <p:nvSpPr>
          <p:cNvPr id="889" name="s=T(r)"/>
          <p:cNvSpPr txBox="1"/>
          <p:nvPr/>
        </p:nvSpPr>
        <p:spPr>
          <a:xfrm>
            <a:off x="643014" y="3662115"/>
            <a:ext cx="998958"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200">
                <a:solidFill>
                  <a:srgbClr val="000000"/>
                </a:solidFill>
              </a:defRPr>
            </a:pPr>
            <a:r>
              <a:t>  s=</a:t>
            </a:r>
            <a:r>
              <a:rPr i="1"/>
              <a:t>T(r)</a:t>
            </a:r>
          </a:p>
        </p:txBody>
      </p:sp>
      <p:sp>
        <p:nvSpPr>
          <p:cNvPr id="890" name="Line"/>
          <p:cNvSpPr/>
          <p:nvPr/>
        </p:nvSpPr>
        <p:spPr>
          <a:xfrm>
            <a:off x="1666239" y="3928533"/>
            <a:ext cx="1151468" cy="1"/>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891" name="Line"/>
          <p:cNvSpPr/>
          <p:nvPr/>
        </p:nvSpPr>
        <p:spPr>
          <a:xfrm flipV="1">
            <a:off x="2817706" y="3928533"/>
            <a:ext cx="1" cy="1070188"/>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892" name="r"/>
          <p:cNvSpPr txBox="1"/>
          <p:nvPr/>
        </p:nvSpPr>
        <p:spPr>
          <a:xfrm>
            <a:off x="2688561" y="4894862"/>
            <a:ext cx="251481"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2200">
                <a:solidFill>
                  <a:srgbClr val="000000"/>
                </a:solidFill>
              </a:defRPr>
            </a:lvl1pPr>
          </a:lstStyle>
          <a:p>
            <a:pPr/>
            <a:r>
              <a:t>r</a:t>
            </a:r>
          </a:p>
        </p:txBody>
      </p:sp>
      <p:sp>
        <p:nvSpPr>
          <p:cNvPr id="893" name="Égalisation d’histogramme"/>
          <p:cNvSpPr txBox="1"/>
          <p:nvPr/>
        </p:nvSpPr>
        <p:spPr>
          <a:xfrm>
            <a:off x="1076508" y="817315"/>
            <a:ext cx="3984375"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Égalisation d’histogramme</a:t>
            </a:r>
          </a:p>
        </p:txBody>
      </p:sp>
      <p:sp>
        <p:nvSpPr>
          <p:cNvPr id="894" name="Note : s = niveaux de gris de g(x,y),    r = niveaux de gris de f(x,y)."/>
          <p:cNvSpPr txBox="1"/>
          <p:nvPr/>
        </p:nvSpPr>
        <p:spPr>
          <a:xfrm>
            <a:off x="685912" y="8940800"/>
            <a:ext cx="6279119" cy="3870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Note : s = niveaux de gris de g(x,y),    r = niveaux de gris de f(x,y).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5" grpId="1"/>
      <p:bldP build="whole" bldLvl="1" animBg="1" rev="0" advAuto="0" spid="888" grpId="2"/>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97"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sp>
        <p:nvSpPr>
          <p:cNvPr id="8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9" name="Rehaussement du contraste"/>
          <p:cNvSpPr txBox="1"/>
          <p:nvPr>
            <p:ph type="title"/>
          </p:nvPr>
        </p:nvSpPr>
        <p:spPr>
          <a:prstGeom prst="rect">
            <a:avLst/>
          </a:prstGeom>
        </p:spPr>
        <p:txBody>
          <a:bodyPr/>
          <a:lstStyle/>
          <a:p>
            <a:pPr/>
            <a:r>
              <a:t>Rehaussement du contraste</a:t>
            </a:r>
          </a:p>
        </p:txBody>
      </p:sp>
      <p:graphicFrame>
        <p:nvGraphicFramePr>
          <p:cNvPr id="900" name="Algorithme 3.1 : Construction de l'histogramme cumulé"/>
          <p:cNvGraphicFramePr/>
          <p:nvPr/>
        </p:nvGraphicFramePr>
        <p:xfrm>
          <a:off x="907684" y="3516106"/>
          <a:ext cx="9074151" cy="3232151"/>
        </p:xfrm>
        <a:graphic xmlns:a="http://schemas.openxmlformats.org/drawingml/2006/main">
          <a:graphicData uri="http://schemas.openxmlformats.org/drawingml/2006/table">
            <a:tbl>
              <a:tblPr firstCol="1" firstRow="0" lastCol="0" lastRow="0" bandCol="0" bandRow="0" rtl="0">
                <a:tableStyleId>{2B42C83C-37A7-4169-A22F-8C996DED4187}</a:tableStyleId>
              </a:tblPr>
              <a:tblGrid>
                <a:gridCol w="444500"/>
                <a:gridCol w="444500"/>
                <a:gridCol w="3696430"/>
                <a:gridCol w="6604000"/>
              </a:tblGrid>
              <a:tr h="584200">
                <a:tc gridSpan="4">
                  <a:txBody>
                    <a:bodyPr/>
                    <a:lstStyle/>
                    <a:p>
                      <a:pPr algn="l" defTabSz="469900">
                        <a:defRPr b="0" sz="1800"/>
                      </a:pPr>
                      <a:r>
                        <a:rPr b="1" sz="2000">
                          <a:latin typeface="+mn-lt"/>
                          <a:ea typeface="+mn-ea"/>
                          <a:cs typeface="+mn-cs"/>
                          <a:sym typeface="Helvetica"/>
                        </a:rPr>
                        <a:t>Algorithme 3.1 : Construction de l'histogramme cumulé</a:t>
                      </a:r>
                    </a:p>
                  </a:txBody>
                  <a:tcPr marL="139700" marR="139700" marT="139700" marB="139700" anchor="ctr" anchorCtr="0" horzOverflow="overflow">
                    <a:lnL/>
                    <a:lnR/>
                    <a:lnT/>
                    <a:lnB/>
                    <a:solidFill>
                      <a:srgbClr val="000000">
                        <a:alpha val="0"/>
                      </a:srgbClr>
                    </a:solidFill>
                  </a:tcPr>
                </a:tc>
                <a:tc hMerge="1">
                  <a:tcPr/>
                </a:tc>
                <a:tc hMerge="1">
                  <a:tcPr/>
                </a:tc>
                <a:tc hMerge="1">
                  <a:tcPr/>
                </a:tc>
              </a:tr>
              <a:tr h="407987">
                <a:tc gridSpan="4">
                  <a:txBody>
                    <a:bodyPr/>
                    <a:lstStyle/>
                    <a:p>
                      <a:pPr algn="l" defTabSz="914400">
                        <a:defRPr sz="2000">
                          <a:sym typeface="Times Roman"/>
                        </a:defRPr>
                      </a:pPr>
                      <a:r>
                        <a:t>Entrée :	</a:t>
                      </a:r>
                      <a:r>
                        <a:rPr i="1" spc="100"/>
                        <a:t>p</a:t>
                      </a:r>
                      <a:r>
                        <a:rPr spc="100"/>
                        <a:t>[</a:t>
                      </a:r>
                      <a:r>
                        <a:rPr i="1" spc="100"/>
                        <a:t>n</a:t>
                      </a:r>
                      <a:r>
                        <a:rPr spc="100"/>
                        <a:t>]</a:t>
                      </a:r>
                      <a:r>
                        <a:t>		histogramme normalisé (voir algo 2.3)</a:t>
                      </a:r>
                    </a:p>
                  </a:txBody>
                  <a:tcPr marL="50800" marR="50800" marT="50800" marB="50800" anchor="t" anchorCtr="0" horzOverflow="overflow">
                    <a:lnR w="12700">
                      <a:miter lim="400000"/>
                    </a:lnR>
                    <a:lnB w="3175">
                      <a:solidFill>
                        <a:srgbClr val="000000"/>
                      </a:solidFill>
                      <a:miter lim="400000"/>
                    </a:lnB>
                  </a:tcPr>
                </a:tc>
                <a:tc hMerge="1">
                  <a:tcPr/>
                </a:tc>
                <a:tc hMerge="1">
                  <a:tcPr/>
                </a:tc>
                <a:tc hMerge="1">
                  <a:tcPr/>
                </a:tc>
              </a:tr>
              <a:tr h="412750">
                <a:tc gridSpan="4">
                  <a:txBody>
                    <a:bodyPr/>
                    <a:lstStyle/>
                    <a:p>
                      <a:pPr algn="l" defTabSz="914400">
                        <a:defRPr sz="2000">
                          <a:sym typeface="Times Roman"/>
                        </a:defRPr>
                      </a:pPr>
                      <a:r>
                        <a:t>Sortie :	</a:t>
                      </a:r>
                      <a:r>
                        <a:rPr i="1" spc="100"/>
                        <a:t>T</a:t>
                      </a:r>
                      <a:r>
                        <a:rPr spc="100"/>
                        <a:t>[</a:t>
                      </a:r>
                      <a:r>
                        <a:rPr i="1" spc="100"/>
                        <a:t>n</a:t>
                      </a:r>
                      <a:r>
                        <a:rPr spc="100"/>
                        <a:t>]</a:t>
                      </a:r>
                      <a:r>
                        <a:t>		tableau 1D de taille </a:t>
                      </a:r>
                      <a:r>
                        <a:rPr i="1"/>
                        <a:t>L</a:t>
                      </a:r>
                      <a:r>
                        <a:t> contenant la transformation</a:t>
                      </a:r>
                    </a:p>
                  </a:txBody>
                  <a:tcPr marL="50800" marR="50800" marT="50800" marB="50800" anchor="t" anchorCtr="0" horzOverflow="overflow">
                    <a:lnR w="12700">
                      <a:miter lim="400000"/>
                    </a:lnR>
                    <a:lnT w="3175">
                      <a:solidFill>
                        <a:srgbClr val="000000"/>
                      </a:solidFill>
                      <a:miter lim="400000"/>
                    </a:lnT>
                    <a:lnB>
                      <a:solidFill>
                        <a:srgbClr val="000000"/>
                      </a:solidFill>
                      <a:miter lim="400000"/>
                    </a:lnB>
                  </a:tcPr>
                </a:tc>
                <a:tc hMerge="1">
                  <a:tcPr/>
                </a:tc>
                <a:tc hMerge="1">
                  <a:tcPr/>
                </a:tc>
                <a:tc hMerge="1">
                  <a:tcPr/>
                </a:tc>
              </a:tr>
              <a:tr h="439737">
                <a:tc>
                  <a:txBody>
                    <a:bodyPr/>
                    <a:lstStyle/>
                    <a:p>
                      <a:pPr algn="l" defTabSz="914400">
                        <a:defRPr sz="2000">
                          <a:sym typeface="Times Roman"/>
                        </a:defRPr>
                      </a:pP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sz="1800"/>
                      </a:pPr>
                      <a:r>
                        <a:rPr sz="1700">
                          <a:solidFill>
                            <a:srgbClr val="232A32"/>
                          </a:solidFill>
                          <a:latin typeface="Menlo Regular"/>
                          <a:ea typeface="Menlo Regular"/>
                          <a:cs typeface="Menlo Regular"/>
                          <a:sym typeface="Menlo Regular"/>
                        </a:rPr>
                        <a:t>T[0] ← p[0]</a:t>
                      </a:r>
                    </a:p>
                  </a:txBody>
                  <a:tcPr marL="63500" marR="63500" marT="63500" marB="63500" anchor="t" anchorCtr="0" horzOverflow="overflow"/>
                </a:tc>
                <a:tc hMerge="1">
                  <a:tcPr/>
                </a:tc>
                <a:tc>
                  <a:txBody>
                    <a:bodyPr/>
                    <a:lstStyle/>
                    <a:p>
                      <a:pPr marL="183515" indent="-183515" algn="l" defTabSz="457200">
                        <a:spcBef>
                          <a:spcPts val="1100"/>
                        </a:spcBef>
                        <a:buSzPct val="100000"/>
                        <a:buFont typeface="TimesNewRomanPSMT"/>
                        <a:buChar char="//"/>
                        <a:defRPr sz="1700">
                          <a:solidFill>
                            <a:srgbClr val="232A32"/>
                          </a:solidFill>
                          <a:latin typeface="Menlo Regular"/>
                          <a:ea typeface="Menlo Regular"/>
                          <a:cs typeface="Menlo Regular"/>
                          <a:sym typeface="Menlo Regular"/>
                        </a:defRPr>
                      </a:pPr>
                      <a:r>
                        <a:t>Initialiser le premier élément du tableau</a:t>
                      </a:r>
                    </a:p>
                  </a:txBody>
                  <a:tcPr marL="63500" marR="63500" marT="63500" marB="63500" anchor="t" anchorCtr="0" horzOverflow="overflow"/>
                </a:tc>
              </a:tr>
              <a:tr h="438150">
                <a:tc>
                  <a:txBody>
                    <a:bodyPr/>
                    <a:lstStyle/>
                    <a:p>
                      <a:pPr algn="l" defTabSz="914400">
                        <a:defRPr sz="2000">
                          <a:sym typeface="Times Roman"/>
                        </a:defRPr>
                      </a:pPr>
                    </a:p>
                  </a:txBody>
                  <a:tcPr marL="50800" marR="50800" marT="50800" marB="50800" anchor="t" anchorCtr="0" horzOverflow="overflow"/>
                </a:tc>
                <a:tc gridSpan="2">
                  <a:txBody>
                    <a:bodyPr/>
                    <a:lstStyle/>
                    <a:p>
                      <a:pPr algn="l" defTabSz="457200">
                        <a:spcBef>
                          <a:spcPts val="1100"/>
                        </a:spcBef>
                        <a:defRPr sz="1800"/>
                      </a:pPr>
                      <a:r>
                        <a:rPr sz="1700">
                          <a:solidFill>
                            <a:srgbClr val="232A32"/>
                          </a:solidFill>
                          <a:latin typeface="Menlo Regular"/>
                          <a:ea typeface="Menlo Regular"/>
                          <a:cs typeface="Menlo Regular"/>
                          <a:sym typeface="Menlo Regular"/>
                        </a:rPr>
                        <a:t>Pour tous k de 1 à L−1</a:t>
                      </a:r>
                    </a:p>
                  </a:txBody>
                  <a:tcPr marL="63500" marR="63500" marT="63500" marB="63500" anchor="t" anchorCtr="0" horzOverflow="overflow"/>
                </a:tc>
                <a:tc hMerge="1">
                  <a:tcPr/>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tc>
              </a:tr>
              <a:tr h="434975">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lnB w="12700">
                      <a:miter lim="400000"/>
                    </a:lnB>
                  </a:tcPr>
                </a:tc>
                <a:tc>
                  <a:txBody>
                    <a:bodyPr/>
                    <a:lstStyle/>
                    <a:p>
                      <a:pPr algn="l" defTabSz="457200">
                        <a:spcBef>
                          <a:spcPts val="1100"/>
                        </a:spcBef>
                        <a:defRPr sz="1800"/>
                      </a:pPr>
                      <a:r>
                        <a:rPr sz="1700">
                          <a:solidFill>
                            <a:srgbClr val="232A32"/>
                          </a:solidFill>
                          <a:latin typeface="Menlo Regular"/>
                          <a:ea typeface="Menlo Regular"/>
                          <a:cs typeface="Menlo Regular"/>
                          <a:sym typeface="Menlo Regular"/>
                        </a:rPr>
                        <a:t>T[k] ← T [k−1] + p [k]</a:t>
                      </a:r>
                    </a:p>
                  </a:txBody>
                  <a:tcPr marL="63500" marR="63500" marT="63500" marB="63500" anchor="t" anchorCtr="0" horzOverflow="overflow">
                    <a:lnB w="12700">
                      <a:miter lim="400000"/>
                    </a:lnB>
                  </a:tcPr>
                </a:tc>
                <a:tc>
                  <a:txBody>
                    <a:bodyPr/>
                    <a:lstStyle/>
                    <a:p>
                      <a:pPr marL="183515" indent="-183515" algn="l" defTabSz="457200">
                        <a:spcBef>
                          <a:spcPts val="1100"/>
                        </a:spcBef>
                        <a:buSzPct val="100000"/>
                        <a:buFont typeface="TimesNewRomanPSMT"/>
                        <a:buChar char="//"/>
                        <a:defRPr sz="1700">
                          <a:solidFill>
                            <a:srgbClr val="232A32"/>
                          </a:solidFill>
                          <a:latin typeface="Menlo Regular"/>
                          <a:ea typeface="Menlo Regular"/>
                          <a:cs typeface="Menlo Regular"/>
                          <a:sym typeface="Menlo Regular"/>
                        </a:defRPr>
                      </a:pPr>
                      <a:r>
                        <a:t>Somme récursive</a:t>
                      </a:r>
                    </a:p>
                  </a:txBody>
                  <a:tcPr marL="63500" marR="63500" marT="63500" marB="63500" anchor="t" anchorCtr="0" horzOverflow="overflow">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0"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03"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sp>
        <p:nvSpPr>
          <p:cNvPr id="9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5" name="Rehaussement du contraste"/>
          <p:cNvSpPr txBox="1"/>
          <p:nvPr>
            <p:ph type="title"/>
          </p:nvPr>
        </p:nvSpPr>
        <p:spPr>
          <a:prstGeom prst="rect">
            <a:avLst/>
          </a:prstGeom>
        </p:spPr>
        <p:txBody>
          <a:bodyPr/>
          <a:lstStyle/>
          <a:p>
            <a:pPr/>
            <a:r>
              <a:t>Rehaussement du contraste</a:t>
            </a:r>
          </a:p>
        </p:txBody>
      </p:sp>
      <p:graphicFrame>
        <p:nvGraphicFramePr>
          <p:cNvPr id="906" name="Algorithme 3.2 : Égalisation d’histogramme"/>
          <p:cNvGraphicFramePr/>
          <p:nvPr/>
        </p:nvGraphicFramePr>
        <p:xfrm>
          <a:off x="1511300" y="3505200"/>
          <a:ext cx="10277003" cy="3162300"/>
        </p:xfrm>
        <a:graphic xmlns:a="http://schemas.openxmlformats.org/drawingml/2006/main">
          <a:graphicData uri="http://schemas.openxmlformats.org/drawingml/2006/table">
            <a:tbl>
              <a:tblPr firstCol="1" firstRow="0" lastCol="0" lastRow="0" bandCol="0" bandRow="0" rtl="0">
                <a:tableStyleId>{2B42C83C-37A7-4169-A22F-8C996DED4187}</a:tableStyleId>
              </a:tblPr>
              <a:tblGrid>
                <a:gridCol w="444500"/>
                <a:gridCol w="444500"/>
                <a:gridCol w="444500"/>
                <a:gridCol w="5287685"/>
                <a:gridCol w="3652643"/>
              </a:tblGrid>
              <a:tr h="584200">
                <a:tc gridSpan="5">
                  <a:txBody>
                    <a:bodyPr/>
                    <a:lstStyle/>
                    <a:p>
                      <a:pPr algn="l" defTabSz="469900">
                        <a:defRPr b="0" sz="1800"/>
                      </a:pPr>
                      <a:r>
                        <a:rPr b="1" sz="2000">
                          <a:latin typeface="+mn-lt"/>
                          <a:ea typeface="+mn-ea"/>
                          <a:cs typeface="+mn-cs"/>
                          <a:sym typeface="Helvetica"/>
                        </a:rPr>
                        <a:t>Algorithme 3.2 : Égalisation d’histogramme</a:t>
                      </a:r>
                    </a:p>
                  </a:txBody>
                  <a:tcPr marL="139700" marR="139700" marT="139700" marB="139700" anchor="ctr" anchorCtr="0" horzOverflow="overflow">
                    <a:lnL/>
                    <a:lnR/>
                    <a:lnT/>
                    <a:lnB/>
                    <a:solidFill>
                      <a:srgbClr val="000000">
                        <a:alpha val="0"/>
                      </a:srgbClr>
                    </a:solidFill>
                  </a:tcPr>
                </a:tc>
                <a:tc hMerge="1">
                  <a:tcPr/>
                </a:tc>
                <a:tc hMerge="1">
                  <a:tcPr/>
                </a:tc>
                <a:tc hMerge="1">
                  <a:tcPr/>
                </a:tc>
                <a:tc hMerge="1">
                  <a:tcPr/>
                </a:tc>
              </a:tr>
              <a:tr h="382587">
                <a:tc gridSpan="5">
                  <a:txBody>
                    <a:bodyPr/>
                    <a:lstStyle/>
                    <a:p>
                      <a:pPr algn="l" defTabSz="914400">
                        <a:defRPr sz="2000">
                          <a:sym typeface="Times Roman"/>
                        </a:defRPr>
                      </a:pPr>
                      <a:r>
                        <a:t>Entrée :	</a:t>
                      </a:r>
                      <a:r>
                        <a:rPr i="1" spc="300"/>
                        <a:t>f</a:t>
                      </a:r>
                      <a:r>
                        <a:rPr spc="100"/>
                        <a:t>[</a:t>
                      </a:r>
                      <a:r>
                        <a:rPr i="1" spc="100"/>
                        <a:t>m</a:t>
                      </a:r>
                      <a:r>
                        <a:rPr spc="100"/>
                        <a:t>, </a:t>
                      </a:r>
                      <a:r>
                        <a:rPr i="1" spc="100"/>
                        <a:t>n</a:t>
                      </a:r>
                      <a:r>
                        <a:rPr spc="100"/>
                        <a:t>]</a:t>
                      </a:r>
                      <a:r>
                        <a:t>		image </a:t>
                      </a:r>
                      <a:r>
                        <a:rPr i="1" spc="100"/>
                        <a:t>M</a:t>
                      </a:r>
                      <a:r>
                        <a:rPr spc="100"/>
                        <a:t> × </a:t>
                      </a:r>
                      <a:r>
                        <a:rPr i="1" spc="100"/>
                        <a:t>N </a:t>
                      </a:r>
                      <a:r>
                        <a:t>pixels</a:t>
                      </a:r>
                    </a:p>
                  </a:txBody>
                  <a:tcPr marL="50800" marR="50800" marT="50800" marB="50800" anchor="t" anchorCtr="0" horzOverflow="overflow">
                    <a:lnR w="12700">
                      <a:miter lim="400000"/>
                    </a:lnR>
                    <a:lnB w="3175">
                      <a:solidFill>
                        <a:srgbClr val="000000"/>
                      </a:solidFill>
                      <a:miter lim="400000"/>
                    </a:lnB>
                  </a:tcPr>
                </a:tc>
                <a:tc hMerge="1">
                  <a:tcPr/>
                </a:tc>
                <a:tc hMerge="1">
                  <a:tcPr/>
                </a:tc>
                <a:tc hMerge="1">
                  <a:tcPr/>
                </a:tc>
                <a:tc hMerge="1">
                  <a:tcPr/>
                </a:tc>
              </a:tr>
              <a:tr h="393700">
                <a:tc gridSpan="5">
                  <a:txBody>
                    <a:bodyPr/>
                    <a:lstStyle/>
                    <a:p>
                      <a:pPr algn="l" defTabSz="914400">
                        <a:defRPr sz="2000">
                          <a:sym typeface="Times Roman"/>
                        </a:defRPr>
                      </a:pPr>
                      <a:r>
                        <a:t>Sortie :	</a:t>
                      </a:r>
                      <a:r>
                        <a:rPr i="1" spc="100"/>
                        <a:t>g</a:t>
                      </a:r>
                      <a:r>
                        <a:rPr spc="100"/>
                        <a:t>[</a:t>
                      </a:r>
                      <a:r>
                        <a:rPr i="1" spc="100"/>
                        <a:t>m</a:t>
                      </a:r>
                      <a:r>
                        <a:rPr spc="100"/>
                        <a:t>, </a:t>
                      </a:r>
                      <a:r>
                        <a:rPr i="1" spc="100"/>
                        <a:t>n</a:t>
                      </a:r>
                      <a:r>
                        <a:rPr spc="100"/>
                        <a:t>]</a:t>
                      </a:r>
                      <a:r>
                        <a:t>		image modifiée </a:t>
                      </a:r>
                    </a:p>
                  </a:txBody>
                  <a:tcPr marL="50800" marR="50800" marT="50800" marB="50800" anchor="t" anchorCtr="0" horzOverflow="overflow">
                    <a:lnR w="12700">
                      <a:miter lim="400000"/>
                    </a:lnR>
                    <a:lnT w="3175">
                      <a:solidFill>
                        <a:srgbClr val="000000"/>
                      </a:solidFill>
                      <a:miter lim="400000"/>
                    </a:lnT>
                    <a:lnB>
                      <a:solidFill>
                        <a:srgbClr val="000000"/>
                      </a:solidFill>
                      <a:miter lim="400000"/>
                    </a:lnB>
                  </a:tcPr>
                </a:tc>
                <a:tc hMerge="1">
                  <a:tcPr/>
                </a:tc>
                <a:tc hMerge="1">
                  <a:tcPr/>
                </a:tc>
                <a:tc hMerge="1">
                  <a:tcPr/>
                </a:tc>
                <a:tc hMerge="1">
                  <a:tcPr/>
                </a:tc>
              </a:tr>
              <a:tr h="381000">
                <a:tc>
                  <a:txBody>
                    <a:bodyPr/>
                    <a:lstStyle/>
                    <a:p>
                      <a:pPr algn="l" defTabSz="914400">
                        <a:defRPr sz="2000">
                          <a:sym typeface="Times Roman"/>
                        </a:defRPr>
                      </a:pPr>
                    </a:p>
                  </a:txBody>
                  <a:tcPr marL="50800" marR="50800" marT="50800" marB="50800" anchor="t" anchorCtr="0" horzOverflow="overflow">
                    <a:lnT>
                      <a:solidFill>
                        <a:srgbClr val="000000"/>
                      </a:solidFill>
                      <a:miter lim="400000"/>
                    </a:lnT>
                  </a:tcPr>
                </a:tc>
                <a:tc gridSpan="4">
                  <a:txBody>
                    <a:bodyPr/>
                    <a:lstStyle/>
                    <a:p>
                      <a:pPr algn="l" defTabSz="457200">
                        <a:spcBef>
                          <a:spcPts val="1100"/>
                        </a:spcBef>
                        <a:defRPr sz="1700">
                          <a:solidFill>
                            <a:srgbClr val="232A32"/>
                          </a:solidFill>
                          <a:latin typeface="Menlo Regular"/>
                          <a:ea typeface="Menlo Regular"/>
                          <a:cs typeface="Menlo Regular"/>
                          <a:sym typeface="Menlo Regular"/>
                        </a:defRPr>
                      </a:pPr>
                      <a:r>
                        <a:t>Construire</a:t>
                      </a:r>
                      <a:r>
                        <a:t> l’histogramme normalisé de f (Algo 2.3) : p[k]</a:t>
                      </a:r>
                    </a:p>
                  </a:txBody>
                  <a:tcPr marL="63500" marR="63500" marT="63500" marB="63500" anchor="t" anchorCtr="0" horzOverflow="overflow"/>
                </a:tc>
                <a:tc hMerge="1">
                  <a:tcPr/>
                </a:tc>
                <a:tc hMerge="1">
                  <a:tcPr/>
                </a:tc>
                <a:tc hMerge="1">
                  <a:tcPr/>
                </a:tc>
              </a:tr>
              <a:tr h="376766">
                <a:tc>
                  <a:txBody>
                    <a:bodyPr/>
                    <a:lstStyle/>
                    <a:p>
                      <a:pPr algn="l" defTabSz="914400">
                        <a:defRPr sz="2000">
                          <a:sym typeface="Times Roman"/>
                        </a:defRPr>
                      </a:pPr>
                    </a:p>
                  </a:txBody>
                  <a:tcPr marL="50800" marR="50800" marT="50800" marB="50800" anchor="t" anchorCtr="0" horzOverflow="overflow"/>
                </a:tc>
                <a:tc gridSpan="3">
                  <a:txBody>
                    <a:bodyPr/>
                    <a:lstStyle/>
                    <a:p>
                      <a:pPr algn="l" defTabSz="457200">
                        <a:spcBef>
                          <a:spcPts val="1100"/>
                        </a:spcBef>
                        <a:defRPr sz="1800"/>
                      </a:pPr>
                      <a:r>
                        <a:rPr sz="1700">
                          <a:solidFill>
                            <a:srgbClr val="232A32"/>
                          </a:solidFill>
                          <a:latin typeface="Menlo Regular"/>
                          <a:ea typeface="Menlo Regular"/>
                          <a:cs typeface="Menlo Regular"/>
                          <a:sym typeface="Menlo Regular"/>
                        </a:rPr>
                        <a:t>Construire transformation T[k] (Algo 3.1)</a:t>
                      </a:r>
                    </a:p>
                  </a:txBody>
                  <a:tcPr marL="63500" marR="63500" marT="63500" marB="63500" anchor="t" anchorCtr="0" horzOverflow="overflow"/>
                </a:tc>
                <a:tc hMerge="1">
                  <a:tcPr/>
                </a:tc>
                <a:tc hMerge="1">
                  <a:tcPr/>
                </a:tc>
                <a:tc>
                  <a:txBody>
                    <a:bodyPr/>
                    <a:lstStyle/>
                    <a:p>
                      <a:pPr marL="183515" indent="-183515" algn="l" defTabSz="457200">
                        <a:spcBef>
                          <a:spcPts val="1100"/>
                        </a:spcBef>
                        <a:buSzPct val="100000"/>
                        <a:buFont typeface="TimesNewRomanPSMT"/>
                        <a:buChar char="//"/>
                        <a:defRPr sz="1700">
                          <a:solidFill>
                            <a:srgbClr val="232A32"/>
                          </a:solidFill>
                          <a:latin typeface="Menlo Regular"/>
                          <a:ea typeface="Menlo Regular"/>
                          <a:cs typeface="Menlo Regular"/>
                          <a:sym typeface="Menlo Regular"/>
                        </a:defRPr>
                      </a:pPr>
                      <a:r>
                        <a:t>(Algo 3.1)</a:t>
                      </a:r>
                    </a:p>
                  </a:txBody>
                  <a:tcPr marL="63500" marR="63500" marT="63500" marB="63500" anchor="t" anchorCtr="0" horzOverflow="overflow"/>
                </a:tc>
              </a:tr>
              <a:tr h="376766">
                <a:tc>
                  <a:txBody>
                    <a:bodyPr/>
                    <a:lstStyle/>
                    <a:p>
                      <a:pPr algn="l" defTabSz="914400">
                        <a:defRPr sz="2000">
                          <a:sym typeface="Times Roman"/>
                        </a:defRPr>
                      </a:pPr>
                    </a:p>
                  </a:txBody>
                  <a:tcPr marL="50800" marR="50800" marT="50800" marB="50800" anchor="t" anchorCtr="0" horzOverflow="overflow"/>
                </a:tc>
                <a:tc gridSpan="3">
                  <a:txBody>
                    <a:bodyPr/>
                    <a:lstStyle/>
                    <a:p>
                      <a:pPr algn="l" defTabSz="457200">
                        <a:spcBef>
                          <a:spcPts val="1100"/>
                        </a:spcBef>
                        <a:defRPr sz="1800"/>
                      </a:pPr>
                      <a:r>
                        <a:rPr sz="1700">
                          <a:solidFill>
                            <a:srgbClr val="232A32"/>
                          </a:solidFill>
                          <a:latin typeface="Menlo Regular"/>
                          <a:ea typeface="Menlo Regular"/>
                          <a:cs typeface="Menlo Regular"/>
                          <a:sym typeface="Menlo Regular"/>
                        </a:rPr>
                        <a:t>Pour tous m de 0 à M−1</a:t>
                      </a:r>
                    </a:p>
                  </a:txBody>
                  <a:tcPr marL="63500" marR="63500" marT="63500" marB="63500" anchor="t" anchorCtr="0" horzOverflow="overflow"/>
                </a:tc>
                <a:tc hMerge="1">
                  <a:tcPr/>
                </a:tc>
                <a:tc hMerge="1">
                  <a:tcPr/>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tc>
              </a:tr>
              <a:tr h="376766">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tc>
                <a:tc gridSpan="2">
                  <a:txBody>
                    <a:bodyPr/>
                    <a:lstStyle/>
                    <a:p>
                      <a:pPr algn="l" defTabSz="457200">
                        <a:spcBef>
                          <a:spcPts val="1100"/>
                        </a:spcBef>
                        <a:defRPr sz="1800"/>
                      </a:pPr>
                      <a:r>
                        <a:rPr sz="1700">
                          <a:solidFill>
                            <a:srgbClr val="232A32"/>
                          </a:solidFill>
                          <a:latin typeface="Menlo Regular"/>
                          <a:ea typeface="Menlo Regular"/>
                          <a:cs typeface="Menlo Regular"/>
                          <a:sym typeface="Menlo Regular"/>
                        </a:rPr>
                        <a:t>Pour tous n de 0 à N−1</a:t>
                      </a:r>
                    </a:p>
                  </a:txBody>
                  <a:tcPr marL="63500" marR="63500" marT="63500" marB="63500" anchor="t" anchorCtr="0" horzOverflow="overflow"/>
                </a:tc>
                <a:tc hMerge="1">
                  <a:tcPr/>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tc>
              </a:tr>
              <a:tr h="388937">
                <a:tc>
                  <a:txBody>
                    <a:bodyPr/>
                    <a:lstStyle/>
                    <a:p>
                      <a:pPr algn="l" defTabSz="914400">
                        <a:defRPr sz="2000">
                          <a:sym typeface="Times Roman"/>
                        </a:defRPr>
                      </a:pPr>
                    </a:p>
                  </a:txBody>
                  <a:tcPr marL="50800" marR="50800" marT="50800" marB="50800" anchor="t" anchorCtr="0" horzOverflow="overflow"/>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lnB w="12700">
                      <a:miter lim="400000"/>
                    </a:lnB>
                  </a:tcPr>
                </a:tc>
                <a:tc>
                  <a:txBody>
                    <a:bodyPr/>
                    <a:lstStyle/>
                    <a:p>
                      <a:pPr algn="l" defTabSz="457200">
                        <a:spcBef>
                          <a:spcPts val="1100"/>
                        </a:spcBef>
                        <a:defRPr sz="1700">
                          <a:solidFill>
                            <a:srgbClr val="232A32"/>
                          </a:solidFill>
                          <a:latin typeface="Menlo Regular"/>
                          <a:ea typeface="Menlo Regular"/>
                          <a:cs typeface="Menlo Regular"/>
                          <a:sym typeface="Menlo Regular"/>
                        </a:defRPr>
                      </a:pPr>
                    </a:p>
                  </a:txBody>
                  <a:tcPr marL="63500" marR="63500" marT="63500" marB="63500" anchor="t" anchorCtr="0" horzOverflow="overflow">
                    <a:lnB w="12700">
                      <a:miter lim="400000"/>
                    </a:lnB>
                  </a:tcPr>
                </a:tc>
                <a:tc>
                  <a:txBody>
                    <a:bodyPr/>
                    <a:lstStyle/>
                    <a:p>
                      <a:pPr algn="l" defTabSz="457200">
                        <a:spcBef>
                          <a:spcPts val="1100"/>
                        </a:spcBef>
                        <a:defRPr sz="1800"/>
                      </a:pPr>
                      <a:r>
                        <a:rPr sz="1700">
                          <a:solidFill>
                            <a:srgbClr val="232A32"/>
                          </a:solidFill>
                          <a:latin typeface="Menlo Regular"/>
                          <a:ea typeface="Menlo Regular"/>
                          <a:cs typeface="Menlo Regular"/>
                          <a:sym typeface="Menlo Regular"/>
                        </a:rPr>
                        <a:t>g[m, n] ← T[f[m, n]]x(L−1)</a:t>
                      </a:r>
                    </a:p>
                  </a:txBody>
                  <a:tcPr marL="63500" marR="63500" marT="63500" marB="63500" anchor="t" anchorCtr="0" horzOverflow="overflow">
                    <a:lnB w="12700">
                      <a:miter lim="400000"/>
                    </a:lnB>
                  </a:tcPr>
                </a:tc>
                <a:tc>
                  <a:txBody>
                    <a:bodyPr/>
                    <a:lstStyle/>
                    <a:p>
                      <a:pPr marL="183515" indent="-183515" algn="l" defTabSz="457200">
                        <a:spcBef>
                          <a:spcPts val="1100"/>
                        </a:spcBef>
                        <a:buSzPct val="100000"/>
                        <a:buFont typeface="TimesNewRomanPSMT"/>
                        <a:buChar char="//"/>
                        <a:defRPr sz="1700">
                          <a:solidFill>
                            <a:srgbClr val="232A32"/>
                          </a:solidFill>
                          <a:latin typeface="Menlo Regular"/>
                          <a:ea typeface="Menlo Regular"/>
                          <a:cs typeface="Menlo Regular"/>
                          <a:sym typeface="Menlo Regular"/>
                        </a:defRPr>
                      </a:pPr>
                      <a:r>
                        <a:t>Typiquement, L sera égal à 256</a:t>
                      </a:r>
                    </a:p>
                  </a:txBody>
                  <a:tcPr marL="63500" marR="63500" marT="63500" marB="63500" anchor="t" anchorCtr="0" horzOverflow="overflow">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6"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pic>
        <p:nvPicPr>
          <p:cNvPr id="909" name="Source des images : Wikimedia commons Source des images : Wikimedia commons" descr="Source des images : Wikimedia commons Source des images : Wikimedia common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1" name="droppedImage.tiff" descr="droppedImage.tiff"/>
          <p:cNvPicPr>
            <a:picLocks noChangeAspect="0"/>
          </p:cNvPicPr>
          <p:nvPr/>
        </p:nvPicPr>
        <p:blipFill>
          <a:blip r:embed="rId4">
            <a:extLst/>
          </a:blip>
          <a:stretch>
            <a:fillRect/>
          </a:stretch>
        </p:blipFill>
        <p:spPr>
          <a:xfrm>
            <a:off x="7293090" y="6197600"/>
            <a:ext cx="3416301" cy="2350167"/>
          </a:xfrm>
          <a:prstGeom prst="rect">
            <a:avLst/>
          </a:prstGeom>
        </p:spPr>
      </p:pic>
      <p:pic>
        <p:nvPicPr>
          <p:cNvPr id="912" name="droppedImage.tiff" descr="droppedImage.tiff"/>
          <p:cNvPicPr>
            <a:picLocks noChangeAspect="0"/>
          </p:cNvPicPr>
          <p:nvPr/>
        </p:nvPicPr>
        <p:blipFill>
          <a:blip r:embed="rId5">
            <a:extLst/>
          </a:blip>
          <a:stretch>
            <a:fillRect/>
          </a:stretch>
        </p:blipFill>
        <p:spPr>
          <a:xfrm>
            <a:off x="3086100" y="2705100"/>
            <a:ext cx="3949700" cy="2719041"/>
          </a:xfrm>
          <a:prstGeom prst="rect">
            <a:avLst/>
          </a:prstGeom>
        </p:spPr>
      </p:pic>
      <p:pic>
        <p:nvPicPr>
          <p:cNvPr id="913" name="droppedImage.tiff" descr="droppedImage.tiff"/>
          <p:cNvPicPr>
            <a:picLocks noChangeAspect="0"/>
          </p:cNvPicPr>
          <p:nvPr/>
        </p:nvPicPr>
        <p:blipFill>
          <a:blip r:embed="rId6">
            <a:extLst/>
          </a:blip>
          <a:stretch>
            <a:fillRect/>
          </a:stretch>
        </p:blipFill>
        <p:spPr>
          <a:xfrm>
            <a:off x="3124200" y="5715000"/>
            <a:ext cx="3949700" cy="2719041"/>
          </a:xfrm>
          <a:prstGeom prst="rect">
            <a:avLst/>
          </a:prstGeom>
        </p:spPr>
      </p:pic>
      <p:sp>
        <p:nvSpPr>
          <p:cNvPr id="914" name="Rehaussement du contraste"/>
          <p:cNvSpPr txBox="1"/>
          <p:nvPr>
            <p:ph type="title"/>
          </p:nvPr>
        </p:nvSpPr>
        <p:spPr>
          <a:prstGeom prst="rect">
            <a:avLst/>
          </a:prstGeom>
        </p:spPr>
        <p:txBody>
          <a:bodyPr/>
          <a:lstStyle/>
          <a:p>
            <a:pPr/>
            <a:r>
              <a:t>Rehaussement du contraste</a:t>
            </a:r>
          </a:p>
        </p:txBody>
      </p:sp>
      <p:pic>
        <p:nvPicPr>
          <p:cNvPr id="915" name="droppedImage.tiff" descr="droppedImage.tiff"/>
          <p:cNvPicPr>
            <a:picLocks noChangeAspect="0"/>
          </p:cNvPicPr>
          <p:nvPr/>
        </p:nvPicPr>
        <p:blipFill>
          <a:blip r:embed="rId7">
            <a:extLst/>
          </a:blip>
          <a:stretch>
            <a:fillRect/>
          </a:stretch>
        </p:blipFill>
        <p:spPr>
          <a:xfrm>
            <a:off x="7200900" y="2540000"/>
            <a:ext cx="3594100" cy="2347722"/>
          </a:xfrm>
          <a:prstGeom prst="rect">
            <a:avLst/>
          </a:prstGeom>
        </p:spPr>
      </p:pic>
      <p:graphicFrame>
        <p:nvGraphicFramePr>
          <p:cNvPr id="916" name="Tableau sans nom"/>
          <p:cNvGraphicFramePr/>
          <p:nvPr/>
        </p:nvGraphicFramePr>
        <p:xfrm>
          <a:off x="7832725" y="5054600"/>
          <a:ext cx="3463428" cy="9652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52690"/>
                <a:gridCol w="2510736"/>
              </a:tblGrid>
              <a:tr h="482600">
                <a:tc>
                  <a:txBody>
                    <a:bodyPr/>
                    <a:lstStyle/>
                    <a:p>
                      <a:pPr>
                        <a:spcBef>
                          <a:spcPts val="800"/>
                        </a:spcBef>
                        <a:defRPr sz="1800">
                          <a:solidFill>
                            <a:srgbClr val="000000"/>
                          </a:solidFill>
                        </a:defRPr>
                      </a:pPr>
                      <a:r>
                        <a:rPr sz="2000">
                          <a:solidFill>
                            <a:srgbClr val="232323"/>
                          </a:solidFill>
                          <a:sym typeface="Times New Roman"/>
                        </a:rPr>
                        <a:t>rouge : </a:t>
                      </a:r>
                    </a:p>
                  </a:txBody>
                  <a:tcPr marL="63500" marR="63500" marT="63500" marB="63500" anchor="ctr" anchorCtr="0" horzOverflow="overflow">
                    <a:lnR w="6350">
                      <a:solidFill>
                        <a:srgbClr val="000000"/>
                      </a:solidFill>
                      <a:custDash>
                        <a:ds d="200000" sp="200000"/>
                      </a:custDash>
                      <a:miter lim="400000"/>
                    </a:lnR>
                    <a:lnB w="6350">
                      <a:solidFill>
                        <a:srgbClr val="000000"/>
                      </a:solidFill>
                      <a:custDash>
                        <a:ds d="200000" sp="200000"/>
                      </a:custDash>
                      <a:miter lim="400000"/>
                    </a:lnB>
                  </a:tcPr>
                </a:tc>
                <a:tc>
                  <a:txBody>
                    <a:bodyPr/>
                    <a:lstStyle/>
                    <a:p>
                      <a:pPr>
                        <a:spcBef>
                          <a:spcPts val="800"/>
                        </a:spcBef>
                        <a:defRPr sz="1800">
                          <a:solidFill>
                            <a:srgbClr val="000000"/>
                          </a:solidFill>
                        </a:defRPr>
                      </a:pPr>
                      <a:r>
                        <a:rPr sz="2000">
                          <a:solidFill>
                            <a:srgbClr val="232323"/>
                          </a:solidFill>
                          <a:sym typeface="Times New Roman"/>
                        </a:rPr>
                        <a:t>histogramme</a:t>
                      </a:r>
                    </a:p>
                  </a:txBody>
                  <a:tcPr marL="63500" marR="63500" marT="63500" marB="63500" anchor="ctr" anchorCtr="0" horzOverflow="overflow">
                    <a:lnL w="6350">
                      <a:solidFill>
                        <a:srgbClr val="000000"/>
                      </a:solidFill>
                      <a:custDash>
                        <a:ds d="200000" sp="200000"/>
                      </a:custDash>
                      <a:miter lim="400000"/>
                    </a:lnL>
                    <a:lnB w="6350">
                      <a:solidFill>
                        <a:srgbClr val="000000"/>
                      </a:solidFill>
                      <a:custDash>
                        <a:ds d="200000" sp="200000"/>
                      </a:custDash>
                      <a:miter lim="400000"/>
                    </a:lnB>
                  </a:tcPr>
                </a:tc>
              </a:tr>
              <a:tr h="482600">
                <a:tc>
                  <a:txBody>
                    <a:bodyPr/>
                    <a:lstStyle/>
                    <a:p>
                      <a:pPr>
                        <a:spcBef>
                          <a:spcPts val="800"/>
                        </a:spcBef>
                        <a:defRPr sz="1800">
                          <a:solidFill>
                            <a:srgbClr val="000000"/>
                          </a:solidFill>
                        </a:defRPr>
                      </a:pPr>
                      <a:r>
                        <a:rPr sz="2000">
                          <a:solidFill>
                            <a:srgbClr val="232323"/>
                          </a:solidFill>
                          <a:sym typeface="Times New Roman"/>
                        </a:rPr>
                        <a:t>noir : </a:t>
                      </a:r>
                    </a:p>
                  </a:txBody>
                  <a:tcPr marL="63500" marR="63500" marT="63500" marB="63500" anchor="ctr" anchorCtr="0" horzOverflow="overflow">
                    <a:lnR w="6350">
                      <a:solidFill>
                        <a:srgbClr val="000000"/>
                      </a:solidFill>
                      <a:custDash>
                        <a:ds d="200000" sp="200000"/>
                      </a:custDash>
                      <a:miter lim="400000"/>
                    </a:lnR>
                    <a:lnT w="6350">
                      <a:solidFill>
                        <a:srgbClr val="000000"/>
                      </a:solidFill>
                      <a:custDash>
                        <a:ds d="200000" sp="200000"/>
                      </a:custDash>
                      <a:miter lim="400000"/>
                    </a:lnT>
                  </a:tcPr>
                </a:tc>
                <a:tc>
                  <a:txBody>
                    <a:bodyPr/>
                    <a:lstStyle/>
                    <a:p>
                      <a:pPr>
                        <a:spcBef>
                          <a:spcPts val="800"/>
                        </a:spcBef>
                        <a:defRPr sz="1800">
                          <a:solidFill>
                            <a:srgbClr val="000000"/>
                          </a:solidFill>
                        </a:defRPr>
                      </a:pPr>
                      <a:r>
                        <a:rPr sz="2000">
                          <a:solidFill>
                            <a:srgbClr val="232323"/>
                          </a:solidFill>
                          <a:sym typeface="Times New Roman"/>
                        </a:rPr>
                        <a:t>histogramme cumulé</a:t>
                      </a:r>
                    </a:p>
                  </a:txBody>
                  <a:tcPr marL="63500" marR="63500" marT="63500" marB="63500" anchor="ctr" anchorCtr="0" horzOverflow="overflow">
                    <a:lnL w="6350">
                      <a:solidFill>
                        <a:srgbClr val="000000"/>
                      </a:solidFill>
                      <a:custDash>
                        <a:ds d="200000" sp="200000"/>
                      </a:custDash>
                      <a:miter lim="400000"/>
                    </a:lnL>
                    <a:lnT w="6350">
                      <a:solidFill>
                        <a:srgbClr val="000000"/>
                      </a:solidFill>
                      <a:custDash>
                        <a:ds d="200000" sp="200000"/>
                      </a:custDash>
                      <a:miter lim="400000"/>
                    </a:lnT>
                  </a:tcPr>
                </a:tc>
              </a:tr>
            </a:tbl>
          </a:graphicData>
        </a:graphic>
      </p:graphicFrame>
      <p:sp>
        <p:nvSpPr>
          <p:cNvPr id="917" name="f [m, n]"/>
          <p:cNvSpPr/>
          <p:nvPr/>
        </p:nvSpPr>
        <p:spPr>
          <a:xfrm>
            <a:off x="2055812" y="3835399"/>
            <a:ext cx="100736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f </a:t>
            </a:r>
            <a:r>
              <a:t>[</a:t>
            </a:r>
            <a:r>
              <a:rPr i="1"/>
              <a:t>m</a:t>
            </a:r>
            <a:r>
              <a:t>, </a:t>
            </a:r>
            <a:r>
              <a:rPr i="1"/>
              <a:t>n</a:t>
            </a:r>
            <a:r>
              <a:t>]</a:t>
            </a:r>
          </a:p>
        </p:txBody>
      </p:sp>
      <p:sp>
        <p:nvSpPr>
          <p:cNvPr id="918" name="g[m, n]"/>
          <p:cNvSpPr/>
          <p:nvPr/>
        </p:nvSpPr>
        <p:spPr>
          <a:xfrm>
            <a:off x="2057406" y="6845299"/>
            <a:ext cx="98759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g</a:t>
            </a:r>
            <a:r>
              <a:t>[</a:t>
            </a:r>
            <a:r>
              <a:rPr i="1"/>
              <a:t>m</a:t>
            </a:r>
            <a:r>
              <a:t>, </a:t>
            </a:r>
            <a:r>
              <a:rPr i="1"/>
              <a:t>n</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1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1" grpId="1"/>
      <p:bldP build="whole" bldLvl="1" animBg="1" rev="0" advAuto="0" spid="918" grpId="3"/>
      <p:bldP build="whole" bldLvl="1" animBg="1" rev="0" advAuto="0" spid="913"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pic>
        <p:nvPicPr>
          <p:cNvPr id="923" name="Source des données : By en:User:Cburnett - Own work in Inkscape based on the following data:, CC BY-SA 3.0 Source des données : By en:User:Cburnett - Own work in Inkscape based on the following data:, CC BY-SA 3.0" descr="Source des données : By en:User:Cburnett - Own work in Inkscape based on the following data:, CC BY-SA 3.0 Source des données : By en:User:Cburnett - Own work in Inkscape based on the following data:, CC BY-SA 3.0"/>
          <p:cNvPicPr>
            <a:picLocks noChangeAspect="0"/>
          </p:cNvPicPr>
          <p:nvPr>
            <p:ph type="body" idx="21"/>
          </p:nvPr>
        </p:nvPicPr>
        <p:blipFill>
          <a:blip r:embed="rId3">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9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5" name="droppedImage.tiff" descr="droppedImage.tiff"/>
          <p:cNvPicPr>
            <a:picLocks noChangeAspect="0"/>
          </p:cNvPicPr>
          <p:nvPr/>
        </p:nvPicPr>
        <p:blipFill>
          <a:blip r:embed="rId4">
            <a:extLst/>
          </a:blip>
          <a:stretch>
            <a:fillRect/>
          </a:stretch>
        </p:blipFill>
        <p:spPr>
          <a:xfrm>
            <a:off x="432420" y="6097240"/>
            <a:ext cx="2374901" cy="2413001"/>
          </a:xfrm>
          <a:prstGeom prst="rect">
            <a:avLst/>
          </a:prstGeom>
        </p:spPr>
      </p:pic>
      <p:sp>
        <p:nvSpPr>
          <p:cNvPr id="926" name="Rehaussement du contraste"/>
          <p:cNvSpPr txBox="1"/>
          <p:nvPr>
            <p:ph type="title"/>
          </p:nvPr>
        </p:nvSpPr>
        <p:spPr>
          <a:prstGeom prst="rect">
            <a:avLst/>
          </a:prstGeom>
        </p:spPr>
        <p:txBody>
          <a:bodyPr/>
          <a:lstStyle/>
          <a:p>
            <a:pPr/>
            <a:r>
              <a:t>Rehaussement du contraste</a:t>
            </a:r>
          </a:p>
        </p:txBody>
      </p:sp>
      <p:sp>
        <p:nvSpPr>
          <p:cNvPr id="927" name="f[m, n]"/>
          <p:cNvSpPr/>
          <p:nvPr/>
        </p:nvSpPr>
        <p:spPr>
          <a:xfrm>
            <a:off x="700782" y="3542345"/>
            <a:ext cx="95656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300"/>
              <a:t>f</a:t>
            </a:r>
            <a:r>
              <a:t>[</a:t>
            </a:r>
            <a:r>
              <a:rPr i="1"/>
              <a:t>m</a:t>
            </a:r>
            <a:r>
              <a:t>, </a:t>
            </a:r>
            <a:r>
              <a:rPr i="1"/>
              <a:t>n</a:t>
            </a:r>
            <a:r>
              <a:t>]</a:t>
            </a:r>
          </a:p>
        </p:txBody>
      </p:sp>
      <p:pic>
        <p:nvPicPr>
          <p:cNvPr id="928" name="temp.pdf" descr="temp.pdf"/>
          <p:cNvPicPr>
            <a:picLocks noChangeAspect="1"/>
          </p:cNvPicPr>
          <p:nvPr/>
        </p:nvPicPr>
        <p:blipFill>
          <a:blip r:embed="rId5">
            <a:extLst/>
          </a:blip>
          <a:stretch>
            <a:fillRect/>
          </a:stretch>
        </p:blipFill>
        <p:spPr>
          <a:xfrm>
            <a:off x="208436" y="4114800"/>
            <a:ext cx="2999429" cy="1824537"/>
          </a:xfrm>
          <a:prstGeom prst="rect">
            <a:avLst/>
          </a:prstGeom>
          <a:ln w="12700">
            <a:miter lim="400000"/>
          </a:ln>
        </p:spPr>
      </p:pic>
      <p:pic>
        <p:nvPicPr>
          <p:cNvPr id="929" name="droppedImage.png" descr="droppedImage.png"/>
          <p:cNvPicPr>
            <a:picLocks noChangeAspect="0"/>
          </p:cNvPicPr>
          <p:nvPr/>
        </p:nvPicPr>
        <p:blipFill>
          <a:blip r:embed="rId6">
            <a:extLst/>
          </a:blip>
          <a:stretch>
            <a:fillRect/>
          </a:stretch>
        </p:blipFill>
        <p:spPr>
          <a:xfrm>
            <a:off x="3312082" y="3835400"/>
            <a:ext cx="4508501" cy="2870200"/>
          </a:xfrm>
          <a:prstGeom prst="rect">
            <a:avLst/>
          </a:prstGeom>
        </p:spPr>
      </p:pic>
      <p:pic>
        <p:nvPicPr>
          <p:cNvPr id="930" name="droppedImage.png" descr="droppedImage.png"/>
          <p:cNvPicPr>
            <a:picLocks noChangeAspect="0"/>
          </p:cNvPicPr>
          <p:nvPr/>
        </p:nvPicPr>
        <p:blipFill>
          <a:blip r:embed="rId7">
            <a:extLst/>
          </a:blip>
          <a:stretch>
            <a:fillRect/>
          </a:stretch>
        </p:blipFill>
        <p:spPr>
          <a:xfrm>
            <a:off x="7901317" y="1775981"/>
            <a:ext cx="4508501" cy="2870201"/>
          </a:xfrm>
          <a:prstGeom prst="rect">
            <a:avLst/>
          </a:prstGeom>
        </p:spPr>
      </p:pic>
      <p:pic>
        <p:nvPicPr>
          <p:cNvPr id="931" name="droppedImage.png" descr="droppedImage.png"/>
          <p:cNvPicPr>
            <a:picLocks noChangeAspect="0"/>
          </p:cNvPicPr>
          <p:nvPr/>
        </p:nvPicPr>
        <p:blipFill>
          <a:blip r:embed="rId8">
            <a:extLst/>
          </a:blip>
          <a:stretch>
            <a:fillRect/>
          </a:stretch>
        </p:blipFill>
        <p:spPr>
          <a:xfrm>
            <a:off x="7924800" y="5118100"/>
            <a:ext cx="4508500" cy="2639950"/>
          </a:xfrm>
          <a:prstGeom prst="rect">
            <a:avLst/>
          </a:prstGeom>
        </p:spPr>
      </p:pic>
      <p:sp>
        <p:nvSpPr>
          <p:cNvPr id="932" name="histogramme"/>
          <p:cNvSpPr/>
          <p:nvPr/>
        </p:nvSpPr>
        <p:spPr>
          <a:xfrm>
            <a:off x="3175000" y="3542345"/>
            <a:ext cx="14912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a:t>
            </a:r>
          </a:p>
        </p:txBody>
      </p:sp>
      <p:sp>
        <p:nvSpPr>
          <p:cNvPr id="933" name="histogramme normalisé"/>
          <p:cNvSpPr/>
          <p:nvPr/>
        </p:nvSpPr>
        <p:spPr>
          <a:xfrm>
            <a:off x="7810500" y="1434145"/>
            <a:ext cx="255639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 normalisé</a:t>
            </a:r>
          </a:p>
        </p:txBody>
      </p:sp>
      <p:sp>
        <p:nvSpPr>
          <p:cNvPr id="934" name="histogramme cumulé normalisé"/>
          <p:cNvSpPr/>
          <p:nvPr/>
        </p:nvSpPr>
        <p:spPr>
          <a:xfrm>
            <a:off x="7912100" y="4736145"/>
            <a:ext cx="359323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 cumulé normalisé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3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93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9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934"/>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9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0" grpId="4"/>
      <p:bldP build="whole" bldLvl="1" animBg="1" rev="0" advAuto="0" spid="932" grpId="1"/>
      <p:bldP build="whole" bldLvl="1" animBg="1" rev="0" advAuto="0" spid="929" grpId="2"/>
      <p:bldP build="whole" bldLvl="1" animBg="1" rev="0" advAuto="0" spid="934" grpId="5"/>
      <p:bldP build="whole" bldLvl="1" animBg="1" rev="0" advAuto="0" spid="931" grpId="6"/>
      <p:bldP build="whole" bldLvl="1" animBg="1" rev="0" advAuto="0" spid="933" grpId="3"/>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pic>
        <p:nvPicPr>
          <p:cNvPr id="939" name="Source des données : By en:User:Cburnett - Own work in Inkscape based on the following data:, CC BY-SA 3.0 Source des données : By en:User:Cburnett - Own work in Inkscape based on the following data:, CC BY-SA 3.0" descr="Source des données : By en:User:Cburnett - Own work in Inkscape based on the following data:, CC BY-SA 3.0 Source des données : By en:User:Cburnett - Own work in Inkscape based on the following data:, CC BY-SA 3.0"/>
          <p:cNvPicPr>
            <a:picLocks noChangeAspect="0"/>
          </p:cNvPicPr>
          <p:nvPr>
            <p:ph type="body" idx="21"/>
          </p:nvPr>
        </p:nvPicPr>
        <p:blipFill>
          <a:blip r:embed="rId3">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9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1" name="Rehaussement du contraste"/>
          <p:cNvSpPr txBox="1"/>
          <p:nvPr>
            <p:ph type="title"/>
          </p:nvPr>
        </p:nvSpPr>
        <p:spPr>
          <a:prstGeom prst="rect">
            <a:avLst/>
          </a:prstGeom>
        </p:spPr>
        <p:txBody>
          <a:bodyPr/>
          <a:lstStyle/>
          <a:p>
            <a:pPr/>
            <a:r>
              <a:t>Rehaussement du contraste</a:t>
            </a:r>
          </a:p>
        </p:txBody>
      </p:sp>
      <p:sp>
        <p:nvSpPr>
          <p:cNvPr id="942" name="g[m, n]"/>
          <p:cNvSpPr/>
          <p:nvPr/>
        </p:nvSpPr>
        <p:spPr>
          <a:xfrm>
            <a:off x="330206" y="3695699"/>
            <a:ext cx="987599"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g</a:t>
            </a:r>
            <a:r>
              <a:t>[</a:t>
            </a:r>
            <a:r>
              <a:rPr i="1"/>
              <a:t>m</a:t>
            </a:r>
            <a:r>
              <a:t>, </a:t>
            </a:r>
            <a:r>
              <a:rPr i="1"/>
              <a:t>n</a:t>
            </a:r>
            <a:r>
              <a:t>]</a:t>
            </a:r>
          </a:p>
        </p:txBody>
      </p:sp>
      <p:pic>
        <p:nvPicPr>
          <p:cNvPr id="943" name="temp.pdf" descr="temp.pdf"/>
          <p:cNvPicPr>
            <a:picLocks noChangeAspect="1"/>
          </p:cNvPicPr>
          <p:nvPr/>
        </p:nvPicPr>
        <p:blipFill>
          <a:blip r:embed="rId4">
            <a:extLst/>
          </a:blip>
          <a:stretch>
            <a:fillRect/>
          </a:stretch>
        </p:blipFill>
        <p:spPr>
          <a:xfrm>
            <a:off x="241300" y="4241800"/>
            <a:ext cx="3124200" cy="1676400"/>
          </a:xfrm>
          <a:prstGeom prst="rect">
            <a:avLst/>
          </a:prstGeom>
          <a:ln w="12700">
            <a:miter lim="400000"/>
          </a:ln>
        </p:spPr>
      </p:pic>
      <p:pic>
        <p:nvPicPr>
          <p:cNvPr id="944" name="droppedImage.tiff" descr="droppedImage.tiff"/>
          <p:cNvPicPr>
            <a:picLocks noChangeAspect="0"/>
          </p:cNvPicPr>
          <p:nvPr/>
        </p:nvPicPr>
        <p:blipFill>
          <a:blip r:embed="rId5">
            <a:extLst/>
          </a:blip>
          <a:stretch>
            <a:fillRect/>
          </a:stretch>
        </p:blipFill>
        <p:spPr>
          <a:xfrm>
            <a:off x="431800" y="6096000"/>
            <a:ext cx="2374900" cy="2413000"/>
          </a:xfrm>
          <a:prstGeom prst="rect">
            <a:avLst/>
          </a:prstGeom>
        </p:spPr>
      </p:pic>
      <p:pic>
        <p:nvPicPr>
          <p:cNvPr id="945" name="droppedImage.png" descr="droppedImage.png"/>
          <p:cNvPicPr>
            <a:picLocks noChangeAspect="0"/>
          </p:cNvPicPr>
          <p:nvPr/>
        </p:nvPicPr>
        <p:blipFill>
          <a:blip r:embed="rId6">
            <a:extLst/>
          </a:blip>
          <a:stretch>
            <a:fillRect/>
          </a:stretch>
        </p:blipFill>
        <p:spPr>
          <a:xfrm>
            <a:off x="3416300" y="4038600"/>
            <a:ext cx="4508500" cy="2870200"/>
          </a:xfrm>
          <a:prstGeom prst="rect">
            <a:avLst/>
          </a:prstGeom>
        </p:spPr>
      </p:pic>
      <p:pic>
        <p:nvPicPr>
          <p:cNvPr id="946" name="droppedImage.png" descr="droppedImage.png"/>
          <p:cNvPicPr>
            <a:picLocks noChangeAspect="0"/>
          </p:cNvPicPr>
          <p:nvPr/>
        </p:nvPicPr>
        <p:blipFill>
          <a:blip r:embed="rId7">
            <a:extLst/>
          </a:blip>
          <a:stretch>
            <a:fillRect/>
          </a:stretch>
        </p:blipFill>
        <p:spPr>
          <a:xfrm>
            <a:off x="7899400" y="1790700"/>
            <a:ext cx="4508500" cy="2870200"/>
          </a:xfrm>
          <a:prstGeom prst="rect">
            <a:avLst/>
          </a:prstGeom>
        </p:spPr>
      </p:pic>
      <p:pic>
        <p:nvPicPr>
          <p:cNvPr id="947" name="droppedImage.png" descr="droppedImage.png"/>
          <p:cNvPicPr>
            <a:picLocks noChangeAspect="0"/>
          </p:cNvPicPr>
          <p:nvPr/>
        </p:nvPicPr>
        <p:blipFill>
          <a:blip r:embed="rId8">
            <a:extLst/>
          </a:blip>
          <a:stretch>
            <a:fillRect/>
          </a:stretch>
        </p:blipFill>
        <p:spPr>
          <a:xfrm>
            <a:off x="7912100" y="5118100"/>
            <a:ext cx="4508500" cy="2622195"/>
          </a:xfrm>
          <a:prstGeom prst="rect">
            <a:avLst/>
          </a:prstGeom>
        </p:spPr>
      </p:pic>
      <p:sp>
        <p:nvSpPr>
          <p:cNvPr id="948" name="histogramme"/>
          <p:cNvSpPr/>
          <p:nvPr/>
        </p:nvSpPr>
        <p:spPr>
          <a:xfrm>
            <a:off x="3505200" y="3707445"/>
            <a:ext cx="14912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a:t>
            </a:r>
          </a:p>
        </p:txBody>
      </p:sp>
      <p:sp>
        <p:nvSpPr>
          <p:cNvPr id="949" name="histogramme normalisé"/>
          <p:cNvSpPr/>
          <p:nvPr/>
        </p:nvSpPr>
        <p:spPr>
          <a:xfrm>
            <a:off x="7810500" y="1434145"/>
            <a:ext cx="255639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 normalisé</a:t>
            </a:r>
          </a:p>
        </p:txBody>
      </p:sp>
      <p:sp>
        <p:nvSpPr>
          <p:cNvPr id="950" name="histogramme cumulé normalisé"/>
          <p:cNvSpPr/>
          <p:nvPr/>
        </p:nvSpPr>
        <p:spPr>
          <a:xfrm>
            <a:off x="7912100" y="4736145"/>
            <a:ext cx="359323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histogramme cumulé normalisé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4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94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9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95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9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5" grpId="2"/>
      <p:bldP build="whole" bldLvl="1" animBg="1" rev="0" advAuto="0" spid="948" grpId="1"/>
      <p:bldP build="whole" bldLvl="1" animBg="1" rev="0" advAuto="0" spid="946" grpId="4"/>
      <p:bldP build="whole" bldLvl="1" animBg="1" rev="0" advAuto="0" spid="950" grpId="5"/>
      <p:bldP build="whole" bldLvl="1" animBg="1" rev="0" advAuto="0" spid="947" grpId="6"/>
      <p:bldP build="whole" bldLvl="1" animBg="1" rev="0" advAuto="0" spid="949" grpId="3"/>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Égalisation d’histogramme"/>
          <p:cNvSpPr txBox="1"/>
          <p:nvPr>
            <p:ph type="body" idx="1"/>
          </p:nvPr>
        </p:nvSpPr>
        <p:spPr>
          <a:prstGeom prst="rect">
            <a:avLst/>
          </a:prstGeom>
        </p:spPr>
        <p:txBody>
          <a:bodyPr/>
          <a:lstStyle>
            <a:lvl1pPr>
              <a:buAutoNum type="arabicPeriod" startAt="6"/>
            </a:lvl1pPr>
          </a:lstStyle>
          <a:p>
            <a:pPr/>
            <a:r>
              <a:t>Égalisation d’histogramme</a:t>
            </a:r>
          </a:p>
        </p:txBody>
      </p:sp>
      <p:pic>
        <p:nvPicPr>
          <p:cNvPr id="955"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7" name="droppedImage.png" descr="droppedImage.png"/>
          <p:cNvPicPr>
            <a:picLocks noChangeAspect="0"/>
          </p:cNvPicPr>
          <p:nvPr/>
        </p:nvPicPr>
        <p:blipFill>
          <a:blip r:embed="rId3">
            <a:extLst/>
          </a:blip>
          <a:stretch>
            <a:fillRect/>
          </a:stretch>
        </p:blipFill>
        <p:spPr>
          <a:xfrm>
            <a:off x="13433496" y="5636291"/>
            <a:ext cx="3655829" cy="1549401"/>
          </a:xfrm>
          <a:prstGeom prst="rect">
            <a:avLst/>
          </a:prstGeom>
        </p:spPr>
      </p:pic>
      <p:pic>
        <p:nvPicPr>
          <p:cNvPr id="958" name="histoDark.jpg" descr="histoDark.jpg"/>
          <p:cNvPicPr>
            <a:picLocks noChangeAspect="0"/>
          </p:cNvPicPr>
          <p:nvPr/>
        </p:nvPicPr>
        <p:blipFill>
          <a:blip r:embed="rId4">
            <a:extLst/>
          </a:blip>
          <a:stretch>
            <a:fillRect/>
          </a:stretch>
        </p:blipFill>
        <p:spPr>
          <a:xfrm>
            <a:off x="5156200" y="2565400"/>
            <a:ext cx="2679700" cy="2717800"/>
          </a:xfrm>
          <a:prstGeom prst="rect">
            <a:avLst/>
          </a:prstGeom>
        </p:spPr>
      </p:pic>
      <p:pic>
        <p:nvPicPr>
          <p:cNvPr id="959" name="histoDarkEq.jpg" descr="histoDarkEq.jpg"/>
          <p:cNvPicPr>
            <a:picLocks noChangeAspect="0"/>
          </p:cNvPicPr>
          <p:nvPr/>
        </p:nvPicPr>
        <p:blipFill>
          <a:blip r:embed="rId5">
            <a:extLst/>
          </a:blip>
          <a:stretch>
            <a:fillRect/>
          </a:stretch>
        </p:blipFill>
        <p:spPr>
          <a:xfrm>
            <a:off x="5207000" y="5689600"/>
            <a:ext cx="2679700" cy="2717800"/>
          </a:xfrm>
          <a:prstGeom prst="rect">
            <a:avLst/>
          </a:prstGeom>
        </p:spPr>
      </p:pic>
      <p:sp>
        <p:nvSpPr>
          <p:cNvPr id="960" name="Rehaussement du contraste"/>
          <p:cNvSpPr txBox="1"/>
          <p:nvPr>
            <p:ph type="title"/>
          </p:nvPr>
        </p:nvSpPr>
        <p:spPr>
          <a:prstGeom prst="rect">
            <a:avLst/>
          </a:prstGeom>
        </p:spPr>
        <p:txBody>
          <a:bodyPr/>
          <a:lstStyle/>
          <a:p>
            <a:pPr/>
            <a:r>
              <a:t>Rehaussement du contraste</a:t>
            </a:r>
          </a:p>
        </p:txBody>
      </p:sp>
      <p:pic>
        <p:nvPicPr>
          <p:cNvPr id="961" name="droppedImage.png" descr="droppedImage.png"/>
          <p:cNvPicPr>
            <a:picLocks noChangeAspect="0"/>
          </p:cNvPicPr>
          <p:nvPr/>
        </p:nvPicPr>
        <p:blipFill>
          <a:blip r:embed="rId6">
            <a:extLst/>
          </a:blip>
          <a:stretch>
            <a:fillRect/>
          </a:stretch>
        </p:blipFill>
        <p:spPr>
          <a:xfrm>
            <a:off x="13322300" y="2800595"/>
            <a:ext cx="3594101" cy="1492005"/>
          </a:xfrm>
          <a:prstGeom prst="rect">
            <a:avLst/>
          </a:prstGeom>
        </p:spPr>
      </p:pic>
      <p:grpSp>
        <p:nvGrpSpPr>
          <p:cNvPr id="964" name="Group"/>
          <p:cNvGrpSpPr/>
          <p:nvPr/>
        </p:nvGrpSpPr>
        <p:grpSpPr>
          <a:xfrm>
            <a:off x="800100" y="3098800"/>
            <a:ext cx="4183954" cy="2108200"/>
            <a:chOff x="-76200" y="-101600"/>
            <a:chExt cx="4183953" cy="2108200"/>
          </a:xfrm>
        </p:grpSpPr>
        <p:pic>
          <p:nvPicPr>
            <p:cNvPr id="962" name="droppedImage.png" descr="droppedImage.png"/>
            <p:cNvPicPr>
              <a:picLocks noChangeAspect="0"/>
            </p:cNvPicPr>
            <p:nvPr/>
          </p:nvPicPr>
          <p:blipFill>
            <a:blip r:embed="rId7">
              <a:extLst/>
            </a:blip>
            <a:stretch>
              <a:fillRect/>
            </a:stretch>
          </p:blipFill>
          <p:spPr>
            <a:xfrm>
              <a:off x="-76200" y="-101600"/>
              <a:ext cx="4183954" cy="2108200"/>
            </a:xfrm>
            <a:prstGeom prst="rect">
              <a:avLst/>
            </a:prstGeom>
            <a:effectLst/>
          </p:spPr>
        </p:pic>
        <p:sp>
          <p:nvSpPr>
            <p:cNvPr id="963" name="image foncée"/>
            <p:cNvSpPr/>
            <p:nvPr/>
          </p:nvSpPr>
          <p:spPr>
            <a:xfrm>
              <a:off x="681198" y="240345"/>
              <a:ext cx="152601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foncée</a:t>
              </a:r>
            </a:p>
          </p:txBody>
        </p:sp>
      </p:grpSp>
      <p:pic>
        <p:nvPicPr>
          <p:cNvPr id="965" name="droppedImage.png" descr="droppedImage.png"/>
          <p:cNvPicPr>
            <a:picLocks noChangeAspect="0"/>
          </p:cNvPicPr>
          <p:nvPr/>
        </p:nvPicPr>
        <p:blipFill>
          <a:blip r:embed="rId8">
            <a:extLst/>
          </a:blip>
          <a:stretch>
            <a:fillRect/>
          </a:stretch>
        </p:blipFill>
        <p:spPr>
          <a:xfrm>
            <a:off x="812800" y="5918200"/>
            <a:ext cx="4178301" cy="2108200"/>
          </a:xfrm>
          <a:prstGeom prst="rect">
            <a:avLst/>
          </a:prstGeom>
        </p:spPr>
      </p:pic>
      <p:pic>
        <p:nvPicPr>
          <p:cNvPr id="966" name="droppedImage.png" descr="droppedImage.png"/>
          <p:cNvPicPr>
            <a:picLocks noChangeAspect="0"/>
          </p:cNvPicPr>
          <p:nvPr/>
        </p:nvPicPr>
        <p:blipFill>
          <a:blip r:embed="rId9">
            <a:extLst/>
          </a:blip>
          <a:stretch>
            <a:fillRect/>
          </a:stretch>
        </p:blipFill>
        <p:spPr>
          <a:xfrm>
            <a:off x="8191500" y="5994400"/>
            <a:ext cx="4178300" cy="2108200"/>
          </a:xfrm>
          <a:prstGeom prst="rect">
            <a:avLst/>
          </a:prstGeom>
        </p:spPr>
      </p:pic>
      <p:pic>
        <p:nvPicPr>
          <p:cNvPr id="967" name="droppedImage.png" descr="droppedImage.png"/>
          <p:cNvPicPr>
            <a:picLocks noChangeAspect="0"/>
          </p:cNvPicPr>
          <p:nvPr/>
        </p:nvPicPr>
        <p:blipFill>
          <a:blip r:embed="rId10">
            <a:extLst/>
          </a:blip>
          <a:stretch>
            <a:fillRect/>
          </a:stretch>
        </p:blipFill>
        <p:spPr>
          <a:xfrm>
            <a:off x="8166100" y="3098800"/>
            <a:ext cx="4178300" cy="2108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5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6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9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9" grpId="1"/>
      <p:bldP build="whole" bldLvl="1" animBg="1" rev="0" advAuto="0" spid="965" grpId="2"/>
      <p:bldP build="whole" bldLvl="1" animBg="1" rev="0" advAuto="0" spid="966" grpId="3"/>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9"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70" name="Égalisation d’histogramme…"/>
          <p:cNvSpPr txBox="1"/>
          <p:nvPr>
            <p:ph type="body" idx="1"/>
          </p:nvPr>
        </p:nvSpPr>
        <p:spPr>
          <a:prstGeom prst="rect">
            <a:avLst/>
          </a:prstGeom>
        </p:spPr>
        <p:txBody>
          <a:bodyPr/>
          <a:lstStyle/>
          <a:p>
            <a:pPr>
              <a:buAutoNum type="arabicPeriod" startAt="6"/>
            </a:pPr>
            <a:r>
              <a:t>Égalisation d’histogramme</a:t>
            </a:r>
          </a:p>
          <a:p>
            <a:pPr lvl="2">
              <a:buBlip>
                <a:blip r:embed="rId3"/>
              </a:buBlip>
            </a:pPr>
            <a:r>
              <a:t>Différence entre le changement de dynamique et l’égalisation de l’histogramme</a:t>
            </a:r>
          </a:p>
          <a:p>
            <a:pPr lvl="3"/>
            <a:r>
              <a:t>Image foncée avec une tache plus claire</a:t>
            </a:r>
          </a:p>
        </p:txBody>
      </p:sp>
      <p:sp>
        <p:nvSpPr>
          <p:cNvPr id="9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2" name="droppedImage.png" descr="droppedImage.png"/>
          <p:cNvPicPr>
            <a:picLocks noChangeAspect="0"/>
          </p:cNvPicPr>
          <p:nvPr/>
        </p:nvPicPr>
        <p:blipFill>
          <a:blip r:embed="rId4">
            <a:extLst/>
          </a:blip>
          <a:stretch>
            <a:fillRect/>
          </a:stretch>
        </p:blipFill>
        <p:spPr>
          <a:xfrm>
            <a:off x="13894364" y="3112578"/>
            <a:ext cx="5194301" cy="1981201"/>
          </a:xfrm>
          <a:prstGeom prst="rect">
            <a:avLst/>
          </a:prstGeom>
        </p:spPr>
      </p:pic>
      <p:pic>
        <p:nvPicPr>
          <p:cNvPr id="973" name="histoDarkModif.jpeg" descr="histoDarkModif.jpeg"/>
          <p:cNvPicPr>
            <a:picLocks noChangeAspect="0"/>
          </p:cNvPicPr>
          <p:nvPr/>
        </p:nvPicPr>
        <p:blipFill>
          <a:blip r:embed="rId5">
            <a:extLst/>
          </a:blip>
          <a:stretch>
            <a:fillRect/>
          </a:stretch>
        </p:blipFill>
        <p:spPr>
          <a:xfrm>
            <a:off x="2108200" y="3619500"/>
            <a:ext cx="2235200" cy="2273300"/>
          </a:xfrm>
          <a:prstGeom prst="rect">
            <a:avLst/>
          </a:prstGeom>
        </p:spPr>
      </p:pic>
      <p:sp>
        <p:nvSpPr>
          <p:cNvPr id="974" name="Rehaussement du contraste"/>
          <p:cNvSpPr txBox="1"/>
          <p:nvPr>
            <p:ph type="title"/>
          </p:nvPr>
        </p:nvSpPr>
        <p:spPr>
          <a:prstGeom prst="rect">
            <a:avLst/>
          </a:prstGeom>
        </p:spPr>
        <p:txBody>
          <a:bodyPr/>
          <a:lstStyle/>
          <a:p>
            <a:pPr/>
            <a:r>
              <a:t>Rehaussement du contraste</a:t>
            </a:r>
          </a:p>
        </p:txBody>
      </p:sp>
      <p:pic>
        <p:nvPicPr>
          <p:cNvPr id="975" name="droppedImage.png" descr="droppedImage.png"/>
          <p:cNvPicPr>
            <a:picLocks noChangeAspect="0"/>
          </p:cNvPicPr>
          <p:nvPr/>
        </p:nvPicPr>
        <p:blipFill>
          <a:blip r:embed="rId6">
            <a:extLst/>
          </a:blip>
          <a:stretch>
            <a:fillRect/>
          </a:stretch>
        </p:blipFill>
        <p:spPr>
          <a:xfrm>
            <a:off x="13716000" y="6159500"/>
            <a:ext cx="5194300" cy="1981200"/>
          </a:xfrm>
          <a:prstGeom prst="rect">
            <a:avLst/>
          </a:prstGeom>
        </p:spPr>
      </p:pic>
      <p:sp>
        <p:nvSpPr>
          <p:cNvPr id="976" name="Résultat d’un changement de dynamique"/>
          <p:cNvSpPr/>
          <p:nvPr/>
        </p:nvSpPr>
        <p:spPr>
          <a:xfrm>
            <a:off x="3485674" y="6190295"/>
            <a:ext cx="431256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Résultat d’un changement de dynamique</a:t>
            </a:r>
          </a:p>
        </p:txBody>
      </p:sp>
      <p:pic>
        <p:nvPicPr>
          <p:cNvPr id="977" name="histoDarkModifDyn.jpeg" descr="histoDarkModifDyn.jpeg"/>
          <p:cNvPicPr>
            <a:picLocks noChangeAspect="0"/>
          </p:cNvPicPr>
          <p:nvPr/>
        </p:nvPicPr>
        <p:blipFill>
          <a:blip r:embed="rId7">
            <a:extLst/>
          </a:blip>
          <a:stretch>
            <a:fillRect/>
          </a:stretch>
        </p:blipFill>
        <p:spPr>
          <a:xfrm>
            <a:off x="8407400" y="6223000"/>
            <a:ext cx="2235200" cy="2273300"/>
          </a:xfrm>
          <a:prstGeom prst="rect">
            <a:avLst/>
          </a:prstGeom>
        </p:spPr>
      </p:pic>
      <p:pic>
        <p:nvPicPr>
          <p:cNvPr id="978" name="droppedImage.png" descr="droppedImage.png"/>
          <p:cNvPicPr>
            <a:picLocks noChangeAspect="0"/>
          </p:cNvPicPr>
          <p:nvPr/>
        </p:nvPicPr>
        <p:blipFill>
          <a:blip r:embed="rId8">
            <a:extLst/>
          </a:blip>
          <a:stretch>
            <a:fillRect/>
          </a:stretch>
        </p:blipFill>
        <p:spPr>
          <a:xfrm>
            <a:off x="5130800" y="3708400"/>
            <a:ext cx="4368800" cy="2108200"/>
          </a:xfrm>
          <a:prstGeom prst="rect">
            <a:avLst/>
          </a:prstGeom>
        </p:spPr>
      </p:pic>
      <p:pic>
        <p:nvPicPr>
          <p:cNvPr id="979" name="droppedImage.png" descr="droppedImage.png"/>
          <p:cNvPicPr>
            <a:picLocks noChangeAspect="0"/>
          </p:cNvPicPr>
          <p:nvPr/>
        </p:nvPicPr>
        <p:blipFill>
          <a:blip r:embed="rId9">
            <a:extLst/>
          </a:blip>
          <a:stretch>
            <a:fillRect/>
          </a:stretch>
        </p:blipFill>
        <p:spPr>
          <a:xfrm>
            <a:off x="3454400" y="6629400"/>
            <a:ext cx="4368800" cy="222097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76"/>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97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9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6" grpId="2"/>
      <p:bldP build="whole" bldLvl="1" animBg="1" rev="0" advAuto="0" spid="979" grpId="4"/>
      <p:bldP build="whole" bldLvl="1" animBg="1" rev="0" advAuto="0" spid="977" grpId="3"/>
      <p:bldP build="p" bldLvl="5" animBg="1" rev="0" advAuto="0" spid="970"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1" name="Source des images : DIP2 Source des images : DIP2" descr="Source des images : DIP2 Source des images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82" name="Égalisation d’histogramme…"/>
          <p:cNvSpPr txBox="1"/>
          <p:nvPr>
            <p:ph type="body" idx="1"/>
          </p:nvPr>
        </p:nvSpPr>
        <p:spPr>
          <a:prstGeom prst="rect">
            <a:avLst/>
          </a:prstGeom>
        </p:spPr>
        <p:txBody>
          <a:bodyPr/>
          <a:lstStyle/>
          <a:p>
            <a:pPr>
              <a:buAutoNum type="arabicPeriod" startAt="6"/>
            </a:pPr>
            <a:r>
              <a:t>Égalisation d’histogramme</a:t>
            </a:r>
          </a:p>
          <a:p>
            <a:pPr lvl="2">
              <a:buBlip>
                <a:blip r:embed="rId3"/>
              </a:buBlip>
            </a:pPr>
            <a:r>
              <a:t>Différence entre le changement de dynamique et l’égalisation de l’histogramme</a:t>
            </a:r>
          </a:p>
          <a:p>
            <a:pPr lvl="3"/>
            <a:r>
              <a:t>Image foncée avec une tache plus claire</a:t>
            </a:r>
          </a:p>
        </p:txBody>
      </p:sp>
      <p:sp>
        <p:nvSpPr>
          <p:cNvPr id="9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4" name="droppedImage.png" descr="droppedImage.png"/>
          <p:cNvPicPr>
            <a:picLocks noChangeAspect="0"/>
          </p:cNvPicPr>
          <p:nvPr/>
        </p:nvPicPr>
        <p:blipFill>
          <a:blip r:embed="rId4">
            <a:extLst/>
          </a:blip>
          <a:stretch>
            <a:fillRect/>
          </a:stretch>
        </p:blipFill>
        <p:spPr>
          <a:xfrm>
            <a:off x="13373664" y="3645978"/>
            <a:ext cx="5194301" cy="1981201"/>
          </a:xfrm>
          <a:prstGeom prst="rect">
            <a:avLst/>
          </a:prstGeom>
        </p:spPr>
      </p:pic>
      <p:pic>
        <p:nvPicPr>
          <p:cNvPr id="985" name="histoDarkModif.jpeg" descr="histoDarkModif.jpeg"/>
          <p:cNvPicPr>
            <a:picLocks noChangeAspect="0"/>
          </p:cNvPicPr>
          <p:nvPr/>
        </p:nvPicPr>
        <p:blipFill>
          <a:blip r:embed="rId5">
            <a:extLst/>
          </a:blip>
          <a:stretch>
            <a:fillRect/>
          </a:stretch>
        </p:blipFill>
        <p:spPr>
          <a:xfrm>
            <a:off x="2108200" y="3619500"/>
            <a:ext cx="2235200" cy="2273300"/>
          </a:xfrm>
          <a:prstGeom prst="rect">
            <a:avLst/>
          </a:prstGeom>
        </p:spPr>
      </p:pic>
      <p:sp>
        <p:nvSpPr>
          <p:cNvPr id="986" name="Rehaussement du contraste"/>
          <p:cNvSpPr txBox="1"/>
          <p:nvPr>
            <p:ph type="title"/>
          </p:nvPr>
        </p:nvSpPr>
        <p:spPr>
          <a:prstGeom prst="rect">
            <a:avLst/>
          </a:prstGeom>
        </p:spPr>
        <p:txBody>
          <a:bodyPr/>
          <a:lstStyle/>
          <a:p>
            <a:pPr/>
            <a:r>
              <a:t>Rehaussement du contraste</a:t>
            </a:r>
          </a:p>
        </p:txBody>
      </p:sp>
      <p:pic>
        <p:nvPicPr>
          <p:cNvPr id="987" name="droppedImage.png" descr="droppedImage.png"/>
          <p:cNvPicPr>
            <a:picLocks noChangeAspect="0"/>
          </p:cNvPicPr>
          <p:nvPr/>
        </p:nvPicPr>
        <p:blipFill>
          <a:blip r:embed="rId6">
            <a:extLst/>
          </a:blip>
          <a:stretch>
            <a:fillRect/>
          </a:stretch>
        </p:blipFill>
        <p:spPr>
          <a:xfrm>
            <a:off x="14058900" y="6515100"/>
            <a:ext cx="4808818" cy="1981200"/>
          </a:xfrm>
          <a:prstGeom prst="rect">
            <a:avLst/>
          </a:prstGeom>
        </p:spPr>
      </p:pic>
      <p:pic>
        <p:nvPicPr>
          <p:cNvPr id="988" name="histoDarkModifHistoEqual.jpeg" descr="histoDarkModifHistoEqual.jpeg"/>
          <p:cNvPicPr>
            <a:picLocks noChangeAspect="0"/>
          </p:cNvPicPr>
          <p:nvPr/>
        </p:nvPicPr>
        <p:blipFill>
          <a:blip r:embed="rId7">
            <a:extLst/>
          </a:blip>
          <a:stretch>
            <a:fillRect/>
          </a:stretch>
        </p:blipFill>
        <p:spPr>
          <a:xfrm>
            <a:off x="5613400" y="6235700"/>
            <a:ext cx="2235200" cy="2273300"/>
          </a:xfrm>
          <a:prstGeom prst="rect">
            <a:avLst/>
          </a:prstGeom>
        </p:spPr>
      </p:pic>
      <p:sp>
        <p:nvSpPr>
          <p:cNvPr id="989" name="Résultat d’une égalisation d’histogramme"/>
          <p:cNvSpPr/>
          <p:nvPr/>
        </p:nvSpPr>
        <p:spPr>
          <a:xfrm>
            <a:off x="777319" y="6241095"/>
            <a:ext cx="440447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Résultat d’une égalisation d’histogramme</a:t>
            </a:r>
          </a:p>
        </p:txBody>
      </p:sp>
      <p:pic>
        <p:nvPicPr>
          <p:cNvPr id="990" name="droppedImage.png" descr="droppedImage.png"/>
          <p:cNvPicPr>
            <a:picLocks noChangeAspect="0"/>
          </p:cNvPicPr>
          <p:nvPr/>
        </p:nvPicPr>
        <p:blipFill>
          <a:blip r:embed="rId8">
            <a:extLst/>
          </a:blip>
          <a:stretch>
            <a:fillRect/>
          </a:stretch>
        </p:blipFill>
        <p:spPr>
          <a:xfrm>
            <a:off x="977900" y="6642100"/>
            <a:ext cx="4368800" cy="2108200"/>
          </a:xfrm>
          <a:prstGeom prst="rect">
            <a:avLst/>
          </a:prstGeom>
        </p:spPr>
      </p:pic>
      <p:pic>
        <p:nvPicPr>
          <p:cNvPr id="991" name="droppedImage.png" descr="droppedImage.png"/>
          <p:cNvPicPr>
            <a:picLocks noChangeAspect="0"/>
          </p:cNvPicPr>
          <p:nvPr/>
        </p:nvPicPr>
        <p:blipFill>
          <a:blip r:embed="rId9">
            <a:extLst/>
          </a:blip>
          <a:stretch>
            <a:fillRect/>
          </a:stretch>
        </p:blipFill>
        <p:spPr>
          <a:xfrm>
            <a:off x="8279645" y="6451600"/>
            <a:ext cx="4368801" cy="2108200"/>
          </a:xfrm>
          <a:prstGeom prst="rect">
            <a:avLst/>
          </a:prstGeom>
        </p:spPr>
      </p:pic>
      <p:pic>
        <p:nvPicPr>
          <p:cNvPr id="992" name="droppedImage.png" descr="droppedImage.png"/>
          <p:cNvPicPr>
            <a:picLocks noChangeAspect="0"/>
          </p:cNvPicPr>
          <p:nvPr/>
        </p:nvPicPr>
        <p:blipFill>
          <a:blip r:embed="rId10">
            <a:extLst/>
          </a:blip>
          <a:stretch>
            <a:fillRect/>
          </a:stretch>
        </p:blipFill>
        <p:spPr>
          <a:xfrm>
            <a:off x="5130800" y="3708400"/>
            <a:ext cx="4368800" cy="2108200"/>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18" name="Opérations ponctuelles"/>
          <p:cNvSpPr txBox="1"/>
          <p:nvPr>
            <p:ph type="title"/>
          </p:nvPr>
        </p:nvSpPr>
        <p:spPr>
          <a:prstGeom prst="rect">
            <a:avLst/>
          </a:prstGeom>
        </p:spPr>
        <p:txBody>
          <a:bodyPr/>
          <a:lstStyle/>
          <a:p>
            <a:pPr/>
            <a:r>
              <a:t>Opérations ponctuelles</a:t>
            </a:r>
          </a:p>
        </p:txBody>
      </p:sp>
      <p:sp>
        <p:nvSpPr>
          <p:cNvPr id="119" name="Opérations logiques…"/>
          <p:cNvSpPr txBox="1"/>
          <p:nvPr>
            <p:ph type="body" idx="1"/>
          </p:nvPr>
        </p:nvSpPr>
        <p:spPr>
          <a:prstGeom prst="rect">
            <a:avLst/>
          </a:prstGeom>
        </p:spPr>
        <p:txBody>
          <a:bodyPr/>
          <a:lstStyle/>
          <a:p>
            <a:pPr/>
            <a:r>
              <a:t>Opérations logiques</a:t>
            </a:r>
          </a:p>
          <a:p>
            <a:pPr lvl="2">
              <a:buBlip>
                <a:blip r:embed="rId3"/>
              </a:buBlip>
            </a:pPr>
            <a:r>
              <a:t>Exemple : Masquage</a:t>
            </a:r>
          </a:p>
          <a:p>
            <a:pPr lvl="3"/>
            <a14:m>
              <m:oMathPara>
                <m:oMathParaPr>
                  <m:jc m:val="left"/>
                </m:oMathParaPr>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0</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1</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oMath>
              </m:oMathPara>
            </a14:m>
          </a:p>
        </p:txBody>
      </p:sp>
      <p:sp>
        <p:nvSpPr>
          <p:cNvPr id="120"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 name="ET"/>
          <p:cNvSpPr/>
          <p:nvPr/>
        </p:nvSpPr>
        <p:spPr>
          <a:xfrm>
            <a:off x="4124960" y="5877593"/>
            <a:ext cx="6350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ET</a:t>
            </a:r>
          </a:p>
        </p:txBody>
      </p:sp>
      <p:sp>
        <p:nvSpPr>
          <p:cNvPr id="122" name="="/>
          <p:cNvSpPr/>
          <p:nvPr/>
        </p:nvSpPr>
        <p:spPr>
          <a:xfrm>
            <a:off x="8411916" y="5839070"/>
            <a:ext cx="6350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a:t>
            </a:r>
          </a:p>
        </p:txBody>
      </p:sp>
      <p:grpSp>
        <p:nvGrpSpPr>
          <p:cNvPr id="125" name="Group"/>
          <p:cNvGrpSpPr/>
          <p:nvPr/>
        </p:nvGrpSpPr>
        <p:grpSpPr>
          <a:xfrm>
            <a:off x="5029200" y="4098714"/>
            <a:ext cx="3416301" cy="3886201"/>
            <a:chOff x="12700" y="-114300"/>
            <a:chExt cx="3416300" cy="3886200"/>
          </a:xfrm>
        </p:grpSpPr>
        <p:pic>
          <p:nvPicPr>
            <p:cNvPr id="123" name="image169.jpg" descr="image169.jpg"/>
            <p:cNvPicPr>
              <a:picLocks noChangeAspect="0"/>
            </p:cNvPicPr>
            <p:nvPr/>
          </p:nvPicPr>
          <p:blipFill>
            <a:blip r:embed="rId4">
              <a:extLst/>
            </a:blip>
            <a:stretch>
              <a:fillRect/>
            </a:stretch>
          </p:blipFill>
          <p:spPr>
            <a:xfrm>
              <a:off x="12700" y="-114300"/>
              <a:ext cx="3416300" cy="3886200"/>
            </a:xfrm>
            <a:prstGeom prst="rect">
              <a:avLst/>
            </a:prstGeom>
            <a:effectLst/>
          </p:spPr>
        </p:pic>
        <p:sp>
          <p:nvSpPr>
            <p:cNvPr id="124" name="I1(x, y)"/>
            <p:cNvSpPr txBox="1"/>
            <p:nvPr/>
          </p:nvSpPr>
          <p:spPr>
            <a:xfrm>
              <a:off x="165099" y="-4516"/>
              <a:ext cx="98138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10" sz="2200">
                  <a:uFill>
                    <a:solidFill>
                      <a:srgbClr val="232323"/>
                    </a:solidFill>
                  </a:uFill>
                  <a:latin typeface="+mj-lt"/>
                  <a:ea typeface="+mj-ea"/>
                  <a:cs typeface="+mj-cs"/>
                  <a:sym typeface="Times Roman"/>
                </a:defRPr>
              </a:pPr>
              <a:r>
                <a:rPr i="1"/>
                <a:t>I</a:t>
              </a:r>
              <a:r>
                <a:rPr baseline="-28727"/>
                <a:t>1</a:t>
              </a:r>
              <a:r>
                <a:t>(</a:t>
              </a:r>
              <a:r>
                <a:rPr i="1"/>
                <a:t>x</a:t>
              </a:r>
              <a:r>
                <a:t>, </a:t>
              </a:r>
              <a:r>
                <a:rPr i="1"/>
                <a:t>y</a:t>
              </a:r>
              <a:r>
                <a:t>)</a:t>
              </a:r>
            </a:p>
          </p:txBody>
        </p:sp>
      </p:grpSp>
      <p:grpSp>
        <p:nvGrpSpPr>
          <p:cNvPr id="128" name="Group"/>
          <p:cNvGrpSpPr/>
          <p:nvPr/>
        </p:nvGrpSpPr>
        <p:grpSpPr>
          <a:xfrm>
            <a:off x="520700" y="4119598"/>
            <a:ext cx="3417994" cy="3887330"/>
            <a:chOff x="-63500" y="-88900"/>
            <a:chExt cx="3417993" cy="3887328"/>
          </a:xfrm>
        </p:grpSpPr>
        <p:pic>
          <p:nvPicPr>
            <p:cNvPr id="126" name="image168.png" descr="image168.png"/>
            <p:cNvPicPr>
              <a:picLocks noChangeAspect="0"/>
            </p:cNvPicPr>
            <p:nvPr/>
          </p:nvPicPr>
          <p:blipFill>
            <a:blip r:embed="rId5">
              <a:extLst/>
            </a:blip>
            <a:stretch>
              <a:fillRect/>
            </a:stretch>
          </p:blipFill>
          <p:spPr>
            <a:xfrm>
              <a:off x="-63500" y="-88900"/>
              <a:ext cx="3417994" cy="3887329"/>
            </a:xfrm>
            <a:prstGeom prst="rect">
              <a:avLst/>
            </a:prstGeom>
            <a:effectLst/>
          </p:spPr>
        </p:pic>
        <p:sp>
          <p:nvSpPr>
            <p:cNvPr id="127" name="I0(x, y)"/>
            <p:cNvSpPr txBox="1"/>
            <p:nvPr/>
          </p:nvSpPr>
          <p:spPr>
            <a:xfrm>
              <a:off x="159731" y="-11149"/>
              <a:ext cx="98604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10" sz="2200">
                  <a:solidFill>
                    <a:srgbClr val="FFFFFF"/>
                  </a:solidFill>
                  <a:uFill>
                    <a:solidFill>
                      <a:srgbClr val="232323"/>
                    </a:solidFill>
                  </a:uFill>
                  <a:latin typeface="+mj-lt"/>
                  <a:ea typeface="+mj-ea"/>
                  <a:cs typeface="+mj-cs"/>
                  <a:sym typeface="Times Roman"/>
                </a:defRPr>
              </a:pPr>
              <a:r>
                <a:rPr i="1"/>
                <a:t>I</a:t>
              </a:r>
              <a:r>
                <a:rPr baseline="-28727" spc="165"/>
                <a:t>0</a:t>
              </a:r>
              <a:r>
                <a:t>(</a:t>
              </a:r>
              <a:r>
                <a:rPr i="1"/>
                <a:t>x</a:t>
              </a:r>
              <a:r>
                <a:t>, </a:t>
              </a:r>
              <a:r>
                <a:rPr i="1"/>
                <a:t>y</a:t>
              </a:r>
              <a:r>
                <a:t>)</a:t>
              </a:r>
            </a:p>
          </p:txBody>
        </p:sp>
      </p:grpSp>
      <p:grpSp>
        <p:nvGrpSpPr>
          <p:cNvPr id="133" name="Group"/>
          <p:cNvGrpSpPr/>
          <p:nvPr/>
        </p:nvGrpSpPr>
        <p:grpSpPr>
          <a:xfrm>
            <a:off x="9232617" y="4195798"/>
            <a:ext cx="3419140" cy="3889040"/>
            <a:chOff x="-63500" y="-88900"/>
            <a:chExt cx="3419138" cy="3889038"/>
          </a:xfrm>
        </p:grpSpPr>
        <p:grpSp>
          <p:nvGrpSpPr>
            <p:cNvPr id="131" name="Group"/>
            <p:cNvGrpSpPr/>
            <p:nvPr/>
          </p:nvGrpSpPr>
          <p:grpSpPr>
            <a:xfrm>
              <a:off x="-63500" y="-88900"/>
              <a:ext cx="3419139" cy="3889039"/>
              <a:chOff x="-63500" y="-88900"/>
              <a:chExt cx="3419138" cy="3889038"/>
            </a:xfrm>
          </p:grpSpPr>
          <p:pic>
            <p:nvPicPr>
              <p:cNvPr id="129" name="image169.jpg" descr="image169.jpg"/>
              <p:cNvPicPr>
                <a:picLocks noChangeAspect="0"/>
              </p:cNvPicPr>
              <p:nvPr/>
            </p:nvPicPr>
            <p:blipFill>
              <a:blip r:embed="rId4">
                <a:extLst/>
              </a:blip>
              <a:stretch>
                <a:fillRect/>
              </a:stretch>
            </p:blipFill>
            <p:spPr>
              <a:xfrm>
                <a:off x="-60662" y="-86062"/>
                <a:ext cx="3416301" cy="3886201"/>
              </a:xfrm>
              <a:prstGeom prst="rect">
                <a:avLst/>
              </a:prstGeom>
              <a:effectLst/>
            </p:spPr>
          </p:pic>
          <p:pic>
            <p:nvPicPr>
              <p:cNvPr id="130" name="image170.tiff" descr="image170.tiff"/>
              <p:cNvPicPr>
                <a:picLocks noChangeAspect="0"/>
              </p:cNvPicPr>
              <p:nvPr/>
            </p:nvPicPr>
            <p:blipFill>
              <a:blip r:embed="rId6">
                <a:extLst/>
              </a:blip>
              <a:stretch>
                <a:fillRect/>
              </a:stretch>
            </p:blipFill>
            <p:spPr>
              <a:xfrm>
                <a:off x="-63500" y="-88900"/>
                <a:ext cx="3416300" cy="3886200"/>
              </a:xfrm>
              <a:prstGeom prst="rect">
                <a:avLst/>
              </a:prstGeom>
              <a:effectLst/>
            </p:spPr>
          </p:pic>
        </p:grpSp>
        <p:sp>
          <p:nvSpPr>
            <p:cNvPr id="132" name="I0(x, y)"/>
            <p:cNvSpPr txBox="1"/>
            <p:nvPr/>
          </p:nvSpPr>
          <p:spPr>
            <a:xfrm>
              <a:off x="109214" y="0"/>
              <a:ext cx="986043"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10" sz="2200">
                  <a:solidFill>
                    <a:srgbClr val="FFFFFF"/>
                  </a:solidFill>
                  <a:uFill>
                    <a:solidFill>
                      <a:srgbClr val="232323"/>
                    </a:solidFill>
                  </a:uFill>
                  <a:latin typeface="+mj-lt"/>
                  <a:ea typeface="+mj-ea"/>
                  <a:cs typeface="+mj-cs"/>
                  <a:sym typeface="Times Roman"/>
                </a:defRPr>
              </a:pPr>
              <a:r>
                <a:rPr i="1"/>
                <a:t>I</a:t>
              </a:r>
              <a:r>
                <a:rPr baseline="-28727" spc="165"/>
                <a:t>0</a:t>
              </a:r>
              <a:r>
                <a:t>(</a:t>
              </a:r>
              <a:r>
                <a:rPr i="1"/>
                <a:t>x</a:t>
              </a:r>
              <a:r>
                <a:t>, </a:t>
              </a:r>
              <a:r>
                <a:rPr i="1"/>
                <a:t>y</a:t>
              </a:r>
              <a:r>
                <a:t>)</a:t>
              </a: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Égalisation d’histogramme…"/>
          <p:cNvSpPr txBox="1"/>
          <p:nvPr>
            <p:ph type="body" idx="1"/>
          </p:nvPr>
        </p:nvSpPr>
        <p:spPr>
          <a:prstGeom prst="rect">
            <a:avLst/>
          </a:prstGeom>
        </p:spPr>
        <p:txBody>
          <a:bodyPr/>
          <a:lstStyle/>
          <a:p>
            <a:pPr>
              <a:buAutoNum type="arabicPeriod" startAt="6"/>
            </a:pPr>
            <a:r>
              <a:t>Égalisation d’histogramme</a:t>
            </a:r>
          </a:p>
          <a:p>
            <a:pPr lvl="2">
              <a:buBlip>
                <a:blip r:embed="rId2"/>
              </a:buBlip>
            </a:pPr>
            <a:r>
              <a:t>L’égalisation d’histogramme a l’avantage de s’adapter au contenu de l’image</a:t>
            </a:r>
          </a:p>
        </p:txBody>
      </p:sp>
      <p:pic>
        <p:nvPicPr>
          <p:cNvPr id="995" name="Source des images : DIP2 Source des images : DIP2" descr="Source des images : DIP2 Source des images : DIP2"/>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97" name="foncée"/>
          <p:cNvSpPr/>
          <p:nvPr/>
        </p:nvSpPr>
        <p:spPr>
          <a:xfrm>
            <a:off x="425923" y="4094795"/>
            <a:ext cx="9779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foncée</a:t>
            </a:r>
          </a:p>
        </p:txBody>
      </p:sp>
      <p:pic>
        <p:nvPicPr>
          <p:cNvPr id="998" name="histoDark.jpg" descr="histoDark.jpg"/>
          <p:cNvPicPr>
            <a:picLocks noChangeAspect="0"/>
          </p:cNvPicPr>
          <p:nvPr/>
        </p:nvPicPr>
        <p:blipFill>
          <a:blip r:embed="rId4">
            <a:extLst/>
          </a:blip>
          <a:stretch>
            <a:fillRect/>
          </a:stretch>
        </p:blipFill>
        <p:spPr>
          <a:xfrm>
            <a:off x="1689100" y="3200400"/>
            <a:ext cx="2171700" cy="2209800"/>
          </a:xfrm>
          <a:prstGeom prst="rect">
            <a:avLst/>
          </a:prstGeom>
        </p:spPr>
      </p:pic>
      <p:pic>
        <p:nvPicPr>
          <p:cNvPr id="999" name="histoDarkEq.jpg" descr="histoDarkEq.jpg"/>
          <p:cNvPicPr>
            <a:picLocks noChangeAspect="0"/>
          </p:cNvPicPr>
          <p:nvPr/>
        </p:nvPicPr>
        <p:blipFill>
          <a:blip r:embed="rId5">
            <a:extLst/>
          </a:blip>
          <a:stretch>
            <a:fillRect/>
          </a:stretch>
        </p:blipFill>
        <p:spPr>
          <a:xfrm>
            <a:off x="4229100" y="3200400"/>
            <a:ext cx="2171700" cy="2209800"/>
          </a:xfrm>
          <a:prstGeom prst="rect">
            <a:avLst/>
          </a:prstGeom>
        </p:spPr>
      </p:pic>
      <p:sp>
        <p:nvSpPr>
          <p:cNvPr id="1000" name="Rehaussement du contraste"/>
          <p:cNvSpPr txBox="1"/>
          <p:nvPr>
            <p:ph type="title"/>
          </p:nvPr>
        </p:nvSpPr>
        <p:spPr>
          <a:prstGeom prst="rect">
            <a:avLst/>
          </a:prstGeom>
        </p:spPr>
        <p:txBody>
          <a:bodyPr/>
          <a:lstStyle/>
          <a:p>
            <a:pPr/>
            <a:r>
              <a:t>Rehaussement du contraste</a:t>
            </a:r>
          </a:p>
        </p:txBody>
      </p:sp>
      <p:sp>
        <p:nvSpPr>
          <p:cNvPr id="1001" name="peu contrastée"/>
          <p:cNvSpPr/>
          <p:nvPr/>
        </p:nvSpPr>
        <p:spPr>
          <a:xfrm>
            <a:off x="313279" y="6793545"/>
            <a:ext cx="12065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peu contrastée</a:t>
            </a:r>
          </a:p>
        </p:txBody>
      </p:sp>
      <p:pic>
        <p:nvPicPr>
          <p:cNvPr id="1002" name="droppedImage.png" descr="droppedImage.png"/>
          <p:cNvPicPr>
            <a:picLocks noChangeAspect="0"/>
          </p:cNvPicPr>
          <p:nvPr/>
        </p:nvPicPr>
        <p:blipFill>
          <a:blip r:embed="rId6">
            <a:extLst/>
          </a:blip>
          <a:stretch>
            <a:fillRect/>
          </a:stretch>
        </p:blipFill>
        <p:spPr>
          <a:xfrm>
            <a:off x="13564023" y="6475072"/>
            <a:ext cx="3924301" cy="1371601"/>
          </a:xfrm>
          <a:prstGeom prst="rect">
            <a:avLst/>
          </a:prstGeom>
        </p:spPr>
      </p:pic>
      <p:pic>
        <p:nvPicPr>
          <p:cNvPr id="1003" name="histoLow.jpg" descr="histoLow.jpg"/>
          <p:cNvPicPr>
            <a:picLocks noChangeAspect="0"/>
          </p:cNvPicPr>
          <p:nvPr/>
        </p:nvPicPr>
        <p:blipFill>
          <a:blip r:embed="rId7">
            <a:extLst/>
          </a:blip>
          <a:stretch>
            <a:fillRect/>
          </a:stretch>
        </p:blipFill>
        <p:spPr>
          <a:xfrm>
            <a:off x="1689100" y="6045200"/>
            <a:ext cx="2171700" cy="2209800"/>
          </a:xfrm>
          <a:prstGeom prst="rect">
            <a:avLst/>
          </a:prstGeom>
        </p:spPr>
      </p:pic>
      <p:pic>
        <p:nvPicPr>
          <p:cNvPr id="1004" name="histoLowEq.jpg" descr="histoLowEq.jpg"/>
          <p:cNvPicPr>
            <a:picLocks noChangeAspect="0"/>
          </p:cNvPicPr>
          <p:nvPr/>
        </p:nvPicPr>
        <p:blipFill>
          <a:blip r:embed="rId8">
            <a:extLst/>
          </a:blip>
          <a:stretch>
            <a:fillRect/>
          </a:stretch>
        </p:blipFill>
        <p:spPr>
          <a:xfrm>
            <a:off x="4229100" y="6045200"/>
            <a:ext cx="2171700" cy="2209800"/>
          </a:xfrm>
          <a:prstGeom prst="rect">
            <a:avLst/>
          </a:prstGeom>
        </p:spPr>
      </p:pic>
      <p:pic>
        <p:nvPicPr>
          <p:cNvPr id="1005" name="droppedImage.png" descr="droppedImage.png"/>
          <p:cNvPicPr>
            <a:picLocks noChangeAspect="0"/>
          </p:cNvPicPr>
          <p:nvPr/>
        </p:nvPicPr>
        <p:blipFill>
          <a:blip r:embed="rId9">
            <a:extLst/>
          </a:blip>
          <a:stretch>
            <a:fillRect/>
          </a:stretch>
        </p:blipFill>
        <p:spPr>
          <a:xfrm>
            <a:off x="13296900" y="3924300"/>
            <a:ext cx="3924300" cy="1371600"/>
          </a:xfrm>
          <a:prstGeom prst="rect">
            <a:avLst/>
          </a:prstGeom>
        </p:spPr>
      </p:pic>
      <p:pic>
        <p:nvPicPr>
          <p:cNvPr id="1006" name="droppedImage.png" descr="droppedImage.png"/>
          <p:cNvPicPr>
            <a:picLocks noChangeAspect="0"/>
          </p:cNvPicPr>
          <p:nvPr/>
        </p:nvPicPr>
        <p:blipFill>
          <a:blip r:embed="rId10">
            <a:extLst/>
          </a:blip>
          <a:stretch>
            <a:fillRect/>
          </a:stretch>
        </p:blipFill>
        <p:spPr>
          <a:xfrm>
            <a:off x="6565900" y="3492500"/>
            <a:ext cx="3136157" cy="1651000"/>
          </a:xfrm>
          <a:prstGeom prst="rect">
            <a:avLst/>
          </a:prstGeom>
        </p:spPr>
      </p:pic>
      <p:pic>
        <p:nvPicPr>
          <p:cNvPr id="1007" name="droppedImage.png" descr="droppedImage.png"/>
          <p:cNvPicPr>
            <a:picLocks noChangeAspect="0"/>
          </p:cNvPicPr>
          <p:nvPr/>
        </p:nvPicPr>
        <p:blipFill>
          <a:blip r:embed="rId11">
            <a:extLst/>
          </a:blip>
          <a:stretch>
            <a:fillRect/>
          </a:stretch>
        </p:blipFill>
        <p:spPr>
          <a:xfrm>
            <a:off x="9702800" y="3492500"/>
            <a:ext cx="3070012" cy="1651000"/>
          </a:xfrm>
          <a:prstGeom prst="rect">
            <a:avLst/>
          </a:prstGeom>
        </p:spPr>
      </p:pic>
      <p:pic>
        <p:nvPicPr>
          <p:cNvPr id="1008" name="droppedImage.png" descr="droppedImage.png"/>
          <p:cNvPicPr>
            <a:picLocks noChangeAspect="0"/>
          </p:cNvPicPr>
          <p:nvPr/>
        </p:nvPicPr>
        <p:blipFill>
          <a:blip r:embed="rId12">
            <a:extLst/>
          </a:blip>
          <a:stretch>
            <a:fillRect/>
          </a:stretch>
        </p:blipFill>
        <p:spPr>
          <a:xfrm>
            <a:off x="6565900" y="6337300"/>
            <a:ext cx="3151787" cy="1651001"/>
          </a:xfrm>
          <a:prstGeom prst="rect">
            <a:avLst/>
          </a:prstGeom>
        </p:spPr>
      </p:pic>
      <p:pic>
        <p:nvPicPr>
          <p:cNvPr id="1009" name="droppedImage.png" descr="droppedImage.png"/>
          <p:cNvPicPr>
            <a:picLocks noChangeAspect="0"/>
          </p:cNvPicPr>
          <p:nvPr/>
        </p:nvPicPr>
        <p:blipFill>
          <a:blip r:embed="rId13">
            <a:extLst/>
          </a:blip>
          <a:stretch>
            <a:fillRect/>
          </a:stretch>
        </p:blipFill>
        <p:spPr>
          <a:xfrm>
            <a:off x="9702800" y="6337300"/>
            <a:ext cx="3074577" cy="1651000"/>
          </a:xfrm>
          <a:prstGeom prst="rect">
            <a:avLst/>
          </a:prstGeom>
        </p:spPr>
      </p:pic>
      <p:pic>
        <p:nvPicPr>
          <p:cNvPr id="1010" name="droppedImage.png" descr="droppedImage.png"/>
          <p:cNvPicPr>
            <a:picLocks noChangeAspect="0"/>
          </p:cNvPicPr>
          <p:nvPr/>
        </p:nvPicPr>
        <p:blipFill>
          <a:blip r:embed="rId14">
            <a:extLst/>
          </a:blip>
          <a:stretch>
            <a:fillRect/>
          </a:stretch>
        </p:blipFill>
        <p:spPr>
          <a:xfrm>
            <a:off x="13309600" y="8204200"/>
            <a:ext cx="4087896" cy="2108200"/>
          </a:xfrm>
          <a:prstGeom prst="rect">
            <a:avLst/>
          </a:prstGeom>
        </p:spPr>
      </p:pic>
      <p:pic>
        <p:nvPicPr>
          <p:cNvPr id="1011" name="droppedImage.png" descr="droppedImage.png"/>
          <p:cNvPicPr>
            <a:picLocks noChangeAspect="0"/>
          </p:cNvPicPr>
          <p:nvPr/>
        </p:nvPicPr>
        <p:blipFill>
          <a:blip r:embed="rId15">
            <a:extLst/>
          </a:blip>
          <a:stretch>
            <a:fillRect/>
          </a:stretch>
        </p:blipFill>
        <p:spPr>
          <a:xfrm>
            <a:off x="15519400" y="7556500"/>
            <a:ext cx="4018396" cy="2108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0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0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00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0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4" grpId="3"/>
      <p:bldP build="whole" bldLvl="1" animBg="1" rev="0" advAuto="0" spid="1001" grpId="1"/>
      <p:bldP build="whole" bldLvl="1" animBg="1" rev="0" advAuto="0" spid="1008" grpId="4"/>
      <p:bldP build="whole" bldLvl="1" animBg="1" rev="0" advAuto="0" spid="1009" grpId="5"/>
      <p:bldP build="whole" bldLvl="1" animBg="1" rev="0" advAuto="0" spid="1003"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Égalisation d’histogramme…"/>
          <p:cNvSpPr txBox="1"/>
          <p:nvPr>
            <p:ph type="body" idx="1"/>
          </p:nvPr>
        </p:nvSpPr>
        <p:spPr>
          <a:prstGeom prst="rect">
            <a:avLst/>
          </a:prstGeom>
        </p:spPr>
        <p:txBody>
          <a:bodyPr/>
          <a:lstStyle/>
          <a:p>
            <a:pPr>
              <a:buAutoNum type="arabicPeriod" startAt="6"/>
            </a:pPr>
            <a:r>
              <a:t>Égalisation d’histogramme</a:t>
            </a:r>
          </a:p>
          <a:p>
            <a:pPr lvl="2">
              <a:buBlip>
                <a:blip r:embed="rId2"/>
              </a:buBlip>
            </a:pPr>
            <a:r>
              <a:t>L’égalisation d’histogramme a l’avantage de s’adapter au contenu de l’image</a:t>
            </a:r>
          </a:p>
        </p:txBody>
      </p:sp>
      <p:pic>
        <p:nvPicPr>
          <p:cNvPr id="1014" name="Source des images : DIP2 Source des images : DIP2" descr="Source des images : DIP2 Source des images : DIP2"/>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0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16" name="claire"/>
          <p:cNvSpPr/>
          <p:nvPr/>
        </p:nvSpPr>
        <p:spPr>
          <a:xfrm>
            <a:off x="425923" y="4094795"/>
            <a:ext cx="9779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claire</a:t>
            </a:r>
          </a:p>
        </p:txBody>
      </p:sp>
      <p:pic>
        <p:nvPicPr>
          <p:cNvPr id="1017" name="histoBright.jpg" descr="histoBright.jpg"/>
          <p:cNvPicPr>
            <a:picLocks noChangeAspect="0"/>
          </p:cNvPicPr>
          <p:nvPr/>
        </p:nvPicPr>
        <p:blipFill>
          <a:blip r:embed="rId4">
            <a:extLst/>
          </a:blip>
          <a:stretch>
            <a:fillRect/>
          </a:stretch>
        </p:blipFill>
        <p:spPr>
          <a:xfrm>
            <a:off x="1689100" y="3200400"/>
            <a:ext cx="2171700" cy="2209800"/>
          </a:xfrm>
          <a:prstGeom prst="rect">
            <a:avLst/>
          </a:prstGeom>
        </p:spPr>
      </p:pic>
      <p:pic>
        <p:nvPicPr>
          <p:cNvPr id="1018" name="histoBrightEq.jpg" descr="histoBrightEq.jpg"/>
          <p:cNvPicPr>
            <a:picLocks noChangeAspect="0"/>
          </p:cNvPicPr>
          <p:nvPr/>
        </p:nvPicPr>
        <p:blipFill>
          <a:blip r:embed="rId5">
            <a:extLst/>
          </a:blip>
          <a:stretch>
            <a:fillRect/>
          </a:stretch>
        </p:blipFill>
        <p:spPr>
          <a:xfrm>
            <a:off x="4229100" y="3200400"/>
            <a:ext cx="2171700" cy="2209800"/>
          </a:xfrm>
          <a:prstGeom prst="rect">
            <a:avLst/>
          </a:prstGeom>
        </p:spPr>
      </p:pic>
      <p:sp>
        <p:nvSpPr>
          <p:cNvPr id="1019" name="Rehaussement du contraste"/>
          <p:cNvSpPr txBox="1"/>
          <p:nvPr>
            <p:ph type="title"/>
          </p:nvPr>
        </p:nvSpPr>
        <p:spPr>
          <a:prstGeom prst="rect">
            <a:avLst/>
          </a:prstGeom>
        </p:spPr>
        <p:txBody>
          <a:bodyPr/>
          <a:lstStyle/>
          <a:p>
            <a:pPr/>
            <a:r>
              <a:t>Rehaussement du contraste</a:t>
            </a:r>
          </a:p>
        </p:txBody>
      </p:sp>
      <p:sp>
        <p:nvSpPr>
          <p:cNvPr id="1020" name="contrastée"/>
          <p:cNvSpPr/>
          <p:nvPr/>
        </p:nvSpPr>
        <p:spPr>
          <a:xfrm>
            <a:off x="313279" y="6939595"/>
            <a:ext cx="12065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contrastée</a:t>
            </a:r>
          </a:p>
        </p:txBody>
      </p:sp>
      <p:pic>
        <p:nvPicPr>
          <p:cNvPr id="1021" name="histoHigh.jpg" descr="histoHigh.jpg"/>
          <p:cNvPicPr>
            <a:picLocks noChangeAspect="0"/>
          </p:cNvPicPr>
          <p:nvPr/>
        </p:nvPicPr>
        <p:blipFill>
          <a:blip r:embed="rId6">
            <a:extLst/>
          </a:blip>
          <a:stretch>
            <a:fillRect/>
          </a:stretch>
        </p:blipFill>
        <p:spPr>
          <a:xfrm>
            <a:off x="1689100" y="6045200"/>
            <a:ext cx="2171700" cy="2209800"/>
          </a:xfrm>
          <a:prstGeom prst="rect">
            <a:avLst/>
          </a:prstGeom>
        </p:spPr>
      </p:pic>
      <p:pic>
        <p:nvPicPr>
          <p:cNvPr id="1022" name="histoHighEq.jpg" descr="histoHighEq.jpg"/>
          <p:cNvPicPr>
            <a:picLocks noChangeAspect="0"/>
          </p:cNvPicPr>
          <p:nvPr/>
        </p:nvPicPr>
        <p:blipFill>
          <a:blip r:embed="rId7">
            <a:extLst/>
          </a:blip>
          <a:stretch>
            <a:fillRect/>
          </a:stretch>
        </p:blipFill>
        <p:spPr>
          <a:xfrm>
            <a:off x="4229100" y="6045200"/>
            <a:ext cx="2171700" cy="2209800"/>
          </a:xfrm>
          <a:prstGeom prst="rect">
            <a:avLst/>
          </a:prstGeom>
        </p:spPr>
      </p:pic>
      <p:pic>
        <p:nvPicPr>
          <p:cNvPr id="1023" name="droppedImage.png" descr="droppedImage.png"/>
          <p:cNvPicPr>
            <a:picLocks noChangeAspect="0"/>
          </p:cNvPicPr>
          <p:nvPr/>
        </p:nvPicPr>
        <p:blipFill>
          <a:blip r:embed="rId8">
            <a:extLst/>
          </a:blip>
          <a:stretch>
            <a:fillRect/>
          </a:stretch>
        </p:blipFill>
        <p:spPr>
          <a:xfrm>
            <a:off x="6565900" y="3492500"/>
            <a:ext cx="3126510" cy="1651001"/>
          </a:xfrm>
          <a:prstGeom prst="rect">
            <a:avLst/>
          </a:prstGeom>
        </p:spPr>
      </p:pic>
      <p:pic>
        <p:nvPicPr>
          <p:cNvPr id="1024" name="droppedImage.png" descr="droppedImage.png"/>
          <p:cNvPicPr>
            <a:picLocks noChangeAspect="0"/>
          </p:cNvPicPr>
          <p:nvPr/>
        </p:nvPicPr>
        <p:blipFill>
          <a:blip r:embed="rId9">
            <a:extLst/>
          </a:blip>
          <a:stretch>
            <a:fillRect/>
          </a:stretch>
        </p:blipFill>
        <p:spPr>
          <a:xfrm>
            <a:off x="9702800" y="3517900"/>
            <a:ext cx="3070012" cy="1612059"/>
          </a:xfrm>
          <a:prstGeom prst="rect">
            <a:avLst/>
          </a:prstGeom>
        </p:spPr>
      </p:pic>
      <p:pic>
        <p:nvPicPr>
          <p:cNvPr id="1025" name="droppedImage.png" descr="droppedImage.png"/>
          <p:cNvPicPr>
            <a:picLocks noChangeAspect="0"/>
          </p:cNvPicPr>
          <p:nvPr/>
        </p:nvPicPr>
        <p:blipFill>
          <a:blip r:embed="rId10">
            <a:extLst/>
          </a:blip>
          <a:stretch>
            <a:fillRect/>
          </a:stretch>
        </p:blipFill>
        <p:spPr>
          <a:xfrm>
            <a:off x="6591300" y="6337300"/>
            <a:ext cx="3094148" cy="1651000"/>
          </a:xfrm>
          <a:prstGeom prst="rect">
            <a:avLst/>
          </a:prstGeom>
        </p:spPr>
      </p:pic>
      <p:pic>
        <p:nvPicPr>
          <p:cNvPr id="1026" name="droppedImage.png" descr="droppedImage.png"/>
          <p:cNvPicPr>
            <a:picLocks noChangeAspect="0"/>
          </p:cNvPicPr>
          <p:nvPr/>
        </p:nvPicPr>
        <p:blipFill>
          <a:blip r:embed="rId11">
            <a:extLst/>
          </a:blip>
          <a:stretch>
            <a:fillRect/>
          </a:stretch>
        </p:blipFill>
        <p:spPr>
          <a:xfrm>
            <a:off x="9702800" y="6337300"/>
            <a:ext cx="3074577" cy="1639228"/>
          </a:xfrm>
          <a:prstGeom prst="rect">
            <a:avLst/>
          </a:prstGeom>
        </p:spPr>
      </p:pic>
      <p:pic>
        <p:nvPicPr>
          <p:cNvPr id="1027" name="droppedImage.png" descr="droppedImage.png"/>
          <p:cNvPicPr>
            <a:picLocks noChangeAspect="0"/>
          </p:cNvPicPr>
          <p:nvPr/>
        </p:nvPicPr>
        <p:blipFill>
          <a:blip r:embed="rId12">
            <a:extLst/>
          </a:blip>
          <a:stretch>
            <a:fillRect/>
          </a:stretch>
        </p:blipFill>
        <p:spPr>
          <a:xfrm>
            <a:off x="13119100" y="3810000"/>
            <a:ext cx="3924300" cy="1371600"/>
          </a:xfrm>
          <a:prstGeom prst="rect">
            <a:avLst/>
          </a:prstGeom>
        </p:spPr>
      </p:pic>
      <p:pic>
        <p:nvPicPr>
          <p:cNvPr id="1028" name="droppedImage.png" descr="droppedImage.png"/>
          <p:cNvPicPr>
            <a:picLocks noChangeAspect="0"/>
          </p:cNvPicPr>
          <p:nvPr/>
        </p:nvPicPr>
        <p:blipFill>
          <a:blip r:embed="rId13">
            <a:extLst/>
          </a:blip>
          <a:stretch>
            <a:fillRect/>
          </a:stretch>
        </p:blipFill>
        <p:spPr>
          <a:xfrm>
            <a:off x="13890733" y="6489700"/>
            <a:ext cx="3924301" cy="1371600"/>
          </a:xfrm>
          <a:prstGeom prst="rect">
            <a:avLst/>
          </a:prstGeom>
        </p:spPr>
      </p:pic>
      <p:pic>
        <p:nvPicPr>
          <p:cNvPr id="1029" name="droppedImage.png" descr="droppedImage.png"/>
          <p:cNvPicPr>
            <a:picLocks noChangeAspect="0"/>
          </p:cNvPicPr>
          <p:nvPr/>
        </p:nvPicPr>
        <p:blipFill>
          <a:blip r:embed="rId14">
            <a:extLst/>
          </a:blip>
          <a:stretch>
            <a:fillRect/>
          </a:stretch>
        </p:blipFill>
        <p:spPr>
          <a:xfrm>
            <a:off x="14503400" y="3441700"/>
            <a:ext cx="4062257" cy="2108200"/>
          </a:xfrm>
          <a:prstGeom prst="rect">
            <a:avLst/>
          </a:prstGeom>
        </p:spPr>
      </p:pic>
      <p:pic>
        <p:nvPicPr>
          <p:cNvPr id="1030" name="droppedImage.png" descr="droppedImage.png"/>
          <p:cNvPicPr>
            <a:picLocks noChangeAspect="0"/>
          </p:cNvPicPr>
          <p:nvPr/>
        </p:nvPicPr>
        <p:blipFill>
          <a:blip r:embed="rId15">
            <a:extLst/>
          </a:blip>
          <a:stretch>
            <a:fillRect/>
          </a:stretch>
        </p:blipFill>
        <p:spPr>
          <a:xfrm>
            <a:off x="15506700" y="1168400"/>
            <a:ext cx="4101259" cy="2108200"/>
          </a:xfrm>
          <a:prstGeom prst="rect">
            <a:avLst/>
          </a:prstGeom>
        </p:spPr>
      </p:pic>
      <p:pic>
        <p:nvPicPr>
          <p:cNvPr id="1031" name="droppedImage.png" descr="droppedImage.png"/>
          <p:cNvPicPr>
            <a:picLocks noChangeAspect="0"/>
          </p:cNvPicPr>
          <p:nvPr/>
        </p:nvPicPr>
        <p:blipFill>
          <a:blip r:embed="rId16">
            <a:extLst/>
          </a:blip>
          <a:stretch>
            <a:fillRect/>
          </a:stretch>
        </p:blipFill>
        <p:spPr>
          <a:xfrm>
            <a:off x="14325600" y="5842000"/>
            <a:ext cx="3999681" cy="2108200"/>
          </a:xfrm>
          <a:prstGeom prst="rect">
            <a:avLst/>
          </a:prstGeom>
        </p:spPr>
      </p:pic>
      <p:pic>
        <p:nvPicPr>
          <p:cNvPr id="1032" name="droppedImage.png" descr="droppedImage.png"/>
          <p:cNvPicPr>
            <a:picLocks noChangeAspect="0"/>
          </p:cNvPicPr>
          <p:nvPr/>
        </p:nvPicPr>
        <p:blipFill>
          <a:blip r:embed="rId17">
            <a:extLst/>
          </a:blip>
          <a:stretch>
            <a:fillRect/>
          </a:stretch>
        </p:blipFill>
        <p:spPr>
          <a:xfrm>
            <a:off x="15100300" y="7162800"/>
            <a:ext cx="3962928" cy="2108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2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22"/>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02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0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1" grpId="2"/>
      <p:bldP build="whole" bldLvl="1" animBg="1" rev="0" advAuto="0" spid="1020" grpId="1"/>
      <p:bldP build="whole" bldLvl="1" animBg="1" rev="0" advAuto="0" spid="1026" grpId="5"/>
      <p:bldP build="whole" bldLvl="1" animBg="1" rev="0" advAuto="0" spid="1025" grpId="4"/>
      <p:bldP build="whole" bldLvl="1" animBg="1" rev="0" advAuto="0" spid="1022" grpId="3"/>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34" name="Slide Number"/>
          <p:cNvSpPr txBox="1"/>
          <p:nvPr>
            <p:ph type="sldNum" sz="quarter" idx="2"/>
          </p:nvPr>
        </p:nvSpPr>
        <p:spPr>
          <a:xfrm>
            <a:off x="11721604" y="8886613"/>
            <a:ext cx="307837"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35" name="Traitement de l’histogramme"/>
          <p:cNvSpPr txBox="1"/>
          <p:nvPr>
            <p:ph type="title" idx="4294967295"/>
          </p:nvPr>
        </p:nvSpPr>
        <p:spPr>
          <a:xfrm>
            <a:off x="474133" y="325119"/>
            <a:ext cx="11054081" cy="1625602"/>
          </a:xfrm>
          <a:prstGeom prst="rect">
            <a:avLst/>
          </a:prstGeom>
        </p:spPr>
        <p:txBody>
          <a:bodyPr lIns="65023" tIns="65023" rIns="65023" bIns="65023"/>
          <a:lstStyle>
            <a:lvl1pPr marL="0" indent="0" defTabSz="1300480">
              <a:buSzTx/>
              <a:buNone/>
              <a:defRPr b="0" cap="none" sz="6200">
                <a:solidFill>
                  <a:srgbClr val="000000"/>
                </a:solidFill>
                <a:latin typeface="Times New Roman"/>
                <a:ea typeface="Times New Roman"/>
                <a:cs typeface="Times New Roman"/>
                <a:sym typeface="Times New Roman"/>
              </a:defRPr>
            </a:lvl1pPr>
          </a:lstStyle>
          <a:p>
            <a:pPr/>
            <a:r>
              <a:t>Traitement de l’histogramme</a:t>
            </a:r>
          </a:p>
        </p:txBody>
      </p:sp>
      <p:sp>
        <p:nvSpPr>
          <p:cNvPr id="1036" name="Égalisation d’histogramme"/>
          <p:cNvSpPr txBox="1"/>
          <p:nvPr/>
        </p:nvSpPr>
        <p:spPr>
          <a:xfrm>
            <a:off x="1090054" y="1413368"/>
            <a:ext cx="3984375"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Égalisation d’histogramme</a:t>
            </a:r>
          </a:p>
        </p:txBody>
      </p:sp>
      <p:sp>
        <p:nvSpPr>
          <p:cNvPr id="1037" name="Note : voici la façon simple et efficace de calculer la densité de…"/>
          <p:cNvSpPr txBox="1"/>
          <p:nvPr/>
        </p:nvSpPr>
        <p:spPr>
          <a:xfrm>
            <a:off x="710748" y="3174435"/>
            <a:ext cx="9268542" cy="9277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b="1" sz="2800">
                <a:solidFill>
                  <a:srgbClr val="000000"/>
                </a:solidFill>
              </a:defRPr>
            </a:pPr>
            <a:r>
              <a:t>Note : </a:t>
            </a:r>
            <a:r>
              <a:rPr b="0"/>
              <a:t>voici la façon simple et efficace de calculer la densité de </a:t>
            </a:r>
          </a:p>
          <a:p>
            <a:pPr defTabSz="1300480">
              <a:spcBef>
                <a:spcPts val="0"/>
              </a:spcBef>
              <a:buClrTx/>
              <a:defRPr sz="2800">
                <a:solidFill>
                  <a:srgbClr val="000000"/>
                </a:solidFill>
              </a:defRPr>
            </a:pPr>
            <a:r>
              <a:t>probabilité cumulative T:</a:t>
            </a:r>
          </a:p>
        </p:txBody>
      </p:sp>
      <p:grpSp>
        <p:nvGrpSpPr>
          <p:cNvPr id="1041" name="Group"/>
          <p:cNvGrpSpPr/>
          <p:nvPr/>
        </p:nvGrpSpPr>
        <p:grpSpPr>
          <a:xfrm>
            <a:off x="3063804" y="4583288"/>
            <a:ext cx="4454597" cy="1726073"/>
            <a:chOff x="0" y="0"/>
            <a:chExt cx="4454595" cy="1726071"/>
          </a:xfrm>
        </p:grpSpPr>
        <p:pic>
          <p:nvPicPr>
            <p:cNvPr id="1038" name="image.pdf" descr="image.pdf"/>
            <p:cNvPicPr>
              <a:picLocks noChangeAspect="1"/>
            </p:cNvPicPr>
            <p:nvPr/>
          </p:nvPicPr>
          <p:blipFill>
            <a:blip r:embed="rId2">
              <a:extLst/>
            </a:blip>
            <a:stretch>
              <a:fillRect/>
            </a:stretch>
          </p:blipFill>
          <p:spPr>
            <a:xfrm>
              <a:off x="955040" y="1210168"/>
              <a:ext cx="3499556" cy="505744"/>
            </a:xfrm>
            <a:prstGeom prst="rect">
              <a:avLst/>
            </a:prstGeom>
            <a:ln w="12700" cap="flat">
              <a:noFill/>
              <a:miter lim="400000"/>
            </a:ln>
            <a:effectLst/>
          </p:spPr>
        </p:pic>
        <p:sp>
          <p:nvSpPr>
            <p:cNvPr id="1039" name="POUR a allant de 1 à 255"/>
            <p:cNvSpPr/>
            <p:nvPr/>
          </p:nvSpPr>
          <p:spPr>
            <a:xfrm>
              <a:off x="46961" y="45607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3400">
                  <a:solidFill>
                    <a:srgbClr val="000000"/>
                  </a:solidFill>
                </a:defRPr>
              </a:lvl1pPr>
            </a:lstStyle>
            <a:p>
              <a:pPr/>
              <a:r>
                <a:t>POUR a allant de 1 à 255</a:t>
              </a:r>
            </a:p>
          </p:txBody>
        </p:sp>
        <p:pic>
          <p:nvPicPr>
            <p:cNvPr id="1040" name="image.pdf" descr="image.pdf"/>
            <p:cNvPicPr>
              <a:picLocks noChangeAspect="1"/>
            </p:cNvPicPr>
            <p:nvPr/>
          </p:nvPicPr>
          <p:blipFill>
            <a:blip r:embed="rId3">
              <a:extLst/>
            </a:blip>
            <a:stretch>
              <a:fillRect/>
            </a:stretch>
          </p:blipFill>
          <p:spPr>
            <a:xfrm>
              <a:off x="0" y="0"/>
              <a:ext cx="1984587" cy="50574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43" name="Slide Number"/>
          <p:cNvSpPr txBox="1"/>
          <p:nvPr>
            <p:ph type="sldNum" sz="quarter" idx="2"/>
          </p:nvPr>
        </p:nvSpPr>
        <p:spPr>
          <a:xfrm>
            <a:off x="11721604" y="8886613"/>
            <a:ext cx="307837"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4" name="Traitement de l’histogramme"/>
          <p:cNvSpPr txBox="1"/>
          <p:nvPr>
            <p:ph type="title" idx="4294967295"/>
          </p:nvPr>
        </p:nvSpPr>
        <p:spPr>
          <a:xfrm>
            <a:off x="460586" y="-1"/>
            <a:ext cx="11054081" cy="1625602"/>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045" name="(Preuve)"/>
          <p:cNvSpPr txBox="1"/>
          <p:nvPr/>
        </p:nvSpPr>
        <p:spPr>
          <a:xfrm>
            <a:off x="1153272" y="1316284"/>
            <a:ext cx="929790"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(Preuve)</a:t>
            </a:r>
          </a:p>
        </p:txBody>
      </p:sp>
      <p:pic>
        <p:nvPicPr>
          <p:cNvPr id="1046" name="image.pdf" descr="image.pdf"/>
          <p:cNvPicPr>
            <a:picLocks noChangeAspect="1"/>
          </p:cNvPicPr>
          <p:nvPr/>
        </p:nvPicPr>
        <p:blipFill>
          <a:blip r:embed="rId2">
            <a:extLst/>
          </a:blip>
          <a:stretch>
            <a:fillRect/>
          </a:stretch>
        </p:blipFill>
        <p:spPr>
          <a:xfrm>
            <a:off x="5145475" y="2409048"/>
            <a:ext cx="2302934" cy="474135"/>
          </a:xfrm>
          <a:prstGeom prst="rect">
            <a:avLst/>
          </a:prstGeom>
          <a:ln w="12700">
            <a:miter lim="400000"/>
          </a:ln>
        </p:spPr>
      </p:pic>
      <p:sp>
        <p:nvSpPr>
          <p:cNvPr id="1047" name="Si une fonction de transfert T(r) définie entre 0 et 1 est monotone croissante, alors on peut affirmer que"/>
          <p:cNvSpPr txBox="1"/>
          <p:nvPr/>
        </p:nvSpPr>
        <p:spPr>
          <a:xfrm>
            <a:off x="1464846" y="1803964"/>
            <a:ext cx="972854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Si une fonction de transfert T(r) définie entre 0 et 1 est </a:t>
            </a:r>
            <a:r>
              <a:rPr b="1"/>
              <a:t>monotone croissante</a:t>
            </a:r>
            <a:r>
              <a:t>, alors on peut affirmer que </a:t>
            </a:r>
          </a:p>
        </p:txBody>
      </p:sp>
      <p:sp>
        <p:nvSpPr>
          <p:cNvPr id="1048" name="Étant donnée que…"/>
          <p:cNvSpPr txBox="1"/>
          <p:nvPr/>
        </p:nvSpPr>
        <p:spPr>
          <a:xfrm>
            <a:off x="1512259" y="2831253"/>
            <a:ext cx="5223518" cy="11871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Étant donnée que</a:t>
            </a:r>
          </a:p>
          <a:p>
            <a:pPr defTabSz="1300480">
              <a:spcBef>
                <a:spcPts val="0"/>
              </a:spcBef>
              <a:buClrTx/>
              <a:defRPr sz="1800">
                <a:solidFill>
                  <a:srgbClr val="000000"/>
                </a:solidFill>
              </a:defRPr>
            </a:pPr>
          </a:p>
          <a:p>
            <a:pPr defTabSz="1300480">
              <a:spcBef>
                <a:spcPts val="0"/>
              </a:spcBef>
              <a:buClrTx/>
              <a:defRPr sz="1800">
                <a:solidFill>
                  <a:srgbClr val="000000"/>
                </a:solidFill>
              </a:defRPr>
            </a:pPr>
          </a:p>
          <a:p>
            <a:pPr defTabSz="1300480">
              <a:spcBef>
                <a:spcPts val="0"/>
              </a:spcBef>
              <a:buClrTx/>
              <a:defRPr sz="1800">
                <a:solidFill>
                  <a:srgbClr val="000000"/>
                </a:solidFill>
              </a:defRPr>
            </a:pPr>
            <a:r>
              <a:t>Si T(r) est une densité de probabilité cumulative alors   </a:t>
            </a:r>
          </a:p>
        </p:txBody>
      </p:sp>
      <p:pic>
        <p:nvPicPr>
          <p:cNvPr id="1049" name="image.pdf" descr="image.pdf"/>
          <p:cNvPicPr>
            <a:picLocks noChangeAspect="1"/>
          </p:cNvPicPr>
          <p:nvPr/>
        </p:nvPicPr>
        <p:blipFill>
          <a:blip r:embed="rId3">
            <a:extLst/>
          </a:blip>
          <a:stretch>
            <a:fillRect/>
          </a:stretch>
        </p:blipFill>
        <p:spPr>
          <a:xfrm>
            <a:off x="5520266" y="3248942"/>
            <a:ext cx="1198881" cy="474134"/>
          </a:xfrm>
          <a:prstGeom prst="rect">
            <a:avLst/>
          </a:prstGeom>
          <a:ln w="12700">
            <a:miter lim="400000"/>
          </a:ln>
        </p:spPr>
      </p:pic>
      <p:pic>
        <p:nvPicPr>
          <p:cNvPr id="1050" name="image.pdf" descr="image.pdf"/>
          <p:cNvPicPr>
            <a:picLocks noChangeAspect="1"/>
          </p:cNvPicPr>
          <p:nvPr/>
        </p:nvPicPr>
        <p:blipFill>
          <a:blip r:embed="rId4">
            <a:extLst/>
          </a:blip>
          <a:stretch>
            <a:fillRect/>
          </a:stretch>
        </p:blipFill>
        <p:spPr>
          <a:xfrm>
            <a:off x="4508782" y="4023359"/>
            <a:ext cx="4520072" cy="5531557"/>
          </a:xfrm>
          <a:prstGeom prst="rect">
            <a:avLst/>
          </a:prstGeom>
          <a:ln w="12700">
            <a:miter lim="400000"/>
          </a:ln>
        </p:spPr>
      </p:pic>
      <p:sp>
        <p:nvSpPr>
          <p:cNvPr id="1051" name="Étant donnée que la dérivée de T par rapport à r donne…"/>
          <p:cNvSpPr txBox="1"/>
          <p:nvPr/>
        </p:nvSpPr>
        <p:spPr>
          <a:xfrm>
            <a:off x="1550641" y="5256106"/>
            <a:ext cx="5117032" cy="17205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Étant donnée que la dérivée de T par rapport à r donne</a:t>
            </a:r>
          </a:p>
          <a:p>
            <a:pPr defTabSz="1300480">
              <a:spcBef>
                <a:spcPts val="0"/>
              </a:spcBef>
              <a:buClrTx/>
              <a:defRPr sz="1800">
                <a:solidFill>
                  <a:srgbClr val="000000"/>
                </a:solidFill>
              </a:defRPr>
            </a:pPr>
          </a:p>
          <a:p>
            <a:pPr defTabSz="1300480">
              <a:spcBef>
                <a:spcPts val="0"/>
              </a:spcBef>
              <a:buClrTx/>
              <a:defRPr sz="1800">
                <a:solidFill>
                  <a:srgbClr val="000000"/>
                </a:solidFill>
              </a:defRPr>
            </a:pPr>
          </a:p>
          <a:p>
            <a:pPr defTabSz="1300480">
              <a:spcBef>
                <a:spcPts val="0"/>
              </a:spcBef>
              <a:buClrTx/>
              <a:defRPr sz="1800">
                <a:solidFill>
                  <a:srgbClr val="000000"/>
                </a:solidFill>
              </a:defRPr>
            </a:pPr>
          </a:p>
          <a:p>
            <a:pPr defTabSz="1300480">
              <a:spcBef>
                <a:spcPts val="0"/>
              </a:spcBef>
              <a:buClrTx/>
              <a:defRPr sz="1800">
                <a:solidFill>
                  <a:srgbClr val="000000"/>
                </a:solidFill>
              </a:defRPr>
            </a:pPr>
          </a:p>
          <a:p>
            <a:pPr defTabSz="1300480">
              <a:spcBef>
                <a:spcPts val="0"/>
              </a:spcBef>
              <a:buClrTx/>
              <a:defRPr sz="1800">
                <a:solidFill>
                  <a:srgbClr val="000000"/>
                </a:solidFill>
              </a:defRPr>
            </a:pPr>
            <a:r>
              <a:t>En combinant (1) et (2) on obtient que</a:t>
            </a:r>
          </a:p>
        </p:txBody>
      </p:sp>
      <p:sp>
        <p:nvSpPr>
          <p:cNvPr id="1052" name="(1)"/>
          <p:cNvSpPr txBox="1"/>
          <p:nvPr/>
        </p:nvSpPr>
        <p:spPr>
          <a:xfrm>
            <a:off x="9267725" y="2458719"/>
            <a:ext cx="468534"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(1)</a:t>
            </a:r>
          </a:p>
        </p:txBody>
      </p:sp>
      <p:sp>
        <p:nvSpPr>
          <p:cNvPr id="1053" name="(2)"/>
          <p:cNvSpPr txBox="1"/>
          <p:nvPr/>
        </p:nvSpPr>
        <p:spPr>
          <a:xfrm>
            <a:off x="9294819" y="6035040"/>
            <a:ext cx="468534"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(2)</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6" name="Traitement de l’histogramme"/>
          <p:cNvSpPr txBox="1"/>
          <p:nvPr>
            <p:ph type="title" idx="4294967295"/>
          </p:nvPr>
        </p:nvSpPr>
        <p:spPr>
          <a:xfrm>
            <a:off x="460586" y="-1"/>
            <a:ext cx="11054081" cy="1625602"/>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057" name="En conclusion, si T(r) est un densité de probabilité cumulative alors P(s)=1"/>
          <p:cNvSpPr txBox="1"/>
          <p:nvPr/>
        </p:nvSpPr>
        <p:spPr>
          <a:xfrm>
            <a:off x="1464846" y="1733973"/>
            <a:ext cx="9338094"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En conclusion, si </a:t>
            </a:r>
            <a:r>
              <a:rPr i="1"/>
              <a:t>T(r)</a:t>
            </a:r>
            <a:r>
              <a:t> est un densité de probabilité cumulative alors </a:t>
            </a:r>
            <a:r>
              <a:rPr i="1"/>
              <a:t>P(s)=1</a:t>
            </a:r>
          </a:p>
        </p:txBody>
      </p:sp>
      <p:sp>
        <p:nvSpPr>
          <p:cNvPr id="1058" name="Line"/>
          <p:cNvSpPr/>
          <p:nvPr/>
        </p:nvSpPr>
        <p:spPr>
          <a:xfrm flipV="1">
            <a:off x="1070186" y="3901439"/>
            <a:ext cx="1" cy="231648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059" name="Line"/>
          <p:cNvSpPr/>
          <p:nvPr/>
        </p:nvSpPr>
        <p:spPr>
          <a:xfrm>
            <a:off x="812799" y="6068906"/>
            <a:ext cx="3928535"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060" name="Line"/>
          <p:cNvSpPr/>
          <p:nvPr/>
        </p:nvSpPr>
        <p:spPr>
          <a:xfrm>
            <a:off x="1043093" y="4157751"/>
            <a:ext cx="3413761" cy="1884063"/>
          </a:xfrm>
          <a:custGeom>
            <a:avLst/>
            <a:gdLst/>
            <a:ahLst/>
            <a:cxnLst>
              <a:cxn ang="0">
                <a:pos x="wd2" y="hd2"/>
              </a:cxn>
              <a:cxn ang="5400000">
                <a:pos x="wd2" y="hd2"/>
              </a:cxn>
              <a:cxn ang="10800000">
                <a:pos x="wd2" y="hd2"/>
              </a:cxn>
              <a:cxn ang="16200000">
                <a:pos x="wd2" y="hd2"/>
              </a:cxn>
            </a:cxnLst>
            <a:rect l="0" t="0" r="r" b="b"/>
            <a:pathLst>
              <a:path w="21600" h="21106" fill="norm" stroke="1" extrusionOk="0">
                <a:moveTo>
                  <a:pt x="0" y="21106"/>
                </a:moveTo>
                <a:cubicBezTo>
                  <a:pt x="1743" y="15668"/>
                  <a:pt x="3486" y="10255"/>
                  <a:pt x="4886" y="9421"/>
                </a:cubicBezTo>
                <a:cubicBezTo>
                  <a:pt x="6286" y="8586"/>
                  <a:pt x="7129" y="14707"/>
                  <a:pt x="8400" y="16098"/>
                </a:cubicBezTo>
                <a:cubicBezTo>
                  <a:pt x="9671" y="17489"/>
                  <a:pt x="10971" y="20448"/>
                  <a:pt x="12514" y="17767"/>
                </a:cubicBezTo>
                <a:cubicBezTo>
                  <a:pt x="14057" y="15086"/>
                  <a:pt x="16143" y="-494"/>
                  <a:pt x="17657" y="12"/>
                </a:cubicBezTo>
                <a:cubicBezTo>
                  <a:pt x="19171" y="518"/>
                  <a:pt x="20386" y="10660"/>
                  <a:pt x="21600" y="20802"/>
                </a:cubicBezTo>
              </a:path>
            </a:pathLst>
          </a:cu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061" name="Line"/>
          <p:cNvSpPr/>
          <p:nvPr/>
        </p:nvSpPr>
        <p:spPr>
          <a:xfrm flipV="1">
            <a:off x="8141546" y="3969173"/>
            <a:ext cx="1" cy="231648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062" name="Line"/>
          <p:cNvSpPr/>
          <p:nvPr/>
        </p:nvSpPr>
        <p:spPr>
          <a:xfrm>
            <a:off x="7884159" y="6136640"/>
            <a:ext cx="3928535"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063" name="P(r)"/>
          <p:cNvSpPr txBox="1"/>
          <p:nvPr/>
        </p:nvSpPr>
        <p:spPr>
          <a:xfrm>
            <a:off x="690428" y="3454400"/>
            <a:ext cx="523600" cy="3870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P(r)</a:t>
            </a:r>
          </a:p>
        </p:txBody>
      </p:sp>
      <p:sp>
        <p:nvSpPr>
          <p:cNvPr id="1064" name="P(s)"/>
          <p:cNvSpPr txBox="1"/>
          <p:nvPr/>
        </p:nvSpPr>
        <p:spPr>
          <a:xfrm>
            <a:off x="7870162" y="3562773"/>
            <a:ext cx="523600"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P(s)</a:t>
            </a:r>
          </a:p>
        </p:txBody>
      </p:sp>
      <p:sp>
        <p:nvSpPr>
          <p:cNvPr id="1065" name="s"/>
          <p:cNvSpPr txBox="1"/>
          <p:nvPr/>
        </p:nvSpPr>
        <p:spPr>
          <a:xfrm>
            <a:off x="11584206" y="6123093"/>
            <a:ext cx="231711"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s</a:t>
            </a:r>
          </a:p>
        </p:txBody>
      </p:sp>
      <p:sp>
        <p:nvSpPr>
          <p:cNvPr id="1066" name="r"/>
          <p:cNvSpPr txBox="1"/>
          <p:nvPr/>
        </p:nvSpPr>
        <p:spPr>
          <a:xfrm>
            <a:off x="4558002" y="6041813"/>
            <a:ext cx="231711"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r</a:t>
            </a:r>
          </a:p>
        </p:txBody>
      </p:sp>
      <p:sp>
        <p:nvSpPr>
          <p:cNvPr id="1067" name="Line"/>
          <p:cNvSpPr/>
          <p:nvPr/>
        </p:nvSpPr>
        <p:spPr>
          <a:xfrm>
            <a:off x="8141546" y="4863253"/>
            <a:ext cx="3291841" cy="1"/>
          </a:xfrm>
          <a:prstGeom prst="line">
            <a:avLst/>
          </a:pr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068" name="Line"/>
          <p:cNvSpPr/>
          <p:nvPr/>
        </p:nvSpPr>
        <p:spPr>
          <a:xfrm>
            <a:off x="11419840" y="4836159"/>
            <a:ext cx="1" cy="1314028"/>
          </a:xfrm>
          <a:prstGeom prst="line">
            <a:avLst/>
          </a:prstGeom>
          <a:ln w="12700">
            <a:solidFill>
              <a:srgbClr val="000000"/>
            </a:solidFill>
            <a:prstDash val="dash"/>
          </a:ln>
        </p:spPr>
        <p:txBody>
          <a:bodyPr lIns="65023" tIns="65023" rIns="65023" bIns="65023"/>
          <a:lstStyle/>
          <a:p>
            <a:pPr defTabSz="1300480">
              <a:spcBef>
                <a:spcPts val="0"/>
              </a:spcBef>
              <a:buClrTx/>
              <a:defRPr sz="3400">
                <a:solidFill>
                  <a:srgbClr val="000000"/>
                </a:solidFill>
              </a:defRPr>
            </a:pPr>
          </a:p>
        </p:txBody>
      </p:sp>
      <p:sp>
        <p:nvSpPr>
          <p:cNvPr id="1069" name="1"/>
          <p:cNvSpPr txBox="1"/>
          <p:nvPr/>
        </p:nvSpPr>
        <p:spPr>
          <a:xfrm>
            <a:off x="11292952" y="6082453"/>
            <a:ext cx="2570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sp>
        <p:nvSpPr>
          <p:cNvPr id="1070" name="1"/>
          <p:cNvSpPr txBox="1"/>
          <p:nvPr/>
        </p:nvSpPr>
        <p:spPr>
          <a:xfrm>
            <a:off x="4289326" y="6041813"/>
            <a:ext cx="2570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grpSp>
        <p:nvGrpSpPr>
          <p:cNvPr id="1073" name="Group"/>
          <p:cNvGrpSpPr/>
          <p:nvPr/>
        </p:nvGrpSpPr>
        <p:grpSpPr>
          <a:xfrm>
            <a:off x="5770879" y="4754879"/>
            <a:ext cx="1273388" cy="934721"/>
            <a:chOff x="0" y="0"/>
            <a:chExt cx="1273386" cy="934719"/>
          </a:xfrm>
        </p:grpSpPr>
        <p:sp>
          <p:nvSpPr>
            <p:cNvPr id="1071" name="Arrow"/>
            <p:cNvSpPr/>
            <p:nvPr/>
          </p:nvSpPr>
          <p:spPr>
            <a:xfrm>
              <a:off x="0" y="0"/>
              <a:ext cx="1273387" cy="934720"/>
            </a:xfrm>
            <a:prstGeom prst="rightArrow">
              <a:avLst>
                <a:gd name="adj1" fmla="val 50000"/>
                <a:gd name="adj2" fmla="val 34058"/>
              </a:avLst>
            </a:prstGeom>
            <a:solidFill>
              <a:srgbClr val="CCCCFF"/>
            </a:solidFill>
            <a:ln w="12700" cap="flat">
              <a:solidFill>
                <a:srgbClr val="000000"/>
              </a:solidFill>
              <a:prstDash val="solid"/>
              <a:round/>
            </a:ln>
            <a:effectLst/>
          </p:spPr>
          <p:txBody>
            <a:bodyPr wrap="square" lIns="65023" tIns="65023" rIns="65023" bIns="65023" numCol="1" anchor="ctr">
              <a:noAutofit/>
            </a:bodyPr>
            <a:lstStyle/>
            <a:p>
              <a:pPr algn="ctr" defTabSz="1300480">
                <a:spcBef>
                  <a:spcPts val="0"/>
                </a:spcBef>
                <a:buClrTx/>
                <a:defRPr i="1" sz="2200">
                  <a:solidFill>
                    <a:srgbClr val="000000"/>
                  </a:solidFill>
                </a:defRPr>
              </a:pPr>
            </a:p>
          </p:txBody>
        </p:sp>
        <p:sp>
          <p:nvSpPr>
            <p:cNvPr id="1072" name="T(t)"/>
            <p:cNvSpPr txBox="1"/>
            <p:nvPr/>
          </p:nvSpPr>
          <p:spPr>
            <a:xfrm>
              <a:off x="276182" y="243170"/>
              <a:ext cx="561849" cy="448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ctr" defTabSz="1300480">
                <a:spcBef>
                  <a:spcPts val="0"/>
                </a:spcBef>
                <a:buClrTx/>
                <a:defRPr i="1" sz="2200">
                  <a:solidFill>
                    <a:srgbClr val="000000"/>
                  </a:solidFill>
                </a:defRPr>
              </a:lvl1pPr>
            </a:lstStyle>
            <a:p>
              <a:pPr/>
              <a:r>
                <a:t>T(t)</a:t>
              </a:r>
            </a:p>
          </p:txBody>
        </p:sp>
      </p:grpSp>
      <p:sp>
        <p:nvSpPr>
          <p:cNvPr id="1074" name="Histogramme normalisé…"/>
          <p:cNvSpPr txBox="1"/>
          <p:nvPr/>
        </p:nvSpPr>
        <p:spPr>
          <a:xfrm>
            <a:off x="1251232" y="2896728"/>
            <a:ext cx="3561927"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2400">
                <a:solidFill>
                  <a:srgbClr val="000000"/>
                </a:solidFill>
              </a:defRPr>
            </a:pPr>
            <a:r>
              <a:t>Histogramme normalisé</a:t>
            </a:r>
          </a:p>
          <a:p>
            <a:pPr algn="ctr" defTabSz="1300480">
              <a:spcBef>
                <a:spcPts val="0"/>
              </a:spcBef>
              <a:buClrTx/>
              <a:defRPr sz="2400">
                <a:solidFill>
                  <a:srgbClr val="000000"/>
                </a:solidFill>
              </a:defRPr>
            </a:pPr>
            <a:r>
              <a:t>des niveaux de gris de </a:t>
            </a:r>
            <a:r>
              <a:rPr i="1"/>
              <a:t>f(x,y)</a:t>
            </a:r>
          </a:p>
        </p:txBody>
      </p:sp>
      <p:sp>
        <p:nvSpPr>
          <p:cNvPr id="1075" name="Histogramme normalisé…"/>
          <p:cNvSpPr txBox="1"/>
          <p:nvPr/>
        </p:nvSpPr>
        <p:spPr>
          <a:xfrm>
            <a:off x="8166814" y="2747715"/>
            <a:ext cx="3629643"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2400">
                <a:solidFill>
                  <a:srgbClr val="000000"/>
                </a:solidFill>
              </a:defRPr>
            </a:pPr>
            <a:r>
              <a:t>Histogramme normalisé</a:t>
            </a:r>
          </a:p>
          <a:p>
            <a:pPr algn="ctr" defTabSz="1300480">
              <a:spcBef>
                <a:spcPts val="0"/>
              </a:spcBef>
              <a:buClrTx/>
              <a:defRPr sz="2400">
                <a:solidFill>
                  <a:srgbClr val="000000"/>
                </a:solidFill>
              </a:defRPr>
            </a:pPr>
            <a:r>
              <a:t>des niveaux de gris de </a:t>
            </a:r>
            <a:r>
              <a:rPr i="1"/>
              <a:t>g(x,y)</a:t>
            </a:r>
          </a:p>
        </p:txBody>
      </p:sp>
      <p:pic>
        <p:nvPicPr>
          <p:cNvPr id="1076" name="image.png" descr="image.png"/>
          <p:cNvPicPr>
            <a:picLocks noChangeAspect="1"/>
          </p:cNvPicPr>
          <p:nvPr/>
        </p:nvPicPr>
        <p:blipFill>
          <a:blip r:embed="rId2">
            <a:extLst/>
          </a:blip>
          <a:stretch>
            <a:fillRect/>
          </a:stretch>
        </p:blipFill>
        <p:spPr>
          <a:xfrm>
            <a:off x="1065670" y="6606258"/>
            <a:ext cx="4045939" cy="2727396"/>
          </a:xfrm>
          <a:prstGeom prst="rect">
            <a:avLst/>
          </a:prstGeom>
          <a:ln w="12700">
            <a:miter lim="400000"/>
          </a:ln>
        </p:spPr>
      </p:pic>
      <p:pic>
        <p:nvPicPr>
          <p:cNvPr id="1077" name="image.png" descr="image.png"/>
          <p:cNvPicPr>
            <a:picLocks noChangeAspect="1"/>
          </p:cNvPicPr>
          <p:nvPr/>
        </p:nvPicPr>
        <p:blipFill>
          <a:blip r:embed="rId3">
            <a:extLst/>
          </a:blip>
          <a:stretch>
            <a:fillRect/>
          </a:stretch>
        </p:blipFill>
        <p:spPr>
          <a:xfrm>
            <a:off x="7608710" y="6606258"/>
            <a:ext cx="4045939" cy="2727396"/>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80"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081" name="Différence entre un changement de dynamique ordinaire et l’égalisation d’histogramme"/>
          <p:cNvSpPr txBox="1"/>
          <p:nvPr/>
        </p:nvSpPr>
        <p:spPr>
          <a:xfrm>
            <a:off x="164366" y="1469813"/>
            <a:ext cx="12606980"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Différence entre un changement de dynamique ordinaire et l’égalisation d’histogramme</a:t>
            </a:r>
          </a:p>
        </p:txBody>
      </p:sp>
      <p:sp>
        <p:nvSpPr>
          <p:cNvPr id="1082" name="Image foncée avec une tache claire"/>
          <p:cNvSpPr txBox="1"/>
          <p:nvPr/>
        </p:nvSpPr>
        <p:spPr>
          <a:xfrm>
            <a:off x="932010" y="7154898"/>
            <a:ext cx="441545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Image foncée avec une tache claire</a:t>
            </a:r>
          </a:p>
        </p:txBody>
      </p:sp>
      <p:pic>
        <p:nvPicPr>
          <p:cNvPr id="1083" name="histoHDarkModif" descr="histoHDarkModif"/>
          <p:cNvPicPr>
            <a:picLocks noChangeAspect="1"/>
          </p:cNvPicPr>
          <p:nvPr/>
        </p:nvPicPr>
        <p:blipFill>
          <a:blip r:embed="rId2">
            <a:extLst/>
          </a:blip>
          <a:stretch>
            <a:fillRect/>
          </a:stretch>
        </p:blipFill>
        <p:spPr>
          <a:xfrm>
            <a:off x="5743786" y="3294097"/>
            <a:ext cx="6782365" cy="2991557"/>
          </a:xfrm>
          <a:prstGeom prst="rect">
            <a:avLst/>
          </a:prstGeom>
          <a:ln w="12700">
            <a:miter lim="400000"/>
          </a:ln>
        </p:spPr>
      </p:pic>
      <p:pic>
        <p:nvPicPr>
          <p:cNvPr id="1084" name="histoDarkModif" descr="histoDarkModif"/>
          <p:cNvPicPr>
            <a:picLocks noChangeAspect="1"/>
          </p:cNvPicPr>
          <p:nvPr/>
        </p:nvPicPr>
        <p:blipFill>
          <a:blip r:embed="rId3">
            <a:extLst/>
          </a:blip>
          <a:stretch>
            <a:fillRect/>
          </a:stretch>
        </p:blipFill>
        <p:spPr>
          <a:xfrm>
            <a:off x="975359" y="2492586"/>
            <a:ext cx="4334935" cy="4334935"/>
          </a:xfrm>
          <a:prstGeom prst="rect">
            <a:avLst/>
          </a:prstGeom>
          <a:ln w="12700">
            <a:miter lim="400000"/>
          </a:ln>
        </p:spPr>
      </p:pic>
      <p:sp>
        <p:nvSpPr>
          <p:cNvPr id="1085" name="Gonzalez-Woods"/>
          <p:cNvSpPr txBox="1"/>
          <p:nvPr/>
        </p:nvSpPr>
        <p:spPr>
          <a:xfrm>
            <a:off x="10909130" y="9085298"/>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sp>
        <p:nvSpPr>
          <p:cNvPr id="1086" name="Line"/>
          <p:cNvSpPr/>
          <p:nvPr/>
        </p:nvSpPr>
        <p:spPr>
          <a:xfrm flipH="1">
            <a:off x="12259733" y="4849706"/>
            <a:ext cx="108374" cy="1314028"/>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087" name="Line"/>
          <p:cNvSpPr/>
          <p:nvPr/>
        </p:nvSpPr>
        <p:spPr>
          <a:xfrm flipV="1">
            <a:off x="12381653" y="4849706"/>
            <a:ext cx="1" cy="1286934"/>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0"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091" name="Différence entre un changement de dynamique ordinaire et l’égalisation d’histogramme"/>
          <p:cNvSpPr txBox="1"/>
          <p:nvPr/>
        </p:nvSpPr>
        <p:spPr>
          <a:xfrm>
            <a:off x="164366" y="1483359"/>
            <a:ext cx="12606980"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Différence entre un changement de dynamique ordinaire et l’égalisation d’histogramme</a:t>
            </a:r>
          </a:p>
        </p:txBody>
      </p:sp>
      <p:sp>
        <p:nvSpPr>
          <p:cNvPr id="1092" name="Résultat après un changement de dynamique linéaire (la fameuse fonction “rescale”)."/>
          <p:cNvSpPr txBox="1"/>
          <p:nvPr/>
        </p:nvSpPr>
        <p:spPr>
          <a:xfrm>
            <a:off x="932010" y="7154898"/>
            <a:ext cx="10549704"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Résultat après un changement de dynamique linéaire (la fameuse fonction “</a:t>
            </a:r>
            <a:r>
              <a:rPr i="1"/>
              <a:t>rescale</a:t>
            </a:r>
            <a:r>
              <a:t>”).</a:t>
            </a:r>
          </a:p>
        </p:txBody>
      </p:sp>
      <p:pic>
        <p:nvPicPr>
          <p:cNvPr id="1093" name="image.pdf" descr="image.pdf"/>
          <p:cNvPicPr>
            <a:picLocks noChangeAspect="1"/>
          </p:cNvPicPr>
          <p:nvPr/>
        </p:nvPicPr>
        <p:blipFill>
          <a:blip r:embed="rId2">
            <a:extLst/>
          </a:blip>
          <a:stretch>
            <a:fillRect/>
          </a:stretch>
        </p:blipFill>
        <p:spPr>
          <a:xfrm>
            <a:off x="7209084" y="2485813"/>
            <a:ext cx="3858544" cy="681850"/>
          </a:xfrm>
          <a:prstGeom prst="rect">
            <a:avLst/>
          </a:prstGeom>
          <a:ln w="12700">
            <a:solidFill>
              <a:srgbClr val="000000"/>
            </a:solidFill>
          </a:ln>
        </p:spPr>
      </p:pic>
      <p:pic>
        <p:nvPicPr>
          <p:cNvPr id="1094" name="histoHDarkModifDyn" descr="histoHDarkModifDyn"/>
          <p:cNvPicPr>
            <a:picLocks noChangeAspect="1"/>
          </p:cNvPicPr>
          <p:nvPr/>
        </p:nvPicPr>
        <p:blipFill>
          <a:blip r:embed="rId3">
            <a:extLst/>
          </a:blip>
          <a:stretch>
            <a:fillRect/>
          </a:stretch>
        </p:blipFill>
        <p:spPr>
          <a:xfrm>
            <a:off x="5739270" y="3278293"/>
            <a:ext cx="6832037" cy="3007361"/>
          </a:xfrm>
          <a:prstGeom prst="rect">
            <a:avLst/>
          </a:prstGeom>
          <a:ln w="12700">
            <a:miter lim="400000"/>
          </a:ln>
        </p:spPr>
      </p:pic>
      <p:pic>
        <p:nvPicPr>
          <p:cNvPr id="1095" name="histoDarkModifDyn" descr="histoDarkModifDyn"/>
          <p:cNvPicPr>
            <a:picLocks noChangeAspect="1"/>
          </p:cNvPicPr>
          <p:nvPr/>
        </p:nvPicPr>
        <p:blipFill>
          <a:blip r:embed="rId4">
            <a:extLst/>
          </a:blip>
          <a:stretch>
            <a:fillRect/>
          </a:stretch>
        </p:blipFill>
        <p:spPr>
          <a:xfrm>
            <a:off x="975359" y="2492586"/>
            <a:ext cx="4334935" cy="4334935"/>
          </a:xfrm>
          <a:prstGeom prst="rect">
            <a:avLst/>
          </a:prstGeom>
          <a:ln w="12700">
            <a:miter lim="400000"/>
          </a:ln>
        </p:spPr>
      </p:pic>
      <p:sp>
        <p:nvSpPr>
          <p:cNvPr id="1096" name="Gonzalez-Woods"/>
          <p:cNvSpPr txBox="1"/>
          <p:nvPr/>
        </p:nvSpPr>
        <p:spPr>
          <a:xfrm>
            <a:off x="10909130" y="9085298"/>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sp>
        <p:nvSpPr>
          <p:cNvPr id="1097" name="Line"/>
          <p:cNvSpPr/>
          <p:nvPr/>
        </p:nvSpPr>
        <p:spPr>
          <a:xfrm flipH="1">
            <a:off x="12259733" y="4849706"/>
            <a:ext cx="108374" cy="1314028"/>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098" name="Line"/>
          <p:cNvSpPr/>
          <p:nvPr/>
        </p:nvSpPr>
        <p:spPr>
          <a:xfrm flipV="1">
            <a:off x="12381653" y="4849706"/>
            <a:ext cx="1" cy="1286934"/>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1"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102" name="Différence entre un changement de dynamique ordinaire et l’égalisation d’histogramme"/>
          <p:cNvSpPr txBox="1"/>
          <p:nvPr/>
        </p:nvSpPr>
        <p:spPr>
          <a:xfrm>
            <a:off x="110179" y="1469813"/>
            <a:ext cx="12606980"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Différence entre un changement de dynamique ordinaire et l’égalisation d’histogramme</a:t>
            </a:r>
          </a:p>
        </p:txBody>
      </p:sp>
      <p:sp>
        <p:nvSpPr>
          <p:cNvPr id="1103" name="Résultat après une égalisation d’histogramme"/>
          <p:cNvSpPr txBox="1"/>
          <p:nvPr/>
        </p:nvSpPr>
        <p:spPr>
          <a:xfrm>
            <a:off x="932010" y="7154898"/>
            <a:ext cx="5695377"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Résultat après une égalisation d’histogramme</a:t>
            </a:r>
          </a:p>
        </p:txBody>
      </p:sp>
      <p:pic>
        <p:nvPicPr>
          <p:cNvPr id="1104" name="histoHDarkModifHistoEqual" descr="histoHDarkModifHistoEqual"/>
          <p:cNvPicPr>
            <a:picLocks noChangeAspect="1"/>
          </p:cNvPicPr>
          <p:nvPr/>
        </p:nvPicPr>
        <p:blipFill>
          <a:blip r:embed="rId2">
            <a:extLst/>
          </a:blip>
          <a:stretch>
            <a:fillRect/>
          </a:stretch>
        </p:blipFill>
        <p:spPr>
          <a:xfrm>
            <a:off x="5829582" y="3330222"/>
            <a:ext cx="6741726" cy="2955432"/>
          </a:xfrm>
          <a:prstGeom prst="rect">
            <a:avLst/>
          </a:prstGeom>
          <a:ln w="12700">
            <a:miter lim="400000"/>
          </a:ln>
        </p:spPr>
      </p:pic>
      <p:pic>
        <p:nvPicPr>
          <p:cNvPr id="1105" name="histoDarkModifHistoEqual" descr="histoDarkModifHistoEqual"/>
          <p:cNvPicPr>
            <a:picLocks noChangeAspect="1"/>
          </p:cNvPicPr>
          <p:nvPr/>
        </p:nvPicPr>
        <p:blipFill>
          <a:blip r:embed="rId3">
            <a:extLst/>
          </a:blip>
          <a:stretch>
            <a:fillRect/>
          </a:stretch>
        </p:blipFill>
        <p:spPr>
          <a:xfrm>
            <a:off x="975359" y="2492586"/>
            <a:ext cx="4334935" cy="4334935"/>
          </a:xfrm>
          <a:prstGeom prst="rect">
            <a:avLst/>
          </a:prstGeom>
          <a:ln w="12700">
            <a:miter lim="400000"/>
          </a:ln>
        </p:spPr>
      </p:pic>
      <p:sp>
        <p:nvSpPr>
          <p:cNvPr id="1106" name="Gonzalez-Woods"/>
          <p:cNvSpPr txBox="1"/>
          <p:nvPr/>
        </p:nvSpPr>
        <p:spPr>
          <a:xfrm>
            <a:off x="10909130" y="9085298"/>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sp>
        <p:nvSpPr>
          <p:cNvPr id="1107" name="Line"/>
          <p:cNvSpPr/>
          <p:nvPr/>
        </p:nvSpPr>
        <p:spPr>
          <a:xfrm flipH="1">
            <a:off x="12259733" y="4849706"/>
            <a:ext cx="108374" cy="1314028"/>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108" name="Line"/>
          <p:cNvSpPr/>
          <p:nvPr/>
        </p:nvSpPr>
        <p:spPr>
          <a:xfrm flipV="1">
            <a:off x="12381653" y="4849706"/>
            <a:ext cx="1" cy="1286934"/>
          </a:xfrm>
          <a:prstGeom prst="line">
            <a:avLst/>
          </a:prstGeom>
          <a:ln w="12700">
            <a:solidFill>
              <a:srgbClr val="000000"/>
            </a:solidFill>
          </a:ln>
        </p:spPr>
        <p:txBody>
          <a:bodyPr lIns="65023" tIns="65023" rIns="65023" bIns="65023"/>
          <a:lstStyle/>
          <a:p>
            <a:pPr defTabSz="1300480">
              <a:spcBef>
                <a:spcPts val="0"/>
              </a:spcBef>
              <a:buClrTx/>
              <a:defRPr sz="3400">
                <a:solidFill>
                  <a:srgbClr val="000000"/>
                </a:solidFill>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1"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112" name="L’égalisation d’histogramme a l’avantage de s’adapter au contenu de l’image"/>
          <p:cNvSpPr txBox="1"/>
          <p:nvPr/>
        </p:nvSpPr>
        <p:spPr>
          <a:xfrm>
            <a:off x="1180366" y="1469813"/>
            <a:ext cx="11099500"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800">
                <a:solidFill>
                  <a:srgbClr val="000000"/>
                </a:solidFill>
              </a:defRPr>
            </a:lvl1pPr>
          </a:lstStyle>
          <a:p>
            <a:pPr/>
            <a:r>
              <a:t>L’égalisation d’histogramme a l’avantage de s’adapter au contenu de l’image</a:t>
            </a:r>
          </a:p>
        </p:txBody>
      </p:sp>
      <p:pic>
        <p:nvPicPr>
          <p:cNvPr id="1113" name="histoDark" descr="histoDark"/>
          <p:cNvPicPr>
            <a:picLocks noChangeAspect="1"/>
          </p:cNvPicPr>
          <p:nvPr/>
        </p:nvPicPr>
        <p:blipFill>
          <a:blip r:embed="rId2">
            <a:extLst/>
          </a:blip>
          <a:stretch>
            <a:fillRect/>
          </a:stretch>
        </p:blipFill>
        <p:spPr>
          <a:xfrm>
            <a:off x="2560319" y="2492586"/>
            <a:ext cx="1962010" cy="1962010"/>
          </a:xfrm>
          <a:prstGeom prst="rect">
            <a:avLst/>
          </a:prstGeom>
          <a:ln w="12700">
            <a:miter lim="400000"/>
          </a:ln>
        </p:spPr>
      </p:pic>
      <p:pic>
        <p:nvPicPr>
          <p:cNvPr id="1114" name="histoDarkEq" descr="histoDarkEq"/>
          <p:cNvPicPr>
            <a:picLocks noChangeAspect="1"/>
          </p:cNvPicPr>
          <p:nvPr/>
        </p:nvPicPr>
        <p:blipFill>
          <a:blip r:embed="rId3">
            <a:extLst/>
          </a:blip>
          <a:stretch>
            <a:fillRect/>
          </a:stretch>
        </p:blipFill>
        <p:spPr>
          <a:xfrm>
            <a:off x="5486400" y="2492586"/>
            <a:ext cx="1962009" cy="1962010"/>
          </a:xfrm>
          <a:prstGeom prst="rect">
            <a:avLst/>
          </a:prstGeom>
          <a:ln w="12700">
            <a:miter lim="400000"/>
          </a:ln>
        </p:spPr>
      </p:pic>
      <p:pic>
        <p:nvPicPr>
          <p:cNvPr id="1115" name="histoBright" descr="histoBright"/>
          <p:cNvPicPr>
            <a:picLocks noChangeAspect="1"/>
          </p:cNvPicPr>
          <p:nvPr/>
        </p:nvPicPr>
        <p:blipFill>
          <a:blip r:embed="rId4">
            <a:extLst/>
          </a:blip>
          <a:stretch>
            <a:fillRect/>
          </a:stretch>
        </p:blipFill>
        <p:spPr>
          <a:xfrm>
            <a:off x="2546773" y="4551679"/>
            <a:ext cx="1962010" cy="1962010"/>
          </a:xfrm>
          <a:prstGeom prst="rect">
            <a:avLst/>
          </a:prstGeom>
          <a:ln w="12700">
            <a:miter lim="400000"/>
          </a:ln>
        </p:spPr>
      </p:pic>
      <p:pic>
        <p:nvPicPr>
          <p:cNvPr id="1116" name="histoBrightEq" descr="histoBrightEq"/>
          <p:cNvPicPr>
            <a:picLocks noChangeAspect="1"/>
          </p:cNvPicPr>
          <p:nvPr/>
        </p:nvPicPr>
        <p:blipFill>
          <a:blip r:embed="rId5">
            <a:extLst/>
          </a:blip>
          <a:stretch>
            <a:fillRect/>
          </a:stretch>
        </p:blipFill>
        <p:spPr>
          <a:xfrm>
            <a:off x="5472853" y="4551679"/>
            <a:ext cx="1962010" cy="1962010"/>
          </a:xfrm>
          <a:prstGeom prst="rect">
            <a:avLst/>
          </a:prstGeom>
          <a:ln w="12700">
            <a:miter lim="400000"/>
          </a:ln>
        </p:spPr>
      </p:pic>
      <p:pic>
        <p:nvPicPr>
          <p:cNvPr id="1117" name="histoLow" descr="histoLow"/>
          <p:cNvPicPr>
            <a:picLocks noChangeAspect="1"/>
          </p:cNvPicPr>
          <p:nvPr/>
        </p:nvPicPr>
        <p:blipFill>
          <a:blip r:embed="rId6">
            <a:extLst/>
          </a:blip>
          <a:stretch>
            <a:fillRect/>
          </a:stretch>
        </p:blipFill>
        <p:spPr>
          <a:xfrm>
            <a:off x="2560319" y="6664959"/>
            <a:ext cx="1962010" cy="1962010"/>
          </a:xfrm>
          <a:prstGeom prst="rect">
            <a:avLst/>
          </a:prstGeom>
          <a:ln w="12700">
            <a:miter lim="400000"/>
          </a:ln>
        </p:spPr>
      </p:pic>
      <p:pic>
        <p:nvPicPr>
          <p:cNvPr id="1118" name="histoLowEq" descr="histoLowEq"/>
          <p:cNvPicPr>
            <a:picLocks noChangeAspect="1"/>
          </p:cNvPicPr>
          <p:nvPr/>
        </p:nvPicPr>
        <p:blipFill>
          <a:blip r:embed="rId7">
            <a:extLst/>
          </a:blip>
          <a:stretch>
            <a:fillRect/>
          </a:stretch>
        </p:blipFill>
        <p:spPr>
          <a:xfrm>
            <a:off x="5486400" y="6664959"/>
            <a:ext cx="1962009" cy="1962010"/>
          </a:xfrm>
          <a:prstGeom prst="rect">
            <a:avLst/>
          </a:prstGeom>
          <a:ln w="12700">
            <a:miter lim="400000"/>
          </a:ln>
        </p:spPr>
      </p:pic>
      <p:pic>
        <p:nvPicPr>
          <p:cNvPr id="1119" name="histoHLowEq" descr="histoHLowEq"/>
          <p:cNvPicPr>
            <a:picLocks noChangeAspect="1"/>
          </p:cNvPicPr>
          <p:nvPr/>
        </p:nvPicPr>
        <p:blipFill>
          <a:blip r:embed="rId8">
            <a:extLst/>
          </a:blip>
          <a:stretch>
            <a:fillRect/>
          </a:stretch>
        </p:blipFill>
        <p:spPr>
          <a:xfrm>
            <a:off x="7789333" y="7098453"/>
            <a:ext cx="4084321" cy="1442721"/>
          </a:xfrm>
          <a:prstGeom prst="rect">
            <a:avLst/>
          </a:prstGeom>
          <a:ln w="12700">
            <a:miter lim="400000"/>
          </a:ln>
        </p:spPr>
      </p:pic>
      <p:pic>
        <p:nvPicPr>
          <p:cNvPr id="1120" name="histoHBrightEq" descr="histoHBrightEq"/>
          <p:cNvPicPr>
            <a:picLocks noChangeAspect="1"/>
          </p:cNvPicPr>
          <p:nvPr/>
        </p:nvPicPr>
        <p:blipFill>
          <a:blip r:embed="rId9">
            <a:extLst/>
          </a:blip>
          <a:stretch>
            <a:fillRect/>
          </a:stretch>
        </p:blipFill>
        <p:spPr>
          <a:xfrm>
            <a:off x="7775786" y="4795520"/>
            <a:ext cx="4161085" cy="1743005"/>
          </a:xfrm>
          <a:prstGeom prst="rect">
            <a:avLst/>
          </a:prstGeom>
          <a:ln w="12700">
            <a:miter lim="400000"/>
          </a:ln>
        </p:spPr>
      </p:pic>
      <p:pic>
        <p:nvPicPr>
          <p:cNvPr id="1121" name="histoHDarkEq" descr="histoHDarkEq"/>
          <p:cNvPicPr>
            <a:picLocks noChangeAspect="1"/>
          </p:cNvPicPr>
          <p:nvPr/>
        </p:nvPicPr>
        <p:blipFill>
          <a:blip r:embed="rId10">
            <a:extLst/>
          </a:blip>
          <a:stretch>
            <a:fillRect/>
          </a:stretch>
        </p:blipFill>
        <p:spPr>
          <a:xfrm>
            <a:off x="7775786" y="2695786"/>
            <a:ext cx="4222046" cy="1819770"/>
          </a:xfrm>
          <a:prstGeom prst="rect">
            <a:avLst/>
          </a:prstGeom>
          <a:ln w="12700">
            <a:miter lim="400000"/>
          </a:ln>
        </p:spPr>
      </p:pic>
      <p:sp>
        <p:nvSpPr>
          <p:cNvPr id="1122" name="Gonzalez-Woods"/>
          <p:cNvSpPr txBox="1"/>
          <p:nvPr/>
        </p:nvSpPr>
        <p:spPr>
          <a:xfrm>
            <a:off x="10938481" y="9017564"/>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5" name="2. Traitement de l’histogramme  Extra pour votre  culture personnelle"/>
          <p:cNvSpPr txBox="1"/>
          <p:nvPr/>
        </p:nvSpPr>
        <p:spPr>
          <a:xfrm>
            <a:off x="2589219" y="3734364"/>
            <a:ext cx="9110536" cy="33510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5600">
                <a:solidFill>
                  <a:srgbClr val="000000"/>
                </a:solidFill>
              </a:defRPr>
            </a:pPr>
            <a:r>
              <a:t>2. Traitement de l’histogramme</a:t>
            </a:r>
            <a:br/>
            <a:br/>
            <a:r>
              <a:t>Extra pour votre </a:t>
            </a:r>
            <a:br/>
            <a:r>
              <a:t>culture personnelle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36" name="Opérations arithmétiques…"/>
          <p:cNvSpPr txBox="1"/>
          <p:nvPr>
            <p:ph type="body" idx="1"/>
          </p:nvPr>
        </p:nvSpPr>
        <p:spPr>
          <a:prstGeom prst="rect">
            <a:avLst/>
          </a:prstGeom>
        </p:spPr>
        <p:txBody>
          <a:bodyPr/>
          <a:lstStyle/>
          <a:p>
            <a:pPr>
              <a:buAutoNum type="arabicPeriod" startAt="2"/>
            </a:pPr>
            <a:r>
              <a:t>Opérations arithmétiques</a:t>
            </a:r>
          </a:p>
          <a:p>
            <a:pPr lvl="2">
              <a:buBlip>
                <a:blip r:embed="rId3"/>
              </a:buBlip>
            </a:pPr>
            <a:r>
              <a:t>Exemple : Inversion des niveaux de gris</a:t>
            </a:r>
          </a:p>
        </p:txBody>
      </p:sp>
      <p:sp>
        <p:nvSpPr>
          <p:cNvPr id="137" name="Opérations ponctuelles"/>
          <p:cNvSpPr txBox="1"/>
          <p:nvPr>
            <p:ph type="title"/>
          </p:nvPr>
        </p:nvSpPr>
        <p:spPr>
          <a:prstGeom prst="rect">
            <a:avLst/>
          </a:prstGeom>
        </p:spPr>
        <p:txBody>
          <a:bodyPr/>
          <a:lstStyle/>
          <a:p>
            <a:pPr/>
            <a:r>
              <a:t>Opérations ponctuelles</a:t>
            </a:r>
          </a:p>
        </p:txBody>
      </p:sp>
      <p:sp>
        <p:nvSpPr>
          <p:cNvPr id="138"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 name="255 −"/>
          <p:cNvSpPr/>
          <p:nvPr/>
        </p:nvSpPr>
        <p:spPr>
          <a:xfrm>
            <a:off x="657860" y="5610893"/>
            <a:ext cx="10795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255 −</a:t>
            </a:r>
          </a:p>
        </p:txBody>
      </p:sp>
      <p:sp>
        <p:nvSpPr>
          <p:cNvPr id="140" name="="/>
          <p:cNvSpPr/>
          <p:nvPr/>
        </p:nvSpPr>
        <p:spPr>
          <a:xfrm>
            <a:off x="6710116" y="5610470"/>
            <a:ext cx="6350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a:t>
            </a:r>
          </a:p>
        </p:txBody>
      </p:sp>
      <p:grpSp>
        <p:nvGrpSpPr>
          <p:cNvPr id="143" name="Group"/>
          <p:cNvGrpSpPr/>
          <p:nvPr/>
        </p:nvGrpSpPr>
        <p:grpSpPr>
          <a:xfrm>
            <a:off x="1943100" y="3572283"/>
            <a:ext cx="4178300" cy="4962117"/>
            <a:chOff x="-63500" y="-88900"/>
            <a:chExt cx="4178300" cy="4962116"/>
          </a:xfrm>
        </p:grpSpPr>
        <p:pic>
          <p:nvPicPr>
            <p:cNvPr id="141" name="Fig0304(a)(breast_digital_Xray).tif" descr="Fig0304(a)(breast_digital_Xray).tif"/>
            <p:cNvPicPr>
              <a:picLocks noChangeAspect="0"/>
            </p:cNvPicPr>
            <p:nvPr/>
          </p:nvPicPr>
          <p:blipFill>
            <a:blip r:embed="rId4">
              <a:extLst/>
            </a:blip>
            <a:stretch>
              <a:fillRect/>
            </a:stretch>
          </p:blipFill>
          <p:spPr>
            <a:xfrm>
              <a:off x="-63500" y="-88900"/>
              <a:ext cx="4178300" cy="4962117"/>
            </a:xfrm>
            <a:prstGeom prst="rect">
              <a:avLst/>
            </a:prstGeom>
            <a:effectLst/>
          </p:spPr>
        </p:pic>
        <p:sp>
          <p:nvSpPr>
            <p:cNvPr id="142" name="I0(x, y)"/>
            <p:cNvSpPr txBox="1"/>
            <p:nvPr/>
          </p:nvSpPr>
          <p:spPr>
            <a:xfrm>
              <a:off x="240440" y="123939"/>
              <a:ext cx="90256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solidFill>
                    <a:srgbClr val="FFFFFF"/>
                  </a:solidFill>
                  <a:uFill>
                    <a:solidFill>
                      <a:srgbClr val="232323"/>
                    </a:solidFill>
                  </a:uFill>
                  <a:latin typeface="+mj-lt"/>
                  <a:ea typeface="+mj-ea"/>
                  <a:cs typeface="+mj-cs"/>
                  <a:sym typeface="Times Roman"/>
                </a:defRPr>
              </a:pPr>
              <a:r>
                <a:rPr i="1"/>
                <a:t>I</a:t>
              </a:r>
              <a:r>
                <a:rPr baseline="-31000"/>
                <a:t>0</a:t>
              </a:r>
              <a:r>
                <a:t>(</a:t>
              </a:r>
              <a:r>
                <a:rPr i="1"/>
                <a:t>x</a:t>
              </a:r>
              <a:r>
                <a:t>, </a:t>
              </a:r>
              <a:r>
                <a:rPr i="1"/>
                <a:t>y</a:t>
              </a:r>
              <a:r>
                <a:t>)</a:t>
              </a:r>
            </a:p>
          </p:txBody>
        </p:sp>
      </p:grpSp>
      <p:grpSp>
        <p:nvGrpSpPr>
          <p:cNvPr id="146" name="Group"/>
          <p:cNvGrpSpPr/>
          <p:nvPr/>
        </p:nvGrpSpPr>
        <p:grpSpPr>
          <a:xfrm>
            <a:off x="7934475" y="3568700"/>
            <a:ext cx="4181326" cy="4965700"/>
            <a:chOff x="-63499" y="-88899"/>
            <a:chExt cx="4181325" cy="4965700"/>
          </a:xfrm>
        </p:grpSpPr>
        <p:pic>
          <p:nvPicPr>
            <p:cNvPr id="144" name="droppedImage.tiff" descr="droppedImage.tiff"/>
            <p:cNvPicPr>
              <a:picLocks noChangeAspect="0"/>
            </p:cNvPicPr>
            <p:nvPr/>
          </p:nvPicPr>
          <p:blipFill>
            <a:blip r:embed="rId5">
              <a:extLst/>
            </a:blip>
            <a:stretch>
              <a:fillRect/>
            </a:stretch>
          </p:blipFill>
          <p:spPr>
            <a:xfrm>
              <a:off x="-63500" y="-88900"/>
              <a:ext cx="4181326" cy="4965701"/>
            </a:xfrm>
            <a:prstGeom prst="rect">
              <a:avLst/>
            </a:prstGeom>
            <a:effectLst/>
          </p:spPr>
        </p:pic>
        <p:sp>
          <p:nvSpPr>
            <p:cNvPr id="145" name="I(x, y)"/>
            <p:cNvSpPr txBox="1"/>
            <p:nvPr/>
          </p:nvSpPr>
          <p:spPr>
            <a:xfrm>
              <a:off x="71316" y="28983"/>
              <a:ext cx="80942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295400">
                <a:spcBef>
                  <a:spcPts val="500"/>
                </a:spcBef>
                <a:buClrTx/>
                <a:defRPr spc="100">
                  <a:uFill>
                    <a:solidFill>
                      <a:srgbClr val="232323"/>
                    </a:solidFill>
                  </a:uFill>
                  <a:latin typeface="+mj-lt"/>
                  <a:ea typeface="+mj-ea"/>
                  <a:cs typeface="+mj-cs"/>
                  <a:sym typeface="Times Roman"/>
                </a:defRPr>
              </a:pPr>
              <a:r>
                <a:rPr i="1"/>
                <a:t>I</a:t>
              </a:r>
              <a:r>
                <a:t>(</a:t>
              </a:r>
              <a:r>
                <a:rPr i="1"/>
                <a:t>x</a:t>
              </a:r>
              <a:r>
                <a:t>, </a:t>
              </a:r>
              <a:r>
                <a:rPr i="1"/>
                <a:t>y</a:t>
              </a:r>
              <a:r>
                <a:t>)</a:t>
              </a:r>
            </a:p>
          </p:txBody>
        </p:sp>
      </p:grpSp>
      <p:sp>
        <p:nvSpPr>
          <p:cNvPr id="147" name="I(x, y) = 255 − I0(x, y)"/>
          <p:cNvSpPr txBox="1"/>
          <p:nvPr/>
        </p:nvSpPr>
        <p:spPr>
          <a:xfrm>
            <a:off x="1197610" y="2845322"/>
            <a:ext cx="263348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295400">
              <a:spcBef>
                <a:spcPts val="500"/>
              </a:spcBef>
              <a:buClrTx/>
              <a:defRPr spc="100">
                <a:uFill>
                  <a:solidFill>
                    <a:srgbClr val="232323"/>
                  </a:solidFill>
                </a:uFill>
                <a:latin typeface="+mj-lt"/>
                <a:ea typeface="+mj-ea"/>
                <a:cs typeface="+mj-cs"/>
                <a:sym typeface="Times Roman"/>
              </a:defRPr>
            </a:pPr>
            <a:r>
              <a:rPr i="1"/>
              <a:t>I</a:t>
            </a:r>
            <a:r>
              <a:t>(</a:t>
            </a:r>
            <a:r>
              <a:rPr i="1"/>
              <a:t>x</a:t>
            </a:r>
            <a:r>
              <a:t>, </a:t>
            </a:r>
            <a:r>
              <a:rPr i="1"/>
              <a:t>y</a:t>
            </a:r>
            <a:r>
              <a:t>) = 255 − </a:t>
            </a:r>
            <a:r>
              <a:rPr i="1"/>
              <a:t>I</a:t>
            </a:r>
            <a:r>
              <a:rPr baseline="-31000"/>
              <a:t>0</a:t>
            </a:r>
            <a:r>
              <a:t>(</a:t>
            </a:r>
            <a:r>
              <a:rPr i="1"/>
              <a:t>x</a:t>
            </a:r>
            <a:r>
              <a:t>, </a:t>
            </a:r>
            <a:r>
              <a:rPr i="1"/>
              <a:t>y</a:t>
            </a:r>
            <a:r>
              <a:t>)</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8"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 </a:t>
            </a:r>
          </a:p>
        </p:txBody>
      </p:sp>
      <p:sp>
        <p:nvSpPr>
          <p:cNvPr id="1129" name="Transfert d’histogramme (histogram matching)…"/>
          <p:cNvSpPr txBox="1"/>
          <p:nvPr/>
        </p:nvSpPr>
        <p:spPr>
          <a:xfrm>
            <a:off x="1193912" y="1469813"/>
            <a:ext cx="10400281" cy="33302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800">
                <a:solidFill>
                  <a:srgbClr val="000000"/>
                </a:solidFill>
              </a:defRPr>
            </a:pPr>
            <a:r>
              <a:t>Transfert d’histogramme (</a:t>
            </a:r>
            <a:r>
              <a:rPr i="1"/>
              <a:t>histogram matching</a:t>
            </a:r>
            <a:r>
              <a:t>)</a:t>
            </a:r>
          </a:p>
          <a:p>
            <a:pPr defTabSz="1300480">
              <a:spcBef>
                <a:spcPts val="0"/>
              </a:spcBef>
              <a:buClrTx/>
              <a:defRPr sz="2800">
                <a:solidFill>
                  <a:srgbClr val="000000"/>
                </a:solidFill>
              </a:defRPr>
            </a:pPr>
          </a:p>
          <a:p>
            <a:pPr defTabSz="1300480">
              <a:spcBef>
                <a:spcPts val="0"/>
              </a:spcBef>
              <a:buClrTx/>
              <a:defRPr sz="2400">
                <a:solidFill>
                  <a:srgbClr val="000000"/>
                </a:solidFill>
              </a:defRPr>
            </a:pPr>
            <a:r>
              <a:t>Parfois, on souhaite que l’histogramme d</a:t>
            </a:r>
            <a:r>
              <a:t>’une image </a:t>
            </a:r>
            <a:r>
              <a:rPr i="1"/>
              <a:t>f(x,y)</a:t>
            </a:r>
            <a:r>
              <a:t> ait la même forme</a:t>
            </a:r>
          </a:p>
          <a:p>
            <a:pPr defTabSz="1300480">
              <a:spcBef>
                <a:spcPts val="0"/>
              </a:spcBef>
              <a:buClrTx/>
              <a:defRPr sz="2400">
                <a:solidFill>
                  <a:srgbClr val="000000"/>
                </a:solidFill>
              </a:defRPr>
            </a:pPr>
            <a:r>
              <a:t>que l’histogramme d’une seconde image </a:t>
            </a:r>
            <a:r>
              <a:rPr i="1"/>
              <a:t>h(x,y).</a:t>
            </a:r>
            <a:r>
              <a:t>  Pour ce faire, on a besoin d’une</a:t>
            </a:r>
          </a:p>
          <a:p>
            <a:pPr defTabSz="1300480">
              <a:spcBef>
                <a:spcPts val="0"/>
              </a:spcBef>
              <a:buClrTx/>
              <a:defRPr sz="2400">
                <a:solidFill>
                  <a:srgbClr val="000000"/>
                </a:solidFill>
              </a:defRPr>
            </a:pPr>
            <a:r>
              <a:t>fonction de transfert « </a:t>
            </a:r>
            <a:r>
              <a:rPr i="1"/>
              <a:t>R »</a:t>
            </a:r>
            <a:r>
              <a:t> de la forme :</a:t>
            </a:r>
          </a:p>
          <a:p>
            <a:pPr defTabSz="1300480">
              <a:spcBef>
                <a:spcPts val="0"/>
              </a:spcBef>
              <a:buClrTx/>
              <a:defRPr sz="1100">
                <a:solidFill>
                  <a:srgbClr val="000000"/>
                </a:solidFill>
              </a:defRPr>
            </a:pPr>
            <a:r>
              <a:t>  </a:t>
            </a:r>
          </a:p>
          <a:p>
            <a:pPr defTabSz="1300480">
              <a:spcBef>
                <a:spcPts val="0"/>
              </a:spcBef>
              <a:buClrTx/>
              <a:defRPr sz="2400">
                <a:solidFill>
                  <a:srgbClr val="000000"/>
                </a:solidFill>
              </a:defRPr>
            </a:pPr>
            <a:r>
              <a:t>		</a:t>
            </a:r>
            <a:r>
              <a:rPr i="1"/>
              <a:t>g(x,y) =  R(f(x,y),h(x,y))</a:t>
            </a:r>
            <a:endParaRPr i="1"/>
          </a:p>
          <a:p>
            <a:pPr defTabSz="1300480">
              <a:spcBef>
                <a:spcPts val="0"/>
              </a:spcBef>
              <a:buClrTx/>
              <a:defRPr sz="1200">
                <a:solidFill>
                  <a:srgbClr val="000000"/>
                </a:solidFill>
              </a:defRPr>
            </a:pPr>
            <a:r>
              <a:t>  </a:t>
            </a:r>
          </a:p>
          <a:p>
            <a:pPr defTabSz="1300480">
              <a:spcBef>
                <a:spcPts val="0"/>
              </a:spcBef>
              <a:buClrTx/>
              <a:defRPr sz="2400">
                <a:solidFill>
                  <a:srgbClr val="000000"/>
                </a:solidFill>
              </a:defRPr>
            </a:pPr>
            <a:r>
              <a:t>de sorte que </a:t>
            </a:r>
            <a:r>
              <a:rPr i="1"/>
              <a:t>g(x,y)</a:t>
            </a:r>
            <a:r>
              <a:t> possède le même contenu que </a:t>
            </a:r>
            <a:r>
              <a:rPr i="1"/>
              <a:t>f(x,y)</a:t>
            </a:r>
            <a:r>
              <a:t> mais avec l’histogramme de </a:t>
            </a:r>
          </a:p>
          <a:p>
            <a:pPr defTabSz="1300480">
              <a:spcBef>
                <a:spcPts val="0"/>
              </a:spcBef>
              <a:buClrTx/>
              <a:defRPr i="1" sz="2400">
                <a:solidFill>
                  <a:srgbClr val="000000"/>
                </a:solidFill>
              </a:defRPr>
            </a:pPr>
            <a:r>
              <a:t>h(x,y).</a:t>
            </a:r>
          </a:p>
        </p:txBody>
      </p:sp>
      <p:sp>
        <p:nvSpPr>
          <p:cNvPr id="1130" name="Gonzalez-Woods"/>
          <p:cNvSpPr txBox="1"/>
          <p:nvPr/>
        </p:nvSpPr>
        <p:spPr>
          <a:xfrm>
            <a:off x="11299725" y="-1"/>
            <a:ext cx="1536971" cy="3500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600">
                <a:solidFill>
                  <a:srgbClr val="000000"/>
                </a:solidFill>
              </a:defRPr>
            </a:lvl1pPr>
          </a:lstStyle>
          <a:p>
            <a:pPr/>
            <a:r>
              <a:t>Gonzalez-Woods</a:t>
            </a:r>
          </a:p>
        </p:txBody>
      </p:sp>
      <p:grpSp>
        <p:nvGrpSpPr>
          <p:cNvPr id="1158" name="Group"/>
          <p:cNvGrpSpPr/>
          <p:nvPr/>
        </p:nvGrpSpPr>
        <p:grpSpPr>
          <a:xfrm>
            <a:off x="259192" y="4711982"/>
            <a:ext cx="11892169" cy="4716498"/>
            <a:chOff x="0" y="0"/>
            <a:chExt cx="11892167" cy="4716497"/>
          </a:xfrm>
        </p:grpSpPr>
        <p:pic>
          <p:nvPicPr>
            <p:cNvPr id="1131" name="image.png" descr="image.png"/>
            <p:cNvPicPr>
              <a:picLocks noChangeAspect="1"/>
            </p:cNvPicPr>
            <p:nvPr/>
          </p:nvPicPr>
          <p:blipFill>
            <a:blip r:embed="rId2">
              <a:extLst/>
            </a:blip>
            <a:stretch>
              <a:fillRect/>
            </a:stretch>
          </p:blipFill>
          <p:spPr>
            <a:xfrm>
              <a:off x="10239474" y="562186"/>
              <a:ext cx="1564641" cy="2287130"/>
            </a:xfrm>
            <a:prstGeom prst="rect">
              <a:avLst/>
            </a:prstGeom>
            <a:ln w="12700" cap="flat">
              <a:noFill/>
              <a:miter lim="400000"/>
            </a:ln>
            <a:effectLst/>
          </p:spPr>
        </p:pic>
        <p:pic>
          <p:nvPicPr>
            <p:cNvPr id="1132" name="image.png" descr="image.png"/>
            <p:cNvPicPr>
              <a:picLocks noChangeAspect="1"/>
            </p:cNvPicPr>
            <p:nvPr/>
          </p:nvPicPr>
          <p:blipFill>
            <a:blip r:embed="rId3">
              <a:extLst/>
            </a:blip>
            <a:stretch>
              <a:fillRect/>
            </a:stretch>
          </p:blipFill>
          <p:spPr>
            <a:xfrm>
              <a:off x="2170176" y="512515"/>
              <a:ext cx="1670756" cy="2447432"/>
            </a:xfrm>
            <a:prstGeom prst="rect">
              <a:avLst/>
            </a:prstGeom>
            <a:ln w="12700" cap="flat">
              <a:noFill/>
              <a:miter lim="400000"/>
            </a:ln>
            <a:effectLst/>
          </p:spPr>
        </p:pic>
        <p:pic>
          <p:nvPicPr>
            <p:cNvPr id="1133" name="image.png" descr="image.png"/>
            <p:cNvPicPr>
              <a:picLocks noChangeAspect="1"/>
            </p:cNvPicPr>
            <p:nvPr/>
          </p:nvPicPr>
          <p:blipFill>
            <a:blip r:embed="rId4">
              <a:extLst/>
            </a:blip>
            <a:stretch>
              <a:fillRect/>
            </a:stretch>
          </p:blipFill>
          <p:spPr>
            <a:xfrm>
              <a:off x="4479882" y="505742"/>
              <a:ext cx="1253068" cy="2404534"/>
            </a:xfrm>
            <a:prstGeom prst="rect">
              <a:avLst/>
            </a:prstGeom>
            <a:ln w="12700" cap="flat">
              <a:noFill/>
              <a:miter lim="400000"/>
            </a:ln>
            <a:effectLst/>
          </p:spPr>
        </p:pic>
        <p:sp>
          <p:nvSpPr>
            <p:cNvPr id="1134" name="Exemple:"/>
            <p:cNvSpPr txBox="1"/>
            <p:nvPr/>
          </p:nvSpPr>
          <p:spPr>
            <a:xfrm>
              <a:off x="0" y="629920"/>
              <a:ext cx="1213418" cy="448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2200">
                  <a:solidFill>
                    <a:srgbClr val="000000"/>
                  </a:solidFill>
                </a:defRPr>
              </a:lvl1pPr>
            </a:lstStyle>
            <a:p>
              <a:pPr/>
              <a:r>
                <a:t>Exemple:</a:t>
              </a:r>
            </a:p>
          </p:txBody>
        </p:sp>
        <p:sp>
          <p:nvSpPr>
            <p:cNvPr id="1135" name="f(x,y)"/>
            <p:cNvSpPr txBox="1"/>
            <p:nvPr/>
          </p:nvSpPr>
          <p:spPr>
            <a:xfrm>
              <a:off x="2289386" y="74506"/>
              <a:ext cx="724332" cy="448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f(x,y)</a:t>
              </a:r>
            </a:p>
          </p:txBody>
        </p:sp>
        <p:sp>
          <p:nvSpPr>
            <p:cNvPr id="1136" name="h(x,y)"/>
            <p:cNvSpPr txBox="1"/>
            <p:nvPr/>
          </p:nvSpPr>
          <p:spPr>
            <a:xfrm>
              <a:off x="4930986" y="74506"/>
              <a:ext cx="786406" cy="448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h(x,y)</a:t>
              </a:r>
            </a:p>
          </p:txBody>
        </p:sp>
        <p:sp>
          <p:nvSpPr>
            <p:cNvPr id="1137" name="g(x,y)"/>
            <p:cNvSpPr txBox="1"/>
            <p:nvPr/>
          </p:nvSpPr>
          <p:spPr>
            <a:xfrm>
              <a:off x="10254826" y="0"/>
              <a:ext cx="844920" cy="460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400">
                  <a:solidFill>
                    <a:srgbClr val="000000"/>
                  </a:solidFill>
                </a:defRPr>
              </a:lvl1pPr>
            </a:lstStyle>
            <a:p>
              <a:pPr/>
              <a:r>
                <a:t>g(x,y)</a:t>
              </a:r>
            </a:p>
          </p:txBody>
        </p:sp>
        <p:grpSp>
          <p:nvGrpSpPr>
            <p:cNvPr id="1140" name="Group"/>
            <p:cNvGrpSpPr/>
            <p:nvPr/>
          </p:nvGrpSpPr>
          <p:grpSpPr>
            <a:xfrm>
              <a:off x="7354034" y="1262097"/>
              <a:ext cx="1110827" cy="894081"/>
              <a:chOff x="0" y="0"/>
              <a:chExt cx="1110826" cy="894079"/>
            </a:xfrm>
          </p:grpSpPr>
          <p:sp>
            <p:nvSpPr>
              <p:cNvPr id="1138" name="Oval"/>
              <p:cNvSpPr/>
              <p:nvPr/>
            </p:nvSpPr>
            <p:spPr>
              <a:xfrm>
                <a:off x="0" y="0"/>
                <a:ext cx="1110827" cy="894080"/>
              </a:xfrm>
              <a:prstGeom prst="ellipse">
                <a:avLst/>
              </a:prstGeom>
              <a:solidFill>
                <a:srgbClr val="00CC99"/>
              </a:solidFill>
              <a:ln w="12700" cap="flat">
                <a:solidFill>
                  <a:srgbClr val="000000"/>
                </a:solidFill>
                <a:prstDash val="solid"/>
                <a:round/>
              </a:ln>
              <a:effectLst/>
            </p:spPr>
            <p:txBody>
              <a:bodyPr wrap="square" lIns="65023" tIns="65023" rIns="65023" bIns="65023" numCol="1" anchor="ctr">
                <a:noAutofit/>
              </a:bodyPr>
              <a:lstStyle/>
              <a:p>
                <a:pPr algn="ctr" defTabSz="1300480">
                  <a:spcBef>
                    <a:spcPts val="0"/>
                  </a:spcBef>
                  <a:buClrTx/>
                  <a:defRPr i="1" sz="2200">
                    <a:solidFill>
                      <a:srgbClr val="000000"/>
                    </a:solidFill>
                  </a:defRPr>
                </a:pPr>
              </a:p>
            </p:txBody>
          </p:sp>
          <p:sp>
            <p:nvSpPr>
              <p:cNvPr id="1139" name="R(f,h)"/>
              <p:cNvSpPr txBox="1"/>
              <p:nvPr/>
            </p:nvSpPr>
            <p:spPr>
              <a:xfrm>
                <a:off x="162074" y="222850"/>
                <a:ext cx="786679" cy="448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ctr" defTabSz="1300480">
                  <a:spcBef>
                    <a:spcPts val="0"/>
                  </a:spcBef>
                  <a:buClrTx/>
                  <a:defRPr i="1" sz="2200">
                    <a:solidFill>
                      <a:srgbClr val="000000"/>
                    </a:solidFill>
                  </a:defRPr>
                </a:lvl1pPr>
              </a:lstStyle>
              <a:p>
                <a:pPr/>
                <a:r>
                  <a:t>R(f,h)</a:t>
                </a:r>
              </a:p>
            </p:txBody>
          </p:sp>
        </p:grpSp>
        <p:sp>
          <p:nvSpPr>
            <p:cNvPr id="1141" name="Line"/>
            <p:cNvSpPr/>
            <p:nvPr/>
          </p:nvSpPr>
          <p:spPr>
            <a:xfrm>
              <a:off x="5732949" y="1709137"/>
              <a:ext cx="1621085"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42" name="Line"/>
            <p:cNvSpPr/>
            <p:nvPr/>
          </p:nvSpPr>
          <p:spPr>
            <a:xfrm rot="16200000">
              <a:off x="4982235" y="179496"/>
              <a:ext cx="950532" cy="4903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5" y="0"/>
                  </a:moveTo>
                  <a:lnTo>
                    <a:pt x="0" y="0"/>
                  </a:lnTo>
                  <a:lnTo>
                    <a:pt x="0" y="21600"/>
                  </a:lnTo>
                  <a:lnTo>
                    <a:pt x="21600" y="21600"/>
                  </a:lnTo>
                </a:path>
              </a:pathLst>
            </a:cu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43" name="Line"/>
            <p:cNvSpPr/>
            <p:nvPr/>
          </p:nvSpPr>
          <p:spPr>
            <a:xfrm flipV="1">
              <a:off x="8464860" y="1706880"/>
              <a:ext cx="1774615" cy="2258"/>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grpSp>
          <p:nvGrpSpPr>
            <p:cNvPr id="1147" name="Group"/>
            <p:cNvGrpSpPr/>
            <p:nvPr/>
          </p:nvGrpSpPr>
          <p:grpSpPr>
            <a:xfrm>
              <a:off x="1745713" y="3540195"/>
              <a:ext cx="2126828" cy="1038579"/>
              <a:chOff x="0" y="0"/>
              <a:chExt cx="2126826" cy="1038577"/>
            </a:xfrm>
          </p:grpSpPr>
          <p:sp>
            <p:nvSpPr>
              <p:cNvPr id="1144" name="Line"/>
              <p:cNvSpPr/>
              <p:nvPr/>
            </p:nvSpPr>
            <p:spPr>
              <a:xfrm flipV="1">
                <a:off x="139922" y="-1"/>
                <a:ext cx="1" cy="1038579"/>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45" name="Line"/>
              <p:cNvSpPr/>
              <p:nvPr/>
            </p:nvSpPr>
            <p:spPr>
              <a:xfrm>
                <a:off x="0" y="972657"/>
                <a:ext cx="2126827"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46" name="Line"/>
              <p:cNvSpPr/>
              <p:nvPr/>
            </p:nvSpPr>
            <p:spPr>
              <a:xfrm>
                <a:off x="124375" y="115292"/>
                <a:ext cx="738483" cy="845258"/>
              </a:xfrm>
              <a:custGeom>
                <a:avLst/>
                <a:gdLst/>
                <a:ahLst/>
                <a:cxnLst>
                  <a:cxn ang="0">
                    <a:pos x="wd2" y="hd2"/>
                  </a:cxn>
                  <a:cxn ang="5400000">
                    <a:pos x="wd2" y="hd2"/>
                  </a:cxn>
                  <a:cxn ang="10800000">
                    <a:pos x="wd2" y="hd2"/>
                  </a:cxn>
                  <a:cxn ang="16200000">
                    <a:pos x="wd2" y="hd2"/>
                  </a:cxn>
                </a:cxnLst>
                <a:rect l="0" t="0" r="r" b="b"/>
                <a:pathLst>
                  <a:path w="21600" h="21106" fill="norm" stroke="1" extrusionOk="0">
                    <a:moveTo>
                      <a:pt x="0" y="21106"/>
                    </a:moveTo>
                    <a:cubicBezTo>
                      <a:pt x="1743" y="15668"/>
                      <a:pt x="3486" y="10255"/>
                      <a:pt x="4886" y="9421"/>
                    </a:cubicBezTo>
                    <a:cubicBezTo>
                      <a:pt x="6286" y="8586"/>
                      <a:pt x="7129" y="14707"/>
                      <a:pt x="8400" y="16098"/>
                    </a:cubicBezTo>
                    <a:cubicBezTo>
                      <a:pt x="9671" y="17489"/>
                      <a:pt x="10971" y="20448"/>
                      <a:pt x="12514" y="17767"/>
                    </a:cubicBezTo>
                    <a:cubicBezTo>
                      <a:pt x="14057" y="15086"/>
                      <a:pt x="16143" y="-494"/>
                      <a:pt x="17657" y="12"/>
                    </a:cubicBezTo>
                    <a:cubicBezTo>
                      <a:pt x="19171" y="518"/>
                      <a:pt x="20386" y="10660"/>
                      <a:pt x="21600" y="20802"/>
                    </a:cubicBezTo>
                  </a:path>
                </a:pathLst>
              </a:custGeom>
              <a:noFill/>
              <a:ln w="381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grpSp>
        <p:sp>
          <p:nvSpPr>
            <p:cNvPr id="1148" name="Line"/>
            <p:cNvSpPr/>
            <p:nvPr/>
          </p:nvSpPr>
          <p:spPr>
            <a:xfrm flipV="1">
              <a:off x="4601802" y="3686951"/>
              <a:ext cx="1" cy="862472"/>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49" name="Line"/>
            <p:cNvSpPr/>
            <p:nvPr/>
          </p:nvSpPr>
          <p:spPr>
            <a:xfrm>
              <a:off x="4495687" y="4495235"/>
              <a:ext cx="1598507"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50" name="Line"/>
            <p:cNvSpPr/>
            <p:nvPr/>
          </p:nvSpPr>
          <p:spPr>
            <a:xfrm>
              <a:off x="4624380" y="4032163"/>
              <a:ext cx="1282419" cy="424691"/>
            </a:xfrm>
            <a:custGeom>
              <a:avLst/>
              <a:gdLst/>
              <a:ahLst/>
              <a:cxnLst>
                <a:cxn ang="0">
                  <a:pos x="wd2" y="hd2"/>
                </a:cxn>
                <a:cxn ang="5400000">
                  <a:pos x="wd2" y="hd2"/>
                </a:cxn>
                <a:cxn ang="10800000">
                  <a:pos x="wd2" y="hd2"/>
                </a:cxn>
                <a:cxn ang="16200000">
                  <a:pos x="wd2" y="hd2"/>
                </a:cxn>
              </a:cxnLst>
              <a:rect l="0" t="0" r="r" b="b"/>
              <a:pathLst>
                <a:path w="21600" h="20836" fill="norm" stroke="1" extrusionOk="0">
                  <a:moveTo>
                    <a:pt x="0" y="20636"/>
                  </a:moveTo>
                  <a:cubicBezTo>
                    <a:pt x="1047" y="19334"/>
                    <a:pt x="2112" y="18032"/>
                    <a:pt x="3196" y="17431"/>
                  </a:cubicBezTo>
                  <a:cubicBezTo>
                    <a:pt x="4280" y="16830"/>
                    <a:pt x="5124" y="19634"/>
                    <a:pt x="6502" y="17030"/>
                  </a:cubicBezTo>
                  <a:cubicBezTo>
                    <a:pt x="7880" y="14426"/>
                    <a:pt x="9808" y="4244"/>
                    <a:pt x="11461" y="1807"/>
                  </a:cubicBezTo>
                  <a:cubicBezTo>
                    <a:pt x="13114" y="-630"/>
                    <a:pt x="14731" y="-764"/>
                    <a:pt x="16420" y="2408"/>
                  </a:cubicBezTo>
                  <a:cubicBezTo>
                    <a:pt x="18110" y="5579"/>
                    <a:pt x="19855" y="13191"/>
                    <a:pt x="21600" y="20836"/>
                  </a:cubicBezTo>
                </a:path>
              </a:pathLst>
            </a:custGeom>
            <a:noFill/>
            <a:ln w="254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51" name="P(f)"/>
            <p:cNvSpPr txBox="1"/>
            <p:nvPr/>
          </p:nvSpPr>
          <p:spPr>
            <a:xfrm>
              <a:off x="1388533" y="3108960"/>
              <a:ext cx="577129" cy="448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P(f)</a:t>
              </a:r>
            </a:p>
          </p:txBody>
        </p:sp>
        <p:sp>
          <p:nvSpPr>
            <p:cNvPr id="1152" name="P(h)"/>
            <p:cNvSpPr txBox="1"/>
            <p:nvPr/>
          </p:nvSpPr>
          <p:spPr>
            <a:xfrm>
              <a:off x="4219786" y="3149600"/>
              <a:ext cx="639203" cy="448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P(h)</a:t>
              </a:r>
            </a:p>
          </p:txBody>
        </p:sp>
        <p:sp>
          <p:nvSpPr>
            <p:cNvPr id="1153" name="P(g)"/>
            <p:cNvSpPr txBox="1"/>
            <p:nvPr/>
          </p:nvSpPr>
          <p:spPr>
            <a:xfrm>
              <a:off x="10193866" y="3203786"/>
              <a:ext cx="639203" cy="448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2200">
                  <a:solidFill>
                    <a:srgbClr val="000000"/>
                  </a:solidFill>
                </a:defRPr>
              </a:lvl1pPr>
            </a:lstStyle>
            <a:p>
              <a:pPr/>
              <a:r>
                <a:t>P(g)</a:t>
              </a:r>
            </a:p>
          </p:txBody>
        </p:sp>
        <p:sp>
          <p:nvSpPr>
            <p:cNvPr id="1154" name="Rectangle"/>
            <p:cNvSpPr/>
            <p:nvPr/>
          </p:nvSpPr>
          <p:spPr>
            <a:xfrm>
              <a:off x="11214834" y="4161084"/>
              <a:ext cx="623148" cy="555414"/>
            </a:xfrm>
            <a:prstGeom prst="rect">
              <a:avLst/>
            </a:prstGeom>
            <a:solidFill>
              <a:srgbClr val="FFFFFF"/>
            </a:solidFill>
            <a:ln w="12700" cap="flat">
              <a:noFill/>
              <a:miter lim="400000"/>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sp>
          <p:nvSpPr>
            <p:cNvPr id="1155" name="Line"/>
            <p:cNvSpPr/>
            <p:nvPr/>
          </p:nvSpPr>
          <p:spPr>
            <a:xfrm flipV="1">
              <a:off x="10399776" y="3714044"/>
              <a:ext cx="1" cy="862472"/>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56" name="Line"/>
            <p:cNvSpPr/>
            <p:nvPr/>
          </p:nvSpPr>
          <p:spPr>
            <a:xfrm>
              <a:off x="10293660" y="4522329"/>
              <a:ext cx="1598508"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57" name="Line"/>
            <p:cNvSpPr/>
            <p:nvPr/>
          </p:nvSpPr>
          <p:spPr>
            <a:xfrm>
              <a:off x="10435900" y="4045709"/>
              <a:ext cx="1282419" cy="424692"/>
            </a:xfrm>
            <a:custGeom>
              <a:avLst/>
              <a:gdLst/>
              <a:ahLst/>
              <a:cxnLst>
                <a:cxn ang="0">
                  <a:pos x="wd2" y="hd2"/>
                </a:cxn>
                <a:cxn ang="5400000">
                  <a:pos x="wd2" y="hd2"/>
                </a:cxn>
                <a:cxn ang="10800000">
                  <a:pos x="wd2" y="hd2"/>
                </a:cxn>
                <a:cxn ang="16200000">
                  <a:pos x="wd2" y="hd2"/>
                </a:cxn>
              </a:cxnLst>
              <a:rect l="0" t="0" r="r" b="b"/>
              <a:pathLst>
                <a:path w="21600" h="20836" fill="norm" stroke="1" extrusionOk="0">
                  <a:moveTo>
                    <a:pt x="0" y="20636"/>
                  </a:moveTo>
                  <a:cubicBezTo>
                    <a:pt x="1047" y="19334"/>
                    <a:pt x="2112" y="18032"/>
                    <a:pt x="3196" y="17431"/>
                  </a:cubicBezTo>
                  <a:cubicBezTo>
                    <a:pt x="4280" y="16830"/>
                    <a:pt x="5124" y="19634"/>
                    <a:pt x="6502" y="17030"/>
                  </a:cubicBezTo>
                  <a:cubicBezTo>
                    <a:pt x="7880" y="14426"/>
                    <a:pt x="9808" y="4244"/>
                    <a:pt x="11461" y="1807"/>
                  </a:cubicBezTo>
                  <a:cubicBezTo>
                    <a:pt x="13114" y="-630"/>
                    <a:pt x="14731" y="-764"/>
                    <a:pt x="16420" y="2408"/>
                  </a:cubicBezTo>
                  <a:cubicBezTo>
                    <a:pt x="18110" y="5579"/>
                    <a:pt x="19855" y="13191"/>
                    <a:pt x="21600" y="20836"/>
                  </a:cubicBezTo>
                </a:path>
              </a:pathLst>
            </a:custGeom>
            <a:noFill/>
            <a:ln w="254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8"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1"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162" name="Transfert d’histogramme (histogram matching)"/>
          <p:cNvSpPr txBox="1"/>
          <p:nvPr/>
        </p:nvSpPr>
        <p:spPr>
          <a:xfrm>
            <a:off x="1193912" y="1469813"/>
            <a:ext cx="6855567"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800">
                <a:solidFill>
                  <a:srgbClr val="000000"/>
                </a:solidFill>
              </a:defRPr>
            </a:pPr>
            <a:r>
              <a:t>Transfert d’histogramme (</a:t>
            </a:r>
            <a:r>
              <a:rPr i="1"/>
              <a:t>histogram matching)</a:t>
            </a:r>
          </a:p>
        </p:txBody>
      </p:sp>
      <p:sp>
        <p:nvSpPr>
          <p:cNvPr id="1163" name="P(f(x,y))"/>
          <p:cNvSpPr txBox="1"/>
          <p:nvPr/>
        </p:nvSpPr>
        <p:spPr>
          <a:xfrm>
            <a:off x="554961" y="3061546"/>
            <a:ext cx="91047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i="1" sz="1800">
                <a:solidFill>
                  <a:srgbClr val="000000"/>
                </a:solidFill>
              </a:defRPr>
            </a:lvl1pPr>
          </a:lstStyle>
          <a:p>
            <a:pPr/>
            <a:r>
              <a:t>P(f(x,y))</a:t>
            </a:r>
          </a:p>
        </p:txBody>
      </p:sp>
      <p:sp>
        <p:nvSpPr>
          <p:cNvPr id="1164" name="Line"/>
          <p:cNvSpPr/>
          <p:nvPr/>
        </p:nvSpPr>
        <p:spPr>
          <a:xfrm flipV="1">
            <a:off x="1639146" y="3237653"/>
            <a:ext cx="1" cy="1743005"/>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165" name="Line"/>
          <p:cNvSpPr/>
          <p:nvPr/>
        </p:nvSpPr>
        <p:spPr>
          <a:xfrm>
            <a:off x="1435946" y="4870026"/>
            <a:ext cx="3088641" cy="1"/>
          </a:xfrm>
          <a:prstGeom prst="line">
            <a:avLst/>
          </a:prstGeom>
          <a:ln w="12700">
            <a:solidFill>
              <a:srgbClr val="000000"/>
            </a:solidFill>
            <a:tailEnd type="triangle"/>
          </a:ln>
        </p:spPr>
        <p:txBody>
          <a:bodyPr lIns="65023" tIns="65023" rIns="65023" bIns="65023"/>
          <a:lstStyle/>
          <a:p>
            <a:pPr defTabSz="1300480">
              <a:spcBef>
                <a:spcPts val="0"/>
              </a:spcBef>
              <a:buClrTx/>
              <a:defRPr sz="3400">
                <a:solidFill>
                  <a:srgbClr val="000000"/>
                </a:solidFill>
              </a:defRPr>
            </a:pPr>
          </a:p>
        </p:txBody>
      </p:sp>
      <p:sp>
        <p:nvSpPr>
          <p:cNvPr id="1166" name="Line"/>
          <p:cNvSpPr/>
          <p:nvPr/>
        </p:nvSpPr>
        <p:spPr>
          <a:xfrm>
            <a:off x="1616568" y="3431144"/>
            <a:ext cx="1072446" cy="1418563"/>
          </a:xfrm>
          <a:custGeom>
            <a:avLst/>
            <a:gdLst/>
            <a:ahLst/>
            <a:cxnLst>
              <a:cxn ang="0">
                <a:pos x="wd2" y="hd2"/>
              </a:cxn>
              <a:cxn ang="5400000">
                <a:pos x="wd2" y="hd2"/>
              </a:cxn>
              <a:cxn ang="10800000">
                <a:pos x="wd2" y="hd2"/>
              </a:cxn>
              <a:cxn ang="16200000">
                <a:pos x="wd2" y="hd2"/>
              </a:cxn>
            </a:cxnLst>
            <a:rect l="0" t="0" r="r" b="b"/>
            <a:pathLst>
              <a:path w="21600" h="21106" fill="norm" stroke="1" extrusionOk="0">
                <a:moveTo>
                  <a:pt x="0" y="21106"/>
                </a:moveTo>
                <a:cubicBezTo>
                  <a:pt x="1743" y="15668"/>
                  <a:pt x="3486" y="10255"/>
                  <a:pt x="4886" y="9421"/>
                </a:cubicBezTo>
                <a:cubicBezTo>
                  <a:pt x="6286" y="8586"/>
                  <a:pt x="7129" y="14707"/>
                  <a:pt x="8400" y="16098"/>
                </a:cubicBezTo>
                <a:cubicBezTo>
                  <a:pt x="9671" y="17489"/>
                  <a:pt x="10971" y="20448"/>
                  <a:pt x="12514" y="17767"/>
                </a:cubicBezTo>
                <a:cubicBezTo>
                  <a:pt x="14057" y="15086"/>
                  <a:pt x="16143" y="-494"/>
                  <a:pt x="17657" y="12"/>
                </a:cubicBezTo>
                <a:cubicBezTo>
                  <a:pt x="19171" y="518"/>
                  <a:pt x="20386" y="10660"/>
                  <a:pt x="21600" y="20802"/>
                </a:cubicBezTo>
              </a:path>
            </a:pathLst>
          </a:custGeom>
          <a:ln w="381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167" name="1"/>
          <p:cNvSpPr txBox="1"/>
          <p:nvPr/>
        </p:nvSpPr>
        <p:spPr>
          <a:xfrm>
            <a:off x="4183210" y="4847449"/>
            <a:ext cx="2570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grpSp>
        <p:nvGrpSpPr>
          <p:cNvPr id="1180" name="Group"/>
          <p:cNvGrpSpPr/>
          <p:nvPr/>
        </p:nvGrpSpPr>
        <p:grpSpPr>
          <a:xfrm>
            <a:off x="487228" y="2205848"/>
            <a:ext cx="5130801" cy="7095068"/>
            <a:chOff x="0" y="0"/>
            <a:chExt cx="5130800" cy="7095066"/>
          </a:xfrm>
        </p:grpSpPr>
        <p:sp>
          <p:nvSpPr>
            <p:cNvPr id="1168" name="Histogramme normalisé…"/>
            <p:cNvSpPr/>
            <p:nvPr/>
          </p:nvSpPr>
          <p:spPr>
            <a:xfrm>
              <a:off x="253142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1300480">
                <a:spcBef>
                  <a:spcPts val="0"/>
                </a:spcBef>
                <a:buClrTx/>
                <a:defRPr sz="2400">
                  <a:solidFill>
                    <a:srgbClr val="000000"/>
                  </a:solidFill>
                </a:defRPr>
              </a:pPr>
              <a:r>
                <a:t>Histogramme normalisé</a:t>
              </a:r>
            </a:p>
            <a:p>
              <a:pPr algn="ctr" defTabSz="1300480">
                <a:spcBef>
                  <a:spcPts val="0"/>
                </a:spcBef>
                <a:buClrTx/>
                <a:defRPr sz="2400">
                  <a:solidFill>
                    <a:srgbClr val="000000"/>
                  </a:solidFill>
                </a:defRPr>
              </a:pPr>
              <a:r>
                <a:t>des niveaux de gris de f(x,y)</a:t>
              </a:r>
            </a:p>
          </p:txBody>
        </p:sp>
        <p:grpSp>
          <p:nvGrpSpPr>
            <p:cNvPr id="1179" name="Group"/>
            <p:cNvGrpSpPr/>
            <p:nvPr/>
          </p:nvGrpSpPr>
          <p:grpSpPr>
            <a:xfrm>
              <a:off x="0" y="2962204"/>
              <a:ext cx="5130800" cy="4132863"/>
              <a:chOff x="0" y="0"/>
              <a:chExt cx="5130800" cy="4132862"/>
            </a:xfrm>
          </p:grpSpPr>
          <p:sp>
            <p:nvSpPr>
              <p:cNvPr id="1169" name="Line"/>
              <p:cNvSpPr/>
              <p:nvPr/>
            </p:nvSpPr>
            <p:spPr>
              <a:xfrm flipV="1">
                <a:off x="1172238" y="1372728"/>
                <a:ext cx="1" cy="1603024"/>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70" name="Line"/>
              <p:cNvSpPr/>
              <p:nvPr/>
            </p:nvSpPr>
            <p:spPr>
              <a:xfrm>
                <a:off x="971296" y="2871893"/>
                <a:ext cx="3063805"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71" name="P(T(f(x,y)))"/>
              <p:cNvSpPr/>
              <p:nvPr/>
            </p:nvSpPr>
            <p:spPr>
              <a:xfrm>
                <a:off x="0" y="1036319"/>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P(T(f(x,y)))</a:t>
                </a:r>
              </a:p>
            </p:txBody>
          </p:sp>
          <p:sp>
            <p:nvSpPr>
              <p:cNvPr id="1172" name="s"/>
              <p:cNvSpPr/>
              <p:nvPr/>
            </p:nvSpPr>
            <p:spPr>
              <a:xfrm>
                <a:off x="3860800" y="286286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s</a:t>
                </a:r>
              </a:p>
            </p:txBody>
          </p:sp>
          <p:sp>
            <p:nvSpPr>
              <p:cNvPr id="1173" name="Line"/>
              <p:cNvSpPr/>
              <p:nvPr/>
            </p:nvSpPr>
            <p:spPr>
              <a:xfrm>
                <a:off x="1172238" y="1991360"/>
                <a:ext cx="2567094" cy="1"/>
              </a:xfrm>
              <a:prstGeom prst="line">
                <a:avLst/>
              </a:prstGeom>
              <a:noFill/>
              <a:ln w="381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74" name="Line"/>
              <p:cNvSpPr/>
              <p:nvPr/>
            </p:nvSpPr>
            <p:spPr>
              <a:xfrm>
                <a:off x="3730300" y="1973297"/>
                <a:ext cx="1" cy="909886"/>
              </a:xfrm>
              <a:prstGeom prst="line">
                <a:avLst/>
              </a:prstGeom>
              <a:noFill/>
              <a:ln w="12700" cap="flat">
                <a:solidFill>
                  <a:srgbClr val="000000"/>
                </a:solidFill>
                <a:prstDash val="dash"/>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75" name="1"/>
              <p:cNvSpPr/>
              <p:nvPr/>
            </p:nvSpPr>
            <p:spPr>
              <a:xfrm>
                <a:off x="3644053" y="283576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1</a:t>
                </a:r>
              </a:p>
            </p:txBody>
          </p:sp>
          <p:sp>
            <p:nvSpPr>
              <p:cNvPr id="1176" name="Arrow"/>
              <p:cNvSpPr/>
              <p:nvPr/>
            </p:nvSpPr>
            <p:spPr>
              <a:xfrm rot="5400000">
                <a:off x="1727651" y="365760"/>
                <a:ext cx="1070188" cy="338667"/>
              </a:xfrm>
              <a:prstGeom prst="rightArrow">
                <a:avLst>
                  <a:gd name="adj1" fmla="val 43963"/>
                  <a:gd name="adj2" fmla="val 65555"/>
                </a:avLst>
              </a:prstGeom>
              <a:solidFill>
                <a:srgbClr val="CCCCFF"/>
              </a:solidFill>
              <a:ln w="12700" cap="flat">
                <a:solidFill>
                  <a:srgbClr val="000000"/>
                </a:solidFill>
                <a:prstDash val="solid"/>
                <a:round/>
              </a:ln>
              <a:effectLst/>
            </p:spPr>
            <p:txBody>
              <a:bodyPr wrap="square" lIns="65023" tIns="65023" rIns="65023" bIns="65023" numCol="1" anchor="ctr">
                <a:noAutofit/>
              </a:bodyPr>
              <a:lstStyle/>
              <a:p>
                <a:pPr algn="ctr" defTabSz="1300480">
                  <a:spcBef>
                    <a:spcPts val="0"/>
                  </a:spcBef>
                  <a:buClrTx/>
                  <a:defRPr sz="2200">
                    <a:solidFill>
                      <a:srgbClr val="000000"/>
                    </a:solidFill>
                  </a:defRPr>
                </a:pPr>
              </a:p>
            </p:txBody>
          </p:sp>
          <p:sp>
            <p:nvSpPr>
              <p:cNvPr id="1177" name="T(f(x,y))"/>
              <p:cNvSpPr/>
              <p:nvPr/>
            </p:nvSpPr>
            <p:spPr>
              <a:xfrm>
                <a:off x="1099537" y="15578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T(f(x,y))</a:t>
                </a:r>
              </a:p>
            </p:txBody>
          </p:sp>
          <p:sp>
            <p:nvSpPr>
              <p:cNvPr id="1178" name="Égalisation…"/>
              <p:cNvSpPr/>
              <p:nvPr/>
            </p:nvSpPr>
            <p:spPr>
              <a:xfrm>
                <a:off x="3185047" y="13546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1300480">
                  <a:spcBef>
                    <a:spcPts val="0"/>
                  </a:spcBef>
                  <a:buClrTx/>
                  <a:defRPr sz="1600">
                    <a:solidFill>
                      <a:srgbClr val="000000"/>
                    </a:solidFill>
                  </a:defRPr>
                </a:pPr>
                <a:r>
                  <a:t>Égalisation</a:t>
                </a:r>
              </a:p>
              <a:p>
                <a:pPr algn="ctr" defTabSz="1300480">
                  <a:spcBef>
                    <a:spcPts val="0"/>
                  </a:spcBef>
                  <a:buClrTx/>
                  <a:defRPr sz="1600">
                    <a:solidFill>
                      <a:srgbClr val="000000"/>
                    </a:solidFill>
                  </a:defRPr>
                </a:pPr>
                <a:r>
                  <a:t>d’histogramme</a:t>
                </a:r>
              </a:p>
            </p:txBody>
          </p:sp>
        </p:grpSp>
      </p:grpSp>
      <p:sp>
        <p:nvSpPr>
          <p:cNvPr id="1181" name="Arrow"/>
          <p:cNvSpPr/>
          <p:nvPr/>
        </p:nvSpPr>
        <p:spPr>
          <a:xfrm>
            <a:off x="5574453" y="7592907"/>
            <a:ext cx="1463041" cy="325121"/>
          </a:xfrm>
          <a:prstGeom prst="rightArrow">
            <a:avLst>
              <a:gd name="adj1" fmla="val 43963"/>
              <a:gd name="adj2" fmla="val 93354"/>
            </a:avLst>
          </a:prstGeom>
          <a:solidFill>
            <a:srgbClr val="CCCCFF"/>
          </a:solidFill>
          <a:ln w="12700">
            <a:solidFill>
              <a:srgbClr val="000000"/>
            </a:solidFill>
          </a:ln>
        </p:spPr>
        <p:txBody>
          <a:bodyPr lIns="65023" tIns="65023" rIns="65023" bIns="65023" anchor="ctr"/>
          <a:lstStyle/>
          <a:p>
            <a:pPr algn="ctr" defTabSz="1300480">
              <a:spcBef>
                <a:spcPts val="0"/>
              </a:spcBef>
              <a:buClrTx/>
              <a:defRPr sz="2200">
                <a:solidFill>
                  <a:srgbClr val="000000"/>
                </a:solidFill>
              </a:defRPr>
            </a:pPr>
          </a:p>
        </p:txBody>
      </p:sp>
      <p:grpSp>
        <p:nvGrpSpPr>
          <p:cNvPr id="1194" name="Group"/>
          <p:cNvGrpSpPr/>
          <p:nvPr/>
        </p:nvGrpSpPr>
        <p:grpSpPr>
          <a:xfrm>
            <a:off x="7206374" y="2165208"/>
            <a:ext cx="5130801" cy="7257628"/>
            <a:chOff x="0" y="0"/>
            <a:chExt cx="5130800" cy="7257626"/>
          </a:xfrm>
        </p:grpSpPr>
        <p:sp>
          <p:nvSpPr>
            <p:cNvPr id="1182" name="Histogramme normalisé…"/>
            <p:cNvSpPr/>
            <p:nvPr/>
          </p:nvSpPr>
          <p:spPr>
            <a:xfrm>
              <a:off x="2761713"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1300480">
                <a:spcBef>
                  <a:spcPts val="0"/>
                </a:spcBef>
                <a:buClrTx/>
                <a:defRPr sz="2400">
                  <a:solidFill>
                    <a:srgbClr val="000000"/>
                  </a:solidFill>
                </a:defRPr>
              </a:pPr>
              <a:r>
                <a:t>Histogramme normalisé</a:t>
              </a:r>
            </a:p>
            <a:p>
              <a:pPr algn="ctr" defTabSz="1300480">
                <a:spcBef>
                  <a:spcPts val="0"/>
                </a:spcBef>
                <a:buClrTx/>
                <a:defRPr sz="2400">
                  <a:solidFill>
                    <a:srgbClr val="000000"/>
                  </a:solidFill>
                </a:defRPr>
              </a:pPr>
              <a:r>
                <a:t>des niveaux de gris de h(x,y)</a:t>
              </a:r>
            </a:p>
          </p:txBody>
        </p:sp>
        <p:grpSp>
          <p:nvGrpSpPr>
            <p:cNvPr id="1193" name="Group"/>
            <p:cNvGrpSpPr/>
            <p:nvPr/>
          </p:nvGrpSpPr>
          <p:grpSpPr>
            <a:xfrm>
              <a:off x="0" y="3138311"/>
              <a:ext cx="5130800" cy="4119316"/>
              <a:chOff x="0" y="0"/>
              <a:chExt cx="5130800" cy="4119315"/>
            </a:xfrm>
          </p:grpSpPr>
          <p:sp>
            <p:nvSpPr>
              <p:cNvPr id="1183" name="Arrow"/>
              <p:cNvSpPr/>
              <p:nvPr/>
            </p:nvSpPr>
            <p:spPr>
              <a:xfrm rot="5400000">
                <a:off x="1680238" y="250613"/>
                <a:ext cx="894081" cy="392854"/>
              </a:xfrm>
              <a:prstGeom prst="rightArrow">
                <a:avLst>
                  <a:gd name="adj1" fmla="val 43963"/>
                  <a:gd name="adj2" fmla="val 47214"/>
                </a:avLst>
              </a:prstGeom>
              <a:solidFill>
                <a:srgbClr val="CCCCFF"/>
              </a:solidFill>
              <a:ln w="12700" cap="flat">
                <a:solidFill>
                  <a:srgbClr val="000000"/>
                </a:solidFill>
                <a:prstDash val="solid"/>
                <a:round/>
              </a:ln>
              <a:effectLst/>
            </p:spPr>
            <p:txBody>
              <a:bodyPr wrap="square" lIns="65023" tIns="65023" rIns="65023" bIns="65023" numCol="1" anchor="ctr">
                <a:noAutofit/>
              </a:bodyPr>
              <a:lstStyle/>
              <a:p>
                <a:pPr algn="ctr" defTabSz="1300480">
                  <a:spcBef>
                    <a:spcPts val="0"/>
                  </a:spcBef>
                  <a:buClrTx/>
                  <a:defRPr sz="2200">
                    <a:solidFill>
                      <a:srgbClr val="000000"/>
                    </a:solidFill>
                  </a:defRPr>
                </a:pPr>
              </a:p>
            </p:txBody>
          </p:sp>
          <p:sp>
            <p:nvSpPr>
              <p:cNvPr id="1184" name="Line"/>
              <p:cNvSpPr/>
              <p:nvPr/>
            </p:nvSpPr>
            <p:spPr>
              <a:xfrm flipV="1">
                <a:off x="1172238" y="1359182"/>
                <a:ext cx="1" cy="1603023"/>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85" name="Line"/>
              <p:cNvSpPr/>
              <p:nvPr/>
            </p:nvSpPr>
            <p:spPr>
              <a:xfrm>
                <a:off x="971296" y="2858346"/>
                <a:ext cx="3063805"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86" name="P(G(h(x,y)))"/>
              <p:cNvSpPr/>
              <p:nvPr/>
            </p:nvSpPr>
            <p:spPr>
              <a:xfrm>
                <a:off x="0" y="1022773"/>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P(G(h(x,y)))</a:t>
                </a:r>
              </a:p>
            </p:txBody>
          </p:sp>
          <p:sp>
            <p:nvSpPr>
              <p:cNvPr id="1187" name="s"/>
              <p:cNvSpPr/>
              <p:nvPr/>
            </p:nvSpPr>
            <p:spPr>
              <a:xfrm>
                <a:off x="3860800" y="284931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s</a:t>
                </a:r>
              </a:p>
            </p:txBody>
          </p:sp>
          <p:sp>
            <p:nvSpPr>
              <p:cNvPr id="1188" name="Line"/>
              <p:cNvSpPr/>
              <p:nvPr/>
            </p:nvSpPr>
            <p:spPr>
              <a:xfrm>
                <a:off x="1172238" y="1977813"/>
                <a:ext cx="2567094" cy="1"/>
              </a:xfrm>
              <a:prstGeom prst="line">
                <a:avLst/>
              </a:prstGeom>
              <a:noFill/>
              <a:ln w="381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89" name="Line"/>
              <p:cNvSpPr/>
              <p:nvPr/>
            </p:nvSpPr>
            <p:spPr>
              <a:xfrm>
                <a:off x="3730300" y="1959751"/>
                <a:ext cx="1" cy="909885"/>
              </a:xfrm>
              <a:prstGeom prst="line">
                <a:avLst/>
              </a:prstGeom>
              <a:noFill/>
              <a:ln w="12700" cap="flat">
                <a:solidFill>
                  <a:srgbClr val="000000"/>
                </a:solidFill>
                <a:prstDash val="dash"/>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190" name="1"/>
              <p:cNvSpPr/>
              <p:nvPr/>
            </p:nvSpPr>
            <p:spPr>
              <a:xfrm>
                <a:off x="3644053" y="28222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1</a:t>
                </a:r>
              </a:p>
            </p:txBody>
          </p:sp>
          <p:sp>
            <p:nvSpPr>
              <p:cNvPr id="1191" name="G(h(x,y))"/>
              <p:cNvSpPr/>
              <p:nvPr/>
            </p:nvSpPr>
            <p:spPr>
              <a:xfrm>
                <a:off x="1031804" y="1151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G(h(x,y))</a:t>
                </a:r>
              </a:p>
            </p:txBody>
          </p:sp>
          <p:sp>
            <p:nvSpPr>
              <p:cNvPr id="1192" name="Égalisation…"/>
              <p:cNvSpPr/>
              <p:nvPr/>
            </p:nvSpPr>
            <p:spPr>
              <a:xfrm>
                <a:off x="2968300" y="10837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1300480">
                  <a:spcBef>
                    <a:spcPts val="0"/>
                  </a:spcBef>
                  <a:buClrTx/>
                  <a:defRPr sz="1600">
                    <a:solidFill>
                      <a:srgbClr val="000000"/>
                    </a:solidFill>
                  </a:defRPr>
                </a:pPr>
                <a:r>
                  <a:t>Égalisation</a:t>
                </a:r>
              </a:p>
              <a:p>
                <a:pPr algn="ctr" defTabSz="1300480">
                  <a:spcBef>
                    <a:spcPts val="0"/>
                  </a:spcBef>
                  <a:buClrTx/>
                  <a:defRPr sz="1600">
                    <a:solidFill>
                      <a:srgbClr val="000000"/>
                    </a:solidFill>
                  </a:defRPr>
                </a:pPr>
                <a:r>
                  <a:t>d’histogramme</a:t>
                </a:r>
              </a:p>
            </p:txBody>
          </p:sp>
        </p:grpSp>
      </p:grpSp>
      <p:grpSp>
        <p:nvGrpSpPr>
          <p:cNvPr id="1202" name="Group"/>
          <p:cNvGrpSpPr/>
          <p:nvPr/>
        </p:nvGrpSpPr>
        <p:grpSpPr>
          <a:xfrm>
            <a:off x="11582399" y="4754609"/>
            <a:ext cx="2034937" cy="2641872"/>
            <a:chOff x="0" y="0"/>
            <a:chExt cx="2034935" cy="2641871"/>
          </a:xfrm>
        </p:grpSpPr>
        <p:sp>
          <p:nvSpPr>
            <p:cNvPr id="1195" name="-1"/>
            <p:cNvSpPr/>
            <p:nvPr/>
          </p:nvSpPr>
          <p:spPr>
            <a:xfrm>
              <a:off x="764935" y="109755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-1</a:t>
              </a:r>
            </a:p>
          </p:txBody>
        </p:sp>
        <p:grpSp>
          <p:nvGrpSpPr>
            <p:cNvPr id="1201" name="Group"/>
            <p:cNvGrpSpPr/>
            <p:nvPr/>
          </p:nvGrpSpPr>
          <p:grpSpPr>
            <a:xfrm>
              <a:off x="-1" y="-1"/>
              <a:ext cx="1804643" cy="2641872"/>
              <a:chOff x="0" y="0"/>
              <a:chExt cx="1804641" cy="2641871"/>
            </a:xfrm>
          </p:grpSpPr>
          <p:sp>
            <p:nvSpPr>
              <p:cNvPr id="1196" name="G"/>
              <p:cNvSpPr/>
              <p:nvPr/>
            </p:nvSpPr>
            <p:spPr>
              <a:xfrm>
                <a:off x="534641" y="121947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G</a:t>
                </a:r>
              </a:p>
            </p:txBody>
          </p:sp>
          <p:grpSp>
            <p:nvGrpSpPr>
              <p:cNvPr id="1200" name="Group"/>
              <p:cNvGrpSpPr/>
              <p:nvPr/>
            </p:nvGrpSpPr>
            <p:grpSpPr>
              <a:xfrm>
                <a:off x="-1" y="-1"/>
                <a:ext cx="393698" cy="2641872"/>
                <a:chOff x="0" y="0"/>
                <a:chExt cx="393696" cy="2641871"/>
              </a:xfrm>
            </p:grpSpPr>
            <p:sp>
              <p:nvSpPr>
                <p:cNvPr id="1197" name="Shape"/>
                <p:cNvSpPr/>
                <p:nvPr/>
              </p:nvSpPr>
              <p:spPr>
                <a:xfrm flipH="1" rot="10800000">
                  <a:off x="0" y="-1"/>
                  <a:ext cx="392854" cy="2641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3454"/>
                        <a:pt x="21600" y="7714"/>
                      </a:cubicBezTo>
                      <a:lnTo>
                        <a:pt x="21600" y="12122"/>
                      </a:lnTo>
                      <a:cubicBezTo>
                        <a:pt x="21600" y="15392"/>
                        <a:pt x="15830" y="18306"/>
                        <a:pt x="7200" y="19396"/>
                      </a:cubicBezTo>
                      <a:lnTo>
                        <a:pt x="7200" y="21600"/>
                      </a:lnTo>
                      <a:lnTo>
                        <a:pt x="0" y="17633"/>
                      </a:lnTo>
                      <a:lnTo>
                        <a:pt x="7200" y="12784"/>
                      </a:lnTo>
                      <a:lnTo>
                        <a:pt x="7200" y="14987"/>
                      </a:lnTo>
                      <a:cubicBezTo>
                        <a:pt x="13710" y="14165"/>
                        <a:pt x="18727" y="12282"/>
                        <a:pt x="20700" y="9918"/>
                      </a:cubicBezTo>
                      <a:lnTo>
                        <a:pt x="20700" y="9918"/>
                      </a:lnTo>
                      <a:cubicBezTo>
                        <a:pt x="17970" y="6649"/>
                        <a:pt x="9552" y="4408"/>
                        <a:pt x="0" y="4408"/>
                      </a:cubicBezTo>
                      <a:close/>
                    </a:path>
                  </a:pathLst>
                </a:custGeom>
                <a:solidFill>
                  <a:srgbClr val="FFFF00"/>
                </a:solidFill>
                <a:ln w="12700" cap="flat">
                  <a:solidFill>
                    <a:srgbClr val="000000"/>
                  </a:solidFill>
                  <a:prstDash val="solid"/>
                  <a:round/>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sp>
              <p:nvSpPr>
                <p:cNvPr id="1198" name="Shape"/>
                <p:cNvSpPr/>
                <p:nvPr/>
              </p:nvSpPr>
              <p:spPr>
                <a:xfrm flipH="1" rot="10800000">
                  <a:off x="0" y="1159188"/>
                  <a:ext cx="392854" cy="1482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6154"/>
                        <a:pt x="21600" y="13745"/>
                      </a:cubicBezTo>
                      <a:lnTo>
                        <a:pt x="21600" y="21600"/>
                      </a:lnTo>
                      <a:cubicBezTo>
                        <a:pt x="21600" y="14009"/>
                        <a:pt x="11929" y="7855"/>
                        <a:pt x="0" y="7855"/>
                      </a:cubicBezTo>
                      <a:close/>
                    </a:path>
                  </a:pathLst>
                </a:custGeom>
                <a:solidFill>
                  <a:srgbClr val="CCCC00"/>
                </a:solidFill>
                <a:ln w="12700" cap="flat">
                  <a:noFill/>
                  <a:miter lim="400000"/>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sp>
              <p:nvSpPr>
                <p:cNvPr id="1199" name="Line"/>
                <p:cNvSpPr/>
                <p:nvPr/>
              </p:nvSpPr>
              <p:spPr>
                <a:xfrm flipH="1" rot="10800000">
                  <a:off x="375634" y="1159188"/>
                  <a:ext cx="18063" cy="269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4285"/>
                        <a:pt x="14324" y="7010"/>
                        <a:pt x="0" y="0"/>
                      </a:cubicBezTo>
                    </a:path>
                  </a:pathLst>
                </a:custGeom>
                <a:noFill/>
                <a:ln w="12700" cap="flat">
                  <a:solidFill>
                    <a:srgbClr val="000000"/>
                  </a:solidFill>
                  <a:prstDash val="solid"/>
                  <a:round/>
                </a:ln>
                <a:effectLst/>
              </p:spPr>
              <p:txBody>
                <a:bodyPr wrap="square" lIns="65023" tIns="65023" rIns="65023" bIns="65023" numCol="1" anchor="ctr">
                  <a:noAutofit/>
                </a:bodyPr>
                <a:lstStyle/>
                <a:p>
                  <a:pPr defTabSz="1300480">
                    <a:spcBef>
                      <a:spcPts val="0"/>
                    </a:spcBef>
                    <a:buClrTx/>
                    <a:defRPr sz="3400">
                      <a:solidFill>
                        <a:srgbClr val="000000"/>
                      </a:solidFill>
                    </a:defRPr>
                  </a:pPr>
                </a:p>
              </p:txBody>
            </p:sp>
          </p:grpSp>
        </p:grpSp>
      </p:grpSp>
      <p:grpSp>
        <p:nvGrpSpPr>
          <p:cNvPr id="1208" name="Group"/>
          <p:cNvGrpSpPr/>
          <p:nvPr/>
        </p:nvGrpSpPr>
        <p:grpSpPr>
          <a:xfrm>
            <a:off x="7287655" y="3183466"/>
            <a:ext cx="4898250" cy="3055903"/>
            <a:chOff x="0" y="0"/>
            <a:chExt cx="4898249" cy="3055902"/>
          </a:xfrm>
        </p:grpSpPr>
        <p:sp>
          <p:nvSpPr>
            <p:cNvPr id="1203" name="P(h(x,y))"/>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i="1" sz="1800">
                  <a:solidFill>
                    <a:srgbClr val="000000"/>
                  </a:solidFill>
                </a:defRPr>
              </a:lvl1pPr>
            </a:lstStyle>
            <a:p>
              <a:pPr/>
              <a:r>
                <a:t>P(h(x,y))</a:t>
              </a:r>
            </a:p>
          </p:txBody>
        </p:sp>
        <p:sp>
          <p:nvSpPr>
            <p:cNvPr id="1204" name="Line"/>
            <p:cNvSpPr/>
            <p:nvPr/>
          </p:nvSpPr>
          <p:spPr>
            <a:xfrm flipV="1">
              <a:off x="1084184" y="176106"/>
              <a:ext cx="1" cy="1743006"/>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205" name="Line"/>
            <p:cNvSpPr/>
            <p:nvPr/>
          </p:nvSpPr>
          <p:spPr>
            <a:xfrm>
              <a:off x="880984" y="1808480"/>
              <a:ext cx="3088642" cy="1"/>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sp>
          <p:nvSpPr>
            <p:cNvPr id="1206" name="1"/>
            <p:cNvSpPr/>
            <p:nvPr/>
          </p:nvSpPr>
          <p:spPr>
            <a:xfrm>
              <a:off x="3628249" y="178590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1800">
                  <a:solidFill>
                    <a:srgbClr val="000000"/>
                  </a:solidFill>
                </a:defRPr>
              </a:lvl1pPr>
            </a:lstStyle>
            <a:p>
              <a:pPr/>
              <a:r>
                <a:t>1</a:t>
              </a:r>
            </a:p>
          </p:txBody>
        </p:sp>
        <p:sp>
          <p:nvSpPr>
            <p:cNvPr id="1207" name="Line"/>
            <p:cNvSpPr/>
            <p:nvPr/>
          </p:nvSpPr>
          <p:spPr>
            <a:xfrm>
              <a:off x="1077411" y="812381"/>
              <a:ext cx="2609992" cy="973522"/>
            </a:xfrm>
            <a:custGeom>
              <a:avLst/>
              <a:gdLst/>
              <a:ahLst/>
              <a:cxnLst>
                <a:cxn ang="0">
                  <a:pos x="wd2" y="hd2"/>
                </a:cxn>
                <a:cxn ang="5400000">
                  <a:pos x="wd2" y="hd2"/>
                </a:cxn>
                <a:cxn ang="10800000">
                  <a:pos x="wd2" y="hd2"/>
                </a:cxn>
                <a:cxn ang="16200000">
                  <a:pos x="wd2" y="hd2"/>
                </a:cxn>
              </a:cxnLst>
              <a:rect l="0" t="0" r="r" b="b"/>
              <a:pathLst>
                <a:path w="21600" h="20836" fill="norm" stroke="1" extrusionOk="0">
                  <a:moveTo>
                    <a:pt x="0" y="20636"/>
                  </a:moveTo>
                  <a:cubicBezTo>
                    <a:pt x="1047" y="19334"/>
                    <a:pt x="2112" y="18032"/>
                    <a:pt x="3196" y="17431"/>
                  </a:cubicBezTo>
                  <a:cubicBezTo>
                    <a:pt x="4280" y="16830"/>
                    <a:pt x="5124" y="19634"/>
                    <a:pt x="6502" y="17030"/>
                  </a:cubicBezTo>
                  <a:cubicBezTo>
                    <a:pt x="7880" y="14426"/>
                    <a:pt x="9808" y="4244"/>
                    <a:pt x="11461" y="1807"/>
                  </a:cubicBezTo>
                  <a:cubicBezTo>
                    <a:pt x="13114" y="-630"/>
                    <a:pt x="14731" y="-764"/>
                    <a:pt x="16420" y="2408"/>
                  </a:cubicBezTo>
                  <a:cubicBezTo>
                    <a:pt x="18110" y="5579"/>
                    <a:pt x="19855" y="13191"/>
                    <a:pt x="21600" y="20836"/>
                  </a:cubicBezTo>
                </a:path>
              </a:pathLst>
            </a:custGeom>
            <a:noFill/>
            <a:ln w="25400" cap="flat">
              <a:solidFill>
                <a:srgbClr val="000000"/>
              </a:solidFill>
              <a:prstDash val="solid"/>
              <a:round/>
            </a:ln>
            <a:effectLst/>
          </p:spPr>
          <p:txBody>
            <a:bodyPr wrap="square" lIns="65023" tIns="65023" rIns="65023" bIns="65023" numCol="1" anchor="t">
              <a:noAutofit/>
            </a:bodyPr>
            <a:lstStyle/>
            <a:p>
              <a:pPr defTabSz="1300480">
                <a:spcBef>
                  <a:spcPts val="0"/>
                </a:spcBef>
                <a:buClrTx/>
                <a:defRPr sz="3400">
                  <a:solidFill>
                    <a:srgbClr val="000000"/>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1" grpId="3"/>
      <p:bldP build="whole" bldLvl="1" animBg="1" rev="0" advAuto="0" spid="1180" grpId="1"/>
      <p:bldP build="whole" bldLvl="1" animBg="1" rev="0" advAuto="0" spid="1194" grpId="2"/>
      <p:bldP build="whole" bldLvl="1" animBg="1" rev="0" advAuto="0" spid="1202" grpId="4"/>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1" name="Traitement de l’histogramme"/>
          <p:cNvSpPr txBox="1"/>
          <p:nvPr>
            <p:ph type="title" idx="4294967295"/>
          </p:nvPr>
        </p:nvSpPr>
        <p:spPr>
          <a:xfrm>
            <a:off x="460586" y="338666"/>
            <a:ext cx="11054081"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Traitement de l’histogramme</a:t>
            </a:r>
          </a:p>
        </p:txBody>
      </p:sp>
      <p:sp>
        <p:nvSpPr>
          <p:cNvPr id="1212" name="Transfert d’histogramme (histogram matching)"/>
          <p:cNvSpPr txBox="1"/>
          <p:nvPr/>
        </p:nvSpPr>
        <p:spPr>
          <a:xfrm>
            <a:off x="1193912" y="1469813"/>
            <a:ext cx="6855567" cy="5213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800">
                <a:solidFill>
                  <a:srgbClr val="000000"/>
                </a:solidFill>
              </a:defRPr>
            </a:pPr>
            <a:r>
              <a:t>Transfert d’histogramme (</a:t>
            </a:r>
            <a:r>
              <a:rPr i="1"/>
              <a:t>histogram matching)</a:t>
            </a:r>
          </a:p>
        </p:txBody>
      </p:sp>
      <p:sp>
        <p:nvSpPr>
          <p:cNvPr id="1213" name="Rectangle"/>
          <p:cNvSpPr/>
          <p:nvPr/>
        </p:nvSpPr>
        <p:spPr>
          <a:xfrm>
            <a:off x="1571413" y="3820159"/>
            <a:ext cx="3348285" cy="2926081"/>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1214" name="0"/>
          <p:cNvSpPr txBox="1"/>
          <p:nvPr/>
        </p:nvSpPr>
        <p:spPr>
          <a:xfrm>
            <a:off x="1510001" y="6746240"/>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15" name="1"/>
          <p:cNvSpPr txBox="1"/>
          <p:nvPr/>
        </p:nvSpPr>
        <p:spPr>
          <a:xfrm>
            <a:off x="4639281" y="6624319"/>
            <a:ext cx="3713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16" name="0"/>
          <p:cNvSpPr txBox="1"/>
          <p:nvPr/>
        </p:nvSpPr>
        <p:spPr>
          <a:xfrm>
            <a:off x="1279708" y="644821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17" name="1"/>
          <p:cNvSpPr txBox="1"/>
          <p:nvPr/>
        </p:nvSpPr>
        <p:spPr>
          <a:xfrm>
            <a:off x="1103601" y="3535679"/>
            <a:ext cx="42849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18" name="T(f(x,y))…"/>
          <p:cNvSpPr txBox="1"/>
          <p:nvPr/>
        </p:nvSpPr>
        <p:spPr>
          <a:xfrm>
            <a:off x="1796992" y="2971235"/>
            <a:ext cx="2935509" cy="7934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i="1" sz="2800">
                <a:solidFill>
                  <a:srgbClr val="000000"/>
                </a:solidFill>
              </a:defRPr>
            </a:pPr>
            <a:r>
              <a:t>T(f(x,y)) </a:t>
            </a:r>
          </a:p>
          <a:p>
            <a:pPr algn="ctr" defTabSz="1300480">
              <a:spcBef>
                <a:spcPts val="0"/>
              </a:spcBef>
              <a:buClrTx/>
              <a:defRPr sz="1800">
                <a:solidFill>
                  <a:srgbClr val="000000"/>
                </a:solidFill>
              </a:defRPr>
            </a:pPr>
            <a:r>
              <a:t>(fonction cumulative de </a:t>
            </a:r>
            <a:r>
              <a:rPr i="1"/>
              <a:t>f(x,y))</a:t>
            </a:r>
          </a:p>
        </p:txBody>
      </p:sp>
      <p:sp>
        <p:nvSpPr>
          <p:cNvPr id="1219" name="Line"/>
          <p:cNvSpPr/>
          <p:nvPr/>
        </p:nvSpPr>
        <p:spPr>
          <a:xfrm>
            <a:off x="4199466" y="3833706"/>
            <a:ext cx="704428" cy="1"/>
          </a:xfrm>
          <a:prstGeom prst="line">
            <a:avLst/>
          </a:pr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20" name="Rectangle"/>
          <p:cNvSpPr/>
          <p:nvPr/>
        </p:nvSpPr>
        <p:spPr>
          <a:xfrm>
            <a:off x="7017173" y="3820159"/>
            <a:ext cx="3348285" cy="2926081"/>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1221" name="0"/>
          <p:cNvSpPr txBox="1"/>
          <p:nvPr/>
        </p:nvSpPr>
        <p:spPr>
          <a:xfrm>
            <a:off x="6955762" y="6746240"/>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22" name="1"/>
          <p:cNvSpPr txBox="1"/>
          <p:nvPr/>
        </p:nvSpPr>
        <p:spPr>
          <a:xfrm>
            <a:off x="9936028" y="6759786"/>
            <a:ext cx="3713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23" name="0"/>
          <p:cNvSpPr txBox="1"/>
          <p:nvPr/>
        </p:nvSpPr>
        <p:spPr>
          <a:xfrm>
            <a:off x="6725468" y="6448213"/>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24" name="1"/>
          <p:cNvSpPr txBox="1"/>
          <p:nvPr/>
        </p:nvSpPr>
        <p:spPr>
          <a:xfrm>
            <a:off x="6400348" y="3752426"/>
            <a:ext cx="42849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25" name="Line"/>
          <p:cNvSpPr/>
          <p:nvPr/>
        </p:nvSpPr>
        <p:spPr>
          <a:xfrm>
            <a:off x="9645226" y="3833706"/>
            <a:ext cx="704428" cy="1"/>
          </a:xfrm>
          <a:prstGeom prst="line">
            <a:avLst/>
          </a:pr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26" name="Line"/>
          <p:cNvSpPr/>
          <p:nvPr/>
        </p:nvSpPr>
        <p:spPr>
          <a:xfrm>
            <a:off x="7017173" y="3829037"/>
            <a:ext cx="2695788" cy="2903657"/>
          </a:xfrm>
          <a:custGeom>
            <a:avLst/>
            <a:gdLst/>
            <a:ahLst/>
            <a:cxnLst>
              <a:cxn ang="0">
                <a:pos x="wd2" y="hd2"/>
              </a:cxn>
              <a:cxn ang="5400000">
                <a:pos x="wd2" y="hd2"/>
              </a:cxn>
              <a:cxn ang="10800000">
                <a:pos x="wd2" y="hd2"/>
              </a:cxn>
              <a:cxn ang="16200000">
                <a:pos x="wd2" y="hd2"/>
              </a:cxn>
            </a:cxnLst>
            <a:rect l="0" t="0" r="r" b="b"/>
            <a:pathLst>
              <a:path w="21600" h="21189" fill="norm" stroke="1" extrusionOk="0">
                <a:moveTo>
                  <a:pt x="0" y="21189"/>
                </a:moveTo>
                <a:cubicBezTo>
                  <a:pt x="822" y="17515"/>
                  <a:pt x="1663" y="13841"/>
                  <a:pt x="3838" y="11897"/>
                </a:cubicBezTo>
                <a:cubicBezTo>
                  <a:pt x="6012" y="9952"/>
                  <a:pt x="10562" y="11320"/>
                  <a:pt x="13048" y="9524"/>
                </a:cubicBezTo>
                <a:cubicBezTo>
                  <a:pt x="15533" y="7728"/>
                  <a:pt x="17324" y="2654"/>
                  <a:pt x="18749" y="1121"/>
                </a:cubicBezTo>
                <a:cubicBezTo>
                  <a:pt x="20175" y="-411"/>
                  <a:pt x="20887" y="-49"/>
                  <a:pt x="21600" y="330"/>
                </a:cubicBezTo>
              </a:path>
            </a:pathLst>
          </a:cu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27" name="Rectangle"/>
          <p:cNvSpPr/>
          <p:nvPr/>
        </p:nvSpPr>
        <p:spPr>
          <a:xfrm>
            <a:off x="9536853" y="3860800"/>
            <a:ext cx="474134" cy="216747"/>
          </a:xfrm>
          <a:prstGeom prst="rect">
            <a:avLst/>
          </a:prstGeom>
          <a:solidFill>
            <a:srgbClr val="FFFFFF"/>
          </a:solidFill>
          <a:ln w="12700">
            <a:miter lim="400000"/>
          </a:ln>
        </p:spPr>
        <p:txBody>
          <a:bodyPr lIns="65023" tIns="65023" rIns="65023" bIns="65023" anchor="ctr"/>
          <a:lstStyle/>
          <a:p>
            <a:pPr defTabSz="1300480">
              <a:spcBef>
                <a:spcPts val="0"/>
              </a:spcBef>
              <a:buClrTx/>
              <a:defRPr sz="3400">
                <a:solidFill>
                  <a:srgbClr val="000000"/>
                </a:solidFill>
              </a:defRPr>
            </a:pPr>
          </a:p>
        </p:txBody>
      </p:sp>
      <p:sp>
        <p:nvSpPr>
          <p:cNvPr id="1228" name="Line"/>
          <p:cNvSpPr/>
          <p:nvPr/>
        </p:nvSpPr>
        <p:spPr>
          <a:xfrm>
            <a:off x="1557866" y="3833706"/>
            <a:ext cx="2628054" cy="2912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827" y="21433"/>
                  <a:pt x="11654" y="21265"/>
                  <a:pt x="14697" y="18586"/>
                </a:cubicBezTo>
                <a:cubicBezTo>
                  <a:pt x="17740" y="15907"/>
                  <a:pt x="17109" y="8623"/>
                  <a:pt x="18260" y="5526"/>
                </a:cubicBezTo>
                <a:cubicBezTo>
                  <a:pt x="19410" y="2428"/>
                  <a:pt x="20505" y="1206"/>
                  <a:pt x="21600" y="0"/>
                </a:cubicBezTo>
              </a:path>
            </a:pathLst>
          </a:cu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29" name="G(h(x,y))…"/>
          <p:cNvSpPr txBox="1"/>
          <p:nvPr/>
        </p:nvSpPr>
        <p:spPr>
          <a:xfrm>
            <a:off x="7218488" y="2930595"/>
            <a:ext cx="2986296" cy="7934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i="1" sz="2800">
                <a:solidFill>
                  <a:srgbClr val="000000"/>
                </a:solidFill>
              </a:defRPr>
            </a:pPr>
            <a:r>
              <a:t>G(h(x,y)) </a:t>
            </a:r>
          </a:p>
          <a:p>
            <a:pPr algn="ctr" defTabSz="1300480">
              <a:spcBef>
                <a:spcPts val="0"/>
              </a:spcBef>
              <a:buClrTx/>
              <a:defRPr sz="1800">
                <a:solidFill>
                  <a:srgbClr val="000000"/>
                </a:solidFill>
              </a:defRPr>
            </a:pPr>
            <a:r>
              <a:t>(fonction cumulative de </a:t>
            </a:r>
            <a:r>
              <a:rPr i="1"/>
              <a:t>h(x,y))</a:t>
            </a:r>
          </a:p>
        </p:txBody>
      </p:sp>
      <p:sp>
        <p:nvSpPr>
          <p:cNvPr id="1230" name="a"/>
          <p:cNvSpPr txBox="1"/>
          <p:nvPr/>
        </p:nvSpPr>
        <p:spPr>
          <a:xfrm>
            <a:off x="3510393" y="6624319"/>
            <a:ext cx="27803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a:t>
            </a:r>
          </a:p>
        </p:txBody>
      </p:sp>
      <p:sp>
        <p:nvSpPr>
          <p:cNvPr id="1231" name="Line"/>
          <p:cNvSpPr/>
          <p:nvPr/>
        </p:nvSpPr>
        <p:spPr>
          <a:xfrm flipV="1">
            <a:off x="3630506" y="5621866"/>
            <a:ext cx="27094" cy="1124375"/>
          </a:xfrm>
          <a:prstGeom prst="line">
            <a:avLst/>
          </a:prstGeom>
          <a:ln w="381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32" name="Line"/>
          <p:cNvSpPr/>
          <p:nvPr/>
        </p:nvSpPr>
        <p:spPr>
          <a:xfrm flipH="1">
            <a:off x="1571413" y="5650766"/>
            <a:ext cx="2059094" cy="1"/>
          </a:xfrm>
          <a:prstGeom prst="line">
            <a:avLst/>
          </a:prstGeom>
          <a:ln w="381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33" name="T(a)"/>
          <p:cNvSpPr txBox="1"/>
          <p:nvPr/>
        </p:nvSpPr>
        <p:spPr>
          <a:xfrm>
            <a:off x="855246" y="5405120"/>
            <a:ext cx="66721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T(a)</a:t>
            </a:r>
          </a:p>
        </p:txBody>
      </p:sp>
      <p:sp>
        <p:nvSpPr>
          <p:cNvPr id="1234" name="Line"/>
          <p:cNvSpPr/>
          <p:nvPr/>
        </p:nvSpPr>
        <p:spPr>
          <a:xfrm>
            <a:off x="7437120" y="5581226"/>
            <a:ext cx="1" cy="1192108"/>
          </a:xfrm>
          <a:prstGeom prst="line">
            <a:avLst/>
          </a:prstGeom>
          <a:ln w="381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35" name="Line"/>
          <p:cNvSpPr/>
          <p:nvPr/>
        </p:nvSpPr>
        <p:spPr>
          <a:xfrm>
            <a:off x="7044266" y="5540586"/>
            <a:ext cx="338668" cy="13548"/>
          </a:xfrm>
          <a:prstGeom prst="line">
            <a:avLst/>
          </a:prstGeom>
          <a:ln w="381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36" name="T(a)"/>
          <p:cNvSpPr txBox="1"/>
          <p:nvPr/>
        </p:nvSpPr>
        <p:spPr>
          <a:xfrm>
            <a:off x="6151993" y="5229013"/>
            <a:ext cx="66721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T(a)</a:t>
            </a:r>
          </a:p>
        </p:txBody>
      </p:sp>
      <p:sp>
        <p:nvSpPr>
          <p:cNvPr id="1237" name="g"/>
          <p:cNvSpPr txBox="1"/>
          <p:nvPr/>
        </p:nvSpPr>
        <p:spPr>
          <a:xfrm>
            <a:off x="7371192" y="6773333"/>
            <a:ext cx="29514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g</a:t>
            </a:r>
          </a:p>
        </p:txBody>
      </p:sp>
      <p:sp>
        <p:nvSpPr>
          <p:cNvPr id="1238" name="G"/>
          <p:cNvSpPr txBox="1"/>
          <p:nvPr/>
        </p:nvSpPr>
        <p:spPr>
          <a:xfrm>
            <a:off x="7565362" y="5825066"/>
            <a:ext cx="307836"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G</a:t>
            </a:r>
          </a:p>
        </p:txBody>
      </p:sp>
      <p:sp>
        <p:nvSpPr>
          <p:cNvPr id="1239" name="-1"/>
          <p:cNvSpPr txBox="1"/>
          <p:nvPr/>
        </p:nvSpPr>
        <p:spPr>
          <a:xfrm>
            <a:off x="7795655" y="5703146"/>
            <a:ext cx="333174"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2" name="Algorithme du transfert d’histogramme"/>
          <p:cNvSpPr txBox="1"/>
          <p:nvPr>
            <p:ph type="title" idx="4294967295"/>
          </p:nvPr>
        </p:nvSpPr>
        <p:spPr>
          <a:xfrm>
            <a:off x="474133" y="-1"/>
            <a:ext cx="11054081" cy="1625602"/>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Algorithme du transfert d’histogramme</a:t>
            </a:r>
          </a:p>
        </p:txBody>
      </p:sp>
      <p:sp>
        <p:nvSpPr>
          <p:cNvPr id="1243" name="Rectangle"/>
          <p:cNvSpPr/>
          <p:nvPr/>
        </p:nvSpPr>
        <p:spPr>
          <a:xfrm>
            <a:off x="2865119" y="2747715"/>
            <a:ext cx="2506135" cy="2072641"/>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1244" name="0"/>
          <p:cNvSpPr txBox="1"/>
          <p:nvPr/>
        </p:nvSpPr>
        <p:spPr>
          <a:xfrm>
            <a:off x="2835317" y="4820355"/>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45" name="1"/>
          <p:cNvSpPr txBox="1"/>
          <p:nvPr/>
        </p:nvSpPr>
        <p:spPr>
          <a:xfrm>
            <a:off x="5176632" y="4732302"/>
            <a:ext cx="3713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46" name="0"/>
          <p:cNvSpPr txBox="1"/>
          <p:nvPr/>
        </p:nvSpPr>
        <p:spPr>
          <a:xfrm>
            <a:off x="2663726" y="4608124"/>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47" name="1"/>
          <p:cNvSpPr txBox="1"/>
          <p:nvPr/>
        </p:nvSpPr>
        <p:spPr>
          <a:xfrm>
            <a:off x="2530517" y="2546773"/>
            <a:ext cx="42849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48" name="T(f(x,y))…"/>
          <p:cNvSpPr txBox="1"/>
          <p:nvPr/>
        </p:nvSpPr>
        <p:spPr>
          <a:xfrm>
            <a:off x="2663979" y="1930400"/>
            <a:ext cx="2935509" cy="71723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i="1" sz="2200">
                <a:solidFill>
                  <a:srgbClr val="000000"/>
                </a:solidFill>
              </a:defRPr>
            </a:pPr>
            <a:r>
              <a:t>T(f(x,y))</a:t>
            </a:r>
            <a:r>
              <a:rPr i="0"/>
              <a:t> </a:t>
            </a:r>
          </a:p>
          <a:p>
            <a:pPr algn="ctr" defTabSz="1300480">
              <a:spcBef>
                <a:spcPts val="0"/>
              </a:spcBef>
              <a:buClrTx/>
              <a:defRPr sz="1800">
                <a:solidFill>
                  <a:srgbClr val="000000"/>
                </a:solidFill>
              </a:defRPr>
            </a:pPr>
            <a:r>
              <a:t>(fonction cumulative de </a:t>
            </a:r>
            <a:r>
              <a:rPr i="1"/>
              <a:t>f(x,y))</a:t>
            </a:r>
          </a:p>
        </p:txBody>
      </p:sp>
      <p:sp>
        <p:nvSpPr>
          <p:cNvPr id="1249" name="Line"/>
          <p:cNvSpPr/>
          <p:nvPr/>
        </p:nvSpPr>
        <p:spPr>
          <a:xfrm>
            <a:off x="4831644" y="2756746"/>
            <a:ext cx="526063" cy="1"/>
          </a:xfrm>
          <a:prstGeom prst="line">
            <a:avLst/>
          </a:pr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50" name="Rectangle"/>
          <p:cNvSpPr/>
          <p:nvPr/>
        </p:nvSpPr>
        <p:spPr>
          <a:xfrm>
            <a:off x="6940408" y="2747715"/>
            <a:ext cx="2506135" cy="2072641"/>
          </a:xfrm>
          <a:prstGeom prst="rect">
            <a:avLst/>
          </a:prstGeom>
          <a:ln w="127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1251" name="0"/>
          <p:cNvSpPr txBox="1"/>
          <p:nvPr/>
        </p:nvSpPr>
        <p:spPr>
          <a:xfrm>
            <a:off x="6910606" y="4820355"/>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52" name="1"/>
          <p:cNvSpPr txBox="1"/>
          <p:nvPr/>
        </p:nvSpPr>
        <p:spPr>
          <a:xfrm>
            <a:off x="9141290" y="4829386"/>
            <a:ext cx="3713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53" name="0"/>
          <p:cNvSpPr txBox="1"/>
          <p:nvPr/>
        </p:nvSpPr>
        <p:spPr>
          <a:xfrm>
            <a:off x="6739015" y="4608124"/>
            <a:ext cx="25704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0</a:t>
            </a:r>
          </a:p>
        </p:txBody>
      </p:sp>
      <p:sp>
        <p:nvSpPr>
          <p:cNvPr id="1254" name="1"/>
          <p:cNvSpPr txBox="1"/>
          <p:nvPr/>
        </p:nvSpPr>
        <p:spPr>
          <a:xfrm>
            <a:off x="6495175" y="2700302"/>
            <a:ext cx="428499"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latin typeface="Symbol"/>
                <a:ea typeface="Symbol"/>
                <a:cs typeface="Symbol"/>
                <a:sym typeface="Symbol"/>
              </a:defRPr>
            </a:lvl1pPr>
          </a:lstStyle>
          <a:p>
            <a:pPr/>
            <a:r>
              <a:t>   1</a:t>
            </a:r>
          </a:p>
        </p:txBody>
      </p:sp>
      <p:sp>
        <p:nvSpPr>
          <p:cNvPr id="1255" name="Line"/>
          <p:cNvSpPr/>
          <p:nvPr/>
        </p:nvSpPr>
        <p:spPr>
          <a:xfrm>
            <a:off x="8906933" y="2756746"/>
            <a:ext cx="526063" cy="1"/>
          </a:xfrm>
          <a:prstGeom prst="line">
            <a:avLst/>
          </a:pr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56" name="Line"/>
          <p:cNvSpPr/>
          <p:nvPr/>
        </p:nvSpPr>
        <p:spPr>
          <a:xfrm>
            <a:off x="6940408" y="2753694"/>
            <a:ext cx="2016197" cy="2055373"/>
          </a:xfrm>
          <a:custGeom>
            <a:avLst/>
            <a:gdLst/>
            <a:ahLst/>
            <a:cxnLst>
              <a:cxn ang="0">
                <a:pos x="wd2" y="hd2"/>
              </a:cxn>
              <a:cxn ang="5400000">
                <a:pos x="wd2" y="hd2"/>
              </a:cxn>
              <a:cxn ang="10800000">
                <a:pos x="wd2" y="hd2"/>
              </a:cxn>
              <a:cxn ang="16200000">
                <a:pos x="wd2" y="hd2"/>
              </a:cxn>
            </a:cxnLst>
            <a:rect l="0" t="0" r="r" b="b"/>
            <a:pathLst>
              <a:path w="21600" h="21189" fill="norm" stroke="1" extrusionOk="0">
                <a:moveTo>
                  <a:pt x="0" y="21189"/>
                </a:moveTo>
                <a:cubicBezTo>
                  <a:pt x="822" y="17515"/>
                  <a:pt x="1663" y="13841"/>
                  <a:pt x="3838" y="11897"/>
                </a:cubicBezTo>
                <a:cubicBezTo>
                  <a:pt x="6012" y="9952"/>
                  <a:pt x="10562" y="11320"/>
                  <a:pt x="13048" y="9524"/>
                </a:cubicBezTo>
                <a:cubicBezTo>
                  <a:pt x="15533" y="7728"/>
                  <a:pt x="17324" y="2654"/>
                  <a:pt x="18749" y="1121"/>
                </a:cubicBezTo>
                <a:cubicBezTo>
                  <a:pt x="20175" y="-411"/>
                  <a:pt x="20887" y="-49"/>
                  <a:pt x="21600" y="330"/>
                </a:cubicBezTo>
              </a:path>
            </a:pathLst>
          </a:cu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57" name="Rectangle"/>
          <p:cNvSpPr/>
          <p:nvPr/>
        </p:nvSpPr>
        <p:spPr>
          <a:xfrm>
            <a:off x="8825653" y="2777066"/>
            <a:ext cx="354472" cy="153530"/>
          </a:xfrm>
          <a:prstGeom prst="rect">
            <a:avLst/>
          </a:prstGeom>
          <a:solidFill>
            <a:srgbClr val="FFFFFF"/>
          </a:solidFill>
          <a:ln w="12700">
            <a:miter lim="400000"/>
          </a:ln>
        </p:spPr>
        <p:txBody>
          <a:bodyPr lIns="65023" tIns="65023" rIns="65023" bIns="65023" anchor="ctr"/>
          <a:lstStyle/>
          <a:p>
            <a:pPr defTabSz="1300480">
              <a:spcBef>
                <a:spcPts val="0"/>
              </a:spcBef>
              <a:buClrTx/>
              <a:defRPr sz="3400">
                <a:solidFill>
                  <a:srgbClr val="000000"/>
                </a:solidFill>
              </a:defRPr>
            </a:pPr>
          </a:p>
        </p:txBody>
      </p:sp>
      <p:sp>
        <p:nvSpPr>
          <p:cNvPr id="1258" name="Line"/>
          <p:cNvSpPr/>
          <p:nvPr/>
        </p:nvSpPr>
        <p:spPr>
          <a:xfrm>
            <a:off x="2853831" y="2756746"/>
            <a:ext cx="1968783" cy="2063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827" y="21433"/>
                  <a:pt x="11654" y="21265"/>
                  <a:pt x="14697" y="18586"/>
                </a:cubicBezTo>
                <a:cubicBezTo>
                  <a:pt x="17740" y="15907"/>
                  <a:pt x="17109" y="8623"/>
                  <a:pt x="18260" y="5526"/>
                </a:cubicBezTo>
                <a:cubicBezTo>
                  <a:pt x="19410" y="2428"/>
                  <a:pt x="20505" y="1206"/>
                  <a:pt x="21600" y="0"/>
                </a:cubicBezTo>
              </a:path>
            </a:pathLst>
          </a:custGeom>
          <a:ln w="50800">
            <a:solidFill>
              <a:srgbClr val="000000"/>
            </a:solidFill>
          </a:ln>
        </p:spPr>
        <p:txBody>
          <a:bodyPr lIns="65023" tIns="65023" rIns="65023" bIns="65023"/>
          <a:lstStyle/>
          <a:p>
            <a:pPr defTabSz="1300480">
              <a:spcBef>
                <a:spcPts val="0"/>
              </a:spcBef>
              <a:buClrTx/>
              <a:defRPr sz="3400">
                <a:solidFill>
                  <a:srgbClr val="000000"/>
                </a:solidFill>
              </a:defRPr>
            </a:pPr>
          </a:p>
        </p:txBody>
      </p:sp>
      <p:sp>
        <p:nvSpPr>
          <p:cNvPr id="1259" name="G(h(x,y))…"/>
          <p:cNvSpPr txBox="1"/>
          <p:nvPr/>
        </p:nvSpPr>
        <p:spPr>
          <a:xfrm>
            <a:off x="6744354" y="1982328"/>
            <a:ext cx="2986297" cy="7172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i="1" sz="2200">
                <a:solidFill>
                  <a:srgbClr val="000000"/>
                </a:solidFill>
              </a:defRPr>
            </a:pPr>
            <a:r>
              <a:t>G(h(x,y))</a:t>
            </a:r>
            <a:r>
              <a:rPr i="0"/>
              <a:t> </a:t>
            </a:r>
          </a:p>
          <a:p>
            <a:pPr algn="ctr" defTabSz="1300480">
              <a:spcBef>
                <a:spcPts val="0"/>
              </a:spcBef>
              <a:buClrTx/>
              <a:defRPr sz="1800">
                <a:solidFill>
                  <a:srgbClr val="000000"/>
                </a:solidFill>
              </a:defRPr>
            </a:pPr>
            <a:r>
              <a:t>(fonction cumulative de </a:t>
            </a:r>
            <a:r>
              <a:rPr i="1"/>
              <a:t>h(x,y)</a:t>
            </a:r>
            <a:r>
              <a:t>)</a:t>
            </a:r>
          </a:p>
        </p:txBody>
      </p:sp>
      <p:sp>
        <p:nvSpPr>
          <p:cNvPr id="1260" name="a"/>
          <p:cNvSpPr txBox="1"/>
          <p:nvPr/>
        </p:nvSpPr>
        <p:spPr>
          <a:xfrm>
            <a:off x="4291584" y="4802293"/>
            <a:ext cx="244212"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a</a:t>
            </a:r>
          </a:p>
        </p:txBody>
      </p:sp>
      <p:sp>
        <p:nvSpPr>
          <p:cNvPr id="1261" name="Line"/>
          <p:cNvSpPr/>
          <p:nvPr/>
        </p:nvSpPr>
        <p:spPr>
          <a:xfrm flipV="1">
            <a:off x="4404924" y="4023359"/>
            <a:ext cx="20321" cy="796997"/>
          </a:xfrm>
          <a:prstGeom prst="line">
            <a:avLst/>
          </a:prstGeom>
          <a:ln w="254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62" name="Line"/>
          <p:cNvSpPr/>
          <p:nvPr/>
        </p:nvSpPr>
        <p:spPr>
          <a:xfrm flipH="1">
            <a:off x="2865119" y="4045486"/>
            <a:ext cx="1539806" cy="1"/>
          </a:xfrm>
          <a:prstGeom prst="line">
            <a:avLst/>
          </a:prstGeom>
          <a:ln w="254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63" name="T(a)"/>
          <p:cNvSpPr txBox="1"/>
          <p:nvPr/>
        </p:nvSpPr>
        <p:spPr>
          <a:xfrm>
            <a:off x="2264099" y="3817902"/>
            <a:ext cx="536102"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T(a)</a:t>
            </a:r>
          </a:p>
        </p:txBody>
      </p:sp>
      <p:sp>
        <p:nvSpPr>
          <p:cNvPr id="1264" name="Line"/>
          <p:cNvSpPr/>
          <p:nvPr/>
        </p:nvSpPr>
        <p:spPr>
          <a:xfrm>
            <a:off x="7254240" y="3994008"/>
            <a:ext cx="1" cy="844410"/>
          </a:xfrm>
          <a:prstGeom prst="line">
            <a:avLst/>
          </a:prstGeom>
          <a:ln w="254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65" name="Line"/>
          <p:cNvSpPr/>
          <p:nvPr/>
        </p:nvSpPr>
        <p:spPr>
          <a:xfrm>
            <a:off x="6960729" y="3966915"/>
            <a:ext cx="252872" cy="9032"/>
          </a:xfrm>
          <a:prstGeom prst="line">
            <a:avLst/>
          </a:prstGeom>
          <a:ln w="25400">
            <a:solidFill>
              <a:srgbClr val="FF0000"/>
            </a:solidFill>
            <a:prstDash val="dash"/>
            <a:tailEnd type="stealth"/>
          </a:ln>
        </p:spPr>
        <p:txBody>
          <a:bodyPr lIns="65023" tIns="65023" rIns="65023" bIns="65023"/>
          <a:lstStyle/>
          <a:p>
            <a:pPr defTabSz="1300480">
              <a:spcBef>
                <a:spcPts val="0"/>
              </a:spcBef>
              <a:buClrTx/>
              <a:defRPr sz="3400">
                <a:solidFill>
                  <a:srgbClr val="000000"/>
                </a:solidFill>
              </a:defRPr>
            </a:pPr>
          </a:p>
        </p:txBody>
      </p:sp>
      <p:sp>
        <p:nvSpPr>
          <p:cNvPr id="1266" name="T(a)"/>
          <p:cNvSpPr txBox="1"/>
          <p:nvPr/>
        </p:nvSpPr>
        <p:spPr>
          <a:xfrm>
            <a:off x="6310037" y="3815644"/>
            <a:ext cx="536102"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T(a)</a:t>
            </a:r>
          </a:p>
        </p:txBody>
      </p:sp>
      <p:sp>
        <p:nvSpPr>
          <p:cNvPr id="1267" name="g"/>
          <p:cNvSpPr txBox="1"/>
          <p:nvPr/>
        </p:nvSpPr>
        <p:spPr>
          <a:xfrm>
            <a:off x="7167992" y="4770684"/>
            <a:ext cx="257049"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g</a:t>
            </a:r>
          </a:p>
        </p:txBody>
      </p:sp>
      <p:sp>
        <p:nvSpPr>
          <p:cNvPr id="1268" name="G"/>
          <p:cNvSpPr txBox="1"/>
          <p:nvPr/>
        </p:nvSpPr>
        <p:spPr>
          <a:xfrm>
            <a:off x="7366677" y="4167857"/>
            <a:ext cx="307837"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G</a:t>
            </a:r>
          </a:p>
        </p:txBody>
      </p:sp>
      <p:sp>
        <p:nvSpPr>
          <p:cNvPr id="1269" name="-1"/>
          <p:cNvSpPr txBox="1"/>
          <p:nvPr/>
        </p:nvSpPr>
        <p:spPr>
          <a:xfrm>
            <a:off x="7538268" y="4082062"/>
            <a:ext cx="33317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sp>
        <p:nvSpPr>
          <p:cNvPr id="1270" name="Rectangle"/>
          <p:cNvSpPr/>
          <p:nvPr/>
        </p:nvSpPr>
        <p:spPr>
          <a:xfrm>
            <a:off x="2031999" y="6190826"/>
            <a:ext cx="8344749" cy="2763521"/>
          </a:xfrm>
          <a:prstGeom prst="rect">
            <a:avLst/>
          </a:prstGeom>
          <a:ln w="25400">
            <a:solidFill>
              <a:srgbClr val="000000"/>
            </a:solidFill>
          </a:ln>
        </p:spPr>
        <p:txBody>
          <a:bodyPr lIns="65023" tIns="65023" rIns="65023" bIns="65023" anchor="ctr"/>
          <a:lstStyle/>
          <a:p>
            <a:pPr defTabSz="1300480">
              <a:spcBef>
                <a:spcPts val="0"/>
              </a:spcBef>
              <a:buClrTx/>
              <a:defRPr sz="3400">
                <a:solidFill>
                  <a:srgbClr val="000000"/>
                </a:solidFill>
              </a:defRPr>
            </a:pPr>
          </a:p>
        </p:txBody>
      </p:sp>
      <p:sp>
        <p:nvSpPr>
          <p:cNvPr id="1271" name="1. Calculer la fonction cumulative T de l’histogramme de f(x,y)…"/>
          <p:cNvSpPr txBox="1"/>
          <p:nvPr/>
        </p:nvSpPr>
        <p:spPr>
          <a:xfrm>
            <a:off x="2399565" y="6414346"/>
            <a:ext cx="7350669" cy="2099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200">
                <a:solidFill>
                  <a:srgbClr val="000000"/>
                </a:solidFill>
              </a:defRPr>
            </a:pPr>
            <a:r>
              <a:t>1. Calculer la fonction cumulative </a:t>
            </a:r>
            <a:r>
              <a:rPr b="1"/>
              <a:t>T</a:t>
            </a:r>
            <a:r>
              <a:t> de l’histogramme de f(x,y)</a:t>
            </a:r>
          </a:p>
          <a:p>
            <a:pPr defTabSz="1300480">
              <a:spcBef>
                <a:spcPts val="0"/>
              </a:spcBef>
              <a:buClrTx/>
              <a:defRPr sz="2200">
                <a:solidFill>
                  <a:srgbClr val="000000"/>
                </a:solidFill>
              </a:defRPr>
            </a:pPr>
            <a:r>
              <a:t>2. Calculer la fonction cumulative </a:t>
            </a:r>
            <a:r>
              <a:rPr b="1"/>
              <a:t>G</a:t>
            </a:r>
            <a:r>
              <a:t> de l’histogramme de h(x,y)</a:t>
            </a:r>
          </a:p>
          <a:p>
            <a:pPr defTabSz="1300480">
              <a:spcBef>
                <a:spcPts val="0"/>
              </a:spcBef>
              <a:buClrTx/>
              <a:defRPr sz="2200">
                <a:solidFill>
                  <a:srgbClr val="000000"/>
                </a:solidFill>
              </a:defRPr>
            </a:pPr>
          </a:p>
          <a:p>
            <a:pPr defTabSz="1300480">
              <a:spcBef>
                <a:spcPts val="0"/>
              </a:spcBef>
              <a:buClrTx/>
              <a:defRPr sz="2200">
                <a:solidFill>
                  <a:srgbClr val="000000"/>
                </a:solidFill>
              </a:defRPr>
            </a:pPr>
            <a:r>
              <a:t>3. POUR chaque pixel </a:t>
            </a:r>
            <a:r>
              <a:rPr i="1"/>
              <a:t>(x,y) </a:t>
            </a:r>
            <a:r>
              <a:t>de l’image f</a:t>
            </a:r>
          </a:p>
          <a:p>
            <a:pPr defTabSz="1300480">
              <a:spcBef>
                <a:spcPts val="0"/>
              </a:spcBef>
              <a:buClrTx/>
              <a:defRPr sz="2200">
                <a:solidFill>
                  <a:srgbClr val="000000"/>
                </a:solidFill>
              </a:defRPr>
            </a:pPr>
            <a:r>
              <a:t>             3a. Calculer A = </a:t>
            </a:r>
            <a:r>
              <a:rPr i="1"/>
              <a:t>T(f(x,y))</a:t>
            </a:r>
            <a:endParaRPr i="1"/>
          </a:p>
          <a:p>
            <a:pPr defTabSz="1300480">
              <a:spcBef>
                <a:spcPts val="0"/>
              </a:spcBef>
              <a:buClrTx/>
              <a:defRPr sz="2200">
                <a:solidFill>
                  <a:srgbClr val="000000"/>
                </a:solidFill>
              </a:defRPr>
            </a:pPr>
            <a:r>
              <a:t>             3b. Calculer g(x,y) = G   (A)</a:t>
            </a:r>
          </a:p>
        </p:txBody>
      </p:sp>
      <p:sp>
        <p:nvSpPr>
          <p:cNvPr id="1272" name="-1"/>
          <p:cNvSpPr txBox="1"/>
          <p:nvPr/>
        </p:nvSpPr>
        <p:spPr>
          <a:xfrm>
            <a:off x="6021041" y="8073813"/>
            <a:ext cx="333175"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-1</a:t>
            </a:r>
          </a:p>
        </p:txBody>
      </p:sp>
      <p:sp>
        <p:nvSpPr>
          <p:cNvPr id="1273" name="Algorithme D1"/>
          <p:cNvSpPr txBox="1"/>
          <p:nvPr/>
        </p:nvSpPr>
        <p:spPr>
          <a:xfrm>
            <a:off x="2024775" y="5637670"/>
            <a:ext cx="1842205" cy="44838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200">
                <a:solidFill>
                  <a:srgbClr val="000000"/>
                </a:solidFill>
              </a:defRPr>
            </a:lvl1pPr>
          </a:lstStyle>
          <a:p>
            <a:pPr/>
            <a:r>
              <a:t>Algorithme D1</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6" name="http://paulbourke.net/miscellaneous/equalisation/image4.jpg" descr="http://paulbourke.net/miscellaneous/equalisation/image4.jpg"/>
          <p:cNvPicPr>
            <a:picLocks noChangeAspect="1"/>
          </p:cNvPicPr>
          <p:nvPr/>
        </p:nvPicPr>
        <p:blipFill>
          <a:blip r:embed="rId2">
            <a:extLst/>
          </a:blip>
          <a:stretch>
            <a:fillRect/>
          </a:stretch>
        </p:blipFill>
        <p:spPr>
          <a:xfrm>
            <a:off x="1142435" y="164817"/>
            <a:ext cx="4091094" cy="3068321"/>
          </a:xfrm>
          <a:prstGeom prst="rect">
            <a:avLst/>
          </a:prstGeom>
          <a:ln w="12700">
            <a:miter lim="400000"/>
          </a:ln>
        </p:spPr>
      </p:pic>
      <p:pic>
        <p:nvPicPr>
          <p:cNvPr id="1277" name="http://paulbourke.net/miscellaneous/equalisation/image_target.png" descr="http://paulbourke.net/miscellaneous/equalisation/image_target.png"/>
          <p:cNvPicPr>
            <a:picLocks noChangeAspect="1"/>
          </p:cNvPicPr>
          <p:nvPr/>
        </p:nvPicPr>
        <p:blipFill>
          <a:blip r:embed="rId3">
            <a:extLst/>
          </a:blip>
          <a:stretch>
            <a:fillRect/>
          </a:stretch>
        </p:blipFill>
        <p:spPr>
          <a:xfrm>
            <a:off x="7274559" y="164817"/>
            <a:ext cx="4091095" cy="3068321"/>
          </a:xfrm>
          <a:prstGeom prst="rect">
            <a:avLst/>
          </a:prstGeom>
          <a:ln w="12700">
            <a:miter lim="400000"/>
          </a:ln>
        </p:spPr>
      </p:pic>
      <p:pic>
        <p:nvPicPr>
          <p:cNvPr id="1278" name="http://paulbourke.net/miscellaneous/equalisation/image_toadjust.png" descr="http://paulbourke.net/miscellaneous/equalisation/image_toadjust.png"/>
          <p:cNvPicPr>
            <a:picLocks noChangeAspect="1"/>
          </p:cNvPicPr>
          <p:nvPr/>
        </p:nvPicPr>
        <p:blipFill>
          <a:blip r:embed="rId4">
            <a:extLst/>
          </a:blip>
          <a:stretch>
            <a:fillRect/>
          </a:stretch>
        </p:blipFill>
        <p:spPr>
          <a:xfrm>
            <a:off x="7274559" y="3282808"/>
            <a:ext cx="4091095" cy="3068322"/>
          </a:xfrm>
          <a:prstGeom prst="rect">
            <a:avLst/>
          </a:prstGeom>
          <a:ln w="12700">
            <a:miter lim="400000"/>
          </a:ln>
        </p:spPr>
      </p:pic>
      <p:pic>
        <p:nvPicPr>
          <p:cNvPr id="1279" name="http://paulbourke.net/miscellaneous/equalisation/image6.jpg" descr="http://paulbourke.net/miscellaneous/equalisation/image6.jpg"/>
          <p:cNvPicPr>
            <a:picLocks noChangeAspect="1"/>
          </p:cNvPicPr>
          <p:nvPr/>
        </p:nvPicPr>
        <p:blipFill>
          <a:blip r:embed="rId5">
            <a:extLst/>
          </a:blip>
          <a:stretch>
            <a:fillRect/>
          </a:stretch>
        </p:blipFill>
        <p:spPr>
          <a:xfrm>
            <a:off x="1142435" y="6416604"/>
            <a:ext cx="4091094" cy="3068321"/>
          </a:xfrm>
          <a:prstGeom prst="rect">
            <a:avLst/>
          </a:prstGeom>
          <a:ln w="12700">
            <a:miter lim="400000"/>
          </a:ln>
        </p:spPr>
      </p:pic>
      <p:pic>
        <p:nvPicPr>
          <p:cNvPr id="1280" name="http://paulbourke.net/miscellaneous/equalisation/image_result.png" descr="http://paulbourke.net/miscellaneous/equalisation/image_result.png"/>
          <p:cNvPicPr>
            <a:picLocks noChangeAspect="1"/>
          </p:cNvPicPr>
          <p:nvPr/>
        </p:nvPicPr>
        <p:blipFill>
          <a:blip r:embed="rId6">
            <a:extLst/>
          </a:blip>
          <a:stretch>
            <a:fillRect/>
          </a:stretch>
        </p:blipFill>
        <p:spPr>
          <a:xfrm>
            <a:off x="7274559" y="6416604"/>
            <a:ext cx="4091095" cy="3068321"/>
          </a:xfrm>
          <a:prstGeom prst="rect">
            <a:avLst/>
          </a:prstGeom>
          <a:ln w="12700">
            <a:miter lim="400000"/>
          </a:ln>
        </p:spPr>
      </p:pic>
      <p:sp>
        <p:nvSpPr>
          <p:cNvPr id="1281" name="Credit : http://paulbourke.net/miscellaneous/equalisation/"/>
          <p:cNvSpPr txBox="1"/>
          <p:nvPr/>
        </p:nvSpPr>
        <p:spPr>
          <a:xfrm>
            <a:off x="6271655" y="9410417"/>
            <a:ext cx="5393070" cy="3870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800">
                <a:solidFill>
                  <a:srgbClr val="000000"/>
                </a:solidFill>
              </a:defRPr>
            </a:lvl1pPr>
          </a:lstStyle>
          <a:p>
            <a:pPr/>
            <a:r>
              <a:t>Credit : http://paulbourke.net/miscellaneous/equalisation/</a:t>
            </a:r>
          </a:p>
        </p:txBody>
      </p:sp>
      <p:pic>
        <p:nvPicPr>
          <p:cNvPr id="1282" name="image.png" descr="image.png"/>
          <p:cNvPicPr>
            <a:picLocks noChangeAspect="1"/>
          </p:cNvPicPr>
          <p:nvPr/>
        </p:nvPicPr>
        <p:blipFill>
          <a:blip r:embed="rId7">
            <a:extLst/>
          </a:blip>
          <a:stretch>
            <a:fillRect/>
          </a:stretch>
        </p:blipFill>
        <p:spPr>
          <a:xfrm>
            <a:off x="1142435" y="3282808"/>
            <a:ext cx="4082063" cy="306832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Source : ©Robert Satafede, photographe Source : ©Robert Satafede, photographe" descr="Source : ©Robert Satafede, photographe Source : ©Robert Satafede, photographe"/>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0" name="Opérations arithmétiques…"/>
          <p:cNvSpPr txBox="1"/>
          <p:nvPr>
            <p:ph type="body" idx="1"/>
          </p:nvPr>
        </p:nvSpPr>
        <p:spPr>
          <a:prstGeom prst="rect">
            <a:avLst/>
          </a:prstGeom>
        </p:spPr>
        <p:txBody>
          <a:bodyPr/>
          <a:lstStyle/>
          <a:p>
            <a:pPr>
              <a:buAutoNum type="arabicPeriod" startAt="2"/>
            </a:pPr>
            <a:r>
              <a:t>Opérations arithmétiques</a:t>
            </a:r>
          </a:p>
          <a:p>
            <a:pPr lvl="2">
              <a:lnSpc>
                <a:spcPct val="180000"/>
              </a:lnSpc>
              <a:buBlip>
                <a:blip r:embed="rId3"/>
              </a:buBlip>
            </a:pPr>
            <a:r>
              <a:t>Exemple : Éclaircissement des n.g.</a:t>
            </a:r>
            <a:br/>
            <a14:m>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ad>
                  <m:radPr>
                    <m:ctrlPr>
                      <a:rPr xmlns:a="http://schemas.openxmlformats.org/drawingml/2006/main" sz="2050" i="1">
                        <a:solidFill>
                          <a:srgbClr val="222222"/>
                        </a:solidFill>
                        <a:latin typeface="Cambria Math" panose="02040503050406030204" pitchFamily="18" charset="0"/>
                      </a:rPr>
                    </m:ctrlPr>
                    <m:degHide m:val="on"/>
                  </m:radPr>
                  <m:deg/>
                  <m:e>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0</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e>
                </m:rad>
              </m:oMath>
            </a14:m>
          </a:p>
        </p:txBody>
      </p:sp>
      <p:sp>
        <p:nvSpPr>
          <p:cNvPr id="151" name="Opérations ponctuelles"/>
          <p:cNvSpPr txBox="1"/>
          <p:nvPr>
            <p:ph type="title"/>
          </p:nvPr>
        </p:nvSpPr>
        <p:spPr>
          <a:prstGeom prst="rect">
            <a:avLst/>
          </a:prstGeom>
        </p:spPr>
        <p:txBody>
          <a:bodyPr/>
          <a:lstStyle/>
          <a:p>
            <a:pPr/>
            <a:r>
              <a:t>Opérations ponctuelles</a:t>
            </a:r>
          </a:p>
        </p:txBody>
      </p:sp>
      <p:sp>
        <p:nvSpPr>
          <p:cNvPr id="152"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5" name="Group"/>
          <p:cNvGrpSpPr/>
          <p:nvPr/>
        </p:nvGrpSpPr>
        <p:grpSpPr>
          <a:xfrm>
            <a:off x="6705600" y="5155545"/>
            <a:ext cx="5219700" cy="3526676"/>
            <a:chOff x="-63499" y="-88900"/>
            <a:chExt cx="5219700" cy="3526675"/>
          </a:xfrm>
        </p:grpSpPr>
        <p:pic>
          <p:nvPicPr>
            <p:cNvPr id="153" name="dark imagesqrt.tiff" descr="dark imagesqrt.tiff"/>
            <p:cNvPicPr>
              <a:picLocks noChangeAspect="0"/>
            </p:cNvPicPr>
            <p:nvPr/>
          </p:nvPicPr>
          <p:blipFill>
            <a:blip r:embed="rId4">
              <a:extLst/>
            </a:blip>
            <a:stretch>
              <a:fillRect/>
            </a:stretch>
          </p:blipFill>
          <p:spPr>
            <a:xfrm>
              <a:off x="-63500" y="-88900"/>
              <a:ext cx="5219701" cy="3526676"/>
            </a:xfrm>
            <a:prstGeom prst="rect">
              <a:avLst/>
            </a:prstGeom>
            <a:effectLst/>
          </p:spPr>
        </p:pic>
        <p:sp>
          <p:nvSpPr>
            <p:cNvPr id="154" name="Equation"/>
            <p:cNvSpPr txBox="1"/>
            <p:nvPr/>
          </p:nvSpPr>
          <p:spPr>
            <a:xfrm>
              <a:off x="140523" y="103895"/>
              <a:ext cx="834077" cy="325210"/>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900" i="1">
                        <a:solidFill>
                          <a:srgbClr val="FEFEFE"/>
                        </a:solidFill>
                        <a:latin typeface="Cambria Math" panose="02040503050406030204" pitchFamily="18" charset="0"/>
                      </a:rPr>
                      <m:t>I</m:t>
                    </m:r>
                    <m:r>
                      <a:rPr xmlns:a="http://schemas.openxmlformats.org/drawingml/2006/main" sz="2900" i="1">
                        <a:solidFill>
                          <a:srgbClr val="FEFEFE"/>
                        </a:solidFill>
                        <a:latin typeface="Cambria Math" panose="02040503050406030204" pitchFamily="18" charset="0"/>
                      </a:rPr>
                      <m:t>(</m:t>
                    </m:r>
                    <m:r>
                      <a:rPr xmlns:a="http://schemas.openxmlformats.org/drawingml/2006/main" sz="2900" i="1">
                        <a:solidFill>
                          <a:srgbClr val="FEFEFE"/>
                        </a:solidFill>
                        <a:latin typeface="Cambria Math" panose="02040503050406030204" pitchFamily="18" charset="0"/>
                      </a:rPr>
                      <m:t>x</m:t>
                    </m:r>
                    <m:r>
                      <a:rPr xmlns:a="http://schemas.openxmlformats.org/drawingml/2006/main" sz="2900" i="1">
                        <a:solidFill>
                          <a:srgbClr val="FEFEFE"/>
                        </a:solidFill>
                        <a:latin typeface="Cambria Math" panose="02040503050406030204" pitchFamily="18" charset="0"/>
                      </a:rPr>
                      <m:t>,</m:t>
                    </m:r>
                    <m:r>
                      <a:rPr xmlns:a="http://schemas.openxmlformats.org/drawingml/2006/main" sz="2900" i="1">
                        <a:solidFill>
                          <a:srgbClr val="FEFEFE"/>
                        </a:solidFill>
                        <a:latin typeface="Cambria Math" panose="02040503050406030204" pitchFamily="18" charset="0"/>
                      </a:rPr>
                      <m:t>y</m:t>
                    </m:r>
                    <m:r>
                      <a:rPr xmlns:a="http://schemas.openxmlformats.org/drawingml/2006/main" sz="2900" i="1">
                        <a:solidFill>
                          <a:srgbClr val="FEFEFE"/>
                        </a:solidFill>
                        <a:latin typeface="Cambria Math" panose="02040503050406030204" pitchFamily="18" charset="0"/>
                      </a:rPr>
                      <m:t>)</m:t>
                    </m:r>
                  </m:oMath>
                </m:oMathPara>
              </a14:m>
              <a:endParaRPr sz="2900">
                <a:solidFill>
                  <a:srgbClr val="FFFFFF"/>
                </a:solidFill>
              </a:endParaRPr>
            </a:p>
          </p:txBody>
        </p:sp>
      </p:grpSp>
      <p:grpSp>
        <p:nvGrpSpPr>
          <p:cNvPr id="158" name="Group"/>
          <p:cNvGrpSpPr/>
          <p:nvPr/>
        </p:nvGrpSpPr>
        <p:grpSpPr>
          <a:xfrm>
            <a:off x="6273800" y="1346200"/>
            <a:ext cx="5219700" cy="3526676"/>
            <a:chOff x="-63499" y="-88900"/>
            <a:chExt cx="5219700" cy="3526675"/>
          </a:xfrm>
        </p:grpSpPr>
        <p:pic>
          <p:nvPicPr>
            <p:cNvPr id="156" name="dark image.tiff" descr="dark image.tiff"/>
            <p:cNvPicPr>
              <a:picLocks noChangeAspect="0"/>
            </p:cNvPicPr>
            <p:nvPr/>
          </p:nvPicPr>
          <p:blipFill>
            <a:blip r:embed="rId5">
              <a:extLst/>
            </a:blip>
            <a:stretch>
              <a:fillRect/>
            </a:stretch>
          </p:blipFill>
          <p:spPr>
            <a:xfrm>
              <a:off x="-63500" y="-88900"/>
              <a:ext cx="5219701" cy="3526676"/>
            </a:xfrm>
            <a:prstGeom prst="rect">
              <a:avLst/>
            </a:prstGeom>
            <a:effectLst/>
          </p:spPr>
        </p:pic>
        <p:sp>
          <p:nvSpPr>
            <p:cNvPr id="157" name="Equation"/>
            <p:cNvSpPr txBox="1"/>
            <p:nvPr/>
          </p:nvSpPr>
          <p:spPr>
            <a:xfrm>
              <a:off x="159501" y="130332"/>
              <a:ext cx="853413" cy="309283"/>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600" i="1">
                            <a:solidFill>
                              <a:srgbClr val="FEFEFE"/>
                            </a:solidFill>
                            <a:latin typeface="Cambria Math" panose="02040503050406030204" pitchFamily="18" charset="0"/>
                          </a:rPr>
                          <m:t>I</m:t>
                        </m:r>
                      </m:e>
                      <m:sub>
                        <m:r>
                          <a:rPr xmlns:a="http://schemas.openxmlformats.org/drawingml/2006/main" sz="2600" i="1">
                            <a:solidFill>
                              <a:srgbClr val="FEFEFE"/>
                            </a:solidFill>
                            <a:latin typeface="Cambria Math" panose="02040503050406030204" pitchFamily="18" charset="0"/>
                          </a:rPr>
                          <m:t>0</m:t>
                        </m:r>
                      </m:sub>
                    </m:sSub>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x</m:t>
                    </m:r>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y</m:t>
                    </m:r>
                    <m:r>
                      <a:rPr xmlns:a="http://schemas.openxmlformats.org/drawingml/2006/main" sz="2600" i="1">
                        <a:solidFill>
                          <a:srgbClr val="FEFEFE"/>
                        </a:solidFill>
                        <a:latin typeface="Cambria Math" panose="02040503050406030204" pitchFamily="18" charset="0"/>
                      </a:rPr>
                      <m:t>)</m:t>
                    </m:r>
                  </m:oMath>
                </m:oMathPara>
              </a14:m>
              <a:endParaRPr sz="2600">
                <a:solidFill>
                  <a:srgbClr val="FFFFFF"/>
                </a:solidFill>
              </a:endParaRPr>
            </a:p>
          </p:txBody>
        </p:sp>
      </p:grpSp>
      <p:grpSp>
        <p:nvGrpSpPr>
          <p:cNvPr id="162" name="Group"/>
          <p:cNvGrpSpPr/>
          <p:nvPr/>
        </p:nvGrpSpPr>
        <p:grpSpPr>
          <a:xfrm>
            <a:off x="599208" y="4203699"/>
            <a:ext cx="5260722" cy="3271691"/>
            <a:chOff x="0" y="-94762"/>
            <a:chExt cx="5260720" cy="3271689"/>
          </a:xfrm>
        </p:grpSpPr>
        <p:pic>
          <p:nvPicPr>
            <p:cNvPr id="159" name="root-chart.tiff" descr="root-chart.tiff"/>
            <p:cNvPicPr>
              <a:picLocks noChangeAspect="0"/>
            </p:cNvPicPr>
            <p:nvPr/>
          </p:nvPicPr>
          <p:blipFill>
            <a:blip r:embed="rId6">
              <a:extLst/>
            </a:blip>
            <a:stretch>
              <a:fillRect/>
            </a:stretch>
          </p:blipFill>
          <p:spPr>
            <a:xfrm>
              <a:off x="739520" y="-94763"/>
              <a:ext cx="4521201" cy="2959543"/>
            </a:xfrm>
            <a:prstGeom prst="rect">
              <a:avLst/>
            </a:prstGeom>
            <a:effectLst/>
          </p:spPr>
        </p:pic>
        <p:sp>
          <p:nvSpPr>
            <p:cNvPr id="160" name="Equation"/>
            <p:cNvSpPr txBox="1"/>
            <p:nvPr/>
          </p:nvSpPr>
          <p:spPr>
            <a:xfrm>
              <a:off x="0" y="0"/>
              <a:ext cx="690271" cy="268953"/>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400" i="1">
                        <a:solidFill>
                          <a:srgbClr val="222222"/>
                        </a:solidFill>
                        <a:latin typeface="Cambria Math" panose="02040503050406030204" pitchFamily="18" charset="0"/>
                      </a:rPr>
                      <m:t>I</m:t>
                    </m:r>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x</m:t>
                    </m:r>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y</m:t>
                    </m:r>
                    <m:r>
                      <a:rPr xmlns:a="http://schemas.openxmlformats.org/drawingml/2006/main" sz="2400" i="1">
                        <a:solidFill>
                          <a:srgbClr val="222222"/>
                        </a:solidFill>
                        <a:latin typeface="Cambria Math" panose="02040503050406030204" pitchFamily="18" charset="0"/>
                      </a:rPr>
                      <m:t>)</m:t>
                    </m:r>
                  </m:oMath>
                </m:oMathPara>
              </a14:m>
              <a:endParaRPr sz="2400">
                <a:solidFill>
                  <a:srgbClr val="232323"/>
                </a:solidFill>
              </a:endParaRPr>
            </a:p>
          </p:txBody>
        </p:sp>
        <p:sp>
          <p:nvSpPr>
            <p:cNvPr id="161" name="Equation"/>
            <p:cNvSpPr txBox="1"/>
            <p:nvPr/>
          </p:nvSpPr>
          <p:spPr>
            <a:xfrm>
              <a:off x="4331067" y="2891542"/>
              <a:ext cx="787766" cy="285386"/>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400" i="1">
                            <a:solidFill>
                              <a:srgbClr val="222222"/>
                            </a:solidFill>
                            <a:latin typeface="Cambria Math" panose="02040503050406030204" pitchFamily="18" charset="0"/>
                          </a:rPr>
                          <m:t>I</m:t>
                        </m:r>
                      </m:e>
                      <m:sub>
                        <m:r>
                          <a:rPr xmlns:a="http://schemas.openxmlformats.org/drawingml/2006/main" sz="2400" i="1">
                            <a:solidFill>
                              <a:srgbClr val="222222"/>
                            </a:solidFill>
                            <a:latin typeface="Cambria Math" panose="02040503050406030204" pitchFamily="18" charset="0"/>
                          </a:rPr>
                          <m:t>0</m:t>
                        </m:r>
                      </m:sub>
                    </m:sSub>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x</m:t>
                    </m:r>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y</m:t>
                    </m:r>
                    <m:r>
                      <a:rPr xmlns:a="http://schemas.openxmlformats.org/drawingml/2006/main" sz="2400" i="1">
                        <a:solidFill>
                          <a:srgbClr val="222222"/>
                        </a:solidFill>
                        <a:latin typeface="Cambria Math" panose="02040503050406030204" pitchFamily="18" charset="0"/>
                      </a:rPr>
                      <m:t>)</m:t>
                    </m:r>
                  </m:oMath>
                </m:oMathPara>
              </a14:m>
              <a:endParaRPr sz="2400">
                <a:solidFill>
                  <a:srgbClr val="232323"/>
                </a:solidFill>
              </a:endParaR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5" name="Opérations arithmétiques…"/>
          <p:cNvSpPr txBox="1"/>
          <p:nvPr>
            <p:ph type="body" idx="1"/>
          </p:nvPr>
        </p:nvSpPr>
        <p:spPr>
          <a:prstGeom prst="rect">
            <a:avLst/>
          </a:prstGeom>
        </p:spPr>
        <p:txBody>
          <a:bodyPr/>
          <a:lstStyle/>
          <a:p>
            <a:pPr>
              <a:buAutoNum type="arabicPeriod" startAt="2"/>
            </a:pPr>
            <a:r>
              <a:t>Opérations arithmétiques</a:t>
            </a:r>
          </a:p>
          <a:p>
            <a:pPr lvl="2">
              <a:buBlip>
                <a:blip r:embed="rId3"/>
              </a:buBlip>
            </a:pPr>
            <a:r>
              <a:t>Exemple : différences entre 2 images ⟶ détection de mouvement  : </a:t>
            </a:r>
            <a14:m>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1</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I</m:t>
                    </m:r>
                  </m:e>
                  <m:sub>
                    <m:r>
                      <a:rPr xmlns:a="http://schemas.openxmlformats.org/drawingml/2006/main" sz="2050" i="1">
                        <a:solidFill>
                          <a:srgbClr val="222222"/>
                        </a:solidFill>
                        <a:latin typeface="Cambria Math" panose="02040503050406030204" pitchFamily="18" charset="0"/>
                      </a:rPr>
                      <m:t>2</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oMath>
            </a14:m>
          </a:p>
        </p:txBody>
      </p:sp>
      <p:sp>
        <p:nvSpPr>
          <p:cNvPr id="166" name="Opérations ponctuelles"/>
          <p:cNvSpPr txBox="1"/>
          <p:nvPr>
            <p:ph type="title"/>
          </p:nvPr>
        </p:nvSpPr>
        <p:spPr>
          <a:prstGeom prst="rect">
            <a:avLst/>
          </a:prstGeom>
        </p:spPr>
        <p:txBody>
          <a:bodyPr/>
          <a:lstStyle/>
          <a:p>
            <a:pPr/>
            <a:r>
              <a:t>Opérations ponctuelles</a:t>
            </a:r>
          </a:p>
        </p:txBody>
      </p:sp>
      <p:sp>
        <p:nvSpPr>
          <p:cNvPr id="167"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
          <p:cNvSpPr/>
          <p:nvPr/>
        </p:nvSpPr>
        <p:spPr>
          <a:xfrm>
            <a:off x="473287" y="6568440"/>
            <a:ext cx="6350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a:t>
            </a:r>
          </a:p>
        </p:txBody>
      </p:sp>
      <p:sp>
        <p:nvSpPr>
          <p:cNvPr id="169" name="="/>
          <p:cNvSpPr/>
          <p:nvPr/>
        </p:nvSpPr>
        <p:spPr>
          <a:xfrm>
            <a:off x="6491111" y="6351585"/>
            <a:ext cx="6350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a:t>
            </a:r>
          </a:p>
        </p:txBody>
      </p:sp>
      <p:sp>
        <p:nvSpPr>
          <p:cNvPr id="170" name="Détection de mouvement sommaire…"/>
          <p:cNvSpPr/>
          <p:nvPr/>
        </p:nvSpPr>
        <p:spPr>
          <a:xfrm>
            <a:off x="8068177" y="6997700"/>
            <a:ext cx="3783485"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00"/>
              </a:spcBef>
              <a:buClrTx/>
              <a:defRPr>
                <a:solidFill>
                  <a:srgbClr val="000000"/>
                </a:solidFill>
              </a:defRPr>
            </a:pPr>
            <a:r>
              <a:t>Détection de mouvement sommaire</a:t>
            </a:r>
          </a:p>
          <a:p>
            <a:pPr lvl="1" marL="342900" indent="-342900">
              <a:spcBef>
                <a:spcPts val="100"/>
              </a:spcBef>
              <a:buClr>
                <a:srgbClr val="849ABC"/>
              </a:buClr>
              <a:buSzPct val="55000"/>
              <a:buBlip>
                <a:blip r:embed="rId4"/>
              </a:buBlip>
              <a:defRPr>
                <a:solidFill>
                  <a:srgbClr val="000000"/>
                </a:solidFill>
              </a:defRPr>
            </a:pPr>
            <a:r>
              <a:t>gris : 	0</a:t>
            </a:r>
          </a:p>
          <a:p>
            <a:pPr lvl="1" marL="342900" indent="-342900">
              <a:spcBef>
                <a:spcPts val="100"/>
              </a:spcBef>
              <a:buClr>
                <a:srgbClr val="849ABC"/>
              </a:buClr>
              <a:buSzPct val="55000"/>
              <a:buBlip>
                <a:blip r:embed="rId4"/>
              </a:buBlip>
              <a:defRPr>
                <a:solidFill>
                  <a:srgbClr val="000000"/>
                </a:solidFill>
              </a:defRPr>
            </a:pPr>
            <a:r>
              <a:t>blanc : 	positif</a:t>
            </a:r>
          </a:p>
          <a:p>
            <a:pPr lvl="1" marL="342900" indent="-342900">
              <a:spcBef>
                <a:spcPts val="100"/>
              </a:spcBef>
              <a:buClr>
                <a:srgbClr val="849ABC"/>
              </a:buClr>
              <a:buSzPct val="55000"/>
              <a:buBlip>
                <a:blip r:embed="rId4"/>
              </a:buBlip>
              <a:defRPr>
                <a:solidFill>
                  <a:srgbClr val="000000"/>
                </a:solidFill>
              </a:defRPr>
            </a:pPr>
            <a:r>
              <a:t>noir : 	négatif</a:t>
            </a:r>
          </a:p>
        </p:txBody>
      </p:sp>
      <p:grpSp>
        <p:nvGrpSpPr>
          <p:cNvPr id="173" name="Group"/>
          <p:cNvGrpSpPr/>
          <p:nvPr/>
        </p:nvGrpSpPr>
        <p:grpSpPr>
          <a:xfrm>
            <a:off x="1358900" y="5974503"/>
            <a:ext cx="4902200" cy="2857501"/>
            <a:chOff x="-63500" y="-88900"/>
            <a:chExt cx="4902200" cy="2857500"/>
          </a:xfrm>
        </p:grpSpPr>
        <p:pic>
          <p:nvPicPr>
            <p:cNvPr id="171" name="image179.jpg" descr="image179.jpg"/>
            <p:cNvPicPr>
              <a:picLocks noChangeAspect="0"/>
            </p:cNvPicPr>
            <p:nvPr/>
          </p:nvPicPr>
          <p:blipFill>
            <a:blip r:embed="rId5">
              <a:extLst/>
            </a:blip>
            <a:stretch>
              <a:fillRect/>
            </a:stretch>
          </p:blipFill>
          <p:spPr>
            <a:xfrm>
              <a:off x="-63500" y="-88900"/>
              <a:ext cx="4902200" cy="2857500"/>
            </a:xfrm>
            <a:prstGeom prst="rect">
              <a:avLst/>
            </a:prstGeom>
            <a:effectLst/>
          </p:spPr>
        </p:pic>
        <p:sp>
          <p:nvSpPr>
            <p:cNvPr id="172" name="Equation"/>
            <p:cNvSpPr txBox="1"/>
            <p:nvPr/>
          </p:nvSpPr>
          <p:spPr>
            <a:xfrm>
              <a:off x="3636377" y="198905"/>
              <a:ext cx="853413" cy="306001"/>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600" i="1">
                            <a:solidFill>
                              <a:srgbClr val="FEFEFE"/>
                            </a:solidFill>
                            <a:latin typeface="Cambria Math" panose="02040503050406030204" pitchFamily="18" charset="0"/>
                          </a:rPr>
                          <m:t>I</m:t>
                        </m:r>
                      </m:e>
                      <m:sub>
                        <m:r>
                          <a:rPr xmlns:a="http://schemas.openxmlformats.org/drawingml/2006/main" sz="2600" i="1">
                            <a:solidFill>
                              <a:srgbClr val="FEFEFE"/>
                            </a:solidFill>
                            <a:latin typeface="Cambria Math" panose="02040503050406030204" pitchFamily="18" charset="0"/>
                          </a:rPr>
                          <m:t>2</m:t>
                        </m:r>
                      </m:sub>
                    </m:sSub>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x</m:t>
                    </m:r>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y</m:t>
                    </m:r>
                    <m:r>
                      <a:rPr xmlns:a="http://schemas.openxmlformats.org/drawingml/2006/main" sz="2600" i="1">
                        <a:solidFill>
                          <a:srgbClr val="FEFEFE"/>
                        </a:solidFill>
                        <a:latin typeface="Cambria Math" panose="02040503050406030204" pitchFamily="18" charset="0"/>
                      </a:rPr>
                      <m:t>)</m:t>
                    </m:r>
                  </m:oMath>
                </m:oMathPara>
              </a14:m>
              <a:endParaRPr sz="2600">
                <a:solidFill>
                  <a:srgbClr val="FFFFFF"/>
                </a:solidFill>
              </a:endParaRPr>
            </a:p>
          </p:txBody>
        </p:sp>
      </p:grpSp>
      <p:grpSp>
        <p:nvGrpSpPr>
          <p:cNvPr id="176" name="Group"/>
          <p:cNvGrpSpPr/>
          <p:nvPr/>
        </p:nvGrpSpPr>
        <p:grpSpPr>
          <a:xfrm>
            <a:off x="7510780" y="3994574"/>
            <a:ext cx="4914901" cy="2870201"/>
            <a:chOff x="-63500" y="-88900"/>
            <a:chExt cx="4914900" cy="2870200"/>
          </a:xfrm>
        </p:grpSpPr>
        <p:pic>
          <p:nvPicPr>
            <p:cNvPr id="174" name="image177.jpg" descr="image177.jpg"/>
            <p:cNvPicPr>
              <a:picLocks noChangeAspect="0"/>
            </p:cNvPicPr>
            <p:nvPr/>
          </p:nvPicPr>
          <p:blipFill>
            <a:blip r:embed="rId6">
              <a:extLst/>
            </a:blip>
            <a:stretch>
              <a:fillRect/>
            </a:stretch>
          </p:blipFill>
          <p:spPr>
            <a:xfrm>
              <a:off x="-63500" y="-88900"/>
              <a:ext cx="4914900" cy="2870200"/>
            </a:xfrm>
            <a:prstGeom prst="rect">
              <a:avLst/>
            </a:prstGeom>
            <a:effectLst/>
          </p:spPr>
        </p:pic>
        <p:sp>
          <p:nvSpPr>
            <p:cNvPr id="175" name="Equation"/>
            <p:cNvSpPr txBox="1"/>
            <p:nvPr/>
          </p:nvSpPr>
          <p:spPr>
            <a:xfrm>
              <a:off x="3837724" y="214988"/>
              <a:ext cx="690271" cy="269139"/>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400" i="1">
                        <a:solidFill>
                          <a:srgbClr val="222222"/>
                        </a:solidFill>
                        <a:latin typeface="Cambria Math" panose="02040503050406030204" pitchFamily="18" charset="0"/>
                      </a:rPr>
                      <m:t>I</m:t>
                    </m:r>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x</m:t>
                    </m:r>
                    <m:r>
                      <a:rPr xmlns:a="http://schemas.openxmlformats.org/drawingml/2006/main" sz="2400" i="1">
                        <a:solidFill>
                          <a:srgbClr val="222222"/>
                        </a:solidFill>
                        <a:latin typeface="Cambria Math" panose="02040503050406030204" pitchFamily="18" charset="0"/>
                      </a:rPr>
                      <m:t>,</m:t>
                    </m:r>
                    <m:r>
                      <a:rPr xmlns:a="http://schemas.openxmlformats.org/drawingml/2006/main" sz="2400" i="1">
                        <a:solidFill>
                          <a:srgbClr val="222222"/>
                        </a:solidFill>
                        <a:latin typeface="Cambria Math" panose="02040503050406030204" pitchFamily="18" charset="0"/>
                      </a:rPr>
                      <m:t>y</m:t>
                    </m:r>
                    <m:r>
                      <a:rPr xmlns:a="http://schemas.openxmlformats.org/drawingml/2006/main" sz="2400" i="1">
                        <a:solidFill>
                          <a:srgbClr val="222222"/>
                        </a:solidFill>
                        <a:latin typeface="Cambria Math" panose="02040503050406030204" pitchFamily="18" charset="0"/>
                      </a:rPr>
                      <m:t>)</m:t>
                    </m:r>
                  </m:oMath>
                </m:oMathPara>
              </a14:m>
              <a:endParaRPr sz="2400">
                <a:solidFill>
                  <a:srgbClr val="232323"/>
                </a:solidFill>
              </a:endParaRPr>
            </a:p>
          </p:txBody>
        </p:sp>
      </p:grpSp>
      <p:grpSp>
        <p:nvGrpSpPr>
          <p:cNvPr id="179" name="Group"/>
          <p:cNvGrpSpPr/>
          <p:nvPr/>
        </p:nvGrpSpPr>
        <p:grpSpPr>
          <a:xfrm>
            <a:off x="683260" y="2926927"/>
            <a:ext cx="4902201" cy="2857501"/>
            <a:chOff x="-63500" y="-88900"/>
            <a:chExt cx="4902200" cy="2857500"/>
          </a:xfrm>
        </p:grpSpPr>
        <p:pic>
          <p:nvPicPr>
            <p:cNvPr id="177" name="image178.jpg" descr="image178.jpg"/>
            <p:cNvPicPr>
              <a:picLocks noChangeAspect="0"/>
            </p:cNvPicPr>
            <p:nvPr/>
          </p:nvPicPr>
          <p:blipFill>
            <a:blip r:embed="rId7">
              <a:extLst/>
            </a:blip>
            <a:stretch>
              <a:fillRect/>
            </a:stretch>
          </p:blipFill>
          <p:spPr>
            <a:xfrm>
              <a:off x="-63500" y="-88900"/>
              <a:ext cx="4902200" cy="2857500"/>
            </a:xfrm>
            <a:prstGeom prst="rect">
              <a:avLst/>
            </a:prstGeom>
            <a:effectLst/>
          </p:spPr>
        </p:pic>
        <p:sp>
          <p:nvSpPr>
            <p:cNvPr id="178" name="Equation"/>
            <p:cNvSpPr txBox="1"/>
            <p:nvPr/>
          </p:nvSpPr>
          <p:spPr>
            <a:xfrm>
              <a:off x="3737977" y="234502"/>
              <a:ext cx="853413" cy="306001"/>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600" i="1">
                            <a:solidFill>
                              <a:srgbClr val="FEFEFE"/>
                            </a:solidFill>
                            <a:latin typeface="Cambria Math" panose="02040503050406030204" pitchFamily="18" charset="0"/>
                          </a:rPr>
                          <m:t>I</m:t>
                        </m:r>
                      </m:e>
                      <m:sub>
                        <m:r>
                          <a:rPr xmlns:a="http://schemas.openxmlformats.org/drawingml/2006/main" sz="2600" i="1">
                            <a:solidFill>
                              <a:srgbClr val="FEFEFE"/>
                            </a:solidFill>
                            <a:latin typeface="Cambria Math" panose="02040503050406030204" pitchFamily="18" charset="0"/>
                          </a:rPr>
                          <m:t>1</m:t>
                        </m:r>
                      </m:sub>
                    </m:sSub>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x</m:t>
                    </m:r>
                    <m:r>
                      <a:rPr xmlns:a="http://schemas.openxmlformats.org/drawingml/2006/main" sz="2600" i="1">
                        <a:solidFill>
                          <a:srgbClr val="FEFEFE"/>
                        </a:solidFill>
                        <a:latin typeface="Cambria Math" panose="02040503050406030204" pitchFamily="18" charset="0"/>
                      </a:rPr>
                      <m:t>,</m:t>
                    </m:r>
                    <m:r>
                      <a:rPr xmlns:a="http://schemas.openxmlformats.org/drawingml/2006/main" sz="2600" i="1">
                        <a:solidFill>
                          <a:srgbClr val="FEFEFE"/>
                        </a:solidFill>
                        <a:latin typeface="Cambria Math" panose="02040503050406030204" pitchFamily="18" charset="0"/>
                      </a:rPr>
                      <m:t>y</m:t>
                    </m:r>
                    <m:r>
                      <a:rPr xmlns:a="http://schemas.openxmlformats.org/drawingml/2006/main" sz="2600" i="1">
                        <a:solidFill>
                          <a:srgbClr val="FEFEFE"/>
                        </a:solidFill>
                        <a:latin typeface="Cambria Math" panose="02040503050406030204" pitchFamily="18" charset="0"/>
                      </a:rPr>
                      <m:t>)</m:t>
                    </m:r>
                  </m:oMath>
                </m:oMathPara>
              </a14:m>
              <a:endParaRPr sz="2600">
                <a:solidFill>
                  <a:srgbClr val="FFFFFF"/>
                </a:solidFill>
              </a:endParaRP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232323"/>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