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mov" ContentType="video/unknown"/>
  <Override PartName="/ppt/notesSlides/notesSlide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1pPr>
    <a:lvl2pPr marL="0" marR="0" indent="76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2pPr>
    <a:lvl3pPr marL="0" marR="0" indent="254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3pPr>
    <a:lvl4pPr marL="0" marR="0" indent="508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4pPr>
    <a:lvl5pPr marL="0" marR="0" indent="13716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5pPr>
    <a:lvl6pPr marL="0" marR="0" indent="17145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6pPr>
    <a:lvl7pPr marL="0" marR="0" indent="20574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7pPr>
    <a:lvl8pPr marL="0" marR="0" indent="24003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8pPr>
    <a:lvl9pPr marL="0" marR="0" indent="2743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6CBB8FF1-D9AA-43F3-AF6F-95CC898621D3}" styleName="">
    <a:tblBg/>
    <a:wholeTbl>
      <a:tcTxStyle b="off" i="off">
        <a:font>
          <a:latin typeface="Times New Roman"/>
          <a:ea typeface="Times New Roman"/>
          <a:cs typeface="Times New Roman"/>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wholeTbl>
    <a:band2H>
      <a:tcTxStyle b="def" i="def"/>
      <a:tcStyle>
        <a:tcBdr/>
        <a:fill>
          <a:solidFill>
            <a:srgbClr val="627791">
              <a:alpha val="16000"/>
            </a:srgbClr>
          </a:solidFill>
        </a:fill>
      </a:tcStyle>
    </a:band2H>
    <a:firstCol>
      <a:tcTxStyle b="on" i="off">
        <a:font>
          <a:latin typeface="Times New Roman"/>
          <a:ea typeface="Times New Roman"/>
          <a:cs typeface="Times New Roman"/>
        </a:font>
        <a:srgbClr val="FFFFFF"/>
      </a:tcTxStyle>
      <a:tcStyle>
        <a:tcBdr>
          <a:left>
            <a:ln w="3175"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Col>
    <a:la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25400" cap="flat">
              <a:noFill/>
              <a:miter lim="400000"/>
            </a:ln>
          </a:top>
          <a:bottom>
            <a:ln w="3175" cap="flat">
              <a:noFill/>
              <a:miter lim="400000"/>
            </a:ln>
          </a:bottom>
          <a:insideH>
            <a:ln w="25400" cap="flat">
              <a:noFill/>
              <a:miter lim="400000"/>
            </a:ln>
          </a:insideH>
          <a:insideV>
            <a:ln w="25400" cap="flat">
              <a:noFill/>
              <a:miter lim="400000"/>
            </a:ln>
          </a:insideV>
        </a:tcBdr>
        <a:fill>
          <a:noFill/>
        </a:fill>
      </a:tcStyle>
    </a:lastRow>
    <a:fir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3175"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Row>
  </a:tblStyle>
  <a:tblStyle styleId="{CCF8A6F4-06EE-499E-AD87-37D6001B6F62}"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627791">
              <a:alpha val="16000"/>
            </a:srgbClr>
          </a:solidFill>
        </a:fill>
      </a:tcStyle>
    </a:band2H>
    <a:firstCol>
      <a:tcTxStyle b="off" i="off">
        <a:font>
          <a:latin typeface="Times New Roman"/>
          <a:ea typeface="Times New Roman"/>
          <a:cs typeface="Times New Roman"/>
        </a:font>
        <a:srgbClr val="232A32"/>
      </a:tcTxStyle>
      <a:tcStyle>
        <a:tcBdr>
          <a:left>
            <a:ln w="3175"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Col>
    <a:la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25400" cap="flat">
              <a:noFill/>
              <a:miter lim="400000"/>
            </a:ln>
          </a:top>
          <a:bottom>
            <a:ln w="3175" cap="flat">
              <a:noFill/>
              <a:miter lim="400000"/>
            </a:ln>
          </a:bottom>
          <a:insideH>
            <a:ln w="25400" cap="flat">
              <a:noFill/>
              <a:miter lim="400000"/>
            </a:ln>
          </a:insideH>
          <a:insideV>
            <a:ln w="25400" cap="flat">
              <a:noFill/>
              <a:miter lim="400000"/>
            </a:ln>
          </a:insideV>
        </a:tcBdr>
        <a:fill>
          <a:noFill/>
        </a:fill>
      </a:tcStyle>
    </a:lastRow>
    <a:firstRow>
      <a:tcTxStyle b="off" i="off">
        <a:font>
          <a:latin typeface="Times New Roman"/>
          <a:ea typeface="Times New Roman"/>
          <a:cs typeface="Times New Roman"/>
        </a:font>
        <a:srgbClr val="000000"/>
      </a:tcTxStyle>
      <a:tcStyle>
        <a:tcBdr>
          <a:left>
            <a:ln w="25400" cap="flat">
              <a:noFill/>
              <a:miter lim="400000"/>
            </a:ln>
          </a:left>
          <a:right>
            <a:ln w="25400" cap="flat">
              <a:noFill/>
              <a:miter lim="400000"/>
            </a:ln>
          </a:right>
          <a:top>
            <a:ln w="3175" cap="flat">
              <a:noFill/>
              <a:miter lim="400000"/>
            </a:ln>
          </a:top>
          <a:bottom>
            <a:ln w="25400" cap="flat">
              <a:noFill/>
              <a:miter lim="400000"/>
            </a:ln>
          </a:bottom>
          <a:insideH>
            <a:ln w="25400" cap="flat">
              <a:noFill/>
              <a:miter lim="400000"/>
            </a:ln>
          </a:insideH>
          <a:insideV>
            <a:ln w="25400" cap="flat">
              <a:noFill/>
              <a:miter lim="400000"/>
            </a:ln>
          </a:insideV>
        </a:tcBdr>
        <a:fill>
          <a:solidFill>
            <a:srgbClr val="CED8E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0" name="Shape 60"/>
          <p:cNvSpPr/>
          <p:nvPr>
            <p:ph type="sldImg"/>
          </p:nvPr>
        </p:nvSpPr>
        <p:spPr>
          <a:xfrm>
            <a:off x="1143000" y="685800"/>
            <a:ext cx="4572000" cy="3429000"/>
          </a:xfrm>
          <a:prstGeom prst="rect">
            <a:avLst/>
          </a:prstGeom>
        </p:spPr>
        <p:txBody>
          <a:bodyPr/>
          <a:lstStyle/>
          <a:p>
            <a:pPr/>
          </a:p>
        </p:txBody>
      </p:sp>
      <p:sp>
        <p:nvSpPr>
          <p:cNvPr id="61" name="Shape 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 Id="rId3" Type="http://schemas.openxmlformats.org/officeDocument/2006/relationships/hyperlink" Target="http://orion.math.iastate.edu/burkardt/data/pbm/pbm.html"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 Id="rId3" Type="http://schemas.openxmlformats.org/officeDocument/2006/relationships/hyperlink" Target="http://orion.math.iastate.edu/burkardt/data/pbm/pbm.html"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lvl1pPr defTabSz="647700">
              <a:defRPr sz="1600">
                <a:latin typeface="+mn-lt"/>
                <a:ea typeface="+mn-ea"/>
                <a:cs typeface="+mn-cs"/>
                <a:sym typeface="Helvetica"/>
              </a:defRPr>
            </a:lvl1pPr>
          </a:lstStyle>
          <a:p>
            <a:pPr/>
            <a:r>
              <a:t>commande Imtool dans matlab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lvl1pPr defTabSz="647700">
              <a:defRPr sz="1600" u="sng">
                <a:latin typeface="+mn-lt"/>
                <a:ea typeface="+mn-ea"/>
                <a:cs typeface="+mn-cs"/>
                <a:sym typeface="Helvetica"/>
                <a:hlinkClick r:id="rId3" invalidUrl="" action="" tgtFrame="" tooltip="" history="1" highlightClick="0" endSnd="0"/>
              </a:defRPr>
            </a:lvl1pPr>
          </a:lstStyle>
          <a:p>
            <a:pPr>
              <a:defRPr u="none"/>
            </a:pPr>
            <a:r>
              <a:rPr u="sng">
                <a:hlinkClick r:id="rId3" invalidUrl="" action="" tgtFrame="" tooltip="" history="1" highlightClick="0" endSnd="0"/>
              </a:rPr>
              <a:t>http://orion.math.iastate.edu/burkardt/data/pbm/pbm.html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lvl1pPr defTabSz="647700">
              <a:defRPr sz="1600" u="sng">
                <a:latin typeface="+mn-lt"/>
                <a:ea typeface="+mn-ea"/>
                <a:cs typeface="+mn-cs"/>
                <a:sym typeface="Helvetica"/>
                <a:hlinkClick r:id="rId3" invalidUrl="" action="" tgtFrame="" tooltip="" history="1" highlightClick="0" endSnd="0"/>
              </a:defRPr>
            </a:lvl1pPr>
          </a:lstStyle>
          <a:p>
            <a:pPr>
              <a:defRPr u="none"/>
            </a:pPr>
            <a:r>
              <a:rPr u="sng">
                <a:hlinkClick r:id="rId3" invalidUrl="" action="" tgtFrame="" tooltip="" history="1" highlightClick="0" endSnd="0"/>
              </a:rPr>
              <a:t>http://orion.math.iastate.edu/burkardt/data/pbm/pbm.html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lvl1pPr>
              <a:defRPr sz="1600">
                <a:solidFill>
                  <a:srgbClr val="333333"/>
                </a:solidFill>
                <a:latin typeface="Marker Felt"/>
                <a:ea typeface="Marker Felt"/>
                <a:cs typeface="Marker Felt"/>
                <a:sym typeface="Marker Felt"/>
              </a:defRPr>
            </a:lvl1pPr>
          </a:lstStyle>
          <a:p>
            <a:pPr/>
            <a:r>
              <a:t>voir AM_introduction.pdf</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3.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IMN259 - Analyse d'images"/>
          <p:cNvSpPr/>
          <p:nvPr/>
        </p:nvSpPr>
        <p:spPr>
          <a:xfrm>
            <a:off x="1115742" y="2641600"/>
            <a:ext cx="10769601" cy="9525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lIns="76200" tIns="76200" rIns="76200" bIns="76200">
            <a:spAutoFit/>
          </a:bodyPr>
          <a:lstStyle>
            <a:lvl1pPr algn="ctr">
              <a:spcBef>
                <a:spcPts val="100"/>
              </a:spcBef>
              <a:buClrTx/>
              <a:defRPr sz="5100">
                <a:solidFill>
                  <a:srgbClr val="DEE8F1"/>
                </a:solidFill>
                <a:latin typeface="+mn-lt"/>
                <a:ea typeface="+mn-ea"/>
                <a:cs typeface="+mn-cs"/>
                <a:sym typeface="Helvetica"/>
              </a:defRPr>
            </a:lvl1pPr>
          </a:lstStyle>
          <a:p>
            <a:pPr/>
            <a:r>
              <a:t>IMN259 - Analyse d'images</a:t>
            </a:r>
          </a:p>
        </p:txBody>
      </p:sp>
      <p:sp>
        <p:nvSpPr>
          <p:cNvPr id="13" name="Adapté des notes de cours de  Marie-Flavie Auclair-Fortier et Pierre-Marc Jodoin"/>
          <p:cNvSpPr/>
          <p:nvPr/>
        </p:nvSpPr>
        <p:spPr>
          <a:xfrm>
            <a:off x="3255539" y="8382000"/>
            <a:ext cx="6544520" cy="8636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buClrTx/>
              <a:buFont typeface="Arial"/>
              <a:defRPr sz="2300">
                <a:solidFill>
                  <a:srgbClr val="DEE8F1"/>
                </a:solidFill>
                <a:latin typeface="+mn-lt"/>
                <a:ea typeface="+mn-ea"/>
                <a:cs typeface="+mn-cs"/>
                <a:sym typeface="Helvetica"/>
              </a:defRPr>
            </a:pPr>
            <a:r>
              <a:t>Adapté des notes de cours de </a:t>
            </a:r>
            <a:br/>
            <a:r>
              <a:t>Marie-Flavie Auclair-Fortier et Pierre-Marc Jodoin</a:t>
            </a:r>
          </a:p>
        </p:txBody>
      </p:sp>
      <p:sp>
        <p:nvSpPr>
          <p:cNvPr id="14" name="Body Level One…"/>
          <p:cNvSpPr txBox="1"/>
          <p:nvPr>
            <p:ph type="body" sz="half" idx="1"/>
          </p:nvPr>
        </p:nvSpPr>
        <p:spPr>
          <a:xfrm>
            <a:off x="787400" y="4660900"/>
            <a:ext cx="11430000" cy="3276600"/>
          </a:xfrm>
          <a:prstGeom prst="rect">
            <a:avLst/>
          </a:prstGeom>
          <a:effectLst>
            <a:outerShdw sx="100000" sy="100000" kx="0" ky="0" algn="b" rotWithShape="0" blurRad="76200" dist="12700" dir="6120000">
              <a:srgbClr val="000000"/>
            </a:outerShdw>
          </a:effectLst>
        </p:spPr>
        <p:txBody>
          <a:bodyPr lIns="50800" tIns="50800" rIns="50800" bIns="50800">
            <a:noAutofit/>
          </a:bodyPr>
          <a:lstStyle>
            <a:lvl1pPr marL="0" indent="0" algn="ctr">
              <a:spcBef>
                <a:spcPts val="0"/>
              </a:spcBef>
              <a:buSzTx/>
              <a:buNone/>
              <a:defRPr b="1" sz="4600">
                <a:solidFill>
                  <a:srgbClr val="DEE8F1"/>
                </a:solidFill>
                <a:effectLst>
                  <a:outerShdw sx="100000" sy="100000" kx="0" ky="0" algn="b" rotWithShape="0" blurRad="25400" dist="12700" dir="16200000">
                    <a:srgbClr val="000000"/>
                  </a:outerShdw>
                </a:effectLst>
                <a:latin typeface="+mn-lt"/>
                <a:ea typeface="+mn-ea"/>
                <a:cs typeface="+mn-cs"/>
                <a:sym typeface="Helvetica"/>
              </a:defRPr>
            </a:lvl1pPr>
            <a:lvl2pPr marL="0" indent="0" algn="ctr">
              <a:spcBef>
                <a:spcPts val="1900"/>
              </a:spcBef>
              <a:buSzTx/>
              <a:buNone/>
              <a:defRPr b="1" sz="3500">
                <a:solidFill>
                  <a:srgbClr val="DEE8F1"/>
                </a:solidFill>
                <a:effectLst>
                  <a:outerShdw sx="100000" sy="100000" kx="0" ky="0" algn="b" rotWithShape="0" blurRad="25400" dist="12700" dir="16200000">
                    <a:srgbClr val="000000"/>
                  </a:outerShdw>
                </a:effectLst>
                <a:latin typeface="+mn-lt"/>
                <a:ea typeface="+mn-ea"/>
                <a:cs typeface="+mn-cs"/>
                <a:sym typeface="Helvetica"/>
              </a:defRPr>
            </a:lvl2pPr>
            <a:lvl3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3pPr>
            <a:lvl4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4pPr>
            <a:lvl5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6311509" y="9258300"/>
            <a:ext cx="368574" cy="381000"/>
          </a:xfrm>
          <a:prstGeom prst="rect">
            <a:avLst/>
          </a:prstGeom>
          <a:effectLst>
            <a:outerShdw sx="100000" sy="100000" kx="0" ky="0" algn="b" rotWithShape="0" blurRad="25400" dist="12700" dir="16200000">
              <a:srgbClr val="000000"/>
            </a:outerShdw>
          </a:effectLst>
        </p:spPr>
        <p:txBody>
          <a:bodyPr anchor="b"/>
          <a:lstStyle>
            <a:lvl1pPr>
              <a:defRPr b="1" sz="1800">
                <a:solidFill>
                  <a:srgbClr val="DEE8F1"/>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lan">
    <p:spTree>
      <p:nvGrpSpPr>
        <p:cNvPr id="1" name=""/>
        <p:cNvGrpSpPr/>
        <p:nvPr/>
      </p:nvGrpSpPr>
      <p:grpSpPr>
        <a:xfrm>
          <a:off x="0" y="0"/>
          <a:ext cx="0" cy="0"/>
          <a:chOff x="0" y="0"/>
          <a:chExt cx="0" cy="0"/>
        </a:xfrm>
      </p:grpSpPr>
      <p:sp>
        <p:nvSpPr>
          <p:cNvPr id="22" name="Plan"/>
          <p:cNvSpPr/>
          <p:nvPr/>
        </p:nvSpPr>
        <p:spPr>
          <a:xfrm>
            <a:off x="342900" y="1270000"/>
            <a:ext cx="3279298"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lvl1pPr>
              <a:spcBef>
                <a:spcPts val="0"/>
              </a:spcBef>
              <a:defRPr b="1" cap="small" sz="3200">
                <a:solidFill>
                  <a:srgbClr val="4C4C4F"/>
                </a:solidFill>
                <a:latin typeface="+mn-lt"/>
                <a:ea typeface="+mn-ea"/>
                <a:cs typeface="+mn-cs"/>
                <a:sym typeface="Helvetica"/>
              </a:defRPr>
            </a:lvl1pPr>
          </a:lstStyle>
          <a:p>
            <a:pPr/>
            <a:r>
              <a:t>Plan</a:t>
            </a:r>
          </a:p>
        </p:txBody>
      </p:sp>
      <p:sp>
        <p:nvSpPr>
          <p:cNvPr id="23" name="Body Level One…"/>
          <p:cNvSpPr txBox="1"/>
          <p:nvPr>
            <p:ph type="body" idx="1"/>
          </p:nvPr>
        </p:nvSpPr>
        <p:spPr>
          <a:prstGeom prst="rect">
            <a:avLst/>
          </a:prstGeom>
        </p:spPr>
        <p:txBody>
          <a:bodyPr>
            <a:noAutofit/>
          </a:bodyPr>
          <a:lstStyle>
            <a:lvl2pPr marL="901700" indent="-698500">
              <a:buAutoNum type="arabicPeriod" startAt="1"/>
              <a:defRPr sz="2200">
                <a:solidFill>
                  <a:srgbClr val="4C4C4F"/>
                </a:solidFill>
                <a:latin typeface="Stone Sans Sem ITC TT-Semi"/>
                <a:ea typeface="Stone Sans Sem ITC TT-Semi"/>
                <a:cs typeface="Stone Sans Sem ITC TT-Semi"/>
                <a:sym typeface="Stone Sans Sem ITC TT-Semi"/>
              </a:defRPr>
            </a:lvl2pPr>
            <a:lvl3pPr marL="721783" indent="-518583">
              <a:buClrTx/>
              <a:buSzPct val="100000"/>
              <a:buAutoNum type="alphaLcParenR" startAt="1"/>
            </a:lvl3pPr>
            <a:lvl4pPr marL="883955" indent="-287055"/>
            <a:lvl5pPr marL="1125255" indent="-325155">
              <a:buClr>
                <a:srgbClr val="7F98C2"/>
              </a:buClr>
              <a:buFont typeface="TimesNewRomanPSMT"/>
              <a:buChar cha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6341111" y="9093200"/>
            <a:ext cx="331217" cy="330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Content">
    <p:spTree>
      <p:nvGrpSpPr>
        <p:cNvPr id="1" name=""/>
        <p:cNvGrpSpPr/>
        <p:nvPr/>
      </p:nvGrpSpPr>
      <p:grpSpPr>
        <a:xfrm>
          <a:off x="0" y="0"/>
          <a:ext cx="0" cy="0"/>
          <a:chOff x="0" y="0"/>
          <a:chExt cx="0" cy="0"/>
        </a:xfrm>
      </p:grpSpPr>
      <p:pic>
        <p:nvPicPr>
          <p:cNvPr id="31" name="Source : Source : " descr="Source : Source : "/>
          <p:cNvPicPr>
            <a:picLocks noChangeAspect="0"/>
          </p:cNvPicPr>
          <p:nvPr>
            <p:ph type="body" sz="quarter"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 name="Title Text"/>
          <p:cNvSpPr txBox="1"/>
          <p:nvPr>
            <p:ph type="title"/>
          </p:nvPr>
        </p:nvSpPr>
        <p:spPr>
          <a:prstGeom prst="rect">
            <a:avLst/>
          </a:prstGeom>
        </p:spPr>
        <p:txBody>
          <a:bodyPr/>
          <a:lstStyle/>
          <a:p>
            <a:pPr/>
            <a:r>
              <a:t>Title Text</a:t>
            </a:r>
          </a:p>
        </p:txBody>
      </p:sp>
      <p:sp>
        <p:nvSpPr>
          <p:cNvPr id="33" name="Body Level One…"/>
          <p:cNvSpPr txBox="1"/>
          <p:nvPr>
            <p:ph type="body" idx="1"/>
          </p:nvPr>
        </p:nvSpPr>
        <p:spPr>
          <a:prstGeom prst="rect">
            <a:avLst/>
          </a:prstGeom>
        </p:spPr>
        <p:txBody>
          <a:bodyPr/>
          <a:lstStyle>
            <a:lvl3pPr>
              <a:buBlip>
                <a:blip r:embed="rId3"/>
              </a:buBlip>
            </a:lvl3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écap">
    <p:spTree>
      <p:nvGrpSpPr>
        <p:cNvPr id="1" name=""/>
        <p:cNvGrpSpPr/>
        <p:nvPr/>
      </p:nvGrpSpPr>
      <p:grpSpPr>
        <a:xfrm>
          <a:off x="0" y="0"/>
          <a:ext cx="0" cy="0"/>
          <a:chOff x="0" y="0"/>
          <a:chExt cx="0" cy="0"/>
        </a:xfrm>
      </p:grpSpPr>
      <p:sp>
        <p:nvSpPr>
          <p:cNvPr id="41" name="Objectifs du thème"/>
          <p:cNvSpPr/>
          <p:nvPr>
            <p:ph type="body" sz="quarter" idx="21"/>
          </p:nvPr>
        </p:nvSpPr>
        <p:spPr>
          <a:xfrm>
            <a:off x="342900" y="1270000"/>
            <a:ext cx="4166041" cy="596900"/>
          </a:xfrm>
          <a:prstGeom prst="rect">
            <a:avLst/>
          </a:prstGeom>
        </p:spPr>
        <p:txBody>
          <a:bodyPr wrap="none" lIns="50800" tIns="50800" rIns="50800" bIns="50800" anchor="ctr"/>
          <a:lstStyle>
            <a:lvl1pPr marL="0" indent="0">
              <a:spcBef>
                <a:spcPts val="0"/>
              </a:spcBef>
              <a:buClr>
                <a:srgbClr val="7F97C3"/>
              </a:buClr>
              <a:buSzTx/>
              <a:buNone/>
              <a:defRPr b="1" cap="small" sz="3200">
                <a:latin typeface="+mn-lt"/>
                <a:ea typeface="+mn-ea"/>
                <a:cs typeface="+mn-cs"/>
                <a:sym typeface="Helvetica"/>
              </a:defRPr>
            </a:lvl1pPr>
          </a:lstStyle>
          <a:p>
            <a:pPr/>
            <a:r>
              <a:t>Objectifs du thème</a:t>
            </a:r>
          </a:p>
        </p:txBody>
      </p:sp>
      <p:sp>
        <p:nvSpPr>
          <p:cNvPr id="42" name="Body Level One…"/>
          <p:cNvSpPr txBox="1"/>
          <p:nvPr>
            <p:ph type="body" idx="1"/>
          </p:nvPr>
        </p:nvSpPr>
        <p:spPr>
          <a:prstGeom prst="rect">
            <a:avLst/>
          </a:prstGeom>
        </p:spPr>
        <p:txBody>
          <a:bodyPr>
            <a:noAutofit/>
          </a:bodyPr>
          <a:lstStyle>
            <a:lvl2pPr marL="520700" indent="-317500">
              <a:buSzPct val="54000"/>
              <a:buBlip>
                <a:blip r:embed="rId2"/>
              </a:buBlip>
            </a:lvl2pPr>
            <a:lvl3pPr marL="685800" indent="-317500">
              <a:buClr>
                <a:srgbClr val="7F98C2"/>
              </a:buClr>
              <a:buSzPct val="100000"/>
              <a:buFont typeface="Lucida Grande"/>
              <a:buChar char="✓"/>
            </a:lvl3pPr>
            <a:lvl4pPr marL="947455" indent="-350555">
              <a:buClrTx/>
              <a:buSzPct val="54000"/>
              <a:buBlip>
                <a:blip r:embed="rId3"/>
              </a:buBlip>
            </a:lvl4pPr>
            <a:lvl5pPr marL="1150655" indent="-350555">
              <a:buClrTx/>
              <a:buSzPct val="44000"/>
              <a:buBlip>
                <a:blip r:embed="rId4"/>
              </a:buBlip>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fs">
    <p:spTree>
      <p:nvGrpSpPr>
        <p:cNvPr id="1" name=""/>
        <p:cNvGrpSpPr/>
        <p:nvPr/>
      </p:nvGrpSpPr>
      <p:grpSpPr>
        <a:xfrm>
          <a:off x="0" y="0"/>
          <a:ext cx="0" cy="0"/>
          <a:chOff x="0" y="0"/>
          <a:chExt cx="0" cy="0"/>
        </a:xfrm>
      </p:grpSpPr>
      <p:pic>
        <p:nvPicPr>
          <p:cNvPr id="50" name="S'il n'y a pas mention contraire, les médias numériques sont produits par MFAF S'il n'y a pas mention contraire, les médias numériques sont produits par MFAF" descr="S'il n'y a pas mention contraire, les médias numériques sont produits par MFAF S'il n'y a pas mention contraire, les médias numériques sont produits par MFAF"/>
          <p:cNvPicPr>
            <a:picLocks noChangeAspect="0"/>
          </p:cNvPicPr>
          <p:nvPr/>
        </p:nvPicPr>
        <p:blipFill>
          <a:blip r:embed="rId2">
            <a:extLst/>
          </a:blip>
          <a:stretch>
            <a:fillRect/>
          </a:stretch>
        </p:blipFill>
        <p:spPr>
          <a:xfrm>
            <a:off x="268022" y="8653555"/>
            <a:ext cx="4584701" cy="853890"/>
          </a:xfrm>
          <a:prstGeom prst="rect">
            <a:avLst/>
          </a:prstGeom>
          <a:effectLst>
            <a:outerShdw sx="100000" sy="100000" kx="0" ky="0" algn="b" rotWithShape="0" blurRad="12700" dist="12700" dir="1980000">
              <a:srgbClr val="D6D6D6"/>
            </a:outerShdw>
          </a:effectLst>
        </p:spPr>
      </p:pic>
      <p:sp>
        <p:nvSpPr>
          <p:cNvPr id="51"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52" name="Références (pour en savoir plus)"/>
          <p:cNvSpPr/>
          <p:nvPr/>
        </p:nvSpPr>
        <p:spPr>
          <a:xfrm>
            <a:off x="342900" y="1270000"/>
            <a:ext cx="5575430"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p>
            <a:pPr>
              <a:spcBef>
                <a:spcPts val="0"/>
              </a:spcBef>
              <a:defRPr b="1" cap="small" sz="3200">
                <a:solidFill>
                  <a:srgbClr val="4C4C4F"/>
                </a:solidFill>
                <a:latin typeface="+mn-lt"/>
                <a:ea typeface="+mn-ea"/>
                <a:cs typeface="+mn-cs"/>
                <a:sym typeface="Helvetica"/>
              </a:defRPr>
            </a:pPr>
            <a:r>
              <a:t>Références </a:t>
            </a:r>
            <a:r>
              <a:rPr sz="2400"/>
              <a:t>(pour en savoir plus)</a:t>
            </a:r>
          </a:p>
        </p:txBody>
      </p:sp>
      <p:sp>
        <p:nvSpPr>
          <p:cNvPr id="53" name="Body Level One…"/>
          <p:cNvSpPr txBox="1"/>
          <p:nvPr>
            <p:ph type="body" idx="1"/>
          </p:nvPr>
        </p:nvSpPr>
        <p:spPr>
          <a:xfrm>
            <a:off x="342900" y="1866900"/>
            <a:ext cx="12319000" cy="7124700"/>
          </a:xfrm>
          <a:prstGeom prst="rect">
            <a:avLst/>
          </a:prstGeom>
        </p:spPr>
        <p:txBody>
          <a:bodyPr/>
          <a:lstStyle>
            <a:lvl1pPr marL="431800" indent="-431800">
              <a:spcBef>
                <a:spcPts val="200"/>
              </a:spcBef>
              <a:buSzPct val="123999"/>
              <a:buBlip>
                <a:blip r:embed="rId3"/>
              </a:buBlip>
              <a:defRPr sz="2200">
                <a:solidFill>
                  <a:srgbClr val="444444"/>
                </a:solidFill>
              </a:defRPr>
            </a:lvl1pPr>
            <a:lvl2pPr marL="0" indent="0">
              <a:spcBef>
                <a:spcPts val="1600"/>
              </a:spcBef>
              <a:buSzTx/>
              <a:buNone/>
              <a:defRPr sz="1900">
                <a:solidFill>
                  <a:srgbClr val="606060"/>
                </a:solidFill>
                <a:latin typeface="Stone Sans Sem ITC TT-Semi"/>
                <a:ea typeface="Stone Sans Sem ITC TT-Semi"/>
                <a:cs typeface="Stone Sans Sem ITC TT-Semi"/>
                <a:sym typeface="Stone Sans Sem ITC TT-Semi"/>
              </a:defRPr>
            </a:lvl2pPr>
            <a:lvl3pPr marL="426755" indent="-426755">
              <a:spcBef>
                <a:spcPts val="100"/>
              </a:spcBef>
              <a:buClrTx/>
              <a:buSzPct val="100000"/>
              <a:buAutoNum type="alphaLcParenR" startAt="1"/>
              <a:defRPr sz="2200">
                <a:solidFill>
                  <a:srgbClr val="444444"/>
                </a:solidFill>
                <a:latin typeface="Stone Sans Sem ITC TT-Semi"/>
                <a:ea typeface="Stone Sans Sem ITC TT-Semi"/>
                <a:cs typeface="Stone Sans Sem ITC TT-Semi"/>
                <a:sym typeface="Stone Sans Sem ITC TT-Semi"/>
              </a:defRPr>
            </a:lvl3pPr>
            <a:lvl4pPr marL="629955" indent="-350555">
              <a:spcBef>
                <a:spcPts val="1100"/>
              </a:spcBef>
              <a:buClrTx/>
              <a:buSzPct val="50000"/>
              <a:buBlip>
                <a:blip r:embed="rId4"/>
              </a:buBlip>
              <a:defRPr>
                <a:solidFill>
                  <a:srgbClr val="444444"/>
                </a:solidFill>
                <a:latin typeface="Stone Sans Sem ITC TT-Semi"/>
                <a:ea typeface="Stone Sans Sem ITC TT-Semi"/>
                <a:cs typeface="Stone Sans Sem ITC TT-Semi"/>
                <a:sym typeface="Stone Sans Sem ITC TT-Semi"/>
              </a:defRPr>
            </a:lvl4pPr>
            <a:lvl5pPr marL="909355" indent="-350555">
              <a:spcBef>
                <a:spcPts val="1100"/>
              </a:spcBef>
              <a:buClrTx/>
              <a:buSzPct val="50000"/>
              <a:buBlip>
                <a:blip r:embed="rId5"/>
              </a:buBlip>
              <a:defRPr>
                <a:solidFill>
                  <a:srgbClr val="444444"/>
                </a:solidFill>
                <a:latin typeface="Stone Sans Sem ITC TT-Semi"/>
                <a:ea typeface="Stone Sans Sem ITC TT-Semi"/>
                <a:cs typeface="Stone Sans Sem ITC TT-Semi"/>
                <a:sym typeface="Stone Sans Sem ITC TT-Semi"/>
              </a:defRPr>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3" name="Title Text"/>
          <p:cNvSpPr txBox="1"/>
          <p:nvPr>
            <p:ph type="title"/>
          </p:nvPr>
        </p:nvSpPr>
        <p:spPr>
          <a:xfrm>
            <a:off x="342900" y="1270000"/>
            <a:ext cx="12319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342900" y="1854200"/>
            <a:ext cx="12319000" cy="673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2pPr marL="342900" indent="-342900">
              <a:buAutoNum type="alphaLcParenR" startAt="1"/>
              <a:defRPr sz="2000">
                <a:solidFill>
                  <a:srgbClr val="232323"/>
                </a:solidFill>
                <a:latin typeface="Times New Roman"/>
                <a:ea typeface="Times New Roman"/>
                <a:cs typeface="Times New Roman"/>
                <a:sym typeface="Times New Roman"/>
              </a:defRPr>
            </a:lvl2pPr>
            <a:lvl3pPr marL="508000" indent="-254000">
              <a:buClr>
                <a:srgbClr val="849ABC"/>
              </a:buClr>
              <a:buSzPct val="55000"/>
              <a:buBlip>
                <a:blip r:embed="rId3"/>
              </a:buBlip>
              <a:defRPr sz="2000">
                <a:solidFill>
                  <a:srgbClr val="232323"/>
                </a:solidFill>
                <a:latin typeface="Times New Roman"/>
                <a:ea typeface="Times New Roman"/>
                <a:cs typeface="Times New Roman"/>
                <a:sym typeface="Times New Roman"/>
              </a:defRPr>
            </a:lvl3pPr>
            <a:lvl4pPr marL="736600" indent="-228600">
              <a:buClr>
                <a:srgbClr val="849ABC"/>
              </a:buClr>
              <a:buChar char="✓"/>
              <a:defRPr sz="2000">
                <a:solidFill>
                  <a:srgbClr val="232323"/>
                </a:solidFill>
                <a:latin typeface="Times New Roman"/>
                <a:ea typeface="Times New Roman"/>
                <a:cs typeface="Times New Roman"/>
                <a:sym typeface="Times New Roman"/>
              </a:defRPr>
            </a:lvl4pPr>
            <a:lvl5pPr marL="1028700" indent="-266700">
              <a:buClr>
                <a:srgbClr val="849ABC"/>
              </a:buClr>
              <a:buSzPct val="100000"/>
              <a:buChar char="➡"/>
              <a:defRPr sz="2000">
                <a:solidFill>
                  <a:srgbClr val="232323"/>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337299" y="9093200"/>
            <a:ext cx="331217" cy="330200"/>
          </a:xfrm>
          <a:prstGeom prst="rect">
            <a:avLst/>
          </a:prstGeom>
          <a:ln w="12700">
            <a:miter lim="400000"/>
          </a:ln>
          <a:effectLst>
            <a:outerShdw sx="100000" sy="100000" kx="0" ky="0" algn="b" rotWithShape="0" blurRad="25400" dist="50800" dir="1980000">
              <a:srgbClr val="C0C0C0"/>
            </a:outerShdw>
          </a:effectLst>
        </p:spPr>
        <p:txBody>
          <a:bodyPr wrap="none" lIns="50800" tIns="50800" rIns="50800" bIns="50800">
            <a:spAutoFit/>
          </a:bodyPr>
          <a:lstStyle>
            <a:lvl1pPr algn="ctr">
              <a:spcBef>
                <a:spcPts val="0"/>
              </a:spcBef>
              <a:buClrTx/>
              <a:defRPr sz="1400">
                <a:solidFill>
                  <a:srgbClr val="606060"/>
                </a:solidFill>
                <a:latin typeface="Stone Sans Sem ITC TT-Semi"/>
                <a:ea typeface="Stone Sans Sem ITC TT-Semi"/>
                <a:cs typeface="Stone Sans Sem ITC TT-Semi"/>
                <a:sym typeface="Stone Sans Sem ITC TT-Sem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Lst>
  <p:transition xmlns:p14="http://schemas.microsoft.com/office/powerpoint/2010/main" spd="med" advClick="1"/>
  <p:txStyles>
    <p:titleStyle>
      <a:lvl1pPr marL="592666" marR="0" indent="-592666"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1pPr>
      <a:lvl2pPr marL="1016000" marR="0" indent="-1016000"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2pPr>
      <a:lvl3pPr marL="1032933" marR="0" indent="-829733"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3pPr>
      <a:lvl4pPr marL="700589" marR="0" indent="-459289"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4pPr>
      <a:lvl5pPr marL="1056189" marR="0" indent="-459289" algn="l" defTabSz="584200" rtl="0" latinLnBrk="0">
        <a:lnSpc>
          <a:spcPct val="100000"/>
        </a:lnSpc>
        <a:spcBef>
          <a:spcPts val="0"/>
        </a:spcBef>
        <a:spcAft>
          <a:spcPts val="0"/>
        </a:spcAft>
        <a:buClrTx/>
        <a:buSzPct val="55000"/>
        <a:buFontTx/>
        <a:buBlip>
          <a:blip r:embed="rId9"/>
        </a:buBlip>
        <a:tabLst/>
        <a:defRPr b="1" baseline="0" cap="small" i="0" spc="0" strike="noStrike" sz="3200" u="none">
          <a:solidFill>
            <a:srgbClr val="4C4C4F"/>
          </a:solidFill>
          <a:uFillTx/>
          <a:latin typeface="+mn-lt"/>
          <a:ea typeface="+mn-ea"/>
          <a:cs typeface="+mn-cs"/>
          <a:sym typeface="Helvetica"/>
        </a:defRPr>
      </a:lvl5pPr>
      <a:lvl6pPr marL="13203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6pPr>
      <a:lvl7pPr marL="15235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7pPr>
      <a:lvl8pPr marL="17267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8pPr>
      <a:lvl9pPr marL="19299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9pPr>
    </p:titleStyle>
    <p:bodyStyle>
      <a:lvl1pPr marL="444500" marR="0" indent="-4445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1pPr>
      <a:lvl2pPr marL="762000" marR="0" indent="-7620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2pPr>
      <a:lvl3pPr marL="825500" marR="0" indent="-622300"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3pPr>
      <a:lvl4pPr marL="585766" marR="0" indent="-344466"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4pPr>
      <a:lvl5pPr marL="941366" marR="0" indent="-344466" algn="l" defTabSz="584200" rtl="0" latinLnBrk="0">
        <a:lnSpc>
          <a:spcPct val="100000"/>
        </a:lnSpc>
        <a:spcBef>
          <a:spcPts val="800"/>
        </a:spcBef>
        <a:spcAft>
          <a:spcPts val="0"/>
        </a:spcAft>
        <a:buClrTx/>
        <a:buSzPct val="55000"/>
        <a:buFontTx/>
        <a:buBlip>
          <a:blip r:embed="rId9"/>
        </a:buBlip>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5pPr>
      <a:lvl6pPr marL="11902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6pPr>
      <a:lvl7pPr marL="13934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7pPr>
      <a:lvl8pPr marL="15966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8pPr>
      <a:lvl9pPr marL="17998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1pPr>
      <a:lvl2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2pPr>
      <a:lvl3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3pPr>
      <a:lvl4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4pPr>
      <a:lvl5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5pPr>
      <a:lvl6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6pPr>
      <a:lvl7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7pPr>
      <a:lvl8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8pPr>
      <a:lvl9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3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4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49.png"/><Relationship Id="rId4"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 Id="rId3" Type="http://schemas.openxmlformats.org/officeDocument/2006/relationships/image" Target="../media/image6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 Id="rId3" Type="http://schemas.openxmlformats.org/officeDocument/2006/relationships/image" Target="../media/image6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 Id="rId3" Type="http://schemas.openxmlformats.org/officeDocument/2006/relationships/image" Target="../media/image1.tif"/><Relationship Id="rId4"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 Id="rId3" Type="http://schemas.openxmlformats.org/officeDocument/2006/relationships/image" Target="../media/image4.tif"/><Relationship Id="rId4"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7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73.png"/><Relationship Id="rId4" Type="http://schemas.openxmlformats.org/officeDocument/2006/relationships/image" Target="../media/image7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7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79.png"/><Relationship Id="rId4"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8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 Id="rId3" Type="http://schemas.openxmlformats.org/officeDocument/2006/relationships/image" Target="../media/image2.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17.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89.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 Id="rId3" Type="http://schemas.openxmlformats.org/officeDocument/2006/relationships/image" Target="../media/image2.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6.png"/><Relationship Id="rId11" Type="http://schemas.openxmlformats.org/officeDocument/2006/relationships/image" Target="../media/image10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8.png"/><Relationship Id="rId6" Type="http://schemas.openxmlformats.org/officeDocument/2006/relationships/image" Target="../media/image10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8.png"/><Relationship Id="rId6" Type="http://schemas.openxmlformats.org/officeDocument/2006/relationships/image" Target="../media/image110.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11.png"/><Relationship Id="rId5" Type="http://schemas.openxmlformats.org/officeDocument/2006/relationships/image" Target="../media/image1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13.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114.png"/><Relationship Id="rId7" Type="http://schemas.openxmlformats.org/officeDocument/2006/relationships/image" Target="../media/image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15.png"/><Relationship Id="rId5" Type="http://schemas.openxmlformats.org/officeDocument/2006/relationships/image" Target="../media/image11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7.png"/><Relationship Id="rId3" Type="http://schemas.openxmlformats.org/officeDocument/2006/relationships/image" Target="../media/image2.png"/><Relationship Id="rId4" Type="http://schemas.openxmlformats.org/officeDocument/2006/relationships/image" Target="../media/image118.png"/><Relationship Id="rId5" Type="http://schemas.openxmlformats.org/officeDocument/2006/relationships/image" Target="../media/image1.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2.png"/><Relationship Id="rId3" Type="http://schemas.openxmlformats.org/officeDocument/2006/relationships/image" Target="../media/image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Chapitre 1…"/>
          <p:cNvSpPr txBox="1"/>
          <p:nvPr>
            <p:ph type="subTitle" sz="half" idx="1"/>
          </p:nvPr>
        </p:nvSpPr>
        <p:spPr>
          <a:prstGeom prst="rect">
            <a:avLst/>
          </a:prstGeom>
        </p:spPr>
        <p:txBody>
          <a:bodyPr/>
          <a:lstStyle/>
          <a:p>
            <a:pPr/>
            <a:r>
              <a:t>Chapitre 1</a:t>
            </a:r>
          </a:p>
          <a:p>
            <a:pPr lvl="1"/>
            <a:r>
              <a:t>Introduction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20"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3"/>
              </a:buBlip>
            </a:pPr>
            <a:r>
              <a:t>Réduction du bruit aléatoire</a:t>
            </a:r>
          </a:p>
          <a:p>
            <a:pPr lvl="3"/>
            <a:r>
              <a:t>à chaque type de bruit son traitement...</a:t>
            </a:r>
          </a:p>
        </p:txBody>
      </p:sp>
      <p:sp>
        <p:nvSpPr>
          <p:cNvPr id="122" name="Bruit blanc gaussien"/>
          <p:cNvSpPr/>
          <p:nvPr/>
        </p:nvSpPr>
        <p:spPr>
          <a:xfrm>
            <a:off x="3888066" y="3036744"/>
            <a:ext cx="1333501"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Bruit blanc gaussien</a:t>
            </a:r>
          </a:p>
        </p:txBody>
      </p:sp>
      <p:sp>
        <p:nvSpPr>
          <p:cNvPr id="123" name="L’analyse d’images"/>
          <p:cNvSpPr txBox="1"/>
          <p:nvPr>
            <p:ph type="title"/>
          </p:nvPr>
        </p:nvSpPr>
        <p:spPr>
          <a:prstGeom prst="rect">
            <a:avLst/>
          </a:prstGeom>
        </p:spPr>
        <p:txBody>
          <a:bodyPr/>
          <a:lstStyle/>
          <a:p>
            <a:pPr/>
            <a:r>
              <a:t>L’analyse d’images</a:t>
            </a:r>
          </a:p>
        </p:txBody>
      </p:sp>
      <p:sp>
        <p:nvSpPr>
          <p:cNvPr id="133" name="Connection Line"/>
          <p:cNvSpPr/>
          <p:nvPr/>
        </p:nvSpPr>
        <p:spPr>
          <a:xfrm>
            <a:off x="8097707" y="3538180"/>
            <a:ext cx="1481492" cy="351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99" y="5126"/>
                  <a:pt x="14599" y="12326"/>
                  <a:pt x="21600" y="21600"/>
                </a:cubicBezTo>
              </a:path>
            </a:pathLst>
          </a:custGeom>
          <a:ln w="25400">
            <a:solidFill>
              <a:srgbClr val="000000"/>
            </a:solidFill>
            <a:headEnd type="triangle" len="sm"/>
            <a:tailEnd type="stealth"/>
          </a:ln>
        </p:spPr>
        <p:txBody>
          <a:bodyPr/>
          <a:lstStyle/>
          <a:p>
            <a:pPr/>
          </a:p>
        </p:txBody>
      </p:sp>
      <p:pic>
        <p:nvPicPr>
          <p:cNvPr id="125" name="image121.jpg" descr="image121.jpg"/>
          <p:cNvPicPr>
            <a:picLocks noChangeAspect="0"/>
          </p:cNvPicPr>
          <p:nvPr/>
        </p:nvPicPr>
        <p:blipFill>
          <a:blip r:embed="rId4">
            <a:extLst/>
          </a:blip>
          <a:stretch>
            <a:fillRect/>
          </a:stretch>
        </p:blipFill>
        <p:spPr>
          <a:xfrm>
            <a:off x="5492609" y="2078849"/>
            <a:ext cx="2603501" cy="2641601"/>
          </a:xfrm>
          <a:prstGeom prst="rect">
            <a:avLst/>
          </a:prstGeom>
        </p:spPr>
      </p:pic>
      <p:pic>
        <p:nvPicPr>
          <p:cNvPr id="126" name="image122.png" descr="image122.png"/>
          <p:cNvPicPr>
            <a:picLocks noChangeAspect="0"/>
          </p:cNvPicPr>
          <p:nvPr/>
        </p:nvPicPr>
        <p:blipFill>
          <a:blip r:embed="rId5">
            <a:extLst/>
          </a:blip>
          <a:stretch>
            <a:fillRect/>
          </a:stretch>
        </p:blipFill>
        <p:spPr>
          <a:xfrm>
            <a:off x="9579186" y="3076504"/>
            <a:ext cx="2603501" cy="2641601"/>
          </a:xfrm>
          <a:prstGeom prst="rect">
            <a:avLst/>
          </a:prstGeom>
        </p:spPr>
      </p:pic>
      <p:sp>
        <p:nvSpPr>
          <p:cNvPr id="134" name="Connection Line"/>
          <p:cNvSpPr/>
          <p:nvPr/>
        </p:nvSpPr>
        <p:spPr>
          <a:xfrm>
            <a:off x="7804656" y="6892664"/>
            <a:ext cx="1771148" cy="168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47" y="1177"/>
                  <a:pt x="14547" y="8377"/>
                  <a:pt x="21600" y="21600"/>
                </a:cubicBezTo>
              </a:path>
            </a:pathLst>
          </a:custGeom>
          <a:ln w="25400">
            <a:solidFill>
              <a:srgbClr val="000000"/>
            </a:solidFill>
            <a:headEnd type="triangle" len="sm"/>
            <a:tailEnd type="stealth"/>
          </a:ln>
        </p:spPr>
        <p:txBody>
          <a:bodyPr/>
          <a:lstStyle/>
          <a:p>
            <a:pPr/>
          </a:p>
        </p:txBody>
      </p:sp>
      <p:pic>
        <p:nvPicPr>
          <p:cNvPr id="128" name="droppedImage.tiff" descr="droppedImage.tiff"/>
          <p:cNvPicPr>
            <a:picLocks noChangeAspect="0"/>
          </p:cNvPicPr>
          <p:nvPr/>
        </p:nvPicPr>
        <p:blipFill>
          <a:blip r:embed="rId6">
            <a:extLst/>
          </a:blip>
          <a:stretch>
            <a:fillRect/>
          </a:stretch>
        </p:blipFill>
        <p:spPr>
          <a:xfrm>
            <a:off x="5200359" y="5626100"/>
            <a:ext cx="2603501" cy="2636244"/>
          </a:xfrm>
          <a:prstGeom prst="rect">
            <a:avLst/>
          </a:prstGeom>
        </p:spPr>
      </p:pic>
      <p:pic>
        <p:nvPicPr>
          <p:cNvPr id="129" name="droppedImage.tiff" descr="droppedImage.tiff"/>
          <p:cNvPicPr>
            <a:picLocks noChangeAspect="0"/>
          </p:cNvPicPr>
          <p:nvPr/>
        </p:nvPicPr>
        <p:blipFill>
          <a:blip r:embed="rId7">
            <a:extLst/>
          </a:blip>
          <a:stretch>
            <a:fillRect/>
          </a:stretch>
        </p:blipFill>
        <p:spPr>
          <a:xfrm>
            <a:off x="9575800" y="6057900"/>
            <a:ext cx="2603500" cy="2641600"/>
          </a:xfrm>
          <a:prstGeom prst="rect">
            <a:avLst/>
          </a:prstGeom>
        </p:spPr>
      </p:pic>
      <p:sp>
        <p:nvSpPr>
          <p:cNvPr id="130" name="Bruit blanc sel et poivre"/>
          <p:cNvSpPr/>
          <p:nvPr/>
        </p:nvSpPr>
        <p:spPr>
          <a:xfrm>
            <a:off x="3517900" y="6165849"/>
            <a:ext cx="16383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Bruit blanc sel et poivre</a:t>
            </a:r>
          </a:p>
        </p:txBody>
      </p:sp>
      <p:sp>
        <p:nvSpPr>
          <p:cNvPr id="131" name="Lissage"/>
          <p:cNvSpPr/>
          <p:nvPr/>
        </p:nvSpPr>
        <p:spPr>
          <a:xfrm>
            <a:off x="8367152" y="2749084"/>
            <a:ext cx="94099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Lissage</a:t>
            </a:r>
          </a:p>
        </p:txBody>
      </p:sp>
      <p:sp>
        <p:nvSpPr>
          <p:cNvPr id="132" name="Filtre médian"/>
          <p:cNvSpPr/>
          <p:nvPr/>
        </p:nvSpPr>
        <p:spPr>
          <a:xfrm>
            <a:off x="7848019" y="6095045"/>
            <a:ext cx="152650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Filtre médian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3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33"/>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128"/>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132"/>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134"/>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3"/>
      <p:bldP build="whole" bldLvl="1" animBg="1" rev="0" advAuto="0" spid="126" grpId="5"/>
      <p:bldP build="whole" bldLvl="1" animBg="1" rev="0" advAuto="0" spid="129" grpId="10"/>
      <p:bldP build="whole" bldLvl="1" animBg="1" rev="0" advAuto="0" spid="128" grpId="6"/>
      <p:bldP build="whole" bldLvl="1" animBg="1" rev="0" advAuto="0" spid="134" grpId="9"/>
      <p:bldP build="whole" bldLvl="1" animBg="1" rev="0" advAuto="0" spid="133" grpId="4"/>
      <p:bldP build="whole" bldLvl="1" animBg="1" rev="0" advAuto="0" spid="132" grpId="8"/>
      <p:bldP build="whole" bldLvl="1" animBg="1" rev="0" advAuto="0" spid="125" grpId="1"/>
      <p:bldP build="whole" bldLvl="1" animBg="1" rev="0" advAuto="0" spid="122" grpId="2"/>
      <p:bldP build="whole" bldLvl="1" animBg="1" rev="0" advAuto="0" spid="130" grpId="7"/>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2"/>
              </a:buBlip>
            </a:pPr>
            <a:r>
              <a:t>Rehaussement du contraste</a:t>
            </a:r>
          </a:p>
          <a:p>
            <a:pPr lvl="3"/>
            <a:r>
              <a:t>Il existe plusieurs méthodes</a:t>
            </a:r>
          </a:p>
        </p:txBody>
      </p:sp>
      <p:pic>
        <p:nvPicPr>
          <p:cNvPr id="137" name="Source : Chelsea Robertson, projet pour un cours, Utah U. Source : Chelsea Robertson, projet pour un cours, Utah U." descr="Source : Chelsea Robertson, projet pour un cours, Utah U. Source : Chelsea Robertson, projet pour un cours, Utah U."/>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 name="Rehaussement des contours"/>
          <p:cNvSpPr/>
          <p:nvPr/>
        </p:nvSpPr>
        <p:spPr>
          <a:xfrm>
            <a:off x="3586930" y="3271515"/>
            <a:ext cx="17018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Rehaussement des contours</a:t>
            </a:r>
          </a:p>
        </p:txBody>
      </p:sp>
      <p:sp>
        <p:nvSpPr>
          <p:cNvPr id="140" name="L’analyse d’images"/>
          <p:cNvSpPr txBox="1"/>
          <p:nvPr>
            <p:ph type="title"/>
          </p:nvPr>
        </p:nvSpPr>
        <p:spPr>
          <a:prstGeom prst="rect">
            <a:avLst/>
          </a:prstGeom>
        </p:spPr>
        <p:txBody>
          <a:bodyPr/>
          <a:lstStyle/>
          <a:p>
            <a:pPr/>
            <a:r>
              <a:t>L’analyse d’images</a:t>
            </a:r>
          </a:p>
        </p:txBody>
      </p:sp>
      <p:sp>
        <p:nvSpPr>
          <p:cNvPr id="148" name="Connection Line"/>
          <p:cNvSpPr/>
          <p:nvPr/>
        </p:nvSpPr>
        <p:spPr>
          <a:xfrm>
            <a:off x="7720281" y="2907089"/>
            <a:ext cx="1953088" cy="457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136" y="11336"/>
                  <a:pt x="14336" y="4136"/>
                  <a:pt x="21600" y="0"/>
                </a:cubicBezTo>
              </a:path>
            </a:pathLst>
          </a:custGeom>
          <a:ln w="25400">
            <a:solidFill>
              <a:srgbClr val="000000"/>
            </a:solidFill>
            <a:headEnd type="triangle" len="sm"/>
            <a:tailEnd type="stealth"/>
          </a:ln>
        </p:spPr>
        <p:txBody>
          <a:bodyPr/>
          <a:lstStyle/>
          <a:p>
            <a:pPr/>
          </a:p>
        </p:txBody>
      </p:sp>
      <p:pic>
        <p:nvPicPr>
          <p:cNvPr id="142" name="droppedImage.tiff" descr="droppedImage.tiff"/>
          <p:cNvPicPr>
            <a:picLocks noChangeAspect="0"/>
          </p:cNvPicPr>
          <p:nvPr/>
        </p:nvPicPr>
        <p:blipFill>
          <a:blip r:embed="rId4">
            <a:extLst/>
          </a:blip>
          <a:stretch>
            <a:fillRect/>
          </a:stretch>
        </p:blipFill>
        <p:spPr>
          <a:xfrm>
            <a:off x="5622003" y="2209800"/>
            <a:ext cx="2096525" cy="3136900"/>
          </a:xfrm>
          <a:prstGeom prst="rect">
            <a:avLst/>
          </a:prstGeom>
        </p:spPr>
      </p:pic>
      <p:pic>
        <p:nvPicPr>
          <p:cNvPr id="143" name="droppedImage.tiff" descr="droppedImage.tiff"/>
          <p:cNvPicPr>
            <a:picLocks noChangeAspect="0"/>
          </p:cNvPicPr>
          <p:nvPr/>
        </p:nvPicPr>
        <p:blipFill>
          <a:blip r:embed="rId5">
            <a:extLst/>
          </a:blip>
          <a:stretch>
            <a:fillRect/>
          </a:stretch>
        </p:blipFill>
        <p:spPr>
          <a:xfrm>
            <a:off x="9673368" y="1254511"/>
            <a:ext cx="2065464" cy="3136901"/>
          </a:xfrm>
          <a:prstGeom prst="rect">
            <a:avLst/>
          </a:prstGeom>
        </p:spPr>
      </p:pic>
      <p:sp>
        <p:nvSpPr>
          <p:cNvPr id="149" name="Connection Line"/>
          <p:cNvSpPr/>
          <p:nvPr/>
        </p:nvSpPr>
        <p:spPr>
          <a:xfrm>
            <a:off x="6237287" y="6641856"/>
            <a:ext cx="1814514" cy="301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7" y="11761"/>
                  <a:pt x="14407" y="4561"/>
                  <a:pt x="21600" y="0"/>
                </a:cubicBezTo>
              </a:path>
            </a:pathLst>
          </a:custGeom>
          <a:ln w="25400">
            <a:solidFill>
              <a:srgbClr val="000000"/>
            </a:solidFill>
            <a:headEnd type="triangle" len="sm"/>
            <a:tailEnd type="stealth"/>
          </a:ln>
        </p:spPr>
        <p:txBody>
          <a:bodyPr/>
          <a:lstStyle/>
          <a:p>
            <a:pPr/>
          </a:p>
        </p:txBody>
      </p:sp>
      <p:pic>
        <p:nvPicPr>
          <p:cNvPr id="145" name="family.tiff" descr="family.tiff"/>
          <p:cNvPicPr>
            <a:picLocks noChangeAspect="0"/>
          </p:cNvPicPr>
          <p:nvPr/>
        </p:nvPicPr>
        <p:blipFill>
          <a:blip r:embed="rId6">
            <a:extLst/>
          </a:blip>
          <a:stretch>
            <a:fillRect/>
          </a:stretch>
        </p:blipFill>
        <p:spPr>
          <a:xfrm>
            <a:off x="2895600" y="6127750"/>
            <a:ext cx="3340100" cy="2578100"/>
          </a:xfrm>
          <a:prstGeom prst="rect">
            <a:avLst/>
          </a:prstGeom>
        </p:spPr>
      </p:pic>
      <p:pic>
        <p:nvPicPr>
          <p:cNvPr id="146" name="family_hist.tiff" descr="family_hist.tiff"/>
          <p:cNvPicPr>
            <a:picLocks noChangeAspect="0"/>
          </p:cNvPicPr>
          <p:nvPr/>
        </p:nvPicPr>
        <p:blipFill>
          <a:blip r:embed="rId7">
            <a:extLst/>
          </a:blip>
          <a:stretch>
            <a:fillRect/>
          </a:stretch>
        </p:blipFill>
        <p:spPr>
          <a:xfrm>
            <a:off x="8051800" y="5270500"/>
            <a:ext cx="3340100" cy="2578100"/>
          </a:xfrm>
          <a:prstGeom prst="rect">
            <a:avLst/>
          </a:prstGeom>
        </p:spPr>
      </p:pic>
      <p:sp>
        <p:nvSpPr>
          <p:cNvPr id="147" name="Égalisation d’histogramme"/>
          <p:cNvSpPr/>
          <p:nvPr/>
        </p:nvSpPr>
        <p:spPr>
          <a:xfrm>
            <a:off x="698500" y="6690990"/>
            <a:ext cx="1778000"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Égalisation d’histogramme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3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48"/>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137"/>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149"/>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145"/>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146"/>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9" fill="hold">
                                  <p:stCondLst>
                                    <p:cond delay="0"/>
                                  </p:stCondLst>
                                  <p:iterate type="el" backwards="0">
                                    <p:tmAbs val="0"/>
                                  </p:iterate>
                                  <p:childTnLst>
                                    <p:set>
                                      <p:cBhvr>
                                        <p:cTn id="31" fill="hold"/>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3"/>
      <p:bldP build="whole" bldLvl="1" animBg="1" rev="0" advAuto="0" spid="145" grpId="7"/>
      <p:bldP build="whole" bldLvl="1" animBg="1" rev="0" advAuto="0" spid="143" grpId="4"/>
      <p:bldP build="whole" bldLvl="1" animBg="1" rev="0" advAuto="0" spid="146" grpId="8"/>
      <p:bldP build="whole" bldLvl="1" animBg="1" rev="0" advAuto="0" spid="142" grpId="1"/>
      <p:bldP build="whole" bldLvl="1" animBg="1" rev="0" advAuto="0" spid="147" grpId="9"/>
      <p:bldP build="whole" bldLvl="1" animBg="1" rev="0" advAuto="0" spid="149" grpId="6"/>
      <p:bldP build="whole" bldLvl="1" animBg="1" rev="0" advAuto="0" spid="139" grpId="2"/>
      <p:bldP build="whole" bldLvl="1" animBg="1" rev="0" advAuto="0" spid="137" grpId="5"/>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2"/>
              </a:buBlip>
            </a:pPr>
            <a:r>
              <a:t>Particularité de la couleur</a:t>
            </a:r>
          </a:p>
          <a:p>
            <a:pPr lvl="3"/>
            <a:r>
              <a:t>Importance de choisir le bon espace couleur</a:t>
            </a:r>
          </a:p>
        </p:txBody>
      </p:sp>
      <p:sp>
        <p:nvSpPr>
          <p:cNvPr id="153" name="Rehaussement du contraste"/>
          <p:cNvSpPr/>
          <p:nvPr/>
        </p:nvSpPr>
        <p:spPr>
          <a:xfrm>
            <a:off x="1555750" y="3645854"/>
            <a:ext cx="17018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Rehaussement du contraste</a:t>
            </a:r>
          </a:p>
        </p:txBody>
      </p:sp>
      <p:sp>
        <p:nvSpPr>
          <p:cNvPr id="154" name="L’analyse d’images"/>
          <p:cNvSpPr txBox="1"/>
          <p:nvPr>
            <p:ph type="title"/>
          </p:nvPr>
        </p:nvSpPr>
        <p:spPr>
          <a:prstGeom prst="rect">
            <a:avLst/>
          </a:prstGeom>
        </p:spPr>
        <p:txBody>
          <a:bodyPr/>
          <a:lstStyle/>
          <a:p>
            <a:pPr/>
            <a:r>
              <a:t>L’analyse d’images</a:t>
            </a:r>
          </a:p>
        </p:txBody>
      </p:sp>
      <p:sp>
        <p:nvSpPr>
          <p:cNvPr id="155" name="sur RGB (Red-Green-Blue)"/>
          <p:cNvSpPr/>
          <p:nvPr/>
        </p:nvSpPr>
        <p:spPr>
          <a:xfrm>
            <a:off x="4661209" y="3291442"/>
            <a:ext cx="2143974"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sur RGB</a:t>
            </a:r>
            <a:br/>
            <a:r>
              <a:t>(Red-Green-Blue)</a:t>
            </a:r>
          </a:p>
        </p:txBody>
      </p:sp>
      <p:sp>
        <p:nvSpPr>
          <p:cNvPr id="162" name="Connection Line"/>
          <p:cNvSpPr/>
          <p:nvPr/>
        </p:nvSpPr>
        <p:spPr>
          <a:xfrm>
            <a:off x="4021931" y="3623327"/>
            <a:ext cx="3598069" cy="1519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316" y="12047"/>
                  <a:pt x="13516" y="4847"/>
                  <a:pt x="21600" y="0"/>
                </a:cubicBezTo>
              </a:path>
            </a:pathLst>
          </a:custGeom>
          <a:ln w="25400">
            <a:solidFill>
              <a:srgbClr val="000000"/>
            </a:solidFill>
            <a:headEnd type="triangle" len="sm"/>
            <a:tailEnd type="stealth"/>
          </a:ln>
        </p:spPr>
        <p:txBody>
          <a:bodyPr/>
          <a:lstStyle/>
          <a:p>
            <a:pPr/>
          </a:p>
        </p:txBody>
      </p:sp>
      <p:pic>
        <p:nvPicPr>
          <p:cNvPr id="157" name="lenaEqRGB.jpg" descr="lenaEqRGB.jpg"/>
          <p:cNvPicPr>
            <a:picLocks noChangeAspect="0"/>
          </p:cNvPicPr>
          <p:nvPr/>
        </p:nvPicPr>
        <p:blipFill>
          <a:blip r:embed="rId3">
            <a:extLst/>
          </a:blip>
          <a:stretch>
            <a:fillRect/>
          </a:stretch>
        </p:blipFill>
        <p:spPr>
          <a:xfrm>
            <a:off x="7620000" y="1752600"/>
            <a:ext cx="3086100" cy="3124200"/>
          </a:xfrm>
          <a:prstGeom prst="rect">
            <a:avLst/>
          </a:prstGeom>
        </p:spPr>
      </p:pic>
      <p:sp>
        <p:nvSpPr>
          <p:cNvPr id="163" name="Connection Line"/>
          <p:cNvSpPr/>
          <p:nvPr/>
        </p:nvSpPr>
        <p:spPr>
          <a:xfrm>
            <a:off x="3950493" y="6955696"/>
            <a:ext cx="4520408" cy="378564"/>
          </a:xfrm>
          <a:custGeom>
            <a:avLst/>
            <a:gdLst/>
            <a:ahLst/>
            <a:cxnLst>
              <a:cxn ang="0">
                <a:pos x="wd2" y="hd2"/>
              </a:cxn>
              <a:cxn ang="5400000">
                <a:pos x="wd2" y="hd2"/>
              </a:cxn>
              <a:cxn ang="10800000">
                <a:pos x="wd2" y="hd2"/>
              </a:cxn>
              <a:cxn ang="16200000">
                <a:pos x="wd2" y="hd2"/>
              </a:cxn>
            </a:cxnLst>
            <a:rect l="0" t="0" r="r" b="b"/>
            <a:pathLst>
              <a:path w="21600" h="16680" fill="norm" stroke="1" extrusionOk="0">
                <a:moveTo>
                  <a:pt x="0" y="0"/>
                </a:moveTo>
                <a:cubicBezTo>
                  <a:pt x="7273" y="18467"/>
                  <a:pt x="14473" y="21600"/>
                  <a:pt x="21600" y="9398"/>
                </a:cubicBezTo>
              </a:path>
            </a:pathLst>
          </a:custGeom>
          <a:ln w="25400">
            <a:solidFill>
              <a:srgbClr val="000000"/>
            </a:solidFill>
            <a:headEnd type="triangle" len="sm"/>
            <a:tailEnd type="stealth"/>
          </a:ln>
        </p:spPr>
        <p:txBody>
          <a:bodyPr/>
          <a:lstStyle/>
          <a:p>
            <a:pPr/>
          </a:p>
        </p:txBody>
      </p:sp>
      <p:pic>
        <p:nvPicPr>
          <p:cNvPr id="159" name="lena.jpg" descr="lena.jpg"/>
          <p:cNvPicPr>
            <a:picLocks noChangeAspect="0"/>
          </p:cNvPicPr>
          <p:nvPr/>
        </p:nvPicPr>
        <p:blipFill>
          <a:blip r:embed="rId4">
            <a:extLst/>
          </a:blip>
          <a:stretch>
            <a:fillRect/>
          </a:stretch>
        </p:blipFill>
        <p:spPr>
          <a:xfrm>
            <a:off x="863600" y="4851400"/>
            <a:ext cx="3086101" cy="3124200"/>
          </a:xfrm>
          <a:prstGeom prst="rect">
            <a:avLst/>
          </a:prstGeom>
        </p:spPr>
      </p:pic>
      <p:pic>
        <p:nvPicPr>
          <p:cNvPr id="160" name="lenaEqInt.jpg" descr="lenaEqInt.jpg"/>
          <p:cNvPicPr>
            <a:picLocks noChangeAspect="0"/>
          </p:cNvPicPr>
          <p:nvPr/>
        </p:nvPicPr>
        <p:blipFill>
          <a:blip r:embed="rId5">
            <a:extLst/>
          </a:blip>
          <a:stretch>
            <a:fillRect/>
          </a:stretch>
        </p:blipFill>
        <p:spPr>
          <a:xfrm>
            <a:off x="8470900" y="5194300"/>
            <a:ext cx="3086100" cy="3124200"/>
          </a:xfrm>
          <a:prstGeom prst="rect">
            <a:avLst/>
          </a:prstGeom>
        </p:spPr>
      </p:pic>
      <p:sp>
        <p:nvSpPr>
          <p:cNvPr id="161" name="sur HSI (Hue-Saturation-Intensity)"/>
          <p:cNvSpPr/>
          <p:nvPr/>
        </p:nvSpPr>
        <p:spPr>
          <a:xfrm>
            <a:off x="4810683" y="6393495"/>
            <a:ext cx="30861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sur HSI</a:t>
            </a:r>
            <a:br/>
            <a:r>
              <a:t>(Hue-Saturation-Intensity)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6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55"/>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163"/>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160"/>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5"/>
      <p:bldP build="whole" bldLvl="1" animBg="1" rev="0" advAuto="0" spid="159" grpId="2"/>
      <p:bldP build="whole" bldLvl="1" animBg="1" rev="0" advAuto="0" spid="153" grpId="1"/>
      <p:bldP build="whole" bldLvl="1" animBg="1" rev="0" advAuto="0" spid="163" grpId="6"/>
      <p:bldP build="whole" bldLvl="1" animBg="1" rev="0" advAuto="0" spid="161" grpId="8"/>
      <p:bldP build="whole" bldLvl="1" animBg="1" rev="0" advAuto="0" spid="160" grpId="7"/>
      <p:bldP build="whole" bldLvl="1" animBg="1" rev="0" advAuto="0" spid="162" grpId="3"/>
      <p:bldP build="whole" bldLvl="1" animBg="1" rev="0" advAuto="0" spid="155" grpId="4"/>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6"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Problèmes des images numériques</a:t>
            </a:r>
          </a:p>
          <a:p>
            <a:pPr lvl="3"/>
            <a:r>
              <a:t>Beaucoup d'informations à digérer...</a:t>
            </a:r>
          </a:p>
        </p:txBody>
      </p:sp>
      <p:sp>
        <p:nvSpPr>
          <p:cNvPr id="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L’analyse d’images"/>
          <p:cNvSpPr txBox="1"/>
          <p:nvPr>
            <p:ph type="title"/>
          </p:nvPr>
        </p:nvSpPr>
        <p:spPr>
          <a:prstGeom prst="rect">
            <a:avLst/>
          </a:prstGeom>
        </p:spPr>
        <p:txBody>
          <a:bodyPr/>
          <a:lstStyle/>
          <a:p>
            <a:pPr/>
            <a:r>
              <a:t>L’analyse d’images</a:t>
            </a:r>
          </a:p>
        </p:txBody>
      </p:sp>
      <p:sp>
        <p:nvSpPr>
          <p:cNvPr id="174" name="Connection Line"/>
          <p:cNvSpPr/>
          <p:nvPr/>
        </p:nvSpPr>
        <p:spPr>
          <a:xfrm>
            <a:off x="6812678" y="5503133"/>
            <a:ext cx="2372455" cy="943914"/>
          </a:xfrm>
          <a:custGeom>
            <a:avLst/>
            <a:gdLst/>
            <a:ahLst/>
            <a:cxnLst>
              <a:cxn ang="0">
                <a:pos x="wd2" y="hd2"/>
              </a:cxn>
              <a:cxn ang="5400000">
                <a:pos x="wd2" y="hd2"/>
              </a:cxn>
              <a:cxn ang="10800000">
                <a:pos x="wd2" y="hd2"/>
              </a:cxn>
              <a:cxn ang="16200000">
                <a:pos x="wd2" y="hd2"/>
              </a:cxn>
            </a:cxnLst>
            <a:rect l="0" t="0" r="r" b="b"/>
            <a:pathLst>
              <a:path w="21600" h="19071" fill="norm" stroke="1" extrusionOk="0">
                <a:moveTo>
                  <a:pt x="21600" y="0"/>
                </a:moveTo>
                <a:cubicBezTo>
                  <a:pt x="16671" y="15562"/>
                  <a:pt x="9471" y="21600"/>
                  <a:pt x="0" y="18115"/>
                </a:cubicBezTo>
              </a:path>
            </a:pathLst>
          </a:custGeom>
          <a:ln w="25400">
            <a:solidFill>
              <a:srgbClr val="000000"/>
            </a:solidFill>
            <a:headEnd type="triangle" len="sm"/>
            <a:tailEnd type="stealth"/>
          </a:ln>
        </p:spPr>
        <p:txBody>
          <a:bodyPr/>
          <a:lstStyle/>
          <a:p>
            <a:pPr/>
          </a:p>
        </p:txBody>
      </p:sp>
      <p:pic>
        <p:nvPicPr>
          <p:cNvPr id="170" name="image21.jpg" descr="image21.jpg"/>
          <p:cNvPicPr>
            <a:picLocks noChangeAspect="0"/>
          </p:cNvPicPr>
          <p:nvPr/>
        </p:nvPicPr>
        <p:blipFill>
          <a:blip r:embed="rId4">
            <a:extLst/>
          </a:blip>
          <a:stretch>
            <a:fillRect/>
          </a:stretch>
        </p:blipFill>
        <p:spPr>
          <a:xfrm>
            <a:off x="7188200" y="1387539"/>
            <a:ext cx="5473700" cy="4027168"/>
          </a:xfrm>
          <a:prstGeom prst="rect">
            <a:avLst/>
          </a:prstGeom>
        </p:spPr>
      </p:pic>
      <p:pic>
        <p:nvPicPr>
          <p:cNvPr id="171" name="Rectangle Rectangle" descr="Rectangle Rectangle"/>
          <p:cNvPicPr>
            <a:picLocks noChangeAspect="0"/>
          </p:cNvPicPr>
          <p:nvPr/>
        </p:nvPicPr>
        <p:blipFill>
          <a:blip r:embed="rId5">
            <a:extLst/>
          </a:blip>
          <a:stretch>
            <a:fillRect/>
          </a:stretch>
        </p:blipFill>
        <p:spPr>
          <a:xfrm>
            <a:off x="1300872" y="3181350"/>
            <a:ext cx="5524501" cy="4076700"/>
          </a:xfrm>
          <a:prstGeom prst="rect">
            <a:avLst/>
          </a:prstGeom>
          <a:effectLst>
            <a:outerShdw sx="100000" sy="100000" kx="0" ky="0" algn="b" rotWithShape="0" blurRad="38100" dist="114300" dir="2700000">
              <a:srgbClr val="929292">
                <a:alpha val="49999"/>
              </a:srgbClr>
            </a:outerShdw>
          </a:effectLst>
        </p:spPr>
      </p:pic>
      <p:graphicFrame>
        <p:nvGraphicFramePr>
          <p:cNvPr id="172" name="Tableau 1"/>
          <p:cNvGraphicFramePr/>
          <p:nvPr/>
        </p:nvGraphicFramePr>
        <p:xfrm>
          <a:off x="1399297" y="3296270"/>
          <a:ext cx="5340351" cy="3961780"/>
        </p:xfrm>
        <a:graphic xmlns:a="http://schemas.openxmlformats.org/drawingml/2006/main">
          <a:graphicData uri="http://schemas.openxmlformats.org/drawingml/2006/table">
            <a:tbl>
              <a:tblPr firstCol="0" firstRow="0" lastCol="0" lastRow="0" bandCol="0" bandRow="1" rtl="0">
                <a:tableStyleId>{6CBB8FF1-D9AA-43F3-AF6F-95CC898621D3}</a:tableStyleId>
              </a:tblPr>
              <a:tblGrid>
                <a:gridCol w="196878"/>
                <a:gridCol w="198370"/>
                <a:gridCol w="196878"/>
                <a:gridCol w="196878"/>
                <a:gridCol w="196878"/>
                <a:gridCol w="198369"/>
                <a:gridCol w="196878"/>
                <a:gridCol w="196878"/>
                <a:gridCol w="198370"/>
                <a:gridCol w="196878"/>
                <a:gridCol w="196878"/>
                <a:gridCol w="198369"/>
                <a:gridCol w="196878"/>
                <a:gridCol w="196878"/>
                <a:gridCol w="196878"/>
                <a:gridCol w="198370"/>
                <a:gridCol w="196878"/>
                <a:gridCol w="196878"/>
                <a:gridCol w="198369"/>
                <a:gridCol w="196878"/>
                <a:gridCol w="196878"/>
                <a:gridCol w="198370"/>
                <a:gridCol w="196878"/>
                <a:gridCol w="196878"/>
                <a:gridCol w="196878"/>
                <a:gridCol w="198369"/>
                <a:gridCol w="196878"/>
              </a:tblGrid>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231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143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42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21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57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EEF7F7"/>
                    </a:solidFill>
                  </a:tcPr>
                </a:tc>
              </a:tr>
              <a:tr h="197454">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66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92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87</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78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84</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103</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116</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122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118</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115</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130</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119</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111</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c>
                  <a:txBody>
                    <a:bodyPr/>
                    <a:lstStyle/>
                    <a:p>
                      <a:pPr algn="l" defTabSz="914400">
                        <a:tabLst>
                          <a:tab pos="914400" algn="l"/>
                        </a:tabLst>
                        <a:defRPr sz="600">
                          <a:solidFill>
                            <a:srgbClr val="11053B"/>
                          </a:solidFill>
                          <a:uFill>
                            <a:solidFill>
                              <a:srgbClr val="000000"/>
                            </a:solidFill>
                          </a:uFill>
                          <a:sym typeface="Times New Roman"/>
                        </a:defRPr>
                      </a:pPr>
                      <a:r>
                        <a:rPr>
                          <a:uFill>
                            <a:solidFill>
                              <a:srgbClr val="FFFDA9"/>
                            </a:solidFill>
                          </a:uFill>
                        </a:rPr>
                        <a:t>112</a:t>
                      </a:r>
                    </a:p>
                  </a:txBody>
                  <a:tcPr marL="0" marR="0" marT="0" marB="0" anchor="ctr" anchorCtr="0" horzOverflow="overflow">
                    <a:lnL>
                      <a:solidFill>
                        <a:srgbClr val="000000"/>
                      </a:solidFill>
                    </a:lnL>
                    <a:lnR>
                      <a:solidFill>
                        <a:srgbClr val="000000"/>
                      </a:solidFill>
                    </a:lnR>
                    <a:lnT>
                      <a:solidFill>
                        <a:srgbClr val="000000"/>
                      </a:solidFill>
                    </a:lnT>
                    <a:lnB>
                      <a:solidFill>
                        <a:srgbClr val="000000"/>
                      </a:solidFill>
                    </a:lnB>
                    <a:solidFill>
                      <a:srgbClr val="F7FBFB"/>
                    </a:solidFill>
                  </a:tcPr>
                </a:tc>
              </a:tr>
            </a:tbl>
          </a:graphicData>
        </a:graphic>
      </p:graphicFrame>
      <p:sp>
        <p:nvSpPr>
          <p:cNvPr id="173" name="Présence du bruit (données erronées)…"/>
          <p:cNvSpPr/>
          <p:nvPr/>
        </p:nvSpPr>
        <p:spPr>
          <a:xfrm>
            <a:off x="380842" y="7501988"/>
            <a:ext cx="9115749" cy="8274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lvl="3" marL="736600" indent="-228600">
              <a:buClr>
                <a:srgbClr val="849ABC"/>
              </a:buClr>
              <a:buSzPct val="100000"/>
              <a:buChar char="✓"/>
            </a:pPr>
            <a:r>
              <a:t>Présence du bruit (données erronées)</a:t>
            </a:r>
          </a:p>
          <a:p>
            <a:pPr lvl="2" marL="508000" indent="-254000">
              <a:buClr>
                <a:srgbClr val="849ABC"/>
              </a:buClr>
              <a:buSzPct val="55000"/>
              <a:buBlip>
                <a:blip r:embed="rId3"/>
              </a:buBlip>
            </a:pPr>
            <a:r>
              <a:t>Par conséquent, on tente de réduire ces informations à ce qui est compréhensible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6" presetID="18" grpId="3" fill="hold">
                                  <p:stCondLst>
                                    <p:cond delay="0"/>
                                  </p:stCondLst>
                                  <p:iterate type="el" backwards="0">
                                    <p:tmAbs val="0"/>
                                  </p:iterate>
                                  <p:childTnLst>
                                    <p:set>
                                      <p:cBhvr>
                                        <p:cTn id="12" fill="hold"/>
                                        <p:tgtEl>
                                          <p:spTgt spid="172"/>
                                        </p:tgtEl>
                                        <p:attrNameLst>
                                          <p:attrName>style.visibility</p:attrName>
                                        </p:attrNameLst>
                                      </p:cBhvr>
                                      <p:to>
                                        <p:strVal val="visible"/>
                                      </p:to>
                                    </p:set>
                                    <p:animEffect filter="strips(downRight)" transition="in">
                                      <p:cBhvr>
                                        <p:cTn id="13" dur="1000"/>
                                        <p:tgtEl>
                                          <p:spTgt spid="172"/>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2"/>
      <p:bldP build="whole" bldLvl="1" animBg="1" rev="0" advAuto="0" spid="172" grpId="3"/>
      <p:bldP build="whole" bldLvl="1" animBg="1" rev="0" advAuto="0" spid="174" grpId="1"/>
      <p:bldP build="whole" bldLvl="1" animBg="1" rev="0" advAuto="0" spid="173" grpId="4"/>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Caractéristiques </a:t>
            </a:r>
          </a:p>
          <a:p>
            <a:pPr lvl="3"/>
            <a:r>
              <a:t>Description de la scène représentée par l'image en terme d'objets ayant un sens dans notre univers</a:t>
            </a:r>
          </a:p>
          <a:p>
            <a:pPr lvl="2">
              <a:spcBef>
                <a:spcPts val="9600"/>
              </a:spcBef>
              <a:buBlip>
                <a:blip r:embed="rId3"/>
              </a:buBlip>
            </a:pPr>
            <a:r>
              <a:rPr i="1"/>
              <a:t>Exemples</a:t>
            </a:r>
            <a:r>
              <a:t> de caractéristiques pertinentes</a:t>
            </a:r>
          </a:p>
          <a:p>
            <a:pPr lvl="3"/>
            <a:r>
              <a:t>Contours, régions, points caractéristiques ...</a:t>
            </a:r>
          </a:p>
          <a:p>
            <a:pPr lvl="3"/>
            <a:r>
              <a:t>Objets géométriques: droites, courbe, surface, ...</a:t>
            </a:r>
          </a:p>
          <a:p>
            <a:pPr lvl="3"/>
            <a:r>
              <a:t>Statistiques: moyenne, variance, corrélation, moments, ...</a:t>
            </a:r>
          </a:p>
          <a:p>
            <a:pPr lvl="3"/>
            <a:r>
              <a:t>3D: profondeur, disparité, mouvement, …</a:t>
            </a:r>
          </a:p>
          <a:p>
            <a:pPr lvl="3"/>
            <a:r>
              <a:t>Descripteurs de Fourier: fréquence, amplitude, …</a:t>
            </a:r>
          </a:p>
        </p:txBody>
      </p:sp>
      <p:sp>
        <p:nvSpPr>
          <p:cNvPr id="179" name="L’analyse d’images"/>
          <p:cNvSpPr txBox="1"/>
          <p:nvPr>
            <p:ph type="title"/>
          </p:nvPr>
        </p:nvSpPr>
        <p:spPr>
          <a:prstGeom prst="rect">
            <a:avLst/>
          </a:prstGeom>
        </p:spPr>
        <p:txBody>
          <a:bodyPr/>
          <a:lstStyle/>
          <a:p>
            <a:pPr/>
            <a:r>
              <a:t>L’analyse d’images</a:t>
            </a:r>
          </a:p>
        </p:txBody>
      </p:sp>
      <p:sp>
        <p:nvSpPr>
          <p:cNvPr id="180" name="Caractéristiques de bas niveau :…"/>
          <p:cNvSpPr txBox="1"/>
          <p:nvPr/>
        </p:nvSpPr>
        <p:spPr>
          <a:xfrm>
            <a:off x="2209436" y="6873389"/>
            <a:ext cx="7264302" cy="1754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2pPr marL="342900" indent="-342900">
              <a:buClr>
                <a:srgbClr val="849ABC"/>
              </a:buClr>
              <a:buSzPct val="55000"/>
              <a:buBlip>
                <a:blip r:embed="rId4"/>
              </a:buBlip>
            </a:lvl2pPr>
            <a:lvl3pPr marL="508000" indent="-254000">
              <a:buClr>
                <a:srgbClr val="7F96C4"/>
              </a:buClr>
              <a:buSzPct val="100000"/>
              <a:buChar char="✓"/>
            </a:lvl3pPr>
          </a:lstStyle>
          <a:p>
            <a:pPr/>
            <a:r>
              <a:t>Caractéristiques de bas niveau : </a:t>
            </a:r>
          </a:p>
          <a:p>
            <a:pPr lvl="1"/>
            <a:r>
              <a:t>très proches du signal, ne véhiculent pas de sémantique particulière sur l'image</a:t>
            </a:r>
          </a:p>
          <a:p>
            <a:pPr lvl="2"/>
            <a:r>
              <a:t>Plus on s’approche du haut niveau, plus on ajoute un aspect sémantique à la caractéristique</a:t>
            </a:r>
          </a:p>
        </p:txBody>
      </p:sp>
      <p:sp>
        <p:nvSpPr>
          <p:cNvPr id="181" name="Certaines caractéristiques sont bas niveau et d’autres moyen/haut niveau"/>
          <p:cNvSpPr txBox="1"/>
          <p:nvPr/>
        </p:nvSpPr>
        <p:spPr>
          <a:xfrm>
            <a:off x="3182679" y="3243378"/>
            <a:ext cx="4908318" cy="6750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spcBef>
                <a:spcPts val="0"/>
              </a:spcBef>
              <a:defRPr>
                <a:solidFill>
                  <a:srgbClr val="232A32"/>
                </a:solidFill>
              </a:defRPr>
            </a:lvl1pPr>
          </a:lstStyle>
          <a:p>
            <a:pPr/>
            <a:r>
              <a:t>Certaines caractéristiques sont bas niveau et d’autres moyen/haut niveau</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78">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78">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8">
                                            <p:txEl>
                                              <p:pRg st="6" end="6"/>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78">
                                            <p:txEl>
                                              <p:pRg st="7" end="7"/>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78">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2" fill="hold">
                                  <p:stCondLst>
                                    <p:cond delay="0"/>
                                  </p:stCondLst>
                                  <p:iterate type="el" backwards="0">
                                    <p:tmAbs val="0"/>
                                  </p:iterate>
                                  <p:childTnLst>
                                    <p:set>
                                      <p:cBhvr>
                                        <p:cTn id="25" fill="hold"/>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2"/>
      <p:bldP build="p" bldLvl="5" animBg="1" rev="0" advAuto="0" spid="17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Source : J. Chen and T. Pappas, Adaptive perceptual color-texture image segmentation. Electronic Imaging &amp; Signal Processing, 2006 Source : J. Chen and T. Pappas, Adaptive perceptual color-texture image segmentation. Electronic Imaging &amp; Signal Processin" descr="Source : J. Chen and T. Pappas, Adaptive perceptual color-texture image segmentation. Electronic Imaging &amp; Signal Processing, 2006 Source : J. Chen and T. Pappas, Adaptive perceptual color-texture image segmentation. Electronic Imaging &amp; Signal Processing, 2006"/>
          <p:cNvPicPr>
            <a:picLocks noChangeAspect="0"/>
          </p:cNvPicPr>
          <p:nvPr>
            <p:ph type="body" idx="21"/>
          </p:nvPr>
        </p:nvPicPr>
        <p:blipFill>
          <a:blip r:embed="rId2">
            <a:extLst/>
          </a:blip>
          <a:stretch>
            <a:fillRect/>
          </a:stretch>
        </p:blipFill>
        <p:spPr>
          <a:xfrm>
            <a:off x="88900" y="8379011"/>
            <a:ext cx="6108700" cy="1120590"/>
          </a:xfrm>
          <a:prstGeom prst="rect">
            <a:avLst/>
          </a:prstGeom>
          <a:ln w="9525">
            <a:round/>
          </a:ln>
          <a:effectLst>
            <a:outerShdw sx="100000" sy="100000" kx="0" ky="0" algn="b" rotWithShape="0" blurRad="12700" dist="12700" dir="1980000">
              <a:srgbClr val="D6D6D6"/>
            </a:outerShdw>
          </a:effectLst>
        </p:spPr>
      </p:pic>
      <p:sp>
        <p:nvSpPr>
          <p:cNvPr id="184"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Régions - segmentation</a:t>
            </a:r>
          </a:p>
          <a:p>
            <a:pPr lvl="3"/>
            <a:r>
              <a:t>On sépare l’image en deux ou plusieurs sections </a:t>
            </a:r>
            <a:br/>
            <a:r>
              <a:t>distinctes</a:t>
            </a:r>
          </a:p>
        </p:txBody>
      </p:sp>
      <p:sp>
        <p:nvSpPr>
          <p:cNvPr id="1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6" name="L’analyse d’images"/>
          <p:cNvSpPr txBox="1"/>
          <p:nvPr>
            <p:ph type="title"/>
          </p:nvPr>
        </p:nvSpPr>
        <p:spPr>
          <a:prstGeom prst="rect">
            <a:avLst/>
          </a:prstGeom>
        </p:spPr>
        <p:txBody>
          <a:bodyPr/>
          <a:lstStyle/>
          <a:p>
            <a:pPr/>
            <a:r>
              <a:t>L’analyse d’images</a:t>
            </a:r>
          </a:p>
        </p:txBody>
      </p:sp>
      <p:sp>
        <p:nvSpPr>
          <p:cNvPr id="196" name="Connection Line"/>
          <p:cNvSpPr/>
          <p:nvPr/>
        </p:nvSpPr>
        <p:spPr>
          <a:xfrm>
            <a:off x="8915911" y="2042510"/>
            <a:ext cx="1358389" cy="104915"/>
          </a:xfrm>
          <a:custGeom>
            <a:avLst/>
            <a:gdLst/>
            <a:ahLst/>
            <a:cxnLst>
              <a:cxn ang="0">
                <a:pos x="wd2" y="hd2"/>
              </a:cxn>
              <a:cxn ang="5400000">
                <a:pos x="wd2" y="hd2"/>
              </a:cxn>
              <a:cxn ang="10800000">
                <a:pos x="wd2" y="hd2"/>
              </a:cxn>
              <a:cxn ang="16200000">
                <a:pos x="wd2" y="hd2"/>
              </a:cxn>
            </a:cxnLst>
            <a:rect l="0" t="0" r="r" b="b"/>
            <a:pathLst>
              <a:path w="21600" h="16268" fill="norm" stroke="1" extrusionOk="0">
                <a:moveTo>
                  <a:pt x="0" y="12329"/>
                </a:moveTo>
                <a:cubicBezTo>
                  <a:pt x="7162" y="-5332"/>
                  <a:pt x="14362" y="-4019"/>
                  <a:pt x="21600" y="16268"/>
                </a:cubicBezTo>
              </a:path>
            </a:pathLst>
          </a:custGeom>
          <a:ln w="25400">
            <a:solidFill>
              <a:srgbClr val="000000"/>
            </a:solidFill>
            <a:headEnd type="triangle" len="sm"/>
            <a:tailEnd type="stealth"/>
          </a:ln>
        </p:spPr>
        <p:txBody>
          <a:bodyPr/>
          <a:lstStyle/>
          <a:p>
            <a:pPr/>
          </a:p>
        </p:txBody>
      </p:sp>
      <p:pic>
        <p:nvPicPr>
          <p:cNvPr id="188" name="ecrou.jpg" descr="ecrou.jpg"/>
          <p:cNvPicPr>
            <a:picLocks noChangeAspect="0"/>
          </p:cNvPicPr>
          <p:nvPr/>
        </p:nvPicPr>
        <p:blipFill>
          <a:blip r:embed="rId4">
            <a:extLst/>
          </a:blip>
          <a:stretch>
            <a:fillRect/>
          </a:stretch>
        </p:blipFill>
        <p:spPr>
          <a:xfrm>
            <a:off x="6794217" y="1333500"/>
            <a:ext cx="2120901" cy="2572658"/>
          </a:xfrm>
          <a:prstGeom prst="rect">
            <a:avLst/>
          </a:prstGeom>
        </p:spPr>
      </p:pic>
      <p:pic>
        <p:nvPicPr>
          <p:cNvPr id="189" name="ecrouRegion.jpg" descr="ecrouRegion.jpg"/>
          <p:cNvPicPr>
            <a:picLocks noChangeAspect="0"/>
          </p:cNvPicPr>
          <p:nvPr/>
        </p:nvPicPr>
        <p:blipFill>
          <a:blip r:embed="rId5">
            <a:extLst/>
          </a:blip>
          <a:stretch>
            <a:fillRect/>
          </a:stretch>
        </p:blipFill>
        <p:spPr>
          <a:xfrm>
            <a:off x="10274300" y="1384300"/>
            <a:ext cx="2120900" cy="2572658"/>
          </a:xfrm>
          <a:prstGeom prst="rect">
            <a:avLst/>
          </a:prstGeom>
        </p:spPr>
      </p:pic>
      <p:sp>
        <p:nvSpPr>
          <p:cNvPr id="190" name="Des fois, c’est facile"/>
          <p:cNvSpPr/>
          <p:nvPr/>
        </p:nvSpPr>
        <p:spPr>
          <a:xfrm>
            <a:off x="6589938" y="4233927"/>
            <a:ext cx="2238524"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Des fois, c’est facile</a:t>
            </a:r>
          </a:p>
        </p:txBody>
      </p:sp>
      <p:sp>
        <p:nvSpPr>
          <p:cNvPr id="191" name="Seuillage simple"/>
          <p:cNvSpPr/>
          <p:nvPr/>
        </p:nvSpPr>
        <p:spPr>
          <a:xfrm>
            <a:off x="10217150" y="3964778"/>
            <a:ext cx="2235200"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Seuillage simple</a:t>
            </a:r>
          </a:p>
        </p:txBody>
      </p:sp>
      <p:sp>
        <p:nvSpPr>
          <p:cNvPr id="197" name="Connection Line"/>
          <p:cNvSpPr/>
          <p:nvPr/>
        </p:nvSpPr>
        <p:spPr>
          <a:xfrm>
            <a:off x="5131593" y="6003049"/>
            <a:ext cx="1662625" cy="180388"/>
          </a:xfrm>
          <a:custGeom>
            <a:avLst/>
            <a:gdLst/>
            <a:ahLst/>
            <a:cxnLst>
              <a:cxn ang="0">
                <a:pos x="wd2" y="hd2"/>
              </a:cxn>
              <a:cxn ang="5400000">
                <a:pos x="wd2" y="hd2"/>
              </a:cxn>
              <a:cxn ang="10800000">
                <a:pos x="wd2" y="hd2"/>
              </a:cxn>
              <a:cxn ang="16200000">
                <a:pos x="wd2" y="hd2"/>
              </a:cxn>
            </a:cxnLst>
            <a:rect l="0" t="0" r="r" b="b"/>
            <a:pathLst>
              <a:path w="21600" h="20916" fill="norm" stroke="1" extrusionOk="0">
                <a:moveTo>
                  <a:pt x="0" y="54"/>
                </a:moveTo>
                <a:cubicBezTo>
                  <a:pt x="7424" y="-684"/>
                  <a:pt x="14624" y="6270"/>
                  <a:pt x="21600" y="20916"/>
                </a:cubicBezTo>
              </a:path>
            </a:pathLst>
          </a:custGeom>
          <a:ln w="25400">
            <a:solidFill>
              <a:srgbClr val="000000"/>
            </a:solidFill>
            <a:headEnd type="triangle" len="sm"/>
            <a:tailEnd type="stealth"/>
          </a:ln>
        </p:spPr>
        <p:txBody>
          <a:bodyPr/>
          <a:lstStyle/>
          <a:p>
            <a:pPr/>
          </a:p>
        </p:txBody>
      </p:sp>
      <p:pic>
        <p:nvPicPr>
          <p:cNvPr id="193" name="16_fig1.tiff" descr="16_fig1.tiff"/>
          <p:cNvPicPr>
            <a:picLocks noChangeAspect="0"/>
          </p:cNvPicPr>
          <p:nvPr/>
        </p:nvPicPr>
        <p:blipFill>
          <a:blip r:embed="rId6">
            <a:extLst/>
          </a:blip>
          <a:stretch>
            <a:fillRect/>
          </a:stretch>
        </p:blipFill>
        <p:spPr>
          <a:xfrm>
            <a:off x="469900" y="4978400"/>
            <a:ext cx="4660900" cy="2781300"/>
          </a:xfrm>
          <a:prstGeom prst="rect">
            <a:avLst/>
          </a:prstGeom>
        </p:spPr>
      </p:pic>
      <p:pic>
        <p:nvPicPr>
          <p:cNvPr id="194" name="16_fig1.tiff" descr="16_fig1.tiff"/>
          <p:cNvPicPr>
            <a:picLocks noChangeAspect="0"/>
          </p:cNvPicPr>
          <p:nvPr/>
        </p:nvPicPr>
        <p:blipFill>
          <a:blip r:embed="rId7">
            <a:extLst/>
          </a:blip>
          <a:stretch>
            <a:fillRect/>
          </a:stretch>
        </p:blipFill>
        <p:spPr>
          <a:xfrm>
            <a:off x="6794217" y="5803900"/>
            <a:ext cx="4584701" cy="2781300"/>
          </a:xfrm>
          <a:prstGeom prst="rect">
            <a:avLst/>
          </a:prstGeom>
        </p:spPr>
      </p:pic>
      <p:sp>
        <p:nvSpPr>
          <p:cNvPr id="195" name="Des fois, moins"/>
          <p:cNvSpPr/>
          <p:nvPr/>
        </p:nvSpPr>
        <p:spPr>
          <a:xfrm>
            <a:off x="1924050" y="4486430"/>
            <a:ext cx="175260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Des fois, moins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8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8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96"/>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6" fill="hold">
                                  <p:stCondLst>
                                    <p:cond delay="0"/>
                                  </p:stCondLst>
                                  <p:iterate type="el" backwards="0">
                                    <p:tmAbs val="0"/>
                                  </p:iterate>
                                  <p:childTnLst>
                                    <p:set>
                                      <p:cBhvr>
                                        <p:cTn id="22" fill="hold"/>
                                        <p:tgtEl>
                                          <p:spTgt spid="195"/>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193"/>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194"/>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9" fill="hold">
                                  <p:stCondLst>
                                    <p:cond delay="0"/>
                                  </p:stCondLst>
                                  <p:iterate type="el" backwards="0">
                                    <p:tmAbs val="0"/>
                                  </p:iterate>
                                  <p:childTnLst>
                                    <p:set>
                                      <p:cBhvr>
                                        <p:cTn id="31" fill="hold"/>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9"/>
      <p:bldP build="whole" bldLvl="1" animBg="1" rev="0" advAuto="0" spid="188" grpId="2"/>
      <p:bldP build="whole" bldLvl="1" animBg="1" rev="0" advAuto="0" spid="190" grpId="1"/>
      <p:bldP build="whole" bldLvl="1" animBg="1" rev="0" advAuto="0" spid="189" grpId="3"/>
      <p:bldP build="whole" bldLvl="1" animBg="1" rev="0" advAuto="0" spid="193" grpId="7"/>
      <p:bldP build="whole" bldLvl="1" animBg="1" rev="0" advAuto="0" spid="196" grpId="4"/>
      <p:bldP build="whole" bldLvl="1" animBg="1" rev="0" advAuto="0" spid="194" grpId="8"/>
      <p:bldP build="whole" bldLvl="1" animBg="1" rev="0" advAuto="0" spid="191" grpId="5"/>
      <p:bldP build="whole" bldLvl="1" animBg="1" rev="0" advAuto="0" spid="195" grpId="6"/>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Source : C# How to: Image Edge Detection Source : C# How to: Image Edge Detection" descr="Source : C# How to: Image Edge Detection Source : C# How to: Image Edge Detecti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Contours</a:t>
            </a:r>
          </a:p>
          <a:p>
            <a:pPr lvl="3"/>
            <a:r>
              <a:t>Idéalement, frontières des régions</a:t>
            </a:r>
          </a:p>
        </p:txBody>
      </p:sp>
      <p:sp>
        <p:nvSpPr>
          <p:cNvPr id="202" name="L’analyse d’images"/>
          <p:cNvSpPr txBox="1"/>
          <p:nvPr>
            <p:ph type="title"/>
          </p:nvPr>
        </p:nvSpPr>
        <p:spPr>
          <a:prstGeom prst="rect">
            <a:avLst/>
          </a:prstGeom>
        </p:spPr>
        <p:txBody>
          <a:bodyPr/>
          <a:lstStyle/>
          <a:p>
            <a:pPr/>
            <a:r>
              <a:t>L’analyse d’images</a:t>
            </a:r>
          </a:p>
        </p:txBody>
      </p:sp>
      <p:sp>
        <p:nvSpPr>
          <p:cNvPr id="212" name="Connection Line"/>
          <p:cNvSpPr/>
          <p:nvPr/>
        </p:nvSpPr>
        <p:spPr>
          <a:xfrm>
            <a:off x="8293611" y="2787002"/>
            <a:ext cx="1460554" cy="2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204" name="ecrou.jpg" descr="ecrou.jpg"/>
          <p:cNvPicPr>
            <a:picLocks noChangeAspect="0"/>
          </p:cNvPicPr>
          <p:nvPr/>
        </p:nvPicPr>
        <p:blipFill>
          <a:blip r:embed="rId4">
            <a:extLst/>
          </a:blip>
          <a:stretch>
            <a:fillRect/>
          </a:stretch>
        </p:blipFill>
        <p:spPr>
          <a:xfrm>
            <a:off x="6171917" y="1498600"/>
            <a:ext cx="2120901" cy="2572658"/>
          </a:xfrm>
          <a:prstGeom prst="rect">
            <a:avLst/>
          </a:prstGeom>
        </p:spPr>
      </p:pic>
      <p:sp>
        <p:nvSpPr>
          <p:cNvPr id="205" name="Mais…  On ne veut pas passer par la segmentation"/>
          <p:cNvSpPr/>
          <p:nvPr/>
        </p:nvSpPr>
        <p:spPr>
          <a:xfrm>
            <a:off x="1441450" y="3368985"/>
            <a:ext cx="32258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Mais…  On ne veut pas passer par la segmentation</a:t>
            </a:r>
          </a:p>
        </p:txBody>
      </p:sp>
      <p:sp>
        <p:nvSpPr>
          <p:cNvPr id="206" name="Détection de contours"/>
          <p:cNvSpPr/>
          <p:nvPr/>
        </p:nvSpPr>
        <p:spPr>
          <a:xfrm>
            <a:off x="9658914" y="4286727"/>
            <a:ext cx="25527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Détection de contours</a:t>
            </a:r>
          </a:p>
        </p:txBody>
      </p:sp>
      <p:sp>
        <p:nvSpPr>
          <p:cNvPr id="213" name="Connection Line"/>
          <p:cNvSpPr/>
          <p:nvPr/>
        </p:nvSpPr>
        <p:spPr>
          <a:xfrm>
            <a:off x="5385593" y="6182878"/>
            <a:ext cx="1040607" cy="149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208" name="monarch_in_may.tiff" descr="monarch_in_may.tiff"/>
          <p:cNvPicPr>
            <a:picLocks noChangeAspect="0"/>
          </p:cNvPicPr>
          <p:nvPr/>
        </p:nvPicPr>
        <p:blipFill>
          <a:blip r:embed="rId5">
            <a:extLst/>
          </a:blip>
          <a:stretch>
            <a:fillRect/>
          </a:stretch>
        </p:blipFill>
        <p:spPr>
          <a:xfrm>
            <a:off x="723900" y="4457700"/>
            <a:ext cx="4660900" cy="2781300"/>
          </a:xfrm>
          <a:prstGeom prst="rect">
            <a:avLst/>
          </a:prstGeom>
        </p:spPr>
      </p:pic>
      <p:pic>
        <p:nvPicPr>
          <p:cNvPr id="209" name="sobel_3x3.tiff" descr="sobel_3x3.tiff"/>
          <p:cNvPicPr>
            <a:picLocks noChangeAspect="0"/>
          </p:cNvPicPr>
          <p:nvPr/>
        </p:nvPicPr>
        <p:blipFill>
          <a:blip r:embed="rId6">
            <a:extLst/>
          </a:blip>
          <a:stretch>
            <a:fillRect/>
          </a:stretch>
        </p:blipFill>
        <p:spPr>
          <a:xfrm>
            <a:off x="6426200" y="5270500"/>
            <a:ext cx="4584700" cy="2781300"/>
          </a:xfrm>
          <a:prstGeom prst="rect">
            <a:avLst/>
          </a:prstGeom>
        </p:spPr>
      </p:pic>
      <p:sp>
        <p:nvSpPr>
          <p:cNvPr id="210" name="différents niveaux de détails..."/>
          <p:cNvSpPr/>
          <p:nvPr/>
        </p:nvSpPr>
        <p:spPr>
          <a:xfrm>
            <a:off x="2936933" y="7506965"/>
            <a:ext cx="322153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différents niveaux de détails...</a:t>
            </a:r>
          </a:p>
        </p:txBody>
      </p:sp>
      <p:pic>
        <p:nvPicPr>
          <p:cNvPr id="211" name="gauss2Seuil.jpg" descr="gauss2Seuil.jpg"/>
          <p:cNvPicPr>
            <a:picLocks noChangeAspect="0"/>
          </p:cNvPicPr>
          <p:nvPr/>
        </p:nvPicPr>
        <p:blipFill>
          <a:blip r:embed="rId7">
            <a:extLst/>
          </a:blip>
          <a:stretch>
            <a:fillRect/>
          </a:stretch>
        </p:blipFill>
        <p:spPr>
          <a:xfrm>
            <a:off x="9754164" y="1345071"/>
            <a:ext cx="2362201" cy="289418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0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1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1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2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6" fill="hold">
                                  <p:stCondLst>
                                    <p:cond delay="0"/>
                                  </p:stCondLst>
                                  <p:iterate type="el" backwards="0">
                                    <p:tmAbs val="0"/>
                                  </p:iterate>
                                  <p:childTnLst>
                                    <p:set>
                                      <p:cBhvr>
                                        <p:cTn id="22" fill="hold"/>
                                        <p:tgtEl>
                                          <p:spTgt spid="210"/>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208"/>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213"/>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9" fill="hold">
                                  <p:stCondLst>
                                    <p:cond delay="0"/>
                                  </p:stCondLst>
                                  <p:iterate type="el" backwards="0">
                                    <p:tmAbs val="0"/>
                                  </p:iterate>
                                  <p:childTnLst>
                                    <p:set>
                                      <p:cBhvr>
                                        <p:cTn id="31" fill="hold"/>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2"/>
      <p:bldP build="whole" bldLvl="1" animBg="1" rev="0" advAuto="0" spid="212" grpId="4"/>
      <p:bldP build="whole" bldLvl="1" animBg="1" rev="0" advAuto="0" spid="211" grpId="3"/>
      <p:bldP build="whole" bldLvl="1" animBg="1" rev="0" advAuto="0" spid="206" grpId="5"/>
      <p:bldP build="whole" bldLvl="1" animBg="1" rev="0" advAuto="0" spid="213" grpId="8"/>
      <p:bldP build="whole" bldLvl="1" animBg="1" rev="0" advAuto="0" spid="208" grpId="7"/>
      <p:bldP build="whole" bldLvl="1" animBg="1" rev="0" advAuto="0" spid="210" grpId="6"/>
      <p:bldP build="whole" bldLvl="1" animBg="1" rev="0" advAuto="0" spid="209" grpId="9"/>
      <p:bldP build="whole" bldLvl="1" animBg="1" rev="0" advAuto="0" spid="20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ource : G.S. Xia, J. Delon, Y. Gousseau, Accurate Junction Detection and Characterization in Natural Images Source : G.S. Xia, J. Delon, Y. Gousseau, Accurate Junction Detection and Characterization in Natural Images" descr="Source : G.S. Xia, J. Delon, Y. Gousseau, Accurate Junction Detection and Characterization in Natural Images Source : G.S. Xia, J. Delon, Y. Gousseau, Accurate Junction Detection and Characterization in Natural Images"/>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Points d’intérêts</a:t>
            </a:r>
          </a:p>
          <a:p>
            <a:pPr lvl="3"/>
            <a:r>
              <a:t>Jonctions des contours</a:t>
            </a:r>
          </a:p>
        </p:txBody>
      </p:sp>
      <p:sp>
        <p:nvSpPr>
          <p:cNvPr id="218" name="L’analyse d’images"/>
          <p:cNvSpPr txBox="1"/>
          <p:nvPr>
            <p:ph type="title"/>
          </p:nvPr>
        </p:nvSpPr>
        <p:spPr>
          <a:prstGeom prst="rect">
            <a:avLst/>
          </a:prstGeom>
        </p:spPr>
        <p:txBody>
          <a:bodyPr/>
          <a:lstStyle/>
          <a:p>
            <a:pPr/>
            <a:r>
              <a:t>L’analyse d’images</a:t>
            </a:r>
          </a:p>
        </p:txBody>
      </p:sp>
      <p:sp>
        <p:nvSpPr>
          <p:cNvPr id="219" name="Détection de jonctions"/>
          <p:cNvSpPr/>
          <p:nvPr/>
        </p:nvSpPr>
        <p:spPr>
          <a:xfrm>
            <a:off x="8407400" y="1990718"/>
            <a:ext cx="24765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Détection de jonctions</a:t>
            </a:r>
          </a:p>
        </p:txBody>
      </p:sp>
      <p:sp>
        <p:nvSpPr>
          <p:cNvPr id="220" name="Points d’intérêts"/>
          <p:cNvSpPr/>
          <p:nvPr/>
        </p:nvSpPr>
        <p:spPr>
          <a:xfrm>
            <a:off x="5590877" y="5680385"/>
            <a:ext cx="1823046"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Points d’intérêts</a:t>
            </a:r>
          </a:p>
        </p:txBody>
      </p:sp>
      <p:pic>
        <p:nvPicPr>
          <p:cNvPr id="221" name="droppedImage.tiff" descr="droppedImage.tiff"/>
          <p:cNvPicPr>
            <a:picLocks noChangeAspect="0"/>
          </p:cNvPicPr>
          <p:nvPr/>
        </p:nvPicPr>
        <p:blipFill>
          <a:blip r:embed="rId4">
            <a:extLst/>
          </a:blip>
          <a:stretch>
            <a:fillRect/>
          </a:stretch>
        </p:blipFill>
        <p:spPr>
          <a:xfrm>
            <a:off x="5286717" y="2207573"/>
            <a:ext cx="3120683" cy="3124201"/>
          </a:xfrm>
          <a:prstGeom prst="rect">
            <a:avLst/>
          </a:prstGeom>
        </p:spPr>
      </p:pic>
      <p:pic>
        <p:nvPicPr>
          <p:cNvPr id="222" name="droppedImage.tiff" descr="droppedImage.tiff"/>
          <p:cNvPicPr>
            <a:picLocks noChangeAspect="0"/>
          </p:cNvPicPr>
          <p:nvPr/>
        </p:nvPicPr>
        <p:blipFill>
          <a:blip r:embed="rId5">
            <a:extLst/>
          </a:blip>
          <a:stretch>
            <a:fillRect/>
          </a:stretch>
        </p:blipFill>
        <p:spPr>
          <a:xfrm>
            <a:off x="1422400" y="5331773"/>
            <a:ext cx="4013200" cy="298596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20"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ource : Wikimedia commons Source : Wikimedia commons" descr="Source : Wikimedia commons Source : Wikimedia common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Extraction des caractéristiques…"/>
          <p:cNvSpPr txBox="1"/>
          <p:nvPr>
            <p:ph type="body" idx="1"/>
          </p:nvPr>
        </p:nvSpPr>
        <p:spPr>
          <a:prstGeom prst="rect">
            <a:avLst/>
          </a:prstGeom>
        </p:spPr>
        <p:txBody>
          <a:bodyPr/>
          <a:lstStyle/>
          <a:p>
            <a:pPr>
              <a:buAutoNum type="arabicPeriod" startAt="4"/>
            </a:pPr>
            <a:r>
              <a:t>Extraction des caractéristiques</a:t>
            </a:r>
          </a:p>
          <a:p>
            <a:pPr lvl="2">
              <a:buBlip>
                <a:blip r:embed="rId3"/>
              </a:buBlip>
            </a:pPr>
            <a:r>
              <a:t>Fréquences</a:t>
            </a:r>
          </a:p>
          <a:p>
            <a:pPr lvl="3"/>
            <a:r>
              <a:t>Analyse spectrale : les différentes bandes de </a:t>
            </a:r>
            <a:br/>
            <a:r>
              <a:t>fréquences contiennent des infos différentes</a:t>
            </a:r>
          </a:p>
        </p:txBody>
      </p:sp>
      <p:sp>
        <p:nvSpPr>
          <p:cNvPr id="227" name="L’analyse d’images"/>
          <p:cNvSpPr txBox="1"/>
          <p:nvPr>
            <p:ph type="title"/>
          </p:nvPr>
        </p:nvSpPr>
        <p:spPr>
          <a:prstGeom prst="rect">
            <a:avLst/>
          </a:prstGeom>
        </p:spPr>
        <p:txBody>
          <a:bodyPr/>
          <a:lstStyle/>
          <a:p>
            <a:pPr/>
            <a:r>
              <a:t>L’analyse d’images</a:t>
            </a:r>
          </a:p>
        </p:txBody>
      </p:sp>
      <p:sp>
        <p:nvSpPr>
          <p:cNvPr id="228" name="Basses fréquences : allure générale, détails grossiers"/>
          <p:cNvSpPr/>
          <p:nvPr/>
        </p:nvSpPr>
        <p:spPr>
          <a:xfrm>
            <a:off x="3835400" y="7956317"/>
            <a:ext cx="29718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Basses fréquences : allure générale, détails grossiers</a:t>
            </a:r>
          </a:p>
        </p:txBody>
      </p:sp>
      <p:pic>
        <p:nvPicPr>
          <p:cNvPr id="229" name="Lowpass_picture.tiff" descr="Lowpass_picture.tiff"/>
          <p:cNvPicPr>
            <a:picLocks noChangeAspect="0"/>
          </p:cNvPicPr>
          <p:nvPr/>
        </p:nvPicPr>
        <p:blipFill>
          <a:blip r:embed="rId4">
            <a:extLst/>
          </a:blip>
          <a:stretch>
            <a:fillRect/>
          </a:stretch>
        </p:blipFill>
        <p:spPr>
          <a:xfrm>
            <a:off x="685800" y="4533900"/>
            <a:ext cx="2717800" cy="3975100"/>
          </a:xfrm>
          <a:prstGeom prst="rect">
            <a:avLst/>
          </a:prstGeom>
        </p:spPr>
      </p:pic>
      <p:pic>
        <p:nvPicPr>
          <p:cNvPr id="230" name="Highpass_picture.tiff" descr="Highpass_picture.tiff"/>
          <p:cNvPicPr>
            <a:picLocks noChangeAspect="0"/>
          </p:cNvPicPr>
          <p:nvPr/>
        </p:nvPicPr>
        <p:blipFill>
          <a:blip r:embed="rId5">
            <a:extLst/>
          </a:blip>
          <a:stretch>
            <a:fillRect/>
          </a:stretch>
        </p:blipFill>
        <p:spPr>
          <a:xfrm>
            <a:off x="9880600" y="4521200"/>
            <a:ext cx="2717800" cy="3987800"/>
          </a:xfrm>
          <a:prstGeom prst="rect">
            <a:avLst/>
          </a:prstGeom>
        </p:spPr>
      </p:pic>
      <p:pic>
        <p:nvPicPr>
          <p:cNvPr id="231" name="Bandpass_picture.tiff" descr="Bandpass_picture.tiff"/>
          <p:cNvPicPr>
            <a:picLocks noChangeAspect="0"/>
          </p:cNvPicPr>
          <p:nvPr/>
        </p:nvPicPr>
        <p:blipFill>
          <a:blip r:embed="rId6">
            <a:extLst/>
          </a:blip>
          <a:stretch>
            <a:fillRect/>
          </a:stretch>
        </p:blipFill>
        <p:spPr>
          <a:xfrm>
            <a:off x="6908800" y="1727200"/>
            <a:ext cx="2743200" cy="3975100"/>
          </a:xfrm>
          <a:prstGeom prst="rect">
            <a:avLst/>
          </a:prstGeom>
        </p:spPr>
      </p:pic>
      <p:pic>
        <p:nvPicPr>
          <p:cNvPr id="232" name="Lowpass_picture.tiff" descr="Lowpass_picture.tiff"/>
          <p:cNvPicPr>
            <a:picLocks noChangeAspect="0"/>
          </p:cNvPicPr>
          <p:nvPr/>
        </p:nvPicPr>
        <p:blipFill>
          <a:blip r:embed="rId7">
            <a:extLst/>
          </a:blip>
          <a:stretch>
            <a:fillRect/>
          </a:stretch>
        </p:blipFill>
        <p:spPr>
          <a:xfrm>
            <a:off x="3962400" y="4000500"/>
            <a:ext cx="2717800" cy="3975100"/>
          </a:xfrm>
          <a:prstGeom prst="rect">
            <a:avLst/>
          </a:prstGeom>
        </p:spPr>
      </p:pic>
      <p:sp>
        <p:nvSpPr>
          <p:cNvPr id="233" name="Hautes fréquences : détails fins, bruit"/>
          <p:cNvSpPr/>
          <p:nvPr/>
        </p:nvSpPr>
        <p:spPr>
          <a:xfrm>
            <a:off x="10077450" y="3351845"/>
            <a:ext cx="2324100"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Hautes fréquences : détails fins, bruit</a:t>
            </a:r>
          </a:p>
        </p:txBody>
      </p:sp>
      <p:sp>
        <p:nvSpPr>
          <p:cNvPr id="234" name="Fréquences moyennes"/>
          <p:cNvSpPr/>
          <p:nvPr/>
        </p:nvSpPr>
        <p:spPr>
          <a:xfrm>
            <a:off x="6965950" y="5485445"/>
            <a:ext cx="2628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Fréquences moyennes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3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30"/>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4"/>
      <p:bldP build="whole" bldLvl="1" animBg="1" rev="0" advAuto="0" spid="230" grpId="5"/>
      <p:bldP build="whole" bldLvl="1" animBg="1" rev="0" advAuto="0" spid="233" grpId="6"/>
      <p:bldP build="whole" bldLvl="1" animBg="1" rev="0" advAuto="0" spid="231" grpId="3"/>
      <p:bldP build="whole" bldLvl="1" animBg="1" rev="0" advAuto="0" spid="232" grpId="1"/>
      <p:bldP build="whole" bldLvl="1" animBg="1" rev="0" advAuto="0" spid="228"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documents.jpg" descr="documents.jpg"/>
          <p:cNvPicPr>
            <a:picLocks noChangeAspect="0"/>
          </p:cNvPicPr>
          <p:nvPr/>
        </p:nvPicPr>
        <p:blipFill>
          <a:blip r:embed="rId3">
            <a:extLst/>
          </a:blip>
          <a:stretch>
            <a:fillRect/>
          </a:stretch>
        </p:blipFill>
        <p:spPr>
          <a:xfrm>
            <a:off x="4381500" y="4241800"/>
            <a:ext cx="4497212" cy="2235200"/>
          </a:xfrm>
          <a:prstGeom prst="rect">
            <a:avLst/>
          </a:prstGeom>
        </p:spPr>
      </p:pic>
      <p:sp>
        <p:nvSpPr>
          <p:cNvPr id="239" name="Analyse d'écriture manuscrite (optique)"/>
          <p:cNvSpPr/>
          <p:nvPr/>
        </p:nvSpPr>
        <p:spPr>
          <a:xfrm>
            <a:off x="4656828" y="6723695"/>
            <a:ext cx="4257800"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Analyse d'écriture manuscrite (optique)</a:t>
            </a:r>
          </a:p>
        </p:txBody>
      </p:sp>
      <p:sp>
        <p:nvSpPr>
          <p:cNvPr id="240"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4"/>
              </a:buBlip>
            </a:lvl3pPr>
          </a:lstStyle>
          <a:p>
            <a:pPr/>
            <a:r>
              <a:t>Extraction des caractéristiques</a:t>
            </a:r>
          </a:p>
          <a:p>
            <a:pPr lvl="1"/>
            <a:r>
              <a:t>Applications</a:t>
            </a:r>
          </a:p>
          <a:p>
            <a:pPr lvl="2"/>
            <a:r>
              <a:t>Bureautique : compréhension de l'écriture, analyse de documents</a:t>
            </a:r>
          </a:p>
        </p:txBody>
      </p:sp>
      <p:sp>
        <p:nvSpPr>
          <p:cNvPr id="241"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40">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3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2"/>
      <p:bldP build="whole" bldLvl="1" animBg="1" rev="0" advAuto="0" spid="239" grpId="3"/>
      <p:bldP build="p" bldLvl="5" animBg="1" rev="0" advAuto="0" spid="24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L’analyse d’images…"/>
          <p:cNvSpPr txBox="1"/>
          <p:nvPr>
            <p:ph type="body" idx="1"/>
          </p:nvPr>
        </p:nvSpPr>
        <p:spPr>
          <a:prstGeom prst="rect">
            <a:avLst/>
          </a:prstGeom>
        </p:spPr>
        <p:txBody>
          <a:bodyPr/>
          <a:lstStyle/>
          <a:p>
            <a:pPr/>
            <a:r>
              <a:t>L’analyse d’images</a:t>
            </a:r>
          </a:p>
          <a:p>
            <a:pPr/>
            <a:r>
              <a:t>Images numériques</a:t>
            </a:r>
          </a:p>
        </p:txBody>
      </p:sp>
      <p:sp>
        <p:nvSpPr>
          <p:cNvPr id="66" name="Slide Number"/>
          <p:cNvSpPr txBox="1"/>
          <p:nvPr>
            <p:ph type="sldNum" sz="quarter" idx="2"/>
          </p:nvPr>
        </p:nvSpPr>
        <p:spPr>
          <a:xfrm>
            <a:off x="6395337"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5" name="FingerPrints.jpg" descr="FingerPrints.jpg"/>
          <p:cNvPicPr>
            <a:picLocks noChangeAspect="0"/>
          </p:cNvPicPr>
          <p:nvPr/>
        </p:nvPicPr>
        <p:blipFill>
          <a:blip r:embed="rId3">
            <a:extLst/>
          </a:blip>
          <a:stretch>
            <a:fillRect/>
          </a:stretch>
        </p:blipFill>
        <p:spPr>
          <a:xfrm>
            <a:off x="1346200" y="3594100"/>
            <a:ext cx="4978401" cy="4715934"/>
          </a:xfrm>
          <a:prstGeom prst="rect">
            <a:avLst/>
          </a:prstGeom>
        </p:spPr>
      </p:pic>
      <p:pic>
        <p:nvPicPr>
          <p:cNvPr id="246" name="LicencePlate.jpg" descr="LicencePlate.jpg"/>
          <p:cNvPicPr>
            <a:picLocks noChangeAspect="0"/>
          </p:cNvPicPr>
          <p:nvPr/>
        </p:nvPicPr>
        <p:blipFill>
          <a:blip r:embed="rId4">
            <a:extLst/>
          </a:blip>
          <a:stretch>
            <a:fillRect/>
          </a:stretch>
        </p:blipFill>
        <p:spPr>
          <a:xfrm>
            <a:off x="6946900" y="4368800"/>
            <a:ext cx="5448300" cy="2203027"/>
          </a:xfrm>
          <a:prstGeom prst="rect">
            <a:avLst/>
          </a:prstGeom>
        </p:spPr>
      </p:pic>
      <p:sp>
        <p:nvSpPr>
          <p:cNvPr id="247" name="Reconnaissance d'empreintes digitales (optique)"/>
          <p:cNvSpPr/>
          <p:nvPr/>
        </p:nvSpPr>
        <p:spPr>
          <a:xfrm>
            <a:off x="1440168" y="8349295"/>
            <a:ext cx="5132661"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lvl1pPr>
              <a:buClr>
                <a:srgbClr val="000000"/>
              </a:buClr>
              <a:buFont typeface="Arial"/>
            </a:lvl1pPr>
          </a:lstStyle>
          <a:p>
            <a:pPr/>
            <a:r>
              <a:t>Reconnaissance d'empreintes digitales (optique)</a:t>
            </a:r>
          </a:p>
        </p:txBody>
      </p:sp>
      <p:sp>
        <p:nvSpPr>
          <p:cNvPr id="248" name="Sécurité routière (optique)"/>
          <p:cNvSpPr/>
          <p:nvPr/>
        </p:nvSpPr>
        <p:spPr>
          <a:xfrm>
            <a:off x="8598565" y="7053895"/>
            <a:ext cx="2921324"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lvl1pPr>
              <a:buClr>
                <a:srgbClr val="000000"/>
              </a:buClr>
              <a:buFont typeface="Arial"/>
            </a:lvl1pPr>
          </a:lstStyle>
          <a:p>
            <a:pPr/>
            <a:r>
              <a:t>Sécurité routière (optique)</a:t>
            </a:r>
          </a:p>
        </p:txBody>
      </p:sp>
      <p:sp>
        <p:nvSpPr>
          <p:cNvPr id="249"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5"/>
              </a:buBlip>
            </a:lvl3pPr>
          </a:lstStyle>
          <a:p>
            <a:pPr/>
            <a:r>
              <a:t>Extraction des caractéristiques</a:t>
            </a:r>
          </a:p>
          <a:p>
            <a:pPr lvl="1"/>
            <a:r>
              <a:t>Applications</a:t>
            </a:r>
          </a:p>
          <a:p>
            <a:pPr lvl="2"/>
            <a:r>
              <a:t>Sécurité : empreintes digitales, surveillance, routière</a:t>
            </a:r>
          </a:p>
        </p:txBody>
      </p:sp>
      <p:sp>
        <p:nvSpPr>
          <p:cNvPr id="250"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4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45"/>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46"/>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2"/>
      <p:bldP build="whole" bldLvl="1" animBg="1" rev="0" advAuto="0" spid="247" grpId="3"/>
      <p:bldP build="whole" bldLvl="1" animBg="1" rev="0" advAuto="0" spid="246" grpId="4"/>
      <p:bldP build="whole" bldLvl="1" animBg="1" rev="0" advAuto="0" spid="248" grpId="5"/>
      <p:bldP build="p" bldLvl="5" animBg="1" rev="0" advAuto="0" spid="24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4" name="CDSurfMicros.jpg" descr="CDSurfMicros.jpg"/>
          <p:cNvPicPr>
            <a:picLocks noChangeAspect="0"/>
          </p:cNvPicPr>
          <p:nvPr/>
        </p:nvPicPr>
        <p:blipFill>
          <a:blip r:embed="rId3">
            <a:extLst/>
          </a:blip>
          <a:stretch>
            <a:fillRect/>
          </a:stretch>
        </p:blipFill>
        <p:spPr>
          <a:xfrm>
            <a:off x="1016000" y="4025900"/>
            <a:ext cx="5245100" cy="2882900"/>
          </a:xfrm>
          <a:prstGeom prst="rect">
            <a:avLst/>
          </a:prstGeom>
        </p:spPr>
      </p:pic>
      <p:pic>
        <p:nvPicPr>
          <p:cNvPr id="255" name="CircuitX-Ray.jpg" descr="CircuitX-Ray.jpg"/>
          <p:cNvPicPr>
            <a:picLocks noChangeAspect="0"/>
          </p:cNvPicPr>
          <p:nvPr/>
        </p:nvPicPr>
        <p:blipFill>
          <a:blip r:embed="rId4">
            <a:extLst/>
          </a:blip>
          <a:stretch>
            <a:fillRect/>
          </a:stretch>
        </p:blipFill>
        <p:spPr>
          <a:xfrm>
            <a:off x="7200900" y="3924300"/>
            <a:ext cx="4800600" cy="3968609"/>
          </a:xfrm>
          <a:prstGeom prst="rect">
            <a:avLst/>
          </a:prstGeom>
        </p:spPr>
      </p:pic>
      <p:sp>
        <p:nvSpPr>
          <p:cNvPr id="256" name="Contrôle de qualité de la surface…"/>
          <p:cNvSpPr/>
          <p:nvPr/>
        </p:nvSpPr>
        <p:spPr>
          <a:xfrm>
            <a:off x="2148472" y="7149145"/>
            <a:ext cx="3598367" cy="9036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Contrôle de qualité de la surface </a:t>
            </a:r>
          </a:p>
          <a:p>
            <a:pPr/>
            <a:r>
              <a:t>d'un CD (microscopie)</a:t>
            </a:r>
          </a:p>
        </p:txBody>
      </p:sp>
      <p:sp>
        <p:nvSpPr>
          <p:cNvPr id="257" name="Contrôle de qualité de la surface d'un microprocesseur (rayons-X)"/>
          <p:cNvSpPr/>
          <p:nvPr/>
        </p:nvSpPr>
        <p:spPr>
          <a:xfrm>
            <a:off x="6502400" y="8095295"/>
            <a:ext cx="6197600" cy="8020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Contrôle de qualité de la surface d'un microprocesseur (rayons-X)</a:t>
            </a:r>
          </a:p>
        </p:txBody>
      </p:sp>
      <p:sp>
        <p:nvSpPr>
          <p:cNvPr id="258"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5"/>
              </a:buBlip>
            </a:lvl3pPr>
          </a:lstStyle>
          <a:p>
            <a:pPr/>
            <a:r>
              <a:t>Extraction des caractéristiques</a:t>
            </a:r>
          </a:p>
          <a:p>
            <a:pPr lvl="1"/>
            <a:r>
              <a:t>Applications</a:t>
            </a:r>
          </a:p>
          <a:p>
            <a:pPr lvl="2"/>
            <a:r>
              <a:t>Inspection : contrôle de la qualité</a:t>
            </a:r>
          </a:p>
        </p:txBody>
      </p:sp>
      <p:sp>
        <p:nvSpPr>
          <p:cNvPr id="259"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58">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54"/>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5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55"/>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P build="whole" bldLvl="1" animBg="1" rev="0" advAuto="0" spid="255" grpId="4"/>
      <p:bldP build="whole" bldLvl="1" animBg="1" rev="0" advAuto="0" spid="254" grpId="2"/>
      <p:bldP build="whole" bldLvl="1" animBg="1" rev="0" advAuto="0" spid="256" grpId="3"/>
      <p:bldP build="whole" bldLvl="1" animBg="1" rev="0" advAuto="0" spid="257" grpId="5"/>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OuraganSat.jpg" descr="OuraganSat.jpg"/>
          <p:cNvPicPr>
            <a:picLocks noChangeAspect="0"/>
          </p:cNvPicPr>
          <p:nvPr/>
        </p:nvPicPr>
        <p:blipFill>
          <a:blip r:embed="rId3">
            <a:extLst/>
          </a:blip>
          <a:stretch>
            <a:fillRect/>
          </a:stretch>
        </p:blipFill>
        <p:spPr>
          <a:xfrm>
            <a:off x="1562100" y="4025900"/>
            <a:ext cx="3937000" cy="2997201"/>
          </a:xfrm>
          <a:prstGeom prst="rect">
            <a:avLst/>
          </a:prstGeom>
        </p:spPr>
      </p:pic>
      <p:pic>
        <p:nvPicPr>
          <p:cNvPr id="264" name="Sherbrooke.jpg" descr="Sherbrooke.jpg"/>
          <p:cNvPicPr>
            <a:picLocks noChangeAspect="0"/>
          </p:cNvPicPr>
          <p:nvPr/>
        </p:nvPicPr>
        <p:blipFill>
          <a:blip r:embed="rId4">
            <a:extLst/>
          </a:blip>
          <a:stretch>
            <a:fillRect/>
          </a:stretch>
        </p:blipFill>
        <p:spPr>
          <a:xfrm>
            <a:off x="6985000" y="3810000"/>
            <a:ext cx="3542172" cy="3429000"/>
          </a:xfrm>
          <a:prstGeom prst="rect">
            <a:avLst/>
          </a:prstGeom>
        </p:spPr>
      </p:pic>
      <p:sp>
        <p:nvSpPr>
          <p:cNvPr id="265" name="Météorologie…"/>
          <p:cNvSpPr/>
          <p:nvPr/>
        </p:nvSpPr>
        <p:spPr>
          <a:xfrm>
            <a:off x="1947202" y="7365045"/>
            <a:ext cx="2540448" cy="9036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Météorologie </a:t>
            </a:r>
          </a:p>
          <a:p>
            <a:pPr/>
            <a:r>
              <a:t>(optique et infrarouge)</a:t>
            </a:r>
          </a:p>
        </p:txBody>
      </p:sp>
      <p:sp>
        <p:nvSpPr>
          <p:cNvPr id="266" name="Mise à jour d'informations…"/>
          <p:cNvSpPr/>
          <p:nvPr/>
        </p:nvSpPr>
        <p:spPr>
          <a:xfrm>
            <a:off x="7344886" y="7479345"/>
            <a:ext cx="2995986" cy="9036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Mise à jour d'informations </a:t>
            </a:r>
          </a:p>
          <a:p>
            <a:pPr/>
            <a:r>
              <a:t>topographiques (optique)</a:t>
            </a:r>
          </a:p>
        </p:txBody>
      </p:sp>
      <p:sp>
        <p:nvSpPr>
          <p:cNvPr id="267"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5"/>
              </a:buBlip>
            </a:lvl3pPr>
          </a:lstStyle>
          <a:p>
            <a:pPr/>
            <a:r>
              <a:t>Extraction des caractéristiques</a:t>
            </a:r>
          </a:p>
          <a:p>
            <a:pPr lvl="1"/>
            <a:r>
              <a:t>Applications</a:t>
            </a:r>
          </a:p>
          <a:p>
            <a:pPr lvl="2"/>
            <a:r>
              <a:t>Environnement : météorologie, routes, évolution des cours d’eau, topographie</a:t>
            </a:r>
          </a:p>
        </p:txBody>
      </p:sp>
      <p:sp>
        <p:nvSpPr>
          <p:cNvPr id="268"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67">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63"/>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6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64"/>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3"/>
      <p:bldP build="p" bldLvl="5" animBg="1" rev="0" advAuto="0" spid="267" grpId="1"/>
      <p:bldP build="whole" bldLvl="1" animBg="1" rev="0" advAuto="0" spid="263" grpId="2"/>
      <p:bldP build="whole" bldLvl="1" animBg="1" rev="0" advAuto="0" spid="264" grpId="4"/>
      <p:bldP build="whole" bldLvl="1" animBg="1" rev="0" advAuto="0" spid="266" grpId="5"/>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7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2" name="MontainRadar.jpg" descr="MontainRadar.jpg"/>
          <p:cNvPicPr>
            <a:picLocks noChangeAspect="0"/>
          </p:cNvPicPr>
          <p:nvPr/>
        </p:nvPicPr>
        <p:blipFill>
          <a:blip r:embed="rId3">
            <a:extLst/>
          </a:blip>
          <a:stretch>
            <a:fillRect/>
          </a:stretch>
        </p:blipFill>
        <p:spPr>
          <a:xfrm>
            <a:off x="1993900" y="4025900"/>
            <a:ext cx="4368800" cy="3594100"/>
          </a:xfrm>
          <a:prstGeom prst="rect">
            <a:avLst/>
          </a:prstGeom>
        </p:spPr>
      </p:pic>
      <p:sp>
        <p:nvSpPr>
          <p:cNvPr id="273" name="Mise à jour d'informations…"/>
          <p:cNvSpPr/>
          <p:nvPr/>
        </p:nvSpPr>
        <p:spPr>
          <a:xfrm>
            <a:off x="2793207" y="7796845"/>
            <a:ext cx="2995985" cy="9036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Mise à jour d'informations </a:t>
            </a:r>
          </a:p>
          <a:p>
            <a:pPr/>
            <a:r>
              <a:t>topographiques (radar)</a:t>
            </a:r>
          </a:p>
        </p:txBody>
      </p:sp>
      <p:pic>
        <p:nvPicPr>
          <p:cNvPr id="274" name="NormalCornUV.jpg" descr="NormalCornUV.jpg"/>
          <p:cNvPicPr>
            <a:picLocks noChangeAspect="0"/>
          </p:cNvPicPr>
          <p:nvPr/>
        </p:nvPicPr>
        <p:blipFill>
          <a:blip r:embed="rId4">
            <a:extLst/>
          </a:blip>
          <a:stretch>
            <a:fillRect/>
          </a:stretch>
        </p:blipFill>
        <p:spPr>
          <a:xfrm>
            <a:off x="7518400" y="4241800"/>
            <a:ext cx="2189763" cy="3314701"/>
          </a:xfrm>
          <a:prstGeom prst="rect">
            <a:avLst/>
          </a:prstGeom>
        </p:spPr>
      </p:pic>
      <p:pic>
        <p:nvPicPr>
          <p:cNvPr id="275" name="SmutCornUV.jpg" descr="SmutCornUV.jpg"/>
          <p:cNvPicPr>
            <a:picLocks noChangeAspect="0"/>
          </p:cNvPicPr>
          <p:nvPr/>
        </p:nvPicPr>
        <p:blipFill>
          <a:blip r:embed="rId5">
            <a:extLst/>
          </a:blip>
          <a:stretch>
            <a:fillRect/>
          </a:stretch>
        </p:blipFill>
        <p:spPr>
          <a:xfrm>
            <a:off x="9804400" y="4241800"/>
            <a:ext cx="2197100" cy="3314701"/>
          </a:xfrm>
          <a:prstGeom prst="rect">
            <a:avLst/>
          </a:prstGeom>
        </p:spPr>
      </p:pic>
      <p:sp>
        <p:nvSpPr>
          <p:cNvPr id="276" name="Détection d'une maladie…"/>
          <p:cNvSpPr/>
          <p:nvPr/>
        </p:nvSpPr>
        <p:spPr>
          <a:xfrm>
            <a:off x="8642029" y="7796845"/>
            <a:ext cx="2762573" cy="9036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Détection d'une maladie </a:t>
            </a:r>
          </a:p>
          <a:p>
            <a:pPr/>
            <a:r>
              <a:t>du maïs (ultraviolet)</a:t>
            </a:r>
          </a:p>
        </p:txBody>
      </p:sp>
      <p:sp>
        <p:nvSpPr>
          <p:cNvPr id="277"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6"/>
              </a:buBlip>
            </a:lvl3pPr>
          </a:lstStyle>
          <a:p>
            <a:pPr/>
            <a:r>
              <a:t>Extraction des caractéristiques</a:t>
            </a:r>
          </a:p>
          <a:p>
            <a:pPr lvl="1"/>
            <a:r>
              <a:t>Applications</a:t>
            </a:r>
          </a:p>
          <a:p>
            <a:pPr lvl="2"/>
            <a:r>
              <a:t>Environnement : météorologie, routes, évolution des cours d’eau, topographie</a:t>
            </a:r>
          </a:p>
        </p:txBody>
      </p:sp>
      <p:sp>
        <p:nvSpPr>
          <p:cNvPr id="278"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77">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7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7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74"/>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275"/>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6" fill="hold">
                                  <p:stCondLst>
                                    <p:cond delay="0"/>
                                  </p:stCondLst>
                                  <p:iterate type="el" backwards="0">
                                    <p:tmAbs val="0"/>
                                  </p:iterate>
                                  <p:childTnLst>
                                    <p:set>
                                      <p:cBhvr>
                                        <p:cTn id="31" fill="hold"/>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P build="whole" bldLvl="1" animBg="1" rev="0" advAuto="0" spid="276" grpId="6"/>
      <p:bldP build="whole" bldLvl="1" animBg="1" rev="0" advAuto="0" spid="272" grpId="2"/>
      <p:bldP build="whole" bldLvl="1" animBg="1" rev="0" advAuto="0" spid="273" grpId="3"/>
      <p:bldP build="whole" bldLvl="1" animBg="1" rev="0" advAuto="0" spid="274" grpId="4"/>
      <p:bldP build="whole" bldLvl="1" animBg="1" rev="0" advAuto="0" spid="275"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8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ChestX-Ray.jpg" descr="ChestX-Ray.jpg"/>
          <p:cNvPicPr>
            <a:picLocks noChangeAspect="0"/>
          </p:cNvPicPr>
          <p:nvPr/>
        </p:nvPicPr>
        <p:blipFill>
          <a:blip r:embed="rId3">
            <a:extLst/>
          </a:blip>
          <a:stretch>
            <a:fillRect/>
          </a:stretch>
        </p:blipFill>
        <p:spPr>
          <a:xfrm>
            <a:off x="6223000" y="3594100"/>
            <a:ext cx="4902200" cy="4095045"/>
          </a:xfrm>
          <a:prstGeom prst="rect">
            <a:avLst/>
          </a:prstGeom>
        </p:spPr>
      </p:pic>
      <p:pic>
        <p:nvPicPr>
          <p:cNvPr id="283" name="BoneScan.jpg" descr="BoneScan.jpg"/>
          <p:cNvPicPr>
            <a:picLocks noChangeAspect="0"/>
          </p:cNvPicPr>
          <p:nvPr/>
        </p:nvPicPr>
        <p:blipFill>
          <a:blip r:embed="rId4">
            <a:extLst/>
          </a:blip>
          <a:stretch>
            <a:fillRect/>
          </a:stretch>
        </p:blipFill>
        <p:spPr>
          <a:xfrm>
            <a:off x="2943860" y="3594100"/>
            <a:ext cx="2578101" cy="4076700"/>
          </a:xfrm>
          <a:prstGeom prst="rect">
            <a:avLst/>
          </a:prstGeom>
        </p:spPr>
      </p:pic>
      <p:sp>
        <p:nvSpPr>
          <p:cNvPr id="284" name="Médical (rayons-X)"/>
          <p:cNvSpPr/>
          <p:nvPr/>
        </p:nvSpPr>
        <p:spPr>
          <a:xfrm>
            <a:off x="5064083" y="7917495"/>
            <a:ext cx="2251349"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Médical (rayons-X)</a:t>
            </a:r>
          </a:p>
        </p:txBody>
      </p:sp>
      <p:sp>
        <p:nvSpPr>
          <p:cNvPr id="285"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5"/>
              </a:buBlip>
            </a:lvl3pPr>
          </a:lstStyle>
          <a:p>
            <a:pPr/>
            <a:r>
              <a:t>Extraction des caractéristiques</a:t>
            </a:r>
          </a:p>
          <a:p>
            <a:pPr lvl="1"/>
            <a:r>
              <a:t>Applications</a:t>
            </a:r>
          </a:p>
          <a:p>
            <a:pPr lvl="2"/>
            <a:r>
              <a:t>Médecine : détection de blessures, maladies, prévention</a:t>
            </a:r>
          </a:p>
        </p:txBody>
      </p:sp>
      <p:sp>
        <p:nvSpPr>
          <p:cNvPr id="286"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8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83"/>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2"/>
      <p:bldP build="whole" bldLvl="1" animBg="1" rev="0" advAuto="0" spid="282" grpId="4"/>
      <p:bldP build="p" bldLvl="5" animBg="1" rev="0" advAuto="0" spid="285" grpId="1"/>
      <p:bldP build="whole" bldLvl="1" animBg="1" rev="0" advAuto="0" spid="284"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0" name="CATHead.jpg" descr="CATHead.jpg"/>
          <p:cNvPicPr>
            <a:picLocks noChangeAspect="0"/>
          </p:cNvPicPr>
          <p:nvPr/>
        </p:nvPicPr>
        <p:blipFill>
          <a:blip r:embed="rId3">
            <a:extLst/>
          </a:blip>
          <a:stretch>
            <a:fillRect/>
          </a:stretch>
        </p:blipFill>
        <p:spPr>
          <a:xfrm>
            <a:off x="1562100" y="4025900"/>
            <a:ext cx="3846972" cy="3885072"/>
          </a:xfrm>
          <a:prstGeom prst="rect">
            <a:avLst/>
          </a:prstGeom>
        </p:spPr>
      </p:pic>
      <p:sp>
        <p:nvSpPr>
          <p:cNvPr id="291" name="Médical (rayons X)"/>
          <p:cNvSpPr/>
          <p:nvPr/>
        </p:nvSpPr>
        <p:spPr>
          <a:xfrm>
            <a:off x="2077820" y="8247695"/>
            <a:ext cx="2815531"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Médical (rayons X)</a:t>
            </a:r>
          </a:p>
        </p:txBody>
      </p:sp>
      <p:pic>
        <p:nvPicPr>
          <p:cNvPr id="292" name="image.png" descr="image.png"/>
          <p:cNvPicPr>
            <a:picLocks noChangeAspect="0"/>
          </p:cNvPicPr>
          <p:nvPr/>
        </p:nvPicPr>
        <p:blipFill>
          <a:blip r:embed="rId4">
            <a:extLst/>
          </a:blip>
          <a:stretch>
            <a:fillRect/>
          </a:stretch>
        </p:blipFill>
        <p:spPr>
          <a:xfrm>
            <a:off x="6553200" y="4025900"/>
            <a:ext cx="5059398" cy="3909907"/>
          </a:xfrm>
          <a:prstGeom prst="rect">
            <a:avLst/>
          </a:prstGeom>
        </p:spPr>
      </p:pic>
      <p:sp>
        <p:nvSpPr>
          <p:cNvPr id="293" name="Médical (ultra-sons)"/>
          <p:cNvSpPr/>
          <p:nvPr/>
        </p:nvSpPr>
        <p:spPr>
          <a:xfrm>
            <a:off x="7917342" y="8247695"/>
            <a:ext cx="2307903"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Médical (ultra-sons)</a:t>
            </a:r>
          </a:p>
        </p:txBody>
      </p:sp>
      <p:sp>
        <p:nvSpPr>
          <p:cNvPr id="294" name="Extraction des caractéristiques…"/>
          <p:cNvSpPr txBox="1"/>
          <p:nvPr>
            <p:ph type="body" idx="1"/>
          </p:nvPr>
        </p:nvSpPr>
        <p:spPr>
          <a:prstGeom prst="rect">
            <a:avLst/>
          </a:prstGeom>
        </p:spPr>
        <p:txBody>
          <a:bodyPr/>
          <a:lstStyle>
            <a:lvl1pPr>
              <a:buAutoNum type="arabicPeriod" startAt="5"/>
              <a:defRPr>
                <a:solidFill>
                  <a:srgbClr val="000000"/>
                </a:solidFill>
              </a:defRPr>
            </a:lvl1pPr>
            <a:lvl3pPr>
              <a:buBlip>
                <a:blip r:embed="rId5"/>
              </a:buBlip>
            </a:lvl3pPr>
          </a:lstStyle>
          <a:p>
            <a:pPr/>
            <a:r>
              <a:t>Extraction des caractéristiques</a:t>
            </a:r>
          </a:p>
          <a:p>
            <a:pPr lvl="1"/>
            <a:r>
              <a:t>Applications</a:t>
            </a:r>
          </a:p>
          <a:p>
            <a:pPr lvl="2"/>
            <a:r>
              <a:t>Médecine : détection de blessures, maladies, prévention</a:t>
            </a:r>
          </a:p>
        </p:txBody>
      </p:sp>
      <p:sp>
        <p:nvSpPr>
          <p:cNvPr id="295"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9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290"/>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2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4" fill="hold">
                                  <p:stCondLst>
                                    <p:cond delay="0"/>
                                  </p:stCondLst>
                                  <p:iterate type="el" backwards="0">
                                    <p:tmAbs val="0"/>
                                  </p:iterate>
                                  <p:childTnLst>
                                    <p:set>
                                      <p:cBhvr>
                                        <p:cTn id="25" fill="hold"/>
                                        <p:tgtEl>
                                          <p:spTgt spid="292"/>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2"/>
      <p:bldP build="whole" bldLvl="1" animBg="1" rev="0" advAuto="0" spid="293" grpId="5"/>
      <p:bldP build="whole" bldLvl="1" animBg="1" rev="0" advAuto="0" spid="291" grpId="3"/>
      <p:bldP build="whole" bldLvl="1" animBg="1" rev="0" advAuto="0" spid="292" grpId="4"/>
      <p:bldP build="p" bldLvl="5" animBg="1" rev="0" advAuto="0" spid="29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9" name="LayachiSub2.jpg" descr="LayachiSub2.jpg"/>
          <p:cNvPicPr>
            <a:picLocks noChangeAspect="0"/>
          </p:cNvPicPr>
          <p:nvPr/>
        </p:nvPicPr>
        <p:blipFill>
          <a:blip r:embed="rId3">
            <a:extLst/>
          </a:blip>
          <a:stretch>
            <a:fillRect/>
          </a:stretch>
        </p:blipFill>
        <p:spPr>
          <a:xfrm>
            <a:off x="3510562" y="5219700"/>
            <a:ext cx="2634545" cy="3314700"/>
          </a:xfrm>
          <a:prstGeom prst="rect">
            <a:avLst/>
          </a:prstGeom>
        </p:spPr>
      </p:pic>
      <p:pic>
        <p:nvPicPr>
          <p:cNvPr id="300" name="LayachiSub2CAT0037.jpg" descr="LayachiSub2CAT0037.jpg"/>
          <p:cNvPicPr>
            <a:picLocks noChangeAspect="0"/>
          </p:cNvPicPr>
          <p:nvPr/>
        </p:nvPicPr>
        <p:blipFill>
          <a:blip r:embed="rId4">
            <a:extLst/>
          </a:blip>
          <a:stretch>
            <a:fillRect/>
          </a:stretch>
        </p:blipFill>
        <p:spPr>
          <a:xfrm>
            <a:off x="6761762" y="5219700"/>
            <a:ext cx="2634545" cy="3314700"/>
          </a:xfrm>
          <a:prstGeom prst="rect">
            <a:avLst/>
          </a:prstGeom>
        </p:spPr>
      </p:pic>
      <p:sp>
        <p:nvSpPr>
          <p:cNvPr id="301" name="Extraction des caractéristiques…"/>
          <p:cNvSpPr txBox="1"/>
          <p:nvPr>
            <p:ph type="body" idx="1"/>
          </p:nvPr>
        </p:nvSpPr>
        <p:spPr>
          <a:prstGeom prst="rect">
            <a:avLst/>
          </a:prstGeom>
        </p:spPr>
        <p:txBody>
          <a:bodyPr/>
          <a:lstStyle/>
          <a:p>
            <a:pPr>
              <a:buAutoNum type="arabicPeriod" startAt="5"/>
              <a:defRPr>
                <a:solidFill>
                  <a:srgbClr val="000000"/>
                </a:solidFill>
              </a:defRPr>
            </a:pPr>
            <a:r>
              <a:t>Extraction des caractéristiques</a:t>
            </a:r>
          </a:p>
          <a:p>
            <a:pPr lvl="1"/>
            <a:r>
              <a:t>Applications</a:t>
            </a:r>
          </a:p>
          <a:p>
            <a:pPr lvl="2">
              <a:buBlip>
                <a:blip r:embed="rId5"/>
              </a:buBlip>
            </a:pPr>
            <a:r>
              <a:t>Militaire : détection de cibles</a:t>
            </a:r>
          </a:p>
          <a:p>
            <a:pPr lvl="2">
              <a:buBlip>
                <a:blip r:embed="rId5"/>
              </a:buBlip>
            </a:pPr>
            <a:r>
              <a:t>Robotique : détection d’obstacles, …</a:t>
            </a:r>
          </a:p>
          <a:p>
            <a:pPr lvl="2">
              <a:buBlip>
                <a:blip r:embed="rId5"/>
              </a:buBlip>
            </a:pPr>
            <a:r>
              <a:t>Art : architecture, effets spéciaux, conservation du patrimoine culturel, restauration de photographies</a:t>
            </a:r>
          </a:p>
        </p:txBody>
      </p:sp>
      <p:sp>
        <p:nvSpPr>
          <p:cNvPr id="302"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01">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301">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301">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30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2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3" fill="hold">
                                  <p:stCondLst>
                                    <p:cond delay="0"/>
                                  </p:stCondLst>
                                  <p:iterate type="el" backwards="0">
                                    <p:tmAbs val="0"/>
                                  </p:iterate>
                                  <p:childTnLst>
                                    <p:set>
                                      <p:cBhvr>
                                        <p:cTn id="28" fill="hold"/>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3"/>
      <p:bldP build="whole" bldLvl="1" animBg="1" rev="0" advAuto="0" spid="299" grpId="2"/>
      <p:bldP build="p" bldLvl="5" animBg="1" rev="0" advAuto="0" spid="30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Contexte…"/>
          <p:cNvSpPr txBox="1"/>
          <p:nvPr>
            <p:ph type="body" idx="1"/>
          </p:nvPr>
        </p:nvSpPr>
        <p:spPr>
          <a:prstGeom prst="rect">
            <a:avLst/>
          </a:prstGeom>
        </p:spPr>
        <p:txBody>
          <a:bodyPr/>
          <a:lstStyle/>
          <a:p>
            <a:pPr>
              <a:buAutoNum type="arabicPeriod" startAt="5"/>
            </a:pPr>
            <a:r>
              <a:t>Contexte</a:t>
            </a:r>
          </a:p>
          <a:p>
            <a:pPr lvl="1"/>
            <a:r>
              <a:t>Infographie vs analyse d'images</a:t>
            </a:r>
          </a:p>
          <a:p>
            <a:pPr lvl="2">
              <a:buBlip>
                <a:blip r:embed="rId3"/>
              </a:buBlip>
            </a:pPr>
            <a:r>
              <a:t>Plusieurs concepts appartiennent aux deux domaines</a:t>
            </a:r>
          </a:p>
          <a:p>
            <a:pPr lvl="3"/>
            <a:r>
              <a:t>Textures</a:t>
            </a:r>
          </a:p>
          <a:p>
            <a:pPr lvl="3"/>
            <a:r>
              <a:t>Lissage</a:t>
            </a:r>
          </a:p>
          <a:p>
            <a:pPr lvl="3"/>
            <a:r>
              <a:t>Surfaces, courbes, volumes</a:t>
            </a:r>
          </a:p>
          <a:p>
            <a:pPr lvl="3"/>
            <a:r>
              <a:t>Descriptions haut niveau</a:t>
            </a:r>
          </a:p>
          <a:p>
            <a:pPr lvl="3"/>
            <a:r>
              <a:t>Représentation (notamment au niveau de la 3D)</a:t>
            </a:r>
          </a:p>
          <a:p>
            <a:pPr lvl="2">
              <a:spcBef>
                <a:spcPts val="6100"/>
              </a:spcBef>
              <a:buBlip>
                <a:blip r:embed="rId3"/>
              </a:buBlip>
            </a:pPr>
            <a:r>
              <a:t>La synthèse veut (entre autres) imiter l'acquisition</a:t>
            </a:r>
          </a:p>
          <a:p>
            <a:pPr lvl="3"/>
            <a:r>
              <a:t>Certaines applications nécessitent les deux domaines :</a:t>
            </a:r>
          </a:p>
          <a:p>
            <a:pPr lvl="4"/>
            <a:r>
              <a:t>Au cinéma, pour ajouter un objet synthétique à une scène il faut d’abord le synthétiser mais également l'adapter à la scène actuelle (analyse)</a:t>
            </a:r>
          </a:p>
          <a:p>
            <a:pPr lvl="4"/>
            <a:r>
              <a:t>Fabrication d'images synthétiques pour valider un système d'analyse d'images</a:t>
            </a:r>
          </a:p>
        </p:txBody>
      </p:sp>
      <p:sp>
        <p:nvSpPr>
          <p:cNvPr id="307"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6">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06">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06">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306">
                                            <p:txEl>
                                              <p:pRg st="6" end="6"/>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30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306">
                                            <p:txEl>
                                              <p:pRg st="8" end="8"/>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306">
                                            <p:txEl>
                                              <p:pRg st="9" end="9"/>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306">
                                            <p:txEl>
                                              <p:pRg st="10" end="10"/>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306">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nspiré de : Max Mignotte Inspiré de : Max Mignotte " descr="Inspiré de : Max Mignotte Inspiré de : Max Mignott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10" name="L’analyse d’images"/>
          <p:cNvSpPr txBox="1"/>
          <p:nvPr>
            <p:ph type="title"/>
          </p:nvPr>
        </p:nvSpPr>
        <p:spPr>
          <a:prstGeom prst="rect">
            <a:avLst/>
          </a:prstGeom>
        </p:spPr>
        <p:txBody>
          <a:bodyPr/>
          <a:lstStyle/>
          <a:p>
            <a:pPr/>
            <a:r>
              <a:t>L’analyse d’images</a:t>
            </a:r>
          </a:p>
        </p:txBody>
      </p:sp>
      <p:sp>
        <p:nvSpPr>
          <p:cNvPr id="311" name="Contexte…"/>
          <p:cNvSpPr txBox="1"/>
          <p:nvPr>
            <p:ph type="body" idx="1"/>
          </p:nvPr>
        </p:nvSpPr>
        <p:spPr>
          <a:prstGeom prst="rect">
            <a:avLst/>
          </a:prstGeom>
        </p:spPr>
        <p:txBody>
          <a:bodyPr/>
          <a:lstStyle>
            <a:lvl1pPr>
              <a:buAutoNum type="arabicPeriod" startAt="5"/>
            </a:lvl1pPr>
          </a:lstStyle>
          <a:p>
            <a:pPr/>
            <a:r>
              <a:t>Contexte</a:t>
            </a:r>
          </a:p>
          <a:p>
            <a:pPr lvl="1"/>
            <a:r>
              <a:t>Où se situe l’analyse d’images?</a:t>
            </a: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Group" descr="Group"/>
          <p:cNvPicPr>
            <a:picLocks noChangeAspect="0"/>
          </p:cNvPicPr>
          <p:nvPr/>
        </p:nvPicPr>
        <p:blipFill>
          <a:blip r:embed="rId3">
            <a:extLst/>
          </a:blip>
          <a:stretch>
            <a:fillRect/>
          </a:stretch>
        </p:blipFill>
        <p:spPr>
          <a:xfrm>
            <a:off x="1498600" y="2786804"/>
            <a:ext cx="8356600" cy="6070600"/>
          </a:xfrm>
          <a:prstGeom prst="rect">
            <a:avLst/>
          </a:prstGeom>
        </p:spPr>
      </p:pic>
      <p:sp>
        <p:nvSpPr>
          <p:cNvPr id="314" name="Image"/>
          <p:cNvSpPr/>
          <p:nvPr/>
        </p:nvSpPr>
        <p:spPr>
          <a:xfrm>
            <a:off x="4070350" y="4093426"/>
            <a:ext cx="1727200" cy="12700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Image</a:t>
            </a:r>
          </a:p>
        </p:txBody>
      </p:sp>
      <p:sp>
        <p:nvSpPr>
          <p:cNvPr id="315" name="Description d’un modèle"/>
          <p:cNvSpPr/>
          <p:nvPr/>
        </p:nvSpPr>
        <p:spPr>
          <a:xfrm>
            <a:off x="4356100" y="6629400"/>
            <a:ext cx="2209800" cy="1270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Description d’un modèle</a:t>
            </a:r>
          </a:p>
        </p:txBody>
      </p:sp>
      <p:cxnSp>
        <p:nvCxnSpPr>
          <p:cNvPr id="316" name="Connection Line"/>
          <p:cNvCxnSpPr>
            <a:stCxn id="314" idx="0"/>
            <a:endCxn id="315" idx="0"/>
          </p:cNvCxnSpPr>
          <p:nvPr/>
        </p:nvCxnSpPr>
        <p:spPr>
          <a:xfrm>
            <a:off x="4933950" y="4728426"/>
            <a:ext cx="527050" cy="2535974"/>
          </a:xfrm>
          <a:prstGeom prst="straightConnector1">
            <a:avLst/>
          </a:prstGeom>
          <a:ln w="25400">
            <a:solidFill>
              <a:srgbClr val="000000"/>
            </a:solidFill>
            <a:headEnd type="triangle" len="sm"/>
            <a:tailEnd type="stealth"/>
          </a:ln>
        </p:spPr>
      </p:cxnSp>
      <p:cxnSp>
        <p:nvCxnSpPr>
          <p:cNvPr id="317" name="Connection Line"/>
          <p:cNvCxnSpPr>
            <a:stCxn id="315" idx="0"/>
            <a:endCxn id="314" idx="0"/>
          </p:cNvCxnSpPr>
          <p:nvPr/>
        </p:nvCxnSpPr>
        <p:spPr>
          <a:xfrm flipH="1" flipV="1">
            <a:off x="4933950" y="4728426"/>
            <a:ext cx="527050" cy="2535974"/>
          </a:xfrm>
          <a:prstGeom prst="straightConnector1">
            <a:avLst/>
          </a:prstGeom>
          <a:ln w="25400">
            <a:solidFill>
              <a:srgbClr val="000000"/>
            </a:solidFill>
            <a:headEnd type="triangle" len="sm"/>
            <a:tailEnd type="stealth"/>
          </a:ln>
        </p:spPr>
      </p:cxnSp>
      <p:sp>
        <p:nvSpPr>
          <p:cNvPr id="318" name="Analyse d’image/vision par ordinateur"/>
          <p:cNvSpPr/>
          <p:nvPr/>
        </p:nvSpPr>
        <p:spPr>
          <a:xfrm>
            <a:off x="1739900" y="5282659"/>
            <a:ext cx="1993900" cy="10179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Analyse d’image/vision par ordinateur</a:t>
            </a:r>
          </a:p>
        </p:txBody>
      </p:sp>
      <p:sp>
        <p:nvSpPr>
          <p:cNvPr id="319" name="Infographie/Synthèse d’image"/>
          <p:cNvSpPr/>
          <p:nvPr/>
        </p:nvSpPr>
        <p:spPr>
          <a:xfrm>
            <a:off x="6565900" y="5211854"/>
            <a:ext cx="19939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Infographie/Synthèse d’image</a:t>
            </a:r>
          </a:p>
        </p:txBody>
      </p:sp>
      <p:sp>
        <p:nvSpPr>
          <p:cNvPr id="320" name="Line"/>
          <p:cNvSpPr/>
          <p:nvPr/>
        </p:nvSpPr>
        <p:spPr>
          <a:xfrm>
            <a:off x="5521523" y="3378794"/>
            <a:ext cx="1139227" cy="1145231"/>
          </a:xfrm>
          <a:custGeom>
            <a:avLst/>
            <a:gdLst/>
            <a:ahLst/>
            <a:cxnLst>
              <a:cxn ang="0">
                <a:pos x="wd2" y="hd2"/>
              </a:cxn>
              <a:cxn ang="5400000">
                <a:pos x="wd2" y="hd2"/>
              </a:cxn>
              <a:cxn ang="10800000">
                <a:pos x="wd2" y="hd2"/>
              </a:cxn>
              <a:cxn ang="16200000">
                <a:pos x="wd2" y="hd2"/>
              </a:cxn>
            </a:cxnLst>
            <a:rect l="0" t="0" r="r" b="b"/>
            <a:pathLst>
              <a:path w="18351" h="17684" fill="norm" stroke="1" extrusionOk="0">
                <a:moveTo>
                  <a:pt x="0" y="8271"/>
                </a:moveTo>
                <a:cubicBezTo>
                  <a:pt x="495" y="368"/>
                  <a:pt x="10786" y="-2923"/>
                  <a:pt x="16131" y="3113"/>
                </a:cubicBezTo>
                <a:cubicBezTo>
                  <a:pt x="21600" y="9289"/>
                  <a:pt x="16247" y="18677"/>
                  <a:pt x="7871" y="17599"/>
                </a:cubicBezTo>
              </a:path>
            </a:pathLst>
          </a:custGeom>
          <a:ln w="25400">
            <a:solidFill>
              <a:srgbClr val="000000"/>
            </a:solidFill>
            <a:headEnd type="triangle" len="sm"/>
            <a:tailEnd type="stealth"/>
          </a:ln>
        </p:spPr>
        <p:txBody>
          <a:bodyPr lIns="50800" tIns="50800" rIns="50800" bIns="50800" anchor="ctr"/>
          <a:lstStyle/>
          <a:p>
            <a:pPr defTabSz="457200">
              <a:spcBef>
                <a:spcPts val="0"/>
              </a:spcBef>
              <a:buClrTx/>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321" name="Traitement d’images"/>
          <p:cNvSpPr/>
          <p:nvPr/>
        </p:nvSpPr>
        <p:spPr>
          <a:xfrm>
            <a:off x="6668510" y="3442861"/>
            <a:ext cx="2400301" cy="4337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Traitement d’images</a:t>
            </a:r>
          </a:p>
        </p:txBody>
      </p:sp>
      <p:sp>
        <p:nvSpPr>
          <p:cNvPr id="322" name="Modélisation géométrique"/>
          <p:cNvSpPr/>
          <p:nvPr/>
        </p:nvSpPr>
        <p:spPr>
          <a:xfrm>
            <a:off x="7334250" y="7418997"/>
            <a:ext cx="17653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Modélisation géométrique</a:t>
            </a:r>
          </a:p>
        </p:txBody>
      </p:sp>
      <p:sp>
        <p:nvSpPr>
          <p:cNvPr id="323" name="Line"/>
          <p:cNvSpPr/>
          <p:nvPr/>
        </p:nvSpPr>
        <p:spPr>
          <a:xfrm flipH="1" rot="10800000">
            <a:off x="6210300" y="7512000"/>
            <a:ext cx="972996" cy="983162"/>
          </a:xfrm>
          <a:custGeom>
            <a:avLst/>
            <a:gdLst/>
            <a:ahLst/>
            <a:cxnLst>
              <a:cxn ang="0">
                <a:pos x="wd2" y="hd2"/>
              </a:cxn>
              <a:cxn ang="5400000">
                <a:pos x="wd2" y="hd2"/>
              </a:cxn>
              <a:cxn ang="10800000">
                <a:pos x="wd2" y="hd2"/>
              </a:cxn>
              <a:cxn ang="16200000">
                <a:pos x="wd2" y="hd2"/>
              </a:cxn>
            </a:cxnLst>
            <a:rect l="0" t="0" r="r" b="b"/>
            <a:pathLst>
              <a:path w="18793" h="18982" fill="norm" stroke="1" extrusionOk="0">
                <a:moveTo>
                  <a:pt x="0" y="7319"/>
                </a:moveTo>
                <a:cubicBezTo>
                  <a:pt x="1845" y="-424"/>
                  <a:pt x="11817" y="-2618"/>
                  <a:pt x="16743" y="3636"/>
                </a:cubicBezTo>
                <a:cubicBezTo>
                  <a:pt x="21600" y="9802"/>
                  <a:pt x="17288" y="18860"/>
                  <a:pt x="9438" y="18982"/>
                </a:cubicBezTo>
              </a:path>
            </a:pathLst>
          </a:custGeom>
          <a:ln w="25400">
            <a:solidFill>
              <a:srgbClr val="000000"/>
            </a:solidFill>
            <a:headEnd type="triangle" len="sm"/>
            <a:tailEnd type="stealth"/>
          </a:ln>
        </p:spPr>
        <p:txBody>
          <a:bodyPr lIns="50800" tIns="50800" rIns="50800" bIns="50800" anchor="ctr"/>
          <a:lstStyle/>
          <a:p>
            <a:pPr defTabSz="457200">
              <a:spcBef>
                <a:spcPts val="0"/>
              </a:spcBef>
              <a:buClrTx/>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3"/>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3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317"/>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3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7" fill="hold">
                                  <p:stCondLst>
                                    <p:cond delay="0"/>
                                  </p:stCondLst>
                                  <p:iterate type="el" backwards="0">
                                    <p:tmAbs val="0"/>
                                  </p:iterate>
                                  <p:childTnLst>
                                    <p:set>
                                      <p:cBhvr>
                                        <p:cTn id="28" fill="hold"/>
                                        <p:tgtEl>
                                          <p:spTgt spid="320"/>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3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9" fill="hold">
                                  <p:stCondLst>
                                    <p:cond delay="0"/>
                                  </p:stCondLst>
                                  <p:iterate type="el" backwards="0">
                                    <p:tmAbs val="0"/>
                                  </p:iterate>
                                  <p:childTnLst>
                                    <p:set>
                                      <p:cBhvr>
                                        <p:cTn id="35" fill="hold"/>
                                        <p:tgtEl>
                                          <p:spTgt spid="316"/>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0" fill="hold">
                                  <p:stCondLst>
                                    <p:cond delay="0"/>
                                  </p:stCondLst>
                                  <p:iterate type="el" backwards="0">
                                    <p:tmAbs val="0"/>
                                  </p:iterate>
                                  <p:childTnLst>
                                    <p:set>
                                      <p:cBhvr>
                                        <p:cTn id="38" fill="hold"/>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8"/>
      <p:bldP build="whole" bldLvl="1" animBg="1" rev="0" advAuto="0" spid="319" grpId="6"/>
      <p:bldP build="whole" bldLvl="1" animBg="1" rev="0" advAuto="0" spid="316" grpId="9"/>
      <p:bldP build="whole" bldLvl="1" animBg="1" rev="0" advAuto="0" spid="318" grpId="10"/>
      <p:bldP build="whole" bldLvl="1" animBg="1" rev="0" advAuto="0" spid="320" grpId="7"/>
      <p:bldP build="whole" bldLvl="1" animBg="1" rev="0" advAuto="0" spid="322" grpId="4"/>
      <p:bldP build="whole" bldLvl="1" animBg="1" rev="0" advAuto="0" spid="315" grpId="2"/>
      <p:bldP build="whole" bldLvl="1" animBg="1" rev="0" advAuto="0" spid="317" grpId="5"/>
      <p:bldP build="whole" bldLvl="1" animBg="1" rev="0" advAuto="0" spid="314" grpId="1"/>
      <p:bldP build="whole" bldLvl="1" animBg="1" rev="0" advAuto="0" spid="323" grpId="3"/>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nspiré de : PM Jodoin Inspiré de : PM Jodoin " descr="Inspiré de : PM Jodoin Inspiré de : PM Jodoin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6" name="Contexte…"/>
          <p:cNvSpPr txBox="1"/>
          <p:nvPr>
            <p:ph type="body" idx="1"/>
          </p:nvPr>
        </p:nvSpPr>
        <p:spPr>
          <a:prstGeom prst="rect">
            <a:avLst/>
          </a:prstGeom>
        </p:spPr>
        <p:txBody>
          <a:bodyPr/>
          <a:lstStyle>
            <a:lvl1pPr>
              <a:buAutoNum type="arabicPeriod" startAt="5"/>
              <a:defRPr>
                <a:solidFill>
                  <a:srgbClr val="000000"/>
                </a:solidFill>
              </a:defRPr>
            </a:lvl1pPr>
          </a:lstStyle>
          <a:p>
            <a:pPr/>
            <a:r>
              <a:t>Contexte</a:t>
            </a:r>
          </a:p>
          <a:p>
            <a:pPr lvl="1"/>
            <a:r>
              <a:t>Où se situe l’analyse d’images?</a:t>
            </a:r>
          </a:p>
        </p:txBody>
      </p:sp>
      <p:pic>
        <p:nvPicPr>
          <p:cNvPr id="327" name="Rectangle Rectangle" descr="Rectangle Rectangle"/>
          <p:cNvPicPr>
            <a:picLocks noChangeAspect="0"/>
          </p:cNvPicPr>
          <p:nvPr/>
        </p:nvPicPr>
        <p:blipFill>
          <a:blip r:embed="rId3">
            <a:extLst/>
          </a:blip>
          <a:stretch>
            <a:fillRect/>
          </a:stretch>
        </p:blipFill>
        <p:spPr>
          <a:xfrm>
            <a:off x="3200400" y="2602519"/>
            <a:ext cx="9004300" cy="6236681"/>
          </a:xfrm>
          <a:prstGeom prst="rect">
            <a:avLst/>
          </a:prstGeom>
        </p:spPr>
      </p:pic>
      <p:sp>
        <p:nvSpPr>
          <p:cNvPr id="328" name="L’analyse d’images"/>
          <p:cNvSpPr txBox="1"/>
          <p:nvPr>
            <p:ph type="title"/>
          </p:nvPr>
        </p:nvSpPr>
        <p:spPr>
          <a:prstGeom prst="rect">
            <a:avLst/>
          </a:prstGeom>
        </p:spPr>
        <p:txBody>
          <a:bodyPr/>
          <a:lstStyle/>
          <a:p>
            <a:pPr/>
            <a:r>
              <a:t>L’analyse d’images</a:t>
            </a: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Double Arrow"/>
          <p:cNvSpPr/>
          <p:nvPr/>
        </p:nvSpPr>
        <p:spPr>
          <a:xfrm rot="16200000">
            <a:off x="4178299" y="5372100"/>
            <a:ext cx="4876801" cy="889000"/>
          </a:xfrm>
          <a:prstGeom prst="leftRightArrow">
            <a:avLst>
              <a:gd name="adj1" fmla="val 40062"/>
              <a:gd name="adj2" fmla="val 37023"/>
            </a:avLst>
          </a:prstGeom>
          <a:solidFill>
            <a:srgbClr val="D2DFF6"/>
          </a:solidFill>
          <a:ln w="12700">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331" name="Haut niveau"/>
          <p:cNvSpPr/>
          <p:nvPr/>
        </p:nvSpPr>
        <p:spPr>
          <a:xfrm>
            <a:off x="5968820" y="2899446"/>
            <a:ext cx="139938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Haut niveau</a:t>
            </a:r>
          </a:p>
        </p:txBody>
      </p:sp>
      <p:sp>
        <p:nvSpPr>
          <p:cNvPr id="332" name="Bas niveau"/>
          <p:cNvSpPr/>
          <p:nvPr/>
        </p:nvSpPr>
        <p:spPr>
          <a:xfrm>
            <a:off x="6025188" y="8328139"/>
            <a:ext cx="1286645"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Bas niveau</a:t>
            </a:r>
          </a:p>
        </p:txBody>
      </p:sp>
      <p:sp>
        <p:nvSpPr>
          <p:cNvPr id="333" name="Applications…"/>
          <p:cNvSpPr/>
          <p:nvPr/>
        </p:nvSpPr>
        <p:spPr>
          <a:xfrm>
            <a:off x="7499350" y="3662995"/>
            <a:ext cx="4310658" cy="43072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marL="304800" indent="-304800">
              <a:spcBef>
                <a:spcPts val="1400"/>
              </a:spcBef>
              <a:buClr>
                <a:srgbClr val="000000"/>
              </a:buClr>
              <a:buSzPct val="100000"/>
              <a:buFont typeface="Zapf Dingbats"/>
              <a:buChar char="✴"/>
            </a:pPr>
            <a:r>
              <a:t>Applications</a:t>
            </a:r>
          </a:p>
          <a:p>
            <a:pPr marL="304800" indent="-304800">
              <a:spcBef>
                <a:spcPts val="1400"/>
              </a:spcBef>
              <a:buClr>
                <a:srgbClr val="000000"/>
              </a:buClr>
              <a:buSzPct val="100000"/>
              <a:buFont typeface="Zapf Dingbats"/>
              <a:buChar char="✴"/>
            </a:pPr>
            <a:r>
              <a:t>Reconnaissance des formes</a:t>
            </a:r>
          </a:p>
          <a:p>
            <a:pPr marL="304800" indent="-304800">
              <a:spcBef>
                <a:spcPts val="1400"/>
              </a:spcBef>
              <a:buClr>
                <a:srgbClr val="000000"/>
              </a:buClr>
              <a:buSzPct val="100000"/>
              <a:buFont typeface="Zapf Dingbats"/>
              <a:buChar char="✴"/>
            </a:pPr>
            <a:r>
              <a:t>Reconstruction 3D</a:t>
            </a:r>
          </a:p>
          <a:p>
            <a:pPr marL="304800" indent="-304800">
              <a:spcBef>
                <a:spcPts val="1400"/>
              </a:spcBef>
              <a:buClr>
                <a:srgbClr val="000000"/>
              </a:buClr>
              <a:buSzPct val="100000"/>
              <a:buFont typeface="Zapf Dingbats"/>
              <a:buChar char="✴"/>
            </a:pPr>
            <a:r>
              <a:t>Extraction de caractéristiques (haut niveau)</a:t>
            </a:r>
          </a:p>
          <a:p>
            <a:pPr marL="304800" indent="-304800">
              <a:spcBef>
                <a:spcPts val="1400"/>
              </a:spcBef>
              <a:buClr>
                <a:srgbClr val="000000"/>
              </a:buClr>
              <a:buSzPct val="100000"/>
              <a:buFont typeface="Zapf Dingbats"/>
              <a:buChar char="✴"/>
            </a:pPr>
            <a:r>
              <a:t>Extraction de régions/caractéristiques (bas niveau)</a:t>
            </a:r>
          </a:p>
          <a:p>
            <a:pPr marL="304800" indent="-304800">
              <a:spcBef>
                <a:spcPts val="1400"/>
              </a:spcBef>
              <a:buClr>
                <a:srgbClr val="000000"/>
              </a:buClr>
              <a:buSzPct val="100000"/>
              <a:buFont typeface="Zapf Dingbats"/>
              <a:buChar char="✴"/>
            </a:pPr>
            <a:r>
              <a:t>Débruitage</a:t>
            </a:r>
          </a:p>
          <a:p>
            <a:pPr marL="304800" indent="-304800">
              <a:spcBef>
                <a:spcPts val="1400"/>
              </a:spcBef>
              <a:buClr>
                <a:srgbClr val="000000"/>
              </a:buClr>
              <a:buSzPct val="100000"/>
              <a:buFont typeface="Zapf Dingbats"/>
              <a:buChar char="✴"/>
            </a:pPr>
            <a:r>
              <a:t>Compression</a:t>
            </a:r>
          </a:p>
          <a:p>
            <a:pPr marL="304800" indent="-304800">
              <a:spcBef>
                <a:spcPts val="1400"/>
              </a:spcBef>
              <a:buClr>
                <a:srgbClr val="000000"/>
              </a:buClr>
              <a:buSzPct val="100000"/>
              <a:buFont typeface="Zapf Dingbats"/>
              <a:buChar char="✴"/>
            </a:pPr>
            <a:r>
              <a:t>Acquisition/Transmission</a:t>
            </a:r>
          </a:p>
        </p:txBody>
      </p:sp>
      <p:sp>
        <p:nvSpPr>
          <p:cNvPr id="334" name="Traitement d’images"/>
          <p:cNvSpPr/>
          <p:nvPr/>
        </p:nvSpPr>
        <p:spPr>
          <a:xfrm rot="16200000">
            <a:off x="4307755" y="6815552"/>
            <a:ext cx="226494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Traitement d’images</a:t>
            </a:r>
          </a:p>
        </p:txBody>
      </p:sp>
      <p:sp>
        <p:nvSpPr>
          <p:cNvPr id="335" name="Analyse d’images"/>
          <p:cNvSpPr/>
          <p:nvPr/>
        </p:nvSpPr>
        <p:spPr>
          <a:xfrm rot="16200000">
            <a:off x="3373196" y="5748480"/>
            <a:ext cx="1991967"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Analyse d’images</a:t>
            </a:r>
          </a:p>
        </p:txBody>
      </p:sp>
      <p:sp>
        <p:nvSpPr>
          <p:cNvPr id="336" name="Vision artificielle"/>
          <p:cNvSpPr/>
          <p:nvPr/>
        </p:nvSpPr>
        <p:spPr>
          <a:xfrm rot="16200000">
            <a:off x="2463464" y="4670697"/>
            <a:ext cx="1934296"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Vision artificielle</a:t>
            </a:r>
          </a:p>
        </p:txBody>
      </p:sp>
      <p:sp>
        <p:nvSpPr>
          <p:cNvPr id="337" name="accolade 2"/>
          <p:cNvSpPr/>
          <p:nvPr/>
        </p:nvSpPr>
        <p:spPr>
          <a:xfrm>
            <a:off x="5802709" y="5965335"/>
            <a:ext cx="295875" cy="2198043"/>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38" name="accolade 2"/>
          <p:cNvSpPr/>
          <p:nvPr/>
        </p:nvSpPr>
        <p:spPr>
          <a:xfrm>
            <a:off x="4802889" y="5026550"/>
            <a:ext cx="313919" cy="2332091"/>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39" name="Shape"/>
          <p:cNvSpPr/>
          <p:nvPr/>
        </p:nvSpPr>
        <p:spPr>
          <a:xfrm>
            <a:off x="3864321" y="3760632"/>
            <a:ext cx="295876" cy="2702502"/>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3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3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3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3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2" fill="hold">
                                  <p:stCondLst>
                                    <p:cond delay="0"/>
                                  </p:stCondLst>
                                  <p:iterate type="el" backwards="0">
                                    <p:tmAbs val="0"/>
                                  </p:iterate>
                                  <p:childTnLst>
                                    <p:set>
                                      <p:cBhvr>
                                        <p:cTn id="40" fill="hold"/>
                                        <p:tgtEl>
                                          <p:spTgt spid="334"/>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3" fill="hold">
                                  <p:stCondLst>
                                    <p:cond delay="0"/>
                                  </p:stCondLst>
                                  <p:iterate type="el" backwards="0">
                                    <p:tmAbs val="0"/>
                                  </p:iterate>
                                  <p:childTnLst>
                                    <p:set>
                                      <p:cBhvr>
                                        <p:cTn id="43" fill="hold"/>
                                        <p:tgtEl>
                                          <p:spTgt spid="3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0" presetID="1" grpId="4" fill="hold">
                                  <p:stCondLst>
                                    <p:cond delay="0"/>
                                  </p:stCondLst>
                                  <p:iterate type="el" backwards="0">
                                    <p:tmAbs val="0"/>
                                  </p:iterate>
                                  <p:childTnLst>
                                    <p:set>
                                      <p:cBhvr>
                                        <p:cTn id="47" fill="hold"/>
                                        <p:tgtEl>
                                          <p:spTgt spid="335"/>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5" fill="hold">
                                  <p:stCondLst>
                                    <p:cond delay="0"/>
                                  </p:stCondLst>
                                  <p:iterate type="el" backwards="0">
                                    <p:tmAbs val="0"/>
                                  </p:iterate>
                                  <p:childTnLst>
                                    <p:set>
                                      <p:cBhvr>
                                        <p:cTn id="50" fill="hold"/>
                                        <p:tgtEl>
                                          <p:spTgt spid="3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6" fill="hold">
                                  <p:stCondLst>
                                    <p:cond delay="0"/>
                                  </p:stCondLst>
                                  <p:iterate type="el" backwards="0">
                                    <p:tmAbs val="0"/>
                                  </p:iterate>
                                  <p:childTnLst>
                                    <p:set>
                                      <p:cBhvr>
                                        <p:cTn id="54" fill="hold"/>
                                        <p:tgtEl>
                                          <p:spTgt spid="336"/>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7" fill="hold">
                                  <p:stCondLst>
                                    <p:cond delay="0"/>
                                  </p:stCondLst>
                                  <p:iterate type="el" backwards="0">
                                    <p:tmAbs val="0"/>
                                  </p:iterate>
                                  <p:childTnLst>
                                    <p:set>
                                      <p:cBhvr>
                                        <p:cTn id="57" fill="hold"/>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6"/>
      <p:bldP build="whole" bldLvl="1" animBg="1" rev="0" advAuto="0" spid="334" grpId="2"/>
      <p:bldP build="whole" bldLvl="1" animBg="1" rev="0" advAuto="0" spid="338" grpId="5"/>
      <p:bldP build="whole" bldLvl="1" animBg="1" rev="0" advAuto="0" spid="337" grpId="3"/>
      <p:bldP build="whole" bldLvl="1" animBg="1" rev="0" advAuto="0" spid="339" grpId="7"/>
      <p:bldP build="p" bldLvl="5" animBg="1" rev="0" advAuto="0" spid="333" grpId="1"/>
      <p:bldP build="whole" bldLvl="1" animBg="1" rev="0" advAuto="0" spid="335"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L’analyse d’images…"/>
          <p:cNvSpPr txBox="1"/>
          <p:nvPr>
            <p:ph type="body" idx="1"/>
          </p:nvPr>
        </p:nvSpPr>
        <p:spPr>
          <a:prstGeom prst="rect">
            <a:avLst/>
          </a:prstGeom>
        </p:spPr>
        <p:txBody>
          <a:bodyPr/>
          <a:lstStyle/>
          <a:p>
            <a:pPr/>
            <a:r>
              <a:t>L’analyse d’images</a:t>
            </a:r>
          </a:p>
          <a:p>
            <a:pPr lvl="1"/>
            <a:r>
              <a:t>C’est quoi?</a:t>
            </a:r>
          </a:p>
          <a:p>
            <a:pPr lvl="1"/>
            <a:r>
              <a:t>Un peu de vocabulaire</a:t>
            </a:r>
          </a:p>
          <a:p>
            <a:pPr lvl="1"/>
            <a:r>
              <a:t>Amélioration de la qualité</a:t>
            </a:r>
          </a:p>
          <a:p>
            <a:pPr lvl="1"/>
            <a:r>
              <a:t>Extraction des caractéristiques</a:t>
            </a:r>
          </a:p>
          <a:p>
            <a:pPr lvl="1"/>
            <a:r>
              <a:t>Contexte</a:t>
            </a:r>
          </a:p>
          <a:p>
            <a:pPr>
              <a:defRPr>
                <a:solidFill>
                  <a:srgbClr val="4C4C4F">
                    <a:alpha val="50000"/>
                  </a:srgbClr>
                </a:solidFill>
              </a:defRPr>
            </a:pPr>
            <a:r>
              <a:t>Images numériques</a:t>
            </a:r>
          </a:p>
        </p:txBody>
      </p:sp>
      <p:sp>
        <p:nvSpPr>
          <p:cNvPr id="69" name="Slide Number"/>
          <p:cNvSpPr txBox="1"/>
          <p:nvPr>
            <p:ph type="sldNum" sz="quarter" idx="2"/>
          </p:nvPr>
        </p:nvSpPr>
        <p:spPr>
          <a:xfrm>
            <a:off x="6395337"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Adapté de : Antoine Manzarena, UPMC, Paris 6 Adapté de : Antoine Manzarena, UPMC, Paris 6" descr="Adapté de : Antoine Manzarena, UPMC, Paris 6 Adapté de : Antoine Manzarena, UPMC, Paris 6"/>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42" name="Contexte…"/>
          <p:cNvSpPr txBox="1"/>
          <p:nvPr>
            <p:ph type="body" idx="1"/>
          </p:nvPr>
        </p:nvSpPr>
        <p:spPr>
          <a:prstGeom prst="rect">
            <a:avLst/>
          </a:prstGeom>
        </p:spPr>
        <p:txBody>
          <a:bodyPr/>
          <a:lstStyle>
            <a:lvl1pPr>
              <a:buAutoNum type="arabicPeriod" startAt="5"/>
              <a:defRPr>
                <a:solidFill>
                  <a:srgbClr val="000000"/>
                </a:solidFill>
              </a:defRPr>
            </a:lvl1pPr>
          </a:lstStyle>
          <a:p>
            <a:pPr/>
            <a:r>
              <a:t>Contexte</a:t>
            </a:r>
          </a:p>
          <a:p>
            <a:pPr lvl="1"/>
            <a:r>
              <a:t>Où se situe l’analyse d’images?</a:t>
            </a:r>
          </a:p>
        </p:txBody>
      </p:sp>
      <p:sp>
        <p:nvSpPr>
          <p:cNvPr id="343" name="L’analyse d’images"/>
          <p:cNvSpPr txBox="1"/>
          <p:nvPr>
            <p:ph type="title"/>
          </p:nvPr>
        </p:nvSpPr>
        <p:spPr>
          <a:prstGeom prst="rect">
            <a:avLst/>
          </a:prstGeom>
        </p:spPr>
        <p:txBody>
          <a:bodyPr/>
          <a:lstStyle/>
          <a:p>
            <a:pPr/>
            <a:r>
              <a:t>L’analyse d’images</a:t>
            </a: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5" name="Multimédia…"/>
          <p:cNvSpPr/>
          <p:nvPr/>
        </p:nvSpPr>
        <p:spPr>
          <a:xfrm>
            <a:off x="1635869" y="5219700"/>
            <a:ext cx="4994542" cy="3289300"/>
          </a:xfrm>
          <a:prstGeom prst="roundRect">
            <a:avLst>
              <a:gd name="adj" fmla="val 39995"/>
            </a:avLst>
          </a:prstGeom>
          <a:ln w="76200">
            <a:solidFill>
              <a:srgbClr val="D2DEF6"/>
            </a:solidFill>
            <a:miter lim="400000"/>
          </a:ln>
          <a:extLst>
            <a:ext uri="{C572A759-6A51-4108-AA02-DFA0A04FC94B}">
              <ma14:wrappingTextBoxFlag xmlns:ma14="http://schemas.microsoft.com/office/mac/drawingml/2011/main" val="1"/>
            </a:ext>
          </a:extLst>
        </p:spPr>
        <p:txBody>
          <a:bodyPr lIns="101600" tIns="101600" rIns="101600" bIns="101600" anchor="ctr"/>
          <a:lstStyle/>
          <a:p>
            <a:pPr lvl="1" marL="764430" indent="-342900">
              <a:buClr>
                <a:srgbClr val="849ABC"/>
              </a:buClr>
              <a:buSzPct val="55000"/>
              <a:buBlip>
                <a:blip r:embed="rId3"/>
              </a:buBlip>
            </a:pPr>
            <a:r>
              <a:t>Multimédia</a:t>
            </a:r>
          </a:p>
          <a:p>
            <a:pPr lvl="2" marL="929530" indent="-254000">
              <a:buClr>
                <a:srgbClr val="849ABC"/>
              </a:buClr>
              <a:buSzPct val="55000"/>
              <a:buBlip>
                <a:blip r:embed="rId4"/>
              </a:buBlip>
            </a:pPr>
            <a:r>
              <a:t>Humain dans la boucle</a:t>
            </a:r>
          </a:p>
          <a:p>
            <a:pPr lvl="2" marL="929530" indent="-254000">
              <a:buClr>
                <a:srgbClr val="849ABC"/>
              </a:buClr>
              <a:buSzPct val="55000"/>
              <a:buBlip>
                <a:blip r:embed="rId4"/>
              </a:buBlip>
            </a:pPr>
            <a:r>
              <a:t>Contraintes d’espace</a:t>
            </a:r>
          </a:p>
          <a:p>
            <a:pPr lvl="2" marL="929530" indent="-254000">
              <a:buClr>
                <a:srgbClr val="849ABC"/>
              </a:buClr>
              <a:buSzPct val="55000"/>
              <a:buBlip>
                <a:blip r:embed="rId4"/>
              </a:buBlip>
            </a:pPr>
            <a:r>
              <a:t>Protection des contenus</a:t>
            </a:r>
          </a:p>
        </p:txBody>
      </p:sp>
      <p:sp>
        <p:nvSpPr>
          <p:cNvPr id="346" name="Vision industrielle…"/>
          <p:cNvSpPr/>
          <p:nvPr/>
        </p:nvSpPr>
        <p:spPr>
          <a:xfrm>
            <a:off x="1635869" y="2897385"/>
            <a:ext cx="4994542" cy="2741415"/>
          </a:xfrm>
          <a:prstGeom prst="roundRect">
            <a:avLst>
              <a:gd name="adj" fmla="val 41003"/>
            </a:avLst>
          </a:prstGeom>
          <a:ln w="76200">
            <a:solidFill>
              <a:srgbClr val="D2DEF6"/>
            </a:solidFill>
            <a:miter lim="400000"/>
          </a:ln>
          <a:extLst>
            <a:ext uri="{C572A759-6A51-4108-AA02-DFA0A04FC94B}">
              <ma14:wrappingTextBoxFlag xmlns:ma14="http://schemas.microsoft.com/office/mac/drawingml/2011/main" val="1"/>
            </a:ext>
          </a:extLst>
        </p:spPr>
        <p:txBody>
          <a:bodyPr lIns="101600" tIns="101600" rIns="101600" bIns="101600" anchor="ctr"/>
          <a:lstStyle/>
          <a:p>
            <a:pPr lvl="1" marL="764430" indent="-342900">
              <a:buClr>
                <a:srgbClr val="849ABC"/>
              </a:buClr>
              <a:buSzPct val="55000"/>
              <a:buBlip>
                <a:blip r:embed="rId3"/>
              </a:buBlip>
            </a:pPr>
            <a:r>
              <a:t>Vision industrielle</a:t>
            </a:r>
          </a:p>
          <a:p>
            <a:pPr lvl="2" marL="929530" indent="-254000">
              <a:buClr>
                <a:srgbClr val="849ABC"/>
              </a:buClr>
              <a:buSzPct val="55000"/>
              <a:buBlip>
                <a:blip r:embed="rId4"/>
              </a:buBlip>
            </a:pPr>
            <a:r>
              <a:t>Environnement connu / contrôlé</a:t>
            </a:r>
          </a:p>
          <a:p>
            <a:pPr lvl="2" marL="929530" indent="-254000">
              <a:buClr>
                <a:srgbClr val="849ABC"/>
              </a:buClr>
              <a:buSzPct val="55000"/>
              <a:buBlip>
                <a:blip r:embed="rId4"/>
              </a:buBlip>
            </a:pPr>
            <a:r>
              <a:t>Contraintes de temps</a:t>
            </a:r>
          </a:p>
          <a:p>
            <a:pPr lvl="2" marL="929530" indent="-254000">
              <a:buClr>
                <a:srgbClr val="849ABC"/>
              </a:buClr>
              <a:buSzPct val="55000"/>
              <a:buBlip>
                <a:blip r:embed="rId4"/>
              </a:buBlip>
            </a:pPr>
            <a:r>
              <a:t>Contraintes de qualité</a:t>
            </a:r>
          </a:p>
        </p:txBody>
      </p:sp>
      <p:sp>
        <p:nvSpPr>
          <p:cNvPr id="347" name="Vision robotique…"/>
          <p:cNvSpPr/>
          <p:nvPr/>
        </p:nvSpPr>
        <p:spPr>
          <a:xfrm>
            <a:off x="6184900" y="2744985"/>
            <a:ext cx="5199311" cy="3046215"/>
          </a:xfrm>
          <a:prstGeom prst="roundRect">
            <a:avLst>
              <a:gd name="adj" fmla="val 38403"/>
            </a:avLst>
          </a:prstGeom>
          <a:ln w="76200">
            <a:solidFill>
              <a:srgbClr val="D2DEF6"/>
            </a:solidFill>
            <a:miter lim="400000"/>
          </a:ln>
          <a:extLst>
            <a:ext uri="{C572A759-6A51-4108-AA02-DFA0A04FC94B}">
              <ma14:wrappingTextBoxFlag xmlns:ma14="http://schemas.microsoft.com/office/mac/drawingml/2011/main" val="1"/>
            </a:ext>
          </a:extLst>
        </p:spPr>
        <p:txBody>
          <a:bodyPr lIns="101600" tIns="101600" rIns="101600" bIns="101600" anchor="ctr"/>
          <a:lstStyle/>
          <a:p>
            <a:pPr lvl="1" marL="764430" indent="-342900">
              <a:buClr>
                <a:srgbClr val="849ABC"/>
              </a:buClr>
              <a:buSzPct val="55000"/>
              <a:buBlip>
                <a:blip r:embed="rId3"/>
              </a:buBlip>
            </a:pPr>
            <a:r>
              <a:t>Vision robotique</a:t>
            </a:r>
          </a:p>
          <a:p>
            <a:pPr lvl="2" marL="929530" indent="-254000">
              <a:buClr>
                <a:srgbClr val="849ABC"/>
              </a:buClr>
              <a:buSzPct val="55000"/>
              <a:buBlip>
                <a:blip r:embed="rId4"/>
              </a:buBlip>
            </a:pPr>
            <a:r>
              <a:t>Environnement non contrôlé / inconnu</a:t>
            </a:r>
          </a:p>
          <a:p>
            <a:pPr lvl="2" marL="929530" indent="-254000">
              <a:buClr>
                <a:srgbClr val="849ABC"/>
              </a:buClr>
              <a:buSzPct val="55000"/>
              <a:buBlip>
                <a:blip r:embed="rId4"/>
              </a:buBlip>
            </a:pPr>
            <a:r>
              <a:t>Contraintes d’énergie</a:t>
            </a:r>
          </a:p>
          <a:p>
            <a:pPr lvl="2" marL="929530" indent="-254000">
              <a:buClr>
                <a:srgbClr val="849ABC"/>
              </a:buClr>
              <a:buSzPct val="55000"/>
              <a:buBlip>
                <a:blip r:embed="rId4"/>
              </a:buBlip>
            </a:pPr>
            <a:r>
              <a:t>Adaptation et actions</a:t>
            </a:r>
          </a:p>
        </p:txBody>
      </p:sp>
      <p:sp>
        <p:nvSpPr>
          <p:cNvPr id="348" name="Adéquation/Algorithme/Architecture…"/>
          <p:cNvSpPr/>
          <p:nvPr/>
        </p:nvSpPr>
        <p:spPr>
          <a:xfrm>
            <a:off x="6273800" y="5524500"/>
            <a:ext cx="5199311" cy="2997200"/>
          </a:xfrm>
          <a:prstGeom prst="roundRect">
            <a:avLst>
              <a:gd name="adj" fmla="val 37366"/>
            </a:avLst>
          </a:prstGeom>
          <a:ln w="76200">
            <a:solidFill>
              <a:srgbClr val="D2DEF6"/>
            </a:solidFill>
            <a:miter lim="400000"/>
          </a:ln>
          <a:extLst>
            <a:ext uri="{C572A759-6A51-4108-AA02-DFA0A04FC94B}">
              <ma14:wrappingTextBoxFlag xmlns:ma14="http://schemas.microsoft.com/office/mac/drawingml/2011/main" val="1"/>
            </a:ext>
          </a:extLst>
        </p:spPr>
        <p:txBody>
          <a:bodyPr lIns="101600" tIns="101600" rIns="101600" bIns="101600" anchor="ctr"/>
          <a:lstStyle/>
          <a:p>
            <a:pPr lvl="1" marL="764430" indent="-342900">
              <a:buClr>
                <a:srgbClr val="849ABC"/>
              </a:buClr>
              <a:buSzPct val="55000"/>
              <a:buBlip>
                <a:blip r:embed="rId3"/>
              </a:buBlip>
            </a:pPr>
            <a:r>
              <a:t>Adéquation/Algorithme/Architecture</a:t>
            </a:r>
          </a:p>
          <a:p>
            <a:pPr lvl="2" marL="929530" indent="-254000">
              <a:buClr>
                <a:srgbClr val="849ABC"/>
              </a:buClr>
              <a:buSzPct val="55000"/>
              <a:buBlip>
                <a:blip r:embed="rId4"/>
              </a:buBlip>
            </a:pPr>
            <a:r>
              <a:t>Prise en compte de la machine</a:t>
            </a:r>
          </a:p>
          <a:p>
            <a:pPr lvl="2" marL="929530" indent="-254000">
              <a:buClr>
                <a:srgbClr val="849ABC"/>
              </a:buClr>
              <a:buSzPct val="55000"/>
              <a:buBlip>
                <a:blip r:embed="rId4"/>
              </a:buBlip>
            </a:pPr>
            <a:r>
              <a:t>Compromis temps/énergie/espace</a:t>
            </a:r>
          </a:p>
          <a:p>
            <a:pPr lvl="2" marL="929530" indent="-254000">
              <a:buClr>
                <a:srgbClr val="849ABC"/>
              </a:buClr>
              <a:buSzPct val="55000"/>
              <a:buBlip>
                <a:blip r:embed="rId4"/>
              </a:buBlip>
            </a:pPr>
            <a:r>
              <a:t>Adaptation et actions</a:t>
            </a:r>
          </a:p>
        </p:txBody>
      </p:sp>
      <p:sp>
        <p:nvSpPr>
          <p:cNvPr id="349" name="Traitement et analyse des images"/>
          <p:cNvSpPr/>
          <p:nvPr/>
        </p:nvSpPr>
        <p:spPr>
          <a:xfrm>
            <a:off x="4914900" y="4864100"/>
            <a:ext cx="30353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b="1">
                <a:solidFill>
                  <a:srgbClr val="232A32"/>
                </a:solidFill>
              </a:defRPr>
            </a:lvl1pPr>
          </a:lstStyle>
          <a:p>
            <a:pPr/>
            <a:r>
              <a:t>Traitement et analyse des images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Contexte…"/>
          <p:cNvSpPr txBox="1"/>
          <p:nvPr>
            <p:ph type="body" idx="1"/>
          </p:nvPr>
        </p:nvSpPr>
        <p:spPr>
          <a:prstGeom prst="rect">
            <a:avLst/>
          </a:prstGeom>
        </p:spPr>
        <p:txBody>
          <a:bodyPr/>
          <a:lstStyle/>
          <a:p>
            <a:pPr>
              <a:buAutoNum type="arabicPeriod" startAt="5"/>
              <a:defRPr>
                <a:solidFill>
                  <a:srgbClr val="000000"/>
                </a:solidFill>
              </a:defRPr>
            </a:pPr>
            <a:r>
              <a:t>Contexte</a:t>
            </a:r>
          </a:p>
          <a:p>
            <a:pPr lvl="1">
              <a:buAutoNum type="alphaLcParenR" startAt="3"/>
            </a:pPr>
            <a:r>
              <a:t>Étapes d’un système </a:t>
            </a:r>
            <a:br/>
            <a:r>
              <a:t>d’AI</a:t>
            </a:r>
          </a:p>
        </p:txBody>
      </p:sp>
      <p:pic>
        <p:nvPicPr>
          <p:cNvPr id="352" name="Système 2D Système 2D" descr="Système 2D Système 2D"/>
          <p:cNvPicPr>
            <a:picLocks noChangeAspect="0"/>
          </p:cNvPicPr>
          <p:nvPr/>
        </p:nvPicPr>
        <p:blipFill>
          <a:blip r:embed="rId2">
            <a:extLst/>
          </a:blip>
          <a:stretch>
            <a:fillRect/>
          </a:stretch>
        </p:blipFill>
        <p:spPr>
          <a:xfrm>
            <a:off x="2857500" y="1790700"/>
            <a:ext cx="9779000" cy="7124700"/>
          </a:xfrm>
          <a:prstGeom prst="rect">
            <a:avLst/>
          </a:prstGeom>
        </p:spPr>
      </p:pic>
      <p:sp>
        <p:nvSpPr>
          <p:cNvPr id="3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4" name="L’analyse d’images"/>
          <p:cNvSpPr txBox="1"/>
          <p:nvPr>
            <p:ph type="title"/>
          </p:nvPr>
        </p:nvSpPr>
        <p:spPr>
          <a:prstGeom prst="rect">
            <a:avLst/>
          </a:prstGeom>
        </p:spPr>
        <p:txBody>
          <a:bodyPr/>
          <a:lstStyle/>
          <a:p>
            <a:pPr/>
            <a:r>
              <a:t>L’analyse d’images</a:t>
            </a:r>
          </a:p>
        </p:txBody>
      </p:sp>
      <p:grpSp>
        <p:nvGrpSpPr>
          <p:cNvPr id="357" name="Group"/>
          <p:cNvGrpSpPr/>
          <p:nvPr/>
        </p:nvGrpSpPr>
        <p:grpSpPr>
          <a:xfrm>
            <a:off x="5425098" y="1993900"/>
            <a:ext cx="3302001" cy="914401"/>
            <a:chOff x="0" y="0"/>
            <a:chExt cx="3302000" cy="914400"/>
          </a:xfrm>
        </p:grpSpPr>
        <p:sp>
          <p:nvSpPr>
            <p:cNvPr id="355" name="Line"/>
            <p:cNvSpPr/>
            <p:nvPr/>
          </p:nvSpPr>
          <p:spPr>
            <a:xfrm>
              <a:off x="0" y="0"/>
              <a:ext cx="3302000" cy="914401"/>
            </a:xfrm>
            <a:custGeom>
              <a:avLst/>
              <a:gdLst/>
              <a:ahLst/>
              <a:cxnLst>
                <a:cxn ang="0">
                  <a:pos x="wd2" y="hd2"/>
                </a:cxn>
                <a:cxn ang="5400000">
                  <a:pos x="wd2" y="hd2"/>
                </a:cxn>
                <a:cxn ang="10800000">
                  <a:pos x="wd2" y="hd2"/>
                </a:cxn>
                <a:cxn ang="16200000">
                  <a:pos x="wd2" y="hd2"/>
                </a:cxn>
              </a:cxnLst>
              <a:rect l="0" t="0" r="r" b="b"/>
              <a:pathLst>
                <a:path w="21570" h="21493" fill="norm" stroke="1" extrusionOk="0">
                  <a:moveTo>
                    <a:pt x="0" y="0"/>
                  </a:moveTo>
                  <a:cubicBezTo>
                    <a:pt x="762" y="1233"/>
                    <a:pt x="3470" y="7524"/>
                    <a:pt x="3759" y="10645"/>
                  </a:cubicBezTo>
                  <a:cubicBezTo>
                    <a:pt x="4073" y="14029"/>
                    <a:pt x="4089" y="16686"/>
                    <a:pt x="4943" y="19467"/>
                  </a:cubicBezTo>
                  <a:cubicBezTo>
                    <a:pt x="5598" y="21600"/>
                    <a:pt x="6906" y="21589"/>
                    <a:pt x="7341" y="21432"/>
                  </a:cubicBezTo>
                  <a:cubicBezTo>
                    <a:pt x="7639" y="21325"/>
                    <a:pt x="9157" y="17660"/>
                    <a:pt x="9454" y="16972"/>
                  </a:cubicBezTo>
                  <a:cubicBezTo>
                    <a:pt x="9900" y="15937"/>
                    <a:pt x="11367" y="13080"/>
                    <a:pt x="12584" y="12865"/>
                  </a:cubicBezTo>
                  <a:cubicBezTo>
                    <a:pt x="14018" y="12612"/>
                    <a:pt x="15106" y="12958"/>
                    <a:pt x="15810" y="12995"/>
                  </a:cubicBezTo>
                  <a:cubicBezTo>
                    <a:pt x="16318" y="13022"/>
                    <a:pt x="17605" y="14073"/>
                    <a:pt x="18114" y="14237"/>
                  </a:cubicBezTo>
                  <a:cubicBezTo>
                    <a:pt x="18546" y="14375"/>
                    <a:pt x="19690" y="14848"/>
                    <a:pt x="20088" y="14444"/>
                  </a:cubicBezTo>
                  <a:cubicBezTo>
                    <a:pt x="20401" y="14127"/>
                    <a:pt x="21219" y="12340"/>
                    <a:pt x="21384" y="11401"/>
                  </a:cubicBezTo>
                  <a:cubicBezTo>
                    <a:pt x="21525" y="10597"/>
                    <a:pt x="21600" y="7691"/>
                    <a:pt x="21558" y="6700"/>
                  </a:cubicBezTo>
                  <a:cubicBezTo>
                    <a:pt x="21495" y="5218"/>
                    <a:pt x="20999" y="2386"/>
                    <a:pt x="20723" y="261"/>
                  </a:cubicBezTo>
                </a:path>
              </a:pathLst>
            </a:custGeom>
            <a:solidFill>
              <a:srgbClr val="D2DFF6"/>
            </a:solidFill>
            <a:ln w="38100" cap="flat">
              <a:solidFill>
                <a:srgbClr val="D2DEF6"/>
              </a:solidFill>
              <a:prstDash val="solid"/>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buClrTx/>
                <a:defRPr>
                  <a:solidFill>
                    <a:srgbClr val="232A32"/>
                  </a:solidFill>
                </a:defRPr>
              </a:pPr>
            </a:p>
          </p:txBody>
        </p:sp>
        <p:sp>
          <p:nvSpPr>
            <p:cNvPr id="356" name="Univers"/>
            <p:cNvSpPr/>
            <p:nvPr/>
          </p:nvSpPr>
          <p:spPr>
            <a:xfrm>
              <a:off x="949991" y="84859"/>
              <a:ext cx="1244601"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r>
                <a:t>Univers</a:t>
              </a:r>
            </a:p>
          </p:txBody>
        </p:sp>
      </p:grpSp>
      <p:cxnSp>
        <p:nvCxnSpPr>
          <p:cNvPr id="358" name="Connection Line"/>
          <p:cNvCxnSpPr>
            <a:stCxn id="360" idx="0"/>
            <a:endCxn id="363" idx="0"/>
          </p:cNvCxnSpPr>
          <p:nvPr/>
        </p:nvCxnSpPr>
        <p:spPr>
          <a:xfrm>
            <a:off x="7042150" y="3956050"/>
            <a:ext cx="0" cy="1054100"/>
          </a:xfrm>
          <a:prstGeom prst="straightConnector1">
            <a:avLst/>
          </a:prstGeom>
          <a:ln w="25400">
            <a:solidFill>
              <a:srgbClr val="000000"/>
            </a:solidFill>
            <a:headEnd type="triangle" len="sm"/>
            <a:tailEnd type="stealth"/>
          </a:ln>
        </p:spPr>
      </p:cxnSp>
      <p:cxnSp>
        <p:nvCxnSpPr>
          <p:cNvPr id="359" name="Connection Line"/>
          <p:cNvCxnSpPr>
            <a:stCxn id="372" idx="0"/>
            <a:endCxn id="360" idx="0"/>
          </p:cNvCxnSpPr>
          <p:nvPr/>
        </p:nvCxnSpPr>
        <p:spPr>
          <a:xfrm flipH="1" flipV="1">
            <a:off x="7042150" y="3956050"/>
            <a:ext cx="3136900" cy="2190750"/>
          </a:xfrm>
          <a:prstGeom prst="straightConnector1">
            <a:avLst/>
          </a:prstGeom>
          <a:ln w="25400">
            <a:solidFill>
              <a:srgbClr val="000000"/>
            </a:solidFill>
            <a:headEnd type="triangle" len="sm"/>
            <a:tailEnd type="stealth"/>
          </a:ln>
        </p:spPr>
      </p:cxnSp>
      <p:sp>
        <p:nvSpPr>
          <p:cNvPr id="360" name="Acquisition"/>
          <p:cNvSpPr/>
          <p:nvPr/>
        </p:nvSpPr>
        <p:spPr>
          <a:xfrm>
            <a:off x="5384800" y="3683000"/>
            <a:ext cx="3314700" cy="5461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Acquisition</a:t>
            </a:r>
          </a:p>
        </p:txBody>
      </p:sp>
      <p:cxnSp>
        <p:nvCxnSpPr>
          <p:cNvPr id="361" name="Connection Line"/>
          <p:cNvCxnSpPr>
            <a:stCxn id="363" idx="0"/>
            <a:endCxn id="366" idx="0"/>
          </p:cNvCxnSpPr>
          <p:nvPr/>
        </p:nvCxnSpPr>
        <p:spPr>
          <a:xfrm>
            <a:off x="7042150" y="5010150"/>
            <a:ext cx="12700" cy="1054100"/>
          </a:xfrm>
          <a:prstGeom prst="straightConnector1">
            <a:avLst/>
          </a:prstGeom>
          <a:ln w="25400">
            <a:solidFill>
              <a:srgbClr val="000000"/>
            </a:solidFill>
            <a:headEnd type="triangle" len="sm"/>
            <a:tailEnd type="stealth"/>
          </a:ln>
        </p:spPr>
      </p:cxnSp>
      <p:cxnSp>
        <p:nvCxnSpPr>
          <p:cNvPr id="362" name="Connection Line"/>
          <p:cNvCxnSpPr>
            <a:stCxn id="372" idx="0"/>
            <a:endCxn id="363" idx="0"/>
          </p:cNvCxnSpPr>
          <p:nvPr/>
        </p:nvCxnSpPr>
        <p:spPr>
          <a:xfrm flipH="1" flipV="1">
            <a:off x="7042150" y="5010150"/>
            <a:ext cx="3136900" cy="1136650"/>
          </a:xfrm>
          <a:prstGeom prst="straightConnector1">
            <a:avLst/>
          </a:prstGeom>
          <a:ln w="25400">
            <a:solidFill>
              <a:srgbClr val="000000"/>
            </a:solidFill>
            <a:headEnd type="triangle" len="sm"/>
            <a:tailEnd type="stealth"/>
          </a:ln>
        </p:spPr>
      </p:cxnSp>
      <p:sp>
        <p:nvSpPr>
          <p:cNvPr id="363" name="Prétraitement"/>
          <p:cNvSpPr/>
          <p:nvPr/>
        </p:nvSpPr>
        <p:spPr>
          <a:xfrm>
            <a:off x="5384800" y="4737100"/>
            <a:ext cx="3314700" cy="5461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Prétraitement</a:t>
            </a:r>
          </a:p>
        </p:txBody>
      </p:sp>
      <p:cxnSp>
        <p:nvCxnSpPr>
          <p:cNvPr id="364" name="Connection Line"/>
          <p:cNvCxnSpPr>
            <a:stCxn id="366" idx="0"/>
            <a:endCxn id="369" idx="0"/>
          </p:cNvCxnSpPr>
          <p:nvPr/>
        </p:nvCxnSpPr>
        <p:spPr>
          <a:xfrm flipH="1">
            <a:off x="7042150" y="6064250"/>
            <a:ext cx="12700" cy="1054100"/>
          </a:xfrm>
          <a:prstGeom prst="straightConnector1">
            <a:avLst/>
          </a:prstGeom>
          <a:ln w="25400">
            <a:solidFill>
              <a:srgbClr val="000000"/>
            </a:solidFill>
            <a:headEnd type="triangle" len="sm"/>
            <a:tailEnd type="stealth"/>
          </a:ln>
        </p:spPr>
      </p:cxnSp>
      <p:cxnSp>
        <p:nvCxnSpPr>
          <p:cNvPr id="365" name="Connection Line"/>
          <p:cNvCxnSpPr>
            <a:stCxn id="372" idx="0"/>
            <a:endCxn id="366" idx="0"/>
          </p:cNvCxnSpPr>
          <p:nvPr/>
        </p:nvCxnSpPr>
        <p:spPr>
          <a:xfrm flipH="1" flipV="1">
            <a:off x="7054850" y="6064250"/>
            <a:ext cx="3124200" cy="82550"/>
          </a:xfrm>
          <a:prstGeom prst="straightConnector1">
            <a:avLst/>
          </a:prstGeom>
          <a:ln w="25400">
            <a:solidFill>
              <a:srgbClr val="000000"/>
            </a:solidFill>
            <a:headEnd type="triangle" len="sm"/>
            <a:tailEnd type="stealth"/>
          </a:ln>
        </p:spPr>
      </p:cxnSp>
      <p:sp>
        <p:nvSpPr>
          <p:cNvPr id="366" name="Extraction de caractéristiques"/>
          <p:cNvSpPr/>
          <p:nvPr/>
        </p:nvSpPr>
        <p:spPr>
          <a:xfrm>
            <a:off x="5397500" y="5791200"/>
            <a:ext cx="3314700" cy="5461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Extraction de caractéristiques</a:t>
            </a:r>
          </a:p>
        </p:txBody>
      </p:sp>
      <p:cxnSp>
        <p:nvCxnSpPr>
          <p:cNvPr id="367" name="Connection Line"/>
          <p:cNvCxnSpPr>
            <a:stCxn id="369" idx="0"/>
            <a:endCxn id="371" idx="0"/>
          </p:cNvCxnSpPr>
          <p:nvPr/>
        </p:nvCxnSpPr>
        <p:spPr>
          <a:xfrm>
            <a:off x="7042150" y="7118350"/>
            <a:ext cx="0" cy="1155700"/>
          </a:xfrm>
          <a:prstGeom prst="straightConnector1">
            <a:avLst/>
          </a:prstGeom>
          <a:ln w="25400">
            <a:solidFill>
              <a:srgbClr val="000000"/>
            </a:solidFill>
            <a:headEnd type="triangle" len="sm"/>
            <a:tailEnd type="stealth"/>
          </a:ln>
        </p:spPr>
      </p:cxnSp>
      <p:cxnSp>
        <p:nvCxnSpPr>
          <p:cNvPr id="368" name="Connection Line"/>
          <p:cNvCxnSpPr>
            <a:stCxn id="372" idx="0"/>
            <a:endCxn id="369" idx="0"/>
          </p:cNvCxnSpPr>
          <p:nvPr/>
        </p:nvCxnSpPr>
        <p:spPr>
          <a:xfrm flipH="1">
            <a:off x="7042150" y="6146800"/>
            <a:ext cx="3136900" cy="971550"/>
          </a:xfrm>
          <a:prstGeom prst="straightConnector1">
            <a:avLst/>
          </a:prstGeom>
          <a:ln w="25400">
            <a:solidFill>
              <a:srgbClr val="000000"/>
            </a:solidFill>
            <a:headEnd type="triangle" len="sm"/>
            <a:tailEnd type="stealth"/>
          </a:ln>
        </p:spPr>
      </p:cxnSp>
      <p:sp>
        <p:nvSpPr>
          <p:cNvPr id="369" name="Description et représentation"/>
          <p:cNvSpPr/>
          <p:nvPr/>
        </p:nvSpPr>
        <p:spPr>
          <a:xfrm>
            <a:off x="5384800" y="6845300"/>
            <a:ext cx="3314700" cy="5461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Description et représentation</a:t>
            </a:r>
          </a:p>
        </p:txBody>
      </p:sp>
      <p:cxnSp>
        <p:nvCxnSpPr>
          <p:cNvPr id="370" name="Connection Line"/>
          <p:cNvCxnSpPr>
            <a:stCxn id="372" idx="0"/>
            <a:endCxn id="371" idx="0"/>
          </p:cNvCxnSpPr>
          <p:nvPr/>
        </p:nvCxnSpPr>
        <p:spPr>
          <a:xfrm flipH="1">
            <a:off x="7042150" y="6146800"/>
            <a:ext cx="3136900" cy="2127250"/>
          </a:xfrm>
          <a:prstGeom prst="straightConnector1">
            <a:avLst/>
          </a:prstGeom>
          <a:ln w="25400">
            <a:solidFill>
              <a:srgbClr val="000000"/>
            </a:solidFill>
            <a:headEnd type="triangle" len="sm"/>
            <a:tailEnd type="stealth"/>
          </a:ln>
        </p:spPr>
      </p:cxnSp>
      <p:sp>
        <p:nvSpPr>
          <p:cNvPr id="371" name="Reconnaissance et interprétation"/>
          <p:cNvSpPr/>
          <p:nvPr/>
        </p:nvSpPr>
        <p:spPr>
          <a:xfrm>
            <a:off x="5384800" y="7899400"/>
            <a:ext cx="3314700" cy="7493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Reconnaissance et interprétation</a:t>
            </a:r>
          </a:p>
        </p:txBody>
      </p:sp>
      <p:sp>
        <p:nvSpPr>
          <p:cNvPr id="372" name="Connaissance (Modèle)"/>
          <p:cNvSpPr/>
          <p:nvPr/>
        </p:nvSpPr>
        <p:spPr>
          <a:xfrm>
            <a:off x="9359900" y="5676900"/>
            <a:ext cx="1638300" cy="9398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Connaissance (Modèle)</a:t>
            </a:r>
          </a:p>
        </p:txBody>
      </p:sp>
      <p:pic>
        <p:nvPicPr>
          <p:cNvPr id="373" name="pentax-Q7_top-blk-1024x853.tiff" descr="pentax-Q7_top-blk-1024x853.tiff"/>
          <p:cNvPicPr>
            <a:picLocks noChangeAspect="1"/>
          </p:cNvPicPr>
          <p:nvPr/>
        </p:nvPicPr>
        <p:blipFill>
          <a:blip r:embed="rId3">
            <a:extLst/>
          </a:blip>
          <a:srcRect l="8714" t="13826" r="8802" b="14080"/>
          <a:stretch>
            <a:fillRect/>
          </a:stretch>
        </p:blipFill>
        <p:spPr>
          <a:xfrm>
            <a:off x="6711470" y="2776844"/>
            <a:ext cx="991964" cy="722221"/>
          </a:xfrm>
          <a:custGeom>
            <a:avLst/>
            <a:gdLst/>
            <a:ahLst/>
            <a:cxnLst>
              <a:cxn ang="0">
                <a:pos x="wd2" y="hd2"/>
              </a:cxn>
              <a:cxn ang="5400000">
                <a:pos x="wd2" y="hd2"/>
              </a:cxn>
              <a:cxn ang="10800000">
                <a:pos x="wd2" y="hd2"/>
              </a:cxn>
              <a:cxn ang="16200000">
                <a:pos x="wd2" y="hd2"/>
              </a:cxn>
            </a:cxnLst>
            <a:rect l="0" t="0" r="r" b="b"/>
            <a:pathLst>
              <a:path w="21576" h="21574" fill="norm" stroke="1" extrusionOk="0">
                <a:moveTo>
                  <a:pt x="10696" y="3"/>
                </a:moveTo>
                <a:cubicBezTo>
                  <a:pt x="9605" y="7"/>
                  <a:pt x="8505" y="19"/>
                  <a:pt x="8192" y="38"/>
                </a:cubicBezTo>
                <a:cubicBezTo>
                  <a:pt x="7239" y="99"/>
                  <a:pt x="6768" y="166"/>
                  <a:pt x="6518" y="276"/>
                </a:cubicBezTo>
                <a:cubicBezTo>
                  <a:pt x="6362" y="343"/>
                  <a:pt x="6328" y="379"/>
                  <a:pt x="6328" y="465"/>
                </a:cubicBezTo>
                <a:cubicBezTo>
                  <a:pt x="6328" y="518"/>
                  <a:pt x="6348" y="532"/>
                  <a:pt x="6414" y="524"/>
                </a:cubicBezTo>
                <a:cubicBezTo>
                  <a:pt x="6493" y="516"/>
                  <a:pt x="6495" y="523"/>
                  <a:pt x="6509" y="667"/>
                </a:cubicBezTo>
                <a:cubicBezTo>
                  <a:pt x="6526" y="830"/>
                  <a:pt x="6506" y="861"/>
                  <a:pt x="6405" y="880"/>
                </a:cubicBezTo>
                <a:cubicBezTo>
                  <a:pt x="6362" y="888"/>
                  <a:pt x="6342" y="919"/>
                  <a:pt x="6336" y="975"/>
                </a:cubicBezTo>
                <a:cubicBezTo>
                  <a:pt x="6326" y="1075"/>
                  <a:pt x="6376" y="1162"/>
                  <a:pt x="6431" y="1141"/>
                </a:cubicBezTo>
                <a:cubicBezTo>
                  <a:pt x="6485" y="1120"/>
                  <a:pt x="6654" y="1205"/>
                  <a:pt x="6647" y="1248"/>
                </a:cubicBezTo>
                <a:cubicBezTo>
                  <a:pt x="6642" y="1279"/>
                  <a:pt x="6481" y="1348"/>
                  <a:pt x="6328" y="1390"/>
                </a:cubicBezTo>
                <a:cubicBezTo>
                  <a:pt x="6217" y="1421"/>
                  <a:pt x="6166" y="1524"/>
                  <a:pt x="6164" y="1734"/>
                </a:cubicBezTo>
                <a:cubicBezTo>
                  <a:pt x="6163" y="1836"/>
                  <a:pt x="6148" y="1951"/>
                  <a:pt x="6129" y="1983"/>
                </a:cubicBezTo>
                <a:cubicBezTo>
                  <a:pt x="6103" y="2027"/>
                  <a:pt x="6093" y="2216"/>
                  <a:pt x="6095" y="2836"/>
                </a:cubicBezTo>
                <a:cubicBezTo>
                  <a:pt x="6097" y="3599"/>
                  <a:pt x="6103" y="3638"/>
                  <a:pt x="6155" y="3714"/>
                </a:cubicBezTo>
                <a:cubicBezTo>
                  <a:pt x="6195" y="3772"/>
                  <a:pt x="6201" y="3799"/>
                  <a:pt x="6181" y="3832"/>
                </a:cubicBezTo>
                <a:cubicBezTo>
                  <a:pt x="6166" y="3857"/>
                  <a:pt x="6153" y="3964"/>
                  <a:pt x="6155" y="4069"/>
                </a:cubicBezTo>
                <a:cubicBezTo>
                  <a:pt x="6159" y="4237"/>
                  <a:pt x="6154" y="4275"/>
                  <a:pt x="6086" y="4377"/>
                </a:cubicBezTo>
                <a:lnTo>
                  <a:pt x="6008" y="4496"/>
                </a:lnTo>
                <a:lnTo>
                  <a:pt x="6008" y="6369"/>
                </a:lnTo>
                <a:lnTo>
                  <a:pt x="6008" y="8242"/>
                </a:lnTo>
                <a:lnTo>
                  <a:pt x="6069" y="8325"/>
                </a:lnTo>
                <a:cubicBezTo>
                  <a:pt x="6127" y="8410"/>
                  <a:pt x="6126" y="8431"/>
                  <a:pt x="6086" y="8491"/>
                </a:cubicBezTo>
                <a:cubicBezTo>
                  <a:pt x="6049" y="8548"/>
                  <a:pt x="6052" y="8661"/>
                  <a:pt x="6052" y="9546"/>
                </a:cubicBezTo>
                <a:cubicBezTo>
                  <a:pt x="6052" y="10628"/>
                  <a:pt x="6047" y="10615"/>
                  <a:pt x="6190" y="10637"/>
                </a:cubicBezTo>
                <a:cubicBezTo>
                  <a:pt x="6288" y="10652"/>
                  <a:pt x="6280" y="10706"/>
                  <a:pt x="6172" y="10744"/>
                </a:cubicBezTo>
                <a:cubicBezTo>
                  <a:pt x="6012" y="10800"/>
                  <a:pt x="6014" y="10766"/>
                  <a:pt x="6034" y="11858"/>
                </a:cubicBezTo>
                <a:cubicBezTo>
                  <a:pt x="6053" y="12847"/>
                  <a:pt x="6056" y="12848"/>
                  <a:pt x="6121" y="12984"/>
                </a:cubicBezTo>
                <a:lnTo>
                  <a:pt x="6181" y="13127"/>
                </a:lnTo>
                <a:lnTo>
                  <a:pt x="6509" y="13127"/>
                </a:lnTo>
                <a:cubicBezTo>
                  <a:pt x="6861" y="13127"/>
                  <a:pt x="6897" y="13139"/>
                  <a:pt x="6837" y="13293"/>
                </a:cubicBezTo>
                <a:cubicBezTo>
                  <a:pt x="6810" y="13362"/>
                  <a:pt x="6788" y="13364"/>
                  <a:pt x="6345" y="13364"/>
                </a:cubicBezTo>
                <a:cubicBezTo>
                  <a:pt x="5903" y="13364"/>
                  <a:pt x="5884" y="13373"/>
                  <a:pt x="5827" y="13447"/>
                </a:cubicBezTo>
                <a:cubicBezTo>
                  <a:pt x="5773" y="13517"/>
                  <a:pt x="5742" y="13527"/>
                  <a:pt x="5516" y="13518"/>
                </a:cubicBezTo>
                <a:cubicBezTo>
                  <a:pt x="5212" y="13506"/>
                  <a:pt x="5171" y="13461"/>
                  <a:pt x="5145" y="13174"/>
                </a:cubicBezTo>
                <a:cubicBezTo>
                  <a:pt x="5136" y="13070"/>
                  <a:pt x="5115" y="12972"/>
                  <a:pt x="5102" y="12961"/>
                </a:cubicBezTo>
                <a:cubicBezTo>
                  <a:pt x="5089" y="12950"/>
                  <a:pt x="5076" y="12863"/>
                  <a:pt x="5076" y="12771"/>
                </a:cubicBezTo>
                <a:cubicBezTo>
                  <a:pt x="5076" y="12530"/>
                  <a:pt x="4935" y="12170"/>
                  <a:pt x="4826" y="12131"/>
                </a:cubicBezTo>
                <a:cubicBezTo>
                  <a:pt x="4783" y="12115"/>
                  <a:pt x="4739" y="12090"/>
                  <a:pt x="4731" y="12071"/>
                </a:cubicBezTo>
                <a:cubicBezTo>
                  <a:pt x="4709" y="12024"/>
                  <a:pt x="2456" y="12024"/>
                  <a:pt x="2435" y="12071"/>
                </a:cubicBezTo>
                <a:cubicBezTo>
                  <a:pt x="2426" y="12091"/>
                  <a:pt x="2391" y="12107"/>
                  <a:pt x="2357" y="12107"/>
                </a:cubicBezTo>
                <a:cubicBezTo>
                  <a:pt x="2236" y="12107"/>
                  <a:pt x="2007" y="12777"/>
                  <a:pt x="2089" y="12889"/>
                </a:cubicBezTo>
                <a:cubicBezTo>
                  <a:pt x="2106" y="12912"/>
                  <a:pt x="2106" y="12934"/>
                  <a:pt x="2089" y="12961"/>
                </a:cubicBezTo>
                <a:cubicBezTo>
                  <a:pt x="2076" y="12983"/>
                  <a:pt x="2052" y="13095"/>
                  <a:pt x="2038" y="13198"/>
                </a:cubicBezTo>
                <a:cubicBezTo>
                  <a:pt x="2005" y="13435"/>
                  <a:pt x="1961" y="13500"/>
                  <a:pt x="1813" y="13530"/>
                </a:cubicBezTo>
                <a:cubicBezTo>
                  <a:pt x="1550" y="13582"/>
                  <a:pt x="1384" y="13677"/>
                  <a:pt x="1226" y="13873"/>
                </a:cubicBezTo>
                <a:cubicBezTo>
                  <a:pt x="1055" y="14087"/>
                  <a:pt x="972" y="14284"/>
                  <a:pt x="881" y="14668"/>
                </a:cubicBezTo>
                <a:cubicBezTo>
                  <a:pt x="686" y="15490"/>
                  <a:pt x="634" y="15985"/>
                  <a:pt x="613" y="17086"/>
                </a:cubicBezTo>
                <a:lnTo>
                  <a:pt x="596" y="17916"/>
                </a:lnTo>
                <a:lnTo>
                  <a:pt x="415" y="17928"/>
                </a:lnTo>
                <a:cubicBezTo>
                  <a:pt x="316" y="17938"/>
                  <a:pt x="224" y="17961"/>
                  <a:pt x="208" y="17975"/>
                </a:cubicBezTo>
                <a:cubicBezTo>
                  <a:pt x="158" y="18019"/>
                  <a:pt x="-14" y="18382"/>
                  <a:pt x="0" y="18414"/>
                </a:cubicBezTo>
                <a:cubicBezTo>
                  <a:pt x="8" y="18430"/>
                  <a:pt x="27" y="18537"/>
                  <a:pt x="35" y="18651"/>
                </a:cubicBezTo>
                <a:cubicBezTo>
                  <a:pt x="85" y="19337"/>
                  <a:pt x="326" y="20440"/>
                  <a:pt x="510" y="20832"/>
                </a:cubicBezTo>
                <a:cubicBezTo>
                  <a:pt x="612" y="21050"/>
                  <a:pt x="703" y="21091"/>
                  <a:pt x="1028" y="21070"/>
                </a:cubicBezTo>
                <a:cubicBezTo>
                  <a:pt x="1296" y="21052"/>
                  <a:pt x="1309" y="21058"/>
                  <a:pt x="1364" y="20963"/>
                </a:cubicBezTo>
                <a:lnTo>
                  <a:pt x="1416" y="20856"/>
                </a:lnTo>
                <a:lnTo>
                  <a:pt x="1554" y="20951"/>
                </a:lnTo>
                <a:cubicBezTo>
                  <a:pt x="1629" y="21002"/>
                  <a:pt x="1764" y="21057"/>
                  <a:pt x="1848" y="21070"/>
                </a:cubicBezTo>
                <a:cubicBezTo>
                  <a:pt x="1931" y="21082"/>
                  <a:pt x="2010" y="21107"/>
                  <a:pt x="2029" y="21129"/>
                </a:cubicBezTo>
                <a:cubicBezTo>
                  <a:pt x="2076" y="21182"/>
                  <a:pt x="15586" y="21135"/>
                  <a:pt x="15659" y="21081"/>
                </a:cubicBezTo>
                <a:cubicBezTo>
                  <a:pt x="15690" y="21059"/>
                  <a:pt x="15978" y="21044"/>
                  <a:pt x="16427" y="21046"/>
                </a:cubicBezTo>
                <a:cubicBezTo>
                  <a:pt x="17116" y="21048"/>
                  <a:pt x="17147" y="21049"/>
                  <a:pt x="17187" y="21117"/>
                </a:cubicBezTo>
                <a:cubicBezTo>
                  <a:pt x="17239" y="21203"/>
                  <a:pt x="17391" y="21218"/>
                  <a:pt x="17498" y="21141"/>
                </a:cubicBezTo>
                <a:cubicBezTo>
                  <a:pt x="17604" y="21064"/>
                  <a:pt x="17735" y="21067"/>
                  <a:pt x="17774" y="21153"/>
                </a:cubicBezTo>
                <a:cubicBezTo>
                  <a:pt x="17801" y="21212"/>
                  <a:pt x="17836" y="21224"/>
                  <a:pt x="17999" y="21224"/>
                </a:cubicBezTo>
                <a:cubicBezTo>
                  <a:pt x="18144" y="21224"/>
                  <a:pt x="18232" y="21248"/>
                  <a:pt x="18361" y="21319"/>
                </a:cubicBezTo>
                <a:cubicBezTo>
                  <a:pt x="18453" y="21369"/>
                  <a:pt x="18620" y="21433"/>
                  <a:pt x="18732" y="21461"/>
                </a:cubicBezTo>
                <a:cubicBezTo>
                  <a:pt x="18845" y="21489"/>
                  <a:pt x="18953" y="21527"/>
                  <a:pt x="18974" y="21544"/>
                </a:cubicBezTo>
                <a:cubicBezTo>
                  <a:pt x="19042" y="21597"/>
                  <a:pt x="19231" y="21576"/>
                  <a:pt x="19328" y="21508"/>
                </a:cubicBezTo>
                <a:cubicBezTo>
                  <a:pt x="19380" y="21472"/>
                  <a:pt x="19523" y="21396"/>
                  <a:pt x="19647" y="21342"/>
                </a:cubicBezTo>
                <a:cubicBezTo>
                  <a:pt x="20327" y="21047"/>
                  <a:pt x="20864" y="20240"/>
                  <a:pt x="21011" y="19279"/>
                </a:cubicBezTo>
                <a:cubicBezTo>
                  <a:pt x="21032" y="19144"/>
                  <a:pt x="21051" y="19023"/>
                  <a:pt x="21063" y="19007"/>
                </a:cubicBezTo>
                <a:cubicBezTo>
                  <a:pt x="21075" y="18990"/>
                  <a:pt x="21143" y="18965"/>
                  <a:pt x="21210" y="18947"/>
                </a:cubicBezTo>
                <a:cubicBezTo>
                  <a:pt x="21443" y="18888"/>
                  <a:pt x="21514" y="18753"/>
                  <a:pt x="21555" y="18319"/>
                </a:cubicBezTo>
                <a:cubicBezTo>
                  <a:pt x="21586" y="17993"/>
                  <a:pt x="21580" y="16726"/>
                  <a:pt x="21546" y="16422"/>
                </a:cubicBezTo>
                <a:cubicBezTo>
                  <a:pt x="21500" y="16003"/>
                  <a:pt x="21399" y="15830"/>
                  <a:pt x="21192" y="15830"/>
                </a:cubicBezTo>
                <a:cubicBezTo>
                  <a:pt x="21139" y="15829"/>
                  <a:pt x="21087" y="15807"/>
                  <a:pt x="21080" y="15782"/>
                </a:cubicBezTo>
                <a:cubicBezTo>
                  <a:pt x="21074" y="15758"/>
                  <a:pt x="21060" y="15486"/>
                  <a:pt x="21054" y="15178"/>
                </a:cubicBezTo>
                <a:cubicBezTo>
                  <a:pt x="21041" y="14404"/>
                  <a:pt x="20986" y="14037"/>
                  <a:pt x="20761" y="13387"/>
                </a:cubicBezTo>
                <a:cubicBezTo>
                  <a:pt x="20541" y="12752"/>
                  <a:pt x="20004" y="12215"/>
                  <a:pt x="19414" y="12048"/>
                </a:cubicBezTo>
                <a:cubicBezTo>
                  <a:pt x="19128" y="11966"/>
                  <a:pt x="18695" y="11979"/>
                  <a:pt x="18430" y="12071"/>
                </a:cubicBezTo>
                <a:cubicBezTo>
                  <a:pt x="17986" y="12227"/>
                  <a:pt x="17575" y="12579"/>
                  <a:pt x="17334" y="13008"/>
                </a:cubicBezTo>
                <a:cubicBezTo>
                  <a:pt x="17079" y="13461"/>
                  <a:pt x="17061" y="13470"/>
                  <a:pt x="16522" y="13470"/>
                </a:cubicBezTo>
                <a:cubicBezTo>
                  <a:pt x="16182" y="13471"/>
                  <a:pt x="16142" y="13463"/>
                  <a:pt x="16099" y="13399"/>
                </a:cubicBezTo>
                <a:cubicBezTo>
                  <a:pt x="16074" y="13361"/>
                  <a:pt x="16027" y="13328"/>
                  <a:pt x="15996" y="13328"/>
                </a:cubicBezTo>
                <a:cubicBezTo>
                  <a:pt x="15915" y="13328"/>
                  <a:pt x="15884" y="13267"/>
                  <a:pt x="15875" y="13067"/>
                </a:cubicBezTo>
                <a:lnTo>
                  <a:pt x="15866" y="12889"/>
                </a:lnTo>
                <a:lnTo>
                  <a:pt x="15737" y="12878"/>
                </a:lnTo>
                <a:cubicBezTo>
                  <a:pt x="15507" y="12839"/>
                  <a:pt x="15521" y="12929"/>
                  <a:pt x="15521" y="11811"/>
                </a:cubicBezTo>
                <a:cubicBezTo>
                  <a:pt x="15521" y="10734"/>
                  <a:pt x="15526" y="10754"/>
                  <a:pt x="15383" y="10732"/>
                </a:cubicBezTo>
                <a:cubicBezTo>
                  <a:pt x="15336" y="10725"/>
                  <a:pt x="15305" y="10705"/>
                  <a:pt x="15305" y="10673"/>
                </a:cubicBezTo>
                <a:cubicBezTo>
                  <a:pt x="15305" y="10640"/>
                  <a:pt x="15336" y="10609"/>
                  <a:pt x="15383" y="10601"/>
                </a:cubicBezTo>
                <a:cubicBezTo>
                  <a:pt x="15527" y="10579"/>
                  <a:pt x="15523" y="10596"/>
                  <a:pt x="15521" y="9523"/>
                </a:cubicBezTo>
                <a:cubicBezTo>
                  <a:pt x="15519" y="8591"/>
                  <a:pt x="15516" y="8537"/>
                  <a:pt x="15469" y="8479"/>
                </a:cubicBezTo>
                <a:cubicBezTo>
                  <a:pt x="15421" y="8419"/>
                  <a:pt x="15429" y="8409"/>
                  <a:pt x="15495" y="8302"/>
                </a:cubicBezTo>
                <a:lnTo>
                  <a:pt x="15556" y="8195"/>
                </a:lnTo>
                <a:lnTo>
                  <a:pt x="15538" y="6334"/>
                </a:lnTo>
                <a:lnTo>
                  <a:pt x="15521" y="4472"/>
                </a:lnTo>
                <a:lnTo>
                  <a:pt x="15443" y="4366"/>
                </a:lnTo>
                <a:cubicBezTo>
                  <a:pt x="15377" y="4271"/>
                  <a:pt x="15374" y="4231"/>
                  <a:pt x="15374" y="4045"/>
                </a:cubicBezTo>
                <a:cubicBezTo>
                  <a:pt x="15374" y="3930"/>
                  <a:pt x="15363" y="3828"/>
                  <a:pt x="15348" y="3808"/>
                </a:cubicBezTo>
                <a:cubicBezTo>
                  <a:pt x="15331" y="3784"/>
                  <a:pt x="15340" y="3746"/>
                  <a:pt x="15383" y="3690"/>
                </a:cubicBezTo>
                <a:lnTo>
                  <a:pt x="15452" y="3607"/>
                </a:lnTo>
                <a:lnTo>
                  <a:pt x="15452" y="2801"/>
                </a:lnTo>
                <a:cubicBezTo>
                  <a:pt x="15452" y="2136"/>
                  <a:pt x="15441" y="2007"/>
                  <a:pt x="15409" y="1971"/>
                </a:cubicBezTo>
                <a:cubicBezTo>
                  <a:pt x="15383" y="1941"/>
                  <a:pt x="15374" y="1859"/>
                  <a:pt x="15374" y="1722"/>
                </a:cubicBezTo>
                <a:cubicBezTo>
                  <a:pt x="15374" y="1478"/>
                  <a:pt x="15361" y="1463"/>
                  <a:pt x="15098" y="1343"/>
                </a:cubicBezTo>
                <a:cubicBezTo>
                  <a:pt x="14990" y="1293"/>
                  <a:pt x="14900" y="1230"/>
                  <a:pt x="14900" y="1212"/>
                </a:cubicBezTo>
                <a:cubicBezTo>
                  <a:pt x="14900" y="1182"/>
                  <a:pt x="14928" y="1167"/>
                  <a:pt x="15124" y="1105"/>
                </a:cubicBezTo>
                <a:cubicBezTo>
                  <a:pt x="15183" y="1087"/>
                  <a:pt x="15191" y="1075"/>
                  <a:pt x="15184" y="999"/>
                </a:cubicBezTo>
                <a:cubicBezTo>
                  <a:pt x="15178" y="929"/>
                  <a:pt x="15157" y="888"/>
                  <a:pt x="15089" y="856"/>
                </a:cubicBezTo>
                <a:cubicBezTo>
                  <a:pt x="15011" y="820"/>
                  <a:pt x="15000" y="811"/>
                  <a:pt x="15003" y="714"/>
                </a:cubicBezTo>
                <a:cubicBezTo>
                  <a:pt x="15010" y="527"/>
                  <a:pt x="15033" y="478"/>
                  <a:pt x="15115" y="501"/>
                </a:cubicBezTo>
                <a:cubicBezTo>
                  <a:pt x="15185" y="520"/>
                  <a:pt x="15184" y="519"/>
                  <a:pt x="15167" y="430"/>
                </a:cubicBezTo>
                <a:cubicBezTo>
                  <a:pt x="15153" y="354"/>
                  <a:pt x="15123" y="327"/>
                  <a:pt x="15012" y="276"/>
                </a:cubicBezTo>
                <a:cubicBezTo>
                  <a:pt x="14776" y="167"/>
                  <a:pt x="14257" y="88"/>
                  <a:pt x="13139" y="15"/>
                </a:cubicBezTo>
                <a:cubicBezTo>
                  <a:pt x="12869" y="-3"/>
                  <a:pt x="11786" y="-1"/>
                  <a:pt x="10696" y="3"/>
                </a:cubicBezTo>
                <a:close/>
                <a:moveTo>
                  <a:pt x="10281" y="1840"/>
                </a:moveTo>
                <a:cubicBezTo>
                  <a:pt x="10288" y="1835"/>
                  <a:pt x="10300" y="1838"/>
                  <a:pt x="10307" y="1840"/>
                </a:cubicBezTo>
                <a:cubicBezTo>
                  <a:pt x="10314" y="1843"/>
                  <a:pt x="10320" y="1855"/>
                  <a:pt x="10325" y="1864"/>
                </a:cubicBezTo>
                <a:cubicBezTo>
                  <a:pt x="10333" y="1882"/>
                  <a:pt x="10329" y="1900"/>
                  <a:pt x="10316" y="1912"/>
                </a:cubicBezTo>
                <a:cubicBezTo>
                  <a:pt x="10303" y="1923"/>
                  <a:pt x="10281" y="1918"/>
                  <a:pt x="10273" y="1900"/>
                </a:cubicBezTo>
                <a:cubicBezTo>
                  <a:pt x="10264" y="1881"/>
                  <a:pt x="10268" y="1852"/>
                  <a:pt x="10281" y="1840"/>
                </a:cubicBezTo>
                <a:close/>
              </a:path>
            </a:pathLst>
          </a:custGeom>
          <a:ln w="12700">
            <a:miter lim="400000"/>
          </a:ln>
          <a:effectLst>
            <a:outerShdw sx="100000" sy="100000" kx="0" ky="0" algn="b" rotWithShape="0" blurRad="63500" dist="139700" dir="2700000">
              <a:srgbClr val="44505D">
                <a:alpha val="78000"/>
              </a:srgbClr>
            </a:outerShdw>
          </a:effectLst>
        </p:spPr>
      </p:pic>
      <p:sp>
        <p:nvSpPr>
          <p:cNvPr id="374" name="IMN117"/>
          <p:cNvSpPr/>
          <p:nvPr/>
        </p:nvSpPr>
        <p:spPr>
          <a:xfrm>
            <a:off x="3728189" y="2973833"/>
            <a:ext cx="1030537"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IMN117</a:t>
            </a:r>
          </a:p>
        </p:txBody>
      </p:sp>
      <p:sp>
        <p:nvSpPr>
          <p:cNvPr id="375" name="IMN259"/>
          <p:cNvSpPr/>
          <p:nvPr/>
        </p:nvSpPr>
        <p:spPr>
          <a:xfrm>
            <a:off x="3550921" y="5699850"/>
            <a:ext cx="103996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IMN259</a:t>
            </a:r>
          </a:p>
        </p:txBody>
      </p:sp>
      <p:sp>
        <p:nvSpPr>
          <p:cNvPr id="376" name="IMN269"/>
          <p:cNvSpPr/>
          <p:nvPr/>
        </p:nvSpPr>
        <p:spPr>
          <a:xfrm>
            <a:off x="3257363" y="6986029"/>
            <a:ext cx="103996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IMN269</a:t>
            </a:r>
          </a:p>
        </p:txBody>
      </p:sp>
      <p:sp>
        <p:nvSpPr>
          <p:cNvPr id="377" name="IMN359"/>
          <p:cNvSpPr/>
          <p:nvPr/>
        </p:nvSpPr>
        <p:spPr>
          <a:xfrm>
            <a:off x="3101570" y="4849490"/>
            <a:ext cx="11684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IMN359</a:t>
            </a:r>
          </a:p>
        </p:txBody>
      </p:sp>
      <p:sp>
        <p:nvSpPr>
          <p:cNvPr id="378" name="IMN601"/>
          <p:cNvSpPr/>
          <p:nvPr/>
        </p:nvSpPr>
        <p:spPr>
          <a:xfrm>
            <a:off x="11656102" y="6520495"/>
            <a:ext cx="103996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IMN601</a:t>
            </a:r>
          </a:p>
        </p:txBody>
      </p:sp>
      <p:pic>
        <p:nvPicPr>
          <p:cNvPr id="379"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80" name="accolade 2"/>
          <p:cNvSpPr/>
          <p:nvPr/>
        </p:nvSpPr>
        <p:spPr>
          <a:xfrm>
            <a:off x="4415390" y="6266979"/>
            <a:ext cx="310343" cy="2305522"/>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81" name="accolade 2"/>
          <p:cNvSpPr/>
          <p:nvPr/>
        </p:nvSpPr>
        <p:spPr>
          <a:xfrm>
            <a:off x="4725732" y="4920307"/>
            <a:ext cx="295876" cy="2198043"/>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82" name="Shape"/>
          <p:cNvSpPr/>
          <p:nvPr/>
        </p:nvSpPr>
        <p:spPr>
          <a:xfrm>
            <a:off x="4297324" y="4965700"/>
            <a:ext cx="293559" cy="609601"/>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83" name="Shape"/>
          <p:cNvSpPr/>
          <p:nvPr/>
        </p:nvSpPr>
        <p:spPr>
          <a:xfrm>
            <a:off x="4923825" y="2158314"/>
            <a:ext cx="295875" cy="2439772"/>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21585" y="0"/>
                </a:moveTo>
                <a:cubicBezTo>
                  <a:pt x="21587" y="199"/>
                  <a:pt x="21591" y="-46"/>
                  <a:pt x="21593" y="152"/>
                </a:cubicBezTo>
                <a:cubicBezTo>
                  <a:pt x="18318" y="111"/>
                  <a:pt x="15466" y="748"/>
                  <a:pt x="13691" y="1896"/>
                </a:cubicBezTo>
                <a:cubicBezTo>
                  <a:pt x="13267" y="2169"/>
                  <a:pt x="12941" y="3724"/>
                  <a:pt x="13034" y="4450"/>
                </a:cubicBezTo>
                <a:cubicBezTo>
                  <a:pt x="13210" y="5827"/>
                  <a:pt x="13621" y="7247"/>
                  <a:pt x="12281" y="8516"/>
                </a:cubicBezTo>
                <a:cubicBezTo>
                  <a:pt x="11833" y="8940"/>
                  <a:pt x="11251" y="9309"/>
                  <a:pt x="10427" y="9584"/>
                </a:cubicBezTo>
                <a:cubicBezTo>
                  <a:pt x="9536" y="9882"/>
                  <a:pt x="8420" y="10045"/>
                  <a:pt x="7289" y="10199"/>
                </a:cubicBezTo>
                <a:cubicBezTo>
                  <a:pt x="5339" y="10463"/>
                  <a:pt x="3349" y="10729"/>
                  <a:pt x="1315" y="10812"/>
                </a:cubicBezTo>
                <a:cubicBezTo>
                  <a:pt x="3323" y="10913"/>
                  <a:pt x="5300" y="11066"/>
                  <a:pt x="7224" y="11329"/>
                </a:cubicBezTo>
                <a:cubicBezTo>
                  <a:pt x="8350" y="11482"/>
                  <a:pt x="9448" y="11657"/>
                  <a:pt x="10361" y="11943"/>
                </a:cubicBezTo>
                <a:cubicBezTo>
                  <a:pt x="11341" y="12249"/>
                  <a:pt x="12071" y="12667"/>
                  <a:pt x="12519" y="13162"/>
                </a:cubicBezTo>
                <a:cubicBezTo>
                  <a:pt x="13401" y="14134"/>
                  <a:pt x="12997" y="15196"/>
                  <a:pt x="13057" y="16229"/>
                </a:cubicBezTo>
                <a:cubicBezTo>
                  <a:pt x="13117" y="17257"/>
                  <a:pt x="13035" y="19106"/>
                  <a:pt x="13760" y="19715"/>
                </a:cubicBezTo>
                <a:cubicBezTo>
                  <a:pt x="15122" y="20860"/>
                  <a:pt x="18414" y="21271"/>
                  <a:pt x="21528" y="21420"/>
                </a:cubicBezTo>
                <a:cubicBezTo>
                  <a:pt x="21527" y="21520"/>
                  <a:pt x="21521" y="21428"/>
                  <a:pt x="21520" y="21527"/>
                </a:cubicBezTo>
                <a:cubicBezTo>
                  <a:pt x="16892" y="21511"/>
                  <a:pt x="11873" y="21294"/>
                  <a:pt x="9505" y="19699"/>
                </a:cubicBezTo>
                <a:cubicBezTo>
                  <a:pt x="7841" y="18578"/>
                  <a:pt x="8340" y="17199"/>
                  <a:pt x="8311" y="15892"/>
                </a:cubicBezTo>
                <a:cubicBezTo>
                  <a:pt x="8284" y="14666"/>
                  <a:pt x="8815" y="13337"/>
                  <a:pt x="6902" y="12391"/>
                </a:cubicBezTo>
                <a:cubicBezTo>
                  <a:pt x="5235" y="11567"/>
                  <a:pt x="2512" y="11210"/>
                  <a:pt x="2" y="10945"/>
                </a:cubicBezTo>
                <a:cubicBezTo>
                  <a:pt x="-7" y="10904"/>
                  <a:pt x="21" y="10762"/>
                  <a:pt x="50" y="10631"/>
                </a:cubicBezTo>
                <a:cubicBezTo>
                  <a:pt x="2367" y="10510"/>
                  <a:pt x="4721" y="10028"/>
                  <a:pt x="6360" y="9342"/>
                </a:cubicBezTo>
                <a:cubicBezTo>
                  <a:pt x="8773" y="8333"/>
                  <a:pt x="8599" y="6796"/>
                  <a:pt x="8384" y="5374"/>
                </a:cubicBezTo>
                <a:cubicBezTo>
                  <a:pt x="8143" y="3778"/>
                  <a:pt x="8205" y="2060"/>
                  <a:pt x="11022" y="982"/>
                </a:cubicBezTo>
                <a:cubicBezTo>
                  <a:pt x="13775" y="-73"/>
                  <a:pt x="17826" y="13"/>
                  <a:pt x="21585"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384" name="Shape"/>
          <p:cNvSpPr/>
          <p:nvPr/>
        </p:nvSpPr>
        <p:spPr>
          <a:xfrm>
            <a:off x="11134655" y="5613400"/>
            <a:ext cx="386598" cy="2247900"/>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8" y="0"/>
                </a:moveTo>
                <a:cubicBezTo>
                  <a:pt x="6" y="199"/>
                  <a:pt x="2" y="-46"/>
                  <a:pt x="0" y="152"/>
                </a:cubicBezTo>
                <a:cubicBezTo>
                  <a:pt x="3275" y="111"/>
                  <a:pt x="6127" y="748"/>
                  <a:pt x="7902" y="1896"/>
                </a:cubicBezTo>
                <a:cubicBezTo>
                  <a:pt x="8326" y="2169"/>
                  <a:pt x="8652" y="3724"/>
                  <a:pt x="8559" y="4450"/>
                </a:cubicBezTo>
                <a:cubicBezTo>
                  <a:pt x="8383" y="5827"/>
                  <a:pt x="7972" y="7247"/>
                  <a:pt x="9312" y="8516"/>
                </a:cubicBezTo>
                <a:cubicBezTo>
                  <a:pt x="9760" y="8940"/>
                  <a:pt x="10342" y="9309"/>
                  <a:pt x="11166" y="9584"/>
                </a:cubicBezTo>
                <a:cubicBezTo>
                  <a:pt x="12057" y="9882"/>
                  <a:pt x="13173" y="10045"/>
                  <a:pt x="14304" y="10199"/>
                </a:cubicBezTo>
                <a:cubicBezTo>
                  <a:pt x="16254" y="10463"/>
                  <a:pt x="18244" y="10729"/>
                  <a:pt x="20278" y="10812"/>
                </a:cubicBezTo>
                <a:cubicBezTo>
                  <a:pt x="18270" y="10913"/>
                  <a:pt x="16293" y="11066"/>
                  <a:pt x="14369" y="11329"/>
                </a:cubicBezTo>
                <a:cubicBezTo>
                  <a:pt x="13243" y="11482"/>
                  <a:pt x="12145" y="11657"/>
                  <a:pt x="11232" y="11943"/>
                </a:cubicBezTo>
                <a:cubicBezTo>
                  <a:pt x="10252" y="12249"/>
                  <a:pt x="9522" y="12667"/>
                  <a:pt x="9074" y="13162"/>
                </a:cubicBezTo>
                <a:cubicBezTo>
                  <a:pt x="8192" y="14134"/>
                  <a:pt x="8596" y="15196"/>
                  <a:pt x="8536" y="16229"/>
                </a:cubicBezTo>
                <a:cubicBezTo>
                  <a:pt x="8476" y="17257"/>
                  <a:pt x="8558" y="19106"/>
                  <a:pt x="7833" y="19715"/>
                </a:cubicBezTo>
                <a:cubicBezTo>
                  <a:pt x="6471" y="20860"/>
                  <a:pt x="3179" y="21271"/>
                  <a:pt x="65" y="21420"/>
                </a:cubicBezTo>
                <a:cubicBezTo>
                  <a:pt x="66" y="21520"/>
                  <a:pt x="72" y="21428"/>
                  <a:pt x="73" y="21527"/>
                </a:cubicBezTo>
                <a:cubicBezTo>
                  <a:pt x="4701" y="21511"/>
                  <a:pt x="9720" y="21294"/>
                  <a:pt x="12088" y="19699"/>
                </a:cubicBezTo>
                <a:cubicBezTo>
                  <a:pt x="13752" y="18578"/>
                  <a:pt x="13253" y="17199"/>
                  <a:pt x="13282" y="15892"/>
                </a:cubicBezTo>
                <a:cubicBezTo>
                  <a:pt x="13309" y="14666"/>
                  <a:pt x="12778" y="13337"/>
                  <a:pt x="14691" y="12391"/>
                </a:cubicBezTo>
                <a:cubicBezTo>
                  <a:pt x="16358" y="11567"/>
                  <a:pt x="19081" y="11210"/>
                  <a:pt x="21591" y="10945"/>
                </a:cubicBezTo>
                <a:cubicBezTo>
                  <a:pt x="21600" y="10904"/>
                  <a:pt x="21572" y="10762"/>
                  <a:pt x="21543" y="10631"/>
                </a:cubicBezTo>
                <a:cubicBezTo>
                  <a:pt x="19226" y="10510"/>
                  <a:pt x="16872" y="10028"/>
                  <a:pt x="15233" y="9342"/>
                </a:cubicBezTo>
                <a:cubicBezTo>
                  <a:pt x="12820" y="8333"/>
                  <a:pt x="12994" y="6796"/>
                  <a:pt x="13209" y="5374"/>
                </a:cubicBezTo>
                <a:cubicBezTo>
                  <a:pt x="13450" y="3778"/>
                  <a:pt x="13388" y="2060"/>
                  <a:pt x="10571" y="982"/>
                </a:cubicBezTo>
                <a:cubicBezTo>
                  <a:pt x="7818" y="-73"/>
                  <a:pt x="3767" y="13"/>
                  <a:pt x="8"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1" presetID="22" grpId="3" fill="hold">
                                  <p:stCondLst>
                                    <p:cond delay="0"/>
                                  </p:stCondLst>
                                  <p:iterate type="el" backwards="0">
                                    <p:tmAbs val="0"/>
                                  </p:iterate>
                                  <p:childTnLst>
                                    <p:set>
                                      <p:cBhvr>
                                        <p:cTn id="13" fill="hold"/>
                                        <p:tgtEl>
                                          <p:spTgt spid="358"/>
                                        </p:tgtEl>
                                        <p:attrNameLst>
                                          <p:attrName>style.visibility</p:attrName>
                                        </p:attrNameLst>
                                      </p:cBhvr>
                                      <p:to>
                                        <p:strVal val="visible"/>
                                      </p:to>
                                    </p:set>
                                    <p:animEffect filter="wipe(up)" transition="in">
                                      <p:cBhvr>
                                        <p:cTn id="14" dur="500"/>
                                        <p:tgtEl>
                                          <p:spTgt spid="358"/>
                                        </p:tgtEl>
                                      </p:cBhvr>
                                    </p:animEffect>
                                  </p:childTnLst>
                                </p:cTn>
                              </p:par>
                            </p:childTnLst>
                          </p:cTn>
                        </p:par>
                        <p:par>
                          <p:cTn id="15" fill="hold">
                            <p:stCondLst>
                              <p:cond delay="500"/>
                            </p:stCondLst>
                            <p:childTnLst>
                              <p:par>
                                <p:cTn id="16" presetClass="entr" nodeType="afterEffect" presetSubtype="0" presetID="1" grpId="4" fill="hold">
                                  <p:stCondLst>
                                    <p:cond delay="0"/>
                                  </p:stCondLst>
                                  <p:iterate type="el" backwards="0">
                                    <p:tmAbs val="0"/>
                                  </p:iterate>
                                  <p:childTnLst>
                                    <p:set>
                                      <p:cBhvr>
                                        <p:cTn id="17" fill="hold"/>
                                        <p:tgtEl>
                                          <p:spTgt spid="36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5" fill="hold">
                                  <p:stCondLst>
                                    <p:cond delay="0"/>
                                  </p:stCondLst>
                                  <p:iterate type="el" backwards="0">
                                    <p:tmAbs val="0"/>
                                  </p:iterate>
                                  <p:childTnLst>
                                    <p:set>
                                      <p:cBhvr>
                                        <p:cTn id="21" fill="hold"/>
                                        <p:tgtEl>
                                          <p:spTgt spid="361"/>
                                        </p:tgtEl>
                                        <p:attrNameLst>
                                          <p:attrName>style.visibility</p:attrName>
                                        </p:attrNameLst>
                                      </p:cBhvr>
                                      <p:to>
                                        <p:strVal val="visible"/>
                                      </p:to>
                                    </p:set>
                                    <p:animEffect filter="wipe(up)" transition="in">
                                      <p:cBhvr>
                                        <p:cTn id="22" dur="500"/>
                                        <p:tgtEl>
                                          <p:spTgt spid="361"/>
                                        </p:tgtEl>
                                      </p:cBhvr>
                                    </p:animEffect>
                                  </p:childTnLst>
                                </p:cTn>
                              </p:par>
                            </p:childTnLst>
                          </p:cTn>
                        </p:par>
                        <p:par>
                          <p:cTn id="23" fill="hold">
                            <p:stCondLst>
                              <p:cond delay="500"/>
                            </p:stCondLst>
                            <p:childTnLst>
                              <p:par>
                                <p:cTn id="24" presetClass="entr" nodeType="afterEffect" presetSubtype="0" presetID="1" grpId="6" fill="hold">
                                  <p:stCondLst>
                                    <p:cond delay="0"/>
                                  </p:stCondLst>
                                  <p:iterate type="el" backwards="0">
                                    <p:tmAbs val="0"/>
                                  </p:iterate>
                                  <p:childTnLst>
                                    <p:set>
                                      <p:cBhvr>
                                        <p:cTn id="25" fill="hold"/>
                                        <p:tgtEl>
                                          <p:spTgt spid="36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2" grpId="7" fill="hold">
                                  <p:stCondLst>
                                    <p:cond delay="0"/>
                                  </p:stCondLst>
                                  <p:iterate type="el" backwards="0">
                                    <p:tmAbs val="0"/>
                                  </p:iterate>
                                  <p:childTnLst>
                                    <p:set>
                                      <p:cBhvr>
                                        <p:cTn id="29" fill="hold"/>
                                        <p:tgtEl>
                                          <p:spTgt spid="364"/>
                                        </p:tgtEl>
                                        <p:attrNameLst>
                                          <p:attrName>style.visibility</p:attrName>
                                        </p:attrNameLst>
                                      </p:cBhvr>
                                      <p:to>
                                        <p:strVal val="visible"/>
                                      </p:to>
                                    </p:set>
                                    <p:animEffect filter="wipe(up)" transition="in">
                                      <p:cBhvr>
                                        <p:cTn id="30" dur="500"/>
                                        <p:tgtEl>
                                          <p:spTgt spid="364"/>
                                        </p:tgtEl>
                                      </p:cBhvr>
                                    </p:animEffect>
                                  </p:childTnLst>
                                </p:cTn>
                              </p:par>
                            </p:childTnLst>
                          </p:cTn>
                        </p:par>
                        <p:par>
                          <p:cTn id="31" fill="hold">
                            <p:stCondLst>
                              <p:cond delay="500"/>
                            </p:stCondLst>
                            <p:childTnLst>
                              <p:par>
                                <p:cTn id="32" presetClass="entr" nodeType="afterEffect" presetSubtype="0" presetID="1" grpId="8" fill="hold">
                                  <p:stCondLst>
                                    <p:cond delay="0"/>
                                  </p:stCondLst>
                                  <p:iterate type="el" backwards="0">
                                    <p:tmAbs val="0"/>
                                  </p:iterate>
                                  <p:childTnLst>
                                    <p:set>
                                      <p:cBhvr>
                                        <p:cTn id="33" fill="hold"/>
                                        <p:tgtEl>
                                          <p:spTgt spid="36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 presetID="22" grpId="9" fill="hold">
                                  <p:stCondLst>
                                    <p:cond delay="0"/>
                                  </p:stCondLst>
                                  <p:iterate type="el" backwards="0">
                                    <p:tmAbs val="0"/>
                                  </p:iterate>
                                  <p:childTnLst>
                                    <p:set>
                                      <p:cBhvr>
                                        <p:cTn id="37" fill="hold"/>
                                        <p:tgtEl>
                                          <p:spTgt spid="367"/>
                                        </p:tgtEl>
                                        <p:attrNameLst>
                                          <p:attrName>style.visibility</p:attrName>
                                        </p:attrNameLst>
                                      </p:cBhvr>
                                      <p:to>
                                        <p:strVal val="visible"/>
                                      </p:to>
                                    </p:set>
                                    <p:animEffect filter="wipe(up)" transition="in">
                                      <p:cBhvr>
                                        <p:cTn id="38" dur="500"/>
                                        <p:tgtEl>
                                          <p:spTgt spid="367"/>
                                        </p:tgtEl>
                                      </p:cBhvr>
                                    </p:animEffect>
                                  </p:childTnLst>
                                </p:cTn>
                              </p:par>
                            </p:childTnLst>
                          </p:cTn>
                        </p:par>
                        <p:par>
                          <p:cTn id="39" fill="hold">
                            <p:stCondLst>
                              <p:cond delay="500"/>
                            </p:stCondLst>
                            <p:childTnLst>
                              <p:par>
                                <p:cTn id="40" presetClass="entr" nodeType="afterEffect" presetSubtype="0" presetID="1" grpId="10" fill="hold">
                                  <p:stCondLst>
                                    <p:cond delay="0"/>
                                  </p:stCondLst>
                                  <p:iterate type="el" backwards="0">
                                    <p:tmAbs val="0"/>
                                  </p:iterate>
                                  <p:childTnLst>
                                    <p:set>
                                      <p:cBhvr>
                                        <p:cTn id="41" fill="hold"/>
                                        <p:tgtEl>
                                          <p:spTgt spid="3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1" fill="hold">
                                  <p:stCondLst>
                                    <p:cond delay="0"/>
                                  </p:stCondLst>
                                  <p:iterate type="el" backwards="0">
                                    <p:tmAbs val="0"/>
                                  </p:iterate>
                                  <p:childTnLst>
                                    <p:set>
                                      <p:cBhvr>
                                        <p:cTn id="45" fill="hold"/>
                                        <p:tgtEl>
                                          <p:spTgt spid="37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2" presetID="22" grpId="12" fill="hold">
                                  <p:stCondLst>
                                    <p:cond delay="0"/>
                                  </p:stCondLst>
                                  <p:iterate type="el" backwards="0">
                                    <p:tmAbs val="0"/>
                                  </p:iterate>
                                  <p:childTnLst>
                                    <p:set>
                                      <p:cBhvr>
                                        <p:cTn id="49" fill="hold"/>
                                        <p:tgtEl>
                                          <p:spTgt spid="359"/>
                                        </p:tgtEl>
                                        <p:attrNameLst>
                                          <p:attrName>style.visibility</p:attrName>
                                        </p:attrNameLst>
                                      </p:cBhvr>
                                      <p:to>
                                        <p:strVal val="visible"/>
                                      </p:to>
                                    </p:set>
                                    <p:animEffect filter="wipe(right)" transition="in">
                                      <p:cBhvr>
                                        <p:cTn id="50" dur="750"/>
                                        <p:tgtEl>
                                          <p:spTgt spid="359"/>
                                        </p:tgtEl>
                                      </p:cBhvr>
                                    </p:animEffect>
                                  </p:childTnLst>
                                </p:cTn>
                              </p:par>
                            </p:childTnLst>
                          </p:cTn>
                        </p:par>
                        <p:par>
                          <p:cTn id="51" fill="hold">
                            <p:stCondLst>
                              <p:cond delay="750"/>
                            </p:stCondLst>
                            <p:childTnLst>
                              <p:par>
                                <p:cTn id="52" presetClass="entr" nodeType="afterEffect" presetSubtype="2" presetID="22" grpId="13" fill="hold">
                                  <p:stCondLst>
                                    <p:cond delay="0"/>
                                  </p:stCondLst>
                                  <p:iterate type="el" backwards="0">
                                    <p:tmAbs val="0"/>
                                  </p:iterate>
                                  <p:childTnLst>
                                    <p:set>
                                      <p:cBhvr>
                                        <p:cTn id="53" fill="hold"/>
                                        <p:tgtEl>
                                          <p:spTgt spid="362"/>
                                        </p:tgtEl>
                                        <p:attrNameLst>
                                          <p:attrName>style.visibility</p:attrName>
                                        </p:attrNameLst>
                                      </p:cBhvr>
                                      <p:to>
                                        <p:strVal val="visible"/>
                                      </p:to>
                                    </p:set>
                                    <p:animEffect filter="wipe(right)" transition="in">
                                      <p:cBhvr>
                                        <p:cTn id="54" dur="750"/>
                                        <p:tgtEl>
                                          <p:spTgt spid="362"/>
                                        </p:tgtEl>
                                      </p:cBhvr>
                                    </p:animEffect>
                                  </p:childTnLst>
                                </p:cTn>
                              </p:par>
                            </p:childTnLst>
                          </p:cTn>
                        </p:par>
                        <p:par>
                          <p:cTn id="55" fill="hold">
                            <p:stCondLst>
                              <p:cond delay="1500"/>
                            </p:stCondLst>
                            <p:childTnLst>
                              <p:par>
                                <p:cTn id="56" presetClass="entr" nodeType="afterEffect" presetSubtype="2" presetID="22" grpId="14" fill="hold">
                                  <p:stCondLst>
                                    <p:cond delay="0"/>
                                  </p:stCondLst>
                                  <p:iterate type="el" backwards="0">
                                    <p:tmAbs val="0"/>
                                  </p:iterate>
                                  <p:childTnLst>
                                    <p:set>
                                      <p:cBhvr>
                                        <p:cTn id="57" fill="hold"/>
                                        <p:tgtEl>
                                          <p:spTgt spid="365"/>
                                        </p:tgtEl>
                                        <p:attrNameLst>
                                          <p:attrName>style.visibility</p:attrName>
                                        </p:attrNameLst>
                                      </p:cBhvr>
                                      <p:to>
                                        <p:strVal val="visible"/>
                                      </p:to>
                                    </p:set>
                                    <p:animEffect filter="wipe(right)" transition="in">
                                      <p:cBhvr>
                                        <p:cTn id="58" dur="750"/>
                                        <p:tgtEl>
                                          <p:spTgt spid="365"/>
                                        </p:tgtEl>
                                      </p:cBhvr>
                                    </p:animEffect>
                                  </p:childTnLst>
                                </p:cTn>
                              </p:par>
                            </p:childTnLst>
                          </p:cTn>
                        </p:par>
                        <p:par>
                          <p:cTn id="59" fill="hold">
                            <p:stCondLst>
                              <p:cond delay="2250"/>
                            </p:stCondLst>
                            <p:childTnLst>
                              <p:par>
                                <p:cTn id="60" presetClass="entr" nodeType="afterEffect" presetSubtype="2" presetID="22" grpId="15" fill="hold">
                                  <p:stCondLst>
                                    <p:cond delay="0"/>
                                  </p:stCondLst>
                                  <p:iterate type="el" backwards="0">
                                    <p:tmAbs val="0"/>
                                  </p:iterate>
                                  <p:childTnLst>
                                    <p:set>
                                      <p:cBhvr>
                                        <p:cTn id="61" fill="hold"/>
                                        <p:tgtEl>
                                          <p:spTgt spid="368"/>
                                        </p:tgtEl>
                                        <p:attrNameLst>
                                          <p:attrName>style.visibility</p:attrName>
                                        </p:attrNameLst>
                                      </p:cBhvr>
                                      <p:to>
                                        <p:strVal val="visible"/>
                                      </p:to>
                                    </p:set>
                                    <p:animEffect filter="wipe(right)" transition="in">
                                      <p:cBhvr>
                                        <p:cTn id="62" dur="750"/>
                                        <p:tgtEl>
                                          <p:spTgt spid="368"/>
                                        </p:tgtEl>
                                      </p:cBhvr>
                                    </p:animEffect>
                                  </p:childTnLst>
                                </p:cTn>
                              </p:par>
                            </p:childTnLst>
                          </p:cTn>
                        </p:par>
                        <p:par>
                          <p:cTn id="63" fill="hold">
                            <p:stCondLst>
                              <p:cond delay="3000"/>
                            </p:stCondLst>
                            <p:childTnLst>
                              <p:par>
                                <p:cTn id="64" presetClass="entr" nodeType="afterEffect" presetSubtype="2" presetID="22" grpId="16" fill="hold">
                                  <p:stCondLst>
                                    <p:cond delay="0"/>
                                  </p:stCondLst>
                                  <p:iterate type="el" backwards="0">
                                    <p:tmAbs val="0"/>
                                  </p:iterate>
                                  <p:childTnLst>
                                    <p:set>
                                      <p:cBhvr>
                                        <p:cTn id="65" fill="hold"/>
                                        <p:tgtEl>
                                          <p:spTgt spid="370"/>
                                        </p:tgtEl>
                                        <p:attrNameLst>
                                          <p:attrName>style.visibility</p:attrName>
                                        </p:attrNameLst>
                                      </p:cBhvr>
                                      <p:to>
                                        <p:strVal val="visible"/>
                                      </p:to>
                                    </p:set>
                                    <p:animEffect filter="wipe(right)" transition="in">
                                      <p:cBhvr>
                                        <p:cTn id="66" dur="750"/>
                                        <p:tgtEl>
                                          <p:spTgt spid="370"/>
                                        </p:tgtEl>
                                      </p:cBhvr>
                                    </p:animEffec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374"/>
                                        </p:tgtEl>
                                        <p:attrNameLst>
                                          <p:attrName>style.visibility</p:attrName>
                                        </p:attrNameLst>
                                      </p:cBhvr>
                                      <p:to>
                                        <p:strVal val="visible"/>
                                      </p:to>
                                    </p:set>
                                  </p:childTnLst>
                                </p:cTn>
                              </p:par>
                            </p:childTnLst>
                          </p:cTn>
                        </p:par>
                        <p:par>
                          <p:cTn id="71" fill="hold">
                            <p:stCondLst>
                              <p:cond delay="0"/>
                            </p:stCondLst>
                            <p:childTnLst>
                              <p:par>
                                <p:cTn id="72" presetClass="entr" nodeType="afterEffect" presetSubtype="0" presetID="1" grpId="18" fill="hold">
                                  <p:stCondLst>
                                    <p:cond delay="0"/>
                                  </p:stCondLst>
                                  <p:iterate type="el" backwards="0">
                                    <p:tmAbs val="0"/>
                                  </p:iterate>
                                  <p:childTnLst>
                                    <p:set>
                                      <p:cBhvr>
                                        <p:cTn id="73" fill="hold"/>
                                        <p:tgtEl>
                                          <p:spTgt spid="38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0" presetID="1" grpId="19" fill="hold">
                                  <p:stCondLst>
                                    <p:cond delay="0"/>
                                  </p:stCondLst>
                                  <p:iterate type="el" backwards="0">
                                    <p:tmAbs val="0"/>
                                  </p:iterate>
                                  <p:childTnLst>
                                    <p:set>
                                      <p:cBhvr>
                                        <p:cTn id="77" fill="hold"/>
                                        <p:tgtEl>
                                          <p:spTgt spid="375"/>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20" fill="hold">
                                  <p:stCondLst>
                                    <p:cond delay="0"/>
                                  </p:stCondLst>
                                  <p:iterate type="el" backwards="0">
                                    <p:tmAbs val="0"/>
                                  </p:iterate>
                                  <p:childTnLst>
                                    <p:set>
                                      <p:cBhvr>
                                        <p:cTn id="80" fill="hold"/>
                                        <p:tgtEl>
                                          <p:spTgt spid="38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0" presetID="1" grpId="21" fill="hold">
                                  <p:stCondLst>
                                    <p:cond delay="0"/>
                                  </p:stCondLst>
                                  <p:iterate type="el" backwards="0">
                                    <p:tmAbs val="0"/>
                                  </p:iterate>
                                  <p:childTnLst>
                                    <p:set>
                                      <p:cBhvr>
                                        <p:cTn id="84" fill="hold"/>
                                        <p:tgtEl>
                                          <p:spTgt spid="376"/>
                                        </p:tgtEl>
                                        <p:attrNameLst>
                                          <p:attrName>style.visibility</p:attrName>
                                        </p:attrNameLst>
                                      </p:cBhvr>
                                      <p:to>
                                        <p:strVal val="visible"/>
                                      </p:to>
                                    </p:set>
                                  </p:childTnLst>
                                </p:cTn>
                              </p:par>
                            </p:childTnLst>
                          </p:cTn>
                        </p:par>
                        <p:par>
                          <p:cTn id="85" fill="hold">
                            <p:stCondLst>
                              <p:cond delay="0"/>
                            </p:stCondLst>
                            <p:childTnLst>
                              <p:par>
                                <p:cTn id="86" presetClass="entr" nodeType="afterEffect" presetSubtype="0" presetID="1" grpId="22" fill="hold">
                                  <p:stCondLst>
                                    <p:cond delay="0"/>
                                  </p:stCondLst>
                                  <p:iterate type="el" backwards="0">
                                    <p:tmAbs val="0"/>
                                  </p:iterate>
                                  <p:childTnLst>
                                    <p:set>
                                      <p:cBhvr>
                                        <p:cTn id="87" fill="hold"/>
                                        <p:tgtEl>
                                          <p:spTgt spid="38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Class="entr" nodeType="clickEffect" presetSubtype="0" presetID="1" grpId="23" fill="hold">
                                  <p:stCondLst>
                                    <p:cond delay="0"/>
                                  </p:stCondLst>
                                  <p:iterate type="el" backwards="0">
                                    <p:tmAbs val="0"/>
                                  </p:iterate>
                                  <p:childTnLst>
                                    <p:set>
                                      <p:cBhvr>
                                        <p:cTn id="91" fill="hold"/>
                                        <p:tgtEl>
                                          <p:spTgt spid="377"/>
                                        </p:tgtEl>
                                        <p:attrNameLst>
                                          <p:attrName>style.visibility</p:attrName>
                                        </p:attrNameLst>
                                      </p:cBhvr>
                                      <p:to>
                                        <p:strVal val="visible"/>
                                      </p:to>
                                    </p:set>
                                  </p:childTnLst>
                                </p:cTn>
                              </p:par>
                            </p:childTnLst>
                          </p:cTn>
                        </p:par>
                        <p:par>
                          <p:cTn id="92" fill="hold">
                            <p:stCondLst>
                              <p:cond delay="0"/>
                            </p:stCondLst>
                            <p:childTnLst>
                              <p:par>
                                <p:cTn id="93" presetClass="entr" nodeType="afterEffect" presetSubtype="0" presetID="1" grpId="24" fill="hold">
                                  <p:stCondLst>
                                    <p:cond delay="0"/>
                                  </p:stCondLst>
                                  <p:iterate type="el" backwards="0">
                                    <p:tmAbs val="0"/>
                                  </p:iterate>
                                  <p:childTnLst>
                                    <p:set>
                                      <p:cBhvr>
                                        <p:cTn id="94" fill="hold"/>
                                        <p:tgtEl>
                                          <p:spTgt spid="38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Class="entr" nodeType="clickEffect" presetSubtype="0" presetID="1" grpId="25" fill="hold">
                                  <p:stCondLst>
                                    <p:cond delay="0"/>
                                  </p:stCondLst>
                                  <p:iterate type="el" backwards="0">
                                    <p:tmAbs val="0"/>
                                  </p:iterate>
                                  <p:childTnLst>
                                    <p:set>
                                      <p:cBhvr>
                                        <p:cTn id="98" fill="hold"/>
                                        <p:tgtEl>
                                          <p:spTgt spid="378"/>
                                        </p:tgtEl>
                                        <p:attrNameLst>
                                          <p:attrName>style.visibility</p:attrName>
                                        </p:attrNameLst>
                                      </p:cBhvr>
                                      <p:to>
                                        <p:strVal val="visible"/>
                                      </p:to>
                                    </p:set>
                                  </p:childTnLst>
                                </p:cTn>
                              </p:par>
                            </p:childTnLst>
                          </p:cTn>
                        </p:par>
                        <p:par>
                          <p:cTn id="99" fill="hold">
                            <p:stCondLst>
                              <p:cond delay="0"/>
                            </p:stCondLst>
                            <p:childTnLst>
                              <p:par>
                                <p:cTn id="100" presetClass="entr" nodeType="afterEffect" presetSubtype="0" presetID="1" grpId="26" fill="hold">
                                  <p:stCondLst>
                                    <p:cond delay="0"/>
                                  </p:stCondLst>
                                  <p:iterate type="el" backwards="0">
                                    <p:tmAbs val="0"/>
                                  </p:iterate>
                                  <p:childTnLst>
                                    <p:set>
                                      <p:cBhvr>
                                        <p:cTn id="101" fill="hold"/>
                                        <p:tgtEl>
                                          <p:spTgt spid="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2"/>
      <p:bldP build="whole" bldLvl="1" animBg="1" rev="0" advAuto="0" spid="362" grpId="13"/>
      <p:bldP build="whole" bldLvl="1" animBg="1" rev="0" advAuto="0" spid="376" grpId="21"/>
      <p:bldP build="whole" bldLvl="1" animBg="1" rev="0" advAuto="0" spid="382" grpId="24"/>
      <p:bldP build="whole" bldLvl="1" animBg="1" rev="0" advAuto="0" spid="366" grpId="6"/>
      <p:bldP build="whole" bldLvl="1" animBg="1" rev="0" advAuto="0" spid="368" grpId="15"/>
      <p:bldP build="whole" bldLvl="1" animBg="1" rev="0" advAuto="0" spid="372" grpId="11"/>
      <p:bldP build="whole" bldLvl="1" animBg="1" rev="0" advAuto="0" spid="375" grpId="19"/>
      <p:bldP build="whole" bldLvl="1" animBg="1" rev="0" advAuto="0" spid="367" grpId="9"/>
      <p:bldP build="whole" bldLvl="1" animBg="1" rev="0" advAuto="0" spid="371" grpId="10"/>
      <p:bldP build="whole" bldLvl="1" animBg="1" rev="0" advAuto="0" spid="361" grpId="5"/>
      <p:bldP build="whole" bldLvl="1" animBg="1" rev="0" advAuto="0" spid="360" grpId="2"/>
      <p:bldP build="whole" bldLvl="1" animBg="1" rev="0" advAuto="0" spid="373" grpId="1"/>
      <p:bldP build="whole" bldLvl="1" animBg="1" rev="0" advAuto="0" spid="358" grpId="3"/>
      <p:bldP build="whole" bldLvl="1" animBg="1" rev="0" advAuto="0" spid="383" grpId="18"/>
      <p:bldP build="whole" bldLvl="1" animBg="1" rev="0" advAuto="0" spid="374" grpId="17"/>
      <p:bldP build="whole" bldLvl="1" animBg="1" rev="0" advAuto="0" spid="377" grpId="23"/>
      <p:bldP build="whole" bldLvl="1" animBg="1" rev="0" advAuto="0" spid="369" grpId="8"/>
      <p:bldP build="whole" bldLvl="1" animBg="1" rev="0" advAuto="0" spid="364" grpId="7"/>
      <p:bldP build="whole" bldLvl="1" animBg="1" rev="0" advAuto="0" spid="365" grpId="14"/>
      <p:bldP build="whole" bldLvl="1" animBg="1" rev="0" advAuto="0" spid="380" grpId="22"/>
      <p:bldP build="whole" bldLvl="1" animBg="1" rev="0" advAuto="0" spid="363" grpId="4"/>
      <p:bldP build="whole" bldLvl="1" animBg="1" rev="0" advAuto="0" spid="384" grpId="26"/>
      <p:bldP build="whole" bldLvl="1" animBg="1" rev="0" advAuto="0" spid="381" grpId="20"/>
      <p:bldP build="whole" bldLvl="1" animBg="1" rev="0" advAuto="0" spid="370" grpId="16"/>
      <p:bldP build="whole" bldLvl="1" animBg="1" rev="0" advAuto="0" spid="378" grpId="25"/>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6" name="Source : Antoine Manzarena, UPMC, Paris 6 Source : Antoine Manzarena, UPMC, Paris 6" descr="Source : Antoine Manzarena, UPMC, Paris 6 Source : Antoine Manzarena, UPMC, Paris 6"/>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87" name="Contexte…"/>
          <p:cNvSpPr txBox="1"/>
          <p:nvPr>
            <p:ph type="body" idx="1"/>
          </p:nvPr>
        </p:nvSpPr>
        <p:spPr>
          <a:prstGeom prst="rect">
            <a:avLst/>
          </a:prstGeom>
        </p:spPr>
        <p:txBody>
          <a:bodyPr/>
          <a:lstStyle>
            <a:lvl1pPr>
              <a:buAutoNum type="arabicPeriod" startAt="5"/>
              <a:defRPr>
                <a:solidFill>
                  <a:srgbClr val="000000"/>
                </a:solidFill>
              </a:defRPr>
            </a:lvl1pPr>
            <a:lvl2pPr>
              <a:buAutoNum type="alphaLcParenR" startAt="3"/>
            </a:lvl2pPr>
          </a:lstStyle>
          <a:p>
            <a:pPr/>
            <a:r>
              <a:t>Contexte</a:t>
            </a:r>
          </a:p>
          <a:p>
            <a:pPr lvl="1"/>
            <a:r>
              <a:t>Étapes d’un système d’AI</a:t>
            </a:r>
          </a:p>
        </p:txBody>
      </p:sp>
      <p:sp>
        <p:nvSpPr>
          <p:cNvPr id="3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9" name="L’analyse d’images"/>
          <p:cNvSpPr txBox="1"/>
          <p:nvPr>
            <p:ph type="title"/>
          </p:nvPr>
        </p:nvSpPr>
        <p:spPr>
          <a:prstGeom prst="rect">
            <a:avLst/>
          </a:prstGeom>
        </p:spPr>
        <p:txBody>
          <a:bodyPr/>
          <a:lstStyle/>
          <a:p>
            <a:pPr/>
            <a:r>
              <a:t>L’analyse d’images</a:t>
            </a:r>
          </a:p>
        </p:txBody>
      </p:sp>
      <p:pic>
        <p:nvPicPr>
          <p:cNvPr id="390" name="droppedImage.tiff" descr="droppedImage.tiff"/>
          <p:cNvPicPr>
            <a:picLocks noChangeAspect="0"/>
          </p:cNvPicPr>
          <p:nvPr/>
        </p:nvPicPr>
        <p:blipFill>
          <a:blip r:embed="rId3">
            <a:extLst/>
          </a:blip>
          <a:stretch>
            <a:fillRect/>
          </a:stretch>
        </p:blipFill>
        <p:spPr>
          <a:xfrm>
            <a:off x="1825400" y="2781300"/>
            <a:ext cx="10364968" cy="5969000"/>
          </a:xfrm>
          <a:prstGeom prst="rect">
            <a:avLst/>
          </a:prstGeom>
        </p:spPr>
      </p:pic>
      <p:sp>
        <p:nvSpPr>
          <p:cNvPr id="391" name="Scène"/>
          <p:cNvSpPr/>
          <p:nvPr/>
        </p:nvSpPr>
        <p:spPr>
          <a:xfrm>
            <a:off x="1989112" y="3670300"/>
            <a:ext cx="847776" cy="508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buClrTx/>
              <a:defRPr>
                <a:solidFill>
                  <a:srgbClr val="232A32"/>
                </a:solidFill>
              </a:defRPr>
            </a:lvl1pPr>
          </a:lstStyle>
          <a:p>
            <a:pPr/>
            <a:r>
              <a:t>Scène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3" name="L’analyse d’images…"/>
          <p:cNvSpPr txBox="1"/>
          <p:nvPr>
            <p:ph type="body" idx="1"/>
          </p:nvPr>
        </p:nvSpPr>
        <p:spPr>
          <a:prstGeom prst="rect">
            <a:avLst/>
          </a:prstGeom>
        </p:spPr>
        <p:txBody>
          <a:bodyPr/>
          <a:lstStyle/>
          <a:p>
            <a:pPr>
              <a:defRPr>
                <a:solidFill>
                  <a:srgbClr val="4C4C4F">
                    <a:alpha val="60000"/>
                  </a:srgbClr>
                </a:solidFill>
              </a:defRPr>
            </a:pPr>
            <a:r>
              <a:t>L’analyse d’images</a:t>
            </a:r>
          </a:p>
          <a:p>
            <a:pPr/>
            <a:r>
              <a:t>Étapes d'un système d’AI</a:t>
            </a:r>
          </a:p>
        </p:txBody>
      </p:sp>
      <p:sp>
        <p:nvSpPr>
          <p:cNvPr id="394" name="Slide Number"/>
          <p:cNvSpPr txBox="1"/>
          <p:nvPr>
            <p:ph type="sldNum" sz="quarter" idx="2"/>
          </p:nvPr>
        </p:nvSpPr>
        <p:spPr>
          <a:xfrm>
            <a:off x="6391781"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9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9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8" name="Acquisition d'images…"/>
          <p:cNvSpPr txBox="1"/>
          <p:nvPr>
            <p:ph type="body" idx="1"/>
          </p:nvPr>
        </p:nvSpPr>
        <p:spPr>
          <a:prstGeom prst="rect">
            <a:avLst/>
          </a:prstGeom>
        </p:spPr>
        <p:txBody>
          <a:bodyPr/>
          <a:lstStyle/>
          <a:p>
            <a:pPr/>
            <a:r>
              <a:t>Acquisition d'images</a:t>
            </a:r>
          </a:p>
          <a:p>
            <a:pPr lvl="3"/>
            <a:r>
              <a:t>Le signal (lumière ou son) parvient d'un objet</a:t>
            </a:r>
          </a:p>
          <a:p>
            <a:pPr lvl="3"/>
            <a:r>
              <a:t>Capturé par le capteur (caméra, autres)</a:t>
            </a:r>
          </a:p>
          <a:p>
            <a:pPr lvl="3"/>
            <a:r>
              <a:t>Conversion du signal en numérique</a:t>
            </a:r>
          </a:p>
          <a:p>
            <a:pPr lvl="2">
              <a:buBlip>
                <a:blip r:embed="rId3"/>
              </a:buBlip>
            </a:pPr>
            <a:r>
              <a:t>Le signal peut avoir été réfléchi ou avoir traversé l'objet</a:t>
            </a:r>
          </a:p>
          <a:p>
            <a:pPr lvl="2">
              <a:buBlip>
                <a:blip r:embed="rId3"/>
              </a:buBlip>
            </a:pPr>
            <a:r>
              <a:t>Le type de capteur à utiliser dépend de l'application</a:t>
            </a:r>
          </a:p>
        </p:txBody>
      </p:sp>
      <p:sp>
        <p:nvSpPr>
          <p:cNvPr id="399"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
        <p:nvSpPr>
          <p:cNvPr id="400" name="IMN117"/>
          <p:cNvSpPr/>
          <p:nvPr/>
        </p:nvSpPr>
        <p:spPr>
          <a:xfrm>
            <a:off x="4318000" y="5549900"/>
            <a:ext cx="2260600" cy="106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39" y="17174"/>
                </a:moveTo>
                <a:lnTo>
                  <a:pt x="6339" y="21600"/>
                </a:lnTo>
                <a:lnTo>
                  <a:pt x="0" y="10800"/>
                </a:lnTo>
                <a:lnTo>
                  <a:pt x="6339" y="0"/>
                </a:lnTo>
                <a:lnTo>
                  <a:pt x="6339" y="4426"/>
                </a:lnTo>
                <a:lnTo>
                  <a:pt x="21600" y="4426"/>
                </a:lnTo>
                <a:lnTo>
                  <a:pt x="21600" y="17174"/>
                </a:lnTo>
                <a:close/>
              </a:path>
            </a:pathLst>
          </a:cu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IMN117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98">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398">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398">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398">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39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0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0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4" name="Prétraitement…"/>
          <p:cNvSpPr txBox="1"/>
          <p:nvPr>
            <p:ph type="body" idx="1"/>
          </p:nvPr>
        </p:nvSpPr>
        <p:spPr>
          <a:prstGeom prst="rect">
            <a:avLst/>
          </a:prstGeom>
        </p:spPr>
        <p:txBody>
          <a:bodyPr/>
          <a:lstStyle/>
          <a:p>
            <a:pPr>
              <a:buAutoNum type="arabicPeriod" startAt="2"/>
            </a:pPr>
            <a:r>
              <a:t>Prétraitement</a:t>
            </a:r>
          </a:p>
          <a:p>
            <a:pPr lvl="2">
              <a:buBlip>
                <a:blip r:embed="rId3"/>
              </a:buBlip>
            </a:pPr>
            <a:r>
              <a:t>Amélioration de la qualité visuelle de l'image pour faciliter les étapes ultérieures</a:t>
            </a:r>
          </a:p>
          <a:p>
            <a:pPr lvl="3"/>
            <a:r>
              <a:t>Réduction de bruit</a:t>
            </a:r>
          </a:p>
          <a:p>
            <a:pPr lvl="3"/>
            <a:r>
              <a:t>Amélioration des contrastes</a:t>
            </a:r>
          </a:p>
          <a:p>
            <a:pPr lvl="3"/>
            <a:r>
              <a:t>Corriger les distorsions géométriques</a:t>
            </a:r>
          </a:p>
          <a:p>
            <a:pPr lvl="3"/>
            <a:r>
              <a:t>Isoler les régions texturées</a:t>
            </a:r>
          </a:p>
        </p:txBody>
      </p:sp>
      <p:sp>
        <p:nvSpPr>
          <p:cNvPr id="405"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0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04">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04">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04">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0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0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0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9" name="Extraction de caractéristiques…"/>
          <p:cNvSpPr txBox="1"/>
          <p:nvPr>
            <p:ph type="body" idx="1"/>
          </p:nvPr>
        </p:nvSpPr>
        <p:spPr>
          <a:prstGeom prst="rect">
            <a:avLst/>
          </a:prstGeom>
        </p:spPr>
        <p:txBody>
          <a:bodyPr/>
          <a:lstStyle/>
          <a:p>
            <a:pPr>
              <a:buAutoNum type="arabicPeriod" startAt="3"/>
            </a:pPr>
            <a:r>
              <a:t>Extraction de caractéristiques</a:t>
            </a:r>
          </a:p>
          <a:p>
            <a:pPr lvl="2">
              <a:buBlip>
                <a:blip r:embed="rId3"/>
              </a:buBlip>
            </a:pPr>
            <a:r>
              <a:t>L'image contient beaucoup trop d'informations </a:t>
            </a:r>
          </a:p>
          <a:p>
            <a:pPr lvl="2">
              <a:buBlip>
                <a:blip r:embed="rId3"/>
              </a:buBlip>
            </a:pPr>
            <a:r>
              <a:t>Les caractéristiques sont nombreuses</a:t>
            </a:r>
          </a:p>
          <a:p>
            <a:pPr lvl="2">
              <a:buBlip>
                <a:blip r:embed="rId3"/>
              </a:buBlip>
            </a:pPr>
            <a:r>
              <a:t>Extraire les plus pertinentes à la résolution du problème</a:t>
            </a:r>
          </a:p>
          <a:p>
            <a:pPr lvl="2">
              <a:buBlip>
                <a:blip r:embed="rId3"/>
              </a:buBlip>
            </a:pPr>
            <a:r>
              <a:t>3 caractéristiques importantes :</a:t>
            </a:r>
          </a:p>
          <a:p>
            <a:pPr lvl="3"/>
            <a:r>
              <a:t>Contours : la frontière des objets (changement)</a:t>
            </a:r>
          </a:p>
          <a:p>
            <a:pPr lvl="3"/>
            <a:r>
              <a:t>Région : zone homogène à l'intérieur de contours (continuité)</a:t>
            </a:r>
          </a:p>
          <a:p>
            <a:pPr lvl="3"/>
            <a:r>
              <a:t>Texture : répétition (déterministe ou aléatoire) d'un ou plusieurs motifs dans l'image</a:t>
            </a:r>
          </a:p>
        </p:txBody>
      </p:sp>
      <p:sp>
        <p:nvSpPr>
          <p:cNvPr id="410"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0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09">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09">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09">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09">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409">
                                            <p:txEl>
                                              <p:pRg st="6" end="6"/>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409">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1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1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aorteAngiogramme.jpg" descr="aorteAngiogramme.jpg"/>
          <p:cNvPicPr>
            <a:picLocks noChangeAspect="0"/>
          </p:cNvPicPr>
          <p:nvPr/>
        </p:nvPicPr>
        <p:blipFill>
          <a:blip r:embed="rId3">
            <a:extLst/>
          </a:blip>
          <a:stretch>
            <a:fillRect/>
          </a:stretch>
        </p:blipFill>
        <p:spPr>
          <a:xfrm>
            <a:off x="1203677" y="2832100"/>
            <a:ext cx="4364004" cy="5054600"/>
          </a:xfrm>
          <a:prstGeom prst="rect">
            <a:avLst/>
          </a:prstGeom>
        </p:spPr>
      </p:pic>
      <p:pic>
        <p:nvPicPr>
          <p:cNvPr id="415" name="aorteAngiogrammeContours.tiff" descr="aorteAngiogrammeContours.tiff"/>
          <p:cNvPicPr>
            <a:picLocks noChangeAspect="0"/>
          </p:cNvPicPr>
          <p:nvPr/>
        </p:nvPicPr>
        <p:blipFill>
          <a:blip r:embed="rId4">
            <a:extLst/>
          </a:blip>
          <a:stretch>
            <a:fillRect/>
          </a:stretch>
        </p:blipFill>
        <p:spPr>
          <a:xfrm>
            <a:off x="7226300" y="2819117"/>
            <a:ext cx="4377550" cy="5065890"/>
          </a:xfrm>
          <a:prstGeom prst="rect">
            <a:avLst/>
          </a:prstGeom>
        </p:spPr>
      </p:pic>
      <p:sp>
        <p:nvSpPr>
          <p:cNvPr id="416" name="Contours"/>
          <p:cNvSpPr/>
          <p:nvPr/>
        </p:nvSpPr>
        <p:spPr>
          <a:xfrm>
            <a:off x="6019343" y="8146095"/>
            <a:ext cx="1172717"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Contours</a:t>
            </a:r>
          </a:p>
        </p:txBody>
      </p:sp>
      <p:sp>
        <p:nvSpPr>
          <p:cNvPr id="417" name="Extraction de caractéristiques"/>
          <p:cNvSpPr txBox="1"/>
          <p:nvPr>
            <p:ph type="body" idx="1"/>
          </p:nvPr>
        </p:nvSpPr>
        <p:spPr>
          <a:prstGeom prst="rect">
            <a:avLst/>
          </a:prstGeom>
        </p:spPr>
        <p:txBody>
          <a:bodyPr/>
          <a:lstStyle>
            <a:lvl1pPr>
              <a:buAutoNum type="arabicPeriod" startAt="3"/>
            </a:lvl1pPr>
          </a:lstStyle>
          <a:p>
            <a:pPr/>
            <a:r>
              <a:t>Extraction de caractéristiques</a:t>
            </a:r>
          </a:p>
        </p:txBody>
      </p:sp>
      <p:sp>
        <p:nvSpPr>
          <p:cNvPr id="418"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1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2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2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segmentPays.jpg" descr="segmentPays.jpg"/>
          <p:cNvPicPr>
            <a:picLocks noChangeAspect="0"/>
          </p:cNvPicPr>
          <p:nvPr/>
        </p:nvPicPr>
        <p:blipFill>
          <a:blip r:embed="rId3">
            <a:extLst/>
          </a:blip>
          <a:stretch>
            <a:fillRect/>
          </a:stretch>
        </p:blipFill>
        <p:spPr>
          <a:xfrm>
            <a:off x="508000" y="5105400"/>
            <a:ext cx="5969000" cy="3390618"/>
          </a:xfrm>
          <a:prstGeom prst="rect">
            <a:avLst/>
          </a:prstGeom>
        </p:spPr>
      </p:pic>
      <p:pic>
        <p:nvPicPr>
          <p:cNvPr id="423" name="segmentPays.jpg" descr="segmentPays.jpg"/>
          <p:cNvPicPr>
            <a:picLocks noChangeAspect="0"/>
          </p:cNvPicPr>
          <p:nvPr/>
        </p:nvPicPr>
        <p:blipFill>
          <a:blip r:embed="rId4">
            <a:extLst/>
          </a:blip>
          <a:stretch>
            <a:fillRect/>
          </a:stretch>
        </p:blipFill>
        <p:spPr>
          <a:xfrm>
            <a:off x="6502400" y="2997200"/>
            <a:ext cx="5994400" cy="3399649"/>
          </a:xfrm>
          <a:prstGeom prst="rect">
            <a:avLst/>
          </a:prstGeom>
        </p:spPr>
      </p:pic>
      <p:sp>
        <p:nvSpPr>
          <p:cNvPr id="424" name="Régions"/>
          <p:cNvSpPr/>
          <p:nvPr/>
        </p:nvSpPr>
        <p:spPr>
          <a:xfrm>
            <a:off x="7846090" y="7815895"/>
            <a:ext cx="1073871"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Régions</a:t>
            </a:r>
          </a:p>
        </p:txBody>
      </p:sp>
      <p:sp>
        <p:nvSpPr>
          <p:cNvPr id="425" name="Extraction de caractéristiques…"/>
          <p:cNvSpPr txBox="1"/>
          <p:nvPr>
            <p:ph type="body" idx="1"/>
          </p:nvPr>
        </p:nvSpPr>
        <p:spPr>
          <a:prstGeom prst="rect">
            <a:avLst/>
          </a:prstGeom>
        </p:spPr>
        <p:txBody>
          <a:bodyPr/>
          <a:lstStyle/>
          <a:p>
            <a:pPr>
              <a:buAutoNum type="arabicPeriod" startAt="3"/>
            </a:pPr>
            <a:r>
              <a:t>Extraction de caractéristiques</a:t>
            </a:r>
          </a:p>
          <a:p>
            <a:pPr lvl="2">
              <a:buBlip>
                <a:blip r:embed="rId5"/>
              </a:buBlip>
            </a:pPr>
            <a:r>
              <a:t>Remarque : Contours et régions forment une dualité indissociable</a:t>
            </a:r>
          </a:p>
        </p:txBody>
      </p:sp>
      <p:sp>
        <p:nvSpPr>
          <p:cNvPr id="426"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2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5"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2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29" name="Extraction de caractéristiques…"/>
          <p:cNvSpPr txBox="1"/>
          <p:nvPr>
            <p:ph type="body" idx="1"/>
          </p:nvPr>
        </p:nvSpPr>
        <p:spPr>
          <a:prstGeom prst="rect">
            <a:avLst/>
          </a:prstGeom>
        </p:spPr>
        <p:txBody>
          <a:bodyPr/>
          <a:lstStyle/>
          <a:p>
            <a:pPr>
              <a:buAutoNum type="arabicPeriod" startAt="3"/>
            </a:pPr>
            <a:r>
              <a:t>Extraction de caractéristiques</a:t>
            </a:r>
          </a:p>
          <a:p>
            <a:pPr lvl="2">
              <a:buBlip>
                <a:blip r:embed="rId3"/>
              </a:buBlip>
            </a:pPr>
            <a:r>
              <a:t>Autres : caractéristiques de profondeur</a:t>
            </a:r>
          </a:p>
        </p:txBody>
      </p:sp>
      <p:sp>
        <p:nvSpPr>
          <p:cNvPr id="43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1" name="Brick.jpg" descr="Brick.jpg"/>
          <p:cNvPicPr>
            <a:picLocks noChangeAspect="0"/>
          </p:cNvPicPr>
          <p:nvPr/>
        </p:nvPicPr>
        <p:blipFill>
          <a:blip r:embed="rId4">
            <a:extLst/>
          </a:blip>
          <a:stretch>
            <a:fillRect/>
          </a:stretch>
        </p:blipFill>
        <p:spPr>
          <a:xfrm>
            <a:off x="1409700" y="2959100"/>
            <a:ext cx="3467100" cy="3505200"/>
          </a:xfrm>
          <a:prstGeom prst="rect">
            <a:avLst/>
          </a:prstGeom>
        </p:spPr>
      </p:pic>
      <p:pic>
        <p:nvPicPr>
          <p:cNvPr id="432" name="PlasticBubbles.jpg" descr="PlasticBubbles.jpg"/>
          <p:cNvPicPr>
            <a:picLocks noChangeAspect="0"/>
          </p:cNvPicPr>
          <p:nvPr/>
        </p:nvPicPr>
        <p:blipFill>
          <a:blip r:embed="rId5">
            <a:extLst/>
          </a:blip>
          <a:stretch>
            <a:fillRect/>
          </a:stretch>
        </p:blipFill>
        <p:spPr>
          <a:xfrm>
            <a:off x="7086600" y="2832100"/>
            <a:ext cx="3505200" cy="3543300"/>
          </a:xfrm>
          <a:prstGeom prst="rect">
            <a:avLst/>
          </a:prstGeom>
        </p:spPr>
      </p:pic>
      <p:sp>
        <p:nvSpPr>
          <p:cNvPr id="433" name="Texture déterministe"/>
          <p:cNvSpPr/>
          <p:nvPr/>
        </p:nvSpPr>
        <p:spPr>
          <a:xfrm>
            <a:off x="2154309" y="6622095"/>
            <a:ext cx="2332336"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Texture déterministe</a:t>
            </a:r>
          </a:p>
        </p:txBody>
      </p:sp>
      <p:sp>
        <p:nvSpPr>
          <p:cNvPr id="434" name="Texture aléatoire"/>
          <p:cNvSpPr/>
          <p:nvPr/>
        </p:nvSpPr>
        <p:spPr>
          <a:xfrm>
            <a:off x="7872989" y="6622095"/>
            <a:ext cx="1951089"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Texture aléatoire</a:t>
            </a:r>
          </a:p>
        </p:txBody>
      </p:sp>
      <p:sp>
        <p:nvSpPr>
          <p:cNvPr id="435"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2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2" name="De quessé?…"/>
          <p:cNvSpPr txBox="1"/>
          <p:nvPr>
            <p:ph type="body" idx="1"/>
          </p:nvPr>
        </p:nvSpPr>
        <p:spPr>
          <a:prstGeom prst="rect">
            <a:avLst/>
          </a:prstGeom>
        </p:spPr>
        <p:txBody>
          <a:bodyPr/>
          <a:lstStyle/>
          <a:p>
            <a:pPr/>
            <a:r>
              <a:t>De quessé?</a:t>
            </a:r>
          </a:p>
          <a:p>
            <a:pPr lvl="2">
              <a:spcBef>
                <a:spcPts val="2600"/>
              </a:spcBef>
              <a:buBlip>
                <a:blip r:embed="rId3"/>
              </a:buBlip>
            </a:pPr>
            <a:r>
              <a:t>On distingue 2 classes d'applications</a:t>
            </a:r>
          </a:p>
          <a:p>
            <a:pPr lvl="3"/>
            <a:r>
              <a:t>Traitement d'images</a:t>
            </a:r>
          </a:p>
          <a:p>
            <a:pPr lvl="4"/>
            <a:r>
              <a:t>Amélioration de la qualité des images/vidéos</a:t>
            </a:r>
            <a:br/>
            <a:r>
              <a:t>exemples : réduire le bruit, rehausser le contraste ...</a:t>
            </a:r>
          </a:p>
          <a:p>
            <a:pPr lvl="3"/>
            <a:r>
              <a:t>Analyse d'images</a:t>
            </a:r>
          </a:p>
          <a:p>
            <a:pPr lvl="4"/>
            <a:r>
              <a:t>Ensemble de techniques pour extraire les </a:t>
            </a:r>
            <a:br/>
            <a:r>
              <a:t>caractéristiques pertinentes d'une image/vidéo</a:t>
            </a:r>
            <a:br/>
            <a:r>
              <a:t>exemples : contours, orientations ...</a:t>
            </a:r>
          </a:p>
          <a:p>
            <a:pPr lvl="2">
              <a:spcBef>
                <a:spcPts val="4900"/>
              </a:spcBef>
              <a:buBlip>
                <a:blip r:embed="rId3"/>
              </a:buBlip>
            </a:pPr>
            <a:r>
              <a:t>Ces 2 classes sont inter-reliées</a:t>
            </a:r>
          </a:p>
          <a:p>
            <a:pPr lvl="3">
              <a:spcBef>
                <a:spcPts val="1700"/>
              </a:spcBef>
            </a:pPr>
            <a:r>
              <a:t>On analyse pour mieux traiter</a:t>
            </a:r>
          </a:p>
          <a:p>
            <a:pPr lvl="3">
              <a:spcBef>
                <a:spcPts val="1700"/>
              </a:spcBef>
            </a:pPr>
            <a:r>
              <a:t>On traite avant d’analyser</a:t>
            </a:r>
          </a:p>
        </p:txBody>
      </p:sp>
      <p:sp>
        <p:nvSpPr>
          <p:cNvPr id="73"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 name="L’analyse d’images"/>
          <p:cNvSpPr txBox="1"/>
          <p:nvPr>
            <p:ph type="title"/>
          </p:nvPr>
        </p:nvSpPr>
        <p:spPr>
          <a:prstGeom prst="rect">
            <a:avLst/>
          </a:prstGeom>
        </p:spPr>
        <p:txBody>
          <a:bodyPr/>
          <a:lstStyle/>
          <a:p>
            <a:pPr/>
            <a:r>
              <a:t>L’analyse d’images</a:t>
            </a:r>
          </a:p>
        </p:txBody>
      </p:sp>
      <p:cxnSp>
        <p:nvCxnSpPr>
          <p:cNvPr id="75" name="Connection Line"/>
          <p:cNvCxnSpPr>
            <a:stCxn id="77" idx="0"/>
            <a:endCxn id="76" idx="0"/>
          </p:cNvCxnSpPr>
          <p:nvPr/>
        </p:nvCxnSpPr>
        <p:spPr>
          <a:xfrm flipH="1" flipV="1">
            <a:off x="5655434" y="7415720"/>
            <a:ext cx="3298066" cy="280480"/>
          </a:xfrm>
          <a:prstGeom prst="straightConnector1">
            <a:avLst/>
          </a:prstGeom>
          <a:ln w="25400">
            <a:solidFill>
              <a:srgbClr val="000000"/>
            </a:solidFill>
            <a:headEnd type="triangle" len="sm"/>
            <a:tailEnd type="stealth"/>
          </a:ln>
        </p:spPr>
      </p:cxnSp>
      <p:sp>
        <p:nvSpPr>
          <p:cNvPr id="76" name="Traitement d’images"/>
          <p:cNvSpPr/>
          <p:nvPr/>
        </p:nvSpPr>
        <p:spPr>
          <a:xfrm>
            <a:off x="4696584" y="6780720"/>
            <a:ext cx="1917701" cy="1270001"/>
          </a:xfrm>
          <a:prstGeom prst="roundRect">
            <a:avLst>
              <a:gd name="adj" fmla="val 1500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Traitement d’images</a:t>
            </a:r>
          </a:p>
        </p:txBody>
      </p:sp>
      <p:sp>
        <p:nvSpPr>
          <p:cNvPr id="77" name="Analyse d’image"/>
          <p:cNvSpPr/>
          <p:nvPr/>
        </p:nvSpPr>
        <p:spPr>
          <a:xfrm>
            <a:off x="7759700" y="7061200"/>
            <a:ext cx="2387600" cy="1270000"/>
          </a:xfrm>
          <a:prstGeom prst="roundRect">
            <a:avLst>
              <a:gd name="adj" fmla="val 15000"/>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Analyse d’image</a:t>
            </a:r>
          </a:p>
        </p:txBody>
      </p:sp>
      <p:sp>
        <p:nvSpPr>
          <p:cNvPr id="85" name="Connection Line"/>
          <p:cNvSpPr/>
          <p:nvPr/>
        </p:nvSpPr>
        <p:spPr>
          <a:xfrm>
            <a:off x="9167919" y="2423728"/>
            <a:ext cx="1195281" cy="54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79" name="droppedImage.tiff" descr="droppedImage.tiff"/>
          <p:cNvPicPr>
            <a:picLocks noChangeAspect="0"/>
          </p:cNvPicPr>
          <p:nvPr/>
        </p:nvPicPr>
        <p:blipFill>
          <a:blip r:embed="rId4">
            <a:extLst/>
          </a:blip>
          <a:stretch>
            <a:fillRect/>
          </a:stretch>
        </p:blipFill>
        <p:spPr>
          <a:xfrm>
            <a:off x="7041860" y="1295400"/>
            <a:ext cx="2125217" cy="2159000"/>
          </a:xfrm>
          <a:prstGeom prst="rect">
            <a:avLst/>
          </a:prstGeom>
        </p:spPr>
      </p:pic>
      <p:pic>
        <p:nvPicPr>
          <p:cNvPr id="80" name="droppedImage.tiff" descr="droppedImage.tiff"/>
          <p:cNvPicPr>
            <a:picLocks noChangeAspect="0"/>
          </p:cNvPicPr>
          <p:nvPr/>
        </p:nvPicPr>
        <p:blipFill>
          <a:blip r:embed="rId5">
            <a:extLst/>
          </a:blip>
          <a:stretch>
            <a:fillRect/>
          </a:stretch>
        </p:blipFill>
        <p:spPr>
          <a:xfrm>
            <a:off x="10363200" y="1447800"/>
            <a:ext cx="2120900" cy="2159000"/>
          </a:xfrm>
          <a:prstGeom prst="rect">
            <a:avLst/>
          </a:prstGeom>
        </p:spPr>
      </p:pic>
      <p:sp>
        <p:nvSpPr>
          <p:cNvPr id="86" name="Connection Line"/>
          <p:cNvSpPr/>
          <p:nvPr/>
        </p:nvSpPr>
        <p:spPr>
          <a:xfrm>
            <a:off x="9310405" y="5135077"/>
            <a:ext cx="1103595" cy="13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82" name="ecrou.jpg" descr="ecrou.jpg"/>
          <p:cNvPicPr>
            <a:picLocks noChangeAspect="0"/>
          </p:cNvPicPr>
          <p:nvPr/>
        </p:nvPicPr>
        <p:blipFill>
          <a:blip r:embed="rId6">
            <a:extLst/>
          </a:blip>
          <a:stretch>
            <a:fillRect/>
          </a:stretch>
        </p:blipFill>
        <p:spPr>
          <a:xfrm>
            <a:off x="7530817" y="3949700"/>
            <a:ext cx="1778694" cy="2159000"/>
          </a:xfrm>
          <a:prstGeom prst="rect">
            <a:avLst/>
          </a:prstGeom>
        </p:spPr>
      </p:pic>
      <p:pic>
        <p:nvPicPr>
          <p:cNvPr id="83" name="ecrouRegion.jpg" descr="ecrouRegion.jpg"/>
          <p:cNvPicPr>
            <a:picLocks noChangeAspect="0"/>
          </p:cNvPicPr>
          <p:nvPr/>
        </p:nvPicPr>
        <p:blipFill>
          <a:blip r:embed="rId7">
            <a:extLst/>
          </a:blip>
          <a:stretch>
            <a:fillRect/>
          </a:stretch>
        </p:blipFill>
        <p:spPr>
          <a:xfrm>
            <a:off x="10414000" y="4292600"/>
            <a:ext cx="1778694" cy="2159000"/>
          </a:xfrm>
          <a:prstGeom prst="rect">
            <a:avLst/>
          </a:prstGeom>
        </p:spPr>
      </p:pic>
      <p:cxnSp>
        <p:nvCxnSpPr>
          <p:cNvPr id="84" name="Connection Line"/>
          <p:cNvCxnSpPr>
            <a:stCxn id="76" idx="0"/>
            <a:endCxn id="77" idx="0"/>
          </p:cNvCxnSpPr>
          <p:nvPr/>
        </p:nvCxnSpPr>
        <p:spPr>
          <a:xfrm>
            <a:off x="5655434" y="7415720"/>
            <a:ext cx="3298066" cy="280480"/>
          </a:xfrm>
          <a:prstGeom prst="straightConnector1">
            <a:avLst/>
          </a:prstGeom>
          <a:ln w="25400">
            <a:solidFill>
              <a:srgbClr val="000000"/>
            </a:solidFill>
            <a:headEnd type="triangle" len="sm"/>
            <a:tailEnd type="stealth"/>
          </a:ln>
        </p:spPr>
      </p:cxn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72">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2" fill="hold">
                                  <p:stCondLst>
                                    <p:cond delay="0"/>
                                  </p:stCondLst>
                                  <p:iterate type="el" backwards="0">
                                    <p:tmAbs val="0"/>
                                  </p:iterate>
                                  <p:childTnLst>
                                    <p:set>
                                      <p:cBhvr>
                                        <p:cTn id="12" fill="hold"/>
                                        <p:tgtEl>
                                          <p:spTgt spid="7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3" fill="hold">
                                  <p:stCondLst>
                                    <p:cond delay="0"/>
                                  </p:stCondLst>
                                  <p:iterate type="el" backwards="0">
                                    <p:tmAbs val="0"/>
                                  </p:iterate>
                                  <p:childTnLst>
                                    <p:set>
                                      <p:cBhvr>
                                        <p:cTn id="15" fill="hold"/>
                                        <p:tgtEl>
                                          <p:spTgt spid="8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72">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72">
                                            <p:txEl>
                                              <p:pRg st="5" end="5"/>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5" fill="hold">
                                  <p:stCondLst>
                                    <p:cond delay="0"/>
                                  </p:stCondLst>
                                  <p:iterate type="el" backwards="0">
                                    <p:tmAbs val="0"/>
                                  </p:iterate>
                                  <p:childTnLst>
                                    <p:set>
                                      <p:cBhvr>
                                        <p:cTn id="28" fill="hold"/>
                                        <p:tgtEl>
                                          <p:spTgt spid="82"/>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6" fill="hold">
                                  <p:stCondLst>
                                    <p:cond delay="0"/>
                                  </p:stCondLst>
                                  <p:iterate type="el" backwards="0">
                                    <p:tmAbs val="0"/>
                                  </p:iterate>
                                  <p:childTnLst>
                                    <p:set>
                                      <p:cBhvr>
                                        <p:cTn id="31" fill="hold"/>
                                        <p:tgtEl>
                                          <p:spTgt spid="86"/>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7" fill="hold">
                                  <p:stCondLst>
                                    <p:cond delay="0"/>
                                  </p:stCondLst>
                                  <p:iterate type="el" backwards="0">
                                    <p:tmAbs val="0"/>
                                  </p:iterate>
                                  <p:childTnLst>
                                    <p:set>
                                      <p:cBhvr>
                                        <p:cTn id="34" fill="hold"/>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72">
                                            <p:txEl>
                                              <p:pRg st="6" end="6"/>
                                            </p:txEl>
                                          </p:spTgt>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 fill="hold">
                                  <p:stCondLst>
                                    <p:cond delay="0"/>
                                  </p:stCondLst>
                                  <p:iterate type="el" backwards="0">
                                    <p:tmAbs val="0"/>
                                  </p:iterate>
                                  <p:childTnLst>
                                    <p:set>
                                      <p:cBhvr>
                                        <p:cTn id="41" fill="hold"/>
                                        <p:tgtEl>
                                          <p:spTgt spid="72">
                                            <p:txEl>
                                              <p:pRg st="7" end="7"/>
                                            </p:txEl>
                                          </p:spTgt>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 fill="hold">
                                  <p:stCondLst>
                                    <p:cond delay="0"/>
                                  </p:stCondLst>
                                  <p:iterate type="el" backwards="0">
                                    <p:tmAbs val="0"/>
                                  </p:iterate>
                                  <p:childTnLst>
                                    <p:set>
                                      <p:cBhvr>
                                        <p:cTn id="44" fill="hold"/>
                                        <p:tgtEl>
                                          <p:spTgt spid="72">
                                            <p:txEl>
                                              <p:pRg st="8" end="8"/>
                                            </p:txEl>
                                          </p:spTgt>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8" fill="hold">
                                  <p:stCondLst>
                                    <p:cond delay="0"/>
                                  </p:stCondLst>
                                  <p:iterate type="el" backwards="0">
                                    <p:tmAbs val="0"/>
                                  </p:iterate>
                                  <p:childTnLst>
                                    <p:set>
                                      <p:cBhvr>
                                        <p:cTn id="47" fill="hold"/>
                                        <p:tgtEl>
                                          <p:spTgt spid="75"/>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9" fill="hold">
                                  <p:stCondLst>
                                    <p:cond delay="0"/>
                                  </p:stCondLst>
                                  <p:iterate type="el" backwards="0">
                                    <p:tmAbs val="0"/>
                                  </p:iterate>
                                  <p:childTnLst>
                                    <p:set>
                                      <p:cBhvr>
                                        <p:cTn id="50" fill="hold"/>
                                        <p:tgtEl>
                                          <p:spTgt spid="76"/>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0" fill="hold">
                                  <p:stCondLst>
                                    <p:cond delay="0"/>
                                  </p:stCondLst>
                                  <p:iterate type="el" backwards="0">
                                    <p:tmAbs val="0"/>
                                  </p:iterate>
                                  <p:childTnLst>
                                    <p:set>
                                      <p:cBhvr>
                                        <p:cTn id="53" fill="hold"/>
                                        <p:tgtEl>
                                          <p:spTgt spid="77"/>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1" fill="hold">
                                  <p:stCondLst>
                                    <p:cond delay="0"/>
                                  </p:stCondLst>
                                  <p:iterate type="el" backwards="0">
                                    <p:tmAbs val="0"/>
                                  </p:iterate>
                                  <p:childTnLst>
                                    <p:set>
                                      <p:cBhvr>
                                        <p:cTn id="56" fill="hold"/>
                                        <p:tgtEl>
                                          <p:spTgt spid="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 grpId="4"/>
      <p:bldP build="whole" bldLvl="1" animBg="1" rev="0" advAuto="0" spid="82" grpId="5"/>
      <p:bldP build="p" bldLvl="5" animBg="1" rev="0" advAuto="0" spid="72" grpId="1"/>
      <p:bldP build="whole" bldLvl="1" animBg="1" rev="0" advAuto="0" spid="76" grpId="9"/>
      <p:bldP build="whole" bldLvl="1" animBg="1" rev="0" advAuto="0" spid="83" grpId="7"/>
      <p:bldP build="whole" bldLvl="1" animBg="1" rev="0" advAuto="0" spid="84" grpId="11"/>
      <p:bldP build="whole" bldLvl="1" animBg="1" rev="0" advAuto="0" spid="79" grpId="2"/>
      <p:bldP build="whole" bldLvl="1" animBg="1" rev="0" advAuto="0" spid="75" grpId="8"/>
      <p:bldP build="whole" bldLvl="1" animBg="1" rev="0" advAuto="0" spid="86" grpId="6"/>
      <p:bldP build="whole" bldLvl="1" animBg="1" rev="0" advAuto="0" spid="77" grpId="10"/>
      <p:bldP build="whole" bldLvl="1" animBg="1" rev="0" advAuto="0" spid="85" grpId="3"/>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3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3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ecrouCont.jpg" descr="ecrouCont.jpg"/>
          <p:cNvPicPr>
            <a:picLocks noChangeAspect="0"/>
          </p:cNvPicPr>
          <p:nvPr/>
        </p:nvPicPr>
        <p:blipFill>
          <a:blip r:embed="rId3">
            <a:extLst/>
          </a:blip>
          <a:stretch>
            <a:fillRect/>
          </a:stretch>
        </p:blipFill>
        <p:spPr>
          <a:xfrm>
            <a:off x="3314700" y="4800600"/>
            <a:ext cx="5664200" cy="2607169"/>
          </a:xfrm>
          <a:prstGeom prst="rect">
            <a:avLst/>
          </a:prstGeom>
        </p:spPr>
      </p:pic>
      <p:sp>
        <p:nvSpPr>
          <p:cNvPr id="440" name="Extraction de caractéristiques…"/>
          <p:cNvSpPr txBox="1"/>
          <p:nvPr>
            <p:ph type="body" idx="1"/>
          </p:nvPr>
        </p:nvSpPr>
        <p:spPr>
          <a:prstGeom prst="rect">
            <a:avLst/>
          </a:prstGeom>
        </p:spPr>
        <p:txBody>
          <a:bodyPr/>
          <a:lstStyle/>
          <a:p>
            <a:pPr>
              <a:buAutoNum type="arabicPeriod" startAt="3"/>
            </a:pPr>
            <a:r>
              <a:t>Extraction de caractéristiques</a:t>
            </a:r>
          </a:p>
          <a:p>
            <a:pPr lvl="2">
              <a:buBlip>
                <a:blip r:embed="rId4"/>
              </a:buBlip>
            </a:pPr>
            <a:r>
              <a:t>Certaines caractéristiques sont plus adaptées à certains traitements</a:t>
            </a:r>
          </a:p>
          <a:p>
            <a:pPr lvl="2">
              <a:buBlip>
                <a:blip r:embed="rId4"/>
              </a:buBlip>
            </a:pPr>
            <a:r>
              <a:t>Les contours sont utilisés quand les éléments des régions ne sont pas importants </a:t>
            </a:r>
            <a:br/>
            <a:r>
              <a:t>ex : mesurer le périmètre d'une pièce mécanique</a:t>
            </a:r>
          </a:p>
        </p:txBody>
      </p:sp>
      <p:sp>
        <p:nvSpPr>
          <p:cNvPr id="441"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40">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P build="whole" bldLvl="1" animBg="1" rev="0" advAuto="0" spid="439"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4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4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5" name="Extraction de caractéristiques…"/>
          <p:cNvSpPr txBox="1"/>
          <p:nvPr>
            <p:ph type="body" idx="1"/>
          </p:nvPr>
        </p:nvSpPr>
        <p:spPr>
          <a:prstGeom prst="rect">
            <a:avLst/>
          </a:prstGeom>
        </p:spPr>
        <p:txBody>
          <a:bodyPr/>
          <a:lstStyle/>
          <a:p>
            <a:pPr>
              <a:buAutoNum type="arabicPeriod" startAt="3"/>
            </a:pPr>
            <a:r>
              <a:t>Extraction de caractéristiques</a:t>
            </a:r>
          </a:p>
          <a:p>
            <a:pPr lvl="2">
              <a:buBlip>
                <a:blip r:embed="rId3"/>
              </a:buBlip>
            </a:pPr>
            <a:r>
              <a:t>La texture est importante dans le cas d'objets ayant un aspect granuleux. On extrait les régions et on analyse la texture en identifiant les motifs et les règles de placement</a:t>
            </a:r>
          </a:p>
          <a:p>
            <a:pPr lvl="2">
              <a:buBlip>
                <a:blip r:embed="rId3"/>
              </a:buBlip>
            </a:pPr>
            <a:r>
              <a:t>Ces 3 informations peuvent être utilisées simultanément</a:t>
            </a:r>
          </a:p>
          <a:p>
            <a:pPr lvl="2">
              <a:buBlip>
                <a:blip r:embed="rId3"/>
              </a:buBlip>
            </a:pPr>
            <a:r>
              <a:t>Pour résoudre certains problèmes sur des scènes complexes, il est nécessaire de combiner les informations sur les régions, les textures et les contours</a:t>
            </a:r>
          </a:p>
        </p:txBody>
      </p:sp>
      <p:sp>
        <p:nvSpPr>
          <p:cNvPr id="446"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4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4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4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4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5"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4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4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Description et représentation…"/>
          <p:cNvSpPr txBox="1"/>
          <p:nvPr>
            <p:ph type="body" idx="1"/>
          </p:nvPr>
        </p:nvSpPr>
        <p:spPr>
          <a:prstGeom prst="rect">
            <a:avLst/>
          </a:prstGeom>
        </p:spPr>
        <p:txBody>
          <a:bodyPr/>
          <a:lstStyle/>
          <a:p>
            <a:pPr>
              <a:buAutoNum type="arabicPeriod" startAt="4"/>
            </a:pPr>
            <a:r>
              <a:t>Description et représentation</a:t>
            </a:r>
          </a:p>
          <a:p>
            <a:pPr lvl="2">
              <a:buBlip>
                <a:blip r:embed="rId3"/>
              </a:buBlip>
            </a:pPr>
            <a:r>
              <a:t>Description : Transformer les caractéristiques extraites en une forme appropriée aux étapes suivantes (la reconnaissance)</a:t>
            </a:r>
          </a:p>
          <a:p>
            <a:pPr lvl="3"/>
            <a:r>
              <a:t>ex :</a:t>
            </a:r>
          </a:p>
          <a:p>
            <a:pPr lvl="4"/>
            <a:r>
              <a:t>Droites</a:t>
            </a:r>
          </a:p>
          <a:p>
            <a:pPr lvl="4"/>
            <a:r>
              <a:t>Coniques</a:t>
            </a:r>
          </a:p>
          <a:p>
            <a:pPr lvl="4"/>
            <a:r>
              <a:t>Courbes</a:t>
            </a:r>
          </a:p>
          <a:p>
            <a:pPr lvl="4"/>
            <a:r>
              <a:t>Graphes</a:t>
            </a:r>
          </a:p>
          <a:p>
            <a:pPr lvl="4"/>
            <a:r>
              <a:t>Objets</a:t>
            </a:r>
          </a:p>
          <a:p>
            <a:pPr lvl="4"/>
            <a:r>
              <a:t>Statistiques</a:t>
            </a:r>
          </a:p>
        </p:txBody>
      </p:sp>
      <p:sp>
        <p:nvSpPr>
          <p:cNvPr id="451"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50">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50">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50">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50">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50">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450">
                                            <p:txEl>
                                              <p:pRg st="6" end="6"/>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450">
                                            <p:txEl>
                                              <p:pRg st="7" end="7"/>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45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0"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5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54" name="Description et représentation…"/>
          <p:cNvSpPr txBox="1"/>
          <p:nvPr>
            <p:ph type="body" idx="1"/>
          </p:nvPr>
        </p:nvSpPr>
        <p:spPr>
          <a:prstGeom prst="rect">
            <a:avLst/>
          </a:prstGeom>
        </p:spPr>
        <p:txBody>
          <a:bodyPr/>
          <a:lstStyle/>
          <a:p>
            <a:pPr>
              <a:buAutoNum type="arabicPeriod" startAt="4"/>
            </a:pPr>
            <a:r>
              <a:t>Description et représentation</a:t>
            </a:r>
          </a:p>
          <a:p>
            <a:pPr lvl="2">
              <a:buBlip>
                <a:blip r:embed="rId3"/>
              </a:buBlip>
            </a:pPr>
            <a:r>
              <a:t>Représentation : Traduction des caractéristiques résultantes de la description sous la forme d'objets informatique, appropriée à la programmation</a:t>
            </a:r>
          </a:p>
          <a:p>
            <a:pPr lvl="3"/>
            <a:r>
              <a:t>ex :</a:t>
            </a:r>
          </a:p>
          <a:p>
            <a:pPr lvl="4"/>
            <a:r>
              <a:t>Cercle :  un couple (centre, rayon)</a:t>
            </a:r>
          </a:p>
          <a:p>
            <a:pPr lvl="4"/>
            <a:r>
              <a:t>Droite : </a:t>
            </a:r>
          </a:p>
          <a:p>
            <a:pPr lvl="3"/>
            <a:r>
              <a:t>Triangle : </a:t>
            </a:r>
            <a:br/>
            <a:r>
              <a:t>Théorie des langages : L(G) = {anbncn | n &gt;= 1 } où a, b et c sont trois segments de droites formant l'alphabet</a:t>
            </a:r>
            <a:br/>
            <a:r>
              <a:t>Intersection de trois droites</a:t>
            </a:r>
          </a:p>
        </p:txBody>
      </p:sp>
      <p:sp>
        <p:nvSpPr>
          <p:cNvPr id="45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9" name="Group"/>
          <p:cNvGrpSpPr/>
          <p:nvPr/>
        </p:nvGrpSpPr>
        <p:grpSpPr>
          <a:xfrm>
            <a:off x="8547100" y="3937000"/>
            <a:ext cx="3276600" cy="2740378"/>
            <a:chOff x="-63500" y="-88900"/>
            <a:chExt cx="3276600" cy="2740377"/>
          </a:xfrm>
        </p:grpSpPr>
        <p:pic>
          <p:nvPicPr>
            <p:cNvPr id="456" name="image.tiff" descr="image.tiff"/>
            <p:cNvPicPr>
              <a:picLocks noChangeAspect="0"/>
            </p:cNvPicPr>
            <p:nvPr/>
          </p:nvPicPr>
          <p:blipFill>
            <a:blip r:embed="rId4">
              <a:extLst/>
            </a:blip>
            <a:stretch>
              <a:fillRect/>
            </a:stretch>
          </p:blipFill>
          <p:spPr>
            <a:xfrm>
              <a:off x="-63500" y="-88900"/>
              <a:ext cx="3276600" cy="2740378"/>
            </a:xfrm>
            <a:prstGeom prst="rect">
              <a:avLst/>
            </a:prstGeom>
            <a:effectLst/>
          </p:spPr>
        </p:pic>
        <p:sp>
          <p:nvSpPr>
            <p:cNvPr id="457" name="θ"/>
            <p:cNvSpPr/>
            <p:nvPr/>
          </p:nvSpPr>
          <p:spPr>
            <a:xfrm>
              <a:off x="431800" y="2031609"/>
              <a:ext cx="469900" cy="509911"/>
            </a:xfrm>
            <a:prstGeom prst="rect">
              <a:avLst/>
            </a:prstGeom>
            <a:solidFill>
              <a:srgbClr val="D2DFF6"/>
            </a:solidFill>
            <a:ln w="76200" cap="flat">
              <a:solidFill>
                <a:srgbClr val="D2DEF6"/>
              </a:solidFill>
              <a:prstDash val="solid"/>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t>θ</a:t>
              </a:r>
            </a:p>
          </p:txBody>
        </p:sp>
        <p:sp>
          <p:nvSpPr>
            <p:cNvPr id="458" name="ρ"/>
            <p:cNvSpPr/>
            <p:nvPr/>
          </p:nvSpPr>
          <p:spPr>
            <a:xfrm>
              <a:off x="378732" y="1568765"/>
              <a:ext cx="368053" cy="509911"/>
            </a:xfrm>
            <a:prstGeom prst="rect">
              <a:avLst/>
            </a:prstGeom>
            <a:solidFill>
              <a:srgbClr val="D2DFF6"/>
            </a:solidFill>
            <a:ln w="76200" cap="flat">
              <a:solidFill>
                <a:srgbClr val="D2DEF6"/>
              </a:solidFill>
              <a:prstDash val="solid"/>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ρ</a:t>
              </a:r>
            </a:p>
          </p:txBody>
        </p:sp>
      </p:grpSp>
      <p:sp>
        <p:nvSpPr>
          <p:cNvPr id="460" name="y = ax + b ax + by + c = 0 x cosθ + y sinθ - ρ = 0"/>
          <p:cNvSpPr/>
          <p:nvPr/>
        </p:nvSpPr>
        <p:spPr>
          <a:xfrm>
            <a:off x="3594100" y="5132949"/>
            <a:ext cx="3810000" cy="10941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y = ax + b</a:t>
            </a:r>
            <a:br/>
            <a:r>
              <a:t>ax + by + c = 0</a:t>
            </a:r>
            <a:br/>
            <a:r>
              <a:t>x cosθ + y sinθ - ρ = 0</a:t>
            </a:r>
          </a:p>
        </p:txBody>
      </p:sp>
      <p:sp>
        <p:nvSpPr>
          <p:cNvPr id="461"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5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54">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54">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54">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54">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2" fill="hold">
                                  <p:stCondLst>
                                    <p:cond delay="0"/>
                                  </p:stCondLst>
                                  <p:iterate type="el" backwards="0">
                                    <p:tmAbs val="0"/>
                                  </p:iterate>
                                  <p:childTnLst>
                                    <p:set>
                                      <p:cBhvr>
                                        <p:cTn id="27" fill="hold"/>
                                        <p:tgtEl>
                                          <p:spTgt spid="46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3" fill="hold">
                                  <p:stCondLst>
                                    <p:cond delay="0"/>
                                  </p:stCondLst>
                                  <p:iterate type="el" backwards="0">
                                    <p:tmAbs val="0"/>
                                  </p:iterate>
                                  <p:childTnLst>
                                    <p:set>
                                      <p:cBhvr>
                                        <p:cTn id="31" fill="hold"/>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4" grpId="1"/>
      <p:bldP build="whole" bldLvl="1" animBg="1" rev="0" advAuto="0" spid="460" grpId="2"/>
      <p:bldP build="whole" bldLvl="1" animBg="1" rev="0" advAuto="0" spid="459"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6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6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5" name="Reconnaissance et interprétation…"/>
          <p:cNvSpPr txBox="1"/>
          <p:nvPr>
            <p:ph type="body" idx="1"/>
          </p:nvPr>
        </p:nvSpPr>
        <p:spPr>
          <a:prstGeom prst="rect">
            <a:avLst/>
          </a:prstGeom>
        </p:spPr>
        <p:txBody>
          <a:bodyPr/>
          <a:lstStyle/>
          <a:p>
            <a:pPr>
              <a:buAutoNum type="arabicPeriod" startAt="5"/>
            </a:pPr>
            <a:r>
              <a:t>Reconnaissance et interprétation</a:t>
            </a:r>
          </a:p>
          <a:p>
            <a:pPr lvl="2">
              <a:buBlip>
                <a:blip r:embed="rId3"/>
              </a:buBlip>
            </a:pPr>
            <a:r>
              <a:t>Reconnaissance : Associer un nom à un objet en utilisant la description de l'objet et le modèle. Affectation d'un objet à une classe d'objets</a:t>
            </a:r>
          </a:p>
          <a:p>
            <a:pPr lvl="3"/>
            <a:r>
              <a:t>ex :</a:t>
            </a:r>
          </a:p>
          <a:p>
            <a:pPr lvl="4"/>
            <a:r>
              <a:t>A appartient à la classe de la lettre A</a:t>
            </a:r>
          </a:p>
          <a:p>
            <a:pPr lvl="4"/>
            <a:r>
              <a:t>Un crayon rouge appartient à la classe des crayons</a:t>
            </a:r>
          </a:p>
        </p:txBody>
      </p:sp>
      <p:sp>
        <p:nvSpPr>
          <p:cNvPr id="466"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6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6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65">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6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6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0" name="Reconnaissance et interprétation…"/>
          <p:cNvSpPr txBox="1"/>
          <p:nvPr>
            <p:ph type="body" idx="1"/>
          </p:nvPr>
        </p:nvSpPr>
        <p:spPr>
          <a:prstGeom prst="rect">
            <a:avLst/>
          </a:prstGeom>
        </p:spPr>
        <p:txBody>
          <a:bodyPr/>
          <a:lstStyle/>
          <a:p>
            <a:pPr>
              <a:buAutoNum type="arabicPeriod" startAt="5"/>
            </a:pPr>
            <a:r>
              <a:t>Reconnaissance et interprétation</a:t>
            </a:r>
          </a:p>
          <a:p>
            <a:pPr lvl="2">
              <a:buBlip>
                <a:blip r:embed="rId3"/>
              </a:buBlip>
            </a:pPr>
            <a:r>
              <a:t>interprétation: Associer une signification de l'objet dans son univers. Mise de l'objet dans son contexte</a:t>
            </a:r>
          </a:p>
          <a:p>
            <a:pPr lvl="3"/>
            <a:r>
              <a:t>ex :</a:t>
            </a:r>
          </a:p>
          <a:p>
            <a:pPr lvl="4"/>
            <a:r>
              <a:t>Un crayon</a:t>
            </a:r>
          </a:p>
          <a:p>
            <a:pPr lvl="5" marL="1264955" indent="-248955">
              <a:buClr>
                <a:srgbClr val="849ABC"/>
              </a:buClr>
              <a:buSzPct val="55000"/>
              <a:buBlip>
                <a:blip r:embed="rId4"/>
              </a:buBlip>
              <a:defRPr sz="2000">
                <a:solidFill>
                  <a:srgbClr val="232323"/>
                </a:solidFill>
                <a:latin typeface="Times New Roman"/>
                <a:ea typeface="Times New Roman"/>
                <a:cs typeface="Times New Roman"/>
                <a:sym typeface="Times New Roman"/>
              </a:defRPr>
            </a:pPr>
            <a:r>
              <a:t>sert à écrire</a:t>
            </a:r>
          </a:p>
          <a:p>
            <a:pPr lvl="5" marL="1264955" indent="-248955">
              <a:buClr>
                <a:srgbClr val="849ABC"/>
              </a:buClr>
              <a:buSzPct val="55000"/>
              <a:buBlip>
                <a:blip r:embed="rId4"/>
              </a:buBlip>
              <a:defRPr sz="2000">
                <a:solidFill>
                  <a:srgbClr val="232323"/>
                </a:solidFill>
                <a:latin typeface="Times New Roman"/>
                <a:ea typeface="Times New Roman"/>
                <a:cs typeface="Times New Roman"/>
                <a:sym typeface="Times New Roman"/>
              </a:defRPr>
            </a:pPr>
            <a:r>
              <a:t>se trouve dans un porte-crayon</a:t>
            </a:r>
          </a:p>
          <a:p>
            <a:pPr lvl="5" marL="1264955" indent="-248955">
              <a:buClr>
                <a:srgbClr val="849ABC"/>
              </a:buClr>
              <a:buSzPct val="55000"/>
              <a:buBlip>
                <a:blip r:embed="rId4"/>
              </a:buBlip>
              <a:defRPr sz="2000">
                <a:solidFill>
                  <a:srgbClr val="232323"/>
                </a:solidFill>
                <a:latin typeface="Times New Roman"/>
                <a:ea typeface="Times New Roman"/>
                <a:cs typeface="Times New Roman"/>
                <a:sym typeface="Times New Roman"/>
              </a:defRPr>
            </a:pPr>
            <a:r>
              <a:t>est propriété d'un humain</a:t>
            </a:r>
          </a:p>
          <a:p>
            <a:pPr lvl="3"/>
            <a:r>
              <a:t>Un ensemble de cinq chiffres</a:t>
            </a:r>
          </a:p>
          <a:p>
            <a:pPr lvl="4"/>
            <a:r>
              <a:t>est un nombre dans les dizaines de milliers</a:t>
            </a:r>
          </a:p>
          <a:p>
            <a:pPr lvl="4"/>
            <a:r>
              <a:t>sur une enveloppe est un code postal américain</a:t>
            </a:r>
          </a:p>
        </p:txBody>
      </p:sp>
      <p:sp>
        <p:nvSpPr>
          <p:cNvPr id="471"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70">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70">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70">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70">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70">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470">
                                            <p:txEl>
                                              <p:pRg st="6" end="6"/>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470">
                                            <p:txEl>
                                              <p:pRg st="7" end="7"/>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470">
                                            <p:txEl>
                                              <p:pRg st="8" end="8"/>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470">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7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7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5" name="Modèle / connaissances…"/>
          <p:cNvSpPr txBox="1"/>
          <p:nvPr>
            <p:ph type="body" idx="1"/>
          </p:nvPr>
        </p:nvSpPr>
        <p:spPr>
          <a:prstGeom prst="rect">
            <a:avLst/>
          </a:prstGeom>
        </p:spPr>
        <p:txBody>
          <a:bodyPr/>
          <a:lstStyle/>
          <a:p>
            <a:pPr>
              <a:buAutoNum type="arabicPeriod" startAt="6"/>
            </a:pPr>
            <a:r>
              <a:t>Modèle / connaissances</a:t>
            </a:r>
          </a:p>
          <a:p>
            <a:pPr lvl="2">
              <a:buBlip>
                <a:blip r:embed="rId3"/>
              </a:buBlip>
            </a:pPr>
            <a:r>
              <a:t>Un modèle est un ensemble de connaissances a priori sur l'univers à analyser</a:t>
            </a:r>
          </a:p>
          <a:p>
            <a:pPr lvl="2">
              <a:buBlip>
                <a:blip r:embed="rId3"/>
              </a:buBlip>
            </a:pPr>
            <a:r>
              <a:t>Liste et caractéristiques d'objets de l'univers (surface, couleurs, etc.) plus la relation entre eux</a:t>
            </a:r>
          </a:p>
          <a:p>
            <a:pPr lvl="2">
              <a:buBlip>
                <a:blip r:embed="rId3"/>
              </a:buBlip>
            </a:pPr>
            <a:r>
              <a:t>Description des conditions d'acquisition : type du capteur, géométrie, lumière</a:t>
            </a:r>
          </a:p>
        </p:txBody>
      </p:sp>
      <p:sp>
        <p:nvSpPr>
          <p:cNvPr id="476"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7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7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7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5"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7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79" name="Modèle / connaissances…"/>
          <p:cNvSpPr txBox="1"/>
          <p:nvPr>
            <p:ph type="body" idx="1"/>
          </p:nvPr>
        </p:nvSpPr>
        <p:spPr>
          <a:prstGeom prst="rect">
            <a:avLst/>
          </a:prstGeom>
        </p:spPr>
        <p:txBody>
          <a:bodyPr/>
          <a:lstStyle/>
          <a:p>
            <a:pPr>
              <a:buAutoNum type="arabicPeriod" startAt="6"/>
            </a:pPr>
            <a:r>
              <a:t>Modèle / connaissances</a:t>
            </a:r>
          </a:p>
          <a:p>
            <a:pPr lvl="2">
              <a:buBlip>
                <a:blip r:embed="rId3"/>
              </a:buBlip>
            </a:pPr>
            <a:r>
              <a:t>Le modèle est utilisé par la reconnaissance et l'interprétation</a:t>
            </a:r>
          </a:p>
          <a:p>
            <a:pPr lvl="3"/>
            <a:r>
              <a:t>ex : Système d'analyse pour la reconnaissance de triangles équilatéraux</a:t>
            </a:r>
          </a:p>
          <a:p>
            <a:pPr lvl="4"/>
            <a:r>
              <a:t>Acquisition</a:t>
            </a:r>
          </a:p>
          <a:p>
            <a:pPr lvl="4"/>
            <a:r>
              <a:t>Prétraitement : amélioration du contraste</a:t>
            </a:r>
          </a:p>
          <a:p>
            <a:pPr lvl="4"/>
            <a:r>
              <a:t>Extraction de caractéristique : contours</a:t>
            </a:r>
          </a:p>
          <a:p>
            <a:pPr lvl="3"/>
            <a:r>
              <a:t>Description / représentation</a:t>
            </a:r>
          </a:p>
          <a:p>
            <a:pPr lvl="4"/>
            <a:r>
              <a:t>3 segments de droites : a          , b              et c      </a:t>
            </a:r>
          </a:p>
          <a:p>
            <a:pPr lvl="4"/>
            <a:r>
              <a:t>mot abc</a:t>
            </a:r>
          </a:p>
          <a:p>
            <a:pPr lvl="3"/>
            <a:r>
              <a:t>Reconnaissance / Interprétation</a:t>
            </a:r>
          </a:p>
          <a:p>
            <a:pPr lvl="4"/>
            <a:r>
              <a:t>reconnaissance à l'aide de l'analyse syntaxique : triangle isolé</a:t>
            </a:r>
          </a:p>
          <a:p>
            <a:pPr lvl="4"/>
            <a:r>
              <a:t>interprétation : triangle de panne : sécurité routière</a:t>
            </a:r>
          </a:p>
          <a:p>
            <a:pPr lvl="3"/>
            <a:r>
              <a:t>Modèle : grammaire engendrant anbncn, n&gt;0</a:t>
            </a:r>
          </a:p>
        </p:txBody>
      </p:sp>
      <p:sp>
        <p:nvSpPr>
          <p:cNvPr id="48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1" name="Line"/>
          <p:cNvSpPr/>
          <p:nvPr/>
        </p:nvSpPr>
        <p:spPr>
          <a:xfrm flipV="1">
            <a:off x="5410200" y="5600700"/>
            <a:ext cx="546100" cy="546100"/>
          </a:xfrm>
          <a:prstGeom prst="line">
            <a:avLst/>
          </a:prstGeom>
          <a:ln w="25400">
            <a:solidFill>
              <a:srgbClr val="000000"/>
            </a:solidFill>
            <a:headEnd type="triangle" len="sm"/>
            <a:tailEnd type="stealth"/>
          </a:ln>
        </p:spPr>
        <p:txBody>
          <a:bodyPr lIns="0" tIns="0" rIns="0" bIns="0"/>
          <a:lstStyle/>
          <a:p>
            <a:pPr defTabSz="457200">
              <a:spcBef>
                <a:spcPts val="0"/>
              </a:spcBef>
              <a:buClrTx/>
              <a:defRPr sz="1200">
                <a:solidFill>
                  <a:srgbClr val="000000"/>
                </a:solidFill>
                <a:latin typeface="+mn-lt"/>
                <a:ea typeface="+mn-ea"/>
                <a:cs typeface="+mn-cs"/>
                <a:sym typeface="Helvetica"/>
              </a:defRPr>
            </a:pPr>
          </a:p>
        </p:txBody>
      </p:sp>
      <p:sp>
        <p:nvSpPr>
          <p:cNvPr id="482" name="Line"/>
          <p:cNvSpPr/>
          <p:nvPr/>
        </p:nvSpPr>
        <p:spPr>
          <a:xfrm>
            <a:off x="6705600" y="5600700"/>
            <a:ext cx="546100" cy="546100"/>
          </a:xfrm>
          <a:prstGeom prst="line">
            <a:avLst/>
          </a:prstGeom>
          <a:ln w="25400">
            <a:solidFill>
              <a:srgbClr val="000000"/>
            </a:solidFill>
            <a:headEnd type="triangle" len="sm"/>
            <a:tailEnd type="stealth"/>
          </a:ln>
        </p:spPr>
        <p:txBody>
          <a:bodyPr lIns="0" tIns="0" rIns="0" bIns="0"/>
          <a:lstStyle/>
          <a:p>
            <a:pPr defTabSz="457200">
              <a:spcBef>
                <a:spcPts val="0"/>
              </a:spcBef>
              <a:buClrTx/>
              <a:defRPr sz="1200">
                <a:solidFill>
                  <a:srgbClr val="000000"/>
                </a:solidFill>
                <a:latin typeface="+mn-lt"/>
                <a:ea typeface="+mn-ea"/>
                <a:cs typeface="+mn-cs"/>
                <a:sym typeface="Helvetica"/>
              </a:defRPr>
            </a:pPr>
          </a:p>
        </p:txBody>
      </p:sp>
      <p:sp>
        <p:nvSpPr>
          <p:cNvPr id="483" name="Line"/>
          <p:cNvSpPr/>
          <p:nvPr/>
        </p:nvSpPr>
        <p:spPr>
          <a:xfrm>
            <a:off x="8463669" y="5880100"/>
            <a:ext cx="766316" cy="0"/>
          </a:xfrm>
          <a:prstGeom prst="line">
            <a:avLst/>
          </a:prstGeom>
          <a:ln w="25400">
            <a:solidFill>
              <a:srgbClr val="000000"/>
            </a:solidFill>
            <a:headEnd type="triangle" len="sm"/>
            <a:tailEnd type="stealth"/>
          </a:ln>
        </p:spPr>
        <p:txBody>
          <a:bodyPr lIns="0" tIns="0" rIns="0" bIns="0"/>
          <a:lstStyle/>
          <a:p>
            <a:pPr defTabSz="457200">
              <a:spcBef>
                <a:spcPts val="0"/>
              </a:spcBef>
              <a:buClrTx/>
              <a:defRPr sz="1200">
                <a:solidFill>
                  <a:srgbClr val="000000"/>
                </a:solidFill>
                <a:latin typeface="+mn-lt"/>
                <a:ea typeface="+mn-ea"/>
                <a:cs typeface="+mn-cs"/>
                <a:sym typeface="Helvetica"/>
              </a:defRPr>
            </a:pPr>
          </a:p>
        </p:txBody>
      </p:sp>
      <p:sp>
        <p:nvSpPr>
          <p:cNvPr id="484" name="Étapes d'un système d’AI"/>
          <p:cNvSpPr txBox="1"/>
          <p:nvPr>
            <p:ph type="title"/>
          </p:nvPr>
        </p:nvSpPr>
        <p:spPr>
          <a:prstGeom prst="rect">
            <a:avLst/>
          </a:prstGeom>
        </p:spPr>
        <p:txBody>
          <a:bodyPr/>
          <a:lstStyle>
            <a:lvl1pPr>
              <a:buAutoNum type="arabicPeriod" startAt="2"/>
            </a:lvl1pPr>
          </a:lstStyle>
          <a:p>
            <a:pPr/>
            <a:r>
              <a:t>Étapes d'un système d’AI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7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79">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79">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79">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479">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479">
                                            <p:txEl>
                                              <p:pRg st="6" end="6"/>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479">
                                            <p:txEl>
                                              <p:pRg st="7" end="7"/>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479">
                                            <p:txEl>
                                              <p:pRg st="8" end="8"/>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479">
                                            <p:txEl>
                                              <p:pRg st="9" end="9"/>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 fill="hold">
                                  <p:stCondLst>
                                    <p:cond delay="0"/>
                                  </p:stCondLst>
                                  <p:iterate type="el" backwards="0">
                                    <p:tmAbs val="0"/>
                                  </p:iterate>
                                  <p:childTnLst>
                                    <p:set>
                                      <p:cBhvr>
                                        <p:cTn id="38" fill="hold"/>
                                        <p:tgtEl>
                                          <p:spTgt spid="479">
                                            <p:txEl>
                                              <p:pRg st="10" end="10"/>
                                            </p:txEl>
                                          </p:spTgt>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 fill="hold">
                                  <p:stCondLst>
                                    <p:cond delay="0"/>
                                  </p:stCondLst>
                                  <p:iterate type="el" backwards="0">
                                    <p:tmAbs val="0"/>
                                  </p:iterate>
                                  <p:childTnLst>
                                    <p:set>
                                      <p:cBhvr>
                                        <p:cTn id="41" fill="hold"/>
                                        <p:tgtEl>
                                          <p:spTgt spid="479">
                                            <p:txEl>
                                              <p:pRg st="11" end="11"/>
                                            </p:txEl>
                                          </p:spTgt>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 fill="hold">
                                  <p:stCondLst>
                                    <p:cond delay="0"/>
                                  </p:stCondLst>
                                  <p:iterate type="el" backwards="0">
                                    <p:tmAbs val="0"/>
                                  </p:iterate>
                                  <p:childTnLst>
                                    <p:set>
                                      <p:cBhvr>
                                        <p:cTn id="44" fill="hold"/>
                                        <p:tgtEl>
                                          <p:spTgt spid="479">
                                            <p:txEl>
                                              <p:pRg st="12" end="12"/>
                                            </p:txEl>
                                          </p:spTgt>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2" fill="hold">
                                  <p:stCondLst>
                                    <p:cond delay="0"/>
                                  </p:stCondLst>
                                  <p:iterate type="el" backwards="0">
                                    <p:tmAbs val="0"/>
                                  </p:iterate>
                                  <p:childTnLst>
                                    <p:set>
                                      <p:cBhvr>
                                        <p:cTn id="47" fill="hold"/>
                                        <p:tgtEl>
                                          <p:spTgt spid="481"/>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3" fill="hold">
                                  <p:stCondLst>
                                    <p:cond delay="0"/>
                                  </p:stCondLst>
                                  <p:iterate type="el" backwards="0">
                                    <p:tmAbs val="0"/>
                                  </p:iterate>
                                  <p:childTnLst>
                                    <p:set>
                                      <p:cBhvr>
                                        <p:cTn id="50" fill="hold"/>
                                        <p:tgtEl>
                                          <p:spTgt spid="482"/>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4" fill="hold">
                                  <p:stCondLst>
                                    <p:cond delay="0"/>
                                  </p:stCondLst>
                                  <p:iterate type="el" backwards="0">
                                    <p:tmAbs val="0"/>
                                  </p:iterate>
                                  <p:childTnLst>
                                    <p:set>
                                      <p:cBhvr>
                                        <p:cTn id="53" fill="hold"/>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9" grpId="1"/>
      <p:bldP build="whole" bldLvl="1" animBg="1" rev="0" advAuto="0" spid="483" grpId="4"/>
      <p:bldP build="whole" bldLvl="1" animBg="1" rev="0" advAuto="0" spid="482" grpId="3"/>
      <p:bldP build="whole" bldLvl="1" animBg="1" rev="0" advAuto="0" spid="481"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L’analyse d’images…"/>
          <p:cNvSpPr txBox="1"/>
          <p:nvPr>
            <p:ph type="body" idx="1"/>
          </p:nvPr>
        </p:nvSpPr>
        <p:spPr>
          <a:prstGeom prst="rect">
            <a:avLst/>
          </a:prstGeom>
        </p:spPr>
        <p:txBody>
          <a:bodyPr/>
          <a:lstStyle/>
          <a:p>
            <a:pPr>
              <a:defRPr>
                <a:solidFill>
                  <a:srgbClr val="4C4C4F">
                    <a:alpha val="50000"/>
                  </a:srgbClr>
                </a:solidFill>
              </a:defRPr>
            </a:pPr>
            <a:r>
              <a:t>L’analyse d’images</a:t>
            </a:r>
          </a:p>
          <a:p>
            <a:pPr/>
            <a:r>
              <a:t>Images numériques</a:t>
            </a:r>
          </a:p>
          <a:p>
            <a:pPr lvl="1"/>
            <a:r>
              <a:t>Qu’est-ce qu’une image?</a:t>
            </a:r>
          </a:p>
          <a:p>
            <a:pPr lvl="1"/>
            <a:r>
              <a:t>Images matricielles</a:t>
            </a:r>
          </a:p>
          <a:p>
            <a:pPr lvl="1"/>
            <a:r>
              <a:t>Formats</a:t>
            </a:r>
          </a:p>
          <a:p>
            <a:pPr lvl="1"/>
            <a:r>
              <a:t>Modèles d’images</a:t>
            </a:r>
          </a:p>
        </p:txBody>
      </p:sp>
      <p:sp>
        <p:nvSpPr>
          <p:cNvPr id="4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1" name="Qu’est-ce qu’une image?…"/>
          <p:cNvSpPr txBox="1"/>
          <p:nvPr>
            <p:ph type="body" idx="1"/>
          </p:nvPr>
        </p:nvSpPr>
        <p:spPr>
          <a:prstGeom prst="rect">
            <a:avLst/>
          </a:prstGeom>
        </p:spPr>
        <p:txBody>
          <a:bodyPr/>
          <a:lstStyle/>
          <a:p>
            <a:pPr/>
            <a:r>
              <a:t>Qu’est-ce qu’une image?</a:t>
            </a:r>
          </a:p>
          <a:p>
            <a:pPr lvl="2">
              <a:buBlip>
                <a:blip r:embed="rId3"/>
              </a:buBlip>
            </a:pPr>
            <a:r>
              <a:t>Une image est avant tout un signal 2D  </a:t>
            </a:r>
          </a:p>
          <a:p>
            <a:pPr lvl="3"/>
            <a:r>
              <a:t>Représentation d'une scène dans un ordinateur </a:t>
            </a:r>
          </a:p>
          <a:p>
            <a:pPr lvl="4"/>
            <a:r>
              <a:t>Exemples : photo, image Rayon-X, </a:t>
            </a:r>
            <a:br/>
            <a:r>
              <a:t>échographie, radar, ...</a:t>
            </a:r>
          </a:p>
          <a:p>
            <a:pPr lvl="2">
              <a:buBlip>
                <a:blip r:embed="rId3"/>
              </a:buBlip>
            </a:pPr>
            <a:r>
              <a:t>Deux types d’images numériques :</a:t>
            </a:r>
          </a:p>
        </p:txBody>
      </p:sp>
      <p:sp>
        <p:nvSpPr>
          <p:cNvPr id="492"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493" name="Image vectorielle…"/>
          <p:cNvSpPr/>
          <p:nvPr/>
        </p:nvSpPr>
        <p:spPr>
          <a:xfrm>
            <a:off x="342900" y="4255637"/>
            <a:ext cx="12319000" cy="468416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numCol="2" spcCol="615950"/>
          <a:lstStyle/>
          <a:p>
            <a:pPr>
              <a:defRPr b="1"/>
            </a:pPr>
            <a:r>
              <a:t>Image vectorielle</a:t>
            </a:r>
          </a:p>
          <a:p>
            <a:pPr lvl="1" indent="330200"/>
            <a:r>
              <a:t>Image composée d'objets géométriques individuels (segments de droite, polygones, arcs de cercle, etc.) définis chacun par divers attributs de forme, de position, de couleur, etc. </a:t>
            </a:r>
          </a:p>
          <a:p>
            <a:pPr lvl="2" marL="508000" indent="-254000">
              <a:buClr>
                <a:srgbClr val="849ABC"/>
              </a:buClr>
              <a:buSzPct val="55000"/>
              <a:buBlip>
                <a:blip r:embed="rId3"/>
              </a:buBlip>
            </a:pPr>
            <a:r>
              <a:rPr i="1"/>
              <a:t>Exemples</a:t>
            </a:r>
            <a:r>
              <a:t> :</a:t>
            </a:r>
          </a:p>
          <a:p>
            <a:pPr lvl="3" marL="736600" indent="-228600">
              <a:buClr>
                <a:srgbClr val="849ABC"/>
              </a:buClr>
              <a:buSzPct val="100000"/>
              <a:buChar char="✓"/>
            </a:pPr>
            <a:r>
              <a:t>Rectangle = 4 sommets + couleur de contour + couleur de remplissage</a:t>
            </a:r>
          </a:p>
          <a:p>
            <a:pPr lvl="3" marL="736600" indent="-228600">
              <a:buClr>
                <a:srgbClr val="849ABC"/>
              </a:buClr>
              <a:buSzPct val="100000"/>
              <a:buChar char="✓"/>
            </a:pPr>
            <a:r>
              <a:t>Lettre = série de sommets + contour noir</a:t>
            </a:r>
          </a:p>
          <a:p>
            <a:pPr lvl="2" marL="508000" indent="-254000">
              <a:buClr>
                <a:srgbClr val="849ABC"/>
              </a:buClr>
              <a:buSzPct val="55000"/>
              <a:buBlip>
                <a:blip r:embed="rId3"/>
              </a:buBlip>
            </a:pPr>
            <a:r>
              <a:t>Logiciels : Illustrator, Powerpoint, xfig, …</a:t>
            </a:r>
          </a:p>
          <a:p>
            <a:pPr lvl="2" marL="508000" indent="-254000">
              <a:buClr>
                <a:srgbClr val="849ABC"/>
              </a:buClr>
              <a:buSzPct val="55000"/>
              <a:buBlip>
                <a:blip r:embed="rId3"/>
              </a:buBlip>
            </a:pPr>
            <a:r>
              <a:t>Formats : poscript, eps, svg, ...</a:t>
            </a:r>
          </a:p>
          <a:p>
            <a:pPr>
              <a:defRPr b="1"/>
            </a:pPr>
            <a:r>
              <a:t>Images matricielle</a:t>
            </a:r>
          </a:p>
          <a:p>
            <a:pPr lvl="1" indent="330200"/>
            <a:r>
              <a:t>Image constituée d'une matrice ou tableau 2D de points colorés, des pixels (picture elements)</a:t>
            </a:r>
          </a:p>
          <a:p>
            <a:pPr lvl="2" marL="508000" indent="-254000">
              <a:buClr>
                <a:srgbClr val="849ABC"/>
              </a:buClr>
              <a:buSzPct val="55000"/>
              <a:buBlip>
                <a:blip r:embed="rId3"/>
              </a:buBlip>
            </a:pPr>
            <a:r>
              <a:t>Logiciels : Photoshop, gimp, xview, …</a:t>
            </a:r>
          </a:p>
          <a:p>
            <a:pPr lvl="2" marL="508000" indent="-254000">
              <a:buClr>
                <a:srgbClr val="849ABC"/>
              </a:buClr>
              <a:buSzPct val="55000"/>
              <a:buBlip>
                <a:blip r:embed="rId3"/>
              </a:buBlip>
            </a:pPr>
            <a:r>
              <a:t>Formats : bmp, pgm, ppm, gif, ...</a:t>
            </a:r>
          </a:p>
        </p:txBody>
      </p:sp>
      <p:grpSp>
        <p:nvGrpSpPr>
          <p:cNvPr id="496" name="Group"/>
          <p:cNvGrpSpPr/>
          <p:nvPr/>
        </p:nvGrpSpPr>
        <p:grpSpPr>
          <a:xfrm>
            <a:off x="9639557" y="1458269"/>
            <a:ext cx="2692401" cy="2440631"/>
            <a:chOff x="-76200" y="-101599"/>
            <a:chExt cx="2692400" cy="2440630"/>
          </a:xfrm>
        </p:grpSpPr>
        <p:pic>
          <p:nvPicPr>
            <p:cNvPr id="494" name="Rectangle Rectangle" descr="Rectangle Rectangle"/>
            <p:cNvPicPr>
              <a:picLocks noChangeAspect="0"/>
            </p:cNvPicPr>
            <p:nvPr/>
          </p:nvPicPr>
          <p:blipFill>
            <a:blip r:embed="rId4">
              <a:extLst/>
            </a:blip>
            <a:stretch>
              <a:fillRect/>
            </a:stretch>
          </p:blipFill>
          <p:spPr>
            <a:xfrm>
              <a:off x="-76200" y="-101600"/>
              <a:ext cx="2692400" cy="2440631"/>
            </a:xfrm>
            <a:prstGeom prst="rect">
              <a:avLst/>
            </a:prstGeom>
            <a:effectLst/>
          </p:spPr>
        </p:pic>
        <p:pic>
          <p:nvPicPr>
            <p:cNvPr id="495" name="droppedImage.tiff" descr="droppedImage.tiff"/>
            <p:cNvPicPr>
              <a:picLocks noChangeAspect="1"/>
            </p:cNvPicPr>
            <p:nvPr/>
          </p:nvPicPr>
          <p:blipFill>
            <a:blip r:embed="rId5">
              <a:extLst/>
            </a:blip>
            <a:srcRect l="5222" t="1321" r="7331" b="0"/>
            <a:stretch>
              <a:fillRect/>
            </a:stretch>
          </p:blipFill>
          <p:spPr>
            <a:xfrm>
              <a:off x="298927" y="99642"/>
              <a:ext cx="2131220" cy="2029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44" y="0"/>
                  </a:moveTo>
                  <a:lnTo>
                    <a:pt x="0" y="4"/>
                  </a:lnTo>
                  <a:lnTo>
                    <a:pt x="0" y="21600"/>
                  </a:lnTo>
                  <a:lnTo>
                    <a:pt x="21600" y="21600"/>
                  </a:lnTo>
                  <a:lnTo>
                    <a:pt x="21576" y="4871"/>
                  </a:lnTo>
                  <a:lnTo>
                    <a:pt x="12944" y="4820"/>
                  </a:lnTo>
                  <a:lnTo>
                    <a:pt x="12944" y="0"/>
                  </a:lnTo>
                  <a:close/>
                </a:path>
              </a:pathLst>
            </a:custGeom>
            <a:ln w="12700" cap="flat">
              <a:noFill/>
              <a:miter lim="400000"/>
            </a:ln>
            <a:effectLst/>
          </p:spPr>
        </p:pic>
      </p:grpSp>
      <p:pic>
        <p:nvPicPr>
          <p:cNvPr id="497" name="droppedImage.tiff" descr="droppedImage.tiff"/>
          <p:cNvPicPr>
            <a:picLocks noChangeAspect="0"/>
          </p:cNvPicPr>
          <p:nvPr/>
        </p:nvPicPr>
        <p:blipFill>
          <a:blip r:embed="rId6">
            <a:extLst/>
          </a:blip>
          <a:stretch>
            <a:fillRect/>
          </a:stretch>
        </p:blipFill>
        <p:spPr>
          <a:xfrm>
            <a:off x="5994400" y="1282700"/>
            <a:ext cx="3187700" cy="2362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1">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9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493">
                                            <p:bg/>
                                          </p:spTgt>
                                        </p:tgtEl>
                                        <p:attrNameLst>
                                          <p:attrName>style.visibility</p:attrName>
                                        </p:attrNameLst>
                                      </p:cBhvr>
                                      <p:to>
                                        <p:strVal val="visible"/>
                                      </p:to>
                                    </p:set>
                                  </p:childTnLst>
                                </p:cTn>
                              </p:par>
                              <p:par>
                                <p:cTn id="17" presetClass="entr" nodeType="withEffect" presetSubtype="0" presetID="1" grpId="4" fill="hold">
                                  <p:stCondLst>
                                    <p:cond delay="0"/>
                                  </p:stCondLst>
                                  <p:iterate type="el" backwards="0">
                                    <p:tmAbs val="0"/>
                                  </p:iterate>
                                  <p:childTnLst>
                                    <p:set>
                                      <p:cBhvr>
                                        <p:cTn id="18" fill="hold"/>
                                        <p:tgtEl>
                                          <p:spTgt spid="493">
                                            <p:txEl>
                                              <p:pRg st="0" end="0"/>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4" fill="hold">
                                  <p:stCondLst>
                                    <p:cond delay="0"/>
                                  </p:stCondLst>
                                  <p:iterate type="el" backwards="0">
                                    <p:tmAbs val="0"/>
                                  </p:iterate>
                                  <p:childTnLst>
                                    <p:set>
                                      <p:cBhvr>
                                        <p:cTn id="21" fill="hold"/>
                                        <p:tgtEl>
                                          <p:spTgt spid="493">
                                            <p:txEl>
                                              <p:pRg st="1" end="1"/>
                                            </p:txEl>
                                          </p:spTgt>
                                        </p:tgtEl>
                                        <p:attrNameLst>
                                          <p:attrName>style.visibility</p:attrName>
                                        </p:attrNameLst>
                                      </p:cBhvr>
                                      <p:to>
                                        <p:strVal val="visible"/>
                                      </p:to>
                                    </p:set>
                                  </p:childTnLst>
                                </p:cTn>
                              </p:par>
                            </p:childTnLst>
                          </p:cTn>
                        </p:par>
                        <p:par>
                          <p:cTn id="22" fill="hold">
                            <p:stCondLst>
                              <p:cond delay="0"/>
                            </p:stCondLst>
                            <p:childTnLst>
                              <p:par>
                                <p:cTn id="23" presetClass="emph" nodeType="afterEffect" presetSubtype="0" presetID="6" grpId="5" accel="50000" decel="50000" fill="hold">
                                  <p:stCondLst>
                                    <p:cond delay="0"/>
                                  </p:stCondLst>
                                  <p:childTnLst>
                                    <p:animScale>
                                      <p:cBhvr>
                                        <p:cTn id="24" dur="250" fill="hold"/>
                                        <p:tgtEl>
                                          <p:spTgt spid="497"/>
                                        </p:tgtEl>
                                      </p:cBhvr>
                                      <p:by x="100000" y="100000"/>
                                    </p:animScale>
                                  </p:childTnLst>
                                </p:cTn>
                              </p:par>
                            </p:childTnLst>
                          </p:cTn>
                        </p:par>
                        <p:par>
                          <p:cTn id="25" fill="hold">
                            <p:stCondLst>
                              <p:cond delay="0"/>
                            </p:stCondLst>
                            <p:childTnLst>
                              <p:par>
                                <p:cTn id="26" presetClass="path" nodeType="afterEffect" presetSubtype="0" presetID="-1" grpId="6" accel="50000" decel="50000" fill="hold">
                                  <p:stCondLst>
                                    <p:cond delay="0"/>
                                  </p:stCondLst>
                                  <p:childTnLst>
                                    <p:animMotion path="M 0.000000 0.000000 L 0.136833 0.390625" origin="layout" pathEditMode="relative">
                                      <p:cBhvr>
                                        <p:cTn id="27" dur="500" fill="hold"/>
                                        <p:tgtEl>
                                          <p:spTgt spid="497"/>
                                        </p:tgtEl>
                                        <p:attrNameLst>
                                          <p:attrName>ppt_x</p:attrName>
                                          <p:attrName>ppt_y</p:attrName>
                                        </p:attrNameLst>
                                      </p:cBhvr>
                                    </p:animMotion>
                                  </p:childTnLst>
                                </p:cTn>
                              </p:par>
                            </p:childTnLst>
                          </p:cTn>
                        </p:par>
                        <p:par>
                          <p:cTn id="28" fill="hold">
                            <p:stCondLst>
                              <p:cond delay="0"/>
                            </p:stCondLst>
                            <p:childTnLst>
                              <p:par>
                                <p:cTn id="29" presetClass="emph" nodeType="withEffect" presetSubtype="0" presetID="6" grpId="7" fill="hold">
                                  <p:stCondLst>
                                    <p:cond delay="0"/>
                                  </p:stCondLst>
                                  <p:childTnLst>
                                    <p:animScale>
                                      <p:cBhvr>
                                        <p:cTn id="30" dur="500" fill="hold"/>
                                        <p:tgtEl>
                                          <p:spTgt spid="497"/>
                                        </p:tgtEl>
                                      </p:cBhvr>
                                      <p:by x="200000" y="200000"/>
                                    </p:animScale>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4" fill="hold">
                                  <p:stCondLst>
                                    <p:cond delay="0"/>
                                  </p:stCondLst>
                                  <p:iterate type="el" backwards="0">
                                    <p:tmAbs val="0"/>
                                  </p:iterate>
                                  <p:childTnLst>
                                    <p:set>
                                      <p:cBhvr>
                                        <p:cTn id="34" fill="hold"/>
                                        <p:tgtEl>
                                          <p:spTgt spid="493">
                                            <p:txEl>
                                              <p:pRg st="2" end="2"/>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4" fill="hold">
                                  <p:stCondLst>
                                    <p:cond delay="0"/>
                                  </p:stCondLst>
                                  <p:iterate type="el" backwards="0">
                                    <p:tmAbs val="0"/>
                                  </p:iterate>
                                  <p:childTnLst>
                                    <p:set>
                                      <p:cBhvr>
                                        <p:cTn id="37" fill="hold"/>
                                        <p:tgtEl>
                                          <p:spTgt spid="493">
                                            <p:txEl>
                                              <p:pRg st="3" end="3"/>
                                            </p:txEl>
                                          </p:spTgt>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4" fill="hold">
                                  <p:stCondLst>
                                    <p:cond delay="0"/>
                                  </p:stCondLst>
                                  <p:iterate type="el" backwards="0">
                                    <p:tmAbs val="0"/>
                                  </p:iterate>
                                  <p:childTnLst>
                                    <p:set>
                                      <p:cBhvr>
                                        <p:cTn id="40" fill="hold"/>
                                        <p:tgtEl>
                                          <p:spTgt spid="49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4" fill="hold">
                                  <p:stCondLst>
                                    <p:cond delay="0"/>
                                  </p:stCondLst>
                                  <p:iterate type="el" backwards="0">
                                    <p:tmAbs val="0"/>
                                  </p:iterate>
                                  <p:childTnLst>
                                    <p:set>
                                      <p:cBhvr>
                                        <p:cTn id="44" fill="hold"/>
                                        <p:tgtEl>
                                          <p:spTgt spid="493">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4" fill="hold">
                                  <p:stCondLst>
                                    <p:cond delay="0"/>
                                  </p:stCondLst>
                                  <p:iterate type="el" backwards="0">
                                    <p:tmAbs val="0"/>
                                  </p:iterate>
                                  <p:childTnLst>
                                    <p:set>
                                      <p:cBhvr>
                                        <p:cTn id="48" fill="hold"/>
                                        <p:tgtEl>
                                          <p:spTgt spid="493">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path" nodeType="clickEffect" presetSubtype="0" presetID="-1" grpId="8" accel="50000" decel="50000" fill="hold">
                                  <p:stCondLst>
                                    <p:cond delay="0"/>
                                  </p:stCondLst>
                                  <p:childTnLst>
                                    <p:animMotion path="M 0.136833 0.390625 L 0.000977 0.001302" origin="layout" pathEditMode="relative">
                                      <p:cBhvr>
                                        <p:cTn id="52" dur="250" fill="hold"/>
                                        <p:tgtEl>
                                          <p:spTgt spid="497"/>
                                        </p:tgtEl>
                                        <p:attrNameLst>
                                          <p:attrName>ppt_x</p:attrName>
                                          <p:attrName>ppt_y</p:attrName>
                                        </p:attrNameLst>
                                      </p:cBhvr>
                                    </p:animMotion>
                                  </p:childTnLst>
                                </p:cTn>
                              </p:par>
                            </p:childTnLst>
                          </p:cTn>
                        </p:par>
                        <p:par>
                          <p:cTn id="53" fill="hold">
                            <p:stCondLst>
                              <p:cond delay="0"/>
                            </p:stCondLst>
                            <p:childTnLst>
                              <p:par>
                                <p:cTn id="54" presetClass="emph" nodeType="afterEffect" presetSubtype="0" presetID="6" grpId="9" fill="hold">
                                  <p:stCondLst>
                                    <p:cond delay="0"/>
                                  </p:stCondLst>
                                  <p:childTnLst>
                                    <p:animScale>
                                      <p:cBhvr>
                                        <p:cTn id="55" dur="100" fill="hold"/>
                                        <p:tgtEl>
                                          <p:spTgt spid="497"/>
                                        </p:tgtEl>
                                      </p:cBhvr>
                                      <p:by x="50000" y="50000"/>
                                    </p:animScale>
                                  </p:childTnLst>
                                </p:cTn>
                              </p:par>
                            </p:childTnLst>
                          </p:cTn>
                        </p:par>
                        <p:par>
                          <p:cTn id="56" fill="hold">
                            <p:stCondLst>
                              <p:cond delay="100"/>
                            </p:stCondLst>
                            <p:childTnLst>
                              <p:par>
                                <p:cTn id="57" presetClass="entr" nodeType="afterEffect" presetSubtype="0" presetID="1" grpId="4" fill="hold">
                                  <p:stCondLst>
                                    <p:cond delay="0"/>
                                  </p:stCondLst>
                                  <p:iterate type="el" backwards="0">
                                    <p:tmAbs val="0"/>
                                  </p:iterate>
                                  <p:childTnLst>
                                    <p:set>
                                      <p:cBhvr>
                                        <p:cTn id="58" fill="hold"/>
                                        <p:tgtEl>
                                          <p:spTgt spid="493">
                                            <p:txEl>
                                              <p:pRg st="7" end="7"/>
                                            </p:txEl>
                                          </p:spTgt>
                                        </p:tgtEl>
                                        <p:attrNameLst>
                                          <p:attrName>style.visibility</p:attrName>
                                        </p:attrNameLst>
                                      </p:cBhvr>
                                      <p:to>
                                        <p:strVal val="visible"/>
                                      </p:to>
                                    </p:set>
                                  </p:childTnLst>
                                </p:cTn>
                              </p:par>
                            </p:childTnLst>
                          </p:cTn>
                        </p:par>
                        <p:par>
                          <p:cTn id="59" fill="hold">
                            <p:stCondLst>
                              <p:cond delay="100"/>
                            </p:stCondLst>
                            <p:childTnLst>
                              <p:par>
                                <p:cTn id="60" presetClass="entr" nodeType="afterEffect" presetSubtype="0" presetID="1" grpId="4" fill="hold">
                                  <p:stCondLst>
                                    <p:cond delay="0"/>
                                  </p:stCondLst>
                                  <p:iterate type="el" backwards="0">
                                    <p:tmAbs val="0"/>
                                  </p:iterate>
                                  <p:childTnLst>
                                    <p:set>
                                      <p:cBhvr>
                                        <p:cTn id="61" fill="hold"/>
                                        <p:tgtEl>
                                          <p:spTgt spid="493">
                                            <p:txEl>
                                              <p:pRg st="8" end="8"/>
                                            </p:txEl>
                                          </p:spTgt>
                                        </p:tgtEl>
                                        <p:attrNameLst>
                                          <p:attrName>style.visibility</p:attrName>
                                        </p:attrNameLst>
                                      </p:cBhvr>
                                      <p:to>
                                        <p:strVal val="visible"/>
                                      </p:to>
                                    </p:set>
                                  </p:childTnLst>
                                </p:cTn>
                              </p:par>
                            </p:childTnLst>
                          </p:cTn>
                        </p:par>
                        <p:par>
                          <p:cTn id="62" fill="hold">
                            <p:stCondLst>
                              <p:cond delay="0"/>
                            </p:stCondLst>
                            <p:childTnLst>
                              <p:par>
                                <p:cTn id="63" presetClass="path" nodeType="afterEffect" presetSubtype="0" presetID="-1" grpId="10" accel="50000" decel="50000" fill="hold">
                                  <p:stCondLst>
                                    <p:cond delay="0"/>
                                  </p:stCondLst>
                                  <p:childTnLst>
                                    <p:animMotion path="M 0.000000 0.000000 L -0.583064 0.431155" origin="layout" pathEditMode="relative">
                                      <p:cBhvr>
                                        <p:cTn id="64" dur="500" fill="hold"/>
                                        <p:tgtEl>
                                          <p:spTgt spid="496"/>
                                        </p:tgtEl>
                                        <p:attrNameLst>
                                          <p:attrName>ppt_x</p:attrName>
                                          <p:attrName>ppt_y</p:attrName>
                                        </p:attrNameLst>
                                      </p:cBhvr>
                                    </p:animMotion>
                                  </p:childTnLst>
                                </p:cTn>
                              </p:par>
                            </p:childTnLst>
                          </p:cTn>
                        </p:par>
                        <p:par>
                          <p:cTn id="65" fill="hold">
                            <p:stCondLst>
                              <p:cond delay="0"/>
                            </p:stCondLst>
                            <p:childTnLst>
                              <p:par>
                                <p:cTn id="66" presetClass="emph" nodeType="withEffect" presetSubtype="0" presetID="6" grpId="11" accel="50000" decel="50000" fill="hold">
                                  <p:stCondLst>
                                    <p:cond delay="0"/>
                                  </p:stCondLst>
                                  <p:childTnLst>
                                    <p:animScale>
                                      <p:cBhvr>
                                        <p:cTn id="67" dur="500" fill="hold"/>
                                        <p:tgtEl>
                                          <p:spTgt spid="496"/>
                                        </p:tgtEl>
                                      </p:cBhvr>
                                      <p:by x="193969" y="193969"/>
                                    </p:animScale>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0" presetID="1" grpId="4" fill="hold">
                                  <p:stCondLst>
                                    <p:cond delay="0"/>
                                  </p:stCondLst>
                                  <p:iterate type="el" backwards="0">
                                    <p:tmAbs val="0"/>
                                  </p:iterate>
                                  <p:childTnLst>
                                    <p:set>
                                      <p:cBhvr>
                                        <p:cTn id="71" fill="hold"/>
                                        <p:tgtEl>
                                          <p:spTgt spid="493">
                                            <p:txEl>
                                              <p:pRg st="9" end="9"/>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Class="entr" nodeType="clickEffect" presetSubtype="0" presetID="1" grpId="4" fill="hold">
                                  <p:stCondLst>
                                    <p:cond delay="0"/>
                                  </p:stCondLst>
                                  <p:iterate type="el" backwards="0">
                                    <p:tmAbs val="0"/>
                                  </p:iterate>
                                  <p:childTnLst>
                                    <p:set>
                                      <p:cBhvr>
                                        <p:cTn id="75" fill="hold"/>
                                        <p:tgtEl>
                                          <p:spTgt spid="493">
                                            <p:txEl>
                                              <p:pRg st="10" end="10"/>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Class="path" nodeType="clickEffect" presetSubtype="0" presetID="-1" grpId="12" accel="50000" decel="50000" fill="hold">
                                  <p:stCondLst>
                                    <p:cond delay="0"/>
                                  </p:stCondLst>
                                  <p:childTnLst>
                                    <p:animMotion path="M -0.583064 0.431155 L -0.000508 -0.000135" origin="layout" pathEditMode="relative">
                                      <p:cBhvr>
                                        <p:cTn id="79" dur="500" fill="hold"/>
                                        <p:tgtEl>
                                          <p:spTgt spid="496"/>
                                        </p:tgtEl>
                                        <p:attrNameLst>
                                          <p:attrName>ppt_x</p:attrName>
                                          <p:attrName>ppt_y</p:attrName>
                                        </p:attrNameLst>
                                      </p:cBhvr>
                                    </p:animMotion>
                                  </p:childTnLst>
                                </p:cTn>
                              </p:par>
                            </p:childTnLst>
                          </p:cTn>
                        </p:par>
                        <p:par>
                          <p:cTn id="80" fill="hold">
                            <p:stCondLst>
                              <p:cond delay="0"/>
                            </p:stCondLst>
                            <p:childTnLst>
                              <p:par>
                                <p:cTn id="81" presetClass="emph" nodeType="withEffect" presetSubtype="0" presetID="6" grpId="13" accel="50000" decel="50000" fill="hold">
                                  <p:stCondLst>
                                    <p:cond delay="0"/>
                                  </p:stCondLst>
                                  <p:childTnLst>
                                    <p:animScale>
                                      <p:cBhvr>
                                        <p:cTn id="82" dur="500" fill="hold"/>
                                        <p:tgtEl>
                                          <p:spTgt spid="496"/>
                                        </p:tgtEl>
                                      </p:cBhvr>
                                      <p:by x="51554" y="51554"/>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2"/>
      <p:bldP build="p" bldLvl="5" animBg="1" rev="0" advAuto="0" spid="491" grpId="1"/>
      <p:bldP build="whole" bldLvl="1" animBg="1" rev="0" advAuto="0" spid="496" grpId="3"/>
      <p:bldP build="whole" bldLvl="1" animBg="1" rev="0" advAuto="0" spid="497" grpId="5"/>
      <p:bldP build="p" bldLvl="5" animBg="1" rev="0" advAuto="0" spid="493" grpId="4"/>
      <p:bldP build="whole" bldLvl="1" animBg="1" rev="0" advAuto="0" spid="497" grpId="7"/>
      <p:bldP build="whole" bldLvl="1" animBg="1" rev="0" advAuto="0" spid="497" grpId="9"/>
      <p:bldP build="whole" bldLvl="1" animBg="1" rev="0" advAuto="0" spid="496" grpId="11"/>
      <p:bldP build="whole" bldLvl="1" animBg="1" rev="0" advAuto="0" spid="496" grpId="1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 name="Un peu de vocabulaire…"/>
          <p:cNvSpPr txBox="1"/>
          <p:nvPr>
            <p:ph type="body" idx="1"/>
          </p:nvPr>
        </p:nvSpPr>
        <p:spPr>
          <a:prstGeom prst="rect">
            <a:avLst/>
          </a:prstGeom>
        </p:spPr>
        <p:txBody>
          <a:bodyPr/>
          <a:lstStyle/>
          <a:p>
            <a:pPr>
              <a:buAutoNum type="arabicPeriod" startAt="2"/>
            </a:pPr>
            <a:r>
              <a:t>Un peu de vocabulaire</a:t>
            </a:r>
          </a:p>
          <a:p>
            <a:pPr lvl="2">
              <a:buBlip>
                <a:blip r:embed="rId2"/>
              </a:buBlip>
            </a:pPr>
            <a:r>
              <a:t>Analyse d'image</a:t>
            </a:r>
          </a:p>
          <a:p>
            <a:pPr lvl="3"/>
            <a:r>
              <a:t>Extraction des informations pertinentes d'une image</a:t>
            </a:r>
          </a:p>
          <a:p>
            <a:pPr lvl="2">
              <a:buBlip>
                <a:blip r:embed="rId2"/>
              </a:buBlip>
            </a:pPr>
            <a:r>
              <a:t>Traitement d'image</a:t>
            </a:r>
          </a:p>
          <a:p>
            <a:pPr lvl="3"/>
            <a:r>
              <a:t>Série d'opérations pour transformer une image en une autre</a:t>
            </a:r>
          </a:p>
          <a:p>
            <a:pPr lvl="2">
              <a:buBlip>
                <a:blip r:embed="rId2"/>
              </a:buBlip>
            </a:pPr>
            <a:r>
              <a:t>Vision tridimensionnelle / vision artificielle</a:t>
            </a:r>
          </a:p>
          <a:p>
            <a:pPr lvl="3"/>
            <a:r>
              <a:t>Interprétation de scènes (3D et  2D)</a:t>
            </a:r>
          </a:p>
          <a:p>
            <a:pPr lvl="2">
              <a:buBlip>
                <a:blip r:embed="rId2"/>
              </a:buBlip>
            </a:pPr>
            <a:r>
              <a:t>Reconnaissance des formes</a:t>
            </a:r>
          </a:p>
          <a:p>
            <a:pPr lvl="3"/>
            <a:r>
              <a:t>Association de noms à des formes (sens large)</a:t>
            </a:r>
          </a:p>
          <a:p>
            <a:pPr lvl="4"/>
            <a:r>
              <a:t>Ouïe/parole : traitement de la parole</a:t>
            </a:r>
          </a:p>
          <a:p>
            <a:pPr lvl="4"/>
            <a:r>
              <a:t>Visuelle : AIM, traitement de l'image, vision augmentée</a:t>
            </a:r>
          </a:p>
          <a:p>
            <a:pPr lvl="4"/>
            <a:r>
              <a:t>Tactile : robotique, écrans tactiles, système haptiques</a:t>
            </a:r>
          </a:p>
          <a:p>
            <a:pPr lvl="4"/>
            <a:r>
              <a:t>Odorat : ???</a:t>
            </a:r>
          </a:p>
          <a:p>
            <a:pPr lvl="4"/>
            <a:r>
              <a:t>Goût : ???</a:t>
            </a:r>
          </a:p>
        </p:txBody>
      </p:sp>
      <p:sp>
        <p:nvSpPr>
          <p:cNvPr id="90" name="L’analyse d’images"/>
          <p:cNvSpPr txBox="1"/>
          <p:nvPr>
            <p:ph type="title"/>
          </p:nvPr>
        </p:nvSpPr>
        <p:spPr>
          <a:prstGeom prst="rect">
            <a:avLst/>
          </a:prstGeom>
        </p:spPr>
        <p:txBody>
          <a:bodyPr/>
          <a:lstStyle/>
          <a:p>
            <a:pPr/>
            <a:r>
              <a:t>L’analyse d’images</a:t>
            </a:r>
          </a:p>
        </p:txBody>
      </p:sp>
      <p:pic>
        <p:nvPicPr>
          <p:cNvPr id="9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2" name="Shape"/>
          <p:cNvSpPr/>
          <p:nvPr/>
        </p:nvSpPr>
        <p:spPr>
          <a:xfrm>
            <a:off x="7982896" y="2517198"/>
            <a:ext cx="332776" cy="4888242"/>
          </a:xfrm>
          <a:custGeom>
            <a:avLst/>
            <a:gdLst/>
            <a:ahLst/>
            <a:cxnLst>
              <a:cxn ang="0">
                <a:pos x="wd2" y="hd2"/>
              </a:cxn>
              <a:cxn ang="5400000">
                <a:pos x="wd2" y="hd2"/>
              </a:cxn>
              <a:cxn ang="10800000">
                <a:pos x="wd2" y="hd2"/>
              </a:cxn>
              <a:cxn ang="16200000">
                <a:pos x="wd2" y="hd2"/>
              </a:cxn>
            </a:cxnLst>
            <a:rect l="0" t="0" r="r" b="b"/>
            <a:pathLst>
              <a:path w="21593" h="21527" fill="norm" stroke="1" extrusionOk="0">
                <a:moveTo>
                  <a:pt x="8" y="0"/>
                </a:moveTo>
                <a:cubicBezTo>
                  <a:pt x="6" y="199"/>
                  <a:pt x="2" y="-46"/>
                  <a:pt x="0" y="152"/>
                </a:cubicBezTo>
                <a:cubicBezTo>
                  <a:pt x="3275" y="111"/>
                  <a:pt x="6127" y="748"/>
                  <a:pt x="7902" y="1896"/>
                </a:cubicBezTo>
                <a:cubicBezTo>
                  <a:pt x="8326" y="2169"/>
                  <a:pt x="8652" y="3724"/>
                  <a:pt x="8559" y="4450"/>
                </a:cubicBezTo>
                <a:cubicBezTo>
                  <a:pt x="8383" y="5827"/>
                  <a:pt x="7972" y="7247"/>
                  <a:pt x="9312" y="8516"/>
                </a:cubicBezTo>
                <a:cubicBezTo>
                  <a:pt x="9760" y="8940"/>
                  <a:pt x="10342" y="9309"/>
                  <a:pt x="11166" y="9584"/>
                </a:cubicBezTo>
                <a:cubicBezTo>
                  <a:pt x="12057" y="9882"/>
                  <a:pt x="13173" y="10045"/>
                  <a:pt x="14304" y="10199"/>
                </a:cubicBezTo>
                <a:cubicBezTo>
                  <a:pt x="16254" y="10463"/>
                  <a:pt x="18244" y="10729"/>
                  <a:pt x="20278" y="10812"/>
                </a:cubicBezTo>
                <a:cubicBezTo>
                  <a:pt x="18270" y="10913"/>
                  <a:pt x="16293" y="11066"/>
                  <a:pt x="14369" y="11329"/>
                </a:cubicBezTo>
                <a:cubicBezTo>
                  <a:pt x="13243" y="11482"/>
                  <a:pt x="12145" y="11657"/>
                  <a:pt x="11232" y="11943"/>
                </a:cubicBezTo>
                <a:cubicBezTo>
                  <a:pt x="10252" y="12249"/>
                  <a:pt x="9522" y="12667"/>
                  <a:pt x="9074" y="13162"/>
                </a:cubicBezTo>
                <a:cubicBezTo>
                  <a:pt x="8192" y="14134"/>
                  <a:pt x="8596" y="15196"/>
                  <a:pt x="8536" y="16229"/>
                </a:cubicBezTo>
                <a:cubicBezTo>
                  <a:pt x="8476" y="17257"/>
                  <a:pt x="8558" y="19106"/>
                  <a:pt x="7833" y="19715"/>
                </a:cubicBezTo>
                <a:cubicBezTo>
                  <a:pt x="6471" y="20860"/>
                  <a:pt x="3179" y="21271"/>
                  <a:pt x="65" y="21420"/>
                </a:cubicBezTo>
                <a:cubicBezTo>
                  <a:pt x="66" y="21520"/>
                  <a:pt x="72" y="21428"/>
                  <a:pt x="73" y="21527"/>
                </a:cubicBezTo>
                <a:cubicBezTo>
                  <a:pt x="4701" y="21511"/>
                  <a:pt x="9720" y="21294"/>
                  <a:pt x="12088" y="19699"/>
                </a:cubicBezTo>
                <a:cubicBezTo>
                  <a:pt x="13752" y="18578"/>
                  <a:pt x="13253" y="17199"/>
                  <a:pt x="13282" y="15892"/>
                </a:cubicBezTo>
                <a:cubicBezTo>
                  <a:pt x="13309" y="14666"/>
                  <a:pt x="12778" y="13337"/>
                  <a:pt x="14691" y="12391"/>
                </a:cubicBezTo>
                <a:cubicBezTo>
                  <a:pt x="16358" y="11567"/>
                  <a:pt x="19081" y="11210"/>
                  <a:pt x="21591" y="10945"/>
                </a:cubicBezTo>
                <a:cubicBezTo>
                  <a:pt x="21600" y="10904"/>
                  <a:pt x="21572" y="10762"/>
                  <a:pt x="21543" y="10631"/>
                </a:cubicBezTo>
                <a:cubicBezTo>
                  <a:pt x="19226" y="10510"/>
                  <a:pt x="16872" y="10028"/>
                  <a:pt x="15233" y="9342"/>
                </a:cubicBezTo>
                <a:cubicBezTo>
                  <a:pt x="12820" y="8333"/>
                  <a:pt x="12994" y="6796"/>
                  <a:pt x="13209" y="5374"/>
                </a:cubicBezTo>
                <a:cubicBezTo>
                  <a:pt x="13450" y="3778"/>
                  <a:pt x="13388" y="2060"/>
                  <a:pt x="10571" y="982"/>
                </a:cubicBezTo>
                <a:cubicBezTo>
                  <a:pt x="7818" y="-73"/>
                  <a:pt x="3767" y="13"/>
                  <a:pt x="8" y="0"/>
                </a:cubicBezTo>
                <a:close/>
              </a:path>
            </a:pathLst>
          </a:custGeom>
          <a:solidFill>
            <a:srgbClr val="B9D3F5"/>
          </a:solidFill>
          <a:ln w="12700">
            <a:miter lim="400000"/>
          </a:ln>
          <a:effectLst>
            <a:outerShdw sx="100000" sy="100000" kx="0" ky="0" algn="b" rotWithShape="0" blurRad="63500" dist="139700" dir="2700000">
              <a:srgbClr val="44505D">
                <a:alpha val="78000"/>
              </a:srgbClr>
            </a:outerShdw>
          </a:effectLst>
        </p:spPr>
        <p:txBody>
          <a:bodyPr lIns="0" tIns="0" rIns="0" bIns="0" anchor="ctr"/>
          <a:lstStyle/>
          <a:p>
            <a:pPr algn="ctr">
              <a:spcBef>
                <a:spcPts val="100"/>
              </a:spcBef>
              <a:buClrTx/>
              <a:defRPr>
                <a:solidFill>
                  <a:srgbClr val="000000"/>
                </a:solidFill>
              </a:defRPr>
            </a:pPr>
          </a:p>
        </p:txBody>
      </p:sp>
      <p:sp>
        <p:nvSpPr>
          <p:cNvPr id="93" name="Tout cela fait parti de la grande famille de l'intelligence artificielle"/>
          <p:cNvSpPr txBox="1"/>
          <p:nvPr/>
        </p:nvSpPr>
        <p:spPr>
          <a:xfrm>
            <a:off x="8593782" y="4598413"/>
            <a:ext cx="4080818" cy="7258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Tout cela fait parti de la grande famille de l'intelligence artificielle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89">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89">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8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9">
                                            <p:txEl>
                                              <p:pRg st="7" end="7"/>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89">
                                            <p:txEl>
                                              <p:pRg st="8" end="8"/>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89">
                                            <p:txEl>
                                              <p:pRg st="9" end="9"/>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89">
                                            <p:txEl>
                                              <p:pRg st="10" end="10"/>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89">
                                            <p:txEl>
                                              <p:pRg st="11" end="11"/>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89">
                                            <p:txEl>
                                              <p:pRg st="12" end="12"/>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 fill="hold">
                                  <p:stCondLst>
                                    <p:cond delay="0"/>
                                  </p:stCondLst>
                                  <p:iterate type="el" backwards="0">
                                    <p:tmAbs val="0"/>
                                  </p:iterate>
                                  <p:childTnLst>
                                    <p:set>
                                      <p:cBhvr>
                                        <p:cTn id="38" fill="hold"/>
                                        <p:tgtEl>
                                          <p:spTgt spid="89">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92"/>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3" fill="hold">
                                  <p:stCondLst>
                                    <p:cond delay="0"/>
                                  </p:stCondLst>
                                  <p:iterate type="el" backwards="0">
                                    <p:tmAbs val="0"/>
                                  </p:iterate>
                                  <p:childTnLst>
                                    <p:set>
                                      <p:cBhvr>
                                        <p:cTn id="45" fill="hold"/>
                                        <p:tgtEl>
                                          <p:spTgt spid="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9" grpId="1"/>
      <p:bldP build="whole" bldLvl="1" animBg="1" rev="0" advAuto="0" spid="92" grpId="2"/>
      <p:bldP build="whole" bldLvl="1" animBg="1" rev="0" advAuto="0" spid="93" grpId="3"/>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1" name="Qu’est-ce qu’une image?…"/>
          <p:cNvSpPr txBox="1"/>
          <p:nvPr>
            <p:ph type="body" idx="1"/>
          </p:nvPr>
        </p:nvSpPr>
        <p:spPr>
          <a:prstGeom prst="rect">
            <a:avLst/>
          </a:prstGeom>
        </p:spPr>
        <p:txBody>
          <a:bodyPr/>
          <a:lstStyle/>
          <a:p>
            <a:pPr/>
            <a:r>
              <a:t>Qu’est-ce qu’une image?</a:t>
            </a:r>
          </a:p>
          <a:p>
            <a:pPr lvl="2">
              <a:buBlip>
                <a:blip r:embed="rId3"/>
              </a:buBlip>
            </a:pPr>
            <a:r>
              <a:t>Une image est avant tout un signal 2D  </a:t>
            </a:r>
          </a:p>
          <a:p>
            <a:pPr lvl="3"/>
            <a:r>
              <a:t>Représentation d'une scène dans un ordinateur </a:t>
            </a:r>
          </a:p>
          <a:p>
            <a:pPr lvl="4"/>
            <a:r>
              <a:t>Exemples : photo, image Rayon-X, </a:t>
            </a:r>
            <a:br/>
            <a:r>
              <a:t>échographie, radar, ...</a:t>
            </a:r>
          </a:p>
          <a:p>
            <a:pPr lvl="2">
              <a:buBlip>
                <a:blip r:embed="rId3"/>
              </a:buBlip>
            </a:pPr>
            <a:r>
              <a:t>Deux types d’images numériques :</a:t>
            </a:r>
          </a:p>
        </p:txBody>
      </p:sp>
      <p:sp>
        <p:nvSpPr>
          <p:cNvPr id="502"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503" name="Image vectorielle…"/>
          <p:cNvSpPr/>
          <p:nvPr/>
        </p:nvSpPr>
        <p:spPr>
          <a:xfrm>
            <a:off x="342900" y="4255240"/>
            <a:ext cx="12319000" cy="449506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numCol="2" spcCol="615950"/>
          <a:lstStyle/>
          <a:p>
            <a:pPr>
              <a:defRPr b="1"/>
            </a:pPr>
            <a:r>
              <a:t>Image vectorielle</a:t>
            </a:r>
          </a:p>
          <a:p>
            <a:pPr lvl="2" marL="508000" indent="-254000">
              <a:buClr>
                <a:srgbClr val="849ABC"/>
              </a:buClr>
              <a:buSzPct val="55000"/>
              <a:buBlip>
                <a:blip r:embed="rId3"/>
              </a:buBlip>
            </a:pPr>
            <a:r>
              <a:t>Avantages</a:t>
            </a:r>
          </a:p>
          <a:p>
            <a:pPr lvl="3" marL="736600" indent="-228600">
              <a:buClr>
                <a:srgbClr val="849ABC"/>
              </a:buClr>
              <a:buSzPct val="100000"/>
              <a:buChar char="✓"/>
            </a:pPr>
            <a:r>
              <a:t>Résolution « infinie »</a:t>
            </a:r>
          </a:p>
          <a:p>
            <a:pPr lvl="3" marL="736600" indent="-228600">
              <a:buClr>
                <a:srgbClr val="849ABC"/>
              </a:buClr>
              <a:buSzPct val="100000"/>
              <a:buChar char="✓"/>
            </a:pPr>
            <a:r>
              <a:t>Idéales pour modéliser une scène faite d’objets géométriques simples et d’intensité uniforme</a:t>
            </a:r>
          </a:p>
          <a:p>
            <a:pPr lvl="3" marL="736600" indent="-228600">
              <a:buClr>
                <a:srgbClr val="849ABC"/>
              </a:buClr>
              <a:buSzPct val="100000"/>
              <a:buChar char="✓"/>
            </a:pPr>
            <a:r>
              <a:t>Requiert peu d’espace mémoire</a:t>
            </a:r>
          </a:p>
          <a:p>
            <a:pPr lvl="2" marL="508000" indent="-254000">
              <a:buClr>
                <a:srgbClr val="849ABC"/>
              </a:buClr>
              <a:buSzPct val="55000"/>
              <a:buBlip>
                <a:blip r:embed="rId3"/>
              </a:buBlip>
            </a:pPr>
            <a:r>
              <a:t>Inconvénients</a:t>
            </a:r>
          </a:p>
          <a:p>
            <a:pPr lvl="3" marL="736600" indent="-228600">
              <a:buClr>
                <a:srgbClr val="849ABC"/>
              </a:buClr>
              <a:buSzPct val="100000"/>
              <a:buChar char="✓"/>
            </a:pPr>
            <a:r>
              <a:t>Inappropriées pour les images réelles contenant de nombreux détails fins</a:t>
            </a:r>
          </a:p>
          <a:p>
            <a:pPr>
              <a:defRPr b="1"/>
            </a:pPr>
            <a:r>
              <a:t>Images matricielle</a:t>
            </a:r>
          </a:p>
          <a:p>
            <a:pPr lvl="2" marL="508000" indent="-254000">
              <a:buClr>
                <a:srgbClr val="849ABC"/>
              </a:buClr>
              <a:buSzPct val="55000"/>
              <a:buBlip>
                <a:blip r:embed="rId3"/>
              </a:buBlip>
            </a:pPr>
            <a:r>
              <a:t>Avantages</a:t>
            </a:r>
          </a:p>
          <a:p>
            <a:pPr lvl="3" marL="736600" indent="-228600">
              <a:buClr>
                <a:srgbClr val="849ABC"/>
              </a:buClr>
              <a:buSzPct val="100000"/>
              <a:buChar char="✓"/>
            </a:pPr>
            <a:r>
              <a:t>La complexité du </a:t>
            </a:r>
            <a:br/>
            <a:r>
              <a:t>contenu influe peu sur la taille de l’image</a:t>
            </a:r>
          </a:p>
          <a:p>
            <a:pPr lvl="3" marL="736600" indent="-228600">
              <a:buClr>
                <a:srgbClr val="849ABC"/>
              </a:buClr>
              <a:buSzPct val="100000"/>
              <a:buChar char="✓"/>
            </a:pPr>
            <a:r>
              <a:t>Complexité arbitraire</a:t>
            </a:r>
          </a:p>
          <a:p>
            <a:pPr lvl="3" marL="736600" indent="-228600">
              <a:buClr>
                <a:srgbClr val="849ABC"/>
              </a:buClr>
              <a:buSzPct val="100000"/>
              <a:buChar char="✓"/>
            </a:pPr>
            <a:r>
              <a:t>Facile à afficher</a:t>
            </a:r>
          </a:p>
          <a:p>
            <a:pPr lvl="2" marL="508000" indent="-254000">
              <a:buClr>
                <a:srgbClr val="849ABC"/>
              </a:buClr>
              <a:buSzPct val="55000"/>
              <a:buBlip>
                <a:blip r:embed="rId3"/>
              </a:buBlip>
            </a:pPr>
            <a:r>
              <a:t>Inconvénients</a:t>
            </a:r>
          </a:p>
          <a:p>
            <a:pPr lvl="3" marL="736600" indent="-228600">
              <a:buClr>
                <a:srgbClr val="849ABC"/>
              </a:buClr>
              <a:buSzPct val="100000"/>
              <a:buChar char="✓"/>
            </a:pPr>
            <a:r>
              <a:t>Résolution limitée au plus petit élément qu’est le pixel</a:t>
            </a:r>
          </a:p>
          <a:p>
            <a:pPr lvl="3" marL="736600" indent="-228600">
              <a:buClr>
                <a:srgbClr val="849ABC"/>
              </a:buClr>
              <a:buSzPct val="100000"/>
              <a:buChar char="✓"/>
            </a:pPr>
            <a:r>
              <a:t>Plus une image est grosse, plus elle requiert de mémoire</a:t>
            </a:r>
          </a:p>
        </p:txBody>
      </p:sp>
      <p:grpSp>
        <p:nvGrpSpPr>
          <p:cNvPr id="506" name="Group"/>
          <p:cNvGrpSpPr/>
          <p:nvPr/>
        </p:nvGrpSpPr>
        <p:grpSpPr>
          <a:xfrm>
            <a:off x="9626857" y="1788469"/>
            <a:ext cx="2692401" cy="2440631"/>
            <a:chOff x="-76200" y="-101599"/>
            <a:chExt cx="2692400" cy="2440630"/>
          </a:xfrm>
        </p:grpSpPr>
        <p:pic>
          <p:nvPicPr>
            <p:cNvPr id="504" name="Rectangle Rectangle" descr="Rectangle Rectangle"/>
            <p:cNvPicPr>
              <a:picLocks noChangeAspect="0"/>
            </p:cNvPicPr>
            <p:nvPr/>
          </p:nvPicPr>
          <p:blipFill>
            <a:blip r:embed="rId4">
              <a:extLst/>
            </a:blip>
            <a:stretch>
              <a:fillRect/>
            </a:stretch>
          </p:blipFill>
          <p:spPr>
            <a:xfrm>
              <a:off x="-76200" y="-101600"/>
              <a:ext cx="2692400" cy="2440631"/>
            </a:xfrm>
            <a:prstGeom prst="rect">
              <a:avLst/>
            </a:prstGeom>
            <a:effectLst/>
          </p:spPr>
        </p:pic>
        <p:pic>
          <p:nvPicPr>
            <p:cNvPr id="505" name="droppedImage.tiff" descr="droppedImage.tiff"/>
            <p:cNvPicPr>
              <a:picLocks noChangeAspect="1"/>
            </p:cNvPicPr>
            <p:nvPr/>
          </p:nvPicPr>
          <p:blipFill>
            <a:blip r:embed="rId5">
              <a:extLst/>
            </a:blip>
            <a:srcRect l="5222" t="1321" r="7331" b="0"/>
            <a:stretch>
              <a:fillRect/>
            </a:stretch>
          </p:blipFill>
          <p:spPr>
            <a:xfrm>
              <a:off x="298927" y="99642"/>
              <a:ext cx="2131220" cy="2029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44" y="0"/>
                  </a:moveTo>
                  <a:lnTo>
                    <a:pt x="0" y="4"/>
                  </a:lnTo>
                  <a:lnTo>
                    <a:pt x="0" y="21600"/>
                  </a:lnTo>
                  <a:lnTo>
                    <a:pt x="21600" y="21600"/>
                  </a:lnTo>
                  <a:lnTo>
                    <a:pt x="21576" y="4871"/>
                  </a:lnTo>
                  <a:lnTo>
                    <a:pt x="12944" y="4820"/>
                  </a:lnTo>
                  <a:lnTo>
                    <a:pt x="12944" y="0"/>
                  </a:lnTo>
                  <a:close/>
                </a:path>
              </a:pathLst>
            </a:custGeom>
            <a:ln w="12700" cap="flat">
              <a:noFill/>
              <a:miter lim="400000"/>
            </a:ln>
            <a:effectLst/>
          </p:spPr>
        </p:pic>
      </p:grpSp>
      <p:pic>
        <p:nvPicPr>
          <p:cNvPr id="507" name="droppedImage.tiff" descr="droppedImage.tiff"/>
          <p:cNvPicPr>
            <a:picLocks noChangeAspect="0"/>
          </p:cNvPicPr>
          <p:nvPr/>
        </p:nvPicPr>
        <p:blipFill>
          <a:blip r:embed="rId6">
            <a:extLst/>
          </a:blip>
          <a:stretch>
            <a:fillRect/>
          </a:stretch>
        </p:blipFill>
        <p:spPr>
          <a:xfrm>
            <a:off x="5994400" y="1282700"/>
            <a:ext cx="3187700" cy="2362200"/>
          </a:xfrm>
          <a:prstGeom prst="rect">
            <a:avLst/>
          </a:prstGeom>
        </p:spPr>
      </p:pic>
      <p:sp>
        <p:nvSpPr>
          <p:cNvPr id="508" name="Plutôt branche infographie/synthèse d’image"/>
          <p:cNvSpPr/>
          <p:nvPr/>
        </p:nvSpPr>
        <p:spPr>
          <a:xfrm>
            <a:off x="2768600" y="7581900"/>
            <a:ext cx="3340100" cy="1168400"/>
          </a:xfrm>
          <a:prstGeom prst="rightArrow">
            <a:avLst>
              <a:gd name="adj1" fmla="val 70051"/>
              <a:gd name="adj2" fmla="val 26234"/>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Plutôt branche infographie/synthèse d’image</a:t>
            </a:r>
          </a:p>
        </p:txBody>
      </p:sp>
      <p:sp>
        <p:nvSpPr>
          <p:cNvPr id="509" name="Plutôt branche analyse/vision par ordinateur"/>
          <p:cNvSpPr/>
          <p:nvPr/>
        </p:nvSpPr>
        <p:spPr>
          <a:xfrm>
            <a:off x="9583164" y="4145795"/>
            <a:ext cx="3035301" cy="1257301"/>
          </a:xfrm>
          <a:prstGeom prst="rightArrow">
            <a:avLst>
              <a:gd name="adj1" fmla="val 67400"/>
              <a:gd name="adj2" fmla="val 27372"/>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Plutôt branche analyse/vision par ordinateur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3">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503">
                                            <p:txEl>
                                              <p:pRg st="6" end="6"/>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2" fill="hold">
                                  <p:stCondLst>
                                    <p:cond delay="0"/>
                                  </p:stCondLst>
                                  <p:iterate type="el" backwards="0">
                                    <p:tmAbs val="0"/>
                                  </p:iterate>
                                  <p:childTnLst>
                                    <p:set>
                                      <p:cBhvr>
                                        <p:cTn id="13" fill="hold"/>
                                        <p:tgtEl>
                                          <p:spTgt spid="5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503">
                                            <p:txEl>
                                              <p:pRg st="7" end="7"/>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503">
                                            <p:txEl>
                                              <p:pRg st="8" end="8"/>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503">
                                            <p:txEl>
                                              <p:pRg st="9" end="9"/>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503">
                                            <p:txEl>
                                              <p:pRg st="10" end="10"/>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503">
                                            <p:txEl>
                                              <p:pRg st="11" end="1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503">
                                            <p:txEl>
                                              <p:pRg st="12" end="12"/>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50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503">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3" fill="hold">
                                  <p:stCondLst>
                                    <p:cond delay="0"/>
                                  </p:stCondLst>
                                  <p:iterate type="el" backwards="0">
                                    <p:tmAbs val="0"/>
                                  </p:iterate>
                                  <p:childTnLst>
                                    <p:set>
                                      <p:cBhvr>
                                        <p:cTn id="44" fill="hold"/>
                                        <p:tgtEl>
                                          <p:spTgt spid="5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3" grpId="1"/>
      <p:bldP build="whole" bldLvl="1" animBg="1" rev="0" advAuto="0" spid="508" grpId="2"/>
      <p:bldP build="whole" bldLvl="1" animBg="1" rev="0" advAuto="0" spid="509"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1" name="Source : Wikimedia commons Source : Wikimedia commons" descr="Source : Wikimedia commons Source : Wikimedia common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3" name="Qu’est-ce qu’une image?…"/>
          <p:cNvSpPr txBox="1"/>
          <p:nvPr>
            <p:ph type="body" idx="1"/>
          </p:nvPr>
        </p:nvSpPr>
        <p:spPr>
          <a:prstGeom prst="rect">
            <a:avLst/>
          </a:prstGeom>
        </p:spPr>
        <p:txBody>
          <a:bodyPr/>
          <a:lstStyle/>
          <a:p>
            <a:pPr/>
            <a:r>
              <a:t>Qu’est-ce qu’une image?</a:t>
            </a:r>
          </a:p>
          <a:p>
            <a:pPr lvl="2">
              <a:spcBef>
                <a:spcPts val="700"/>
              </a:spcBef>
              <a:buBlip>
                <a:blip r:embed="rId3"/>
              </a:buBlip>
            </a:pPr>
            <a:r>
              <a:t>Deux types d’images numériques :</a:t>
            </a:r>
          </a:p>
        </p:txBody>
      </p:sp>
      <p:sp>
        <p:nvSpPr>
          <p:cNvPr id="514"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515" name="1000px-Drupe_fruit_diagram_no_text.svg.tiff" descr="1000px-Drupe_fruit_diagram_no_text.svg.tiff"/>
          <p:cNvPicPr>
            <a:picLocks noChangeAspect="0"/>
          </p:cNvPicPr>
          <p:nvPr/>
        </p:nvPicPr>
        <p:blipFill>
          <a:blip r:embed="rId4">
            <a:extLst/>
          </a:blip>
          <a:stretch>
            <a:fillRect/>
          </a:stretch>
        </p:blipFill>
        <p:spPr>
          <a:xfrm>
            <a:off x="1485900" y="3975100"/>
            <a:ext cx="4470400" cy="4508500"/>
          </a:xfrm>
          <a:prstGeom prst="rect">
            <a:avLst/>
          </a:prstGeom>
        </p:spPr>
      </p:pic>
      <p:pic>
        <p:nvPicPr>
          <p:cNvPr id="516" name="droppedImage.tiff" descr="droppedImage.tiff"/>
          <p:cNvPicPr>
            <a:picLocks noChangeAspect="0"/>
          </p:cNvPicPr>
          <p:nvPr/>
        </p:nvPicPr>
        <p:blipFill>
          <a:blip r:embed="rId5">
            <a:extLst/>
          </a:blip>
          <a:stretch>
            <a:fillRect/>
          </a:stretch>
        </p:blipFill>
        <p:spPr>
          <a:xfrm>
            <a:off x="7874000" y="3924300"/>
            <a:ext cx="4356100" cy="4394200"/>
          </a:xfrm>
          <a:prstGeom prst="rect">
            <a:avLst/>
          </a:prstGeom>
        </p:spPr>
      </p:pic>
      <p:pic>
        <p:nvPicPr>
          <p:cNvPr id="517" name="1000px-Drupe_fruit_diagram_no_text.svg.tiff" descr="1000px-Drupe_fruit_diagram_no_text.svg.tiff"/>
          <p:cNvPicPr>
            <a:picLocks noChangeAspect="1"/>
          </p:cNvPicPr>
          <p:nvPr/>
        </p:nvPicPr>
        <p:blipFill>
          <a:blip r:embed="rId6">
            <a:extLst/>
          </a:blip>
          <a:stretch>
            <a:fillRect/>
          </a:stretch>
        </p:blipFill>
        <p:spPr>
          <a:xfrm>
            <a:off x="1358900" y="3340100"/>
            <a:ext cx="635000" cy="635000"/>
          </a:xfrm>
          <a:prstGeom prst="rect">
            <a:avLst/>
          </a:prstGeom>
          <a:ln w="12700">
            <a:miter lim="400000"/>
          </a:ln>
        </p:spPr>
      </p:pic>
      <p:pic>
        <p:nvPicPr>
          <p:cNvPr id="518" name="droppedImage.tiff" descr="droppedImage.tiff"/>
          <p:cNvPicPr>
            <a:picLocks noChangeAspect="1"/>
          </p:cNvPicPr>
          <p:nvPr/>
        </p:nvPicPr>
        <p:blipFill>
          <a:blip r:embed="rId7">
            <a:extLst/>
          </a:blip>
          <a:stretch>
            <a:fillRect/>
          </a:stretch>
        </p:blipFill>
        <p:spPr>
          <a:xfrm>
            <a:off x="7937500" y="3314700"/>
            <a:ext cx="635000" cy="635000"/>
          </a:xfrm>
          <a:prstGeom prst="rect">
            <a:avLst/>
          </a:prstGeom>
          <a:ln w="12700">
            <a:miter lim="400000"/>
          </a:ln>
        </p:spPr>
      </p:pic>
      <p:sp>
        <p:nvSpPr>
          <p:cNvPr id="519" name="Image vectorielle"/>
          <p:cNvSpPr/>
          <p:nvPr/>
        </p:nvSpPr>
        <p:spPr>
          <a:xfrm>
            <a:off x="2857500" y="3223890"/>
            <a:ext cx="193503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Image vectorielle</a:t>
            </a:r>
          </a:p>
        </p:txBody>
      </p:sp>
      <p:sp>
        <p:nvSpPr>
          <p:cNvPr id="520" name="Image matricielle"/>
          <p:cNvSpPr/>
          <p:nvPr/>
        </p:nvSpPr>
        <p:spPr>
          <a:xfrm>
            <a:off x="9077461" y="3223890"/>
            <a:ext cx="1949178"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Image matricielle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4" name="Qu’est-ce qu’une image?…"/>
          <p:cNvSpPr txBox="1"/>
          <p:nvPr>
            <p:ph type="body" idx="1"/>
          </p:nvPr>
        </p:nvSpPr>
        <p:spPr>
          <a:prstGeom prst="rect">
            <a:avLst/>
          </a:prstGeom>
        </p:spPr>
        <p:txBody>
          <a:bodyPr/>
          <a:lstStyle/>
          <a:p>
            <a:pPr/>
            <a:r>
              <a:t>Qu’est-ce qu’une image?</a:t>
            </a:r>
          </a:p>
          <a:p>
            <a:pPr lvl="2">
              <a:spcBef>
                <a:spcPts val="4300"/>
              </a:spcBef>
              <a:buBlip>
                <a:blip r:embed="rId3"/>
              </a:buBlip>
            </a:pPr>
            <a:r>
              <a:t>Informatique :</a:t>
            </a:r>
          </a:p>
          <a:p>
            <a:pPr lvl="3"/>
            <a:r>
              <a:t>en mémoire secondaire : fichier </a:t>
            </a:r>
          </a:p>
          <a:p>
            <a:pPr lvl="4"/>
            <a:r>
              <a:t>données sur le format</a:t>
            </a:r>
          </a:p>
          <a:p>
            <a:pPr lvl="4"/>
            <a:r>
              <a:t>nombres complexes, réels, entiers, caractères, vecteurs </a:t>
            </a:r>
          </a:p>
          <a:p>
            <a:pPr lvl="3"/>
            <a:r>
              <a:t>en mémoire centrale : tableau à 2 dimensions de nombre complexes, réels, ...</a:t>
            </a:r>
          </a:p>
          <a:p>
            <a:pPr lvl="4"/>
            <a:r>
              <a:rPr i="1"/>
              <a:t>Exemple</a:t>
            </a:r>
            <a:r>
              <a:t> :</a:t>
            </a:r>
          </a:p>
        </p:txBody>
      </p:sp>
      <p:sp>
        <p:nvSpPr>
          <p:cNvPr id="525"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526" name="struct image{     short nl, nc; // Nb de lignes, nb de colonnes     char *im;     // image }"/>
          <p:cNvSpPr/>
          <p:nvPr/>
        </p:nvSpPr>
        <p:spPr>
          <a:xfrm>
            <a:off x="1904908" y="6028527"/>
            <a:ext cx="7951416" cy="1371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457200">
              <a:spcBef>
                <a:spcPts val="1100"/>
              </a:spcBef>
              <a:buClr>
                <a:srgbClr val="000000"/>
              </a:buClr>
              <a:defRPr>
                <a:solidFill>
                  <a:srgbClr val="232A32"/>
                </a:solidFill>
                <a:latin typeface="Courier"/>
                <a:ea typeface="Courier"/>
                <a:cs typeface="Courier"/>
                <a:sym typeface="Courier"/>
              </a:defRPr>
            </a:pPr>
            <a:r>
              <a:t>struct image{</a:t>
            </a:r>
            <a:br/>
            <a:r>
              <a:t>    short nl, nc; // Nb de lignes, nb de colonnes</a:t>
            </a:r>
            <a:br/>
            <a:r>
              <a:t>    char *im;     // image</a:t>
            </a:r>
            <a:b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2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524">
                                            <p:txEl>
                                              <p:pRg st="5" end="5"/>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524">
                                            <p:txEl>
                                              <p:pRg st="6" end="6"/>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2" fill="hold">
                                  <p:stCondLst>
                                    <p:cond delay="0"/>
                                  </p:stCondLst>
                                  <p:iterate type="el" backwards="0">
                                    <p:tmAbs val="0"/>
                                  </p:iterate>
                                  <p:childTnLst>
                                    <p:set>
                                      <p:cBhvr>
                                        <p:cTn id="16" fill="hold"/>
                                        <p:tgtEl>
                                          <p:spTgt spid="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4" grpId="1"/>
      <p:bldP build="whole" bldLvl="1" animBg="1" rev="0" advAuto="0" spid="526" grpId="2"/>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8"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29" name="Images matricielles…"/>
          <p:cNvSpPr txBox="1"/>
          <p:nvPr>
            <p:ph type="body" idx="1"/>
          </p:nvPr>
        </p:nvSpPr>
        <p:spPr>
          <a:prstGeom prst="rect">
            <a:avLst/>
          </a:prstGeom>
        </p:spPr>
        <p:txBody>
          <a:bodyPr/>
          <a:lstStyle/>
          <a:p>
            <a:pPr>
              <a:buAutoNum type="arabicPeriod" startAt="2"/>
            </a:pPr>
            <a:r>
              <a:t>Images matricielles</a:t>
            </a:r>
          </a:p>
          <a:p>
            <a:pPr lvl="2">
              <a:buBlip>
                <a:blip r:embed="rId4"/>
              </a:buBlip>
            </a:pPr>
            <a:r>
              <a:t>Fonction discrète</a:t>
            </a:r>
          </a:p>
          <a:p>
            <a:pPr lvl="2" marL="0" indent="558800">
              <a:buClrTx/>
              <a:buSzTx/>
              <a:buNone/>
            </a:pPr>
          </a:p>
          <a:p>
            <a:pPr lvl="2">
              <a:spcBef>
                <a:spcPts val="6500"/>
              </a:spcBef>
              <a:buBlip>
                <a:blip r:embed="rId4"/>
              </a:buBlip>
            </a:pPr>
            <a:r>
              <a:t>Cas courants</a:t>
            </a:r>
          </a:p>
          <a:p>
            <a:pPr lvl="3"/>
            <a:r>
              <a:t>Images binaires</a:t>
            </a:r>
          </a:p>
          <a:p>
            <a:pPr lvl="4"/>
            <a:r>
              <a:t>deux valeurs possibles : </a:t>
            </a:r>
            <a:br/>
            <a:r>
              <a:t>blanc (vrai, présence), </a:t>
            </a:r>
            <a:br/>
            <a:r>
              <a:t>noir (faux, absence)</a:t>
            </a:r>
          </a:p>
          <a:p>
            <a:pPr lvl="4"/>
            <a:r>
              <a:t>peut se coder sur un seul bit/pixel </a:t>
            </a:r>
            <a:br/>
            <a:r>
              <a:t>pour réduire la mémoire</a:t>
            </a:r>
          </a:p>
          <a:p>
            <a:pPr lvl="4"/>
            <a14:m>
              <m:oMath>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1</m:t>
                </m:r>
              </m:oMath>
            </a14:m>
            <a:r>
              <a:t>, </a:t>
            </a:r>
            <a14:m>
              <m:oMath>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1</m:t>
                </m:r>
              </m:oMath>
            </a14:m>
          </a:p>
        </p:txBody>
      </p:sp>
      <p:pic>
        <p:nvPicPr>
          <p:cNvPr id="530" name="MathTypeImage.pdf" descr="MathTypeImage.pdf"/>
          <p:cNvPicPr>
            <a:picLocks noChangeAspect="1"/>
          </p:cNvPicPr>
          <p:nvPr/>
        </p:nvPicPr>
        <p:blipFill>
          <a:blip r:embed="rId5">
            <a:extLst/>
          </a:blip>
          <a:srcRect l="0" t="0" r="0" b="0"/>
          <a:stretch>
            <a:fillRect/>
          </a:stretch>
        </p:blipFill>
        <p:spPr>
          <a:xfrm>
            <a:off x="342899" y="1854199"/>
            <a:ext cx="2541641" cy="542876"/>
          </a:xfrm>
          <a:prstGeom prst="rect">
            <a:avLst/>
          </a:prstGeom>
          <a:ln w="12700">
            <a:miter lim="400000"/>
          </a:ln>
        </p:spPr>
      </p:pic>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2"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533" name="Consultez la documentation sur le binaire IMN117"/>
          <p:cNvSpPr/>
          <p:nvPr/>
        </p:nvSpPr>
        <p:spPr>
          <a:xfrm>
            <a:off x="7556500" y="1270000"/>
            <a:ext cx="3962400" cy="1473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9" y="16896"/>
                </a:moveTo>
                <a:lnTo>
                  <a:pt x="2979" y="21600"/>
                </a:lnTo>
                <a:lnTo>
                  <a:pt x="0" y="10800"/>
                </a:lnTo>
                <a:lnTo>
                  <a:pt x="2979" y="0"/>
                </a:lnTo>
                <a:lnTo>
                  <a:pt x="2979" y="4704"/>
                </a:lnTo>
                <a:lnTo>
                  <a:pt x="21600" y="4704"/>
                </a:lnTo>
                <a:lnTo>
                  <a:pt x="21600" y="16896"/>
                </a:lnTo>
                <a:close/>
              </a:path>
            </a:pathLst>
          </a:cu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Consultez la documentation sur le binaire IMN117</a:t>
            </a:r>
          </a:p>
        </p:txBody>
      </p:sp>
      <p:pic>
        <p:nvPicPr>
          <p:cNvPr id="534" name="droppedImage.png" descr="droppedImage.png"/>
          <p:cNvPicPr>
            <a:picLocks noChangeAspect="0"/>
          </p:cNvPicPr>
          <p:nvPr/>
        </p:nvPicPr>
        <p:blipFill>
          <a:blip r:embed="rId6">
            <a:extLst/>
          </a:blip>
          <a:stretch>
            <a:fillRect/>
          </a:stretch>
        </p:blipFill>
        <p:spPr>
          <a:xfrm>
            <a:off x="5207000" y="3048000"/>
            <a:ext cx="3989767" cy="3060700"/>
          </a:xfrm>
          <a:prstGeom prst="rect">
            <a:avLst/>
          </a:prstGeom>
        </p:spPr>
      </p:pic>
      <p:pic>
        <p:nvPicPr>
          <p:cNvPr id="535" name="droppedImage.png" descr="droppedImage.png"/>
          <p:cNvPicPr>
            <a:picLocks noChangeAspect="0"/>
          </p:cNvPicPr>
          <p:nvPr/>
        </p:nvPicPr>
        <p:blipFill>
          <a:blip r:embed="rId7">
            <a:extLst/>
          </a:blip>
          <a:stretch>
            <a:fillRect/>
          </a:stretch>
        </p:blipFill>
        <p:spPr>
          <a:xfrm>
            <a:off x="8077200" y="5166568"/>
            <a:ext cx="4343400" cy="327110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9">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529">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529">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529">
                                            <p:txEl>
                                              <p:pRg st="5" end="5"/>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529">
                                            <p:txEl>
                                              <p:pRg st="6" end="6"/>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529">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mph" nodeType="clickEffect" presetSubtype="0" presetID="6" grpId="2" fill="hold">
                                  <p:stCondLst>
                                    <p:cond delay="0"/>
                                  </p:stCondLst>
                                  <p:childTnLst>
                                    <p:animScale>
                                      <p:cBhvr>
                                        <p:cTn id="25" dur="9" fill="hold"/>
                                        <p:tgtEl>
                                          <p:spTgt spid="535"/>
                                        </p:tgtEl>
                                      </p:cBhvr>
                                      <p:by x="999" y="999"/>
                                    </p:animScale>
                                  </p:childTnLst>
                                </p:cTn>
                              </p:par>
                            </p:childTnLst>
                          </p:cTn>
                        </p:par>
                        <p:par>
                          <p:cTn id="26" fill="hold">
                            <p:stCondLst>
                              <p:cond delay="9"/>
                            </p:stCondLst>
                            <p:childTnLst>
                              <p:par>
                                <p:cTn id="27" presetClass="entr" nodeType="afterEffect" presetSubtype="0" presetID="1" grpId="3" fill="hold">
                                  <p:stCondLst>
                                    <p:cond delay="0"/>
                                  </p:stCondLst>
                                  <p:iterate type="el" backwards="0">
                                    <p:tmAbs val="0"/>
                                  </p:iterate>
                                  <p:childTnLst>
                                    <p:set>
                                      <p:cBhvr>
                                        <p:cTn id="28" fill="hold"/>
                                        <p:tgtEl>
                                          <p:spTgt spid="535"/>
                                        </p:tgtEl>
                                        <p:attrNameLst>
                                          <p:attrName>style.visibility</p:attrName>
                                        </p:attrNameLst>
                                      </p:cBhvr>
                                      <p:to>
                                        <p:strVal val="visible"/>
                                      </p:to>
                                    </p:set>
                                  </p:childTnLst>
                                </p:cTn>
                              </p:par>
                            </p:childTnLst>
                          </p:cTn>
                        </p:par>
                        <p:par>
                          <p:cTn id="29" fill="hold">
                            <p:stCondLst>
                              <p:cond delay="0"/>
                            </p:stCondLst>
                            <p:childTnLst>
                              <p:par>
                                <p:cTn id="30" presetClass="emph" nodeType="afterEffect" presetSubtype="0" presetID="6" grpId="4" decel="50000" fill="hold">
                                  <p:stCondLst>
                                    <p:cond delay="0"/>
                                  </p:stCondLst>
                                  <p:childTnLst>
                                    <p:animScale>
                                      <p:cBhvr>
                                        <p:cTn id="31" dur="500" fill="hold"/>
                                        <p:tgtEl>
                                          <p:spTgt spid="535"/>
                                        </p:tgtEl>
                                      </p:cBhvr>
                                      <p:by x="10000000" y="10000000"/>
                                    </p:animScale>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5" fill="hold">
                                  <p:stCondLst>
                                    <p:cond delay="0"/>
                                  </p:stCondLst>
                                  <p:iterate type="el" backwards="0">
                                    <p:tmAbs val="0"/>
                                  </p:iterate>
                                  <p:childTnLst>
                                    <p:set>
                                      <p:cBhvr>
                                        <p:cTn id="35" fill="hold"/>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5" grpId="2"/>
      <p:bldP build="whole" bldLvl="1" animBg="1" rev="0" advAuto="0" spid="535" grpId="3"/>
      <p:bldP build="whole" bldLvl="1" animBg="1" rev="0" advAuto="0" spid="535" grpId="4"/>
      <p:bldP build="whole" bldLvl="1" animBg="1" rev="0" advAuto="0" spid="533" grpId="5"/>
      <p:bldP build="p" bldLvl="5" animBg="1" rev="0" advAuto="0" spid="529"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Images matricielles…"/>
          <p:cNvSpPr txBox="1"/>
          <p:nvPr>
            <p:ph type="body" idx="1"/>
          </p:nvPr>
        </p:nvSpPr>
        <p:spPr>
          <a:prstGeom prst="rect">
            <a:avLst/>
          </a:prstGeom>
        </p:spPr>
        <p:txBody>
          <a:bodyPr/>
          <a:lstStyle/>
          <a:p>
            <a:pPr>
              <a:buAutoNum type="arabicPeriod" startAt="2"/>
            </a:pPr>
            <a:r>
              <a:t>Images matricielles</a:t>
            </a:r>
          </a:p>
          <a:p>
            <a:pPr lvl="2">
              <a:buBlip>
                <a:blip r:embed="rId2"/>
              </a:buBlip>
            </a:pPr>
            <a:r>
              <a:t>Fonction discrète </a:t>
            </a:r>
          </a:p>
          <a:p>
            <a:pPr lvl="2" marL="0" indent="558800">
              <a:buClrTx/>
              <a:buSzTx/>
              <a:buNone/>
            </a:pPr>
          </a:p>
          <a:p>
            <a:pPr lvl="2">
              <a:spcBef>
                <a:spcPts val="6500"/>
              </a:spcBef>
              <a:buBlip>
                <a:blip r:embed="rId2"/>
              </a:buBlip>
            </a:pPr>
            <a:r>
              <a:t>Cas courants</a:t>
            </a:r>
          </a:p>
          <a:p>
            <a:pPr lvl="3"/>
            <a:r>
              <a:t>Images à niveaux de gris</a:t>
            </a:r>
          </a:p>
          <a:p>
            <a:pPr lvl="4"/>
            <a:r>
              <a:t>8 bits (un</a:t>
            </a:r>
            <a:r>
              <a:rPr baseline="31999"/>
              <a:t>*</a:t>
            </a:r>
            <a:r>
              <a:t> octet/pixel) </a:t>
            </a:r>
          </a:p>
          <a:p>
            <a:pPr lvl="4"/>
            <a14:m>
              <m:oMath>
                <m:sSup>
                  <m:e>
                    <m:r>
                      <a:rPr xmlns:a="http://schemas.openxmlformats.org/drawingml/2006/main" sz="2050" i="1">
                        <a:solidFill>
                          <a:srgbClr val="222222"/>
                        </a:solidFill>
                        <a:latin typeface="Cambria Math" panose="02040503050406030204" pitchFamily="18" charset="0"/>
                      </a:rPr>
                      <m:t>2</m:t>
                    </m:r>
                  </m:e>
                  <m:sup>
                    <m:r>
                      <a:rPr xmlns:a="http://schemas.openxmlformats.org/drawingml/2006/main" sz="2050" i="1">
                        <a:solidFill>
                          <a:srgbClr val="222222"/>
                        </a:solidFill>
                        <a:latin typeface="Cambria Math" panose="02040503050406030204" pitchFamily="18" charset="0"/>
                      </a:rPr>
                      <m:t>8</m:t>
                    </m:r>
                  </m:sup>
                </m:sSup>
              </m:oMath>
            </a14:m>
            <a:r>
              <a:t> intensités possibles</a:t>
            </a:r>
          </a:p>
          <a:p>
            <a:pPr lvl="4"/>
            <a14:m>
              <m:oMath>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1</m:t>
                </m:r>
              </m:oMath>
            </a14:m>
            <a:r>
              <a:t>, </a:t>
            </a:r>
            <a14:m>
              <m:oMath>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255</m:t>
                </m:r>
              </m:oMath>
            </a14:m>
          </a:p>
        </p:txBody>
      </p:sp>
      <p:pic>
        <p:nvPicPr>
          <p:cNvPr id="540" name="MathTypeImage.pdf" descr="MathTypeImage.pdf"/>
          <p:cNvPicPr>
            <a:picLocks noChangeAspect="1"/>
          </p:cNvPicPr>
          <p:nvPr/>
        </p:nvPicPr>
        <p:blipFill>
          <a:blip r:embed="rId3">
            <a:extLst/>
          </a:blip>
          <a:srcRect l="0" t="0" r="0" b="0"/>
          <a:stretch>
            <a:fillRect/>
          </a:stretch>
        </p:blipFill>
        <p:spPr>
          <a:xfrm>
            <a:off x="342899" y="1854199"/>
            <a:ext cx="2541641" cy="542876"/>
          </a:xfrm>
          <a:prstGeom prst="rect">
            <a:avLst/>
          </a:prstGeom>
          <a:ln w="12700">
            <a:miter lim="400000"/>
          </a:ln>
        </p:spPr>
      </p:pic>
      <p:sp>
        <p:nvSpPr>
          <p:cNvPr id="5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2"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543" name="droppedImage.tiff" descr="droppedImage.tiff"/>
          <p:cNvPicPr>
            <a:picLocks noChangeAspect="0"/>
          </p:cNvPicPr>
          <p:nvPr/>
        </p:nvPicPr>
        <p:blipFill>
          <a:blip r:embed="rId4">
            <a:extLst/>
          </a:blip>
          <a:stretch>
            <a:fillRect/>
          </a:stretch>
        </p:blipFill>
        <p:spPr>
          <a:xfrm>
            <a:off x="13430848" y="1828799"/>
            <a:ext cx="5076969" cy="4918421"/>
          </a:xfrm>
          <a:prstGeom prst="rect">
            <a:avLst/>
          </a:prstGeom>
        </p:spPr>
      </p:pic>
      <p:sp>
        <p:nvSpPr>
          <p:cNvPr id="544" name="*Standard.  Ça peut être plus."/>
          <p:cNvSpPr/>
          <p:nvPr/>
        </p:nvSpPr>
        <p:spPr>
          <a:xfrm>
            <a:off x="1333500" y="6441845"/>
            <a:ext cx="3860800" cy="5099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defRPr baseline="31999"/>
            </a:pPr>
            <a:r>
              <a:t>*</a:t>
            </a:r>
            <a:r>
              <a:rPr baseline="0"/>
              <a:t>Standard.  Ça peut être plus.</a:t>
            </a:r>
          </a:p>
        </p:txBody>
      </p:sp>
      <p:pic>
        <p:nvPicPr>
          <p:cNvPr id="545" name="droppedImage.png" descr="droppedImage.png"/>
          <p:cNvPicPr>
            <a:picLocks noChangeAspect="0"/>
          </p:cNvPicPr>
          <p:nvPr/>
        </p:nvPicPr>
        <p:blipFill>
          <a:blip r:embed="rId5">
            <a:extLst/>
          </a:blip>
          <a:stretch>
            <a:fillRect/>
          </a:stretch>
        </p:blipFill>
        <p:spPr>
          <a:xfrm>
            <a:off x="5232400" y="1816100"/>
            <a:ext cx="3497263" cy="3162300"/>
          </a:xfrm>
          <a:prstGeom prst="rect">
            <a:avLst/>
          </a:prstGeom>
        </p:spPr>
      </p:pic>
      <p:pic>
        <p:nvPicPr>
          <p:cNvPr id="546" name="droppedImage.png" descr="droppedImage.png"/>
          <p:cNvPicPr>
            <a:picLocks noChangeAspect="0"/>
          </p:cNvPicPr>
          <p:nvPr/>
        </p:nvPicPr>
        <p:blipFill>
          <a:blip r:embed="rId6">
            <a:extLst/>
          </a:blip>
          <a:stretch>
            <a:fillRect/>
          </a:stretch>
        </p:blipFill>
        <p:spPr>
          <a:xfrm>
            <a:off x="7764891" y="4241800"/>
            <a:ext cx="3754009" cy="3517900"/>
          </a:xfrm>
          <a:prstGeom prst="rect">
            <a:avLst/>
          </a:prstGeom>
        </p:spPr>
      </p:pic>
      <p:pic>
        <p:nvPicPr>
          <p:cNvPr id="547" name="Source : PM Jodoin Source : PM Jodoin" descr="Source : PM Jodoin Source : PM Jodoin"/>
          <p:cNvPicPr>
            <a:picLocks noChangeAspect="0"/>
          </p:cNvPicPr>
          <p:nvPr>
            <p:ph type="body" idx="21"/>
          </p:nvPr>
        </p:nvPicPr>
        <p:blipFill>
          <a:blip r:embed="rId7">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9">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539">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539">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539">
                                            <p:txEl>
                                              <p:pRg st="5" end="5"/>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539">
                                            <p:txEl>
                                              <p:pRg st="6" end="6"/>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539">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2" fill="hold">
                                  <p:stCondLst>
                                    <p:cond delay="0"/>
                                  </p:stCondLst>
                                  <p:iterate type="el" backwards="0">
                                    <p:tmAbs val="0"/>
                                  </p:iterate>
                                  <p:childTnLst>
                                    <p:set>
                                      <p:cBhvr>
                                        <p:cTn id="25" fill="hold"/>
                                        <p:tgtEl>
                                          <p:spTgt spid="5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mph" nodeType="clickEffect" presetSubtype="0" presetID="6" grpId="3" fill="hold">
                                  <p:stCondLst>
                                    <p:cond delay="0"/>
                                  </p:stCondLst>
                                  <p:childTnLst>
                                    <p:animScale>
                                      <p:cBhvr>
                                        <p:cTn id="29" dur="9" fill="hold"/>
                                        <p:tgtEl>
                                          <p:spTgt spid="546"/>
                                        </p:tgtEl>
                                      </p:cBhvr>
                                      <p:by x="999" y="999"/>
                                    </p:animScale>
                                  </p:childTnLst>
                                </p:cTn>
                              </p:par>
                            </p:childTnLst>
                          </p:cTn>
                        </p:par>
                        <p:par>
                          <p:cTn id="30" fill="hold">
                            <p:stCondLst>
                              <p:cond delay="9"/>
                            </p:stCondLst>
                            <p:childTnLst>
                              <p:par>
                                <p:cTn id="31" presetClass="entr" nodeType="afterEffect" presetSubtype="0" presetID="1" grpId="4" fill="hold">
                                  <p:stCondLst>
                                    <p:cond delay="0"/>
                                  </p:stCondLst>
                                  <p:iterate type="el" backwards="0">
                                    <p:tmAbs val="0"/>
                                  </p:iterate>
                                  <p:childTnLst>
                                    <p:set>
                                      <p:cBhvr>
                                        <p:cTn id="32" fill="hold"/>
                                        <p:tgtEl>
                                          <p:spTgt spid="546"/>
                                        </p:tgtEl>
                                        <p:attrNameLst>
                                          <p:attrName>style.visibility</p:attrName>
                                        </p:attrNameLst>
                                      </p:cBhvr>
                                      <p:to>
                                        <p:strVal val="visible"/>
                                      </p:to>
                                    </p:set>
                                  </p:childTnLst>
                                </p:cTn>
                              </p:par>
                            </p:childTnLst>
                          </p:cTn>
                        </p:par>
                        <p:par>
                          <p:cTn id="33" fill="hold">
                            <p:stCondLst>
                              <p:cond delay="0"/>
                            </p:stCondLst>
                            <p:childTnLst>
                              <p:par>
                                <p:cTn id="34" presetClass="emph" nodeType="afterEffect" presetSubtype="0" presetID="6" grpId="5" fill="hold">
                                  <p:stCondLst>
                                    <p:cond delay="0"/>
                                  </p:stCondLst>
                                  <p:childTnLst>
                                    <p:animScale>
                                      <p:cBhvr>
                                        <p:cTn id="35" dur="500" fill="hold"/>
                                        <p:tgtEl>
                                          <p:spTgt spid="546"/>
                                        </p:tgtEl>
                                      </p:cBhvr>
                                      <p:by x="10000000" y="100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3"/>
      <p:bldP build="p" bldLvl="5" animBg="1" rev="0" advAuto="0" spid="539" grpId="1"/>
      <p:bldP build="whole" bldLvl="1" animBg="1" rev="0" advAuto="0" spid="546" grpId="4"/>
      <p:bldP build="whole" bldLvl="1" animBg="1" rev="0" advAuto="0" spid="546" grpId="5"/>
      <p:bldP build="whole" bldLvl="1" animBg="1" rev="0" advAuto="0" spid="544"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9"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50" name="Images matricielles…"/>
          <p:cNvSpPr txBox="1"/>
          <p:nvPr>
            <p:ph type="body" idx="1"/>
          </p:nvPr>
        </p:nvSpPr>
        <p:spPr>
          <a:prstGeom prst="rect">
            <a:avLst/>
          </a:prstGeom>
        </p:spPr>
        <p:txBody>
          <a:bodyPr/>
          <a:lstStyle/>
          <a:p>
            <a:pPr>
              <a:buAutoNum type="arabicPeriod" startAt="2"/>
            </a:pPr>
            <a:r>
              <a:t>Images matricielles</a:t>
            </a:r>
          </a:p>
          <a:p>
            <a:pPr lvl="2">
              <a:buBlip>
                <a:blip r:embed="rId3"/>
              </a:buBlip>
            </a:pPr>
            <a:r>
              <a:t>Fonction discrète </a:t>
            </a:r>
          </a:p>
          <a:p>
            <a:pPr lvl="2" marL="0" indent="558800">
              <a:buClrTx/>
              <a:buSzTx/>
              <a:buNone/>
            </a:pPr>
            <a:r>
              <a:t> </a:t>
            </a:r>
          </a:p>
          <a:p>
            <a:pPr lvl="2">
              <a:spcBef>
                <a:spcPts val="6500"/>
              </a:spcBef>
              <a:buBlip>
                <a:blip r:embed="rId3"/>
              </a:buBlip>
            </a:pPr>
            <a:r>
              <a:t>Cas courants</a:t>
            </a:r>
          </a:p>
          <a:p>
            <a:pPr lvl="3"/>
            <a:r>
              <a:t>Images couleurs</a:t>
            </a:r>
          </a:p>
          <a:p>
            <a:pPr lvl="4"/>
            <a:r>
              <a:t>3 canaux: Rouge-Vert-Bleu</a:t>
            </a:r>
          </a:p>
          <a:p>
            <a:pPr lvl="4"/>
            <a:r>
              <a:t>24 bits (trois</a:t>
            </a:r>
            <a:r>
              <a:rPr baseline="31999"/>
              <a:t>*</a:t>
            </a:r>
            <a:r>
              <a:t> octets/pixel) </a:t>
            </a:r>
          </a:p>
          <a:p>
            <a:pPr lvl="4"/>
            <a14:m>
              <m:oMath>
                <m:sSup>
                  <m:e>
                    <m:r>
                      <a:rPr xmlns:a="http://schemas.openxmlformats.org/drawingml/2006/main" sz="2050" i="1">
                        <a:solidFill>
                          <a:srgbClr val="222222"/>
                        </a:solidFill>
                        <a:latin typeface="Cambria Math" panose="02040503050406030204" pitchFamily="18" charset="0"/>
                      </a:rPr>
                      <m:t>2</m:t>
                    </m:r>
                  </m:e>
                  <m:sup>
                    <m:r>
                      <a:rPr xmlns:a="http://schemas.openxmlformats.org/drawingml/2006/main" sz="2050" i="1">
                        <a:solidFill>
                          <a:srgbClr val="222222"/>
                        </a:solidFill>
                        <a:latin typeface="Cambria Math" panose="02040503050406030204" pitchFamily="18" charset="0"/>
                      </a:rPr>
                      <m:t>24</m:t>
                    </m:r>
                  </m:sup>
                </m:sSup>
              </m:oMath>
            </a14:m>
            <a:r>
              <a:t> couleurs possibles</a:t>
            </a:r>
          </a:p>
          <a:p>
            <a:pPr lvl="4"/>
            <a14:m>
              <m:oMath>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3</m:t>
                </m:r>
              </m:oMath>
            </a14:m>
            <a:r>
              <a:t>, </a:t>
            </a:r>
            <a14:m>
              <m:oMath>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255</m:t>
                </m:r>
              </m:oMath>
            </a14:m>
          </a:p>
        </p:txBody>
      </p:sp>
      <p:pic>
        <p:nvPicPr>
          <p:cNvPr id="551" name="MathTypeImage.pdf" descr="MathTypeImage.pdf"/>
          <p:cNvPicPr>
            <a:picLocks noChangeAspect="1"/>
          </p:cNvPicPr>
          <p:nvPr/>
        </p:nvPicPr>
        <p:blipFill>
          <a:blip r:embed="rId4">
            <a:extLst/>
          </a:blip>
          <a:srcRect l="0" t="0" r="0" b="0"/>
          <a:stretch>
            <a:fillRect/>
          </a:stretch>
        </p:blipFill>
        <p:spPr>
          <a:xfrm>
            <a:off x="342899" y="1854199"/>
            <a:ext cx="2541641" cy="542876"/>
          </a:xfrm>
          <a:prstGeom prst="rect">
            <a:avLst/>
          </a:prstGeom>
          <a:ln w="12700">
            <a:miter lim="400000"/>
          </a:ln>
        </p:spPr>
      </p:pic>
      <p:sp>
        <p:nvSpPr>
          <p:cNvPr id="5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3"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554" name="*Standard.  Ça peut être plus ou moins."/>
          <p:cNvSpPr/>
          <p:nvPr/>
        </p:nvSpPr>
        <p:spPr>
          <a:xfrm>
            <a:off x="952500" y="7247756"/>
            <a:ext cx="4203700" cy="5099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defRPr baseline="31999"/>
            </a:pPr>
            <a:r>
              <a:t>*</a:t>
            </a:r>
            <a:r>
              <a:rPr baseline="0"/>
              <a:t>Standard.  Ça peut être plus ou moins.</a:t>
            </a:r>
          </a:p>
        </p:txBody>
      </p:sp>
      <p:grpSp>
        <p:nvGrpSpPr>
          <p:cNvPr id="557" name="Group"/>
          <p:cNvGrpSpPr/>
          <p:nvPr/>
        </p:nvGrpSpPr>
        <p:grpSpPr>
          <a:xfrm>
            <a:off x="13182857" y="2500465"/>
            <a:ext cx="6527801" cy="5676901"/>
            <a:chOff x="-254000" y="-241299"/>
            <a:chExt cx="6527800" cy="5676900"/>
          </a:xfrm>
        </p:grpSpPr>
        <p:pic>
          <p:nvPicPr>
            <p:cNvPr id="555" name="Rectangle Rectangle" descr="Rectangle Rectangle"/>
            <p:cNvPicPr>
              <a:picLocks noChangeAspect="0"/>
            </p:cNvPicPr>
            <p:nvPr/>
          </p:nvPicPr>
          <p:blipFill>
            <a:blip r:embed="rId5">
              <a:extLst/>
            </a:blip>
            <a:stretch>
              <a:fillRect/>
            </a:stretch>
          </p:blipFill>
          <p:spPr>
            <a:xfrm>
              <a:off x="-254000" y="-241300"/>
              <a:ext cx="6527800" cy="5676901"/>
            </a:xfrm>
            <a:prstGeom prst="rect">
              <a:avLst/>
            </a:prstGeom>
            <a:effectLst/>
          </p:spPr>
        </p:pic>
        <p:pic>
          <p:nvPicPr>
            <p:cNvPr id="556" name="droppedImage.tiff" descr="droppedImage.tiff"/>
            <p:cNvPicPr>
              <a:picLocks noChangeAspect="1"/>
            </p:cNvPicPr>
            <p:nvPr/>
          </p:nvPicPr>
          <p:blipFill>
            <a:blip r:embed="rId6">
              <a:extLst/>
            </a:blip>
            <a:srcRect l="5114" t="1658" r="0" b="429"/>
            <a:stretch>
              <a:fillRect/>
            </a:stretch>
          </p:blipFill>
          <p:spPr>
            <a:xfrm>
              <a:off x="134224" y="171213"/>
              <a:ext cx="5808656" cy="4864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65" y="0"/>
                  </a:moveTo>
                  <a:lnTo>
                    <a:pt x="215" y="19"/>
                  </a:lnTo>
                  <a:lnTo>
                    <a:pt x="0" y="21600"/>
                  </a:lnTo>
                  <a:lnTo>
                    <a:pt x="21587" y="21586"/>
                  </a:lnTo>
                  <a:lnTo>
                    <a:pt x="21600" y="20287"/>
                  </a:lnTo>
                  <a:lnTo>
                    <a:pt x="21600" y="3549"/>
                  </a:lnTo>
                  <a:lnTo>
                    <a:pt x="8390" y="3549"/>
                  </a:lnTo>
                  <a:lnTo>
                    <a:pt x="8365" y="0"/>
                  </a:lnTo>
                  <a:close/>
                </a:path>
              </a:pathLst>
            </a:custGeom>
            <a:ln w="12700" cap="flat">
              <a:noFill/>
              <a:miter lim="400000"/>
            </a:ln>
            <a:effectLst/>
          </p:spPr>
        </p:pic>
      </p:grpSp>
      <p:pic>
        <p:nvPicPr>
          <p:cNvPr id="558" name="PeppersNew.png" descr="PeppersNew.png"/>
          <p:cNvPicPr>
            <a:picLocks noChangeAspect="0"/>
          </p:cNvPicPr>
          <p:nvPr/>
        </p:nvPicPr>
        <p:blipFill>
          <a:blip r:embed="rId7">
            <a:extLst/>
          </a:blip>
          <a:stretch>
            <a:fillRect/>
          </a:stretch>
        </p:blipFill>
        <p:spPr>
          <a:xfrm>
            <a:off x="5194300" y="1447800"/>
            <a:ext cx="4254500" cy="3267967"/>
          </a:xfrm>
          <a:prstGeom prst="rect">
            <a:avLst/>
          </a:prstGeom>
        </p:spPr>
      </p:pic>
      <p:pic>
        <p:nvPicPr>
          <p:cNvPr id="559" name="droppedImage.tiff" descr="droppedImage.tiff"/>
          <p:cNvPicPr>
            <a:picLocks noChangeAspect="0"/>
          </p:cNvPicPr>
          <p:nvPr/>
        </p:nvPicPr>
        <p:blipFill>
          <a:blip r:embed="rId8">
            <a:extLst/>
          </a:blip>
          <a:stretch>
            <a:fillRect/>
          </a:stretch>
        </p:blipFill>
        <p:spPr>
          <a:xfrm>
            <a:off x="6262282" y="4292600"/>
            <a:ext cx="6070601" cy="42037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0">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550">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550">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550">
                                            <p:txEl>
                                              <p:pRg st="5" end="5"/>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2" fill="hold">
                                  <p:stCondLst>
                                    <p:cond delay="0"/>
                                  </p:stCondLst>
                                  <p:iterate type="el" backwards="0">
                                    <p:tmAbs val="0"/>
                                  </p:iterate>
                                  <p:childTnLst>
                                    <p:set>
                                      <p:cBhvr>
                                        <p:cTn id="18" fill="hold"/>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550">
                                            <p:txEl>
                                              <p:pRg st="6" end="6"/>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550">
                                            <p:txEl>
                                              <p:pRg st="7" end="7"/>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550">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mph" nodeType="clickEffect" presetSubtype="0" presetID="6" grpId="3" fill="hold">
                                  <p:stCondLst>
                                    <p:cond delay="0"/>
                                  </p:stCondLst>
                                  <p:childTnLst>
                                    <p:animScale>
                                      <p:cBhvr>
                                        <p:cTn id="32" dur="9" fill="hold"/>
                                        <p:tgtEl>
                                          <p:spTgt spid="559"/>
                                        </p:tgtEl>
                                      </p:cBhvr>
                                      <p:by x="999" y="999"/>
                                    </p:animScale>
                                  </p:childTnLst>
                                </p:cTn>
                              </p:par>
                            </p:childTnLst>
                          </p:cTn>
                        </p:par>
                        <p:par>
                          <p:cTn id="33" fill="hold">
                            <p:stCondLst>
                              <p:cond delay="9"/>
                            </p:stCondLst>
                            <p:childTnLst>
                              <p:par>
                                <p:cTn id="34" presetClass="entr" nodeType="afterEffect" presetSubtype="0" presetID="1" grpId="4" fill="hold">
                                  <p:stCondLst>
                                    <p:cond delay="0"/>
                                  </p:stCondLst>
                                  <p:iterate type="el" backwards="0">
                                    <p:tmAbs val="0"/>
                                  </p:iterate>
                                  <p:childTnLst>
                                    <p:set>
                                      <p:cBhvr>
                                        <p:cTn id="35" fill="hold"/>
                                        <p:tgtEl>
                                          <p:spTgt spid="559"/>
                                        </p:tgtEl>
                                        <p:attrNameLst>
                                          <p:attrName>style.visibility</p:attrName>
                                        </p:attrNameLst>
                                      </p:cBhvr>
                                      <p:to>
                                        <p:strVal val="visible"/>
                                      </p:to>
                                    </p:set>
                                  </p:childTnLst>
                                </p:cTn>
                              </p:par>
                            </p:childTnLst>
                          </p:cTn>
                        </p:par>
                        <p:par>
                          <p:cTn id="36" fill="hold">
                            <p:stCondLst>
                              <p:cond delay="0"/>
                            </p:stCondLst>
                            <p:childTnLst>
                              <p:par>
                                <p:cTn id="37" presetClass="emph" nodeType="afterEffect" presetSubtype="0" presetID="6" grpId="5" fill="hold">
                                  <p:stCondLst>
                                    <p:cond delay="0"/>
                                  </p:stCondLst>
                                  <p:childTnLst>
                                    <p:animScale>
                                      <p:cBhvr>
                                        <p:cTn id="38" dur="500" fill="hold"/>
                                        <p:tgtEl>
                                          <p:spTgt spid="559"/>
                                        </p:tgtEl>
                                      </p:cBhvr>
                                      <p:by x="10000000" y="100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4"/>
      <p:bldP build="whole" bldLvl="1" animBg="1" rev="0" advAuto="0" spid="559" grpId="5"/>
      <p:bldP build="whole" bldLvl="1" animBg="1" rev="0" advAuto="0" spid="554" grpId="2"/>
      <p:bldP build="p" bldLvl="5" animBg="1" rev="0" advAuto="0" spid="550" grpId="1"/>
      <p:bldP build="whole" bldLvl="1" animBg="1" rev="0" advAuto="0" spid="559" grpId="3"/>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1" name="Source : Mémoire de maitrise de MFAF, 1999 Source : Mémoire de maitrise de MFAF, 1999" descr="Source : Mémoire de maitrise de MFAF, 1999 Source : Mémoire de maitrise de MFAF, 1999"/>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62" name="Images matricielles…"/>
          <p:cNvSpPr txBox="1"/>
          <p:nvPr>
            <p:ph type="body" idx="1"/>
          </p:nvPr>
        </p:nvSpPr>
        <p:spPr>
          <a:prstGeom prst="rect">
            <a:avLst/>
          </a:prstGeom>
        </p:spPr>
        <p:txBody>
          <a:bodyPr/>
          <a:lstStyle/>
          <a:p>
            <a:pPr>
              <a:buAutoNum type="arabicPeriod" startAt="2"/>
            </a:pPr>
            <a:r>
              <a:t>Images matricielles</a:t>
            </a:r>
          </a:p>
          <a:p>
            <a:pPr lvl="2">
              <a:buBlip>
                <a:blip r:embed="rId3"/>
              </a:buBlip>
            </a:pPr>
            <a:r>
              <a:t>Images couleurs</a:t>
            </a:r>
          </a:p>
          <a:p>
            <a:pPr lvl="3"/>
            <a:r>
              <a:t>Il y a une perte d’information de régions dans l’image d’intensité lumineuse</a:t>
            </a:r>
          </a:p>
        </p:txBody>
      </p:sp>
      <p:sp>
        <p:nvSpPr>
          <p:cNvPr id="563"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67" name="Group"/>
          <p:cNvGrpSpPr/>
          <p:nvPr/>
        </p:nvGrpSpPr>
        <p:grpSpPr>
          <a:xfrm>
            <a:off x="3467100" y="3619500"/>
            <a:ext cx="2946400" cy="2180449"/>
            <a:chOff x="0" y="-88899"/>
            <a:chExt cx="2946400" cy="2180448"/>
          </a:xfrm>
        </p:grpSpPr>
        <p:pic>
          <p:nvPicPr>
            <p:cNvPr id="565" name="droppedImage.tiff" descr="droppedImage.tiff"/>
            <p:cNvPicPr>
              <a:picLocks noChangeAspect="0"/>
            </p:cNvPicPr>
            <p:nvPr/>
          </p:nvPicPr>
          <p:blipFill>
            <a:blip r:embed="rId4">
              <a:extLst/>
            </a:blip>
            <a:stretch>
              <a:fillRect/>
            </a:stretch>
          </p:blipFill>
          <p:spPr>
            <a:xfrm>
              <a:off x="0" y="-88900"/>
              <a:ext cx="2837745" cy="2180449"/>
            </a:xfrm>
            <a:prstGeom prst="rect">
              <a:avLst/>
            </a:prstGeom>
            <a:effectLst/>
          </p:spPr>
        </p:pic>
        <p:sp>
          <p:nvSpPr>
            <p:cNvPr id="566" name="Bande rouge"/>
            <p:cNvSpPr/>
            <p:nvPr/>
          </p:nvSpPr>
          <p:spPr>
            <a:xfrm>
              <a:off x="0" y="2091548"/>
              <a:ext cx="29464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Bande rouge</a:t>
              </a:r>
            </a:p>
          </p:txBody>
        </p:sp>
      </p:grpSp>
      <p:grpSp>
        <p:nvGrpSpPr>
          <p:cNvPr id="570" name="Group"/>
          <p:cNvGrpSpPr/>
          <p:nvPr/>
        </p:nvGrpSpPr>
        <p:grpSpPr>
          <a:xfrm>
            <a:off x="288572" y="3617524"/>
            <a:ext cx="2946401" cy="2180450"/>
            <a:chOff x="0" y="-88900"/>
            <a:chExt cx="2946400" cy="2180448"/>
          </a:xfrm>
        </p:grpSpPr>
        <p:sp>
          <p:nvSpPr>
            <p:cNvPr id="568" name="Image originale"/>
            <p:cNvSpPr/>
            <p:nvPr/>
          </p:nvSpPr>
          <p:spPr>
            <a:xfrm>
              <a:off x="0" y="2091548"/>
              <a:ext cx="29464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Image originale</a:t>
              </a:r>
            </a:p>
          </p:txBody>
        </p:sp>
        <p:pic>
          <p:nvPicPr>
            <p:cNvPr id="569" name="ariane.jpg" descr="ariane.jpg"/>
            <p:cNvPicPr>
              <a:picLocks noChangeAspect="0"/>
            </p:cNvPicPr>
            <p:nvPr/>
          </p:nvPicPr>
          <p:blipFill>
            <a:blip r:embed="rId5">
              <a:extLst/>
            </a:blip>
            <a:stretch>
              <a:fillRect/>
            </a:stretch>
          </p:blipFill>
          <p:spPr>
            <a:xfrm>
              <a:off x="54327" y="-88900"/>
              <a:ext cx="2837746" cy="2180449"/>
            </a:xfrm>
            <a:prstGeom prst="rect">
              <a:avLst/>
            </a:prstGeom>
            <a:effectLst/>
          </p:spPr>
        </p:pic>
      </p:grpSp>
      <p:grpSp>
        <p:nvGrpSpPr>
          <p:cNvPr id="573" name="Group"/>
          <p:cNvGrpSpPr/>
          <p:nvPr/>
        </p:nvGrpSpPr>
        <p:grpSpPr>
          <a:xfrm>
            <a:off x="6591300" y="3606800"/>
            <a:ext cx="2837745" cy="2180449"/>
            <a:chOff x="-63499" y="-88899"/>
            <a:chExt cx="2837744" cy="2180448"/>
          </a:xfrm>
        </p:grpSpPr>
        <p:sp>
          <p:nvSpPr>
            <p:cNvPr id="571" name="Bande verte"/>
            <p:cNvSpPr/>
            <p:nvPr/>
          </p:nvSpPr>
          <p:spPr>
            <a:xfrm>
              <a:off x="47272" y="2091548"/>
              <a:ext cx="26162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Bande verte</a:t>
              </a:r>
            </a:p>
          </p:txBody>
        </p:sp>
        <p:pic>
          <p:nvPicPr>
            <p:cNvPr id="572" name="droppedImage.tiff" descr="droppedImage.tiff"/>
            <p:cNvPicPr>
              <a:picLocks noChangeAspect="0"/>
            </p:cNvPicPr>
            <p:nvPr/>
          </p:nvPicPr>
          <p:blipFill>
            <a:blip r:embed="rId6">
              <a:extLst/>
            </a:blip>
            <a:stretch>
              <a:fillRect/>
            </a:stretch>
          </p:blipFill>
          <p:spPr>
            <a:xfrm>
              <a:off x="-63500" y="-88900"/>
              <a:ext cx="2837745" cy="2180449"/>
            </a:xfrm>
            <a:prstGeom prst="rect">
              <a:avLst/>
            </a:prstGeom>
            <a:effectLst/>
          </p:spPr>
        </p:pic>
      </p:grpSp>
      <p:grpSp>
        <p:nvGrpSpPr>
          <p:cNvPr id="576" name="Group"/>
          <p:cNvGrpSpPr/>
          <p:nvPr/>
        </p:nvGrpSpPr>
        <p:grpSpPr>
          <a:xfrm>
            <a:off x="381000" y="6647180"/>
            <a:ext cx="7034888" cy="2180450"/>
            <a:chOff x="-76200" y="215899"/>
            <a:chExt cx="7034887" cy="2180448"/>
          </a:xfrm>
        </p:grpSpPr>
        <p:pic>
          <p:nvPicPr>
            <p:cNvPr id="574" name="arianeInt.jpg" descr="arianeInt.jpg"/>
            <p:cNvPicPr>
              <a:picLocks noChangeAspect="0"/>
            </p:cNvPicPr>
            <p:nvPr/>
          </p:nvPicPr>
          <p:blipFill>
            <a:blip r:embed="rId7">
              <a:extLst/>
            </a:blip>
            <a:stretch>
              <a:fillRect/>
            </a:stretch>
          </p:blipFill>
          <p:spPr>
            <a:xfrm>
              <a:off x="-76200" y="215900"/>
              <a:ext cx="2837745" cy="2180449"/>
            </a:xfrm>
            <a:prstGeom prst="rect">
              <a:avLst/>
            </a:prstGeom>
            <a:effectLst/>
          </p:spPr>
        </p:pic>
        <p:sp>
          <p:nvSpPr>
            <p:cNvPr id="575" name="Intensité lumineuse"/>
            <p:cNvSpPr/>
            <p:nvPr/>
          </p:nvSpPr>
          <p:spPr>
            <a:xfrm>
              <a:off x="2761544" y="350128"/>
              <a:ext cx="4197144" cy="711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Intensité lumineuse </a:t>
              </a:r>
              <a14:m>
                <m:oMath>
                  <m:r>
                    <a:rPr xmlns:a="http://schemas.openxmlformats.org/drawingml/2006/main" sz="2000" i="1">
                      <a:solidFill>
                        <a:srgbClr val="232A32"/>
                      </a:solidFill>
                      <a:latin typeface="Cambria Math" panose="02040503050406030204" pitchFamily="18" charset="0"/>
                    </a:rPr>
                    <m:t>≈</m:t>
                  </m:r>
                  <m:f>
                    <m:fPr>
                      <m:ctrlPr>
                        <a:rPr xmlns:a="http://schemas.openxmlformats.org/drawingml/2006/main" sz="2000" i="1">
                          <a:solidFill>
                            <a:srgbClr val="232A32"/>
                          </a:solidFill>
                          <a:latin typeface="Cambria Math" panose="02040503050406030204" pitchFamily="18" charset="0"/>
                        </a:rPr>
                      </m:ctrlPr>
                      <m:type m:val="bar"/>
                    </m:fPr>
                    <m:num>
                      <m:d>
                        <m:dPr>
                          <m:ctrlPr>
                            <a:rPr xmlns:a="http://schemas.openxmlformats.org/drawingml/2006/main" sz="2000" i="1">
                              <a:solidFill>
                                <a:srgbClr val="232A32"/>
                              </a:solidFill>
                              <a:latin typeface="Cambria Math" panose="02040503050406030204" pitchFamily="18" charset="0"/>
                            </a:rPr>
                          </m:ctrlPr>
                        </m:dPr>
                        <m:e>
                          <m:r>
                            <a:rPr xmlns:a="http://schemas.openxmlformats.org/drawingml/2006/main" sz="2000" i="1">
                              <a:solidFill>
                                <a:srgbClr val="232A32"/>
                              </a:solidFill>
                              <a:latin typeface="Cambria Math" panose="02040503050406030204" pitchFamily="18" charset="0"/>
                            </a:rPr>
                            <m:t>R</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G</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B</m:t>
                          </m:r>
                        </m:e>
                      </m:d>
                    </m:num>
                    <m:den>
                      <m:r>
                        <a:rPr xmlns:a="http://schemas.openxmlformats.org/drawingml/2006/main" sz="2000" i="1">
                          <a:solidFill>
                            <a:srgbClr val="232A32"/>
                          </a:solidFill>
                          <a:latin typeface="Cambria Math" panose="02040503050406030204" pitchFamily="18" charset="0"/>
                        </a:rPr>
                        <m:t>3</m:t>
                      </m:r>
                    </m:den>
                  </m:f>
                </m:oMath>
              </a14:m>
            </a:p>
          </p:txBody>
        </p:sp>
      </p:grpSp>
      <p:pic>
        <p:nvPicPr>
          <p:cNvPr id="577" name="arianeR.jpg" descr="arianeR.jpg"/>
          <p:cNvPicPr>
            <a:picLocks noChangeAspect="0"/>
          </p:cNvPicPr>
          <p:nvPr/>
        </p:nvPicPr>
        <p:blipFill>
          <a:blip r:embed="rId8">
            <a:extLst/>
          </a:blip>
          <a:stretch>
            <a:fillRect/>
          </a:stretch>
        </p:blipFill>
        <p:spPr>
          <a:xfrm>
            <a:off x="13830300" y="2120900"/>
            <a:ext cx="2837745" cy="2180449"/>
          </a:xfrm>
          <a:prstGeom prst="rect">
            <a:avLst/>
          </a:prstGeom>
        </p:spPr>
      </p:pic>
      <p:pic>
        <p:nvPicPr>
          <p:cNvPr id="578" name="arianeG.jpg" descr="arianeG.jpg"/>
          <p:cNvPicPr>
            <a:picLocks noChangeAspect="0"/>
          </p:cNvPicPr>
          <p:nvPr/>
        </p:nvPicPr>
        <p:blipFill>
          <a:blip r:embed="rId9">
            <a:extLst/>
          </a:blip>
          <a:stretch>
            <a:fillRect/>
          </a:stretch>
        </p:blipFill>
        <p:spPr>
          <a:xfrm>
            <a:off x="13830300" y="4584700"/>
            <a:ext cx="2837745" cy="2180449"/>
          </a:xfrm>
          <a:prstGeom prst="rect">
            <a:avLst/>
          </a:prstGeom>
        </p:spPr>
      </p:pic>
      <p:grpSp>
        <p:nvGrpSpPr>
          <p:cNvPr id="582" name="Group"/>
          <p:cNvGrpSpPr/>
          <p:nvPr/>
        </p:nvGrpSpPr>
        <p:grpSpPr>
          <a:xfrm>
            <a:off x="9715500" y="1206500"/>
            <a:ext cx="2850445" cy="4598530"/>
            <a:chOff x="-63500" y="-88900"/>
            <a:chExt cx="2850444" cy="4598529"/>
          </a:xfrm>
        </p:grpSpPr>
        <p:pic>
          <p:nvPicPr>
            <p:cNvPr id="579" name="Clipboard 1.tiff" descr="Clipboard 1.tiff"/>
            <p:cNvPicPr>
              <a:picLocks noChangeAspect="0"/>
            </p:cNvPicPr>
            <p:nvPr/>
          </p:nvPicPr>
          <p:blipFill>
            <a:blip r:embed="rId10">
              <a:extLst/>
            </a:blip>
            <a:stretch>
              <a:fillRect/>
            </a:stretch>
          </p:blipFill>
          <p:spPr>
            <a:xfrm>
              <a:off x="-50800" y="2329180"/>
              <a:ext cx="2837745" cy="2180450"/>
            </a:xfrm>
            <a:prstGeom prst="rect">
              <a:avLst/>
            </a:prstGeom>
            <a:effectLst/>
          </p:spPr>
        </p:pic>
        <p:sp>
          <p:nvSpPr>
            <p:cNvPr id="580" name="Bande bleue"/>
            <p:cNvSpPr/>
            <p:nvPr/>
          </p:nvSpPr>
          <p:spPr>
            <a:xfrm>
              <a:off x="333022" y="4509629"/>
              <a:ext cx="20447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Bande bleue</a:t>
              </a:r>
            </a:p>
          </p:txBody>
        </p:sp>
        <p:pic>
          <p:nvPicPr>
            <p:cNvPr id="581" name="arianeB.jpg" descr="arianeB.jpg"/>
            <p:cNvPicPr>
              <a:picLocks noChangeAspect="0"/>
            </p:cNvPicPr>
            <p:nvPr/>
          </p:nvPicPr>
          <p:blipFill>
            <a:blip r:embed="rId11">
              <a:extLst/>
            </a:blip>
            <a:stretch>
              <a:fillRect/>
            </a:stretch>
          </p:blipFill>
          <p:spPr>
            <a:xfrm>
              <a:off x="-63500" y="-88900"/>
              <a:ext cx="2837745" cy="2180449"/>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7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3" grpId="2"/>
      <p:bldP build="whole" bldLvl="1" animBg="1" rev="0" advAuto="0" spid="567" grpId="1"/>
      <p:bldP build="whole" bldLvl="1" animBg="1" rev="0" advAuto="0" spid="582" grpId="3"/>
      <p:bldP build="whole" bldLvl="1" animBg="1" rev="0" advAuto="0" spid="576" grpId="4"/>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4"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85" name="Formats…"/>
          <p:cNvSpPr txBox="1"/>
          <p:nvPr>
            <p:ph type="body" idx="1"/>
          </p:nvPr>
        </p:nvSpPr>
        <p:spPr>
          <a:prstGeom prst="rect">
            <a:avLst/>
          </a:prstGeom>
        </p:spPr>
        <p:txBody>
          <a:bodyPr/>
          <a:lstStyle/>
          <a:p>
            <a:pPr>
              <a:buAutoNum type="arabicPeriod" startAt="3"/>
            </a:pPr>
            <a:r>
              <a:t>Formats</a:t>
            </a:r>
          </a:p>
          <a:p>
            <a:pPr lvl="2">
              <a:buBlip>
                <a:blip r:embed="rId4"/>
              </a:buBlip>
            </a:pPr>
            <a:r>
              <a:t>PNM (</a:t>
            </a:r>
            <a:r>
              <a:rPr i="1"/>
              <a:t>portable any map</a:t>
            </a:r>
            <a:r>
              <a:t>) : Formats simples et non compressés à utiliser dans les travaux du cours</a:t>
            </a:r>
          </a:p>
          <a:p>
            <a:pPr lvl="3"/>
            <a:r>
              <a:t>PBM : binaire (</a:t>
            </a:r>
            <a:r>
              <a:rPr i="1"/>
              <a:t>portable bit map</a:t>
            </a:r>
            <a:r>
              <a:t>)</a:t>
            </a:r>
          </a:p>
        </p:txBody>
      </p:sp>
      <p:sp>
        <p:nvSpPr>
          <p:cNvPr id="5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7"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588" name="droppedImage.tiff" descr="droppedImage.tiff"/>
          <p:cNvPicPr>
            <a:picLocks noChangeAspect="0"/>
          </p:cNvPicPr>
          <p:nvPr/>
        </p:nvPicPr>
        <p:blipFill>
          <a:blip r:embed="rId5">
            <a:extLst/>
          </a:blip>
          <a:stretch>
            <a:fillRect/>
          </a:stretch>
        </p:blipFill>
        <p:spPr>
          <a:xfrm>
            <a:off x="6629400" y="3009900"/>
            <a:ext cx="5549900" cy="1755775"/>
          </a:xfrm>
          <a:prstGeom prst="rect">
            <a:avLst/>
          </a:prstGeom>
        </p:spPr>
      </p:pic>
      <p:sp>
        <p:nvSpPr>
          <p:cNvPr id="589" name="feep.pbm…"/>
          <p:cNvSpPr/>
          <p:nvPr/>
        </p:nvSpPr>
        <p:spPr>
          <a:xfrm>
            <a:off x="5143524" y="3594100"/>
            <a:ext cx="1204963" cy="736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rPr sz="1700">
                <a:latin typeface="Menlo Regular"/>
                <a:ea typeface="Menlo Regular"/>
                <a:cs typeface="Menlo Regular"/>
                <a:sym typeface="Menlo Regular"/>
              </a:rPr>
              <a:t>feep.pbm</a:t>
            </a:r>
          </a:p>
          <a:p>
            <a:pPr algn="ctr" defTabSz="457200">
              <a:spcBef>
                <a:spcPts val="0"/>
              </a:spcBef>
              <a:defRPr>
                <a:solidFill>
                  <a:srgbClr val="232A32"/>
                </a:solidFill>
              </a:defRPr>
            </a:pPr>
            <a:r>
              <a:t>355 octets</a:t>
            </a:r>
          </a:p>
        </p:txBody>
      </p:sp>
      <p:pic>
        <p:nvPicPr>
          <p:cNvPr id="590" name="droppedImage.png" descr="droppedImage.png"/>
          <p:cNvPicPr>
            <a:picLocks noChangeAspect="0"/>
          </p:cNvPicPr>
          <p:nvPr/>
        </p:nvPicPr>
        <p:blipFill>
          <a:blip r:embed="rId6">
            <a:extLst/>
          </a:blip>
          <a:stretch>
            <a:fillRect/>
          </a:stretch>
        </p:blipFill>
        <p:spPr>
          <a:xfrm>
            <a:off x="2770228" y="4957067"/>
            <a:ext cx="8216901" cy="3928865"/>
          </a:xfrm>
          <a:prstGeom prst="rect">
            <a:avLst/>
          </a:prstGeom>
        </p:spPr>
      </p:pic>
      <p:sp>
        <p:nvSpPr>
          <p:cNvPr id="591" name="Source : PM Jodoin"/>
          <p:cNvSpPr/>
          <p:nvPr/>
        </p:nvSpPr>
        <p:spPr>
          <a:xfrm>
            <a:off x="13512800" y="2291395"/>
            <a:ext cx="2044700" cy="802010"/>
          </a:xfrm>
          <a:prstGeom prst="rect">
            <a:avLst/>
          </a:prstGeom>
          <a:solidFill>
            <a:srgbClr val="D2DFF6"/>
          </a:solidFill>
          <a:ln w="76200">
            <a:solidFill>
              <a:srgbClr val="D2DEF6"/>
            </a:solidFill>
            <a:miter lim="400000"/>
          </a:ln>
          <a:effectLst>
            <a:outerShdw sx="100000" sy="100000" kx="0" ky="0" algn="b" rotWithShape="0" blurRad="12700" dist="12700" dir="1980000">
              <a:srgbClr val="D6D6D6"/>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7A7A7A"/>
                </a:solidFill>
              </a:defRPr>
            </a:lvl1pPr>
          </a:lstStyle>
          <a:p>
            <a:pPr/>
            <a:r>
              <a:t>Source : PM Jodoin</a:t>
            </a:r>
          </a:p>
        </p:txBody>
      </p:sp>
      <p:cxnSp>
        <p:nvCxnSpPr>
          <p:cNvPr id="592" name="Connection Line"/>
          <p:cNvCxnSpPr>
            <a:stCxn id="593" idx="0"/>
            <a:endCxn id="600" idx="0"/>
          </p:cNvCxnSpPr>
          <p:nvPr/>
        </p:nvCxnSpPr>
        <p:spPr>
          <a:xfrm>
            <a:off x="1389577" y="5118099"/>
            <a:ext cx="1753673" cy="438151"/>
          </a:xfrm>
          <a:prstGeom prst="straightConnector1">
            <a:avLst/>
          </a:prstGeom>
          <a:ln w="25400">
            <a:solidFill>
              <a:srgbClr val="000000"/>
            </a:solidFill>
            <a:headEnd type="triangle" len="sm"/>
            <a:tailEnd type="stealth"/>
          </a:ln>
        </p:spPr>
      </p:cxnSp>
      <p:sp>
        <p:nvSpPr>
          <p:cNvPr id="593" name="type de pnm"/>
          <p:cNvSpPr/>
          <p:nvPr/>
        </p:nvSpPr>
        <p:spPr>
          <a:xfrm>
            <a:off x="679220" y="4901245"/>
            <a:ext cx="1420714"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type de pnm</a:t>
            </a:r>
          </a:p>
        </p:txBody>
      </p:sp>
      <p:cxnSp>
        <p:nvCxnSpPr>
          <p:cNvPr id="594" name="Connection Line"/>
          <p:cNvCxnSpPr>
            <a:stCxn id="595" idx="0"/>
            <a:endCxn id="601" idx="0"/>
          </p:cNvCxnSpPr>
          <p:nvPr/>
        </p:nvCxnSpPr>
        <p:spPr>
          <a:xfrm>
            <a:off x="1224043" y="5854699"/>
            <a:ext cx="5608557" cy="44451"/>
          </a:xfrm>
          <a:prstGeom prst="straightConnector1">
            <a:avLst/>
          </a:prstGeom>
          <a:ln w="25400">
            <a:solidFill>
              <a:srgbClr val="000000"/>
            </a:solidFill>
            <a:headEnd type="triangle" len="sm"/>
            <a:tailEnd type="stealth"/>
          </a:ln>
        </p:spPr>
      </p:cxnSp>
      <p:sp>
        <p:nvSpPr>
          <p:cNvPr id="595" name="commentaires"/>
          <p:cNvSpPr/>
          <p:nvPr/>
        </p:nvSpPr>
        <p:spPr>
          <a:xfrm>
            <a:off x="429164" y="5637845"/>
            <a:ext cx="1589758"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commentaires</a:t>
            </a:r>
          </a:p>
        </p:txBody>
      </p:sp>
      <p:cxnSp>
        <p:nvCxnSpPr>
          <p:cNvPr id="596" name="Connection Line"/>
          <p:cNvCxnSpPr>
            <a:stCxn id="597" idx="0"/>
            <a:endCxn id="602" idx="0"/>
          </p:cNvCxnSpPr>
          <p:nvPr/>
        </p:nvCxnSpPr>
        <p:spPr>
          <a:xfrm flipV="1">
            <a:off x="1226988" y="6223000"/>
            <a:ext cx="2049612" cy="450850"/>
          </a:xfrm>
          <a:prstGeom prst="straightConnector1">
            <a:avLst/>
          </a:prstGeom>
          <a:ln w="25400">
            <a:solidFill>
              <a:srgbClr val="000000"/>
            </a:solidFill>
            <a:headEnd type="triangle" len="sm"/>
            <a:tailEnd type="stealth"/>
          </a:ln>
        </p:spPr>
      </p:cxnSp>
      <p:sp>
        <p:nvSpPr>
          <p:cNvPr id="597" name="nb colonnes, nb lignes"/>
          <p:cNvSpPr/>
          <p:nvPr/>
        </p:nvSpPr>
        <p:spPr>
          <a:xfrm>
            <a:off x="382438" y="6310945"/>
            <a:ext cx="16891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nb colonnes, nb lignes</a:t>
            </a:r>
          </a:p>
        </p:txBody>
      </p:sp>
      <p:cxnSp>
        <p:nvCxnSpPr>
          <p:cNvPr id="598" name="Connection Line"/>
          <p:cNvCxnSpPr>
            <a:stCxn id="599" idx="0"/>
            <a:endCxn id="603" idx="0"/>
          </p:cNvCxnSpPr>
          <p:nvPr/>
        </p:nvCxnSpPr>
        <p:spPr>
          <a:xfrm flipV="1">
            <a:off x="1229400" y="7518400"/>
            <a:ext cx="5603200" cy="215900"/>
          </a:xfrm>
          <a:prstGeom prst="straightConnector1">
            <a:avLst/>
          </a:prstGeom>
          <a:ln w="25400">
            <a:solidFill>
              <a:srgbClr val="000000"/>
            </a:solidFill>
            <a:headEnd type="triangle" len="sm"/>
            <a:tailEnd type="stealth"/>
          </a:ln>
        </p:spPr>
      </p:cxnSp>
      <p:sp>
        <p:nvSpPr>
          <p:cNvPr id="599" name="tableaux des valeurs"/>
          <p:cNvSpPr/>
          <p:nvPr/>
        </p:nvSpPr>
        <p:spPr>
          <a:xfrm>
            <a:off x="384850" y="7371395"/>
            <a:ext cx="16891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tableaux des valeurs</a:t>
            </a:r>
          </a:p>
        </p:txBody>
      </p:sp>
      <p:sp>
        <p:nvSpPr>
          <p:cNvPr id="600" name="Rectangle"/>
          <p:cNvSpPr/>
          <p:nvPr/>
        </p:nvSpPr>
        <p:spPr>
          <a:xfrm>
            <a:off x="2882900" y="5410200"/>
            <a:ext cx="520700" cy="2921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01" name="Rectangle"/>
          <p:cNvSpPr/>
          <p:nvPr/>
        </p:nvSpPr>
        <p:spPr>
          <a:xfrm>
            <a:off x="2870200" y="5740400"/>
            <a:ext cx="7924800" cy="3175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02" name="Rectangle"/>
          <p:cNvSpPr/>
          <p:nvPr/>
        </p:nvSpPr>
        <p:spPr>
          <a:xfrm>
            <a:off x="2870200" y="6057900"/>
            <a:ext cx="812800" cy="3302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03" name="Rectangle"/>
          <p:cNvSpPr/>
          <p:nvPr/>
        </p:nvSpPr>
        <p:spPr>
          <a:xfrm>
            <a:off x="2870200" y="6362700"/>
            <a:ext cx="7924800" cy="2311400"/>
          </a:xfrm>
          <a:prstGeom prst="rect">
            <a:avLst/>
          </a:prstGeom>
          <a:solidFill>
            <a:srgbClr val="A8C6FE">
              <a:alpha val="30000"/>
            </a:srgbClr>
          </a:solidFill>
          <a:ln w="12700"/>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04" name="P1 : pbm ascii…"/>
          <p:cNvSpPr/>
          <p:nvPr/>
        </p:nvSpPr>
        <p:spPr>
          <a:xfrm>
            <a:off x="1627063" y="3368675"/>
            <a:ext cx="1963987" cy="863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r>
              <a:rPr sz="1700">
                <a:latin typeface="Menlo Regular"/>
                <a:ea typeface="Menlo Regular"/>
                <a:cs typeface="Menlo Regular"/>
                <a:sym typeface="Menlo Regular"/>
              </a:rPr>
              <a:t>P1</a:t>
            </a:r>
            <a:r>
              <a:t> : pbm ascii</a:t>
            </a:r>
          </a:p>
          <a:p>
            <a:pPr>
              <a:buClrTx/>
            </a:pPr>
            <a:r>
              <a:rPr sz="1700">
                <a:latin typeface="Menlo Regular"/>
                <a:ea typeface="Menlo Regular"/>
                <a:cs typeface="Menlo Regular"/>
                <a:sym typeface="Menlo Regular"/>
              </a:rPr>
              <a:t>P4</a:t>
            </a:r>
            <a:r>
              <a:t> : pbm binaire</a:t>
            </a:r>
          </a:p>
        </p:txBody>
      </p:sp>
      <p:grpSp>
        <p:nvGrpSpPr>
          <p:cNvPr id="607" name="Group"/>
          <p:cNvGrpSpPr/>
          <p:nvPr/>
        </p:nvGrpSpPr>
        <p:grpSpPr>
          <a:xfrm>
            <a:off x="10823498" y="1389333"/>
            <a:ext cx="1411404" cy="725811"/>
            <a:chOff x="0" y="0"/>
            <a:chExt cx="1411403" cy="725809"/>
          </a:xfrm>
        </p:grpSpPr>
        <p:sp>
          <p:nvSpPr>
            <p:cNvPr id="605" name="Rectangle"/>
            <p:cNvSpPr/>
            <p:nvPr/>
          </p:nvSpPr>
          <p:spPr>
            <a:xfrm>
              <a:off x="0" y="26354"/>
              <a:ext cx="1411404" cy="673102"/>
            </a:xfrm>
            <a:prstGeom prst="rect">
              <a:avLst/>
            </a:prstGeom>
            <a:solidFill>
              <a:srgbClr val="D2DFF6"/>
            </a:solidFill>
            <a:ln w="12700" cap="flat">
              <a:noFill/>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06" name="Démo 01 format"/>
            <p:cNvSpPr txBox="1"/>
            <p:nvPr/>
          </p:nvSpPr>
          <p:spPr>
            <a:xfrm>
              <a:off x="154032" y="-1"/>
              <a:ext cx="1103338" cy="725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a:r>
                <a:t>Démo 01</a:t>
              </a:r>
              <a:br/>
              <a:r>
                <a:t>format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9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59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60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6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594"/>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595"/>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60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9" fill="hold">
                                  <p:stCondLst>
                                    <p:cond delay="0"/>
                                  </p:stCondLst>
                                  <p:iterate type="el" backwards="0">
                                    <p:tmAbs val="0"/>
                                  </p:iterate>
                                  <p:childTnLst>
                                    <p:set>
                                      <p:cBhvr>
                                        <p:cTn id="33" fill="hold"/>
                                        <p:tgtEl>
                                          <p:spTgt spid="596"/>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597"/>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60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2" fill="hold">
                                  <p:stCondLst>
                                    <p:cond delay="0"/>
                                  </p:stCondLst>
                                  <p:iterate type="el" backwards="0">
                                    <p:tmAbs val="0"/>
                                  </p:iterate>
                                  <p:childTnLst>
                                    <p:set>
                                      <p:cBhvr>
                                        <p:cTn id="43" fill="hold"/>
                                        <p:tgtEl>
                                          <p:spTgt spid="598"/>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599"/>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8"/>
      <p:bldP build="whole" bldLvl="1" animBg="1" rev="0" advAuto="0" spid="600" grpId="5"/>
      <p:bldP build="whole" bldLvl="1" animBg="1" rev="0" advAuto="0" spid="598" grpId="12"/>
      <p:bldP build="whole" bldLvl="1" animBg="1" rev="0" advAuto="0" spid="604" grpId="4"/>
      <p:bldP build="whole" bldLvl="1" animBg="1" rev="0" advAuto="0" spid="603" grpId="14"/>
      <p:bldP build="whole" bldLvl="1" animBg="1" rev="0" advAuto="0" spid="592" grpId="3"/>
      <p:bldP build="whole" bldLvl="1" animBg="1" rev="0" advAuto="0" spid="602" grpId="11"/>
      <p:bldP build="whole" bldLvl="1" animBg="1" rev="0" advAuto="0" spid="590" grpId="1"/>
      <p:bldP build="whole" bldLvl="1" animBg="1" rev="0" advAuto="0" spid="594" grpId="6"/>
      <p:bldP build="whole" bldLvl="1" animBg="1" rev="0" advAuto="0" spid="596" grpId="9"/>
      <p:bldP build="whole" bldLvl="1" animBg="1" rev="0" advAuto="0" spid="595" grpId="7"/>
      <p:bldP build="whole" bldLvl="1" animBg="1" rev="0" advAuto="0" spid="599" grpId="13"/>
      <p:bldP build="whole" bldLvl="1" animBg="1" rev="0" advAuto="0" spid="593" grpId="2"/>
      <p:bldP build="whole" bldLvl="1" animBg="1" rev="0" advAuto="0" spid="597" grpId="10"/>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12" name="Formats…"/>
          <p:cNvSpPr txBox="1"/>
          <p:nvPr>
            <p:ph type="body" idx="1"/>
          </p:nvPr>
        </p:nvSpPr>
        <p:spPr>
          <a:prstGeom prst="rect">
            <a:avLst/>
          </a:prstGeom>
        </p:spPr>
        <p:txBody>
          <a:bodyPr/>
          <a:lstStyle/>
          <a:p>
            <a:pPr>
              <a:buAutoNum type="arabicPeriod" startAt="3"/>
            </a:pPr>
            <a:r>
              <a:t>Formats</a:t>
            </a:r>
          </a:p>
          <a:p>
            <a:pPr lvl="2">
              <a:buBlip>
                <a:blip r:embed="rId4"/>
              </a:buBlip>
            </a:pPr>
            <a:r>
              <a:t>PNM (</a:t>
            </a:r>
            <a:r>
              <a:rPr i="1"/>
              <a:t>portable any map</a:t>
            </a:r>
            <a:r>
              <a:t>) : Formats simples et non compressés à utiliser dans les travaux du cours</a:t>
            </a:r>
          </a:p>
          <a:p>
            <a:pPr lvl="3"/>
            <a:r>
              <a:t>PBM : binaire (</a:t>
            </a:r>
            <a:r>
              <a:rPr i="1"/>
              <a:t>portable bit map</a:t>
            </a:r>
            <a:r>
              <a:t>)</a:t>
            </a:r>
          </a:p>
        </p:txBody>
      </p:sp>
      <p:sp>
        <p:nvSpPr>
          <p:cNvPr id="6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4"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615" name="droppedImage.tiff" descr="droppedImage.tiff"/>
          <p:cNvPicPr>
            <a:picLocks noChangeAspect="0"/>
          </p:cNvPicPr>
          <p:nvPr/>
        </p:nvPicPr>
        <p:blipFill>
          <a:blip r:embed="rId5">
            <a:extLst/>
          </a:blip>
          <a:stretch>
            <a:fillRect/>
          </a:stretch>
        </p:blipFill>
        <p:spPr>
          <a:xfrm>
            <a:off x="6832600" y="3162300"/>
            <a:ext cx="5549900" cy="1755775"/>
          </a:xfrm>
          <a:prstGeom prst="rect">
            <a:avLst/>
          </a:prstGeom>
        </p:spPr>
      </p:pic>
      <p:sp>
        <p:nvSpPr>
          <p:cNvPr id="616" name="feepB.pbm…"/>
          <p:cNvSpPr/>
          <p:nvPr/>
        </p:nvSpPr>
        <p:spPr>
          <a:xfrm>
            <a:off x="4979162" y="3277554"/>
            <a:ext cx="1536924" cy="8401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457200">
              <a:spcBef>
                <a:spcPts val="1100"/>
              </a:spcBef>
              <a:defRPr>
                <a:solidFill>
                  <a:srgbClr val="232A32"/>
                </a:solidFill>
                <a:latin typeface="Courier"/>
                <a:ea typeface="Courier"/>
                <a:cs typeface="Courier"/>
                <a:sym typeface="Courier"/>
              </a:defRPr>
            </a:pPr>
            <a:r>
              <a:t>feepB.pbm</a:t>
            </a:r>
          </a:p>
          <a:p>
            <a:pPr/>
            <a:r>
              <a:t>29 octets</a:t>
            </a:r>
          </a:p>
        </p:txBody>
      </p:sp>
      <p:pic>
        <p:nvPicPr>
          <p:cNvPr id="617" name="droppedImage.png" descr="droppedImage.png"/>
          <p:cNvPicPr>
            <a:picLocks noChangeAspect="0"/>
          </p:cNvPicPr>
          <p:nvPr/>
        </p:nvPicPr>
        <p:blipFill>
          <a:blip r:embed="rId6">
            <a:extLst/>
          </a:blip>
          <a:stretch>
            <a:fillRect/>
          </a:stretch>
        </p:blipFill>
        <p:spPr>
          <a:xfrm>
            <a:off x="3365500" y="5511800"/>
            <a:ext cx="4248639" cy="2298700"/>
          </a:xfrm>
          <a:prstGeom prst="rect">
            <a:avLst/>
          </a:prstGeom>
        </p:spPr>
      </p:pic>
      <p:sp>
        <p:nvSpPr>
          <p:cNvPr id="618" name="Source : PM Jodoin"/>
          <p:cNvSpPr/>
          <p:nvPr/>
        </p:nvSpPr>
        <p:spPr>
          <a:xfrm>
            <a:off x="13487400" y="2456495"/>
            <a:ext cx="2044700" cy="802010"/>
          </a:xfrm>
          <a:prstGeom prst="rect">
            <a:avLst/>
          </a:prstGeom>
          <a:solidFill>
            <a:srgbClr val="D2DFF6"/>
          </a:solidFill>
          <a:ln w="76200">
            <a:solidFill>
              <a:srgbClr val="D2DEF6"/>
            </a:solidFill>
            <a:miter lim="400000"/>
          </a:ln>
          <a:effectLst>
            <a:outerShdw sx="100000" sy="100000" kx="0" ky="0" algn="b" rotWithShape="0" blurRad="12700" dist="12700" dir="1980000">
              <a:srgbClr val="D6D6D6"/>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7A7A7A"/>
                </a:solidFill>
              </a:defRPr>
            </a:lvl1pPr>
          </a:lstStyle>
          <a:p>
            <a:pPr/>
            <a:r>
              <a:t>Source : PM Jodoin</a:t>
            </a:r>
          </a:p>
        </p:txBody>
      </p:sp>
      <p:cxnSp>
        <p:nvCxnSpPr>
          <p:cNvPr id="619" name="Connection Line"/>
          <p:cNvCxnSpPr>
            <a:stCxn id="620" idx="0"/>
            <a:endCxn id="623" idx="0"/>
          </p:cNvCxnSpPr>
          <p:nvPr/>
        </p:nvCxnSpPr>
        <p:spPr>
          <a:xfrm>
            <a:off x="1580077" y="5854699"/>
            <a:ext cx="2198173" cy="374651"/>
          </a:xfrm>
          <a:prstGeom prst="straightConnector1">
            <a:avLst/>
          </a:prstGeom>
          <a:ln w="25400">
            <a:solidFill>
              <a:srgbClr val="000000"/>
            </a:solidFill>
            <a:headEnd type="triangle" len="sm"/>
            <a:tailEnd type="stealth"/>
          </a:ln>
        </p:spPr>
      </p:cxnSp>
      <p:sp>
        <p:nvSpPr>
          <p:cNvPr id="620" name="type de pnm"/>
          <p:cNvSpPr/>
          <p:nvPr/>
        </p:nvSpPr>
        <p:spPr>
          <a:xfrm>
            <a:off x="869720" y="5637845"/>
            <a:ext cx="1420714"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type de pnm</a:t>
            </a:r>
          </a:p>
        </p:txBody>
      </p:sp>
      <p:cxnSp>
        <p:nvCxnSpPr>
          <p:cNvPr id="621" name="Connection Line"/>
          <p:cNvCxnSpPr>
            <a:stCxn id="622" idx="0"/>
            <a:endCxn id="624" idx="0"/>
          </p:cNvCxnSpPr>
          <p:nvPr/>
        </p:nvCxnSpPr>
        <p:spPr>
          <a:xfrm flipV="1">
            <a:off x="1573305" y="7118350"/>
            <a:ext cx="3068545" cy="44450"/>
          </a:xfrm>
          <a:prstGeom prst="straightConnector1">
            <a:avLst/>
          </a:prstGeom>
          <a:ln w="25400">
            <a:solidFill>
              <a:srgbClr val="000000"/>
            </a:solidFill>
            <a:headEnd type="triangle" len="sm"/>
            <a:tailEnd type="stealth"/>
          </a:ln>
        </p:spPr>
      </p:cxnSp>
      <p:sp>
        <p:nvSpPr>
          <p:cNvPr id="622" name="tableaux des valeurs"/>
          <p:cNvSpPr/>
          <p:nvPr/>
        </p:nvSpPr>
        <p:spPr>
          <a:xfrm>
            <a:off x="461050" y="6945945"/>
            <a:ext cx="222451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tableaux des valeurs</a:t>
            </a:r>
          </a:p>
        </p:txBody>
      </p:sp>
      <p:sp>
        <p:nvSpPr>
          <p:cNvPr id="623" name="Rectangle"/>
          <p:cNvSpPr/>
          <p:nvPr/>
        </p:nvSpPr>
        <p:spPr>
          <a:xfrm>
            <a:off x="3530600" y="6070600"/>
            <a:ext cx="495300" cy="3175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24" name="Rectangle"/>
          <p:cNvSpPr/>
          <p:nvPr/>
        </p:nvSpPr>
        <p:spPr>
          <a:xfrm>
            <a:off x="3530600" y="6908800"/>
            <a:ext cx="2222500" cy="419100"/>
          </a:xfrm>
          <a:prstGeom prst="rect">
            <a:avLst/>
          </a:prstGeom>
          <a:solidFill>
            <a:srgbClr val="A8C6FE">
              <a:alpha val="30000"/>
            </a:srgbClr>
          </a:solidFill>
          <a:ln w="12700"/>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25" name="P1 : pbm ascii…"/>
          <p:cNvSpPr/>
          <p:nvPr/>
        </p:nvSpPr>
        <p:spPr>
          <a:xfrm>
            <a:off x="1893763" y="3581400"/>
            <a:ext cx="1963987" cy="863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r>
              <a:rPr sz="1700">
                <a:latin typeface="Menlo Regular"/>
                <a:ea typeface="Menlo Regular"/>
                <a:cs typeface="Menlo Regular"/>
                <a:sym typeface="Menlo Regular"/>
              </a:rPr>
              <a:t>P1</a:t>
            </a:r>
            <a:r>
              <a:t> : pbm ascii</a:t>
            </a:r>
          </a:p>
          <a:p>
            <a:pPr>
              <a:buClrTx/>
            </a:pPr>
            <a:r>
              <a:rPr sz="1700">
                <a:latin typeface="Menlo Regular"/>
                <a:ea typeface="Menlo Regular"/>
                <a:cs typeface="Menlo Regular"/>
                <a:sym typeface="Menlo Regular"/>
              </a:rPr>
              <a:t>P4</a:t>
            </a:r>
            <a:r>
              <a:t> : pbm binaire</a:t>
            </a:r>
          </a:p>
        </p:txBody>
      </p:sp>
      <p:grpSp>
        <p:nvGrpSpPr>
          <p:cNvPr id="628" name="Group"/>
          <p:cNvGrpSpPr/>
          <p:nvPr/>
        </p:nvGrpSpPr>
        <p:grpSpPr>
          <a:xfrm>
            <a:off x="10823498" y="1389333"/>
            <a:ext cx="1411404" cy="725811"/>
            <a:chOff x="0" y="0"/>
            <a:chExt cx="1411403" cy="725809"/>
          </a:xfrm>
        </p:grpSpPr>
        <p:sp>
          <p:nvSpPr>
            <p:cNvPr id="626" name="Rectangle"/>
            <p:cNvSpPr/>
            <p:nvPr/>
          </p:nvSpPr>
          <p:spPr>
            <a:xfrm>
              <a:off x="0" y="26354"/>
              <a:ext cx="1411404" cy="673102"/>
            </a:xfrm>
            <a:prstGeom prst="rect">
              <a:avLst/>
            </a:prstGeom>
            <a:solidFill>
              <a:srgbClr val="D2DFF6"/>
            </a:solidFill>
            <a:ln w="12700" cap="flat">
              <a:noFill/>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27" name="Démo 01 format"/>
            <p:cNvSpPr txBox="1"/>
            <p:nvPr/>
          </p:nvSpPr>
          <p:spPr>
            <a:xfrm>
              <a:off x="154032" y="-1"/>
              <a:ext cx="1103338" cy="725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a:r>
                <a:t>Démo 01</a:t>
              </a:r>
              <a:br/>
              <a:r>
                <a:t>format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2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1" grpId="1"/>
      <p:bldP build="whole" bldLvl="1" animBg="1" rev="0" advAuto="0" spid="622" grpId="2"/>
      <p:bldP build="whole" bldLvl="1" animBg="1" rev="0" advAuto="0" spid="624" grpId="3"/>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33" name="Formats…"/>
          <p:cNvSpPr txBox="1"/>
          <p:nvPr>
            <p:ph type="body" idx="1"/>
          </p:nvPr>
        </p:nvSpPr>
        <p:spPr>
          <a:prstGeom prst="rect">
            <a:avLst/>
          </a:prstGeom>
        </p:spPr>
        <p:txBody>
          <a:bodyPr/>
          <a:lstStyle/>
          <a:p>
            <a:pPr>
              <a:buAutoNum type="arabicPeriod" startAt="3"/>
            </a:pPr>
            <a:r>
              <a:t>Formats</a:t>
            </a:r>
          </a:p>
          <a:p>
            <a:pPr lvl="2">
              <a:buBlip>
                <a:blip r:embed="rId3"/>
              </a:buBlip>
            </a:pPr>
            <a:r>
              <a:t>PNM (</a:t>
            </a:r>
            <a:r>
              <a:rPr i="1"/>
              <a:t>portable any map</a:t>
            </a:r>
            <a:r>
              <a:t>) : Formats simples et non compressés à utiliser dans les travaux du cours</a:t>
            </a:r>
          </a:p>
          <a:p>
            <a:pPr lvl="3"/>
            <a:r>
              <a:t>PGM : niveaux de gris (</a:t>
            </a:r>
            <a:r>
              <a:rPr i="1"/>
              <a:t>portable gray map</a:t>
            </a:r>
            <a:r>
              <a:t>)</a:t>
            </a:r>
          </a:p>
        </p:txBody>
      </p:sp>
      <p:sp>
        <p:nvSpPr>
          <p:cNvPr id="6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5"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636" name="feep.pgm"/>
          <p:cNvSpPr/>
          <p:nvPr/>
        </p:nvSpPr>
        <p:spPr>
          <a:xfrm>
            <a:off x="5117901" y="3265809"/>
            <a:ext cx="1204963"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457200">
              <a:spcBef>
                <a:spcPts val="1100"/>
              </a:spcBef>
              <a:defRPr sz="1700">
                <a:solidFill>
                  <a:srgbClr val="232A32"/>
                </a:solidFill>
                <a:latin typeface="Menlo Regular"/>
                <a:ea typeface="Menlo Regular"/>
                <a:cs typeface="Menlo Regular"/>
                <a:sym typeface="Menlo Regular"/>
              </a:defRPr>
            </a:lvl1pPr>
          </a:lstStyle>
          <a:p>
            <a:pPr>
              <a:defRPr sz="2000">
                <a:latin typeface="Courier"/>
                <a:ea typeface="Courier"/>
                <a:cs typeface="Courier"/>
                <a:sym typeface="Courier"/>
              </a:defRPr>
            </a:pPr>
            <a:r>
              <a:rPr sz="1700">
                <a:latin typeface="Menlo Regular"/>
                <a:ea typeface="Menlo Regular"/>
                <a:cs typeface="Menlo Regular"/>
                <a:sym typeface="Menlo Regular"/>
              </a:rPr>
              <a:t>feep.pgm</a:t>
            </a:r>
          </a:p>
        </p:txBody>
      </p:sp>
      <p:pic>
        <p:nvPicPr>
          <p:cNvPr id="637" name="droppedImage.png" descr="droppedImage.png"/>
          <p:cNvPicPr>
            <a:picLocks noChangeAspect="0"/>
          </p:cNvPicPr>
          <p:nvPr/>
        </p:nvPicPr>
        <p:blipFill>
          <a:blip r:embed="rId4">
            <a:extLst/>
          </a:blip>
          <a:stretch>
            <a:fillRect/>
          </a:stretch>
        </p:blipFill>
        <p:spPr>
          <a:xfrm>
            <a:off x="3104517" y="5397500"/>
            <a:ext cx="9373866" cy="3505200"/>
          </a:xfrm>
          <a:prstGeom prst="rect">
            <a:avLst/>
          </a:prstGeom>
        </p:spPr>
      </p:pic>
      <p:sp>
        <p:nvSpPr>
          <p:cNvPr id="638" name="Source : PM Jodoin"/>
          <p:cNvSpPr/>
          <p:nvPr/>
        </p:nvSpPr>
        <p:spPr>
          <a:xfrm>
            <a:off x="13830300" y="3777295"/>
            <a:ext cx="2044700" cy="802010"/>
          </a:xfrm>
          <a:prstGeom prst="rect">
            <a:avLst/>
          </a:prstGeom>
          <a:solidFill>
            <a:srgbClr val="D2DFF6"/>
          </a:solidFill>
          <a:ln w="76200">
            <a:solidFill>
              <a:srgbClr val="D2DEF6"/>
            </a:solidFill>
            <a:miter lim="400000"/>
          </a:ln>
          <a:effectLst>
            <a:outerShdw sx="100000" sy="100000" kx="0" ky="0" algn="b" rotWithShape="0" blurRad="12700" dist="12700" dir="1980000">
              <a:srgbClr val="D6D6D6"/>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7A7A7A"/>
                </a:solidFill>
              </a:defRPr>
            </a:lvl1pPr>
          </a:lstStyle>
          <a:p>
            <a:pPr/>
            <a:r>
              <a:t>Source : PM Jodoin</a:t>
            </a:r>
          </a:p>
        </p:txBody>
      </p:sp>
      <p:cxnSp>
        <p:nvCxnSpPr>
          <p:cNvPr id="639" name="Connection Line"/>
          <p:cNvCxnSpPr>
            <a:stCxn id="640" idx="0"/>
            <a:endCxn id="641" idx="0"/>
          </p:cNvCxnSpPr>
          <p:nvPr/>
        </p:nvCxnSpPr>
        <p:spPr>
          <a:xfrm>
            <a:off x="1382805" y="7746999"/>
            <a:ext cx="6376895" cy="19051"/>
          </a:xfrm>
          <a:prstGeom prst="straightConnector1">
            <a:avLst/>
          </a:prstGeom>
          <a:ln w="25400">
            <a:solidFill>
              <a:srgbClr val="000000"/>
            </a:solidFill>
            <a:headEnd type="triangle" len="sm"/>
            <a:tailEnd type="stealth"/>
          </a:ln>
        </p:spPr>
      </p:cxnSp>
      <p:sp>
        <p:nvSpPr>
          <p:cNvPr id="640" name="tableaux des valeurs"/>
          <p:cNvSpPr/>
          <p:nvPr/>
        </p:nvSpPr>
        <p:spPr>
          <a:xfrm>
            <a:off x="270550" y="7530145"/>
            <a:ext cx="222451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tableaux des valeurs</a:t>
            </a:r>
          </a:p>
        </p:txBody>
      </p:sp>
      <p:sp>
        <p:nvSpPr>
          <p:cNvPr id="641" name="Rectangle"/>
          <p:cNvSpPr/>
          <p:nvPr/>
        </p:nvSpPr>
        <p:spPr>
          <a:xfrm>
            <a:off x="3187700" y="6807200"/>
            <a:ext cx="9144000" cy="1917700"/>
          </a:xfrm>
          <a:prstGeom prst="rect">
            <a:avLst/>
          </a:prstGeom>
          <a:solidFill>
            <a:srgbClr val="A8C6FE">
              <a:alpha val="30000"/>
            </a:srgbClr>
          </a:solidFill>
          <a:ln w="12700"/>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642" name="Connection Line"/>
          <p:cNvCxnSpPr>
            <a:stCxn id="644" idx="0"/>
            <a:endCxn id="643" idx="0"/>
          </p:cNvCxnSpPr>
          <p:nvPr/>
        </p:nvCxnSpPr>
        <p:spPr>
          <a:xfrm>
            <a:off x="1380715" y="6553199"/>
            <a:ext cx="2219735" cy="107951"/>
          </a:xfrm>
          <a:prstGeom prst="straightConnector1">
            <a:avLst/>
          </a:prstGeom>
          <a:ln w="25400">
            <a:solidFill>
              <a:srgbClr val="000000"/>
            </a:solidFill>
            <a:headEnd type="triangle" len="sm"/>
            <a:tailEnd type="stealth"/>
          </a:ln>
        </p:spPr>
      </p:cxnSp>
      <p:sp>
        <p:nvSpPr>
          <p:cNvPr id="643" name="Rectangle"/>
          <p:cNvSpPr/>
          <p:nvPr/>
        </p:nvSpPr>
        <p:spPr>
          <a:xfrm>
            <a:off x="3175000" y="6515100"/>
            <a:ext cx="850900" cy="2921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44" name="Niveau de gris max"/>
          <p:cNvSpPr/>
          <p:nvPr/>
        </p:nvSpPr>
        <p:spPr>
          <a:xfrm>
            <a:off x="307156" y="6336345"/>
            <a:ext cx="214712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Niveau de gris max</a:t>
            </a:r>
          </a:p>
        </p:txBody>
      </p:sp>
      <p:sp>
        <p:nvSpPr>
          <p:cNvPr id="645" name="P2 : pgm ascii…"/>
          <p:cNvSpPr/>
          <p:nvPr/>
        </p:nvSpPr>
        <p:spPr>
          <a:xfrm>
            <a:off x="1360363" y="3759200"/>
            <a:ext cx="1963987" cy="863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r>
              <a:rPr sz="1700">
                <a:latin typeface="Menlo Regular"/>
                <a:ea typeface="Menlo Regular"/>
                <a:cs typeface="Menlo Regular"/>
                <a:sym typeface="Menlo Regular"/>
              </a:rPr>
              <a:t>P2</a:t>
            </a:r>
            <a:r>
              <a:t> : pgm ascii</a:t>
            </a:r>
          </a:p>
          <a:p>
            <a:pPr>
              <a:buClrTx/>
            </a:pPr>
            <a:r>
              <a:rPr sz="1700">
                <a:latin typeface="Menlo Regular"/>
                <a:ea typeface="Menlo Regular"/>
                <a:cs typeface="Menlo Regular"/>
                <a:sym typeface="Menlo Regular"/>
              </a:rPr>
              <a:t>P5</a:t>
            </a:r>
            <a:r>
              <a:t> : pgm binaire</a:t>
            </a:r>
          </a:p>
        </p:txBody>
      </p:sp>
      <p:pic>
        <p:nvPicPr>
          <p:cNvPr id="646" name="droppedImage.tiff" descr="droppedImage.tiff"/>
          <p:cNvPicPr>
            <a:picLocks noChangeAspect="0"/>
          </p:cNvPicPr>
          <p:nvPr/>
        </p:nvPicPr>
        <p:blipFill>
          <a:blip r:embed="rId5">
            <a:extLst/>
          </a:blip>
          <a:stretch>
            <a:fillRect/>
          </a:stretch>
        </p:blipFill>
        <p:spPr>
          <a:xfrm>
            <a:off x="6807200" y="3378200"/>
            <a:ext cx="5613400" cy="1825888"/>
          </a:xfrm>
          <a:prstGeom prst="rect">
            <a:avLst/>
          </a:prstGeom>
        </p:spPr>
      </p:pic>
      <p:grpSp>
        <p:nvGrpSpPr>
          <p:cNvPr id="649" name="Group"/>
          <p:cNvGrpSpPr/>
          <p:nvPr/>
        </p:nvGrpSpPr>
        <p:grpSpPr>
          <a:xfrm>
            <a:off x="10823498" y="1389333"/>
            <a:ext cx="1411404" cy="725811"/>
            <a:chOff x="0" y="0"/>
            <a:chExt cx="1411403" cy="725809"/>
          </a:xfrm>
        </p:grpSpPr>
        <p:sp>
          <p:nvSpPr>
            <p:cNvPr id="647" name="Rectangle"/>
            <p:cNvSpPr/>
            <p:nvPr/>
          </p:nvSpPr>
          <p:spPr>
            <a:xfrm>
              <a:off x="0" y="26354"/>
              <a:ext cx="1411404" cy="673102"/>
            </a:xfrm>
            <a:prstGeom prst="rect">
              <a:avLst/>
            </a:prstGeom>
            <a:solidFill>
              <a:srgbClr val="D2DFF6"/>
            </a:solidFill>
            <a:ln w="12700" cap="flat">
              <a:noFill/>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48" name="Démo 01 format"/>
            <p:cNvSpPr txBox="1"/>
            <p:nvPr/>
          </p:nvSpPr>
          <p:spPr>
            <a:xfrm>
              <a:off x="154032" y="-1"/>
              <a:ext cx="1103338" cy="725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a:r>
                <a:t>Démo 01</a:t>
              </a:r>
              <a:br/>
              <a:r>
                <a:t>format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4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4" grpId="3"/>
      <p:bldP build="whole" bldLvl="1" animBg="1" rev="0" advAuto="0" spid="643" grpId="2"/>
      <p:bldP build="whole" bldLvl="1" animBg="1" rev="0" advAuto="0" spid="64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9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 name="Un peu de vocabulaire…"/>
          <p:cNvSpPr txBox="1"/>
          <p:nvPr>
            <p:ph type="body" idx="1"/>
          </p:nvPr>
        </p:nvSpPr>
        <p:spPr>
          <a:prstGeom prst="rect">
            <a:avLst/>
          </a:prstGeom>
        </p:spPr>
        <p:txBody>
          <a:bodyPr/>
          <a:lstStyle/>
          <a:p>
            <a:pPr>
              <a:buAutoNum type="arabicPeriod" startAt="2"/>
            </a:pPr>
            <a:r>
              <a:t>Un peu de vocabulaire</a:t>
            </a:r>
          </a:p>
          <a:p>
            <a:pPr lvl="2">
              <a:buBlip>
                <a:blip r:embed="rId2"/>
              </a:buBlip>
            </a:pPr>
            <a:r>
              <a:t>Spécialistes de l'analyse d'images</a:t>
            </a:r>
          </a:p>
          <a:p>
            <a:pPr lvl="3">
              <a:spcBef>
                <a:spcPts val="500"/>
              </a:spcBef>
            </a:pPr>
            <a:r>
              <a:t>Un domaine n'appartient pas à quelqu'un mais il est partagé par ceux qui peuvent le réaliser</a:t>
            </a:r>
          </a:p>
          <a:p>
            <a:pPr lvl="4"/>
            <a:r>
              <a:t>Informaticiens</a:t>
            </a:r>
          </a:p>
          <a:p>
            <a:pPr lvl="4"/>
            <a:r>
              <a:t>Ingénieurs</a:t>
            </a:r>
          </a:p>
          <a:p>
            <a:pPr lvl="4"/>
            <a:r>
              <a:t>Physiciens</a:t>
            </a:r>
          </a:p>
          <a:p>
            <a:pPr lvl="4"/>
            <a:r>
              <a:t>Mathématiciens</a:t>
            </a:r>
          </a:p>
          <a:p>
            <a:pPr lvl="4"/>
            <a:r>
              <a:t>Psychologues, artistes, médecins, …</a:t>
            </a:r>
          </a:p>
        </p:txBody>
      </p:sp>
      <p:sp>
        <p:nvSpPr>
          <p:cNvPr id="97" name="L’analyse d’images"/>
          <p:cNvSpPr txBox="1"/>
          <p:nvPr>
            <p:ph type="title"/>
          </p:nvPr>
        </p:nvSpPr>
        <p:spPr>
          <a:prstGeom prst="rect">
            <a:avLst/>
          </a:prstGeom>
        </p:spPr>
        <p:txBody>
          <a:bodyPr/>
          <a:lstStyle/>
          <a:p>
            <a:pPr/>
            <a:r>
              <a:t>L’analyse d’images</a:t>
            </a:r>
          </a:p>
        </p:txBody>
      </p:sp>
      <p:pic>
        <p:nvPicPr>
          <p:cNvPr id="98"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Formats…"/>
          <p:cNvSpPr txBox="1"/>
          <p:nvPr>
            <p:ph type="body" idx="1"/>
          </p:nvPr>
        </p:nvSpPr>
        <p:spPr>
          <a:prstGeom prst="rect">
            <a:avLst/>
          </a:prstGeom>
        </p:spPr>
        <p:txBody>
          <a:bodyPr/>
          <a:lstStyle/>
          <a:p>
            <a:pPr>
              <a:buAutoNum type="arabicPeriod" startAt="3"/>
            </a:pPr>
            <a:r>
              <a:t>Formats</a:t>
            </a:r>
          </a:p>
          <a:p>
            <a:pPr lvl="2">
              <a:buBlip>
                <a:blip r:embed="rId2"/>
              </a:buBlip>
            </a:pPr>
            <a:r>
              <a:t>PNM (</a:t>
            </a:r>
            <a:r>
              <a:rPr i="1"/>
              <a:t>portable any map</a:t>
            </a:r>
            <a:r>
              <a:t>) : Formats simples et non compressés à utiliser dans les travaux du cours</a:t>
            </a:r>
          </a:p>
          <a:p>
            <a:pPr lvl="3"/>
            <a:r>
              <a:t>PGM : niveaux de gris (</a:t>
            </a:r>
            <a:r>
              <a:rPr i="1"/>
              <a:t>portable gray map</a:t>
            </a:r>
            <a:r>
              <a:t>)</a:t>
            </a:r>
          </a:p>
        </p:txBody>
      </p:sp>
      <p:sp>
        <p:nvSpPr>
          <p:cNvPr id="6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3"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654" name="droppedImage.png" descr="droppedImage.png"/>
          <p:cNvPicPr>
            <a:picLocks noChangeAspect="0"/>
          </p:cNvPicPr>
          <p:nvPr/>
        </p:nvPicPr>
        <p:blipFill>
          <a:blip r:embed="rId3">
            <a:extLst/>
          </a:blip>
          <a:stretch>
            <a:fillRect/>
          </a:stretch>
        </p:blipFill>
        <p:spPr>
          <a:xfrm>
            <a:off x="2755900" y="5016500"/>
            <a:ext cx="9956800" cy="3782073"/>
          </a:xfrm>
          <a:prstGeom prst="rect">
            <a:avLst/>
          </a:prstGeom>
        </p:spPr>
      </p:pic>
      <p:sp>
        <p:nvSpPr>
          <p:cNvPr id="655" name="Source : PM Jodoin"/>
          <p:cNvSpPr/>
          <p:nvPr/>
        </p:nvSpPr>
        <p:spPr>
          <a:xfrm>
            <a:off x="13639800" y="3066095"/>
            <a:ext cx="2044700" cy="802010"/>
          </a:xfrm>
          <a:prstGeom prst="rect">
            <a:avLst/>
          </a:prstGeom>
          <a:solidFill>
            <a:srgbClr val="D2DFF6"/>
          </a:solidFill>
          <a:ln w="76200">
            <a:solidFill>
              <a:srgbClr val="D2DEF6"/>
            </a:solidFill>
            <a:miter lim="400000"/>
          </a:ln>
          <a:effectLst>
            <a:outerShdw sx="100000" sy="100000" kx="0" ky="0" algn="b" rotWithShape="0" blurRad="12700" dist="12700" dir="1980000">
              <a:srgbClr val="D6D6D6"/>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7A7A7A"/>
                </a:solidFill>
              </a:defRPr>
            </a:lvl1pPr>
          </a:lstStyle>
          <a:p>
            <a:pPr/>
            <a:r>
              <a:t>Source : PM Jodoin</a:t>
            </a:r>
          </a:p>
        </p:txBody>
      </p:sp>
      <p:cxnSp>
        <p:nvCxnSpPr>
          <p:cNvPr id="656" name="Connection Line"/>
          <p:cNvCxnSpPr>
            <a:stCxn id="657" idx="0"/>
            <a:endCxn id="658" idx="0"/>
          </p:cNvCxnSpPr>
          <p:nvPr/>
        </p:nvCxnSpPr>
        <p:spPr>
          <a:xfrm>
            <a:off x="1263160" y="7461249"/>
            <a:ext cx="6483840" cy="1"/>
          </a:xfrm>
          <a:prstGeom prst="straightConnector1">
            <a:avLst/>
          </a:prstGeom>
          <a:ln w="25400">
            <a:solidFill>
              <a:srgbClr val="000000"/>
            </a:solidFill>
            <a:headEnd type="triangle" len="sm"/>
            <a:tailEnd type="stealth"/>
          </a:ln>
        </p:spPr>
      </p:cxnSp>
      <p:sp>
        <p:nvSpPr>
          <p:cNvPr id="657" name="tableaux des valeurs"/>
          <p:cNvSpPr/>
          <p:nvPr/>
        </p:nvSpPr>
        <p:spPr>
          <a:xfrm>
            <a:off x="437660" y="7098345"/>
            <a:ext cx="16510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tableaux des valeurs</a:t>
            </a:r>
          </a:p>
        </p:txBody>
      </p:sp>
      <p:sp>
        <p:nvSpPr>
          <p:cNvPr id="658" name="Rectangle"/>
          <p:cNvSpPr/>
          <p:nvPr/>
        </p:nvSpPr>
        <p:spPr>
          <a:xfrm>
            <a:off x="2857500" y="6502400"/>
            <a:ext cx="9779000" cy="1917700"/>
          </a:xfrm>
          <a:prstGeom prst="rect">
            <a:avLst/>
          </a:prstGeom>
          <a:solidFill>
            <a:srgbClr val="A8C6FE">
              <a:alpha val="30000"/>
            </a:srgbClr>
          </a:solidFill>
          <a:ln w="12700"/>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659" name="Connection Line"/>
          <p:cNvCxnSpPr>
            <a:stCxn id="661" idx="0"/>
            <a:endCxn id="660" idx="0"/>
          </p:cNvCxnSpPr>
          <p:nvPr/>
        </p:nvCxnSpPr>
        <p:spPr>
          <a:xfrm>
            <a:off x="1253715" y="5854699"/>
            <a:ext cx="2016535" cy="508001"/>
          </a:xfrm>
          <a:prstGeom prst="straightConnector1">
            <a:avLst/>
          </a:prstGeom>
          <a:ln w="25400">
            <a:solidFill>
              <a:srgbClr val="000000"/>
            </a:solidFill>
            <a:headEnd type="triangle" len="sm"/>
            <a:tailEnd type="stealth"/>
          </a:ln>
        </p:spPr>
      </p:cxnSp>
      <p:sp>
        <p:nvSpPr>
          <p:cNvPr id="660" name="Rectangle"/>
          <p:cNvSpPr/>
          <p:nvPr/>
        </p:nvSpPr>
        <p:spPr>
          <a:xfrm>
            <a:off x="2844800" y="6248400"/>
            <a:ext cx="850900" cy="2286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61" name="Niveau de gris max"/>
          <p:cNvSpPr/>
          <p:nvPr/>
        </p:nvSpPr>
        <p:spPr>
          <a:xfrm>
            <a:off x="180156" y="5637845"/>
            <a:ext cx="214712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Niveau de gris max</a:t>
            </a:r>
          </a:p>
        </p:txBody>
      </p:sp>
      <p:pic>
        <p:nvPicPr>
          <p:cNvPr id="662" name="FEEP15-1.mov" descr="FEEP15-1.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7175500" y="2815819"/>
            <a:ext cx="5232400" cy="1844018"/>
          </a:xfrm>
          <a:prstGeom prst="rect">
            <a:avLst/>
          </a:prstGeom>
        </p:spPr>
      </p:pic>
      <p:pic>
        <p:nvPicPr>
          <p:cNvPr id="663" name="Source : Source : " descr="Source : Source : "/>
          <p:cNvPicPr>
            <a:picLocks noChangeAspect="0"/>
          </p:cNvPicPr>
          <p:nvPr>
            <p:ph type="body" idx="21"/>
          </p:nvPr>
        </p:nvPicPr>
        <p:blipFill>
          <a:blip r:embed="rId7">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64" name="P2 : pgm ascii…"/>
          <p:cNvSpPr/>
          <p:nvPr/>
        </p:nvSpPr>
        <p:spPr>
          <a:xfrm>
            <a:off x="1306264" y="3474404"/>
            <a:ext cx="1963986" cy="863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r>
              <a:rPr sz="1700">
                <a:latin typeface="Menlo Regular"/>
                <a:ea typeface="Menlo Regular"/>
                <a:cs typeface="Menlo Regular"/>
                <a:sym typeface="Menlo Regular"/>
              </a:rPr>
              <a:t>P2</a:t>
            </a:r>
            <a:r>
              <a:t> : pgm ascii</a:t>
            </a:r>
          </a:p>
          <a:p>
            <a:pPr>
              <a:buClrTx/>
            </a:pPr>
            <a:r>
              <a:rPr sz="1700">
                <a:latin typeface="Menlo Regular"/>
                <a:ea typeface="Menlo Regular"/>
                <a:cs typeface="Menlo Regular"/>
                <a:sym typeface="Menlo Regular"/>
              </a:rPr>
              <a:t>P5</a:t>
            </a:r>
            <a:r>
              <a:t> : pgm binaire</a:t>
            </a:r>
          </a:p>
        </p:txBody>
      </p:sp>
      <p:sp>
        <p:nvSpPr>
          <p:cNvPr id="665" name="feep.pgm"/>
          <p:cNvSpPr/>
          <p:nvPr/>
        </p:nvSpPr>
        <p:spPr>
          <a:xfrm>
            <a:off x="5416450" y="3121878"/>
            <a:ext cx="1204963"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457200">
              <a:spcBef>
                <a:spcPts val="1100"/>
              </a:spcBef>
              <a:defRPr sz="1700">
                <a:solidFill>
                  <a:srgbClr val="232A32"/>
                </a:solidFill>
                <a:latin typeface="Menlo Regular"/>
                <a:ea typeface="Menlo Regular"/>
                <a:cs typeface="Menlo Regular"/>
                <a:sym typeface="Menlo Regular"/>
              </a:defRPr>
            </a:lvl1pPr>
          </a:lstStyle>
          <a:p>
            <a:pPr>
              <a:defRPr sz="2000">
                <a:latin typeface="Courier"/>
                <a:ea typeface="Courier"/>
                <a:cs typeface="Courier"/>
                <a:sym typeface="Courier"/>
              </a:defRPr>
            </a:pPr>
            <a:r>
              <a:rPr sz="1700">
                <a:latin typeface="Menlo Regular"/>
                <a:ea typeface="Menlo Regular"/>
                <a:cs typeface="Menlo Regular"/>
                <a:sym typeface="Menlo Regular"/>
              </a:rPr>
              <a:t>feep.pgm</a:t>
            </a:r>
          </a:p>
        </p:txBody>
      </p:sp>
      <p:grpSp>
        <p:nvGrpSpPr>
          <p:cNvPr id="668" name="Group"/>
          <p:cNvGrpSpPr/>
          <p:nvPr/>
        </p:nvGrpSpPr>
        <p:grpSpPr>
          <a:xfrm>
            <a:off x="10823498" y="1389333"/>
            <a:ext cx="1411404" cy="725811"/>
            <a:chOff x="0" y="0"/>
            <a:chExt cx="1411403" cy="725809"/>
          </a:xfrm>
        </p:grpSpPr>
        <p:sp>
          <p:nvSpPr>
            <p:cNvPr id="666" name="Rectangle"/>
            <p:cNvSpPr/>
            <p:nvPr/>
          </p:nvSpPr>
          <p:spPr>
            <a:xfrm>
              <a:off x="0" y="26354"/>
              <a:ext cx="1411404" cy="673102"/>
            </a:xfrm>
            <a:prstGeom prst="rect">
              <a:avLst/>
            </a:prstGeom>
            <a:solidFill>
              <a:srgbClr val="D2DFF6"/>
            </a:solidFill>
            <a:ln w="12700" cap="flat">
              <a:noFill/>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67" name="Démo 01 format"/>
            <p:cNvSpPr txBox="1"/>
            <p:nvPr/>
          </p:nvSpPr>
          <p:spPr>
            <a:xfrm>
              <a:off x="154032" y="-1"/>
              <a:ext cx="1103338" cy="725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a:r>
                <a:t>Démo 01</a:t>
              </a:r>
              <a:br/>
              <a:r>
                <a:t>format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6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mediacall" nodeType="clickEffect" presetSubtype="0" presetID="1" grpId="4" fill="hold">
                                  <p:stCondLst>
                                    <p:cond delay="0"/>
                                  </p:stCondLst>
                                  <p:childTnLst>
                                    <p:cmd type="call" cmd="playFrom(0.0)">
                                      <p:cBhvr>
                                        <p:cTn id="16" dur="5851" fill="hold"/>
                                        <p:tgtEl>
                                          <p:spTgt spid="66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7" fill="hold" display="0">
                  <p:stCondLst>
                    <p:cond delay="indefinite"/>
                  </p:stCondLst>
                </p:cTn>
                <p:tgtEl>
                  <p:spTgt spid="662"/>
                </p:tgtEl>
              </p:cMediaNode>
            </p:video>
            <p:seq concurrent="1" prevAc="none" nextAc="seek">
              <p:cTn id="18" evtFilter="cancelBubble" nodeType="interactiveSeq" restart="whenNotActive" fill="hold">
                <p:stCondLst>
                  <p:cond delay="0" evt="onClick">
                    <p:tgtEl>
                      <p:spTgt spid="662"/>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662"/>
                                        </p:tgtEl>
                                      </p:cBhvr>
                                    </p:cmd>
                                  </p:childTnLst>
                                </p:cTn>
                              </p:par>
                            </p:childTnLst>
                          </p:cTn>
                        </p:par>
                      </p:childTnLst>
                    </p:cTn>
                  </p:par>
                </p:childTnLst>
              </p:cTn>
              <p:nextCondLst>
                <p:cond delay="0" evt="onClick">
                  <p:tgtEl>
                    <p:spTgt spid="662"/>
                  </p:tgtEl>
                </p:cond>
              </p:nextCondLst>
            </p:seq>
          </p:childTnLst>
        </p:cTn>
      </p:par>
    </p:tnLst>
    <p:bldLst>
      <p:bldP build="whole" bldLvl="1" animBg="1" rev="0" advAuto="0" spid="659" grpId="1"/>
      <p:bldP build="whole" bldLvl="1" animBg="1" rev="0" advAuto="0" spid="660" grpId="2"/>
      <p:bldP build="whole" bldLvl="1" animBg="1" rev="0" advAuto="0" spid="661" grpId="3"/>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67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72" name="Formats…"/>
          <p:cNvSpPr txBox="1"/>
          <p:nvPr>
            <p:ph type="body" idx="1"/>
          </p:nvPr>
        </p:nvSpPr>
        <p:spPr>
          <a:prstGeom prst="rect">
            <a:avLst/>
          </a:prstGeom>
        </p:spPr>
        <p:txBody>
          <a:bodyPr/>
          <a:lstStyle/>
          <a:p>
            <a:pPr>
              <a:buAutoNum type="arabicPeriod" startAt="3"/>
            </a:pPr>
            <a:r>
              <a:t>Formats</a:t>
            </a:r>
          </a:p>
          <a:p>
            <a:pPr lvl="2">
              <a:buBlip>
                <a:blip r:embed="rId3"/>
              </a:buBlip>
            </a:pPr>
            <a:r>
              <a:t>PNM (</a:t>
            </a:r>
            <a:r>
              <a:rPr i="1"/>
              <a:t>portable any map</a:t>
            </a:r>
            <a:r>
              <a:t>) : Formats simples et non compressés à utiliser dans les travaux du cours</a:t>
            </a:r>
          </a:p>
          <a:p>
            <a:pPr lvl="3"/>
            <a:r>
              <a:t>PPM : couleur (</a:t>
            </a:r>
            <a:r>
              <a:rPr i="1"/>
              <a:t>portable pixel map</a:t>
            </a:r>
            <a:r>
              <a:t>)</a:t>
            </a:r>
          </a:p>
        </p:txBody>
      </p:sp>
      <p:sp>
        <p:nvSpPr>
          <p:cNvPr id="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4" name="droppedImage.png" descr="droppedImage.png"/>
          <p:cNvPicPr>
            <a:picLocks noChangeAspect="0"/>
          </p:cNvPicPr>
          <p:nvPr/>
        </p:nvPicPr>
        <p:blipFill>
          <a:blip r:embed="rId4">
            <a:extLst/>
          </a:blip>
          <a:stretch>
            <a:fillRect/>
          </a:stretch>
        </p:blipFill>
        <p:spPr>
          <a:xfrm>
            <a:off x="7518400" y="3073400"/>
            <a:ext cx="1817463" cy="1855563"/>
          </a:xfrm>
          <a:prstGeom prst="rect">
            <a:avLst/>
          </a:prstGeom>
        </p:spPr>
      </p:pic>
      <p:sp>
        <p:nvSpPr>
          <p:cNvPr id="675" name="feep.ppm"/>
          <p:cNvSpPr/>
          <p:nvPr/>
        </p:nvSpPr>
        <p:spPr>
          <a:xfrm>
            <a:off x="5207669" y="3328081"/>
            <a:ext cx="1204963"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sz="1700">
                <a:solidFill>
                  <a:srgbClr val="232A32"/>
                </a:solidFill>
                <a:latin typeface="Menlo Regular"/>
                <a:ea typeface="Menlo Regular"/>
                <a:cs typeface="Menlo Regular"/>
                <a:sym typeface="Menlo Regular"/>
              </a:defRPr>
            </a:lvl1pPr>
          </a:lstStyle>
          <a:p>
            <a:pPr>
              <a:defRPr sz="2000">
                <a:latin typeface="Times New Roman"/>
                <a:ea typeface="Times New Roman"/>
                <a:cs typeface="Times New Roman"/>
                <a:sym typeface="Times New Roman"/>
              </a:defRPr>
            </a:pPr>
            <a:r>
              <a:rPr sz="1700">
                <a:latin typeface="Menlo Regular"/>
                <a:ea typeface="Menlo Regular"/>
                <a:cs typeface="Menlo Regular"/>
                <a:sym typeface="Menlo Regular"/>
              </a:rPr>
              <a:t>feep.ppm</a:t>
            </a:r>
          </a:p>
        </p:txBody>
      </p:sp>
      <p:pic>
        <p:nvPicPr>
          <p:cNvPr id="676" name="droppedImage.png" descr="droppedImage.png"/>
          <p:cNvPicPr>
            <a:picLocks noChangeAspect="0"/>
          </p:cNvPicPr>
          <p:nvPr/>
        </p:nvPicPr>
        <p:blipFill>
          <a:blip r:embed="rId5">
            <a:extLst/>
          </a:blip>
          <a:stretch>
            <a:fillRect/>
          </a:stretch>
        </p:blipFill>
        <p:spPr>
          <a:xfrm>
            <a:off x="3157044" y="5251762"/>
            <a:ext cx="7493001" cy="3686957"/>
          </a:xfrm>
          <a:prstGeom prst="rect">
            <a:avLst/>
          </a:prstGeom>
        </p:spPr>
      </p:pic>
      <p:sp>
        <p:nvSpPr>
          <p:cNvPr id="677" name="Source : PM Jodoin"/>
          <p:cNvSpPr/>
          <p:nvPr/>
        </p:nvSpPr>
        <p:spPr>
          <a:xfrm>
            <a:off x="13182600" y="3256595"/>
            <a:ext cx="2044700" cy="802010"/>
          </a:xfrm>
          <a:prstGeom prst="rect">
            <a:avLst/>
          </a:prstGeom>
          <a:solidFill>
            <a:srgbClr val="D2DFF6"/>
          </a:solidFill>
          <a:ln w="76200">
            <a:solidFill>
              <a:srgbClr val="D2DEF6"/>
            </a:solidFill>
            <a:miter lim="400000"/>
          </a:ln>
          <a:effectLst>
            <a:outerShdw sx="100000" sy="100000" kx="0" ky="0" algn="b" rotWithShape="0" blurRad="12700" dist="12700" dir="1980000">
              <a:srgbClr val="D6D6D6"/>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7A7A7A"/>
                </a:solidFill>
              </a:defRPr>
            </a:lvl1pPr>
          </a:lstStyle>
          <a:p>
            <a:pPr/>
            <a:r>
              <a:t>Source : PM Jodoin</a:t>
            </a:r>
          </a:p>
        </p:txBody>
      </p:sp>
      <p:cxnSp>
        <p:nvCxnSpPr>
          <p:cNvPr id="678" name="Connection Line"/>
          <p:cNvCxnSpPr>
            <a:stCxn id="679" idx="0"/>
            <a:endCxn id="682" idx="0"/>
          </p:cNvCxnSpPr>
          <p:nvPr/>
        </p:nvCxnSpPr>
        <p:spPr>
          <a:xfrm>
            <a:off x="1815132" y="6261099"/>
            <a:ext cx="1880568" cy="323851"/>
          </a:xfrm>
          <a:prstGeom prst="straightConnector1">
            <a:avLst/>
          </a:prstGeom>
          <a:ln w="25400">
            <a:solidFill>
              <a:srgbClr val="000000"/>
            </a:solidFill>
            <a:headEnd type="triangle" len="sm"/>
            <a:tailEnd type="stealth"/>
          </a:ln>
        </p:spPr>
      </p:cxnSp>
      <p:sp>
        <p:nvSpPr>
          <p:cNvPr id="679" name="dimensions"/>
          <p:cNvSpPr/>
          <p:nvPr/>
        </p:nvSpPr>
        <p:spPr>
          <a:xfrm>
            <a:off x="1154013" y="6044245"/>
            <a:ext cx="132223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dimensions</a:t>
            </a:r>
          </a:p>
        </p:txBody>
      </p:sp>
      <p:cxnSp>
        <p:nvCxnSpPr>
          <p:cNvPr id="680" name="Connection Line"/>
          <p:cNvCxnSpPr>
            <a:stCxn id="681" idx="0"/>
            <a:endCxn id="683" idx="0"/>
          </p:cNvCxnSpPr>
          <p:nvPr/>
        </p:nvCxnSpPr>
        <p:spPr>
          <a:xfrm>
            <a:off x="1382805" y="7708899"/>
            <a:ext cx="5430745" cy="158751"/>
          </a:xfrm>
          <a:prstGeom prst="straightConnector1">
            <a:avLst/>
          </a:prstGeom>
          <a:ln w="25400">
            <a:solidFill>
              <a:srgbClr val="000000"/>
            </a:solidFill>
            <a:headEnd type="triangle" len="sm"/>
            <a:tailEnd type="stealth"/>
          </a:ln>
        </p:spPr>
      </p:cxnSp>
      <p:sp>
        <p:nvSpPr>
          <p:cNvPr id="681" name="tableaux des valeurs"/>
          <p:cNvSpPr/>
          <p:nvPr/>
        </p:nvSpPr>
        <p:spPr>
          <a:xfrm>
            <a:off x="270550" y="7492045"/>
            <a:ext cx="222451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tableaux des valeurs</a:t>
            </a:r>
          </a:p>
        </p:txBody>
      </p:sp>
      <p:sp>
        <p:nvSpPr>
          <p:cNvPr id="682" name="Rectangle"/>
          <p:cNvSpPr/>
          <p:nvPr/>
        </p:nvSpPr>
        <p:spPr>
          <a:xfrm>
            <a:off x="3302000" y="6438900"/>
            <a:ext cx="787400" cy="2921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83" name="Rectangle"/>
          <p:cNvSpPr/>
          <p:nvPr/>
        </p:nvSpPr>
        <p:spPr>
          <a:xfrm>
            <a:off x="3276600" y="7124700"/>
            <a:ext cx="7073900" cy="1485900"/>
          </a:xfrm>
          <a:prstGeom prst="rect">
            <a:avLst/>
          </a:prstGeom>
          <a:solidFill>
            <a:srgbClr val="A8C6FE">
              <a:alpha val="30000"/>
            </a:srgbClr>
          </a:solidFill>
          <a:ln w="12700"/>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684" name="Connection Line"/>
          <p:cNvCxnSpPr>
            <a:stCxn id="686" idx="0"/>
            <a:endCxn id="685" idx="0"/>
          </p:cNvCxnSpPr>
          <p:nvPr/>
        </p:nvCxnSpPr>
        <p:spPr>
          <a:xfrm>
            <a:off x="1343657" y="6819899"/>
            <a:ext cx="2237743" cy="95251"/>
          </a:xfrm>
          <a:prstGeom prst="straightConnector1">
            <a:avLst/>
          </a:prstGeom>
          <a:ln w="25400">
            <a:solidFill>
              <a:srgbClr val="000000"/>
            </a:solidFill>
            <a:headEnd type="triangle" len="sm"/>
            <a:tailEnd type="stealth"/>
          </a:ln>
        </p:spPr>
      </p:cxnSp>
      <p:sp>
        <p:nvSpPr>
          <p:cNvPr id="685" name="Rectangle"/>
          <p:cNvSpPr/>
          <p:nvPr/>
        </p:nvSpPr>
        <p:spPr>
          <a:xfrm>
            <a:off x="3302000" y="6769100"/>
            <a:ext cx="558800" cy="2921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86" name="valeur max"/>
          <p:cNvSpPr/>
          <p:nvPr/>
        </p:nvSpPr>
        <p:spPr>
          <a:xfrm>
            <a:off x="693390" y="6603045"/>
            <a:ext cx="130053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valeur max</a:t>
            </a:r>
          </a:p>
        </p:txBody>
      </p:sp>
      <p:sp>
        <p:nvSpPr>
          <p:cNvPr id="687" name="P3 : ppm ascii…"/>
          <p:cNvSpPr/>
          <p:nvPr/>
        </p:nvSpPr>
        <p:spPr>
          <a:xfrm>
            <a:off x="1398463" y="3860800"/>
            <a:ext cx="1963987" cy="8636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r>
              <a:rPr sz="1700">
                <a:latin typeface="Menlo Regular"/>
                <a:ea typeface="Menlo Regular"/>
                <a:cs typeface="Menlo Regular"/>
                <a:sym typeface="Menlo Regular"/>
              </a:rPr>
              <a:t>P3</a:t>
            </a:r>
            <a:r>
              <a:t> : ppm ascii</a:t>
            </a:r>
          </a:p>
          <a:p>
            <a:pPr>
              <a:buClrTx/>
            </a:pPr>
            <a:r>
              <a:rPr sz="1700">
                <a:latin typeface="Menlo Regular"/>
                <a:ea typeface="Menlo Regular"/>
                <a:cs typeface="Menlo Regular"/>
                <a:sym typeface="Menlo Regular"/>
              </a:rPr>
              <a:t>P6</a:t>
            </a:r>
            <a:r>
              <a:t> : ppm binaire</a:t>
            </a:r>
          </a:p>
        </p:txBody>
      </p:sp>
      <p:sp>
        <p:nvSpPr>
          <p:cNvPr id="688" name="Triplet RGB…"/>
          <p:cNvSpPr/>
          <p:nvPr/>
        </p:nvSpPr>
        <p:spPr>
          <a:xfrm>
            <a:off x="10783725" y="6861226"/>
            <a:ext cx="1992090" cy="10179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Triplet RGB</a:t>
            </a:r>
          </a:p>
          <a:p>
            <a:pPr algn="ctr" defTabSz="457200">
              <a:spcBef>
                <a:spcPts val="0"/>
              </a:spcBef>
              <a:defRPr>
                <a:solidFill>
                  <a:srgbClr val="232A32"/>
                </a:solidFill>
              </a:defRPr>
            </a:pPr>
            <a:r>
              <a:t>pixel : colonne 4, </a:t>
            </a:r>
          </a:p>
          <a:p>
            <a:pPr algn="ctr" defTabSz="457200">
              <a:spcBef>
                <a:spcPts val="0"/>
              </a:spcBef>
              <a:defRPr>
                <a:solidFill>
                  <a:srgbClr val="232A32"/>
                </a:solidFill>
              </a:defRPr>
            </a:pPr>
            <a:r>
              <a:t>rangée 1</a:t>
            </a:r>
          </a:p>
        </p:txBody>
      </p:sp>
      <p:sp>
        <p:nvSpPr>
          <p:cNvPr id="689" name="Rectangle"/>
          <p:cNvSpPr/>
          <p:nvPr/>
        </p:nvSpPr>
        <p:spPr>
          <a:xfrm>
            <a:off x="8874099" y="7160631"/>
            <a:ext cx="1398705" cy="292101"/>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90" name="Line"/>
          <p:cNvSpPr/>
          <p:nvPr/>
        </p:nvSpPr>
        <p:spPr>
          <a:xfrm flipH="1">
            <a:off x="10305034" y="7137168"/>
            <a:ext cx="680997" cy="158526"/>
          </a:xfrm>
          <a:prstGeom prst="line">
            <a:avLst/>
          </a:prstGeom>
          <a:ln w="25400">
            <a:solidFill>
              <a:srgbClr val="000000"/>
            </a:solidFill>
            <a:headEnd type="triangle" len="sm"/>
            <a:tailEnd type="stealth"/>
          </a:ln>
        </p:spPr>
        <p:txBody>
          <a:bodyPr lIns="0" tIns="0" rIns="0" bIns="0"/>
          <a:lstStyle/>
          <a:p>
            <a:pPr algn="ctr">
              <a:spcBef>
                <a:spcPts val="100"/>
              </a:spcBef>
              <a:buClrTx/>
              <a:defRPr>
                <a:solidFill>
                  <a:srgbClr val="000000"/>
                </a:solidFill>
              </a:defRPr>
            </a:pPr>
          </a:p>
        </p:txBody>
      </p:sp>
      <p:sp>
        <p:nvSpPr>
          <p:cNvPr id="691" name="Triple RGB…"/>
          <p:cNvSpPr/>
          <p:nvPr/>
        </p:nvSpPr>
        <p:spPr>
          <a:xfrm>
            <a:off x="4520674" y="4513895"/>
            <a:ext cx="2859386" cy="7258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Triple RGB</a:t>
            </a:r>
          </a:p>
          <a:p>
            <a:pPr algn="ctr" defTabSz="457200">
              <a:spcBef>
                <a:spcPts val="0"/>
              </a:spcBef>
              <a:defRPr>
                <a:solidFill>
                  <a:srgbClr val="232A32"/>
                </a:solidFill>
              </a:defRPr>
            </a:pPr>
            <a:r>
              <a:t>pixel : colonne 2, rangée 2</a:t>
            </a:r>
          </a:p>
        </p:txBody>
      </p:sp>
      <p:sp>
        <p:nvSpPr>
          <p:cNvPr id="692" name="Rectangle"/>
          <p:cNvSpPr/>
          <p:nvPr/>
        </p:nvSpPr>
        <p:spPr>
          <a:xfrm>
            <a:off x="5187515" y="7524750"/>
            <a:ext cx="1398704" cy="292100"/>
          </a:xfrm>
          <a:prstGeom prst="rect">
            <a:avLst/>
          </a:prstGeom>
          <a:ln w="12700">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693" name="Line"/>
          <p:cNvSpPr/>
          <p:nvPr/>
        </p:nvSpPr>
        <p:spPr>
          <a:xfrm flipH="1">
            <a:off x="6121686" y="5144595"/>
            <a:ext cx="1" cy="2393263"/>
          </a:xfrm>
          <a:prstGeom prst="line">
            <a:avLst/>
          </a:prstGeom>
          <a:ln w="25400">
            <a:solidFill>
              <a:srgbClr val="000000"/>
            </a:solidFill>
            <a:headEnd type="triangle" len="sm"/>
            <a:tailEnd type="stealth"/>
          </a:ln>
        </p:spPr>
        <p:txBody>
          <a:bodyPr lIns="0" tIns="0" rIns="0" bIns="0"/>
          <a:lstStyle/>
          <a:p>
            <a:pPr algn="ctr">
              <a:spcBef>
                <a:spcPts val="100"/>
              </a:spcBef>
              <a:buClrTx/>
              <a:defRPr>
                <a:solidFill>
                  <a:srgbClr val="000000"/>
                </a:solidFill>
              </a:defRPr>
            </a:pPr>
          </a:p>
        </p:txBody>
      </p:sp>
      <p:grpSp>
        <p:nvGrpSpPr>
          <p:cNvPr id="696" name="Group"/>
          <p:cNvGrpSpPr/>
          <p:nvPr/>
        </p:nvGrpSpPr>
        <p:grpSpPr>
          <a:xfrm>
            <a:off x="10823497" y="1389333"/>
            <a:ext cx="1411405" cy="725811"/>
            <a:chOff x="0" y="0"/>
            <a:chExt cx="1411403" cy="725809"/>
          </a:xfrm>
        </p:grpSpPr>
        <p:sp>
          <p:nvSpPr>
            <p:cNvPr id="694" name="Rectangle"/>
            <p:cNvSpPr/>
            <p:nvPr/>
          </p:nvSpPr>
          <p:spPr>
            <a:xfrm>
              <a:off x="0" y="26354"/>
              <a:ext cx="1411404" cy="673102"/>
            </a:xfrm>
            <a:prstGeom prst="rect">
              <a:avLst/>
            </a:prstGeom>
            <a:solidFill>
              <a:srgbClr val="D2DFF6"/>
            </a:solidFill>
            <a:ln w="12700" cap="flat">
              <a:noFill/>
              <a:miter lim="400000"/>
            </a:ln>
            <a:effectLst>
              <a:outerShdw sx="100000" sy="100000" kx="0" ky="0" algn="b" rotWithShape="0" blurRad="38100" dist="114300" dir="2700000">
                <a:srgbClr val="929292">
                  <a:alpha val="49999"/>
                </a:srgbClr>
              </a:outerShdw>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695" name="Démo 01 format"/>
            <p:cNvSpPr txBox="1"/>
            <p:nvPr/>
          </p:nvSpPr>
          <p:spPr>
            <a:xfrm>
              <a:off x="154032" y="0"/>
              <a:ext cx="1103338" cy="725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a:r>
                <a:t>Démo 01</a:t>
              </a:r>
              <a:br/>
              <a:r>
                <a:t>format </a:t>
              </a:r>
            </a:p>
          </p:txBody>
        </p:sp>
      </p:gr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8"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99" name="Modèles d’images…"/>
          <p:cNvSpPr txBox="1"/>
          <p:nvPr>
            <p:ph type="body" idx="1"/>
          </p:nvPr>
        </p:nvSpPr>
        <p:spPr>
          <a:prstGeom prst="rect">
            <a:avLst/>
          </a:prstGeom>
        </p:spPr>
        <p:txBody>
          <a:bodyPr/>
          <a:lstStyle/>
          <a:p>
            <a:pPr>
              <a:buAutoNum type="arabicPeriod" startAt="4"/>
            </a:pPr>
            <a:r>
              <a:t>Modèles d’images</a:t>
            </a:r>
          </a:p>
          <a:p>
            <a:pPr lvl="2">
              <a:buBlip>
                <a:blip r:embed="rId4"/>
              </a:buBlip>
            </a:pPr>
            <a:r>
              <a:t>Il existe différents modèles mathématiques qui ont été employés pour traiter les images</a:t>
            </a:r>
          </a:p>
          <a:p>
            <a:pPr lvl="2">
              <a:spcBef>
                <a:spcPts val="3700"/>
              </a:spcBef>
              <a:buBlip>
                <a:blip r:embed="rId4"/>
              </a:buBlip>
            </a:pPr>
            <a:r>
              <a:t>Les différents modèles donnent lieu à un certain nombre d'outils fondamentaux, qui sont plus ou moins incontournables, que ce soit d'un point de vue pratique ou théorique</a:t>
            </a:r>
          </a:p>
          <a:p>
            <a:pPr lvl="3">
              <a:spcBef>
                <a:spcPts val="1400"/>
              </a:spcBef>
            </a:pPr>
            <a:r>
              <a:rPr i="1"/>
              <a:t>Exemples</a:t>
            </a:r>
            <a:r>
              <a:t> : Convolution, transformée de Fourier, histogramme, pyramides, corrélation, </a:t>
            </a:r>
          </a:p>
          <a:p>
            <a:pPr lvl="2">
              <a:spcBef>
                <a:spcPts val="4700"/>
              </a:spcBef>
              <a:buBlip>
                <a:blip r:embed="rId4"/>
              </a:buBlip>
            </a:pPr>
            <a:r>
              <a:t>Les différents modèles ne sont cependant ni exclusifs ni cloisonnés</a:t>
            </a:r>
          </a:p>
          <a:p>
            <a:pPr lvl="3"/>
            <a:r>
              <a:t>Une méthode ou un outils peut provenir de plusieurs de ces modèles</a:t>
            </a:r>
          </a:p>
        </p:txBody>
      </p:sp>
      <p:sp>
        <p:nvSpPr>
          <p:cNvPr id="7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1" name="Images numériques"/>
          <p:cNvSpPr txBox="1"/>
          <p:nvPr>
            <p:ph type="title"/>
          </p:nvPr>
        </p:nvSpPr>
        <p:spPr>
          <a:prstGeom prst="rect">
            <a:avLst/>
          </a:prstGeom>
        </p:spPr>
        <p:txBody>
          <a:bodyPr/>
          <a:lstStyle>
            <a:lvl1pPr>
              <a:buAutoNum type="arabicPeriod" startAt="2"/>
            </a:lvl1pPr>
          </a:lstStyle>
          <a:p>
            <a:pPr/>
            <a:r>
              <a:t>Images numériques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99">
                                            <p:txEl>
                                              <p:pRg st="2" end="2"/>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699">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699">
                                            <p:txEl>
                                              <p:pRg st="4" end="4"/>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69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9"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06" name="Modèles d’images…"/>
          <p:cNvSpPr txBox="1"/>
          <p:nvPr>
            <p:ph type="body" idx="1"/>
          </p:nvPr>
        </p:nvSpPr>
        <p:spPr>
          <a:prstGeom prst="rect">
            <a:avLst/>
          </a:prstGeom>
        </p:spPr>
        <p:txBody>
          <a:bodyPr/>
          <a:lstStyle/>
          <a:p>
            <a:pPr>
              <a:buAutoNum type="arabicPeriod" startAt="4"/>
            </a:pPr>
            <a:r>
              <a:t>Modèles d’images</a:t>
            </a:r>
          </a:p>
          <a:p>
            <a:pPr lvl="1"/>
            <a:r>
              <a:t>linéaire</a:t>
            </a:r>
          </a:p>
          <a:p>
            <a:pPr lvl="2">
              <a:buBlip>
                <a:blip r:embed="rId3"/>
              </a:buBlip>
            </a:pPr>
            <a:r>
              <a:t>Le modèle linéaire est basé sur l’espace </a:t>
            </a:r>
            <a:r>
              <a:rPr i="1"/>
              <a:t>vectoriel</a:t>
            </a:r>
          </a:p>
          <a:p>
            <a:pPr lvl="3"/>
            <a:r>
              <a:t>Les opérateurs fondamentaux sont ceux qui préservent la structure d'espace vectoriel, c'est-à-dire les applications linéaires</a:t>
            </a:r>
          </a:p>
        </p:txBody>
      </p:sp>
      <p:sp>
        <p:nvSpPr>
          <p:cNvPr id="7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8" name="Images numériques"/>
          <p:cNvSpPr txBox="1"/>
          <p:nvPr>
            <p:ph type="title"/>
          </p:nvPr>
        </p:nvSpPr>
        <p:spPr>
          <a:prstGeom prst="rect">
            <a:avLst/>
          </a:prstGeom>
        </p:spPr>
        <p:txBody>
          <a:bodyPr/>
          <a:lstStyle>
            <a:lvl1pPr>
              <a:buAutoNum type="arabicPeriod" startAt="2"/>
            </a:lvl1pPr>
          </a:lstStyle>
          <a:p>
            <a:pPr/>
            <a:r>
              <a:t>Images numériques</a:t>
            </a:r>
          </a:p>
        </p:txBody>
      </p:sp>
      <p:sp>
        <p:nvSpPr>
          <p:cNvPr id="709" name="La convolution :…"/>
          <p:cNvSpPr/>
          <p:nvPr/>
        </p:nvSpPr>
        <p:spPr>
          <a:xfrm>
            <a:off x="2217698" y="5630477"/>
            <a:ext cx="8318501" cy="20974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La </a:t>
            </a:r>
            <a:r>
              <a:rPr b="1"/>
              <a:t>convolution</a:t>
            </a:r>
            <a:r>
              <a:t> : </a:t>
            </a:r>
          </a:p>
          <a:p>
            <a:pPr lvl="1" marL="342900" indent="-342900">
              <a:buSzPct val="55000"/>
              <a:buBlip>
                <a:blip r:embed="rId4"/>
              </a:buBlip>
            </a:pPr>
            <a:r>
              <a:t>Opérateur de base du traitement linéaire des images. </a:t>
            </a:r>
          </a:p>
          <a:p>
            <a:pPr lvl="2" marL="508000" indent="-254000">
              <a:buClr>
                <a:srgbClr val="7F96C4"/>
              </a:buClr>
              <a:buSzPct val="100000"/>
              <a:buChar char="✓"/>
            </a:pPr>
            <a:r>
              <a:t>Apparue très tôt dans les premiers systèmes d'analyse d'images sous forme empirique et justifiée par des considérations d'implantation, ce n'est que plus tard qu'on a fourni des justifications physiques et fait le lien théorique avec les filtres et le traitement du signal.</a:t>
            </a:r>
          </a:p>
        </p:txBody>
      </p:sp>
      <p:sp>
        <p:nvSpPr>
          <p:cNvPr id="710" name="Addition :"/>
          <p:cNvSpPr/>
          <p:nvPr/>
        </p:nvSpPr>
        <p:spPr>
          <a:xfrm>
            <a:off x="3665137" y="3989124"/>
            <a:ext cx="3491030" cy="4440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Addition : </a:t>
            </a:r>
            <a14:m>
              <m:oMath>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r>
                  <a:rPr xmlns:a="http://schemas.openxmlformats.org/drawingml/2006/main" sz="2050" i="1">
                    <a:solidFill>
                      <a:srgbClr val="222222"/>
                    </a:solidFill>
                    <a:latin typeface="Cambria Math" panose="02040503050406030204" pitchFamily="18" charset="0"/>
                  </a:rPr>
                  <m:t>)</m:t>
                </m:r>
              </m:oMath>
            </a14:m>
          </a:p>
        </p:txBody>
      </p:sp>
      <p:sp>
        <p:nvSpPr>
          <p:cNvPr id="711" name="Modulation :"/>
          <p:cNvSpPr/>
          <p:nvPr/>
        </p:nvSpPr>
        <p:spPr>
          <a:xfrm>
            <a:off x="3690021" y="4464816"/>
            <a:ext cx="2931348" cy="4440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Modulation : </a:t>
            </a:r>
            <a14:m>
              <m:oMath>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λ</m:t>
                </m:r>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λ</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oMath>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9"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3"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14" name="Modèles d’images…"/>
          <p:cNvSpPr txBox="1"/>
          <p:nvPr>
            <p:ph type="body" idx="1"/>
          </p:nvPr>
        </p:nvSpPr>
        <p:spPr>
          <a:prstGeom prst="rect">
            <a:avLst/>
          </a:prstGeom>
        </p:spPr>
        <p:txBody>
          <a:bodyPr/>
          <a:lstStyle/>
          <a:p>
            <a:pPr>
              <a:buAutoNum type="arabicPeriod" startAt="4"/>
            </a:pPr>
            <a:r>
              <a:t>Modèles d’images</a:t>
            </a:r>
          </a:p>
          <a:p>
            <a:pPr lvl="1">
              <a:buAutoNum type="alphaLcParenR" startAt="2"/>
            </a:pPr>
            <a:r>
              <a:t>fréquentiel</a:t>
            </a:r>
          </a:p>
          <a:p>
            <a:pPr lvl="2">
              <a:buBlip>
                <a:blip r:embed="rId3"/>
              </a:buBlip>
            </a:pPr>
            <a:r>
              <a:t>Le modèle </a:t>
            </a:r>
            <a:r>
              <a:rPr i="1"/>
              <a:t>fréquentiel</a:t>
            </a:r>
            <a:r>
              <a:t> tend à décrire l'image en termes de structures </a:t>
            </a:r>
            <a:r>
              <a:rPr i="1"/>
              <a:t>périodiques</a:t>
            </a:r>
            <a:r>
              <a:t>, en la décomposant dans une base de fonctions périodiques simples, comme des sinusoïdes</a:t>
            </a:r>
          </a:p>
        </p:txBody>
      </p:sp>
      <p:sp>
        <p:nvSpPr>
          <p:cNvPr id="7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6"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717" name="droppedImage.tiff" descr="droppedImage.tiff"/>
          <p:cNvPicPr>
            <a:picLocks noChangeAspect="0"/>
          </p:cNvPicPr>
          <p:nvPr/>
        </p:nvPicPr>
        <p:blipFill>
          <a:blip r:embed="rId4">
            <a:extLst/>
          </a:blip>
          <a:stretch>
            <a:fillRect/>
          </a:stretch>
        </p:blipFill>
        <p:spPr>
          <a:xfrm>
            <a:off x="965200" y="3835064"/>
            <a:ext cx="3746500" cy="4323267"/>
          </a:xfrm>
          <a:prstGeom prst="rect">
            <a:avLst/>
          </a:prstGeom>
        </p:spPr>
      </p:pic>
      <p:sp>
        <p:nvSpPr>
          <p:cNvPr id="718" name="La transformée de Fourier :…"/>
          <p:cNvSpPr/>
          <p:nvPr/>
        </p:nvSpPr>
        <p:spPr>
          <a:xfrm>
            <a:off x="5393576" y="4174092"/>
            <a:ext cx="7073901" cy="32658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La </a:t>
            </a:r>
            <a:r>
              <a:rPr b="1"/>
              <a:t>transformée de Fourier</a:t>
            </a:r>
            <a:r>
              <a:t> : </a:t>
            </a:r>
          </a:p>
          <a:p>
            <a:pPr lvl="1" marL="342900" indent="-342900">
              <a:buSzPct val="55000"/>
              <a:buBlip>
                <a:blip r:embed="rId5"/>
              </a:buBlip>
            </a:pPr>
            <a:r>
              <a:t>Outil fondamental d'analyse en traitement du signal</a:t>
            </a:r>
          </a:p>
          <a:p>
            <a:pPr lvl="2" marL="508000" indent="-254000">
              <a:buClr>
                <a:srgbClr val="7F96C4"/>
              </a:buClr>
              <a:buSzPct val="100000"/>
              <a:buChar char="✓"/>
            </a:pPr>
            <a:r>
              <a:t>Le pendant 2D de la TF et sa version discrète peut être appliqué avec profit aux images numériques. Si son utilisation en tant qu'outil analytique et algorithmique s'est estompée en traitement d'images au profit d'approches mieux adaptées à la localisation spatiale des fréquences (ondelettes), elle reste un outil théorique et pédagogique important : la formalisation du phénomène du crénelage (repliement de spectre, </a:t>
            </a:r>
            <a:r>
              <a:rPr i="1"/>
              <a:t>aliasing</a:t>
            </a:r>
            <a:r>
              <a:t>) et des contraintes d'échantillonnage (Nyquist) en est un exemple.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7" grpId="1"/>
      <p:bldP build="whole" bldLvl="1" animBg="1" rev="0" advAuto="0" spid="718" grpId="2"/>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21" name="Modèles d’images…"/>
          <p:cNvSpPr txBox="1"/>
          <p:nvPr>
            <p:ph type="body" idx="1"/>
          </p:nvPr>
        </p:nvSpPr>
        <p:spPr>
          <a:prstGeom prst="rect">
            <a:avLst/>
          </a:prstGeom>
        </p:spPr>
        <p:txBody>
          <a:bodyPr/>
          <a:lstStyle/>
          <a:p>
            <a:pPr>
              <a:buAutoNum type="arabicPeriod" startAt="4"/>
            </a:pPr>
            <a:r>
              <a:t>Modèles d’images</a:t>
            </a:r>
          </a:p>
          <a:p>
            <a:pPr lvl="1">
              <a:buAutoNum type="alphaLcParenR" startAt="3"/>
            </a:pPr>
            <a:r>
              <a:t>Statistique</a:t>
            </a:r>
          </a:p>
          <a:p>
            <a:pPr lvl="2">
              <a:buBlip>
                <a:blip r:embed="rId3"/>
              </a:buBlip>
            </a:pPr>
            <a:r>
              <a:t>On s'intéresse aux propriétés statistiques des images : la distribution des valeurs prises par les pixels, la corrélation existant entre des pixels spatialement proches, la fréquence d'occurrence de certaines structures spatiales...</a:t>
            </a:r>
          </a:p>
          <a:p>
            <a:pPr lvl="2">
              <a:buBlip>
                <a:blip r:embed="rId3"/>
              </a:buBlip>
            </a:pPr>
            <a:r>
              <a:t>Les mesures statistiques fournissent des grandeurs et fonctions empiriques sur lesquelles peuvent s'appuyer des modèles probabilistes utilisés par les algorithmes d'analyse d'images.</a:t>
            </a:r>
          </a:p>
        </p:txBody>
      </p:sp>
      <p:sp>
        <p:nvSpPr>
          <p:cNvPr id="7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3"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724" name="droppedImage.tiff" descr="droppedImage.tiff"/>
          <p:cNvPicPr>
            <a:picLocks noChangeAspect="0"/>
          </p:cNvPicPr>
          <p:nvPr/>
        </p:nvPicPr>
        <p:blipFill>
          <a:blip r:embed="rId4">
            <a:extLst/>
          </a:blip>
          <a:stretch>
            <a:fillRect/>
          </a:stretch>
        </p:blipFill>
        <p:spPr>
          <a:xfrm>
            <a:off x="1106909" y="4559300"/>
            <a:ext cx="2056214" cy="1866900"/>
          </a:xfrm>
          <a:prstGeom prst="rect">
            <a:avLst/>
          </a:prstGeom>
        </p:spPr>
      </p:pic>
      <p:pic>
        <p:nvPicPr>
          <p:cNvPr id="725" name="droppedImage.tiff" descr="droppedImage.tiff"/>
          <p:cNvPicPr>
            <a:picLocks noChangeAspect="0"/>
          </p:cNvPicPr>
          <p:nvPr/>
        </p:nvPicPr>
        <p:blipFill>
          <a:blip r:embed="rId5">
            <a:extLst/>
          </a:blip>
          <a:stretch>
            <a:fillRect/>
          </a:stretch>
        </p:blipFill>
        <p:spPr>
          <a:xfrm>
            <a:off x="1051692" y="6692900"/>
            <a:ext cx="2144143" cy="1866900"/>
          </a:xfrm>
          <a:prstGeom prst="rect">
            <a:avLst/>
          </a:prstGeom>
        </p:spPr>
      </p:pic>
      <p:pic>
        <p:nvPicPr>
          <p:cNvPr id="726" name="droppedImage.tiff" descr="droppedImage.tiff"/>
          <p:cNvPicPr>
            <a:picLocks noChangeAspect="0"/>
          </p:cNvPicPr>
          <p:nvPr/>
        </p:nvPicPr>
        <p:blipFill>
          <a:blip r:embed="rId6">
            <a:extLst/>
          </a:blip>
          <a:stretch>
            <a:fillRect/>
          </a:stretch>
        </p:blipFill>
        <p:spPr>
          <a:xfrm>
            <a:off x="3200400" y="5321239"/>
            <a:ext cx="3429000" cy="2247961"/>
          </a:xfrm>
          <a:prstGeom prst="rect">
            <a:avLst/>
          </a:prstGeom>
        </p:spPr>
      </p:pic>
      <p:sp>
        <p:nvSpPr>
          <p:cNvPr id="727" name="L'histogramme :…"/>
          <p:cNvSpPr/>
          <p:nvPr/>
        </p:nvSpPr>
        <p:spPr>
          <a:xfrm>
            <a:off x="7051081" y="4502614"/>
            <a:ext cx="5397501" cy="32658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a:t>
            </a:r>
            <a:r>
              <a:rPr b="1"/>
              <a:t>histogramme</a:t>
            </a:r>
            <a:r>
              <a:t> : </a:t>
            </a:r>
          </a:p>
          <a:p>
            <a:pPr lvl="1" marL="342900" indent="-342900">
              <a:buSzPct val="55000"/>
              <a:buBlip>
                <a:blip r:embed="rId7"/>
              </a:buBlip>
            </a:pPr>
            <a:r>
              <a:t>Outil de base pour l'étude des capteurs ou de la dynamique d'une scène </a:t>
            </a:r>
          </a:p>
          <a:p>
            <a:pPr lvl="2" marL="508000" indent="-254000">
              <a:buClr>
                <a:srgbClr val="7F96C4"/>
              </a:buClr>
              <a:buSzPct val="100000"/>
              <a:buChar char="✓"/>
            </a:pPr>
            <a:r>
              <a:t>Il est utilisé par certains opérateurs d'analyse. On retiendra cependant qu'il ne faut pas considérer l'histogramme comme une caractéristique fondamentale de l'image dans la mesure où on peut le transformer radicalement sans changer significativement l'image.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2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7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7" grpId="4"/>
      <p:bldP build="whole" bldLvl="1" animBg="1" rev="0" advAuto="0" spid="726" grpId="3"/>
      <p:bldP build="whole" bldLvl="1" animBg="1" rev="0" advAuto="0" spid="725" grpId="2"/>
      <p:bldP build="whole" bldLvl="1" animBg="1" rev="0" advAuto="0" spid="724"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9" name="Source : Antoine MANZANERA  Cours TERI - Master IAD UPMC Paris 6 Source : Antoine MANZANERA  Cours TERI - Master IAD UPMC Paris 6" descr="Source : Antoine MANZANERA  Cours TERI - Master IAD UPMC Paris 6 Source : Antoine MANZANERA  Cours TERI - Master IAD UPMC Paris 6"/>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730" name="Modèles d’images…"/>
          <p:cNvSpPr txBox="1"/>
          <p:nvPr>
            <p:ph type="body" idx="1"/>
          </p:nvPr>
        </p:nvSpPr>
        <p:spPr>
          <a:prstGeom prst="rect">
            <a:avLst/>
          </a:prstGeom>
        </p:spPr>
        <p:txBody>
          <a:bodyPr/>
          <a:lstStyle/>
          <a:p>
            <a:pPr>
              <a:buAutoNum type="arabicPeriod" startAt="4"/>
            </a:pPr>
            <a:r>
              <a:t>Modèles d’images</a:t>
            </a:r>
          </a:p>
          <a:p>
            <a:pPr lvl="1">
              <a:buAutoNum type="alphaLcParenR" startAt="4"/>
            </a:pPr>
            <a:r>
              <a:t>Différentiel</a:t>
            </a:r>
          </a:p>
          <a:p>
            <a:pPr lvl="2">
              <a:buBlip>
                <a:blip r:embed="rId3"/>
              </a:buBlip>
            </a:pPr>
            <a:r>
              <a:t>On considère l'image comme une fonction </a:t>
            </a:r>
            <a:r>
              <a:rPr i="1"/>
              <a:t>continue</a:t>
            </a:r>
            <a:r>
              <a:t> </a:t>
            </a:r>
            <a:br/>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x</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y</m:t>
                </m:r>
                <m:r>
                  <a:rPr xmlns:a="http://schemas.openxmlformats.org/drawingml/2006/main" sz="2100" i="1">
                    <a:solidFill>
                      <a:srgbClr val="222222"/>
                    </a:solidFill>
                    <a:latin typeface="Cambria Math" panose="02040503050406030204" pitchFamily="18" charset="0"/>
                  </a:rPr>
                  <m:t>)</m:t>
                </m:r>
              </m:oMath>
            </a14:m>
            <a:r>
              <a:t>, dont on étudie le comportement local à l'aide de ses dérivées</a:t>
            </a:r>
          </a:p>
          <a:p>
            <a:pPr lvl="2">
              <a:buBlip>
                <a:blip r:embed="rId3"/>
              </a:buBlip>
            </a:pPr>
            <a:r>
              <a:t>Grâce au plongement dans le continu, le modèle différentiel permet </a:t>
            </a:r>
            <a:br/>
            <a:r>
              <a:t>d'exprimer un grand nombre d'opérations d'analyse en termes </a:t>
            </a:r>
            <a:br/>
            <a:r>
              <a:t>d'</a:t>
            </a:r>
            <a:r>
              <a:rPr i="1"/>
              <a:t>équations aux dérivées partielles</a:t>
            </a:r>
            <a:r>
              <a:t> (EDP), ce qui permet de donner un </a:t>
            </a:r>
            <a:br/>
            <a:r>
              <a:t>fondement mathématique aux traitements et aussi de fournir des méthodes </a:t>
            </a:r>
            <a:br/>
            <a:r>
              <a:t>pour les calculer, par des schémas numériques de résolution</a:t>
            </a:r>
          </a:p>
        </p:txBody>
      </p:sp>
      <p:sp>
        <p:nvSpPr>
          <p:cNvPr id="7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2"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733" name="droppedImage.tiff" descr="droppedImage.tiff"/>
          <p:cNvPicPr>
            <a:picLocks noChangeAspect="0"/>
          </p:cNvPicPr>
          <p:nvPr/>
        </p:nvPicPr>
        <p:blipFill>
          <a:blip r:embed="rId4">
            <a:extLst/>
          </a:blip>
          <a:stretch>
            <a:fillRect/>
          </a:stretch>
        </p:blipFill>
        <p:spPr>
          <a:xfrm>
            <a:off x="8724039" y="1550325"/>
            <a:ext cx="3481522" cy="4660901"/>
          </a:xfrm>
          <a:prstGeom prst="rect">
            <a:avLst/>
          </a:prstGeom>
        </p:spPr>
      </p:pic>
      <p:pic>
        <p:nvPicPr>
          <p:cNvPr id="734" name="droppedImage.tiff" descr="droppedImage.tiff"/>
          <p:cNvPicPr>
            <a:picLocks noChangeAspect="0"/>
          </p:cNvPicPr>
          <p:nvPr/>
        </p:nvPicPr>
        <p:blipFill>
          <a:blip r:embed="rId5">
            <a:extLst/>
          </a:blip>
          <a:stretch>
            <a:fillRect/>
          </a:stretch>
        </p:blipFill>
        <p:spPr>
          <a:xfrm>
            <a:off x="13519638" y="317500"/>
            <a:ext cx="5720862" cy="7683500"/>
          </a:xfrm>
          <a:prstGeom prst="rect">
            <a:avLst/>
          </a:prstGeom>
        </p:spPr>
      </p:pic>
      <p:sp>
        <p:nvSpPr>
          <p:cNvPr id="735" name="Les dérivées du premier ordre :…"/>
          <p:cNvSpPr/>
          <p:nvPr/>
        </p:nvSpPr>
        <p:spPr>
          <a:xfrm>
            <a:off x="1006397" y="5523919"/>
            <a:ext cx="6870701" cy="147622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Les </a:t>
            </a:r>
            <a:r>
              <a:rPr b="1"/>
              <a:t>dérivées du premier ordre : </a:t>
            </a:r>
          </a:p>
          <a:p>
            <a:pPr lvl="1" marL="342900" indent="-342900">
              <a:buSzPct val="55000"/>
              <a:buBlip>
                <a:blip r:embed="rId6"/>
              </a:buBlip>
            </a:pPr>
            <a:r>
              <a:t>On peut ainsi associer à chaque point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x</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y</m:t>
                </m:r>
                <m:r>
                  <a:rPr xmlns:a="http://schemas.openxmlformats.org/drawingml/2006/main" sz="2100" i="1">
                    <a:solidFill>
                      <a:srgbClr val="222222"/>
                    </a:solidFill>
                    <a:latin typeface="Cambria Math" panose="02040503050406030204" pitchFamily="18" charset="0"/>
                  </a:rPr>
                  <m:t>)</m:t>
                </m:r>
              </m:oMath>
            </a14:m>
            <a:r>
              <a:t> un repère propre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g</m:t>
                </m:r>
                <m:r>
                  <a:rPr xmlns:a="http://schemas.openxmlformats.org/drawingml/2006/main" sz="2100" i="1">
                    <a:solidFill>
                      <a:srgbClr val="222222"/>
                    </a:solidFill>
                    <a:latin typeface="Cambria Math" panose="02040503050406030204" pitchFamily="18" charset="0"/>
                  </a:rPr>
                  <m:t>)</m:t>
                </m:r>
              </m:oMath>
            </a14:m>
            <a:r>
              <a:t>, où le vecteur </a:t>
            </a:r>
            <a14:m>
              <m:oMath>
                <m:r>
                  <a:rPr xmlns:a="http://schemas.openxmlformats.org/drawingml/2006/main" sz="2050" i="1">
                    <a:solidFill>
                      <a:srgbClr val="222222"/>
                    </a:solidFill>
                    <a:latin typeface="Cambria Math" panose="02040503050406030204" pitchFamily="18" charset="0"/>
                  </a:rPr>
                  <m:t>t</m:t>
                </m:r>
              </m:oMath>
            </a14:m>
            <a:r>
              <a:t> donne la direction de la ligne de variation minimale et </a:t>
            </a:r>
            <a14:m>
              <m:oMath>
                <m:r>
                  <a:rPr xmlns:a="http://schemas.openxmlformats.org/drawingml/2006/main" sz="2050" i="1">
                    <a:solidFill>
                      <a:srgbClr val="222222"/>
                    </a:solidFill>
                    <a:latin typeface="Cambria Math" panose="02040503050406030204" pitchFamily="18" charset="0"/>
                  </a:rPr>
                  <m:t>g</m:t>
                </m:r>
              </m:oMath>
            </a14:m>
            <a:r>
              <a:t> la direction orthogonale, celle du gradient.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3" grpId="1"/>
      <p:bldP build="whole" bldLvl="1" animBg="1" rev="0" advAuto="0" spid="735" grpId="2"/>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38" name="Modèles d’images…"/>
          <p:cNvSpPr txBox="1"/>
          <p:nvPr>
            <p:ph type="body" idx="1"/>
          </p:nvPr>
        </p:nvSpPr>
        <p:spPr>
          <a:prstGeom prst="rect">
            <a:avLst/>
          </a:prstGeom>
        </p:spPr>
        <p:txBody>
          <a:bodyPr/>
          <a:lstStyle/>
          <a:p>
            <a:pPr>
              <a:buAutoNum type="arabicPeriod" startAt="4"/>
            </a:pPr>
            <a:r>
              <a:t>Modèles d’images</a:t>
            </a:r>
          </a:p>
          <a:p>
            <a:pPr lvl="1">
              <a:buAutoNum type="alphaLcParenR" startAt="5"/>
            </a:pPr>
            <a:r>
              <a:t>Ensembliste</a:t>
            </a:r>
          </a:p>
          <a:p>
            <a:pPr lvl="2">
              <a:buBlip>
                <a:blip r:embed="rId3"/>
              </a:buBlip>
            </a:pPr>
            <a:r>
              <a:t>En </a:t>
            </a:r>
            <a:r>
              <a:rPr i="1"/>
              <a:t>morphologie mathématique</a:t>
            </a:r>
            <a:r>
              <a:t>, l'image est considérée comme un </a:t>
            </a:r>
            <a:br/>
            <a:r>
              <a:t>ensemble, dont on étudie les propriétés en fonction de relations </a:t>
            </a:r>
            <a:br/>
            <a:r>
              <a:t>locales avec un ensemble de référence (élément structurant) en </a:t>
            </a:r>
            <a:br/>
            <a:r>
              <a:t>termes d'intersection et d'inclusion</a:t>
            </a:r>
          </a:p>
        </p:txBody>
      </p:sp>
      <p:sp>
        <p:nvSpPr>
          <p:cNvPr id="7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0"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741" name="droppedImage.tiff" descr="droppedImage.tiff"/>
          <p:cNvPicPr>
            <a:picLocks noChangeAspect="0"/>
          </p:cNvPicPr>
          <p:nvPr/>
        </p:nvPicPr>
        <p:blipFill>
          <a:blip r:embed="rId4">
            <a:extLst/>
          </a:blip>
          <a:stretch>
            <a:fillRect/>
          </a:stretch>
        </p:blipFill>
        <p:spPr>
          <a:xfrm>
            <a:off x="7998000" y="1371600"/>
            <a:ext cx="4051301" cy="2751318"/>
          </a:xfrm>
          <a:prstGeom prst="rect">
            <a:avLst/>
          </a:prstGeom>
        </p:spPr>
      </p:pic>
      <p:pic>
        <p:nvPicPr>
          <p:cNvPr id="742" name="droppedImage.tiff" descr="droppedImage.tiff"/>
          <p:cNvPicPr>
            <a:picLocks noChangeAspect="0"/>
          </p:cNvPicPr>
          <p:nvPr/>
        </p:nvPicPr>
        <p:blipFill>
          <a:blip r:embed="rId5">
            <a:extLst/>
          </a:blip>
          <a:stretch>
            <a:fillRect/>
          </a:stretch>
        </p:blipFill>
        <p:spPr>
          <a:xfrm>
            <a:off x="9029700" y="4254500"/>
            <a:ext cx="3479800" cy="4368800"/>
          </a:xfrm>
          <a:prstGeom prst="rect">
            <a:avLst/>
          </a:prstGeom>
        </p:spPr>
      </p:pic>
      <p:sp>
        <p:nvSpPr>
          <p:cNvPr id="743" name="La dilatation (vert) et l'érosion (jaune):…"/>
          <p:cNvSpPr/>
          <p:nvPr/>
        </p:nvSpPr>
        <p:spPr>
          <a:xfrm>
            <a:off x="952500" y="4977445"/>
            <a:ext cx="6934200" cy="18053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La </a:t>
            </a:r>
            <a:r>
              <a:rPr b="1"/>
              <a:t>dilatation</a:t>
            </a:r>
            <a:r>
              <a:t> (vert) et l'</a:t>
            </a:r>
            <a:r>
              <a:rPr b="1"/>
              <a:t>érosion</a:t>
            </a:r>
            <a:r>
              <a:t> (jaune):  </a:t>
            </a:r>
          </a:p>
          <a:p>
            <a:pPr lvl="1" marL="342900" indent="-342900">
              <a:buSzPct val="55000"/>
              <a:buBlip>
                <a:blip r:embed="rId6"/>
              </a:buBlip>
            </a:pPr>
            <a:r>
              <a:t>Opérateurs de base de la morphologie mathématique. </a:t>
            </a:r>
          </a:p>
          <a:p>
            <a:pPr lvl="2" marL="508000" indent="-254000">
              <a:buClr>
                <a:srgbClr val="7F96C4"/>
              </a:buClr>
              <a:buSzPct val="100000"/>
              <a:buChar char="✓"/>
            </a:pPr>
            <a:r>
              <a:t>Pratiquement tous les autres opérateurs peuvent être définis à l'aide de ceux-ci, en utilisant des compositions de fonctions et des opérations ensemblistes.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4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2" grpId="3"/>
      <p:bldP build="whole" bldLvl="1" animBg="1" rev="0" advAuto="0" spid="743" grpId="2"/>
      <p:bldP build="whole" bldLvl="1" animBg="1" rev="0" advAuto="0" spid="741"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46" name="Modèles d’images…"/>
          <p:cNvSpPr txBox="1"/>
          <p:nvPr>
            <p:ph type="body" idx="1"/>
          </p:nvPr>
        </p:nvSpPr>
        <p:spPr>
          <a:prstGeom prst="rect">
            <a:avLst/>
          </a:prstGeom>
        </p:spPr>
        <p:txBody>
          <a:bodyPr/>
          <a:lstStyle/>
          <a:p>
            <a:pPr>
              <a:buAutoNum type="arabicPeriod" startAt="4"/>
            </a:pPr>
            <a:r>
              <a:t>Modèles d’images</a:t>
            </a:r>
          </a:p>
          <a:p>
            <a:pPr lvl="1">
              <a:buAutoNum type="alphaLcParenR" startAt="6"/>
            </a:pPr>
            <a:r>
              <a:t>Discret</a:t>
            </a:r>
          </a:p>
          <a:p>
            <a:pPr lvl="2">
              <a:buBlip>
                <a:blip r:embed="rId3"/>
              </a:buBlip>
            </a:pPr>
            <a:r>
              <a:t>La </a:t>
            </a:r>
            <a:r>
              <a:rPr i="1"/>
              <a:t>géométrie discrète</a:t>
            </a:r>
            <a:r>
              <a:t> est une discipline aussi ancienne que le traitement d'images. </a:t>
            </a:r>
          </a:p>
          <a:p>
            <a:pPr lvl="2">
              <a:buBlip>
                <a:blip r:embed="rId3"/>
              </a:buBlip>
            </a:pPr>
            <a:r>
              <a:t>Contrairement au modèle </a:t>
            </a:r>
            <a:r>
              <a:rPr i="1"/>
              <a:t>différentiel</a:t>
            </a:r>
            <a:r>
              <a:t> qui considère les structures géométriques (courbes, surfaces, droites, etc) comme des approximations numériques de leurs homologues continues, ou au modèle </a:t>
            </a:r>
            <a:r>
              <a:rPr i="1"/>
              <a:t>fréquentiel</a:t>
            </a:r>
            <a:r>
              <a:t> qui traduit la discrétisation en termes de perte d'information, le modèle </a:t>
            </a:r>
            <a:r>
              <a:rPr i="1"/>
              <a:t>discret</a:t>
            </a:r>
            <a:r>
              <a:t>, lui, intègre l'espace échantillonné comme cadre mathématique, et s'efforce de donner un cadre formel aux structures géométriques discrètes : définition, propriétés, théorèmes, ...</a:t>
            </a:r>
          </a:p>
        </p:txBody>
      </p:sp>
      <p:sp>
        <p:nvSpPr>
          <p:cNvPr id="7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8" name="Images numériques"/>
          <p:cNvSpPr txBox="1"/>
          <p:nvPr>
            <p:ph type="title"/>
          </p:nvPr>
        </p:nvSpPr>
        <p:spPr>
          <a:prstGeom prst="rect">
            <a:avLst/>
          </a:prstGeom>
        </p:spPr>
        <p:txBody>
          <a:bodyPr/>
          <a:lstStyle>
            <a:lvl1pPr>
              <a:buAutoNum type="arabicPeriod" startAt="2"/>
            </a:lvl1pPr>
          </a:lstStyle>
          <a:p>
            <a:pPr/>
            <a:r>
              <a:t>Images numériques</a:t>
            </a:r>
          </a:p>
        </p:txBody>
      </p:sp>
      <p:pic>
        <p:nvPicPr>
          <p:cNvPr id="749" name="droppedImage.tiff" descr="droppedImage.tiff"/>
          <p:cNvPicPr>
            <a:picLocks noChangeAspect="0"/>
          </p:cNvPicPr>
          <p:nvPr/>
        </p:nvPicPr>
        <p:blipFill>
          <a:blip r:embed="rId4">
            <a:extLst/>
          </a:blip>
          <a:stretch>
            <a:fillRect/>
          </a:stretch>
        </p:blipFill>
        <p:spPr>
          <a:xfrm>
            <a:off x="1958313" y="5016500"/>
            <a:ext cx="2706093" cy="2679700"/>
          </a:xfrm>
          <a:prstGeom prst="rect">
            <a:avLst/>
          </a:prstGeom>
        </p:spPr>
      </p:pic>
      <p:pic>
        <p:nvPicPr>
          <p:cNvPr id="750" name="Quelle est la distance? Quelle est la distance?" descr="Quelle est la distance? Quelle est la distance?"/>
          <p:cNvPicPr>
            <a:picLocks noChangeAspect="0"/>
          </p:cNvPicPr>
          <p:nvPr/>
        </p:nvPicPr>
        <p:blipFill>
          <a:blip r:embed="rId5">
            <a:extLst/>
          </a:blip>
          <a:stretch>
            <a:fillRect/>
          </a:stretch>
        </p:blipFill>
        <p:spPr>
          <a:xfrm>
            <a:off x="2000940" y="7727278"/>
            <a:ext cx="2620839" cy="611511"/>
          </a:xfrm>
          <a:prstGeom prst="rect">
            <a:avLst/>
          </a:prstGeom>
          <a:effectLst>
            <a:outerShdw sx="100000" sy="100000" kx="0" ky="0" algn="b" rotWithShape="0" blurRad="63500" dist="139700" dir="2700000">
              <a:srgbClr val="44505D">
                <a:alpha val="78000"/>
              </a:srgbClr>
            </a:outerShdw>
          </a:effectLst>
        </p:spPr>
      </p:pic>
      <p:pic>
        <p:nvPicPr>
          <p:cNvPr id="751" name="droppedImage.tiff" descr="droppedImage.tiff"/>
          <p:cNvPicPr>
            <a:picLocks noChangeAspect="0"/>
          </p:cNvPicPr>
          <p:nvPr/>
        </p:nvPicPr>
        <p:blipFill>
          <a:blip r:embed="rId6">
            <a:extLst/>
          </a:blip>
          <a:stretch>
            <a:fillRect/>
          </a:stretch>
        </p:blipFill>
        <p:spPr>
          <a:xfrm>
            <a:off x="4978400" y="5016500"/>
            <a:ext cx="2705100" cy="2692400"/>
          </a:xfrm>
          <a:prstGeom prst="rect">
            <a:avLst/>
          </a:prstGeom>
        </p:spPr>
      </p:pic>
      <p:pic>
        <p:nvPicPr>
          <p:cNvPr id="752" name="droppedImage.tiff" descr="droppedImage.tiff"/>
          <p:cNvPicPr>
            <a:picLocks noChangeAspect="0"/>
          </p:cNvPicPr>
          <p:nvPr/>
        </p:nvPicPr>
        <p:blipFill>
          <a:blip r:embed="rId7">
            <a:extLst/>
          </a:blip>
          <a:stretch>
            <a:fillRect/>
          </a:stretch>
        </p:blipFill>
        <p:spPr>
          <a:xfrm>
            <a:off x="8407400" y="5016500"/>
            <a:ext cx="2705100" cy="2692400"/>
          </a:xfrm>
          <a:prstGeom prst="rect">
            <a:avLst/>
          </a:prstGeom>
        </p:spPr>
      </p:pic>
      <p:pic>
        <p:nvPicPr>
          <p:cNvPr id="753" name="Qu'est-ce qu'un trou? Qu'est-ce qu'un trou?" descr="Qu'est-ce qu'un trou? Qu'est-ce qu'un trou?"/>
          <p:cNvPicPr>
            <a:picLocks noChangeAspect="0"/>
          </p:cNvPicPr>
          <p:nvPr/>
        </p:nvPicPr>
        <p:blipFill>
          <a:blip r:embed="rId8">
            <a:extLst/>
          </a:blip>
          <a:stretch>
            <a:fillRect/>
          </a:stretch>
        </p:blipFill>
        <p:spPr>
          <a:xfrm>
            <a:off x="5010150" y="7727278"/>
            <a:ext cx="2641600" cy="611511"/>
          </a:xfrm>
          <a:prstGeom prst="rect">
            <a:avLst/>
          </a:prstGeom>
          <a:effectLst>
            <a:outerShdw sx="100000" sy="100000" kx="0" ky="0" algn="b" rotWithShape="0" blurRad="63500" dist="139700" dir="2700000">
              <a:srgbClr val="44505D">
                <a:alpha val="78000"/>
              </a:srgbClr>
            </a:outerShdw>
          </a:effectLst>
        </p:spPr>
      </p:pic>
      <p:pic>
        <p:nvPicPr>
          <p:cNvPr id="754" name="Qu'est-ce qu'une droite? Qu'est-ce qu'une droite?" descr="Qu'est-ce qu'une droite? Qu'est-ce qu'une droite?"/>
          <p:cNvPicPr>
            <a:picLocks noChangeAspect="0"/>
          </p:cNvPicPr>
          <p:nvPr/>
        </p:nvPicPr>
        <p:blipFill>
          <a:blip r:embed="rId9">
            <a:extLst/>
          </a:blip>
          <a:stretch>
            <a:fillRect/>
          </a:stretch>
        </p:blipFill>
        <p:spPr>
          <a:xfrm>
            <a:off x="8289524" y="7727278"/>
            <a:ext cx="2940853" cy="611511"/>
          </a:xfrm>
          <a:prstGeom prst="rect">
            <a:avLst/>
          </a:prstGeom>
          <a:effectLst>
            <a:outerShdw sx="100000" sy="100000" kx="0" ky="0" algn="b" rotWithShape="0" blurRad="63500" dist="139700" dir="2700000">
              <a:srgbClr val="44505D">
                <a:alpha val="78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75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752"/>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4" grpId="6"/>
      <p:bldP build="whole" bldLvl="1" animBg="1" rev="0" advAuto="0" spid="750" grpId="2"/>
      <p:bldP build="whole" bldLvl="1" animBg="1" rev="0" advAuto="0" spid="749" grpId="1"/>
      <p:bldP build="whole" bldLvl="1" animBg="1" rev="0" advAuto="0" spid="751" grpId="3"/>
      <p:bldP build="whole" bldLvl="1" animBg="1" rev="0" advAuto="0" spid="753" grpId="4"/>
      <p:bldP build="whole" bldLvl="1" animBg="1" rev="0" advAuto="0" spid="752" grpId="5"/>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Modèles d’images"/>
          <p:cNvSpPr txBox="1"/>
          <p:nvPr>
            <p:ph type="body" idx="1"/>
          </p:nvPr>
        </p:nvSpPr>
        <p:spPr>
          <a:prstGeom prst="rect">
            <a:avLst/>
          </a:prstGeom>
        </p:spPr>
        <p:txBody>
          <a:bodyPr/>
          <a:lstStyle>
            <a:lvl1pPr>
              <a:buAutoNum type="arabicPeriod" startAt="4"/>
            </a:lvl1pPr>
          </a:lstStyle>
          <a:p>
            <a:pPr/>
            <a:r>
              <a:t>Modèles d’images</a:t>
            </a: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8" name="Images numériques"/>
          <p:cNvSpPr txBox="1"/>
          <p:nvPr>
            <p:ph type="title"/>
          </p:nvPr>
        </p:nvSpPr>
        <p:spPr>
          <a:prstGeom prst="rect">
            <a:avLst/>
          </a:prstGeom>
        </p:spPr>
        <p:txBody>
          <a:bodyPr/>
          <a:lstStyle>
            <a:lvl1pPr>
              <a:buAutoNum type="arabicPeriod" startAt="2"/>
            </a:lvl1pPr>
          </a:lstStyle>
          <a:p>
            <a:pPr/>
            <a:r>
              <a:t>Images numériques</a:t>
            </a:r>
          </a:p>
        </p:txBody>
      </p:sp>
      <p:cxnSp>
        <p:nvCxnSpPr>
          <p:cNvPr id="759" name="Connection Line"/>
          <p:cNvCxnSpPr>
            <a:stCxn id="764" idx="0"/>
            <a:endCxn id="761" idx="0"/>
          </p:cNvCxnSpPr>
          <p:nvPr/>
        </p:nvCxnSpPr>
        <p:spPr>
          <a:xfrm flipH="1">
            <a:off x="2565400" y="3670300"/>
            <a:ext cx="4470400" cy="266700"/>
          </a:xfrm>
          <a:prstGeom prst="straightConnector1">
            <a:avLst/>
          </a:prstGeom>
          <a:ln w="25400">
            <a:solidFill>
              <a:srgbClr val="000000"/>
            </a:solidFill>
            <a:headEnd type="stealth"/>
            <a:tailEnd type="stealth"/>
          </a:ln>
        </p:spPr>
      </p:cxnSp>
      <p:cxnSp>
        <p:nvCxnSpPr>
          <p:cNvPr id="760" name="Connection Line"/>
          <p:cNvCxnSpPr>
            <a:stCxn id="761" idx="0"/>
            <a:endCxn id="768" idx="0"/>
          </p:cNvCxnSpPr>
          <p:nvPr/>
        </p:nvCxnSpPr>
        <p:spPr>
          <a:xfrm>
            <a:off x="2565400" y="3937000"/>
            <a:ext cx="0" cy="2692400"/>
          </a:xfrm>
          <a:prstGeom prst="straightConnector1">
            <a:avLst/>
          </a:prstGeom>
          <a:ln w="25400">
            <a:solidFill>
              <a:srgbClr val="000000"/>
            </a:solidFill>
            <a:headEnd type="stealth"/>
            <a:tailEnd type="stealth"/>
          </a:ln>
        </p:spPr>
      </p:cxnSp>
      <p:sp>
        <p:nvSpPr>
          <p:cNvPr id="761" name="Modèle linéaire"/>
          <p:cNvSpPr/>
          <p:nvPr/>
        </p:nvSpPr>
        <p:spPr>
          <a:xfrm>
            <a:off x="1397000" y="3302000"/>
            <a:ext cx="23368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linéaire</a:t>
            </a:r>
          </a:p>
        </p:txBody>
      </p:sp>
      <p:cxnSp>
        <p:nvCxnSpPr>
          <p:cNvPr id="762" name="Connection Line"/>
          <p:cNvCxnSpPr>
            <a:stCxn id="764" idx="0"/>
            <a:endCxn id="766" idx="0"/>
          </p:cNvCxnSpPr>
          <p:nvPr/>
        </p:nvCxnSpPr>
        <p:spPr>
          <a:xfrm>
            <a:off x="7035800" y="3670300"/>
            <a:ext cx="2463800" cy="1625600"/>
          </a:xfrm>
          <a:prstGeom prst="straightConnector1">
            <a:avLst/>
          </a:prstGeom>
          <a:ln w="25400">
            <a:solidFill>
              <a:srgbClr val="000000"/>
            </a:solidFill>
            <a:headEnd type="stealth"/>
            <a:tailEnd type="stealth"/>
          </a:ln>
        </p:spPr>
      </p:cxnSp>
      <p:cxnSp>
        <p:nvCxnSpPr>
          <p:cNvPr id="763" name="Connection Line"/>
          <p:cNvCxnSpPr>
            <a:stCxn id="764" idx="0"/>
            <a:endCxn id="768" idx="0"/>
          </p:cNvCxnSpPr>
          <p:nvPr/>
        </p:nvCxnSpPr>
        <p:spPr>
          <a:xfrm flipH="1">
            <a:off x="2565400" y="3670300"/>
            <a:ext cx="4470400" cy="2959100"/>
          </a:xfrm>
          <a:prstGeom prst="straightConnector1">
            <a:avLst/>
          </a:prstGeom>
          <a:ln w="25400">
            <a:solidFill>
              <a:srgbClr val="000000"/>
            </a:solidFill>
            <a:headEnd type="stealth"/>
            <a:tailEnd type="stealth"/>
          </a:ln>
        </p:spPr>
      </p:cxnSp>
      <p:sp>
        <p:nvSpPr>
          <p:cNvPr id="764" name="Modèle fréquentiel"/>
          <p:cNvSpPr/>
          <p:nvPr/>
        </p:nvSpPr>
        <p:spPr>
          <a:xfrm>
            <a:off x="5867400" y="3035300"/>
            <a:ext cx="23368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fréquentiel</a:t>
            </a:r>
          </a:p>
        </p:txBody>
      </p:sp>
      <p:cxnSp>
        <p:nvCxnSpPr>
          <p:cNvPr id="765" name="Connection Line"/>
          <p:cNvCxnSpPr>
            <a:stCxn id="766" idx="0"/>
            <a:endCxn id="769" idx="0"/>
          </p:cNvCxnSpPr>
          <p:nvPr/>
        </p:nvCxnSpPr>
        <p:spPr>
          <a:xfrm flipH="1">
            <a:off x="6807200" y="5295900"/>
            <a:ext cx="2692400" cy="2108200"/>
          </a:xfrm>
          <a:prstGeom prst="straightConnector1">
            <a:avLst/>
          </a:prstGeom>
          <a:ln w="25400">
            <a:solidFill>
              <a:srgbClr val="000000"/>
            </a:solidFill>
            <a:headEnd type="stealth"/>
            <a:tailEnd type="stealth"/>
          </a:ln>
        </p:spPr>
      </p:cxnSp>
      <p:sp>
        <p:nvSpPr>
          <p:cNvPr id="766" name="Modèle statistique"/>
          <p:cNvSpPr/>
          <p:nvPr/>
        </p:nvSpPr>
        <p:spPr>
          <a:xfrm>
            <a:off x="8331200" y="4660900"/>
            <a:ext cx="23368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statistique</a:t>
            </a:r>
          </a:p>
        </p:txBody>
      </p:sp>
      <p:cxnSp>
        <p:nvCxnSpPr>
          <p:cNvPr id="767" name="Connection Line"/>
          <p:cNvCxnSpPr>
            <a:stCxn id="768" idx="0"/>
            <a:endCxn id="769" idx="0"/>
          </p:cNvCxnSpPr>
          <p:nvPr/>
        </p:nvCxnSpPr>
        <p:spPr>
          <a:xfrm>
            <a:off x="2565400" y="6629400"/>
            <a:ext cx="4241800" cy="774700"/>
          </a:xfrm>
          <a:prstGeom prst="straightConnector1">
            <a:avLst/>
          </a:prstGeom>
          <a:ln w="25400">
            <a:solidFill>
              <a:srgbClr val="000000"/>
            </a:solidFill>
            <a:headEnd type="stealth"/>
            <a:tailEnd type="stealth"/>
          </a:ln>
        </p:spPr>
      </p:cxnSp>
      <p:sp>
        <p:nvSpPr>
          <p:cNvPr id="768" name="Modèle différentiel"/>
          <p:cNvSpPr/>
          <p:nvPr/>
        </p:nvSpPr>
        <p:spPr>
          <a:xfrm>
            <a:off x="1397000" y="5994400"/>
            <a:ext cx="23368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différentiel</a:t>
            </a:r>
          </a:p>
        </p:txBody>
      </p:sp>
      <p:sp>
        <p:nvSpPr>
          <p:cNvPr id="769" name="Modèle ensembliste"/>
          <p:cNvSpPr/>
          <p:nvPr/>
        </p:nvSpPr>
        <p:spPr>
          <a:xfrm>
            <a:off x="5638800" y="6769100"/>
            <a:ext cx="2336800" cy="1270000"/>
          </a:xfrm>
          <a:prstGeom prst="ellipse">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Modèle ensembliste</a:t>
            </a:r>
          </a:p>
        </p:txBody>
      </p:sp>
      <p:sp>
        <p:nvSpPr>
          <p:cNvPr id="770" name="dualité : convolution/multiplication"/>
          <p:cNvSpPr/>
          <p:nvPr/>
        </p:nvSpPr>
        <p:spPr>
          <a:xfrm>
            <a:off x="2905614" y="2384735"/>
            <a:ext cx="3762897"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dualité : convolution/multiplication</a:t>
            </a:r>
          </a:p>
        </p:txBody>
      </p:sp>
      <p:sp>
        <p:nvSpPr>
          <p:cNvPr id="771" name="Filtres différentiels"/>
          <p:cNvSpPr/>
          <p:nvPr/>
        </p:nvSpPr>
        <p:spPr>
          <a:xfrm>
            <a:off x="1397000" y="4962295"/>
            <a:ext cx="2100238"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Filtres différentiels</a:t>
            </a:r>
          </a:p>
        </p:txBody>
      </p:sp>
      <p:sp>
        <p:nvSpPr>
          <p:cNvPr id="772" name="Ondelettes"/>
          <p:cNvSpPr/>
          <p:nvPr/>
        </p:nvSpPr>
        <p:spPr>
          <a:xfrm>
            <a:off x="4387502" y="4785990"/>
            <a:ext cx="1251298"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Ondelettes</a:t>
            </a:r>
          </a:p>
        </p:txBody>
      </p:sp>
      <p:sp>
        <p:nvSpPr>
          <p:cNvPr id="773" name="EDP / Ensemble de niveaux"/>
          <p:cNvSpPr/>
          <p:nvPr/>
        </p:nvSpPr>
        <p:spPr>
          <a:xfrm>
            <a:off x="2565400" y="7605390"/>
            <a:ext cx="300548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EDP / Ensemble de niveaux</a:t>
            </a:r>
          </a:p>
        </p:txBody>
      </p:sp>
      <p:sp>
        <p:nvSpPr>
          <p:cNvPr id="774" name="Corrélation - ACP"/>
          <p:cNvSpPr/>
          <p:nvPr/>
        </p:nvSpPr>
        <p:spPr>
          <a:xfrm>
            <a:off x="9349072" y="3453445"/>
            <a:ext cx="2013547"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Corrélation - ACP</a:t>
            </a:r>
          </a:p>
        </p:txBody>
      </p:sp>
      <p:sp>
        <p:nvSpPr>
          <p:cNvPr id="775" name="Morphologie statistique"/>
          <p:cNvSpPr/>
          <p:nvPr/>
        </p:nvSpPr>
        <p:spPr>
          <a:xfrm>
            <a:off x="9229780" y="6903291"/>
            <a:ext cx="2584923"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Morphologie statistique</a:t>
            </a:r>
          </a:p>
        </p:txBody>
      </p:sp>
      <p:pic>
        <p:nvPicPr>
          <p:cNvPr id="77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 name="Source : DIP Source : DIP" descr="Source : DIP Source : DIP"/>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01"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3"/>
              </a:buBlip>
            </a:pPr>
            <a:r>
              <a:t>Début en 1921 : améliorer la qualité des images transmises par « câble » Londres - New-York</a:t>
            </a:r>
          </a:p>
        </p:txBody>
      </p:sp>
      <p:sp>
        <p:nvSpPr>
          <p:cNvPr id="102"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 name="cable.jpg" descr="cable.jpg"/>
          <p:cNvPicPr>
            <a:picLocks noChangeAspect="0"/>
          </p:cNvPicPr>
          <p:nvPr/>
        </p:nvPicPr>
        <p:blipFill>
          <a:blip r:embed="rId4">
            <a:extLst/>
          </a:blip>
          <a:stretch>
            <a:fillRect/>
          </a:stretch>
        </p:blipFill>
        <p:spPr>
          <a:xfrm>
            <a:off x="7480300" y="3543300"/>
            <a:ext cx="3851487" cy="3471898"/>
          </a:xfrm>
          <a:prstGeom prst="rect">
            <a:avLst/>
          </a:prstGeom>
        </p:spPr>
      </p:pic>
      <p:pic>
        <p:nvPicPr>
          <p:cNvPr id="104" name="telegraph.jpg" descr="telegraph.jpg"/>
          <p:cNvPicPr>
            <a:picLocks noChangeAspect="0"/>
          </p:cNvPicPr>
          <p:nvPr/>
        </p:nvPicPr>
        <p:blipFill>
          <a:blip r:embed="rId5">
            <a:extLst/>
          </a:blip>
          <a:stretch>
            <a:fillRect/>
          </a:stretch>
        </p:blipFill>
        <p:spPr>
          <a:xfrm>
            <a:off x="1981200" y="3530600"/>
            <a:ext cx="4800600" cy="3632200"/>
          </a:xfrm>
          <a:prstGeom prst="rect">
            <a:avLst/>
          </a:prstGeom>
        </p:spPr>
      </p:pic>
      <p:sp>
        <p:nvSpPr>
          <p:cNvPr id="105"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Récapitulatif du thème"/>
          <p:cNvSpPr/>
          <p:nvPr>
            <p:ph type="body" idx="21"/>
          </p:nvPr>
        </p:nvSpPr>
        <p:spPr>
          <a:xfrm>
            <a:off x="342900" y="1270000"/>
            <a:ext cx="4565055" cy="596900"/>
          </a:xfrm>
          <a:prstGeom prst="rect">
            <a:avLst/>
          </a:prstGeom>
        </p:spPr>
        <p:txBody>
          <a:bodyPr/>
          <a:lstStyle/>
          <a:p>
            <a:pPr/>
            <a:r>
              <a:t>Récapitulatif du thème</a:t>
            </a:r>
          </a:p>
        </p:txBody>
      </p:sp>
      <p:sp>
        <p:nvSpPr>
          <p:cNvPr id="779" name="Analyse d’image…"/>
          <p:cNvSpPr txBox="1"/>
          <p:nvPr>
            <p:ph type="body" idx="1"/>
          </p:nvPr>
        </p:nvSpPr>
        <p:spPr>
          <a:prstGeom prst="rect">
            <a:avLst/>
          </a:prstGeom>
        </p:spPr>
        <p:txBody>
          <a:bodyPr/>
          <a:lstStyle/>
          <a:p>
            <a:pPr marL="0" indent="0">
              <a:spcBef>
                <a:spcPts val="1200"/>
              </a:spcBef>
              <a:buSzTx/>
              <a:buNone/>
            </a:pPr>
            <a:r>
              <a:t>Analyse d’image</a:t>
            </a:r>
          </a:p>
          <a:p>
            <a:pPr lvl="1" marL="431800">
              <a:buSzPct val="100000"/>
              <a:buChar char="➡"/>
            </a:pPr>
            <a:r>
              <a:t>Traitement, analyse; distinctions entre les 2 classes</a:t>
            </a:r>
          </a:p>
          <a:p>
            <a:pPr lvl="1" marL="431800">
              <a:buSzPct val="100000"/>
              <a:buChar char="➡"/>
            </a:pPr>
            <a:r>
              <a:t>Amélioration de la qualité : réduction du bruit, amélioration du contraste</a:t>
            </a:r>
          </a:p>
          <a:p>
            <a:pPr lvl="1" marL="431800">
              <a:buSzPct val="100000"/>
              <a:buChar char="➡"/>
            </a:pPr>
            <a:r>
              <a:t>Extraction de caractéristiques : contours, régions, points d’intérêts</a:t>
            </a:r>
          </a:p>
          <a:p>
            <a:pPr lvl="1" marL="431800">
              <a:buSzPct val="100000"/>
              <a:buChar char="➡"/>
            </a:pPr>
            <a:r>
              <a:t>Place de l’analyse/traitement dans la chaîne d’imagerie</a:t>
            </a:r>
          </a:p>
          <a:p>
            <a:pPr marL="0" indent="0">
              <a:spcBef>
                <a:spcPts val="4100"/>
              </a:spcBef>
              <a:buSzTx/>
              <a:buNone/>
            </a:pPr>
            <a:r>
              <a:t>Image numérique</a:t>
            </a:r>
          </a:p>
          <a:p>
            <a:pPr lvl="1" marL="431800">
              <a:buSzPct val="100000"/>
              <a:buChar char="➡"/>
            </a:pPr>
            <a:r>
              <a:t>Image matricielle vs image vectorielle</a:t>
            </a:r>
          </a:p>
          <a:p>
            <a:pPr lvl="1" marL="431800">
              <a:buSzPct val="100000"/>
              <a:buChar char="➡"/>
            </a:pPr>
            <a:r>
              <a:t>Fonction d’image : cas courants (</a:t>
            </a:r>
            <a14:m>
              <m:oMath>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a14:m>
            <a:r>
              <a:t> ou 255, </a:t>
            </a:r>
            <a14:m>
              <m:oMath>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a14:m>
            <a:r>
              <a:t> ou 3)</a:t>
            </a:r>
          </a:p>
          <a:p>
            <a:pPr lvl="1" marL="431800">
              <a:buSzPct val="100000"/>
              <a:buChar char="➡"/>
            </a:pPr>
            <a:r>
              <a:t>Formats pnm binaire ou ascii : pbm, pgm, ppm, binaire</a:t>
            </a:r>
          </a:p>
          <a:p>
            <a:pPr lvl="1" marL="431800">
              <a:buSzPct val="100000"/>
              <a:buChar char="➡"/>
            </a:pPr>
            <a:r>
              <a:t>Modèles mathématiques : Linéaire, fréquentiel, statistique, différentiel, ensembliste, discret</a:t>
            </a:r>
          </a:p>
        </p:txBody>
      </p:sp>
      <p:sp>
        <p:nvSpPr>
          <p:cNvPr id="7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7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77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779">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779">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77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79">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779">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779">
                                            <p:txEl>
                                              <p:pRg st="7" end="7"/>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 fill="hold">
                                  <p:stCondLst>
                                    <p:cond delay="0"/>
                                  </p:stCondLst>
                                  <p:iterate type="el" backwards="0">
                                    <p:tmAbs val="0"/>
                                  </p:iterate>
                                  <p:childTnLst>
                                    <p:set>
                                      <p:cBhvr>
                                        <p:cTn id="33" fill="hold"/>
                                        <p:tgtEl>
                                          <p:spTgt spid="779">
                                            <p:txEl>
                                              <p:pRg st="8" end="8"/>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779">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9"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R.C. Gonzalez and R.E. Woods (DIP2).…"/>
          <p:cNvSpPr txBox="1"/>
          <p:nvPr>
            <p:ph type="body" idx="1"/>
          </p:nvPr>
        </p:nvSpPr>
        <p:spPr>
          <a:xfrm>
            <a:off x="461846" y="1668656"/>
            <a:ext cx="12319001" cy="7124701"/>
          </a:xfrm>
          <a:prstGeom prst="rect">
            <a:avLst/>
          </a:prstGeom>
        </p:spPr>
        <p:txBody>
          <a:bodyPr/>
          <a:lstStyle/>
          <a:p>
            <a:pPr>
              <a:buBlip>
                <a:blip r:embed="rId2"/>
              </a:buBlip>
            </a:pPr>
            <a:r>
              <a:t>R.C. Gonzalez and R.E. Woods (DIP2).</a:t>
            </a:r>
          </a:p>
          <a:p>
            <a:pPr lvl="1"/>
            <a:r>
              <a:t>Digital Image Processing. Addison Wesley, 2008. TA 1632 G66 2008</a:t>
            </a:r>
          </a:p>
          <a:p>
            <a:pPr>
              <a:buBlip>
                <a:blip r:embed="rId2"/>
              </a:buBlip>
            </a:pPr>
            <a:r>
              <a:t>G.A. Baxes.</a:t>
            </a:r>
          </a:p>
          <a:p>
            <a:pPr lvl="1"/>
            <a:r>
              <a:t>Digital Image Processing: Principles and Applications. John Wiley &amp; Sons, New York, Toronto, 1994.</a:t>
            </a:r>
          </a:p>
          <a:p>
            <a:pPr>
              <a:buBlip>
                <a:blip r:embed="rId2"/>
              </a:buBlip>
            </a:pPr>
            <a:r>
              <a:t>L.G. Shapiro and G.C. Stockman.</a:t>
            </a:r>
          </a:p>
          <a:p>
            <a:pPr lvl="1"/>
            <a:r>
              <a:t>Computer Vision. Prentice Hall, 2001 TA 1634 S52 2001</a:t>
            </a:r>
          </a:p>
        </p:txBody>
      </p:sp>
      <p:sp>
        <p:nvSpPr>
          <p:cNvPr id="7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786" name="droppedImage.tiff"/>
          <p:cNvGrpSpPr/>
          <p:nvPr/>
        </p:nvGrpSpPr>
        <p:grpSpPr>
          <a:xfrm>
            <a:off x="9245600" y="5154683"/>
            <a:ext cx="2628900" cy="3354317"/>
            <a:chOff x="0" y="0"/>
            <a:chExt cx="2628900" cy="3354316"/>
          </a:xfrm>
        </p:grpSpPr>
        <p:pic>
          <p:nvPicPr>
            <p:cNvPr id="785" name="droppedImage.tiff" descr="droppedImage.tiff"/>
            <p:cNvPicPr>
              <a:picLocks noChangeAspect="1"/>
            </p:cNvPicPr>
            <p:nvPr/>
          </p:nvPicPr>
          <p:blipFill>
            <a:blip r:embed="rId3">
              <a:extLst/>
            </a:blip>
            <a:stretch>
              <a:fillRect/>
            </a:stretch>
          </p:blipFill>
          <p:spPr>
            <a:xfrm>
              <a:off x="304800" y="177800"/>
              <a:ext cx="2133600" cy="2947917"/>
            </a:xfrm>
            <a:prstGeom prst="rect">
              <a:avLst/>
            </a:prstGeom>
            <a:ln>
              <a:noFill/>
            </a:ln>
            <a:effectLst/>
          </p:spPr>
        </p:pic>
        <p:pic>
          <p:nvPicPr>
            <p:cNvPr id="784" name="droppedImage.tiff" descr="droppedImage.tiff"/>
            <p:cNvPicPr>
              <a:picLocks noChangeAspect="0"/>
            </p:cNvPicPr>
            <p:nvPr/>
          </p:nvPicPr>
          <p:blipFill>
            <a:blip r:embed="rId4">
              <a:extLst/>
            </a:blip>
            <a:stretch>
              <a:fillRect/>
            </a:stretch>
          </p:blipFill>
          <p:spPr>
            <a:xfrm>
              <a:off x="0" y="0"/>
              <a:ext cx="2628900" cy="3354317"/>
            </a:xfrm>
            <a:prstGeom prst="rect">
              <a:avLst/>
            </a:prstGeom>
            <a:effectLst/>
          </p:spPr>
        </p:pic>
      </p:grpSp>
      <p:grpSp>
        <p:nvGrpSpPr>
          <p:cNvPr id="789" name="droppedImage.tiff"/>
          <p:cNvGrpSpPr/>
          <p:nvPr/>
        </p:nvGrpSpPr>
        <p:grpSpPr>
          <a:xfrm>
            <a:off x="5858149" y="5092700"/>
            <a:ext cx="2676251" cy="3124200"/>
            <a:chOff x="0" y="0"/>
            <a:chExt cx="2676250" cy="3124200"/>
          </a:xfrm>
        </p:grpSpPr>
        <p:pic>
          <p:nvPicPr>
            <p:cNvPr id="788" name="droppedImage.tiff" descr="droppedImage.tiff"/>
            <p:cNvPicPr>
              <a:picLocks noChangeAspect="1"/>
            </p:cNvPicPr>
            <p:nvPr/>
          </p:nvPicPr>
          <p:blipFill>
            <a:blip r:embed="rId5">
              <a:extLst/>
            </a:blip>
            <a:stretch>
              <a:fillRect/>
            </a:stretch>
          </p:blipFill>
          <p:spPr>
            <a:xfrm>
              <a:off x="304800" y="177800"/>
              <a:ext cx="2180951" cy="2717800"/>
            </a:xfrm>
            <a:prstGeom prst="rect">
              <a:avLst/>
            </a:prstGeom>
            <a:ln>
              <a:noFill/>
            </a:ln>
            <a:effectLst/>
          </p:spPr>
        </p:pic>
        <p:pic>
          <p:nvPicPr>
            <p:cNvPr id="787" name="droppedImage.tiff" descr="droppedImage.tiff"/>
            <p:cNvPicPr>
              <a:picLocks noChangeAspect="0"/>
            </p:cNvPicPr>
            <p:nvPr/>
          </p:nvPicPr>
          <p:blipFill>
            <a:blip r:embed="rId6">
              <a:extLst/>
            </a:blip>
            <a:stretch>
              <a:fillRect/>
            </a:stretch>
          </p:blipFill>
          <p:spPr>
            <a:xfrm>
              <a:off x="0" y="0"/>
              <a:ext cx="2676251" cy="3124200"/>
            </a:xfrm>
            <a:prstGeom prst="rect">
              <a:avLst/>
            </a:prstGeom>
            <a:effectLst/>
          </p:spPr>
        </p:pic>
      </p:grpSp>
      <p:grpSp>
        <p:nvGrpSpPr>
          <p:cNvPr id="792" name="droppedImage.tiff"/>
          <p:cNvGrpSpPr/>
          <p:nvPr/>
        </p:nvGrpSpPr>
        <p:grpSpPr>
          <a:xfrm>
            <a:off x="2193649" y="4813300"/>
            <a:ext cx="2467252" cy="3225800"/>
            <a:chOff x="0" y="0"/>
            <a:chExt cx="2467250" cy="3225800"/>
          </a:xfrm>
        </p:grpSpPr>
        <p:pic>
          <p:nvPicPr>
            <p:cNvPr id="791" name="droppedImage.tiff" descr="droppedImage.tiff"/>
            <p:cNvPicPr>
              <a:picLocks noChangeAspect="1"/>
            </p:cNvPicPr>
            <p:nvPr/>
          </p:nvPicPr>
          <p:blipFill>
            <a:blip r:embed="rId7">
              <a:extLst/>
            </a:blip>
            <a:stretch>
              <a:fillRect/>
            </a:stretch>
          </p:blipFill>
          <p:spPr>
            <a:xfrm>
              <a:off x="304800" y="177800"/>
              <a:ext cx="1971951" cy="2819400"/>
            </a:xfrm>
            <a:prstGeom prst="rect">
              <a:avLst/>
            </a:prstGeom>
            <a:ln>
              <a:noFill/>
            </a:ln>
            <a:effectLst/>
          </p:spPr>
        </p:pic>
        <p:pic>
          <p:nvPicPr>
            <p:cNvPr id="790" name="droppedImage.tiff" descr="droppedImage.tiff"/>
            <p:cNvPicPr>
              <a:picLocks noChangeAspect="0"/>
            </p:cNvPicPr>
            <p:nvPr/>
          </p:nvPicPr>
          <p:blipFill>
            <a:blip r:embed="rId8">
              <a:extLst/>
            </a:blip>
            <a:stretch>
              <a:fillRect/>
            </a:stretch>
          </p:blipFill>
          <p:spPr>
            <a:xfrm>
              <a:off x="0" y="0"/>
              <a:ext cx="2467251" cy="3225800"/>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Source : DIP Source : DIP" descr="Source : DIP Source : DIP"/>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08"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3"/>
              </a:buBlip>
            </a:pPr>
            <a:r>
              <a:t>En 1964, le Jet Propulsion Laboratory (NASA) a débuté l'amélioration automatique grâce à l'ordinateur pour améliorer les images de la lune</a:t>
            </a:r>
          </a:p>
        </p:txBody>
      </p:sp>
      <p:sp>
        <p:nvSpPr>
          <p:cNvPr id="109"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 name="lune.jpg" descr="lune.jpg"/>
          <p:cNvPicPr>
            <a:picLocks noChangeAspect="0"/>
          </p:cNvPicPr>
          <p:nvPr/>
        </p:nvPicPr>
        <p:blipFill>
          <a:blip r:embed="rId4">
            <a:extLst/>
          </a:blip>
          <a:stretch>
            <a:fillRect/>
          </a:stretch>
        </p:blipFill>
        <p:spPr>
          <a:xfrm>
            <a:off x="2755900" y="3715173"/>
            <a:ext cx="4368800" cy="4262121"/>
          </a:xfrm>
          <a:prstGeom prst="rect">
            <a:avLst/>
          </a:prstGeom>
        </p:spPr>
      </p:pic>
      <p:sp>
        <p:nvSpPr>
          <p:cNvPr id="111" name="Première image de la lune prise…"/>
          <p:cNvSpPr/>
          <p:nvPr/>
        </p:nvSpPr>
        <p:spPr>
          <a:xfrm>
            <a:off x="7715832" y="5613400"/>
            <a:ext cx="3513784" cy="81280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Première image de la lune prise </a:t>
            </a:r>
          </a:p>
          <a:p>
            <a:pPr algn="ctr" defTabSz="457200">
              <a:spcBef>
                <a:spcPts val="0"/>
              </a:spcBef>
              <a:defRPr>
                <a:solidFill>
                  <a:srgbClr val="232A32"/>
                </a:solidFill>
              </a:defRPr>
            </a:pPr>
            <a:r>
              <a:t>le 31 juillet 1964 (Ranger 7)</a:t>
            </a:r>
          </a:p>
        </p:txBody>
      </p:sp>
      <p:sp>
        <p:nvSpPr>
          <p:cNvPr id="112"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15"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 name="Amélioration de la qualité…"/>
          <p:cNvSpPr txBox="1"/>
          <p:nvPr>
            <p:ph type="body" idx="1"/>
          </p:nvPr>
        </p:nvSpPr>
        <p:spPr>
          <a:prstGeom prst="rect">
            <a:avLst/>
          </a:prstGeom>
        </p:spPr>
        <p:txBody>
          <a:bodyPr/>
          <a:lstStyle/>
          <a:p>
            <a:pPr>
              <a:buAutoNum type="arabicPeriod" startAt="3"/>
            </a:pPr>
            <a:r>
              <a:t>Amélioration de la qualité</a:t>
            </a:r>
          </a:p>
          <a:p>
            <a:pPr lvl="2">
              <a:buBlip>
                <a:blip r:embed="rId3"/>
              </a:buBlip>
            </a:pPr>
            <a:r>
              <a:t>Aujourd'hui, domaines variés </a:t>
            </a:r>
          </a:p>
          <a:p>
            <a:pPr lvl="3"/>
            <a:r>
              <a:t>médecine</a:t>
            </a:r>
          </a:p>
          <a:p>
            <a:pPr lvl="3"/>
            <a:r>
              <a:t>imprimerie</a:t>
            </a:r>
          </a:p>
          <a:p>
            <a:pPr lvl="3"/>
            <a:r>
              <a:t>photographie</a:t>
            </a:r>
          </a:p>
          <a:p>
            <a:pPr lvl="3"/>
            <a:r>
              <a:t>astronomie</a:t>
            </a:r>
          </a:p>
          <a:p>
            <a:pPr lvl="3"/>
            <a:r>
              <a:t>visualisation scientifique</a:t>
            </a:r>
          </a:p>
          <a:p>
            <a:pPr lvl="3"/>
            <a:r>
              <a:t>art</a:t>
            </a:r>
          </a:p>
          <a:p>
            <a:pPr lvl="3"/>
            <a:r>
              <a:t>archéologie</a:t>
            </a:r>
          </a:p>
          <a:p>
            <a:pPr lvl="3"/>
            <a:r>
              <a:t>biologie</a:t>
            </a:r>
          </a:p>
          <a:p>
            <a:pPr lvl="3"/>
            <a:r>
              <a:t>conservation du patrimoine</a:t>
            </a:r>
          </a:p>
          <a:p>
            <a:pPr lvl="3"/>
            <a:r>
              <a:t>marketing</a:t>
            </a:r>
          </a:p>
          <a:p>
            <a:pPr lvl="3"/>
            <a:r>
              <a:t>sécurité</a:t>
            </a:r>
          </a:p>
          <a:p>
            <a:pPr lvl="3"/>
            <a:r>
              <a:t>...</a:t>
            </a:r>
          </a:p>
        </p:txBody>
      </p:sp>
      <p:sp>
        <p:nvSpPr>
          <p:cNvPr id="117" name="L’analyse d’images"/>
          <p:cNvSpPr txBox="1"/>
          <p:nvPr>
            <p:ph type="title"/>
          </p:nvPr>
        </p:nvSpPr>
        <p:spPr>
          <a:prstGeom prst="rect">
            <a:avLst/>
          </a:prstGeom>
        </p:spPr>
        <p:txBody>
          <a:bodyPr/>
          <a:lstStyle/>
          <a:p>
            <a:pPr/>
            <a:r>
              <a:t>L’analyse d’images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232323"/>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